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70" r:id="rId13"/>
    <p:sldId id="27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ECA0E7-EAEC-43D4-BF63-0B3DE72C3861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0C3ED10-BA32-4150-A20A-29A0A90345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smtClean="0"/>
              <a:t>Technology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 for publishing hypermedia on the WWW.</a:t>
            </a:r>
          </a:p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………..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………..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&lt;/HTHL&gt;</a:t>
            </a:r>
          </a:p>
        </p:txBody>
      </p:sp>
    </p:spTree>
    <p:extLst>
      <p:ext uri="{BB962C8B-B14F-4D97-AF65-F5344CB8AC3E}">
        <p14:creationId xmlns:p14="http://schemas.microsoft.com/office/powerpoint/2010/main" val="3797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</a:p>
          <a:p>
            <a:pPr marL="0" indent="0">
              <a:buNone/>
            </a:pPr>
            <a:r>
              <a:rPr lang="en-US" dirty="0"/>
              <a:t>A sample web page.</a:t>
            </a:r>
          </a:p>
          <a:p>
            <a:pPr marL="0" indent="0">
              <a:buNone/>
            </a:pPr>
            <a:r>
              <a:rPr lang="en-US" dirty="0"/>
              <a:t>&lt;/TITLE</a:t>
            </a:r>
            <a:r>
              <a:rPr lang="en-US" dirty="0" smtClean="0"/>
              <a:t>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We can put any text we like here, since this is</a:t>
            </a:r>
          </a:p>
          <a:p>
            <a:pPr marL="0" indent="0">
              <a:buNone/>
            </a:pPr>
            <a:r>
              <a:rPr lang="en-US" dirty="0"/>
              <a:t>a paragraph element.</a:t>
            </a:r>
          </a:p>
          <a:p>
            <a:pPr marL="0" indent="0">
              <a:buNone/>
            </a:pPr>
            <a:r>
              <a:rPr lang="en-US" i="1" dirty="0"/>
              <a:t>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345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Modularity of data, structure and views.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would like a user or an application to be able to </a:t>
            </a:r>
            <a:r>
              <a:rPr lang="en-US" i="1" dirty="0"/>
              <a:t>define </a:t>
            </a:r>
            <a:r>
              <a:rPr lang="en-US" dirty="0"/>
              <a:t>the </a:t>
            </a:r>
            <a:r>
              <a:rPr lang="en-US" dirty="0" smtClean="0"/>
              <a:t>tags(structure</a:t>
            </a:r>
            <a:r>
              <a:rPr lang="en-US" dirty="0"/>
              <a:t>) allowed in a document and their relationship to each other, in one place, </a:t>
            </a:r>
            <a:r>
              <a:rPr lang="en-US" dirty="0" smtClean="0"/>
              <a:t>then define </a:t>
            </a:r>
            <a:r>
              <a:rPr lang="en-US" dirty="0"/>
              <a:t>data using these tags in another </a:t>
            </a:r>
            <a:r>
              <a:rPr lang="en-US" dirty="0" smtClean="0"/>
              <a:t>place </a:t>
            </a:r>
            <a:r>
              <a:rPr lang="en-US" dirty="0"/>
              <a:t>and, finally, define in yet </a:t>
            </a:r>
            <a:r>
              <a:rPr lang="en-US" dirty="0" smtClean="0"/>
              <a:t>another document </a:t>
            </a:r>
            <a:r>
              <a:rPr lang="en-US" dirty="0"/>
              <a:t>how to render the tags.</a:t>
            </a:r>
          </a:p>
        </p:txBody>
      </p:sp>
    </p:spTree>
    <p:extLst>
      <p:ext uri="{BB962C8B-B14F-4D97-AF65-F5344CB8AC3E}">
        <p14:creationId xmlns:p14="http://schemas.microsoft.com/office/powerpoint/2010/main" val="7776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XML syntax </a:t>
            </a:r>
            <a:r>
              <a:rPr lang="en-US" dirty="0"/>
              <a:t>looks like HTML syntax, </a:t>
            </a:r>
            <a:r>
              <a:rPr lang="en-US" dirty="0" smtClean="0"/>
              <a:t>although </a:t>
            </a:r>
            <a:r>
              <a:rPr lang="en-US" dirty="0"/>
              <a:t>it is much stricter.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tags are lowercase, and </a:t>
            </a:r>
            <a:r>
              <a:rPr lang="en-US" dirty="0" smtClean="0"/>
              <a:t>a tag </a:t>
            </a:r>
            <a:r>
              <a:rPr lang="en-US" dirty="0"/>
              <a:t>that has only inline data has to terminate itself, for example, &lt;token </a:t>
            </a:r>
            <a:r>
              <a:rPr lang="en-US" dirty="0" err="1"/>
              <a:t>params</a:t>
            </a:r>
            <a:r>
              <a:rPr lang="en-US"/>
              <a:t> </a:t>
            </a:r>
            <a:r>
              <a:rPr lang="en-US" smtClean="0"/>
              <a:t>/&gt;.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Multimedia System </a:t>
            </a:r>
            <a:r>
              <a:rPr lang="en-US" dirty="0"/>
              <a:t>is a system capable of processing</a:t>
            </a:r>
          </a:p>
          <a:p>
            <a:pPr marL="0" indent="0">
              <a:buNone/>
            </a:pPr>
            <a:r>
              <a:rPr lang="en-US" dirty="0"/>
              <a:t>multimedia data and applications.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Multimedia System </a:t>
            </a:r>
            <a:r>
              <a:rPr lang="en-US" dirty="0"/>
              <a:t>is </a:t>
            </a:r>
            <a:r>
              <a:rPr lang="en-US" dirty="0" smtClean="0"/>
              <a:t>characterized </a:t>
            </a:r>
            <a:r>
              <a:rPr lang="en-US" dirty="0"/>
              <a:t>by the processing,</a:t>
            </a:r>
          </a:p>
          <a:p>
            <a:pPr marL="0" indent="0">
              <a:buNone/>
            </a:pPr>
            <a:r>
              <a:rPr lang="en-US" dirty="0"/>
              <a:t>storage, generation, manipulation and rendition of Multimedia</a:t>
            </a:r>
          </a:p>
          <a:p>
            <a:pPr marL="0" indent="0">
              <a:buNone/>
            </a:pPr>
            <a:r>
              <a:rPr lang="en-US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19433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Characteristics of a Multimedia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Multimedia system </a:t>
            </a:r>
            <a:r>
              <a:rPr lang="en-US" dirty="0"/>
              <a:t>has four basic characteristics:</a:t>
            </a:r>
          </a:p>
          <a:p>
            <a:r>
              <a:rPr lang="en-US" dirty="0"/>
              <a:t> Multimedia systems must be </a:t>
            </a:r>
            <a:r>
              <a:rPr lang="en-US" b="1" dirty="0"/>
              <a:t>computer controlled</a:t>
            </a:r>
            <a:r>
              <a:rPr lang="en-US" dirty="0"/>
              <a:t>.</a:t>
            </a:r>
          </a:p>
          <a:p>
            <a:r>
              <a:rPr lang="en-US" dirty="0"/>
              <a:t> Multimedia systems are </a:t>
            </a:r>
            <a:r>
              <a:rPr lang="en-US" b="1" dirty="0"/>
              <a:t>integrated</a:t>
            </a:r>
            <a:r>
              <a:rPr lang="en-US" dirty="0"/>
              <a:t>.</a:t>
            </a:r>
          </a:p>
          <a:p>
            <a:r>
              <a:rPr lang="en-US" dirty="0"/>
              <a:t> The information they handle must be represented </a:t>
            </a:r>
            <a:r>
              <a:rPr lang="en-US" b="1" dirty="0"/>
              <a:t>digitally</a:t>
            </a:r>
            <a:r>
              <a:rPr lang="en-US" dirty="0"/>
              <a:t>.</a:t>
            </a:r>
          </a:p>
          <a:p>
            <a:r>
              <a:rPr lang="en-US" dirty="0"/>
              <a:t> The interface to the final presentation of media is usually</a:t>
            </a:r>
          </a:p>
          <a:p>
            <a:pPr marL="0" indent="0">
              <a:buNone/>
            </a:pPr>
            <a:r>
              <a:rPr lang="en-US" b="1" dirty="0"/>
              <a:t>interactive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0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Distributed Networks</a:t>
            </a:r>
          </a:p>
          <a:p>
            <a:r>
              <a:rPr lang="en-US" dirty="0"/>
              <a:t> Temporal relationship between data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Render different data at same time — continuously.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Sequencing within the media</a:t>
            </a:r>
          </a:p>
          <a:p>
            <a:pPr marL="0" indent="0">
              <a:buNone/>
            </a:pPr>
            <a:r>
              <a:rPr lang="en-US" b="1" dirty="0" smtClean="0"/>
              <a:t>    playing </a:t>
            </a:r>
            <a:r>
              <a:rPr lang="en-US" b="1" dirty="0"/>
              <a:t>frames in correct order/time frame in video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b="1" dirty="0" smtClean="0"/>
              <a:t>Synchronization </a:t>
            </a:r>
            <a:r>
              <a:rPr lang="en-US" dirty="0"/>
              <a:t>— inter-media scheduling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Video and Audio — Lip </a:t>
            </a:r>
            <a:r>
              <a:rPr lang="en-US" dirty="0" smtClean="0"/>
              <a:t>synchronization </a:t>
            </a:r>
            <a:r>
              <a:rPr lang="en-US" dirty="0"/>
              <a:t>is clearly</a:t>
            </a:r>
          </a:p>
          <a:p>
            <a:pPr marL="0" indent="0">
              <a:buNone/>
            </a:pPr>
            <a:r>
              <a:rPr lang="en-US" dirty="0"/>
              <a:t>important for humans to watch playback of video and audio</a:t>
            </a:r>
          </a:p>
          <a:p>
            <a:pPr marL="0" indent="0">
              <a:buNone/>
            </a:pPr>
            <a:r>
              <a:rPr lang="en-US" dirty="0"/>
              <a:t>and even animation and audio.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 </a:t>
            </a:r>
            <a:r>
              <a:rPr lang="en-US" dirty="0"/>
              <a:t>tried watching an out of (lip) sync film for a long time?</a:t>
            </a:r>
          </a:p>
        </p:txBody>
      </p:sp>
    </p:spTree>
    <p:extLst>
      <p:ext uri="{BB962C8B-B14F-4D97-AF65-F5344CB8AC3E}">
        <p14:creationId xmlns:p14="http://schemas.microsoft.com/office/powerpoint/2010/main" val="23110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Issues for 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key issues multimedia systems need to deal with here</a:t>
            </a:r>
          </a:p>
          <a:p>
            <a:pPr marL="0" indent="0">
              <a:buNone/>
            </a:pPr>
            <a:r>
              <a:rPr lang="en-US" dirty="0"/>
              <a:t>are:</a:t>
            </a:r>
          </a:p>
          <a:p>
            <a:r>
              <a:rPr lang="en-US" dirty="0"/>
              <a:t> How to represent and store temporal information.</a:t>
            </a:r>
          </a:p>
          <a:p>
            <a:r>
              <a:rPr lang="en-US" dirty="0"/>
              <a:t> How to strictly maintain the temporal relationships on play</a:t>
            </a:r>
          </a:p>
          <a:p>
            <a:pPr marL="0" indent="0">
              <a:buNone/>
            </a:pPr>
            <a:r>
              <a:rPr lang="en-US" dirty="0"/>
              <a:t>back/retrieval</a:t>
            </a:r>
          </a:p>
          <a:p>
            <a:r>
              <a:rPr lang="en-US" dirty="0"/>
              <a:t> What process are involved in the above.</a:t>
            </a:r>
          </a:p>
          <a:p>
            <a:r>
              <a:rPr lang="en-US" dirty="0"/>
              <a:t> Data has to represented </a:t>
            </a:r>
            <a:r>
              <a:rPr lang="en-US" b="1" dirty="0"/>
              <a:t>digitally </a:t>
            </a:r>
            <a:r>
              <a:rPr lang="en-US" dirty="0"/>
              <a:t>— Analog–Digital</a:t>
            </a:r>
          </a:p>
          <a:p>
            <a:pPr marL="0" indent="0">
              <a:buNone/>
            </a:pPr>
            <a:r>
              <a:rPr lang="en-US" dirty="0"/>
              <a:t>Conversion, Sampling etc.</a:t>
            </a:r>
          </a:p>
          <a:p>
            <a:r>
              <a:rPr lang="en-US" dirty="0"/>
              <a:t> Large Data Requirements — bandwidth, storage,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compression is usually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Multimedia?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Multimedia can have many definitions </a:t>
            </a:r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 computer system perspective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Multimedia </a:t>
            </a:r>
            <a:r>
              <a:rPr lang="en-US" dirty="0"/>
              <a:t>means that computer information can be</a:t>
            </a:r>
          </a:p>
          <a:p>
            <a:pPr marL="0" indent="0">
              <a:buNone/>
            </a:pPr>
            <a:r>
              <a:rPr lang="en-US" dirty="0"/>
              <a:t>represented through audio, video, and animation in addition to</a:t>
            </a:r>
          </a:p>
          <a:p>
            <a:pPr marL="0" indent="0">
              <a:buNone/>
            </a:pPr>
            <a:r>
              <a:rPr lang="en-US" dirty="0"/>
              <a:t>traditional media (i.e., text, graphics/drawings, images).</a:t>
            </a:r>
          </a:p>
        </p:txBody>
      </p:sp>
    </p:spTree>
    <p:extLst>
      <p:ext uri="{BB962C8B-B14F-4D97-AF65-F5344CB8AC3E}">
        <p14:creationId xmlns:p14="http://schemas.microsoft.com/office/powerpoint/2010/main" val="21064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general working definition for this module is: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Multimedia </a:t>
            </a:r>
            <a:r>
              <a:rPr lang="en-US" dirty="0"/>
              <a:t>is the field concerned with the </a:t>
            </a:r>
            <a:r>
              <a:rPr lang="en-US" b="1" dirty="0"/>
              <a:t>computer</a:t>
            </a:r>
          </a:p>
          <a:p>
            <a:pPr marL="0" indent="0">
              <a:buNone/>
            </a:pPr>
            <a:r>
              <a:rPr lang="en-US" b="1" dirty="0"/>
              <a:t>controlled </a:t>
            </a:r>
            <a:r>
              <a:rPr lang="en-US" dirty="0"/>
              <a:t>integration of text, graphics, drawings, still </a:t>
            </a:r>
            <a:r>
              <a:rPr lang="en-US" dirty="0" smtClean="0"/>
              <a:t>and moving</a:t>
            </a:r>
            <a:r>
              <a:rPr lang="en-US" dirty="0"/>
              <a:t> </a:t>
            </a:r>
            <a:r>
              <a:rPr lang="en-US" dirty="0" smtClean="0"/>
              <a:t>images </a:t>
            </a:r>
            <a:r>
              <a:rPr lang="en-US" dirty="0"/>
              <a:t>(Video), animation, audio, and any other media </a:t>
            </a:r>
            <a:r>
              <a:rPr lang="en-US" dirty="0" smtClean="0"/>
              <a:t>where every </a:t>
            </a:r>
            <a:r>
              <a:rPr lang="en-US" dirty="0"/>
              <a:t>type of information can be represented, stored, </a:t>
            </a:r>
            <a:r>
              <a:rPr lang="en-US" dirty="0" smtClean="0"/>
              <a:t>transmitted and </a:t>
            </a:r>
            <a:r>
              <a:rPr lang="en-US" dirty="0"/>
              <a:t>processed </a:t>
            </a:r>
            <a:r>
              <a:rPr lang="en-US" b="1" dirty="0"/>
              <a:t>digitally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0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Multimedia Application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Multimedia Application </a:t>
            </a:r>
            <a:r>
              <a:rPr lang="en-US" dirty="0"/>
              <a:t>is an application which uses a</a:t>
            </a:r>
          </a:p>
          <a:p>
            <a:pPr marL="0" indent="0">
              <a:buNone/>
            </a:pPr>
            <a:r>
              <a:rPr lang="en-US" dirty="0"/>
              <a:t>collection of multiple media sources e.g. text, graphics, images,</a:t>
            </a:r>
          </a:p>
          <a:p>
            <a:pPr marL="0" indent="0">
              <a:buNone/>
            </a:pPr>
            <a:r>
              <a:rPr lang="en-US" dirty="0"/>
              <a:t>sound/audio, animation and/or video.</a:t>
            </a:r>
          </a:p>
        </p:txBody>
      </p:sp>
    </p:spTree>
    <p:extLst>
      <p:ext uri="{BB962C8B-B14F-4D97-AF65-F5344CB8AC3E}">
        <p14:creationId xmlns:p14="http://schemas.microsoft.com/office/powerpoint/2010/main" val="3770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HyperText</a:t>
            </a:r>
            <a:r>
              <a:rPr lang="en-US" b="1" dirty="0"/>
              <a:t> and </a:t>
            </a:r>
            <a:r>
              <a:rPr lang="en-US" b="1" dirty="0" err="1"/>
              <a:t>HyperMedia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Hypertext is a text which contains links to other texts.</a:t>
            </a:r>
          </a:p>
          <a:p>
            <a:pPr marL="0" indent="0">
              <a:buNone/>
            </a:pPr>
            <a:r>
              <a:rPr lang="en-US" dirty="0"/>
              <a:t>The term was invented by Ted Nelson around 1965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has implications in layout </a:t>
            </a:r>
            <a:r>
              <a:rPr lang="en-US"/>
              <a:t>and </a:t>
            </a:r>
            <a:r>
              <a:rPr lang="en-US" smtClean="0"/>
              <a:t>organization </a:t>
            </a:r>
            <a:r>
              <a:rPr lang="en-US" dirty="0"/>
              <a:t>of material —</a:t>
            </a:r>
          </a:p>
          <a:p>
            <a:pPr marL="0" indent="0">
              <a:buNone/>
            </a:pPr>
            <a:r>
              <a:rPr lang="en-US" dirty="0"/>
              <a:t>and depends a lot on the application at hand.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7625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HyperMedia</a:t>
            </a:r>
            <a:r>
              <a:rPr lang="en-US" dirty="0"/>
              <a:t> is not constrained to be text-based. It can include</a:t>
            </a:r>
          </a:p>
          <a:p>
            <a:pPr marL="0" indent="0">
              <a:buNone/>
            </a:pPr>
            <a:r>
              <a:rPr lang="en-US" dirty="0"/>
              <a:t>other media, e.g., graphics, images, and especially </a:t>
            </a:r>
            <a:r>
              <a:rPr lang="en-US" dirty="0" smtClean="0"/>
              <a:t>the continuous media </a:t>
            </a:r>
            <a:r>
              <a:rPr lang="en-US" dirty="0"/>
              <a:t>– sound and video.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2971800"/>
            <a:ext cx="51149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0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of Hypermedia </a:t>
            </a:r>
            <a:r>
              <a:rPr lang="en-US" b="1" dirty="0"/>
              <a:t>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World Wide Web (WWW) is the best example of a</a:t>
            </a:r>
          </a:p>
          <a:p>
            <a:pPr marL="0" indent="0">
              <a:buNone/>
            </a:pPr>
            <a:r>
              <a:rPr lang="en-US" dirty="0"/>
              <a:t>hypermedia application.</a:t>
            </a:r>
          </a:p>
          <a:p>
            <a:r>
              <a:rPr lang="en-US" dirty="0"/>
              <a:t>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 Adobe Acrobat (or other PDF software)</a:t>
            </a:r>
          </a:p>
          <a:p>
            <a:r>
              <a:rPr lang="en-US" dirty="0"/>
              <a:t> Adobe Flash</a:t>
            </a:r>
          </a:p>
          <a:p>
            <a:r>
              <a:rPr lang="en-US" dirty="0"/>
              <a:t> Many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Multimedia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Examples of Multimedia Applications include:</a:t>
            </a:r>
          </a:p>
          <a:p>
            <a:r>
              <a:rPr lang="en-US" dirty="0"/>
              <a:t> World Wide Web</a:t>
            </a:r>
          </a:p>
          <a:p>
            <a:r>
              <a:rPr lang="en-US" dirty="0"/>
              <a:t> Multimedia Authoring, e.g. Adobe/Macromedia Director</a:t>
            </a:r>
          </a:p>
          <a:p>
            <a:r>
              <a:rPr lang="en-US" dirty="0"/>
              <a:t> Hypermedia courseware</a:t>
            </a:r>
          </a:p>
          <a:p>
            <a:r>
              <a:rPr lang="en-US" dirty="0"/>
              <a:t> Video-on-demand</a:t>
            </a:r>
          </a:p>
          <a:p>
            <a:r>
              <a:rPr lang="en-US" dirty="0"/>
              <a:t> Interactive TV</a:t>
            </a:r>
          </a:p>
          <a:p>
            <a:r>
              <a:rPr lang="en-US" dirty="0"/>
              <a:t> Computer Games</a:t>
            </a:r>
          </a:p>
          <a:p>
            <a:r>
              <a:rPr lang="en-US" dirty="0"/>
              <a:t> Virtual reality</a:t>
            </a:r>
          </a:p>
          <a:p>
            <a:r>
              <a:rPr lang="en-US" dirty="0"/>
              <a:t> Digital video editing and production systems</a:t>
            </a:r>
          </a:p>
          <a:p>
            <a:r>
              <a:rPr lang="en-US" dirty="0"/>
              <a:t> Multimedia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6684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Protocol(HTTP)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Originally designed for transmitting hypermedia, but also supports transmission of any file type.</a:t>
            </a:r>
          </a:p>
          <a:p>
            <a:pPr marL="0" indent="0">
              <a:buNone/>
            </a:pPr>
            <a:r>
              <a:rPr lang="en-US" dirty="0" smtClean="0"/>
              <a:t>Stateless request/response protocol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761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Multimedia Technology Introduction</vt:lpstr>
      <vt:lpstr>What is Multimedia?</vt:lpstr>
      <vt:lpstr>General Definition</vt:lpstr>
      <vt:lpstr>Multimedia Application Definition</vt:lpstr>
      <vt:lpstr>What is HyperText and HyperMedia?</vt:lpstr>
      <vt:lpstr>Hypermedia</vt:lpstr>
      <vt:lpstr>Example of Hypermedia Applications?</vt:lpstr>
      <vt:lpstr>Multimedia Applications</vt:lpstr>
      <vt:lpstr>Hypertext Transfer Protocol(HTTP)</vt:lpstr>
      <vt:lpstr>Hypertext Markup Language(HTML)</vt:lpstr>
      <vt:lpstr>Example</vt:lpstr>
      <vt:lpstr>Extensible Markup Language</vt:lpstr>
      <vt:lpstr>Conditions</vt:lpstr>
      <vt:lpstr>Multimedia Systems</vt:lpstr>
      <vt:lpstr>Characteristics of a Multimedia System</vt:lpstr>
      <vt:lpstr>Challenges for Multimedia Systems</vt:lpstr>
      <vt:lpstr>Key Issues for Multimedia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Swati</dc:creator>
  <cp:lastModifiedBy>Swati</cp:lastModifiedBy>
  <cp:revision>23</cp:revision>
  <dcterms:created xsi:type="dcterms:W3CDTF">2015-07-31T15:15:11Z</dcterms:created>
  <dcterms:modified xsi:type="dcterms:W3CDTF">2017-02-10T16:45:57Z</dcterms:modified>
</cp:coreProperties>
</file>