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3" r:id="rId3"/>
    <p:sldId id="274" r:id="rId4"/>
    <p:sldId id="275" r:id="rId5"/>
    <p:sldId id="257" r:id="rId6"/>
    <p:sldId id="258" r:id="rId7"/>
    <p:sldId id="281" r:id="rId8"/>
    <p:sldId id="259" r:id="rId9"/>
    <p:sldId id="283" r:id="rId10"/>
    <p:sldId id="286" r:id="rId11"/>
    <p:sldId id="285" r:id="rId12"/>
    <p:sldId id="260" r:id="rId13"/>
    <p:sldId id="290" r:id="rId14"/>
    <p:sldId id="287" r:id="rId15"/>
    <p:sldId id="261" r:id="rId16"/>
    <p:sldId id="262" r:id="rId17"/>
    <p:sldId id="263" r:id="rId18"/>
    <p:sldId id="264" r:id="rId19"/>
    <p:sldId id="265" r:id="rId20"/>
    <p:sldId id="266" r:id="rId21"/>
    <p:sldId id="267" r:id="rId22"/>
    <p:sldId id="288" r:id="rId23"/>
    <p:sldId id="289" r:id="rId24"/>
    <p:sldId id="268" r:id="rId25"/>
    <p:sldId id="269" r:id="rId26"/>
    <p:sldId id="270"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13" autoAdjust="0"/>
  </p:normalViewPr>
  <p:slideViewPr>
    <p:cSldViewPr>
      <p:cViewPr varScale="1">
        <p:scale>
          <a:sx n="63" d="100"/>
          <a:sy n="63" d="100"/>
        </p:scale>
        <p:origin x="-15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F1FAD-C562-4420-A3E1-D5403E9811C8}" type="datetimeFigureOut">
              <a:rPr lang="en-US" smtClean="0"/>
              <a:t>11-Feb-19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AC75D3-09C6-43C2-9A61-D06FAFC5F30E}" type="slidenum">
              <a:rPr lang="en-US" smtClean="0"/>
              <a:t>‹#›</a:t>
            </a:fld>
            <a:endParaRPr lang="en-US"/>
          </a:p>
        </p:txBody>
      </p:sp>
    </p:spTree>
    <p:extLst>
      <p:ext uri="{BB962C8B-B14F-4D97-AF65-F5344CB8AC3E}">
        <p14:creationId xmlns:p14="http://schemas.microsoft.com/office/powerpoint/2010/main" val="704231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AC75D3-09C6-43C2-9A61-D06FAFC5F30E}" type="slidenum">
              <a:rPr lang="en-US" smtClean="0"/>
              <a:t>3</a:t>
            </a:fld>
            <a:endParaRPr lang="en-US"/>
          </a:p>
        </p:txBody>
      </p:sp>
    </p:spTree>
    <p:extLst>
      <p:ext uri="{BB962C8B-B14F-4D97-AF65-F5344CB8AC3E}">
        <p14:creationId xmlns:p14="http://schemas.microsoft.com/office/powerpoint/2010/main" val="237733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AC75D3-09C6-43C2-9A61-D06FAFC5F30E}" type="slidenum">
              <a:rPr lang="en-US" smtClean="0"/>
              <a:t>6</a:t>
            </a:fld>
            <a:endParaRPr lang="en-US"/>
          </a:p>
        </p:txBody>
      </p:sp>
    </p:spTree>
    <p:extLst>
      <p:ext uri="{BB962C8B-B14F-4D97-AF65-F5344CB8AC3E}">
        <p14:creationId xmlns:p14="http://schemas.microsoft.com/office/powerpoint/2010/main" val="8225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AC75D3-09C6-43C2-9A61-D06FAFC5F30E}" type="slidenum">
              <a:rPr lang="en-US" smtClean="0"/>
              <a:t>14</a:t>
            </a:fld>
            <a:endParaRPr lang="en-US"/>
          </a:p>
        </p:txBody>
      </p:sp>
    </p:spTree>
    <p:extLst>
      <p:ext uri="{BB962C8B-B14F-4D97-AF65-F5344CB8AC3E}">
        <p14:creationId xmlns:p14="http://schemas.microsoft.com/office/powerpoint/2010/main" val="115950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AC75D3-09C6-43C2-9A61-D06FAFC5F30E}" type="slidenum">
              <a:rPr lang="en-US" smtClean="0"/>
              <a:t>17</a:t>
            </a:fld>
            <a:endParaRPr lang="en-US"/>
          </a:p>
        </p:txBody>
      </p:sp>
    </p:spTree>
    <p:extLst>
      <p:ext uri="{BB962C8B-B14F-4D97-AF65-F5344CB8AC3E}">
        <p14:creationId xmlns:p14="http://schemas.microsoft.com/office/powerpoint/2010/main" val="233486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AC75D3-09C6-43C2-9A61-D06FAFC5F30E}" type="slidenum">
              <a:rPr lang="en-US" smtClean="0"/>
              <a:t>18</a:t>
            </a:fld>
            <a:endParaRPr lang="en-US"/>
          </a:p>
        </p:txBody>
      </p:sp>
    </p:spTree>
    <p:extLst>
      <p:ext uri="{BB962C8B-B14F-4D97-AF65-F5344CB8AC3E}">
        <p14:creationId xmlns:p14="http://schemas.microsoft.com/office/powerpoint/2010/main" val="3356177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AC75D3-09C6-43C2-9A61-D06FAFC5F30E}" type="slidenum">
              <a:rPr lang="en-US" smtClean="0"/>
              <a:t>21</a:t>
            </a:fld>
            <a:endParaRPr lang="en-US"/>
          </a:p>
        </p:txBody>
      </p:sp>
    </p:spTree>
    <p:extLst>
      <p:ext uri="{BB962C8B-B14F-4D97-AF65-F5344CB8AC3E}">
        <p14:creationId xmlns:p14="http://schemas.microsoft.com/office/powerpoint/2010/main" val="3908736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AC75D3-09C6-43C2-9A61-D06FAFC5F30E}" type="slidenum">
              <a:rPr lang="en-US" smtClean="0"/>
              <a:t>22</a:t>
            </a:fld>
            <a:endParaRPr lang="en-US"/>
          </a:p>
        </p:txBody>
      </p:sp>
    </p:spTree>
    <p:extLst>
      <p:ext uri="{BB962C8B-B14F-4D97-AF65-F5344CB8AC3E}">
        <p14:creationId xmlns:p14="http://schemas.microsoft.com/office/powerpoint/2010/main" val="332431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AC75D3-09C6-43C2-9A61-D06FAFC5F30E}" type="slidenum">
              <a:rPr lang="en-US" smtClean="0"/>
              <a:t>25</a:t>
            </a:fld>
            <a:endParaRPr lang="en-US"/>
          </a:p>
        </p:txBody>
      </p:sp>
    </p:spTree>
    <p:extLst>
      <p:ext uri="{BB962C8B-B14F-4D97-AF65-F5344CB8AC3E}">
        <p14:creationId xmlns:p14="http://schemas.microsoft.com/office/powerpoint/2010/main" val="2433937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8899FBB-7873-40B6-B545-5469E66B455B}" type="datetimeFigureOut">
              <a:rPr lang="en-US" smtClean="0"/>
              <a:t>11-Feb-19</a:t>
            </a:fld>
            <a:endParaRPr lang="en-US"/>
          </a:p>
        </p:txBody>
      </p:sp>
      <p:sp>
        <p:nvSpPr>
          <p:cNvPr id="8" name="Slide Number Placeholder 7"/>
          <p:cNvSpPr>
            <a:spLocks noGrp="1"/>
          </p:cNvSpPr>
          <p:nvPr>
            <p:ph type="sldNum" sz="quarter" idx="11"/>
          </p:nvPr>
        </p:nvSpPr>
        <p:spPr/>
        <p:txBody>
          <a:bodyPr/>
          <a:lstStyle/>
          <a:p>
            <a:fld id="{4A974C07-F764-48EC-AB38-B59641C645F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99FBB-7873-40B6-B545-5469E66B455B}" type="datetimeFigureOut">
              <a:rPr lang="en-US" smtClean="0"/>
              <a:t>11-Feb-19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74C07-F764-48EC-AB38-B59641C645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99FBB-7873-40B6-B545-5469E66B455B}" type="datetimeFigureOut">
              <a:rPr lang="en-US" smtClean="0"/>
              <a:t>11-Feb-19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74C07-F764-48EC-AB38-B59641C645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8899FBB-7873-40B6-B545-5469E66B455B}" type="datetimeFigureOut">
              <a:rPr lang="en-US" smtClean="0"/>
              <a:t>11-Feb-19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74C07-F764-48EC-AB38-B59641C645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99FBB-7873-40B6-B545-5469E66B455B}" type="datetimeFigureOut">
              <a:rPr lang="en-US" smtClean="0"/>
              <a:t>11-Feb-19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74C07-F764-48EC-AB38-B59641C645FF}"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8899FBB-7873-40B6-B545-5469E66B455B}" type="datetimeFigureOut">
              <a:rPr lang="en-US" smtClean="0"/>
              <a:t>11-Feb-19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74C07-F764-48EC-AB38-B59641C645FF}"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8899FBB-7873-40B6-B545-5469E66B455B}" type="datetimeFigureOut">
              <a:rPr lang="en-US" smtClean="0"/>
              <a:t>11-Feb-19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974C07-F764-48EC-AB38-B59641C645FF}"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899FBB-7873-40B6-B545-5469E66B455B}" type="datetimeFigureOut">
              <a:rPr lang="en-US" smtClean="0"/>
              <a:t>11-Feb-19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974C07-F764-48EC-AB38-B59641C645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99FBB-7873-40B6-B545-5469E66B455B}" type="datetimeFigureOut">
              <a:rPr lang="en-US" smtClean="0"/>
              <a:t>11-Feb-19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974C07-F764-48EC-AB38-B59641C645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99FBB-7873-40B6-B545-5469E66B455B}" type="datetimeFigureOut">
              <a:rPr lang="en-US" smtClean="0"/>
              <a:t>11-Feb-19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74C07-F764-48EC-AB38-B59641C645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99FBB-7873-40B6-B545-5469E66B455B}" type="datetimeFigureOut">
              <a:rPr lang="en-US" smtClean="0"/>
              <a:t>11-Feb-19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74C07-F764-48EC-AB38-B59641C645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8899FBB-7873-40B6-B545-5469E66B455B}" type="datetimeFigureOut">
              <a:rPr lang="en-US" smtClean="0"/>
              <a:t>11-Feb-19</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A974C07-F764-48EC-AB38-B59641C645FF}"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Multimedia Hardware</a:t>
            </a:r>
            <a:endParaRPr lang="en-US" dirty="0"/>
          </a:p>
        </p:txBody>
      </p:sp>
    </p:spTree>
    <p:extLst>
      <p:ext uri="{BB962C8B-B14F-4D97-AF65-F5344CB8AC3E}">
        <p14:creationId xmlns:p14="http://schemas.microsoft.com/office/powerpoint/2010/main" val="2017871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Tablets</a:t>
            </a:r>
          </a:p>
        </p:txBody>
      </p:sp>
      <p:sp>
        <p:nvSpPr>
          <p:cNvPr id="3" name="Content Placeholder 2"/>
          <p:cNvSpPr>
            <a:spLocks noGrp="1"/>
          </p:cNvSpPr>
          <p:nvPr>
            <p:ph idx="1"/>
          </p:nvPr>
        </p:nvSpPr>
        <p:spPr/>
        <p:txBody>
          <a:bodyPr/>
          <a:lstStyle/>
          <a:p>
            <a:r>
              <a:rPr lang="en-US" dirty="0" smtClean="0">
                <a:solidFill>
                  <a:schemeClr val="tx1"/>
                </a:solidFill>
              </a:rPr>
              <a:t>Flat-surface </a:t>
            </a:r>
            <a:r>
              <a:rPr lang="en-US" dirty="0">
                <a:solidFill>
                  <a:schemeClr val="tx1"/>
                </a:solidFill>
              </a:rPr>
              <a:t>input device.</a:t>
            </a:r>
          </a:p>
          <a:p>
            <a:r>
              <a:rPr lang="en-US" dirty="0">
                <a:solidFill>
                  <a:schemeClr val="tx1"/>
                </a:solidFill>
              </a:rPr>
              <a:t>Special Pen against the pressure-sensitive surface</a:t>
            </a:r>
            <a:r>
              <a:rPr lang="en-US" dirty="0" smtClean="0">
                <a:solidFill>
                  <a:schemeClr val="tx1"/>
                </a:solidFill>
              </a:rPr>
              <a:t>.</a:t>
            </a:r>
          </a:p>
          <a:p>
            <a:r>
              <a:rPr lang="en-US" dirty="0" smtClean="0">
                <a:solidFill>
                  <a:schemeClr val="tx1"/>
                </a:solidFill>
              </a:rPr>
              <a:t>Tablets can also be used as input devices for end users: you can design a printed graphics, place it on the surface of the tablet, and let users work with a pen directly on the input surface.</a:t>
            </a:r>
            <a:endParaRPr lang="en-US" dirty="0">
              <a:solidFill>
                <a:schemeClr val="tx1"/>
              </a:solidFill>
            </a:endParaRPr>
          </a:p>
          <a:p>
            <a:r>
              <a:rPr lang="en-US" dirty="0" smtClean="0">
                <a:solidFill>
                  <a:schemeClr val="tx1"/>
                </a:solidFill>
              </a:rPr>
              <a:t>Harder you press the stylus, the wider or darker the line you draw.</a:t>
            </a:r>
            <a:endParaRPr lang="en-US" dirty="0">
              <a:solidFill>
                <a:schemeClr val="tx1"/>
              </a:solidFill>
            </a:endParaRPr>
          </a:p>
        </p:txBody>
      </p:sp>
    </p:spTree>
    <p:extLst>
      <p:ext uri="{BB962C8B-B14F-4D97-AF65-F5344CB8AC3E}">
        <p14:creationId xmlns:p14="http://schemas.microsoft.com/office/powerpoint/2010/main" val="15100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graphics tablets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94451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84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Scanners </a:t>
            </a:r>
            <a:endParaRPr lang="en-US" dirty="0"/>
          </a:p>
        </p:txBody>
      </p:sp>
      <p:sp>
        <p:nvSpPr>
          <p:cNvPr id="3" name="Content Placeholder 2"/>
          <p:cNvSpPr>
            <a:spLocks noGrp="1"/>
          </p:cNvSpPr>
          <p:nvPr>
            <p:ph idx="1"/>
          </p:nvPr>
        </p:nvSpPr>
        <p:spPr/>
        <p:txBody>
          <a:bodyPr/>
          <a:lstStyle/>
          <a:p>
            <a:r>
              <a:rPr lang="en-US" dirty="0">
                <a:solidFill>
                  <a:schemeClr val="tx1"/>
                </a:solidFill>
              </a:rPr>
              <a:t>A scanner may be the most useful piece of </a:t>
            </a:r>
            <a:r>
              <a:rPr lang="en-US" dirty="0" smtClean="0">
                <a:solidFill>
                  <a:schemeClr val="tx1"/>
                </a:solidFill>
              </a:rPr>
              <a:t>equipment you </a:t>
            </a:r>
            <a:r>
              <a:rPr lang="en-US" dirty="0">
                <a:solidFill>
                  <a:schemeClr val="tx1"/>
                </a:solidFill>
              </a:rPr>
              <a:t>will use in the course of producing a multimedia project. There are </a:t>
            </a:r>
            <a:r>
              <a:rPr lang="en-US" b="1" dirty="0" smtClean="0">
                <a:solidFill>
                  <a:schemeClr val="tx1"/>
                </a:solidFill>
              </a:rPr>
              <a:t>flat-bend scanner</a:t>
            </a:r>
            <a:r>
              <a:rPr lang="en-US" dirty="0" smtClean="0">
                <a:solidFill>
                  <a:schemeClr val="tx1"/>
                </a:solidFill>
              </a:rPr>
              <a:t>, </a:t>
            </a:r>
            <a:r>
              <a:rPr lang="en-US" b="1" dirty="0" smtClean="0">
                <a:solidFill>
                  <a:schemeClr val="tx1"/>
                </a:solidFill>
              </a:rPr>
              <a:t>handheld scanners </a:t>
            </a:r>
            <a:r>
              <a:rPr lang="en-US" dirty="0" smtClean="0">
                <a:solidFill>
                  <a:schemeClr val="tx1"/>
                </a:solidFill>
              </a:rPr>
              <a:t>and </a:t>
            </a:r>
            <a:r>
              <a:rPr lang="en-US" b="1" dirty="0" smtClean="0">
                <a:solidFill>
                  <a:schemeClr val="tx1"/>
                </a:solidFill>
              </a:rPr>
              <a:t>drum scanners</a:t>
            </a:r>
            <a:r>
              <a:rPr lang="en-US" dirty="0" smtClean="0">
                <a:solidFill>
                  <a:schemeClr val="tx1"/>
                </a:solidFill>
              </a:rPr>
              <a:t>. </a:t>
            </a:r>
            <a:r>
              <a:rPr lang="en-US" dirty="0">
                <a:solidFill>
                  <a:schemeClr val="tx1"/>
                </a:solidFill>
              </a:rPr>
              <a:t>Most commonly available are </a:t>
            </a:r>
            <a:r>
              <a:rPr lang="en-US" dirty="0" smtClean="0">
                <a:solidFill>
                  <a:schemeClr val="tx1"/>
                </a:solidFill>
              </a:rPr>
              <a:t>color flat- </a:t>
            </a:r>
            <a:r>
              <a:rPr lang="en-US" dirty="0">
                <a:solidFill>
                  <a:schemeClr val="tx1"/>
                </a:solidFill>
              </a:rPr>
              <a:t>bed scanners that provide a resolution of </a:t>
            </a:r>
            <a:r>
              <a:rPr lang="en-US" dirty="0" smtClean="0">
                <a:solidFill>
                  <a:schemeClr val="tx1"/>
                </a:solidFill>
              </a:rPr>
              <a:t>600 </a:t>
            </a:r>
            <a:r>
              <a:rPr lang="en-US" dirty="0">
                <a:solidFill>
                  <a:schemeClr val="tx1"/>
                </a:solidFill>
              </a:rPr>
              <a:t>dots per </a:t>
            </a:r>
            <a:r>
              <a:rPr lang="en-US" dirty="0" smtClean="0">
                <a:solidFill>
                  <a:schemeClr val="tx1"/>
                </a:solidFill>
              </a:rPr>
              <a:t>inch(dpi) or better. </a:t>
            </a:r>
            <a:r>
              <a:rPr lang="en-US" dirty="0">
                <a:solidFill>
                  <a:schemeClr val="tx1"/>
                </a:solidFill>
              </a:rPr>
              <a:t>Professional graphics houses may use even higher resolution </a:t>
            </a:r>
            <a:r>
              <a:rPr lang="en-US" dirty="0" smtClean="0">
                <a:solidFill>
                  <a:schemeClr val="tx1"/>
                </a:solidFill>
              </a:rPr>
              <a:t>drum scanners.</a:t>
            </a:r>
          </a:p>
          <a:p>
            <a:endParaRPr lang="en-US" dirty="0" smtClean="0">
              <a:solidFill>
                <a:schemeClr val="tx1"/>
              </a:solidFill>
            </a:endParaRPr>
          </a:p>
          <a:p>
            <a:r>
              <a:rPr lang="en-US" dirty="0" smtClean="0">
                <a:solidFill>
                  <a:schemeClr val="tx1"/>
                </a:solidFill>
              </a:rPr>
              <a:t>Hand-held scanners can be useful for scanning small images and columns of text. </a:t>
            </a:r>
            <a:endParaRPr lang="en-US" dirty="0">
              <a:solidFill>
                <a:schemeClr val="tx1"/>
              </a:solidFill>
            </a:endParaRPr>
          </a:p>
        </p:txBody>
      </p:sp>
    </p:spTree>
    <p:extLst>
      <p:ext uri="{BB962C8B-B14F-4D97-AF65-F5344CB8AC3E}">
        <p14:creationId xmlns:p14="http://schemas.microsoft.com/office/powerpoint/2010/main" val="336037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Scanners contd..</a:t>
            </a:r>
            <a:endParaRPr lang="en-US" dirty="0"/>
          </a:p>
        </p:txBody>
      </p:sp>
      <p:sp>
        <p:nvSpPr>
          <p:cNvPr id="3" name="Content Placeholder 2"/>
          <p:cNvSpPr>
            <a:spLocks noGrp="1"/>
          </p:cNvSpPr>
          <p:nvPr>
            <p:ph idx="1"/>
          </p:nvPr>
        </p:nvSpPr>
        <p:spPr/>
        <p:txBody>
          <a:bodyPr/>
          <a:lstStyle/>
          <a:p>
            <a:r>
              <a:rPr lang="en-US" b="1" dirty="0">
                <a:solidFill>
                  <a:schemeClr val="tx1"/>
                </a:solidFill>
              </a:rPr>
              <a:t>Drum scanner</a:t>
            </a:r>
            <a:r>
              <a:rPr lang="en-US" dirty="0">
                <a:solidFill>
                  <a:schemeClr val="tx1"/>
                </a:solidFill>
              </a:rPr>
              <a:t> A form of document scanner where the original document to be scanned is wrapped around a drum and then scanned by moving the detector head longitudinally as the drum is rotated. Drum scanners are used where the highest resolution is required, as in scanning high-quality photographs for print reproduction.</a:t>
            </a:r>
          </a:p>
        </p:txBody>
      </p:sp>
    </p:spTree>
    <p:extLst>
      <p:ext uri="{BB962C8B-B14F-4D97-AF65-F5344CB8AC3E}">
        <p14:creationId xmlns:p14="http://schemas.microsoft.com/office/powerpoint/2010/main" val="159794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000"/>
            <a:ext cx="4267200" cy="196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3352800"/>
            <a:ext cx="1647826" cy="194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546" y="3106219"/>
            <a:ext cx="4131404" cy="192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60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OPTICAL CHARACTER RECOGNITION (OCR) DEVICES</a:t>
            </a:r>
            <a:endParaRPr lang="en-US" sz="3600" dirty="0"/>
          </a:p>
        </p:txBody>
      </p:sp>
      <p:sp>
        <p:nvSpPr>
          <p:cNvPr id="3" name="Content Placeholder 2"/>
          <p:cNvSpPr>
            <a:spLocks noGrp="1"/>
          </p:cNvSpPr>
          <p:nvPr>
            <p:ph idx="1"/>
          </p:nvPr>
        </p:nvSpPr>
        <p:spPr/>
        <p:txBody>
          <a:bodyPr/>
          <a:lstStyle/>
          <a:p>
            <a:pPr marL="0" indent="0">
              <a:buNone/>
            </a:pPr>
            <a:r>
              <a:rPr lang="en-US" b="1" dirty="0">
                <a:solidFill>
                  <a:schemeClr val="tx1"/>
                </a:solidFill>
              </a:rPr>
              <a:t>OCR </a:t>
            </a:r>
            <a:r>
              <a:rPr lang="en-US" dirty="0" err="1">
                <a:solidFill>
                  <a:schemeClr val="tx1"/>
                </a:solidFill>
              </a:rPr>
              <a:t>sofware</a:t>
            </a:r>
            <a:r>
              <a:rPr lang="en-US" dirty="0">
                <a:solidFill>
                  <a:schemeClr val="tx1"/>
                </a:solidFill>
              </a:rPr>
              <a:t>, such as </a:t>
            </a:r>
            <a:r>
              <a:rPr lang="en-US" b="1" dirty="0" err="1" smtClean="0">
                <a:solidFill>
                  <a:schemeClr val="tx1"/>
                </a:solidFill>
              </a:rPr>
              <a:t>OmniPage</a:t>
            </a:r>
            <a:r>
              <a:rPr lang="en-US" dirty="0" smtClean="0">
                <a:solidFill>
                  <a:schemeClr val="tx1"/>
                </a:solidFill>
              </a:rPr>
              <a:t> </a:t>
            </a:r>
            <a:r>
              <a:rPr lang="en-US" dirty="0">
                <a:solidFill>
                  <a:schemeClr val="tx1"/>
                </a:solidFill>
              </a:rPr>
              <a:t>from </a:t>
            </a:r>
            <a:r>
              <a:rPr lang="en-US" b="1" dirty="0" err="1" smtClean="0">
                <a:solidFill>
                  <a:schemeClr val="tx1"/>
                </a:solidFill>
              </a:rPr>
              <a:t>ScanSoft</a:t>
            </a:r>
            <a:r>
              <a:rPr lang="en-US" dirty="0" smtClean="0">
                <a:solidFill>
                  <a:schemeClr val="tx1"/>
                </a:solidFill>
              </a:rPr>
              <a:t> </a:t>
            </a:r>
            <a:r>
              <a:rPr lang="en-US" dirty="0">
                <a:solidFill>
                  <a:schemeClr val="tx1"/>
                </a:solidFill>
              </a:rPr>
              <a:t>to convert printed matter to ASCII text files in our computer. We can also convert paper document into a word processing document on our computer without retyping or rekeying. An OCR terminal can be of use to multimedia developer because it recognizes not only </a:t>
            </a:r>
            <a:r>
              <a:rPr lang="en-US" dirty="0" smtClean="0">
                <a:solidFill>
                  <a:schemeClr val="tx1"/>
                </a:solidFill>
              </a:rPr>
              <a:t>printed </a:t>
            </a:r>
            <a:r>
              <a:rPr lang="en-US" dirty="0">
                <a:solidFill>
                  <a:schemeClr val="tx1"/>
                </a:solidFill>
              </a:rPr>
              <a:t>characters but also handwriting. </a:t>
            </a:r>
            <a:endParaRPr lang="en-US" dirty="0" smtClean="0">
              <a:solidFill>
                <a:schemeClr val="tx1"/>
              </a:solidFill>
            </a:endParaRPr>
          </a:p>
          <a:p>
            <a:pPr marL="0" indent="0">
              <a:buNone/>
            </a:pPr>
            <a:r>
              <a:rPr lang="en-US" dirty="0" smtClean="0">
                <a:solidFill>
                  <a:schemeClr val="tx1"/>
                </a:solidFill>
              </a:rPr>
              <a:t>Example: Barcode reader.</a:t>
            </a:r>
            <a:endParaRPr lang="en-US" dirty="0">
              <a:solidFill>
                <a:schemeClr val="tx1"/>
              </a:solidFill>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4629150"/>
            <a:ext cx="35814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76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Infrared Remotes </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chemeClr val="tx1"/>
                </a:solidFill>
              </a:rPr>
              <a:t>An infrared remote unit Iets a user interact with our project while we are freely moving about. Remotes work like mice </a:t>
            </a:r>
            <a:r>
              <a:rPr lang="en-US" dirty="0" smtClean="0">
                <a:solidFill>
                  <a:schemeClr val="tx1"/>
                </a:solidFill>
              </a:rPr>
              <a:t>and trackballs</a:t>
            </a:r>
            <a:r>
              <a:rPr lang="en-US" dirty="0">
                <a:solidFill>
                  <a:schemeClr val="tx1"/>
                </a:solidFill>
              </a:rPr>
              <a:t>, except they use infrared light to direct the cursor and require no cables to </a:t>
            </a:r>
            <a:r>
              <a:rPr lang="en-US" dirty="0" smtClean="0">
                <a:solidFill>
                  <a:schemeClr val="tx1"/>
                </a:solidFill>
              </a:rPr>
              <a:t>communicate. Remote </a:t>
            </a:r>
            <a:r>
              <a:rPr lang="en-US" dirty="0">
                <a:solidFill>
                  <a:schemeClr val="tx1"/>
                </a:solidFill>
              </a:rPr>
              <a:t>mice work well for a </a:t>
            </a:r>
            <a:r>
              <a:rPr lang="en-US" dirty="0" err="1">
                <a:solidFill>
                  <a:schemeClr val="tx1"/>
                </a:solidFill>
              </a:rPr>
              <a:t>Iecture</a:t>
            </a:r>
            <a:r>
              <a:rPr lang="en-US" dirty="0">
                <a:solidFill>
                  <a:schemeClr val="tx1"/>
                </a:solidFill>
              </a:rPr>
              <a:t> or other presentation in an auditorium or similar environment, when the speaker needs to move around the room.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572000"/>
            <a:ext cx="2438400" cy="217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57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066800"/>
          </a:xfrm>
        </p:spPr>
        <p:txBody>
          <a:bodyPr/>
          <a:lstStyle/>
          <a:p>
            <a:r>
              <a:rPr lang="en-US" b="1" dirty="0" smtClean="0"/>
              <a:t>Voice Recognition System </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marL="0" indent="0">
              <a:buNone/>
            </a:pPr>
            <a:r>
              <a:rPr lang="en-US" dirty="0">
                <a:solidFill>
                  <a:schemeClr val="tx1"/>
                </a:solidFill>
              </a:rPr>
              <a:t>Voice recognition system facilitates hands free interaction with your project. These system usually provide a unidirectional </a:t>
            </a:r>
            <a:r>
              <a:rPr lang="en-US" dirty="0" err="1">
                <a:solidFill>
                  <a:schemeClr val="tx1"/>
                </a:solidFill>
              </a:rPr>
              <a:t>cardiod</a:t>
            </a:r>
            <a:r>
              <a:rPr lang="en-US" dirty="0">
                <a:solidFill>
                  <a:schemeClr val="tx1"/>
                </a:solidFill>
              </a:rPr>
              <a:t>, </a:t>
            </a:r>
            <a:r>
              <a:rPr lang="en-US" b="1" dirty="0">
                <a:solidFill>
                  <a:schemeClr val="tx1"/>
                </a:solidFill>
              </a:rPr>
              <a:t>noise canceling microphone</a:t>
            </a:r>
            <a:r>
              <a:rPr lang="en-US" dirty="0">
                <a:solidFill>
                  <a:schemeClr val="tx1"/>
                </a:solidFill>
              </a:rPr>
              <a:t> that automatically filters </a:t>
            </a:r>
            <a:r>
              <a:rPr lang="en-US" dirty="0" smtClean="0">
                <a:solidFill>
                  <a:schemeClr val="tx1"/>
                </a:solidFill>
              </a:rPr>
              <a:t>out background </a:t>
            </a:r>
            <a:r>
              <a:rPr lang="en-US" dirty="0">
                <a:solidFill>
                  <a:schemeClr val="tx1"/>
                </a:solidFill>
              </a:rPr>
              <a:t>noise. Most voice recognition system currently available can trigger common events such as </a:t>
            </a:r>
            <a:r>
              <a:rPr lang="en-US" b="1" dirty="0">
                <a:solidFill>
                  <a:schemeClr val="tx1"/>
                </a:solidFill>
              </a:rPr>
              <a:t>Save, Quit, Open, Print</a:t>
            </a:r>
            <a:r>
              <a:rPr lang="en-US" dirty="0">
                <a:solidFill>
                  <a:schemeClr val="tx1"/>
                </a:solidFill>
              </a:rPr>
              <a:t> </a:t>
            </a:r>
            <a:r>
              <a:rPr lang="en-US" dirty="0" err="1" smtClean="0">
                <a:solidFill>
                  <a:schemeClr val="tx1"/>
                </a:solidFill>
              </a:rPr>
              <a:t>etc</a:t>
            </a:r>
            <a:r>
              <a:rPr lang="en-US" dirty="0" smtClean="0">
                <a:solidFill>
                  <a:schemeClr val="tx1"/>
                </a:solidFill>
              </a:rPr>
              <a:t> and you can teach the system to recognize other commands. The </a:t>
            </a:r>
            <a:r>
              <a:rPr lang="en-US" dirty="0">
                <a:solidFill>
                  <a:schemeClr val="tx1"/>
                </a:solidFill>
              </a:rPr>
              <a:t>Macintosh AV and Power Macintosh computer include voice recognition capability and </a:t>
            </a:r>
            <a:r>
              <a:rPr lang="en-US" dirty="0" smtClean="0">
                <a:solidFill>
                  <a:schemeClr val="tx1"/>
                </a:solidFill>
              </a:rPr>
              <a:t>add on </a:t>
            </a:r>
            <a:r>
              <a:rPr lang="en-US" dirty="0">
                <a:solidFill>
                  <a:schemeClr val="tx1"/>
                </a:solidFill>
              </a:rPr>
              <a:t>sound board such as the Sound blaster or Diamond Sonic Sound and other provide this features for PCs.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7091" y="4953000"/>
            <a:ext cx="1219200" cy="1782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212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Digital Camera</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Digital Camera use the same technology i.e. </a:t>
            </a:r>
            <a:r>
              <a:rPr lang="en-US" b="1" dirty="0">
                <a:solidFill>
                  <a:schemeClr val="tx1"/>
                </a:solidFill>
              </a:rPr>
              <a:t>CCD</a:t>
            </a:r>
            <a:r>
              <a:rPr lang="en-US" dirty="0">
                <a:solidFill>
                  <a:schemeClr val="tx1"/>
                </a:solidFill>
              </a:rPr>
              <a:t> as video camera uses. They capture the still images of a given no. of pixels and the images are stored in camera's memory to be uploaded later to a computer. The higher the mega pixel rating, the higher the resolution of camera</a:t>
            </a:r>
            <a:r>
              <a:rPr lang="en-US" dirty="0" smtClean="0">
                <a:solidFill>
                  <a:schemeClr val="tx1"/>
                </a:solidFill>
              </a:rPr>
              <a:t>. Images </a:t>
            </a:r>
            <a:r>
              <a:rPr lang="en-US" dirty="0">
                <a:solidFill>
                  <a:schemeClr val="tx1"/>
                </a:solidFill>
              </a:rPr>
              <a:t>are uploaded from the camera's memory using a serial, </a:t>
            </a:r>
            <a:r>
              <a:rPr lang="en-US" dirty="0" smtClean="0">
                <a:solidFill>
                  <a:schemeClr val="tx1"/>
                </a:solidFill>
              </a:rPr>
              <a:t>parallel, or USB cable or alternatively, the camera’s  memory card is inserted into a PCMCIA (Personal</a:t>
            </a:r>
            <a:r>
              <a:rPr lang="en-US" dirty="0">
                <a:solidFill>
                  <a:schemeClr val="tx1"/>
                </a:solidFill>
              </a:rPr>
              <a:t> </a:t>
            </a:r>
            <a:r>
              <a:rPr lang="en-US" b="1" dirty="0">
                <a:solidFill>
                  <a:schemeClr val="tx1"/>
                </a:solidFill>
              </a:rPr>
              <a:t>Computer</a:t>
            </a:r>
            <a:r>
              <a:rPr lang="en-US" dirty="0">
                <a:solidFill>
                  <a:schemeClr val="tx1"/>
                </a:solidFill>
              </a:rPr>
              <a:t> Memory Card International Association</a:t>
            </a:r>
            <a:r>
              <a:rPr lang="en-US" dirty="0" smtClean="0">
                <a:solidFill>
                  <a:schemeClr val="tx1"/>
                </a:solidFill>
              </a:rPr>
              <a:t>) reader connected to the computer. </a:t>
            </a:r>
            <a:endParaRPr lang="en-US" dirty="0">
              <a:solidFill>
                <a:schemeClr val="tx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5565038"/>
            <a:ext cx="1600200" cy="129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16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a:t>
            </a:r>
            <a:r>
              <a:rPr lang="en-US" b="1" dirty="0" smtClean="0"/>
              <a:t>Output Devices</a:t>
            </a:r>
            <a:endParaRPr lang="en-US" b="1" dirty="0"/>
          </a:p>
        </p:txBody>
      </p:sp>
      <p:sp>
        <p:nvSpPr>
          <p:cNvPr id="3" name="Content Placeholder 2"/>
          <p:cNvSpPr>
            <a:spLocks noGrp="1"/>
          </p:cNvSpPr>
          <p:nvPr>
            <p:ph idx="1"/>
          </p:nvPr>
        </p:nvSpPr>
        <p:spPr/>
        <p:txBody>
          <a:bodyPr/>
          <a:lstStyle/>
          <a:p>
            <a:pPr marL="0" indent="0">
              <a:buNone/>
            </a:pPr>
            <a:r>
              <a:rPr lang="en-US" dirty="0">
                <a:solidFill>
                  <a:schemeClr val="tx1"/>
                </a:solidFill>
              </a:rPr>
              <a:t>Presentation or the audio and the visual </a:t>
            </a:r>
            <a:r>
              <a:rPr lang="en-US" dirty="0" smtClean="0">
                <a:solidFill>
                  <a:schemeClr val="tx1"/>
                </a:solidFill>
              </a:rPr>
              <a:t>components of </a:t>
            </a:r>
            <a:r>
              <a:rPr lang="en-US" dirty="0">
                <a:solidFill>
                  <a:schemeClr val="tx1"/>
                </a:solidFill>
              </a:rPr>
              <a:t>our multimedia project requires hardware that may or may not be included with the computer itself- speakers, amplifiers, monitor, motion video </a:t>
            </a:r>
            <a:r>
              <a:rPr lang="en-US" dirty="0" smtClean="0">
                <a:solidFill>
                  <a:schemeClr val="tx1"/>
                </a:solidFill>
              </a:rPr>
              <a:t>devices, sound recorders </a:t>
            </a:r>
            <a:r>
              <a:rPr lang="en-US" dirty="0">
                <a:solidFill>
                  <a:schemeClr val="tx1"/>
                </a:solidFill>
              </a:rPr>
              <a:t>and capable storage </a:t>
            </a:r>
            <a:r>
              <a:rPr lang="en-US" dirty="0" smtClean="0">
                <a:solidFill>
                  <a:schemeClr val="tx1"/>
                </a:solidFill>
              </a:rPr>
              <a:t>systems. </a:t>
            </a:r>
            <a:r>
              <a:rPr lang="en-US" dirty="0">
                <a:solidFill>
                  <a:schemeClr val="tx1"/>
                </a:solidFill>
              </a:rPr>
              <a:t>There is no greater test of benefit of good output hardware than to feed the audio output of your computer into an external amplifier. </a:t>
            </a:r>
          </a:p>
        </p:txBody>
      </p:sp>
    </p:spTree>
    <p:extLst>
      <p:ext uri="{BB962C8B-B14F-4D97-AF65-F5344CB8AC3E}">
        <p14:creationId xmlns:p14="http://schemas.microsoft.com/office/powerpoint/2010/main" val="275130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Input Devices</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A great variety or input devices </a:t>
            </a:r>
            <a:r>
              <a:rPr lang="en-US" dirty="0" smtClean="0">
                <a:solidFill>
                  <a:schemeClr val="tx1"/>
                </a:solidFill>
              </a:rPr>
              <a:t>from </a:t>
            </a:r>
            <a:r>
              <a:rPr lang="en-US" dirty="0">
                <a:solidFill>
                  <a:schemeClr val="tx1"/>
                </a:solidFill>
              </a:rPr>
              <a:t>the familiar keyboard and handy mouse to </a:t>
            </a:r>
            <a:r>
              <a:rPr lang="en-US" dirty="0" smtClean="0">
                <a:solidFill>
                  <a:schemeClr val="tx1"/>
                </a:solidFill>
              </a:rPr>
              <a:t>touchscreens </a:t>
            </a:r>
            <a:r>
              <a:rPr lang="en-US" dirty="0">
                <a:solidFill>
                  <a:schemeClr val="tx1"/>
                </a:solidFill>
              </a:rPr>
              <a:t>and voice recognition setups can be used for development and delivery or a multimedia project. </a:t>
            </a:r>
          </a:p>
        </p:txBody>
      </p:sp>
    </p:spTree>
    <p:extLst>
      <p:ext uri="{BB962C8B-B14F-4D97-AF65-F5344CB8AC3E}">
        <p14:creationId xmlns:p14="http://schemas.microsoft.com/office/powerpoint/2010/main" val="298056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AUDIO </a:t>
            </a:r>
            <a:r>
              <a:rPr lang="en-US" b="1" dirty="0" smtClean="0"/>
              <a:t>DEVICES</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All </a:t>
            </a:r>
            <a:r>
              <a:rPr lang="en-US" dirty="0" err="1" smtClean="0">
                <a:solidFill>
                  <a:schemeClr val="tx1"/>
                </a:solidFill>
              </a:rPr>
              <a:t>Machintoshes</a:t>
            </a:r>
            <a:r>
              <a:rPr lang="en-US" dirty="0" smtClean="0">
                <a:solidFill>
                  <a:schemeClr val="tx1"/>
                </a:solidFill>
              </a:rPr>
              <a:t> </a:t>
            </a:r>
            <a:r>
              <a:rPr lang="en-US" dirty="0">
                <a:solidFill>
                  <a:schemeClr val="tx1"/>
                </a:solidFill>
              </a:rPr>
              <a:t>are equipped with an internal speaker and a </a:t>
            </a:r>
            <a:r>
              <a:rPr lang="en-US" b="1" dirty="0">
                <a:solidFill>
                  <a:schemeClr val="tx1"/>
                </a:solidFill>
              </a:rPr>
              <a:t>dedicated sound chip </a:t>
            </a:r>
            <a:r>
              <a:rPr lang="en-US" dirty="0">
                <a:solidFill>
                  <a:schemeClr val="tx1"/>
                </a:solidFill>
              </a:rPr>
              <a:t>and they are capable of audio output without additional hardware and /or software</a:t>
            </a:r>
            <a:r>
              <a:rPr lang="en-US" dirty="0" smtClean="0">
                <a:solidFill>
                  <a:schemeClr val="tx1"/>
                </a:solidFill>
              </a:rPr>
              <a:t>. To </a:t>
            </a:r>
            <a:r>
              <a:rPr lang="en-US" dirty="0">
                <a:solidFill>
                  <a:schemeClr val="tx1"/>
                </a:solidFill>
              </a:rPr>
              <a:t>take advantage of built in stereo sound, external speakers are required. </a:t>
            </a:r>
            <a:endParaRPr lang="en-US" dirty="0" smtClean="0">
              <a:solidFill>
                <a:schemeClr val="tx1"/>
              </a:solidFill>
            </a:endParaRPr>
          </a:p>
          <a:p>
            <a:pPr marL="0" indent="0">
              <a:buNone/>
            </a:pPr>
            <a:r>
              <a:rPr lang="en-US" dirty="0" smtClean="0">
                <a:solidFill>
                  <a:schemeClr val="tx1"/>
                </a:solidFill>
              </a:rPr>
              <a:t>Digitizing </a:t>
            </a:r>
            <a:r>
              <a:rPr lang="en-US" dirty="0">
                <a:solidFill>
                  <a:schemeClr val="tx1"/>
                </a:solidFill>
              </a:rPr>
              <a:t>sound </a:t>
            </a:r>
            <a:r>
              <a:rPr lang="en-US" dirty="0" smtClean="0">
                <a:solidFill>
                  <a:schemeClr val="tx1"/>
                </a:solidFill>
              </a:rPr>
              <a:t>on your </a:t>
            </a:r>
            <a:r>
              <a:rPr lang="en-US" dirty="0" err="1">
                <a:solidFill>
                  <a:schemeClr val="tx1"/>
                </a:solidFill>
              </a:rPr>
              <a:t>Machintosh</a:t>
            </a:r>
            <a:r>
              <a:rPr lang="en-US" dirty="0">
                <a:solidFill>
                  <a:schemeClr val="tx1"/>
                </a:solidFill>
              </a:rPr>
              <a:t> requires an external microphone and sound editing/recording software such as Sound edit 16 from Macromedia, Sound Forge.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294402"/>
            <a:ext cx="2314575" cy="2535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649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Amplifiers And Speakers </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Often the speakers we use during a project development will not be adequate for </a:t>
            </a:r>
            <a:r>
              <a:rPr lang="en-US" dirty="0" smtClean="0">
                <a:solidFill>
                  <a:schemeClr val="tx1"/>
                </a:solidFill>
              </a:rPr>
              <a:t>its presentation. Speakers </a:t>
            </a:r>
            <a:r>
              <a:rPr lang="en-US" dirty="0">
                <a:solidFill>
                  <a:schemeClr val="tx1"/>
                </a:solidFill>
              </a:rPr>
              <a:t>with built in amplifier are important when our project will be presented to a large </a:t>
            </a:r>
            <a:r>
              <a:rPr lang="en-US" dirty="0" smtClean="0">
                <a:solidFill>
                  <a:schemeClr val="tx1"/>
                </a:solidFill>
              </a:rPr>
              <a:t>audience or in a noisy setting. </a:t>
            </a:r>
          </a:p>
          <a:p>
            <a:r>
              <a:rPr lang="en-US" dirty="0" err="1" smtClean="0">
                <a:solidFill>
                  <a:schemeClr val="tx1"/>
                </a:solidFill>
              </a:rPr>
              <a:t>Atlec</a:t>
            </a:r>
            <a:r>
              <a:rPr lang="en-US" dirty="0" smtClean="0">
                <a:solidFill>
                  <a:schemeClr val="tx1"/>
                </a:solidFill>
              </a:rPr>
              <a:t> </a:t>
            </a:r>
            <a:r>
              <a:rPr lang="en-US" dirty="0" err="1" smtClean="0">
                <a:solidFill>
                  <a:schemeClr val="tx1"/>
                </a:solidFill>
              </a:rPr>
              <a:t>Lansingh’s</a:t>
            </a:r>
            <a:r>
              <a:rPr lang="en-US" dirty="0" smtClean="0">
                <a:solidFill>
                  <a:schemeClr val="tx1"/>
                </a:solidFill>
              </a:rPr>
              <a:t> three-piece amplified speaker system ,is designed for multimedia presentations and is small and portable.</a:t>
            </a:r>
            <a:endParaRPr lang="en-US" dirty="0">
              <a:solidFill>
                <a:schemeClr val="tx1"/>
              </a:solidFill>
            </a:endParaRPr>
          </a:p>
        </p:txBody>
      </p:sp>
    </p:spTree>
    <p:extLst>
      <p:ext uri="{BB962C8B-B14F-4D97-AF65-F5344CB8AC3E}">
        <p14:creationId xmlns:p14="http://schemas.microsoft.com/office/powerpoint/2010/main" val="322578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760" y="2209800"/>
            <a:ext cx="321945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04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Portable Media Players</a:t>
            </a:r>
            <a:endParaRPr lang="en-US" dirty="0"/>
          </a:p>
        </p:txBody>
      </p:sp>
      <p:sp>
        <p:nvSpPr>
          <p:cNvPr id="6" name="Content Placeholder 5"/>
          <p:cNvSpPr>
            <a:spLocks noGrp="1"/>
          </p:cNvSpPr>
          <p:nvPr>
            <p:ph idx="1"/>
          </p:nvPr>
        </p:nvSpPr>
        <p:spPr/>
        <p:txBody>
          <a:bodyPr/>
          <a:lstStyle/>
          <a:p>
            <a:r>
              <a:rPr lang="en-US" dirty="0" smtClean="0">
                <a:solidFill>
                  <a:schemeClr val="tx1"/>
                </a:solidFill>
              </a:rPr>
              <a:t>It is a hard disk or flash memory-based electronic device that may be used for audio, video, digital images and other media formats.</a:t>
            </a:r>
          </a:p>
          <a:p>
            <a:r>
              <a:rPr lang="en-US" dirty="0" err="1" smtClean="0">
                <a:solidFill>
                  <a:schemeClr val="tx1"/>
                </a:solidFill>
              </a:rPr>
              <a:t>Ipod</a:t>
            </a:r>
            <a:r>
              <a:rPr lang="en-US" dirty="0" smtClean="0">
                <a:solidFill>
                  <a:schemeClr val="tx1"/>
                </a:solidFill>
              </a:rPr>
              <a:t> players by </a:t>
            </a:r>
            <a:r>
              <a:rPr lang="en-US" dirty="0" err="1" smtClean="0">
                <a:solidFill>
                  <a:schemeClr val="tx1"/>
                </a:solidFill>
              </a:rPr>
              <a:t>Machintosh</a:t>
            </a:r>
            <a:r>
              <a:rPr lang="en-US" dirty="0" smtClean="0">
                <a:solidFill>
                  <a:schemeClr val="tx1"/>
                </a:solidFill>
              </a:rPr>
              <a:t> are very prevalent among school age people.</a:t>
            </a:r>
            <a:endParaRPr lang="en-US"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615" y="3962400"/>
            <a:ext cx="23812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61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381000"/>
            <a:ext cx="8229600" cy="914400"/>
          </a:xfrm>
        </p:spPr>
        <p:txBody>
          <a:bodyPr/>
          <a:lstStyle/>
          <a:p>
            <a:r>
              <a:rPr lang="en-US" b="1" dirty="0" smtClean="0"/>
              <a:t>Monitors </a:t>
            </a: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10000"/>
          </a:bodyPr>
          <a:lstStyle/>
          <a:p>
            <a:r>
              <a:rPr lang="en-US" dirty="0">
                <a:solidFill>
                  <a:schemeClr val="tx1"/>
                </a:solidFill>
              </a:rPr>
              <a:t>The monitors we need for development of multimedia projects depend on the type of application we are creating. A wide variety of monitors are available for both </a:t>
            </a:r>
            <a:r>
              <a:rPr lang="en-US" dirty="0" err="1">
                <a:solidFill>
                  <a:schemeClr val="tx1"/>
                </a:solidFill>
              </a:rPr>
              <a:t>Machintosh</a:t>
            </a:r>
            <a:r>
              <a:rPr lang="en-US" dirty="0">
                <a:solidFill>
                  <a:schemeClr val="tx1"/>
                </a:solidFill>
              </a:rPr>
              <a:t> and PCs. </a:t>
            </a:r>
            <a:r>
              <a:rPr lang="en-US" b="1" dirty="0">
                <a:solidFill>
                  <a:schemeClr val="tx1"/>
                </a:solidFill>
              </a:rPr>
              <a:t>High-end, large screen graphics monitors</a:t>
            </a:r>
            <a:r>
              <a:rPr lang="en-US" dirty="0">
                <a:solidFill>
                  <a:schemeClr val="tx1"/>
                </a:solidFill>
              </a:rPr>
              <a:t> and </a:t>
            </a:r>
            <a:r>
              <a:rPr lang="en-US" b="1" dirty="0">
                <a:solidFill>
                  <a:schemeClr val="tx1"/>
                </a:solidFill>
              </a:rPr>
              <a:t>LCD panels </a:t>
            </a:r>
            <a:r>
              <a:rPr lang="en-US" dirty="0">
                <a:solidFill>
                  <a:schemeClr val="tx1"/>
                </a:solidFill>
              </a:rPr>
              <a:t>are available for both, </a:t>
            </a:r>
            <a:r>
              <a:rPr lang="en-US" dirty="0" smtClean="0">
                <a:solidFill>
                  <a:schemeClr val="tx1"/>
                </a:solidFill>
              </a:rPr>
              <a:t>and they </a:t>
            </a:r>
            <a:r>
              <a:rPr lang="en-US" dirty="0">
                <a:solidFill>
                  <a:schemeClr val="tx1"/>
                </a:solidFill>
              </a:rPr>
              <a:t>are expensive. </a:t>
            </a:r>
            <a:endParaRPr lang="en-US" dirty="0" smtClean="0">
              <a:solidFill>
                <a:schemeClr val="tx1"/>
              </a:solidFill>
            </a:endParaRPr>
          </a:p>
          <a:p>
            <a:r>
              <a:rPr lang="en-US" dirty="0" smtClean="0">
                <a:solidFill>
                  <a:schemeClr val="tx1"/>
                </a:solidFill>
              </a:rPr>
              <a:t>Serious </a:t>
            </a:r>
            <a:r>
              <a:rPr lang="en-US" dirty="0">
                <a:solidFill>
                  <a:schemeClr val="tx1"/>
                </a:solidFill>
              </a:rPr>
              <a:t>multimedia developers will often attach more than one monitor to their computers, using add-on graphics boards. This is because many authoring system allow us to work with several open windows at a time so we can dedicate one monitor to viewing the work we are creating or designing and can perform various editing tasks in windows on other monitor that do not block the view of work. </a:t>
            </a:r>
          </a:p>
          <a:p>
            <a:pPr marL="0" indent="0">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579" y="5516355"/>
            <a:ext cx="2034582" cy="134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93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Video Devices </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Message medium has the visual impact of video with a video digitizing board installed in computer, can </a:t>
            </a:r>
            <a:r>
              <a:rPr lang="en-US" dirty="0" smtClean="0">
                <a:solidFill>
                  <a:schemeClr val="tx1"/>
                </a:solidFill>
              </a:rPr>
              <a:t>display a </a:t>
            </a:r>
            <a:r>
              <a:rPr lang="en-US" dirty="0">
                <a:solidFill>
                  <a:schemeClr val="tx1"/>
                </a:solidFill>
              </a:rPr>
              <a:t>television picture on monitor. Some boards include </a:t>
            </a:r>
            <a:r>
              <a:rPr lang="en-US" b="1" dirty="0">
                <a:solidFill>
                  <a:schemeClr val="tx1"/>
                </a:solidFill>
              </a:rPr>
              <a:t>frame-grabber</a:t>
            </a:r>
            <a:r>
              <a:rPr lang="en-US" dirty="0">
                <a:solidFill>
                  <a:schemeClr val="tx1"/>
                </a:solidFill>
              </a:rPr>
              <a:t> features for capturing the images and turning it into a color bitmap, which can be saved as a PICT or TIFF file and then used as a part of a graphics or a background project.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308764"/>
            <a:ext cx="3495675"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106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Projectors</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When we need to show material to more viewers that can huddle around a computer monitor, we will need to project it onto a large screen or even a white painted wall. </a:t>
            </a:r>
            <a:r>
              <a:rPr lang="en-US" b="1" dirty="0">
                <a:solidFill>
                  <a:schemeClr val="tx1"/>
                </a:solidFill>
              </a:rPr>
              <a:t>Cathode-ray tube projectors, liquid crystal display (LCD</a:t>
            </a:r>
            <a:r>
              <a:rPr lang="en-US" b="1" dirty="0" smtClean="0">
                <a:solidFill>
                  <a:schemeClr val="tx1"/>
                </a:solidFill>
              </a:rPr>
              <a:t>) </a:t>
            </a:r>
            <a:r>
              <a:rPr lang="en-US" dirty="0">
                <a:solidFill>
                  <a:schemeClr val="tx1"/>
                </a:solidFill>
              </a:rPr>
              <a:t>panel attached to an overhead projector, stand alone LCD projectors, and </a:t>
            </a:r>
            <a:r>
              <a:rPr lang="en-US" b="1" dirty="0" smtClean="0">
                <a:solidFill>
                  <a:schemeClr val="tx1"/>
                </a:solidFill>
              </a:rPr>
              <a:t>Granting-Light-Valve </a:t>
            </a:r>
            <a:r>
              <a:rPr lang="en-US" b="1" dirty="0">
                <a:solidFill>
                  <a:schemeClr val="tx1"/>
                </a:solidFill>
              </a:rPr>
              <a:t>projectors</a:t>
            </a:r>
            <a:r>
              <a:rPr lang="en-US" dirty="0">
                <a:solidFill>
                  <a:schemeClr val="tx1"/>
                </a:solidFill>
              </a:rPr>
              <a:t> are available to splash work onto big screen surfaces.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668" y="4572000"/>
            <a:ext cx="27051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121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Printers </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With the advent of reasonably priced color printers, hard copy output has entered the </a:t>
            </a:r>
            <a:r>
              <a:rPr lang="en-US" dirty="0" smtClean="0">
                <a:solidFill>
                  <a:schemeClr val="tx1"/>
                </a:solidFill>
              </a:rPr>
              <a:t>multimedia </a:t>
            </a:r>
            <a:r>
              <a:rPr lang="en-US" dirty="0">
                <a:solidFill>
                  <a:schemeClr val="tx1"/>
                </a:solidFill>
              </a:rPr>
              <a:t>scene. From storyboards to presentation to production of collateral marketing material, color printers have become an important part of the multimedia development environment</a:t>
            </a:r>
            <a:r>
              <a:rPr lang="en-US" dirty="0" smtClean="0">
                <a:solidFill>
                  <a:schemeClr val="tx1"/>
                </a:solidFill>
              </a:rPr>
              <a:t>. Color </a:t>
            </a:r>
            <a:r>
              <a:rPr lang="en-US" dirty="0">
                <a:solidFill>
                  <a:schemeClr val="tx1"/>
                </a:solidFill>
              </a:rPr>
              <a:t>helps clarify concept, improve understanding and retention or information, and organize complex data. Xerox offers both solid ink and laser options.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57200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29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Keyboard</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dirty="0">
                <a:solidFill>
                  <a:schemeClr val="tx1"/>
                </a:solidFill>
              </a:rPr>
              <a:t>A keyboard is the most common method of </a:t>
            </a:r>
            <a:r>
              <a:rPr lang="en-US" dirty="0" smtClean="0">
                <a:solidFill>
                  <a:schemeClr val="tx1"/>
                </a:solidFill>
              </a:rPr>
              <a:t>interaction with </a:t>
            </a:r>
            <a:r>
              <a:rPr lang="en-US" dirty="0">
                <a:solidFill>
                  <a:schemeClr val="tx1"/>
                </a:solidFill>
              </a:rPr>
              <a:t>a Computer. Keyboards provide various tactile responses and have </a:t>
            </a:r>
            <a:r>
              <a:rPr lang="en-US" dirty="0" smtClean="0">
                <a:solidFill>
                  <a:schemeClr val="tx1"/>
                </a:solidFill>
              </a:rPr>
              <a:t>various </a:t>
            </a:r>
            <a:r>
              <a:rPr lang="en-US" dirty="0">
                <a:solidFill>
                  <a:schemeClr val="tx1"/>
                </a:solidFill>
              </a:rPr>
              <a:t>layout depending upon your Computer system and keyboard </a:t>
            </a:r>
            <a:r>
              <a:rPr lang="en-US" dirty="0" smtClean="0">
                <a:solidFill>
                  <a:schemeClr val="tx1"/>
                </a:solidFill>
              </a:rPr>
              <a:t>model</a:t>
            </a:r>
            <a:r>
              <a:rPr lang="en-US" dirty="0">
                <a:solidFill>
                  <a:schemeClr val="tx1"/>
                </a:solidFill>
              </a:rPr>
              <a:t>. Keyboard is typically rated at least 50 million cycles. </a:t>
            </a:r>
            <a:endParaRPr lang="en-US" dirty="0" smtClean="0">
              <a:solidFill>
                <a:schemeClr val="tx1"/>
              </a:solidFill>
            </a:endParaRPr>
          </a:p>
          <a:p>
            <a:pPr marL="0" indent="0">
              <a:buNone/>
            </a:pPr>
            <a:r>
              <a:rPr lang="en-US" dirty="0" smtClean="0">
                <a:solidFill>
                  <a:schemeClr val="tx1"/>
                </a:solidFill>
              </a:rPr>
              <a:t>The </a:t>
            </a:r>
            <a:r>
              <a:rPr lang="en-US" dirty="0">
                <a:solidFill>
                  <a:schemeClr val="tx1"/>
                </a:solidFill>
              </a:rPr>
              <a:t>most common keyboard for PCs is the </a:t>
            </a:r>
            <a:r>
              <a:rPr lang="en-US" dirty="0" smtClean="0">
                <a:solidFill>
                  <a:schemeClr val="tx1"/>
                </a:solidFill>
              </a:rPr>
              <a:t>101 </a:t>
            </a:r>
            <a:r>
              <a:rPr lang="en-US" dirty="0">
                <a:solidFill>
                  <a:schemeClr val="tx1"/>
                </a:solidFill>
              </a:rPr>
              <a:t>style, although many styles are available with one or more special </a:t>
            </a:r>
            <a:r>
              <a:rPr lang="en-US" dirty="0" smtClean="0">
                <a:solidFill>
                  <a:schemeClr val="tx1"/>
                </a:solidFill>
              </a:rPr>
              <a:t>keys, LEDs, and other features. </a:t>
            </a:r>
          </a:p>
          <a:p>
            <a:pPr marL="0" indent="0">
              <a:buNone/>
            </a:pPr>
            <a:endParaRPr lang="en-US" dirty="0" smtClean="0">
              <a:solidFill>
                <a:schemeClr val="tx1"/>
              </a:solidFill>
            </a:endParaRPr>
          </a:p>
          <a:p>
            <a:pPr marL="0" indent="0">
              <a:buNone/>
            </a:pPr>
            <a:r>
              <a:rPr lang="en-US" dirty="0" smtClean="0">
                <a:solidFill>
                  <a:schemeClr val="tx1"/>
                </a:solidFill>
              </a:rPr>
              <a:t>Wired</a:t>
            </a:r>
          </a:p>
          <a:p>
            <a:pPr marL="0" indent="0">
              <a:buNone/>
            </a:pPr>
            <a:r>
              <a:rPr lang="en-US" dirty="0" smtClean="0">
                <a:solidFill>
                  <a:schemeClr val="tx1"/>
                </a:solidFill>
              </a:rPr>
              <a:t>Wireles</a:t>
            </a:r>
            <a:r>
              <a:rPr lang="en-US" dirty="0">
                <a:solidFill>
                  <a:schemeClr val="tx1"/>
                </a:solidFill>
              </a:rPr>
              <a:t>s</a:t>
            </a:r>
          </a:p>
        </p:txBody>
      </p:sp>
      <p:sp>
        <p:nvSpPr>
          <p:cNvPr id="4" name="AutoShape 2" descr="Image result for keyboard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keyboard im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keyboard imag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C:\Users\Swati\Desktop\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009" y="4572000"/>
            <a:ext cx="4481511" cy="219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8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a:t>
            </a:r>
            <a:endParaRPr lang="en-US" dirty="0"/>
          </a:p>
        </p:txBody>
      </p:sp>
      <p:sp>
        <p:nvSpPr>
          <p:cNvPr id="3" name="Content Placeholder 2"/>
          <p:cNvSpPr>
            <a:spLocks noGrp="1"/>
          </p:cNvSpPr>
          <p:nvPr>
            <p:ph idx="1"/>
          </p:nvPr>
        </p:nvSpPr>
        <p:spPr/>
        <p:txBody>
          <a:bodyPr/>
          <a:lstStyle/>
          <a:p>
            <a:pPr marL="0" indent="0">
              <a:buNone/>
            </a:pPr>
            <a:r>
              <a:rPr lang="en-US" dirty="0"/>
              <a:t>A mouse is the standard tool for interacting with </a:t>
            </a:r>
            <a:r>
              <a:rPr lang="en-US" dirty="0" smtClean="0"/>
              <a:t>a graphical </a:t>
            </a:r>
            <a:r>
              <a:rPr lang="en-US" dirty="0"/>
              <a:t>user interface </a:t>
            </a:r>
            <a:r>
              <a:rPr lang="en-US" dirty="0" smtClean="0"/>
              <a:t>(GUI</a:t>
            </a:r>
            <a:r>
              <a:rPr lang="en-US" dirty="0"/>
              <a:t>). All Macintosh computers require a mouse; on PCs, </a:t>
            </a:r>
            <a:r>
              <a:rPr lang="en-US" dirty="0" smtClean="0"/>
              <a:t>mice are </a:t>
            </a:r>
            <a:r>
              <a:rPr lang="en-US" dirty="0"/>
              <a:t>not required but recommended. The buttons on the mouse provide additional user input, such as pointing and double clicking to open a </a:t>
            </a:r>
            <a:r>
              <a:rPr lang="en-US" dirty="0" smtClean="0"/>
              <a:t>document, or the click –and-drag operation.</a:t>
            </a:r>
          </a:p>
          <a:p>
            <a:pPr marL="0" indent="0">
              <a:buNone/>
            </a:pPr>
            <a:r>
              <a:rPr lang="en-US" dirty="0" smtClean="0"/>
              <a:t>Standard Apple mouse has one button: PC mice may have as many as three.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784025"/>
            <a:ext cx="1828800" cy="160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70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Ball</a:t>
            </a:r>
            <a:endParaRPr lang="en-US" dirty="0"/>
          </a:p>
        </p:txBody>
      </p:sp>
      <p:sp>
        <p:nvSpPr>
          <p:cNvPr id="3" name="Content Placeholder 2"/>
          <p:cNvSpPr>
            <a:spLocks noGrp="1"/>
          </p:cNvSpPr>
          <p:nvPr>
            <p:ph idx="1"/>
          </p:nvPr>
        </p:nvSpPr>
        <p:spPr/>
        <p:txBody>
          <a:bodyPr/>
          <a:lstStyle/>
          <a:p>
            <a:pPr marL="0" indent="0">
              <a:buNone/>
            </a:pPr>
            <a:r>
              <a:rPr lang="en-US" dirty="0"/>
              <a:t>Track ball are similar to mice except that the cursor is moved by using one or more fingers to roll across the top </a:t>
            </a:r>
            <a:r>
              <a:rPr lang="en-US" dirty="0" smtClean="0"/>
              <a:t>of the </a:t>
            </a:r>
            <a:r>
              <a:rPr lang="en-US" dirty="0"/>
              <a:t>ball. The track ball does not need the flat space required by a mouse. Track ball have at least two buttons</a:t>
            </a:r>
            <a:r>
              <a:rPr lang="en-US" dirty="0" smtClean="0"/>
              <a:t>; one </a:t>
            </a:r>
            <a:r>
              <a:rPr lang="en-US" dirty="0"/>
              <a:t>for the user to </a:t>
            </a:r>
            <a:r>
              <a:rPr lang="en-US" dirty="0" smtClean="0"/>
              <a:t>click or double-click, </a:t>
            </a:r>
            <a:r>
              <a:rPr lang="en-US" dirty="0"/>
              <a:t>and the other to provide the press and hold condition necessary for </a:t>
            </a:r>
            <a:r>
              <a:rPr lang="en-US" dirty="0" smtClean="0"/>
              <a:t>selecting from menus  </a:t>
            </a:r>
            <a:r>
              <a:rPr lang="en-US" dirty="0"/>
              <a:t>&amp; dragging </a:t>
            </a:r>
            <a:r>
              <a:rPr lang="en-US" dirty="0" smtClean="0"/>
              <a:t>objects. </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800600"/>
            <a:ext cx="2743200" cy="181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68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Screens</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Touch screens are monitors that usually have a textured coating across the glass face. This coating is sensitive </a:t>
            </a:r>
            <a:r>
              <a:rPr lang="en-US" dirty="0" smtClean="0">
                <a:solidFill>
                  <a:schemeClr val="tx1"/>
                </a:solidFill>
              </a:rPr>
              <a:t>to pressure </a:t>
            </a:r>
            <a:r>
              <a:rPr lang="en-US" dirty="0">
                <a:solidFill>
                  <a:schemeClr val="tx1"/>
                </a:solidFill>
              </a:rPr>
              <a:t>and register the location of the user’s finger when it touches the screen. </a:t>
            </a:r>
            <a:endParaRPr lang="en-US" dirty="0" smtClean="0">
              <a:solidFill>
                <a:schemeClr val="tx1"/>
              </a:solidFill>
            </a:endParaRPr>
          </a:p>
          <a:p>
            <a:pPr marL="0" indent="0">
              <a:buNone/>
            </a:pPr>
            <a:r>
              <a:rPr lang="en-US" dirty="0" smtClean="0">
                <a:solidFill>
                  <a:schemeClr val="tx1"/>
                </a:solidFill>
              </a:rPr>
              <a:t>The </a:t>
            </a:r>
            <a:r>
              <a:rPr lang="en-US" b="1" dirty="0" err="1" smtClean="0">
                <a:solidFill>
                  <a:schemeClr val="tx1"/>
                </a:solidFill>
              </a:rPr>
              <a:t>TouchMate</a:t>
            </a:r>
            <a:r>
              <a:rPr lang="en-US" dirty="0" smtClean="0">
                <a:solidFill>
                  <a:schemeClr val="tx1"/>
                </a:solidFill>
              </a:rPr>
              <a:t> </a:t>
            </a:r>
            <a:r>
              <a:rPr lang="en-US" dirty="0">
                <a:solidFill>
                  <a:schemeClr val="tx1"/>
                </a:solidFill>
              </a:rPr>
              <a:t>system, which has no coating, actually measures </a:t>
            </a:r>
            <a:r>
              <a:rPr lang="en-US" dirty="0" smtClean="0">
                <a:solidFill>
                  <a:schemeClr val="tx1"/>
                </a:solidFill>
              </a:rPr>
              <a:t>the pitch, </a:t>
            </a:r>
            <a:r>
              <a:rPr lang="en-US" dirty="0">
                <a:solidFill>
                  <a:schemeClr val="tx1"/>
                </a:solidFill>
              </a:rPr>
              <a:t>roll, and yaw rotation of the monitor when pressed by </a:t>
            </a:r>
            <a:r>
              <a:rPr lang="en-US" dirty="0" smtClean="0">
                <a:solidFill>
                  <a:schemeClr val="tx1"/>
                </a:solidFill>
              </a:rPr>
              <a:t>a finger</a:t>
            </a:r>
            <a:r>
              <a:rPr lang="en-US" dirty="0">
                <a:solidFill>
                  <a:schemeClr val="tx1"/>
                </a:solidFill>
              </a:rPr>
              <a:t>, </a:t>
            </a:r>
            <a:r>
              <a:rPr lang="en-US" dirty="0" smtClean="0">
                <a:solidFill>
                  <a:schemeClr val="tx1"/>
                </a:solidFill>
              </a:rPr>
              <a:t>and determine </a:t>
            </a:r>
            <a:r>
              <a:rPr lang="en-US" dirty="0">
                <a:solidFill>
                  <a:schemeClr val="tx1"/>
                </a:solidFill>
              </a:rPr>
              <a:t>how much force </a:t>
            </a:r>
            <a:r>
              <a:rPr lang="en-US" dirty="0" smtClean="0">
                <a:solidFill>
                  <a:schemeClr val="tx1"/>
                </a:solidFill>
              </a:rPr>
              <a:t>was exerted </a:t>
            </a:r>
            <a:r>
              <a:rPr lang="en-US" dirty="0">
                <a:solidFill>
                  <a:schemeClr val="tx1"/>
                </a:solidFill>
              </a:rPr>
              <a:t>and the location where the force </a:t>
            </a:r>
            <a:r>
              <a:rPr lang="en-US" dirty="0" smtClean="0">
                <a:solidFill>
                  <a:schemeClr val="tx1"/>
                </a:solidFill>
              </a:rPr>
              <a:t>was applied</a:t>
            </a:r>
            <a:r>
              <a:rPr lang="en-US" dirty="0">
                <a:solidFill>
                  <a:schemeClr val="tx1"/>
                </a:solidFill>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033" y="4974442"/>
            <a:ext cx="5805487" cy="188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9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 </a:t>
            </a:r>
            <a:r>
              <a:rPr lang="en-US" dirty="0" smtClean="0"/>
              <a:t>Screens contd..</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Other touchscreens use invisible beams of infrared light that crisscross the front of the monitor to calculate where a finger was pressed.</a:t>
            </a:r>
            <a:endParaRPr lang="en-US" dirty="0">
              <a:solidFill>
                <a:schemeClr val="tx1"/>
              </a:solidFill>
            </a:endParaRPr>
          </a:p>
        </p:txBody>
      </p:sp>
    </p:spTree>
    <p:extLst>
      <p:ext uri="{BB962C8B-B14F-4D97-AF65-F5344CB8AC3E}">
        <p14:creationId xmlns:p14="http://schemas.microsoft.com/office/powerpoint/2010/main" val="27042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Magnetic Card Encoders And Readers</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Magnetic(mag) </a:t>
            </a:r>
            <a:r>
              <a:rPr lang="en-US" dirty="0">
                <a:solidFill>
                  <a:schemeClr val="tx1"/>
                </a:solidFill>
              </a:rPr>
              <a:t>card setups are useful when you need an interface for a data- base application or multimedia project that tracks users. You need both </a:t>
            </a:r>
            <a:r>
              <a:rPr lang="en-US" dirty="0" smtClean="0">
                <a:solidFill>
                  <a:schemeClr val="tx1"/>
                </a:solidFill>
              </a:rPr>
              <a:t>a card </a:t>
            </a:r>
            <a:r>
              <a:rPr lang="en-US" dirty="0">
                <a:solidFill>
                  <a:schemeClr val="tx1"/>
                </a:solidFill>
              </a:rPr>
              <a:t>encoder and a card reader for this type of interface. The encoder connects to the computer </a:t>
            </a:r>
            <a:r>
              <a:rPr lang="en-US" dirty="0" smtClean="0">
                <a:solidFill>
                  <a:schemeClr val="tx1"/>
                </a:solidFill>
              </a:rPr>
              <a:t>at a </a:t>
            </a:r>
            <a:r>
              <a:rPr lang="en-US" dirty="0">
                <a:solidFill>
                  <a:schemeClr val="tx1"/>
                </a:solidFill>
              </a:rPr>
              <a:t>serial port and </a:t>
            </a:r>
            <a:r>
              <a:rPr lang="en-US" dirty="0" smtClean="0">
                <a:solidFill>
                  <a:schemeClr val="tx1"/>
                </a:solidFill>
              </a:rPr>
              <a:t>transfers </a:t>
            </a:r>
            <a:r>
              <a:rPr lang="en-US" dirty="0">
                <a:solidFill>
                  <a:schemeClr val="tx1"/>
                </a:solidFill>
              </a:rPr>
              <a:t>information to magnetic strip of tape on the back of the card. </a:t>
            </a:r>
            <a:r>
              <a:rPr lang="en-US" dirty="0" smtClean="0">
                <a:solidFill>
                  <a:schemeClr val="tx1"/>
                </a:solidFill>
              </a:rPr>
              <a:t>The reader then reads the information encoded on the card.</a:t>
            </a:r>
          </a:p>
          <a:p>
            <a:pPr marL="0" indent="0">
              <a:buNone/>
            </a:pPr>
            <a:r>
              <a:rPr lang="en-US" dirty="0" smtClean="0">
                <a:solidFill>
                  <a:schemeClr val="tx1"/>
                </a:solidFill>
              </a:rPr>
              <a:t>This is a common method for reading credit card information and connecting it to your bank account.</a:t>
            </a:r>
            <a:endParaRPr lang="en-US" dirty="0">
              <a:solidFill>
                <a:schemeClr val="tx1"/>
              </a:solidFill>
            </a:endParaRPr>
          </a:p>
        </p:txBody>
      </p:sp>
    </p:spTree>
    <p:extLst>
      <p:ext uri="{BB962C8B-B14F-4D97-AF65-F5344CB8AC3E}">
        <p14:creationId xmlns:p14="http://schemas.microsoft.com/office/powerpoint/2010/main" val="373331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077200" cy="230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308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245</TotalTime>
  <Words>1532</Words>
  <Application>Microsoft Office PowerPoint</Application>
  <PresentationFormat>On-screen Show (4:3)</PresentationFormat>
  <Paragraphs>70</Paragraphs>
  <Slides>27</Slides>
  <Notes>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Executive</vt:lpstr>
      <vt:lpstr>Multimedia Hardware</vt:lpstr>
      <vt:lpstr>a. Input Devices</vt:lpstr>
      <vt:lpstr>Keyboard</vt:lpstr>
      <vt:lpstr>Mouse </vt:lpstr>
      <vt:lpstr>Track Ball</vt:lpstr>
      <vt:lpstr>Touch Screens</vt:lpstr>
      <vt:lpstr>Touch Screens contd..</vt:lpstr>
      <vt:lpstr>Magnetic Card Encoders And Readers</vt:lpstr>
      <vt:lpstr>PowerPoint Presentation</vt:lpstr>
      <vt:lpstr>Graphics Tablets</vt:lpstr>
      <vt:lpstr>PowerPoint Presentation</vt:lpstr>
      <vt:lpstr>Scanners </vt:lpstr>
      <vt:lpstr>Scanners contd..</vt:lpstr>
      <vt:lpstr>PowerPoint Presentation</vt:lpstr>
      <vt:lpstr>OPTICAL CHARACTER RECOGNITION (OCR) DEVICES</vt:lpstr>
      <vt:lpstr>Infrared Remotes </vt:lpstr>
      <vt:lpstr>Voice Recognition System </vt:lpstr>
      <vt:lpstr>Digital Camera</vt:lpstr>
      <vt:lpstr>b) Output Devices</vt:lpstr>
      <vt:lpstr>AUDIO DEVICES</vt:lpstr>
      <vt:lpstr>Amplifiers And Speakers </vt:lpstr>
      <vt:lpstr>PowerPoint Presentation</vt:lpstr>
      <vt:lpstr>Portable Media Players</vt:lpstr>
      <vt:lpstr>Monitors </vt:lpstr>
      <vt:lpstr>Video Devices </vt:lpstr>
      <vt:lpstr>Projectors</vt:lpstr>
      <vt:lpstr>Printers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Swati</cp:lastModifiedBy>
  <cp:revision>40</cp:revision>
  <dcterms:created xsi:type="dcterms:W3CDTF">2019-01-23T20:41:13Z</dcterms:created>
  <dcterms:modified xsi:type="dcterms:W3CDTF">2019-02-11T20:46:15Z</dcterms:modified>
</cp:coreProperties>
</file>