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022" cy="3486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953" y="0"/>
            <a:ext cx="4033022" cy="3486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B917-A305-40B8-BBBD-0FD4455AACA0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6148"/>
            <a:ext cx="4033022" cy="34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953" y="6606148"/>
            <a:ext cx="4033022" cy="34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6D67C-1F50-49E0-8FD6-B8A34C25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5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600200"/>
            <a:ext cx="103632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5147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A98B-818E-4345-91F8-C108F25742D2}" type="datetimeFigureOut">
              <a:rPr lang="en-US" smtClean="0"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449D-BB23-4D5E-87A3-8A6F5F62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99"/>
                </a:solidFill>
                <a:latin typeface="Gill Sans MT" panose="020B0502020104020203" pitchFamily="34" charset="0"/>
              </a:rPr>
              <a:t>Virtual Private Networks (VPNs)</a:t>
            </a:r>
            <a:br>
              <a:rPr lang="en-US" altLang="en-US" dirty="0">
                <a:solidFill>
                  <a:srgbClr val="000099"/>
                </a:solidFill>
                <a:latin typeface="Gill Sans MT" panose="020B05020201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1" y="97631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171450"/>
            <a:ext cx="7772400" cy="1143000"/>
          </a:xfrm>
        </p:spPr>
        <p:txBody>
          <a:bodyPr/>
          <a:lstStyle/>
          <a:p>
            <a:r>
              <a:rPr lang="en-US" altLang="en-US" smtClean="0"/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2014" y="1530350"/>
            <a:ext cx="8035925" cy="4510088"/>
          </a:xfrm>
        </p:spPr>
        <p:txBody>
          <a:bodyPr/>
          <a:lstStyle/>
          <a:p>
            <a:r>
              <a:rPr lang="en-US" altLang="en-US" smtClean="0"/>
              <a:t>before sending data, </a:t>
            </a:r>
            <a:r>
              <a:rPr lang="ja-JP" altLang="en-US" smtClean="0">
                <a:solidFill>
                  <a:srgbClr val="C00000"/>
                </a:solidFill>
              </a:rPr>
              <a:t>“</a:t>
            </a:r>
            <a:r>
              <a:rPr lang="en-US" altLang="ja-JP" smtClean="0">
                <a:solidFill>
                  <a:srgbClr val="C00000"/>
                </a:solidFill>
              </a:rPr>
              <a:t>security association (SA)</a:t>
            </a:r>
            <a:r>
              <a:rPr lang="ja-JP" altLang="en-US" smtClean="0">
                <a:solidFill>
                  <a:srgbClr val="C00000"/>
                </a:solidFill>
              </a:rPr>
              <a:t>”</a:t>
            </a:r>
            <a:r>
              <a:rPr lang="en-US" altLang="ja-JP" smtClean="0">
                <a:solidFill>
                  <a:srgbClr val="C00000"/>
                </a:solidFill>
              </a:rPr>
              <a:t>  </a:t>
            </a:r>
            <a:r>
              <a:rPr lang="en-US" altLang="ja-JP" smtClean="0"/>
              <a:t>established from sending to receiving entity </a:t>
            </a:r>
          </a:p>
          <a:p>
            <a:pPr lvl="1"/>
            <a:r>
              <a:rPr lang="en-US" altLang="en-US" smtClean="0"/>
              <a:t>SAs are simplex: for only one direction</a:t>
            </a:r>
          </a:p>
          <a:p>
            <a:r>
              <a:rPr lang="en-US" altLang="en-US" smtClean="0"/>
              <a:t>ending, receiving entitles maintain </a:t>
            </a:r>
            <a:r>
              <a:rPr lang="en-US" altLang="en-US" i="1" smtClean="0"/>
              <a:t>state information</a:t>
            </a:r>
            <a:r>
              <a:rPr lang="en-US" altLang="en-US" smtClean="0"/>
              <a:t> about SA</a:t>
            </a:r>
          </a:p>
          <a:p>
            <a:pPr lvl="1"/>
            <a:r>
              <a:rPr lang="en-US" altLang="en-US" smtClean="0"/>
              <a:t>recall: TCP endpoints also maintain state info</a:t>
            </a:r>
          </a:p>
          <a:p>
            <a:pPr lvl="1"/>
            <a:r>
              <a:rPr lang="en-US" altLang="en-US" smtClean="0"/>
              <a:t>IP is connectionless; IPsec is connection-oriented!</a:t>
            </a:r>
          </a:p>
          <a:p>
            <a:r>
              <a:rPr lang="en-US" altLang="en-US" smtClean="0"/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17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2036763" y="-61913"/>
            <a:ext cx="7772400" cy="1143001"/>
          </a:xfrm>
        </p:spPr>
        <p:txBody>
          <a:bodyPr/>
          <a:lstStyle/>
          <a:p>
            <a:r>
              <a:rPr lang="en-US" altLang="en-US" smtClean="0"/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2262189" y="3519488"/>
            <a:ext cx="8161337" cy="31670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R1 </a:t>
            </a:r>
            <a:r>
              <a:rPr lang="en-US" altLang="en-US" i="1" smtClean="0">
                <a:solidFill>
                  <a:srgbClr val="CC0000"/>
                </a:solidFill>
              </a:rPr>
              <a:t>stores </a:t>
            </a:r>
            <a:r>
              <a:rPr lang="en-US" altLang="en-US" i="1" smtClean="0">
                <a:solidFill>
                  <a:srgbClr val="C00000"/>
                </a:solidFill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32-bit SA identifier: </a:t>
            </a:r>
            <a:r>
              <a:rPr lang="en-US" altLang="en-US" sz="2000" i="1"/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encryption key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2327275" y="938214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1857376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Gill Sans MT" panose="020B0502020104020203" pitchFamily="34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1973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endpoint holds SA state in </a:t>
            </a: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security association database (SAD)</a:t>
            </a:r>
            <a:r>
              <a:rPr lang="en-US" altLang="en-US" sz="2800">
                <a:latin typeface="Gill Sans MT" panose="020B0502020104020203" pitchFamily="34" charset="0"/>
              </a:rPr>
              <a:t>, where it can locate them during processing.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with n salespersons, 2 + 2n SAs in R1</a:t>
            </a:r>
            <a:r>
              <a:rPr lang="ja-JP" altLang="en-US" sz="2800">
                <a:latin typeface="Gill Sans MT" panose="020B0502020104020203" pitchFamily="34" charset="0"/>
              </a:rPr>
              <a:t>’</a:t>
            </a:r>
            <a:r>
              <a:rPr lang="en-US" altLang="ja-JP" sz="2800">
                <a:latin typeface="Gill Sans MT" panose="020B0502020104020203" pitchFamily="34" charset="0"/>
              </a:rPr>
              <a:t>s SAD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when sending IPsec datagram, R1 accesses SAD to determine how to process datagram.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when IPsec datagram arrives to R2, R2 examines SPI in IPsec datagram, indexes SAD with SPI, and processes datagram accordingly.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8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850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3" y="1531938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2452689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new IP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 IP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panose="020B0604020202020204" pitchFamily="34" charset="0"/>
                  </a:rPr>
                  <a:t>“</a:t>
                </a:r>
                <a:r>
                  <a:rPr lang="en-US" altLang="ja-JP" sz="1800">
                    <a:latin typeface="Arial" panose="020B0604020202020204" pitchFamily="34" charset="0"/>
                  </a:rPr>
                  <a:t>enchilada</a:t>
                </a:r>
                <a:r>
                  <a:rPr lang="ja-JP" altLang="en-US" sz="1800">
                    <a:latin typeface="Arial" panose="020B0604020202020204" pitchFamily="34" charset="0"/>
                  </a:rPr>
                  <a:t>”</a:t>
                </a:r>
                <a:r>
                  <a:rPr lang="en-US" altLang="ja-JP" sz="1800">
                    <a:latin typeface="Arial" panose="020B0604020202020204" pitchFamily="34" charset="0"/>
                  </a:rPr>
                  <a:t> authenticated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next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Seq</a:t>
                </a:r>
              </a:p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4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0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2452689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new IP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 IP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panose="020B0604020202020204" pitchFamily="34" charset="0"/>
                  </a:rPr>
                  <a:t>“</a:t>
                </a:r>
                <a:r>
                  <a:rPr lang="en-US" altLang="ja-JP" sz="1800">
                    <a:latin typeface="Arial" panose="020B0604020202020204" pitchFamily="34" charset="0"/>
                  </a:rPr>
                  <a:t>enchilada</a:t>
                </a:r>
                <a:r>
                  <a:rPr lang="ja-JP" altLang="en-US" sz="1800">
                    <a:latin typeface="Arial" panose="020B0604020202020204" pitchFamily="34" charset="0"/>
                  </a:rPr>
                  <a:t>”</a:t>
                </a:r>
                <a:r>
                  <a:rPr lang="en-US" altLang="ja-JP" sz="1800">
                    <a:latin typeface="Arial" panose="020B0604020202020204" pitchFamily="34" charset="0"/>
                  </a:rPr>
                  <a:t> authenticated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next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Seq</a:t>
                </a:r>
              </a:p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823914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2327275" y="938214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7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776" y="0"/>
            <a:ext cx="9197975" cy="1143000"/>
          </a:xfrm>
        </p:spPr>
        <p:txBody>
          <a:bodyPr/>
          <a:lstStyle/>
          <a:p>
            <a:r>
              <a:rPr lang="en-US" altLang="en-US" sz="3600"/>
              <a:t>R1: </a:t>
            </a:r>
            <a:r>
              <a:rPr lang="en-US" altLang="en-US" sz="3200"/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8328025" cy="4648200"/>
          </a:xfrm>
        </p:spPr>
        <p:txBody>
          <a:bodyPr/>
          <a:lstStyle/>
          <a:p>
            <a:r>
              <a:rPr lang="en-US" altLang="en-US" sz="2400"/>
              <a:t>appends to back of original datagram (which includes original header fields!) an </a:t>
            </a:r>
            <a:r>
              <a:rPr lang="ja-JP" altLang="en-US" sz="2400"/>
              <a:t>“</a:t>
            </a:r>
            <a:r>
              <a:rPr lang="en-US" altLang="ja-JP" sz="2400"/>
              <a:t>ESP trailer</a:t>
            </a:r>
            <a:r>
              <a:rPr lang="ja-JP" altLang="en-US" sz="2400"/>
              <a:t>”</a:t>
            </a:r>
            <a:r>
              <a:rPr lang="en-US" altLang="ja-JP" sz="2400"/>
              <a:t> field. </a:t>
            </a:r>
          </a:p>
          <a:p>
            <a:r>
              <a:rPr lang="en-US" altLang="en-US" sz="2400"/>
              <a:t>encrypts result using algorithm &amp; key specified by SA.</a:t>
            </a:r>
          </a:p>
          <a:p>
            <a:r>
              <a:rPr lang="en-US" altLang="en-US" sz="2400"/>
              <a:t>appends to front of this encrypted quantity the </a:t>
            </a:r>
            <a:r>
              <a:rPr lang="ja-JP" altLang="en-US" sz="2400"/>
              <a:t>“</a:t>
            </a:r>
            <a:r>
              <a:rPr lang="en-US" altLang="ja-JP" sz="2400"/>
              <a:t>ESP header, creating </a:t>
            </a:r>
            <a:r>
              <a:rPr lang="ja-JP" altLang="en-US" sz="2400"/>
              <a:t>“</a:t>
            </a:r>
            <a:r>
              <a:rPr lang="en-US" altLang="ja-JP" sz="2400"/>
              <a:t>enchilada</a:t>
            </a:r>
            <a:r>
              <a:rPr lang="ja-JP" altLang="en-US" sz="2400"/>
              <a:t>”</a:t>
            </a:r>
            <a:r>
              <a:rPr lang="en-US" altLang="ja-JP" sz="2400"/>
              <a:t>. </a:t>
            </a:r>
          </a:p>
          <a:p>
            <a:r>
              <a:rPr lang="en-US" altLang="en-US" sz="2400"/>
              <a:t>creates authentication MAC over the </a:t>
            </a:r>
            <a:r>
              <a:rPr lang="en-US" altLang="en-US" sz="2400" i="1"/>
              <a:t>whole enchilada</a:t>
            </a:r>
            <a:r>
              <a:rPr lang="en-US" altLang="en-US" sz="2400"/>
              <a:t>, using algorithm and key specified in SA; </a:t>
            </a:r>
          </a:p>
          <a:p>
            <a:r>
              <a:rPr lang="en-US" altLang="en-US" sz="2400"/>
              <a:t>appends MAC to back of enchilada, forming </a:t>
            </a:r>
            <a:r>
              <a:rPr lang="en-US" altLang="en-US" sz="2400" i="1"/>
              <a:t>payload</a:t>
            </a:r>
            <a:r>
              <a:rPr lang="en-US" altLang="en-US" sz="2400"/>
              <a:t>;</a:t>
            </a:r>
          </a:p>
          <a:p>
            <a:r>
              <a:rPr lang="en-US" altLang="en-US" sz="2400"/>
              <a:t>creates brand new IP header, with all the classic IPv4 header fields, which it appends before payload. </a:t>
            </a:r>
          </a:p>
          <a:p>
            <a:endParaRPr lang="en-US" altLang="en-US" sz="2400"/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795339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1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2479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new IP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 IP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panose="020B0604020202020204" pitchFamily="34" charset="0"/>
                  </a:rPr>
                  <a:t>“</a:t>
                </a:r>
                <a:r>
                  <a:rPr lang="en-US" altLang="ja-JP" sz="1800">
                    <a:latin typeface="Arial" panose="020B0604020202020204" pitchFamily="34" charset="0"/>
                  </a:rPr>
                  <a:t>enchilada</a:t>
                </a:r>
                <a:r>
                  <a:rPr lang="ja-JP" altLang="en-US" sz="1800">
                    <a:latin typeface="Arial" panose="020B0604020202020204" pitchFamily="34" charset="0"/>
                  </a:rPr>
                  <a:t>”</a:t>
                </a:r>
                <a:r>
                  <a:rPr lang="en-US" altLang="ja-JP" sz="1800">
                    <a:latin typeface="Arial" panose="020B0604020202020204" pitchFamily="34" charset="0"/>
                  </a:rPr>
                  <a:t> authenticated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next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Seq</a:t>
                </a:r>
              </a:p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1" y="78898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1" y="10461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368425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for new SA, sender initializes seq. # to 0</a:t>
            </a:r>
          </a:p>
          <a:p>
            <a:r>
              <a:rPr lang="en-US" altLang="en-US" smtClean="0"/>
              <a:t>each time datagram is sent on SA:</a:t>
            </a:r>
          </a:p>
          <a:p>
            <a:pPr lvl="1"/>
            <a:r>
              <a:rPr lang="en-US" altLang="en-US" smtClean="0"/>
              <a:t>sender increments seq # counter</a:t>
            </a:r>
          </a:p>
          <a:p>
            <a:pPr lvl="1"/>
            <a:r>
              <a:rPr lang="en-US" altLang="en-US" smtClean="0"/>
              <a:t>places value in seq # field</a:t>
            </a:r>
          </a:p>
          <a:p>
            <a:r>
              <a:rPr lang="en-US" altLang="en-US" smtClean="0"/>
              <a:t>goal:</a:t>
            </a:r>
          </a:p>
          <a:p>
            <a:pPr lvl="1"/>
            <a:r>
              <a:rPr lang="en-US" altLang="en-US" smtClean="0"/>
              <a:t>prevent attacker from sniffing and replaying a packet</a:t>
            </a:r>
          </a:p>
          <a:p>
            <a:pPr lvl="1"/>
            <a:r>
              <a:rPr lang="en-US" altLang="en-US" smtClean="0"/>
              <a:t>receipt of duplicate, authenticated IP packets may disrupt service</a:t>
            </a:r>
          </a:p>
          <a:p>
            <a:r>
              <a:rPr lang="en-US" altLang="en-US" smtClean="0"/>
              <a:t>method: </a:t>
            </a:r>
          </a:p>
          <a:p>
            <a:pPr lvl="1"/>
            <a:r>
              <a:rPr lang="en-US" altLang="en-US" smtClean="0"/>
              <a:t>destination checks for duplicates</a:t>
            </a:r>
          </a:p>
          <a:p>
            <a:pPr lvl="1"/>
            <a:r>
              <a:rPr lang="en-US" altLang="en-US" smtClean="0"/>
              <a:t>doesn’t keep track of </a:t>
            </a:r>
            <a:r>
              <a:rPr lang="en-US" altLang="en-US" i="1" smtClean="0"/>
              <a:t>all </a:t>
            </a:r>
            <a:r>
              <a:rPr lang="en-US" altLang="en-US" smtClean="0"/>
              <a:t>received packets; instead uses a window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000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103981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policy: For a given datagram, sending entity needs to know if it should use IPsec</a:t>
            </a:r>
          </a:p>
          <a:p>
            <a:r>
              <a:rPr lang="en-US" altLang="en-US" smtClean="0"/>
              <a:t>needs also to know which SA to use</a:t>
            </a:r>
          </a:p>
          <a:p>
            <a:pPr lvl="1"/>
            <a:r>
              <a:rPr lang="en-US" altLang="en-US" smtClean="0"/>
              <a:t>may use: source and destination IP address; protocol number</a:t>
            </a:r>
          </a:p>
          <a:p>
            <a:r>
              <a:rPr lang="en-US" altLang="en-US" smtClean="0"/>
              <a:t>info in SPD indicates </a:t>
            </a:r>
            <a:r>
              <a:rPr lang="ja-JP" altLang="en-US" smtClean="0"/>
              <a:t>“</a:t>
            </a:r>
            <a:r>
              <a:rPr lang="en-US" altLang="ja-JP" smtClean="0"/>
              <a:t>what</a:t>
            </a:r>
            <a:r>
              <a:rPr lang="ja-JP" altLang="en-US" smtClean="0"/>
              <a:t>”</a:t>
            </a:r>
            <a:r>
              <a:rPr lang="en-US" altLang="ja-JP" smtClean="0"/>
              <a:t> to do with arriving datagram </a:t>
            </a:r>
          </a:p>
          <a:p>
            <a:r>
              <a:rPr lang="en-US" altLang="en-US" smtClean="0"/>
              <a:t>info in SAD indicates </a:t>
            </a:r>
            <a:r>
              <a:rPr lang="ja-JP" altLang="en-US" smtClean="0"/>
              <a:t>“</a:t>
            </a:r>
            <a:r>
              <a:rPr lang="en-US" altLang="ja-JP" smtClean="0"/>
              <a:t>how</a:t>
            </a:r>
            <a:r>
              <a:rPr lang="ja-JP" altLang="en-US" smtClean="0"/>
              <a:t>”</a:t>
            </a:r>
            <a:r>
              <a:rPr lang="en-US" altLang="ja-JP" smtClean="0"/>
              <a:t> to do it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34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2084388" y="2351088"/>
            <a:ext cx="7772400" cy="4648200"/>
          </a:xfrm>
        </p:spPr>
        <p:txBody>
          <a:bodyPr/>
          <a:lstStyle/>
          <a:p>
            <a:r>
              <a:rPr lang="en-US" altLang="en-US" smtClean="0"/>
              <a:t>suppose Trudy sits somewhere between R1 and R2. she doesn</a:t>
            </a:r>
            <a:r>
              <a:rPr lang="ja-JP" altLang="en-US" smtClean="0"/>
              <a:t>’</a:t>
            </a:r>
            <a:r>
              <a:rPr lang="en-US" altLang="ja-JP" smtClean="0"/>
              <a:t>t know the keys. </a:t>
            </a:r>
          </a:p>
          <a:p>
            <a:pPr lvl="1"/>
            <a:r>
              <a:rPr lang="en-US" altLang="en-US" smtClean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altLang="en-US" smtClean="0"/>
              <a:t>flip bits without detection?</a:t>
            </a:r>
          </a:p>
          <a:p>
            <a:pPr lvl="1"/>
            <a:r>
              <a:rPr lang="en-US" altLang="en-US" smtClean="0"/>
              <a:t>masquerade as R1 using R1</a:t>
            </a:r>
            <a:r>
              <a:rPr lang="ja-JP" altLang="en-US" smtClean="0"/>
              <a:t>’</a:t>
            </a:r>
            <a:r>
              <a:rPr lang="en-US" altLang="ja-JP" smtClean="0"/>
              <a:t>s IP address?</a:t>
            </a:r>
          </a:p>
          <a:p>
            <a:pPr lvl="1"/>
            <a:r>
              <a:rPr lang="en-US" altLang="en-US" smtClean="0"/>
              <a:t>replay a datagram?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6" y="1336676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470900" cy="1143000"/>
          </a:xfrm>
        </p:spPr>
        <p:txBody>
          <a:bodyPr/>
          <a:lstStyle/>
          <a:p>
            <a:r>
              <a:rPr lang="en-US" altLang="en-US" sz="4000"/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8514" y="1406525"/>
            <a:ext cx="804068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between two network entities:</a:t>
            </a:r>
          </a:p>
          <a:p>
            <a:r>
              <a:rPr lang="en-US" altLang="en-US" smtClean="0"/>
              <a:t>sending entity encrypts datagram payload, payload could be:</a:t>
            </a:r>
          </a:p>
          <a:p>
            <a:pPr lvl="1"/>
            <a:r>
              <a:rPr lang="en-US" altLang="en-US" smtClean="0"/>
              <a:t>TCP or UDP segment, ICMP message, OSPF message ….</a:t>
            </a:r>
          </a:p>
          <a:p>
            <a:r>
              <a:rPr lang="en-US" altLang="en-US" smtClean="0"/>
              <a:t>all data sent from one entity to other would be hidden:</a:t>
            </a:r>
          </a:p>
          <a:p>
            <a:pPr lvl="1"/>
            <a:r>
              <a:rPr lang="en-US" altLang="en-US" smtClean="0"/>
              <a:t>web pages, e-mail, P2P file transfers, TCP SYN packets …</a:t>
            </a:r>
          </a:p>
          <a:p>
            <a:r>
              <a:rPr lang="ja-JP" altLang="en-US" smtClean="0">
                <a:solidFill>
                  <a:srgbClr val="C00000"/>
                </a:solidFill>
              </a:rPr>
              <a:t>“</a:t>
            </a:r>
            <a:r>
              <a:rPr lang="en-US" altLang="ja-JP" smtClean="0">
                <a:solidFill>
                  <a:srgbClr val="C00000"/>
                </a:solidFill>
              </a:rPr>
              <a:t>blanket coverage</a:t>
            </a:r>
            <a:r>
              <a:rPr lang="ja-JP" altLang="en-US" smtClean="0">
                <a:solidFill>
                  <a:srgbClr val="C00000"/>
                </a:solidFill>
              </a:rPr>
              <a:t>”</a:t>
            </a:r>
            <a:endParaRPr lang="en-US" altLang="en-US" smtClean="0">
              <a:solidFill>
                <a:srgbClr val="C00000"/>
              </a:solidFill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023939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0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previous examples: </a:t>
            </a:r>
            <a:r>
              <a:rPr lang="en-US" altLang="en-US" sz="240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i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instead use </a:t>
            </a:r>
            <a:r>
              <a:rPr lang="en-US" altLang="en-US" sz="2400" i="1">
                <a:solidFill>
                  <a:srgbClr val="CC0000"/>
                </a:solidFill>
              </a:rPr>
              <a:t>IPsec IKE (Internet Key Exchange</a:t>
            </a:r>
            <a:r>
              <a:rPr lang="en-US" altLang="en-US" sz="2400" i="1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1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9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3" y="0"/>
            <a:ext cx="7772400" cy="1143000"/>
          </a:xfrm>
        </p:spPr>
        <p:txBody>
          <a:bodyPr/>
          <a:lstStyle/>
          <a:p>
            <a:r>
              <a:rPr lang="en-US" altLang="en-US" smtClean="0"/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6" y="1254126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similar with handshake in SSL.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1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1063626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>
                <a:solidFill>
                  <a:srgbClr val="000099"/>
                </a:solidFill>
              </a:rPr>
              <a:t>phase 1: </a:t>
            </a:r>
            <a:r>
              <a:rPr lang="en-US" altLang="en-US" smtClean="0"/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latin typeface="Gill Sans MT" panose="020B0502020104020203" pitchFamily="34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latin typeface="Gill Sans MT" panose="020B0502020104020203" pitchFamily="34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>
                <a:solidFill>
                  <a:srgbClr val="000099"/>
                </a:solidFill>
              </a:rPr>
              <a:t>phase 2: </a:t>
            </a:r>
            <a:r>
              <a:rPr lang="en-US" altLang="en-US" smtClean="0"/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IKE message exchange for algorithms, secret keys, SPI numbers</a:t>
            </a:r>
          </a:p>
          <a:p>
            <a:r>
              <a:rPr lang="en-US" altLang="en-US" smtClean="0"/>
              <a:t>either AH or ESP protocol  (or both)</a:t>
            </a:r>
          </a:p>
          <a:p>
            <a:pPr lvl="1"/>
            <a:r>
              <a:rPr lang="en-US" altLang="en-US" sz="2800"/>
              <a:t>AH provides integrity, source authentication</a:t>
            </a:r>
          </a:p>
          <a:p>
            <a:pPr lvl="1"/>
            <a:r>
              <a:rPr lang="en-US" altLang="en-US" sz="2800"/>
              <a:t>ESP protocol (with AH) additionally provides encryption</a:t>
            </a:r>
          </a:p>
          <a:p>
            <a:r>
              <a:rPr lang="en-US" altLang="en-US" smtClean="0"/>
              <a:t>IPsec peers can be two end systems, two routers/firewalls, or a router/firewall and an end system</a:t>
            </a:r>
          </a:p>
        </p:txBody>
      </p:sp>
    </p:spTree>
    <p:extLst>
      <p:ext uri="{BB962C8B-B14F-4D97-AF65-F5344CB8AC3E}">
        <p14:creationId xmlns:p14="http://schemas.microsoft.com/office/powerpoint/2010/main" val="2076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9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295400"/>
            <a:ext cx="8105775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motivation:</a:t>
            </a:r>
          </a:p>
          <a:p>
            <a:pPr marL="0" indent="0"/>
            <a:r>
              <a:rPr lang="en-US" altLang="en-US" smtClean="0"/>
              <a:t>institutions often want private networks for security.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costly: separate routers, links, DNS infrastructure.</a:t>
            </a:r>
          </a:p>
          <a:p>
            <a:pPr marL="0" indent="0"/>
            <a:r>
              <a:rPr lang="en-US" altLang="zh-CN" smtClean="0">
                <a:ea typeface="SimSun" panose="02010600030101010101" pitchFamily="2" charset="-122"/>
              </a:rPr>
              <a:t>VPN: institution’s inter-office traffic is sent over public Internet instead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encrypted before entering public Internet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logically separate from other traffic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3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5727701" y="1725614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3213100" y="1649414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5422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2374901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3213100" y="4529139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3438526" y="4389439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6489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6794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6653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16939761">
            <a:off x="2215357" y="2837657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5400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18012988">
            <a:off x="1776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7100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2527300" y="6297614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6626226" y="6034088"/>
            <a:ext cx="164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8701089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salesperson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8853489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3340101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router w/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2760663" y="5454651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3613151" y="5467351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7486650" y="5372101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6611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2257426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2890839" y="4092576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5775326" y="3954464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7010401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router w/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8861425" y="1806576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3200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4224339" y="1476376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b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1982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2391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integrity</a:t>
            </a:r>
          </a:p>
          <a:p>
            <a:r>
              <a:rPr lang="en-US" altLang="en-US" smtClean="0"/>
              <a:t>origin authentication</a:t>
            </a:r>
          </a:p>
          <a:p>
            <a:r>
              <a:rPr lang="en-US" altLang="en-US" smtClean="0"/>
              <a:t>replay attack prevention</a:t>
            </a:r>
          </a:p>
          <a:p>
            <a:r>
              <a:rPr lang="en-US" altLang="en-US" smtClean="0"/>
              <a:t>confidentiality </a:t>
            </a:r>
          </a:p>
          <a:p>
            <a:endParaRPr lang="en-US" altLang="en-US" smtClean="0"/>
          </a:p>
          <a:p>
            <a:r>
              <a:rPr lang="en-US" altLang="en-US" smtClean="0"/>
              <a:t>two protocols providing different service models:</a:t>
            </a:r>
          </a:p>
          <a:p>
            <a:pPr lvl="1"/>
            <a:r>
              <a:rPr lang="en-US" altLang="en-US" smtClean="0"/>
              <a:t>AH</a:t>
            </a:r>
          </a:p>
          <a:p>
            <a:pPr lvl="1"/>
            <a:r>
              <a:rPr lang="en-US" altLang="en-US" smtClean="0"/>
              <a:t>ESP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52514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9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6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4233864"/>
            <a:ext cx="8169275" cy="1209675"/>
          </a:xfrm>
        </p:spPr>
        <p:txBody>
          <a:bodyPr/>
          <a:lstStyle/>
          <a:p>
            <a:r>
              <a:rPr lang="en-US" altLang="en-US" smtClean="0"/>
              <a:t>IPsec datagram emitted and received by end-system</a:t>
            </a:r>
          </a:p>
          <a:p>
            <a:r>
              <a:rPr lang="en-US" altLang="en-US" smtClean="0"/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4141789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7769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2943225" y="3013076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8877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2546351" y="3446464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8453439" y="3522664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8442325" y="2206626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2395538" y="2216151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6948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1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3976688"/>
            <a:ext cx="4092575" cy="1295400"/>
          </a:xfrm>
        </p:spPr>
        <p:txBody>
          <a:bodyPr/>
          <a:lstStyle/>
          <a:p>
            <a:r>
              <a:rPr lang="en-US" altLang="en-US" smtClean="0"/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3033713" y="1641476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2987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4468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2609851" y="3194051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4179889" y="3203576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7631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6943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9748838" y="2870201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6673851" y="3362326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9244014" y="3338514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6437314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6472239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676401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4117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8529639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7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Authentication Header (AH) protocol</a:t>
            </a:r>
          </a:p>
          <a:p>
            <a:pPr lvl="1"/>
            <a:r>
              <a:rPr lang="en-US" altLang="en-US" smtClean="0"/>
              <a:t>provides source authentication &amp; data integrity but </a:t>
            </a:r>
            <a:r>
              <a:rPr lang="en-US" altLang="en-US" i="1" smtClean="0"/>
              <a:t>not </a:t>
            </a:r>
            <a:r>
              <a:rPr lang="en-US" altLang="en-US" smtClean="0"/>
              <a:t>confidentiality</a:t>
            </a:r>
            <a:endParaRPr lang="en-US" altLang="en-US" i="1" smtClean="0"/>
          </a:p>
          <a:p>
            <a:r>
              <a:rPr lang="en-US" altLang="en-US" smtClean="0"/>
              <a:t>Encapsulation Security Protocol (ESP)</a:t>
            </a:r>
          </a:p>
          <a:p>
            <a:pPr lvl="1"/>
            <a:r>
              <a:rPr lang="en-US" altLang="en-US" smtClean="0"/>
              <a:t>provides source authentication, data integrity, </a:t>
            </a:r>
            <a:r>
              <a:rPr lang="en-US" altLang="en-US" i="1" smtClean="0"/>
              <a:t>and confidentiality</a:t>
            </a:r>
          </a:p>
          <a:p>
            <a:pPr lvl="1"/>
            <a:r>
              <a:rPr lang="en-US" altLang="en-US" smtClean="0"/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1899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03981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3082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7148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6972301" y="5365751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and</a:t>
            </a:r>
            <a:b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</a:t>
            </a:r>
          </a:p>
        </p:txBody>
      </p:sp>
    </p:spTree>
    <p:extLst>
      <p:ext uri="{BB962C8B-B14F-4D97-AF65-F5344CB8AC3E}">
        <p14:creationId xmlns:p14="http://schemas.microsoft.com/office/powerpoint/2010/main" val="28594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1246</Words>
  <Application>Microsoft Office PowerPoint</Application>
  <PresentationFormat>Widescreen</PresentationFormat>
  <Paragraphs>281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MS PGothic</vt:lpstr>
      <vt:lpstr>MS PGothic</vt:lpstr>
      <vt:lpstr>SimSun</vt:lpstr>
      <vt:lpstr>游ゴシック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ZapfDingbats</vt:lpstr>
      <vt:lpstr>Office Theme</vt:lpstr>
      <vt:lpstr>Virtual Private Networks (VPNs) 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Networks (VPNs) </dc:title>
  <dc:creator>Shashank Srivastava</dc:creator>
  <cp:lastModifiedBy>Shashank Srivastava</cp:lastModifiedBy>
  <cp:revision>2</cp:revision>
  <cp:lastPrinted>2019-04-01T04:03:52Z</cp:lastPrinted>
  <dcterms:created xsi:type="dcterms:W3CDTF">2019-03-23T04:49:00Z</dcterms:created>
  <dcterms:modified xsi:type="dcterms:W3CDTF">2019-04-01T07:43:52Z</dcterms:modified>
</cp:coreProperties>
</file>