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79" r:id="rId4"/>
    <p:sldId id="258" r:id="rId5"/>
    <p:sldId id="280" r:id="rId6"/>
    <p:sldId id="259" r:id="rId7"/>
    <p:sldId id="261" r:id="rId8"/>
    <p:sldId id="262" r:id="rId9"/>
    <p:sldId id="309" r:id="rId10"/>
    <p:sldId id="310" r:id="rId11"/>
    <p:sldId id="311" r:id="rId12"/>
    <p:sldId id="312" r:id="rId13"/>
    <p:sldId id="263" r:id="rId14"/>
    <p:sldId id="265" r:id="rId15"/>
    <p:sldId id="264" r:id="rId16"/>
    <p:sldId id="266" r:id="rId17"/>
    <p:sldId id="276" r:id="rId18"/>
    <p:sldId id="267" r:id="rId19"/>
    <p:sldId id="277" r:id="rId20"/>
    <p:sldId id="268" r:id="rId21"/>
    <p:sldId id="278" r:id="rId22"/>
    <p:sldId id="285" r:id="rId23"/>
    <p:sldId id="269" r:id="rId24"/>
    <p:sldId id="282" r:id="rId25"/>
    <p:sldId id="283" r:id="rId26"/>
    <p:sldId id="284" r:id="rId27"/>
    <p:sldId id="286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72690C-BAE1-484B-A311-86ED1ACFF210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3DF16CF-2807-4081-A01F-35801AAB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300" dirty="0" smtClean="0"/>
              <a:t>decreasing the serialized portion by increasing the parallelized portion is of greater importance than adding more processor cores.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F16CF-2807-4081-A01F-35801AAB1CE6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1F5F-25F6-43E6-A495-0B9A3E45D55F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676B-B1D0-4CA2-9CB6-3E0E4464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5400" dirty="0" smtClean="0"/>
              <a:t>Parallel Processing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Presented by:</a:t>
            </a:r>
          </a:p>
          <a:p>
            <a:r>
              <a:rPr lang="en-IN" dirty="0" err="1" smtClean="0">
                <a:solidFill>
                  <a:srgbClr val="C00000"/>
                </a:solidFill>
              </a:rPr>
              <a:t>Dr.</a:t>
            </a:r>
            <a:r>
              <a:rPr lang="en-IN" dirty="0" smtClean="0">
                <a:solidFill>
                  <a:srgbClr val="C00000"/>
                </a:solidFill>
              </a:rPr>
              <a:t> Ashish Kumar </a:t>
            </a:r>
            <a:r>
              <a:rPr lang="en-IN" dirty="0" err="1" smtClean="0">
                <a:solidFill>
                  <a:srgbClr val="C00000"/>
                </a:solidFill>
              </a:rPr>
              <a:t>Maurya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SIMD 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95249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ISD 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43967"/>
            <a:ext cx="6696744" cy="309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MIMD 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7687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Processor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Moore’s Law</a:t>
            </a:r>
          </a:p>
          <a:p>
            <a:r>
              <a:rPr lang="en-IN" dirty="0" smtClean="0"/>
              <a:t>Single-core</a:t>
            </a:r>
          </a:p>
          <a:p>
            <a:r>
              <a:rPr lang="en-IN" dirty="0" smtClean="0"/>
              <a:t>Multi-processor</a:t>
            </a:r>
          </a:p>
          <a:p>
            <a:r>
              <a:rPr lang="en-IN" dirty="0" smtClean="0"/>
              <a:t>Simultaneous Multi-Threading or SMT</a:t>
            </a:r>
          </a:p>
          <a:p>
            <a:r>
              <a:rPr lang="en-IN" dirty="0" smtClean="0"/>
              <a:t>Multi-core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Processor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3500" dirty="0" smtClean="0"/>
              <a:t>Moore’s Law</a:t>
            </a:r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IN" dirty="0" smtClean="0"/>
              <a:t>Observation, not a physical or natural law</a:t>
            </a:r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IN" dirty="0" smtClean="0"/>
              <a:t>Guiding principles of computer architecture </a:t>
            </a:r>
            <a:endParaRPr lang="en-US" dirty="0" smtClean="0"/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“Transistor density doubles every 18 months”</a:t>
            </a:r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US" dirty="0" smtClean="0"/>
              <a:t>Gordon E. Moore is co-founder of Intel</a:t>
            </a:r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US" dirty="0" smtClean="0"/>
              <a:t>Exponential growth </a:t>
            </a:r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US" dirty="0" smtClean="0"/>
              <a:t>PC costs decline</a:t>
            </a:r>
          </a:p>
          <a:p>
            <a:pPr marL="630238" lvl="1" indent="-230188">
              <a:spcBef>
                <a:spcPct val="50000"/>
              </a:spcBef>
              <a:buFontTx/>
              <a:buChar char="•"/>
            </a:pPr>
            <a:r>
              <a:rPr lang="en-US" dirty="0" smtClean="0"/>
              <a:t>PCs are building bricks of all future systems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Processor Architectures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672" y="1600199"/>
            <a:ext cx="5904656" cy="518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core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Has only one core or CPU in which one instruction executed at a time</a:t>
            </a:r>
            <a:endParaRPr lang="en-IN" dirty="0"/>
          </a:p>
        </p:txBody>
      </p:sp>
      <p:pic>
        <p:nvPicPr>
          <p:cNvPr id="2050" name="Picture 2" descr="C:\Users\Dell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04342"/>
            <a:ext cx="5400600" cy="3809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core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736" y="2653854"/>
            <a:ext cx="3589472" cy="257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Multi-processor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Having two or more processing units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Allow true parallel execution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err="1" smtClean="0"/>
              <a:t>tradeoff</a:t>
            </a:r>
            <a:r>
              <a:rPr lang="en-IN" dirty="0" smtClean="0"/>
              <a:t> made in this case is increasing the overall system cost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288879"/>
            <a:ext cx="6655902" cy="230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Multi-processor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Types on the basis of processor coupling:</a:t>
            </a:r>
          </a:p>
          <a:p>
            <a:pPr lvl="2"/>
            <a:r>
              <a:rPr lang="en-IN" dirty="0" smtClean="0"/>
              <a:t>Tightly coupled multi-processor</a:t>
            </a:r>
          </a:p>
          <a:p>
            <a:pPr lvl="2"/>
            <a:r>
              <a:rPr lang="en-IN" dirty="0" smtClean="0"/>
              <a:t>Loosely coupled multi-processor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Concurrency vs. Parallelism</a:t>
            </a:r>
          </a:p>
          <a:p>
            <a:r>
              <a:rPr lang="en-IN" dirty="0"/>
              <a:t>Parallel Computing </a:t>
            </a:r>
            <a:r>
              <a:rPr lang="en-IN" dirty="0" smtClean="0"/>
              <a:t>Platforms</a:t>
            </a:r>
          </a:p>
          <a:p>
            <a:r>
              <a:rPr lang="en-IN" dirty="0"/>
              <a:t>Different Processor </a:t>
            </a:r>
            <a:r>
              <a:rPr lang="en-IN" dirty="0" smtClean="0"/>
              <a:t>Architectures</a:t>
            </a:r>
          </a:p>
          <a:p>
            <a:r>
              <a:rPr lang="en-IN" dirty="0" smtClean="0"/>
              <a:t>Computing Performance</a:t>
            </a:r>
          </a:p>
          <a:p>
            <a:r>
              <a:rPr lang="en-IN" dirty="0"/>
              <a:t>Multi-core </a:t>
            </a:r>
            <a:r>
              <a:rPr lang="en-IN" dirty="0" smtClean="0"/>
              <a:t>Programming</a:t>
            </a:r>
          </a:p>
          <a:p>
            <a:r>
              <a:rPr lang="en-IN" dirty="0"/>
              <a:t>Challenges in Multi-core </a:t>
            </a:r>
            <a:r>
              <a:rPr lang="en-IN" dirty="0" smtClean="0"/>
              <a:t>Programming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Simultaneous Multi-Threading or SMT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A physical processor is made up of a number of different </a:t>
            </a:r>
            <a:r>
              <a:rPr lang="en-IN" sz="2400" dirty="0" smtClean="0"/>
              <a:t>resources</a:t>
            </a:r>
          </a:p>
          <a:p>
            <a:pPr lvl="2"/>
            <a:r>
              <a:rPr lang="en-IN" sz="2000" dirty="0" smtClean="0"/>
              <a:t>including </a:t>
            </a:r>
            <a:r>
              <a:rPr lang="en-IN" sz="2000" dirty="0"/>
              <a:t>the architecture </a:t>
            </a:r>
            <a:r>
              <a:rPr lang="en-IN" sz="2000" dirty="0" smtClean="0"/>
              <a:t>state—the </a:t>
            </a:r>
            <a:r>
              <a:rPr lang="en-IN" sz="2000" dirty="0"/>
              <a:t>general purpose CPU registers </a:t>
            </a:r>
            <a:r>
              <a:rPr lang="en-IN" sz="2000" dirty="0" smtClean="0"/>
              <a:t>and interrupt </a:t>
            </a:r>
            <a:r>
              <a:rPr lang="en-IN" sz="2000" dirty="0"/>
              <a:t>controller </a:t>
            </a:r>
            <a:r>
              <a:rPr lang="en-IN" sz="2000" dirty="0" smtClean="0"/>
              <a:t>registers </a:t>
            </a:r>
          </a:p>
          <a:p>
            <a:pPr lvl="2"/>
            <a:r>
              <a:rPr lang="en-IN" sz="2000" dirty="0" smtClean="0"/>
              <a:t>caches</a:t>
            </a:r>
            <a:r>
              <a:rPr lang="en-IN" sz="2000" dirty="0"/>
              <a:t>, buses, execution units, and </a:t>
            </a:r>
            <a:r>
              <a:rPr lang="en-IN" sz="2000" dirty="0" smtClean="0"/>
              <a:t>branch prediction logic.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To </a:t>
            </a:r>
            <a:r>
              <a:rPr lang="en-IN" sz="2400" dirty="0"/>
              <a:t>define a thread, only </a:t>
            </a:r>
            <a:r>
              <a:rPr lang="en-IN" sz="2400" dirty="0" smtClean="0"/>
              <a:t>the architecture </a:t>
            </a:r>
            <a:r>
              <a:rPr lang="en-IN" sz="2400" dirty="0"/>
              <a:t>state is </a:t>
            </a:r>
            <a:r>
              <a:rPr lang="en-IN" sz="2400" dirty="0" smtClean="0"/>
              <a:t>required.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 logical processor can thus be created by duplicating the architecture space.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Simultaneous Multi-Threading or SMT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SMT is a technique in which the execution resources are shared among the different logical processors.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Issue multiple instructions from multiple threads in one cycle.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826" y="4149080"/>
            <a:ext cx="469143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Simultaneous Multi-Threading or SMT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Intel’s implementation of SMT is known as Hyper-Threading Technology or HT Technology</a:t>
            </a:r>
            <a:endParaRPr lang="en-IN" sz="5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HT Technology literally interleaves the instructions in the execution pipeline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HT Technology achieves performance gains through latency hiding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Multi-core</a:t>
            </a:r>
            <a:endParaRPr lang="en-IN" dirty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Next logical step from SMT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Uses Chip Multiprocessing (CMP)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Integrates two or more processors into one chip, each executing threads independently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211" y="4317454"/>
            <a:ext cx="6628157" cy="227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Multi-core with HT Technology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Effectively increasing the number of logical processors by twice the number of execution cores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4293096"/>
            <a:ext cx="79724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Multi-core with HT Technology</a:t>
            </a:r>
          </a:p>
        </p:txBody>
      </p:sp>
      <p:pic>
        <p:nvPicPr>
          <p:cNvPr id="3075" name="Picture 3" descr="C:\Users\Dell\Desktop\S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022" y="1988841"/>
            <a:ext cx="7138378" cy="4869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Processor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Dual-core example</a:t>
            </a:r>
          </a:p>
        </p:txBody>
      </p:sp>
      <p:pic>
        <p:nvPicPr>
          <p:cNvPr id="4098" name="Picture 2" descr="C:\Users\Dell\Desktop\cores inte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6087566" cy="40954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Speedup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Amdhal’s</a:t>
            </a:r>
            <a:r>
              <a:rPr lang="en-IN" dirty="0" smtClean="0"/>
              <a:t> Law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r>
              <a:rPr lang="en-IN" sz="1600" i="1" dirty="0" smtClean="0"/>
              <a:t>S is the time spent executing the serial portion of the </a:t>
            </a:r>
            <a:r>
              <a:rPr lang="en-IN" sz="1600" dirty="0" smtClean="0"/>
              <a:t>parallelized version</a:t>
            </a:r>
          </a:p>
          <a:p>
            <a:pPr lvl="1"/>
            <a:r>
              <a:rPr lang="en-IN" sz="1600" dirty="0" smtClean="0"/>
              <a:t>N is the number of processor cores</a:t>
            </a:r>
            <a:endParaRPr lang="en-IN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48880"/>
            <a:ext cx="5486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75" y="3933056"/>
            <a:ext cx="3143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</a:t>
            </a:r>
            <a:r>
              <a:rPr lang="en-IN" dirty="0" smtClean="0"/>
              <a:t>vs. </a:t>
            </a:r>
            <a:r>
              <a:rPr lang="en-IN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Concurrency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Two events/threads are said to be </a:t>
            </a:r>
            <a:r>
              <a:rPr lang="en-IN" i="1" dirty="0" smtClean="0"/>
              <a:t>concurrent if they occur within the same time interval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When multiple software threads of execution are running concurrently, the execution of the threads is interleaved onto a single hardware resource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The active threads are ready to execute, but only one thread may make progress at a given point in time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</a:t>
            </a:r>
            <a:r>
              <a:rPr lang="en-IN" dirty="0" smtClean="0"/>
              <a:t>vs. </a:t>
            </a:r>
            <a:r>
              <a:rPr lang="en-IN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Parallelism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When multiple software threads of execution are running in parallel, it means that the active threads are running simultaneously on different hardware resources, or processing elements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Multiple threads may make progress simultaneously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</a:t>
            </a:r>
            <a:r>
              <a:rPr lang="en-IN" dirty="0" smtClean="0"/>
              <a:t>vs. </a:t>
            </a:r>
            <a:r>
              <a:rPr lang="en-IN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pic>
        <p:nvPicPr>
          <p:cNvPr id="4" name="Picture 5" descr="concurrent-versus-parallel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36912"/>
            <a:ext cx="701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Parallel Computing </a:t>
            </a:r>
            <a:r>
              <a:rPr lang="en-IN" dirty="0" smtClean="0"/>
              <a:t>Platforms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also must supports the simultaneous execution of multiple threads.</a:t>
            </a:r>
          </a:p>
          <a:p>
            <a:endParaRPr lang="en-IN" dirty="0" smtClean="0"/>
          </a:p>
          <a:p>
            <a:r>
              <a:rPr lang="en-IN" dirty="0" smtClean="0"/>
              <a:t>Computer architectures can be classified by two different dimensions:</a:t>
            </a:r>
          </a:p>
          <a:p>
            <a:pPr lvl="1"/>
            <a:r>
              <a:rPr lang="en-IN" dirty="0" smtClean="0"/>
              <a:t>Instruction streams</a:t>
            </a:r>
          </a:p>
          <a:p>
            <a:pPr lvl="1"/>
            <a:r>
              <a:rPr lang="en-IN" dirty="0" smtClean="0"/>
              <a:t>Data Streams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Parallel Computing </a:t>
            </a:r>
            <a:r>
              <a:rPr lang="en-IN" dirty="0" smtClean="0"/>
              <a:t>Platforms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Flynn’s taxonomy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07284"/>
            <a:ext cx="6840760" cy="373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Parallel Computing </a:t>
            </a:r>
            <a:r>
              <a:rPr lang="en-IN" dirty="0" smtClean="0"/>
              <a:t>Platforms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Flynn’s taxonomy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SISD</a:t>
            </a:r>
          </a:p>
          <a:p>
            <a:pPr lvl="2"/>
            <a:r>
              <a:rPr lang="en-IN" dirty="0" smtClean="0"/>
              <a:t>Provides no parallelism in hardware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MISD</a:t>
            </a:r>
          </a:p>
          <a:p>
            <a:pPr lvl="2"/>
            <a:r>
              <a:rPr lang="en-IN" dirty="0" smtClean="0"/>
              <a:t>Generally used more as a theoretical model than a practical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SIMD</a:t>
            </a:r>
          </a:p>
          <a:p>
            <a:pPr lvl="2"/>
            <a:r>
              <a:rPr lang="en-IN" dirty="0" smtClean="0"/>
              <a:t>Useful in applications such as general digital signal processing, image processing and multimedia applications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MIMD</a:t>
            </a:r>
          </a:p>
          <a:p>
            <a:pPr lvl="2"/>
            <a:r>
              <a:rPr lang="en-IN" dirty="0" smtClean="0"/>
              <a:t>Most common parallel computing platform today </a:t>
            </a:r>
            <a:r>
              <a:rPr lang="en-IN" dirty="0" err="1" smtClean="0"/>
              <a:t>eg</a:t>
            </a:r>
            <a:r>
              <a:rPr lang="en-IN" dirty="0" smtClean="0"/>
              <a:t>. Intel Core Duo processor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SID 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3121"/>
            <a:ext cx="736444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4842</TotalTime>
  <Words>599</Words>
  <Application>Microsoft Office PowerPoint</Application>
  <PresentationFormat>On-screen Show (4:3)</PresentationFormat>
  <Paragraphs>115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Parallel Processing</vt:lpstr>
      <vt:lpstr>Contents</vt:lpstr>
      <vt:lpstr>Concurrency vs. Parallelism</vt:lpstr>
      <vt:lpstr>Concurrency vs. Parallelism</vt:lpstr>
      <vt:lpstr>Concurrency vs. Parallelism</vt:lpstr>
      <vt:lpstr>Parallel Computing Platforms</vt:lpstr>
      <vt:lpstr>Parallel Computing Platforms</vt:lpstr>
      <vt:lpstr>Parallel Computing Platforms</vt:lpstr>
      <vt:lpstr>SISD</vt:lpstr>
      <vt:lpstr>SIMD</vt:lpstr>
      <vt:lpstr>MISD</vt:lpstr>
      <vt:lpstr>MIMD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Different Processor Architectures</vt:lpstr>
      <vt:lpstr>Computing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akm</cp:lastModifiedBy>
  <cp:revision>489</cp:revision>
  <dcterms:created xsi:type="dcterms:W3CDTF">2015-02-20T11:23:27Z</dcterms:created>
  <dcterms:modified xsi:type="dcterms:W3CDTF">2020-02-12T10:58:13Z</dcterms:modified>
</cp:coreProperties>
</file>