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1" r:id="rId5"/>
    <p:sldId id="262" r:id="rId6"/>
    <p:sldId id="269" r:id="rId7"/>
    <p:sldId id="272" r:id="rId8"/>
    <p:sldId id="271" r:id="rId9"/>
    <p:sldId id="263" r:id="rId10"/>
    <p:sldId id="267" r:id="rId11"/>
    <p:sldId id="264" r:id="rId12"/>
    <p:sldId id="273" r:id="rId13"/>
    <p:sldId id="274" r:id="rId14"/>
    <p:sldId id="275" r:id="rId15"/>
    <p:sldId id="276" r:id="rId16"/>
    <p:sldId id="279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DF4-216E-4ADB-8CBE-C656E53E94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CC39A-DF42-49BE-BB5A-2A34335F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2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C91E-FBA1-498A-8EF8-37F1137CDF7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EAE6-9A78-4D44-A920-5314F0E4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Models of Parallel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5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29742" y="1984829"/>
            <a:ext cx="6335189" cy="3026867"/>
            <a:chOff x="2652714" y="1090614"/>
            <a:chExt cx="6335189" cy="3026867"/>
          </a:xfrm>
        </p:grpSpPr>
        <p:sp>
          <p:nvSpPr>
            <p:cNvPr id="7171" name="Rectangle 1029"/>
            <p:cNvSpPr>
              <a:spLocks noChangeArrowheads="1"/>
            </p:cNvSpPr>
            <p:nvPr/>
          </p:nvSpPr>
          <p:spPr bwMode="auto">
            <a:xfrm>
              <a:off x="4578350" y="1133475"/>
              <a:ext cx="2197100" cy="2959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2" name="Line 1030"/>
            <p:cNvSpPr>
              <a:spLocks noChangeShapeType="1"/>
            </p:cNvSpPr>
            <p:nvPr/>
          </p:nvSpPr>
          <p:spPr bwMode="auto">
            <a:xfrm>
              <a:off x="4572000" y="1355725"/>
              <a:ext cx="220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Line 1031"/>
            <p:cNvSpPr>
              <a:spLocks noChangeShapeType="1"/>
            </p:cNvSpPr>
            <p:nvPr/>
          </p:nvSpPr>
          <p:spPr bwMode="auto">
            <a:xfrm>
              <a:off x="4572000" y="1584325"/>
              <a:ext cx="220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Line 1032"/>
            <p:cNvSpPr>
              <a:spLocks noChangeShapeType="1"/>
            </p:cNvSpPr>
            <p:nvPr/>
          </p:nvSpPr>
          <p:spPr bwMode="auto">
            <a:xfrm>
              <a:off x="4572000" y="3870325"/>
              <a:ext cx="220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Line 1033"/>
            <p:cNvSpPr>
              <a:spLocks noChangeShapeType="1"/>
            </p:cNvSpPr>
            <p:nvPr/>
          </p:nvSpPr>
          <p:spPr bwMode="auto">
            <a:xfrm>
              <a:off x="4572000" y="1812925"/>
              <a:ext cx="220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Rectangle 1034"/>
            <p:cNvSpPr>
              <a:spLocks noChangeArrowheads="1"/>
            </p:cNvSpPr>
            <p:nvPr/>
          </p:nvSpPr>
          <p:spPr bwMode="auto">
            <a:xfrm>
              <a:off x="5395913" y="2095500"/>
              <a:ext cx="317500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7177" name="Rectangle 1035"/>
            <p:cNvSpPr>
              <a:spLocks noChangeArrowheads="1"/>
            </p:cNvSpPr>
            <p:nvPr/>
          </p:nvSpPr>
          <p:spPr bwMode="auto">
            <a:xfrm>
              <a:off x="5395914" y="2400301"/>
              <a:ext cx="253275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7178" name="Rectangle 1036"/>
            <p:cNvSpPr>
              <a:spLocks noChangeArrowheads="1"/>
            </p:cNvSpPr>
            <p:nvPr/>
          </p:nvSpPr>
          <p:spPr bwMode="auto">
            <a:xfrm>
              <a:off x="5548313" y="2503489"/>
              <a:ext cx="182808" cy="50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000" b="1"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000" b="1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000" b="1">
                <a:latin typeface="Arial" panose="020B0604020202020204" pitchFamily="34" charset="0"/>
              </a:endParaRPr>
            </a:p>
          </p:txBody>
        </p:sp>
        <p:sp>
          <p:nvSpPr>
            <p:cNvPr id="7179" name="Rectangle 1037"/>
            <p:cNvSpPr>
              <a:spLocks noChangeArrowheads="1"/>
            </p:cNvSpPr>
            <p:nvPr/>
          </p:nvSpPr>
          <p:spPr bwMode="auto">
            <a:xfrm>
              <a:off x="5395914" y="2781301"/>
              <a:ext cx="253275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102414" name="Rectangle 1038"/>
            <p:cNvSpPr>
              <a:spLocks noChangeArrowheads="1"/>
            </p:cNvSpPr>
            <p:nvPr/>
          </p:nvSpPr>
          <p:spPr bwMode="auto">
            <a:xfrm>
              <a:off x="2652714" y="1354139"/>
              <a:ext cx="421591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GB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</a:t>
              </a:r>
              <a:r>
                <a:rPr lang="en-GB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02415" name="Rectangle 1039"/>
            <p:cNvSpPr>
              <a:spLocks noChangeArrowheads="1"/>
            </p:cNvSpPr>
            <p:nvPr/>
          </p:nvSpPr>
          <p:spPr bwMode="auto">
            <a:xfrm>
              <a:off x="2652714" y="1811339"/>
              <a:ext cx="421591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GB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</a:t>
              </a:r>
              <a:r>
                <a:rPr lang="en-GB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02416" name="Rectangle 1040"/>
            <p:cNvSpPr>
              <a:spLocks noChangeArrowheads="1"/>
            </p:cNvSpPr>
            <p:nvPr/>
          </p:nvSpPr>
          <p:spPr bwMode="auto">
            <a:xfrm>
              <a:off x="2652714" y="3411539"/>
              <a:ext cx="431209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GB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</a:t>
              </a:r>
              <a:r>
                <a:rPr lang="en-GB" b="1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GB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7183" name="Rectangle 1041"/>
            <p:cNvSpPr>
              <a:spLocks noChangeArrowheads="1"/>
            </p:cNvSpPr>
            <p:nvPr/>
          </p:nvSpPr>
          <p:spPr bwMode="auto">
            <a:xfrm>
              <a:off x="2728913" y="2247900"/>
              <a:ext cx="317500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7184" name="Rectangle 1042"/>
            <p:cNvSpPr>
              <a:spLocks noChangeArrowheads="1"/>
            </p:cNvSpPr>
            <p:nvPr/>
          </p:nvSpPr>
          <p:spPr bwMode="auto">
            <a:xfrm>
              <a:off x="2957513" y="2351089"/>
              <a:ext cx="182808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000" b="1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000" b="1">
                <a:latin typeface="Arial" panose="020B0604020202020204" pitchFamily="34" charset="0"/>
              </a:endParaRPr>
            </a:p>
          </p:txBody>
        </p:sp>
        <p:sp>
          <p:nvSpPr>
            <p:cNvPr id="7185" name="Rectangle 1043"/>
            <p:cNvSpPr>
              <a:spLocks noChangeArrowheads="1"/>
            </p:cNvSpPr>
            <p:nvPr/>
          </p:nvSpPr>
          <p:spPr bwMode="auto">
            <a:xfrm>
              <a:off x="2728913" y="3009900"/>
              <a:ext cx="317500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7186" name="Line 1044"/>
            <p:cNvSpPr>
              <a:spLocks noChangeShapeType="1"/>
            </p:cNvSpPr>
            <p:nvPr/>
          </p:nvSpPr>
          <p:spPr bwMode="auto">
            <a:xfrm flipV="1">
              <a:off x="3124200" y="1279525"/>
              <a:ext cx="1447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045"/>
            <p:cNvSpPr>
              <a:spLocks noChangeShapeType="1"/>
            </p:cNvSpPr>
            <p:nvPr/>
          </p:nvSpPr>
          <p:spPr bwMode="auto">
            <a:xfrm flipV="1">
              <a:off x="3048000" y="1508125"/>
              <a:ext cx="1524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046"/>
            <p:cNvSpPr>
              <a:spLocks noChangeShapeType="1"/>
            </p:cNvSpPr>
            <p:nvPr/>
          </p:nvSpPr>
          <p:spPr bwMode="auto">
            <a:xfrm>
              <a:off x="3048000" y="3565525"/>
              <a:ext cx="1524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Rectangle 1047"/>
            <p:cNvSpPr>
              <a:spLocks noChangeArrowheads="1"/>
            </p:cNvSpPr>
            <p:nvPr/>
          </p:nvSpPr>
          <p:spPr bwMode="auto">
            <a:xfrm>
              <a:off x="3414714" y="2117725"/>
              <a:ext cx="495329" cy="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4000" b="1">
                  <a:solidFill>
                    <a:schemeClr val="accent1"/>
                  </a:solidFill>
                  <a:latin typeface="Arial" panose="020B0604020202020204" pitchFamily="34" charset="0"/>
                </a:rPr>
                <a:t>?</a:t>
              </a:r>
            </a:p>
          </p:txBody>
        </p:sp>
        <p:sp>
          <p:nvSpPr>
            <p:cNvPr id="7190" name="Rectangle 1048"/>
            <p:cNvSpPr>
              <a:spLocks noChangeArrowheads="1"/>
            </p:cNvSpPr>
            <p:nvPr/>
          </p:nvSpPr>
          <p:spPr bwMode="auto">
            <a:xfrm>
              <a:off x="6767513" y="1090614"/>
              <a:ext cx="282130" cy="28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191" name="Rectangle 1049"/>
            <p:cNvSpPr>
              <a:spLocks noChangeArrowheads="1"/>
            </p:cNvSpPr>
            <p:nvPr/>
          </p:nvSpPr>
          <p:spPr bwMode="auto">
            <a:xfrm>
              <a:off x="6767513" y="1319214"/>
              <a:ext cx="282130" cy="28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192" name="Rectangle 1050"/>
            <p:cNvSpPr>
              <a:spLocks noChangeArrowheads="1"/>
            </p:cNvSpPr>
            <p:nvPr/>
          </p:nvSpPr>
          <p:spPr bwMode="auto">
            <a:xfrm>
              <a:off x="6767513" y="1547814"/>
              <a:ext cx="282130" cy="28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193" name="Rectangle 1051"/>
            <p:cNvSpPr>
              <a:spLocks noChangeArrowheads="1"/>
            </p:cNvSpPr>
            <p:nvPr/>
          </p:nvSpPr>
          <p:spPr bwMode="auto">
            <a:xfrm>
              <a:off x="6767513" y="3833814"/>
              <a:ext cx="343044" cy="28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7194" name="Rectangle 1052"/>
            <p:cNvSpPr>
              <a:spLocks noChangeArrowheads="1"/>
            </p:cNvSpPr>
            <p:nvPr/>
          </p:nvSpPr>
          <p:spPr bwMode="auto">
            <a:xfrm>
              <a:off x="7072313" y="2060576"/>
              <a:ext cx="1915590" cy="31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solidFill>
                    <a:schemeClr val="accent1"/>
                  </a:solidFill>
                  <a:latin typeface="Arial" panose="020B0604020202020204" pitchFamily="34" charset="0"/>
                </a:rPr>
                <a:t>Common Memory</a:t>
              </a:r>
            </a:p>
          </p:txBody>
        </p:sp>
        <p:sp>
          <p:nvSpPr>
            <p:cNvPr id="102429" name="Rectangle 1053"/>
            <p:cNvSpPr>
              <a:spLocks noChangeArrowheads="1"/>
            </p:cNvSpPr>
            <p:nvPr/>
          </p:nvSpPr>
          <p:spPr bwMode="auto">
            <a:xfrm>
              <a:off x="2652714" y="2649539"/>
              <a:ext cx="379913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GB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</a:t>
              </a:r>
              <a:r>
                <a:rPr lang="en-GB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</a:t>
              </a:r>
            </a:p>
          </p:txBody>
        </p:sp>
      </p:grpSp>
      <p:sp>
        <p:nvSpPr>
          <p:cNvPr id="102430" name="Rectangle 1054"/>
          <p:cNvSpPr>
            <a:spLocks noChangeArrowheads="1"/>
          </p:cNvSpPr>
          <p:nvPr/>
        </p:nvSpPr>
        <p:spPr bwMode="auto">
          <a:xfrm>
            <a:off x="943428" y="1915386"/>
            <a:ext cx="4594669" cy="48264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PRAM </a:t>
            </a:r>
            <a:r>
              <a:rPr lang="en-GB" sz="2000" b="1" dirty="0">
                <a:solidFill>
                  <a:schemeClr val="accent1"/>
                </a:solidFill>
              </a:rPr>
              <a:t> n</a:t>
            </a:r>
            <a:r>
              <a:rPr lang="en-GB" sz="2000" b="1" dirty="0"/>
              <a:t> RAM processors connected to a common memory of </a:t>
            </a:r>
            <a:r>
              <a:rPr lang="en-GB" sz="2000" b="1" dirty="0">
                <a:solidFill>
                  <a:schemeClr val="accent1"/>
                </a:solidFill>
              </a:rPr>
              <a:t>m</a:t>
            </a:r>
            <a:r>
              <a:rPr lang="en-GB" sz="2000" b="1" dirty="0"/>
              <a:t> cells</a:t>
            </a:r>
          </a:p>
          <a:p>
            <a:pPr defTabSz="762000">
              <a:lnSpc>
                <a:spcPct val="90000"/>
              </a:lnSpc>
              <a:defRPr/>
            </a:pPr>
            <a:endParaRPr lang="en-GB" sz="2000" b="1" dirty="0"/>
          </a:p>
          <a:p>
            <a:pPr defTabSz="762000">
              <a:lnSpc>
                <a:spcPct val="90000"/>
              </a:lnSpc>
              <a:defRPr/>
            </a:pPr>
            <a:r>
              <a:rPr lang="en-GB" b="1" dirty="0">
                <a:solidFill>
                  <a:srgbClr val="FF0000"/>
                </a:solidFill>
              </a:rPr>
              <a:t>ASSUMPTION: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/>
              <a:t> </a:t>
            </a:r>
            <a:r>
              <a:rPr lang="en-GB" dirty="0"/>
              <a:t>at each time unit each 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P</a:t>
            </a:r>
            <a:r>
              <a:rPr lang="en-GB" baseline="-25000" dirty="0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/>
              <a:t>can read a memory cell, make an internal computation and write another memory cell.</a:t>
            </a:r>
          </a:p>
          <a:p>
            <a:pPr defTabSz="762000">
              <a:lnSpc>
                <a:spcPct val="90000"/>
              </a:lnSpc>
              <a:defRPr/>
            </a:pPr>
            <a:endParaRPr lang="en-GB" b="1" dirty="0"/>
          </a:p>
          <a:p>
            <a:pPr defTabSz="762000">
              <a:lnSpc>
                <a:spcPct val="90000"/>
              </a:lnSpc>
              <a:defRPr/>
            </a:pPr>
            <a:r>
              <a:rPr lang="en-GB" b="1" dirty="0">
                <a:solidFill>
                  <a:srgbClr val="FF0000"/>
                </a:solidFill>
              </a:rPr>
              <a:t>CONSEQUENCE: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dirty="0"/>
              <a:t>any pair of processor </a:t>
            </a:r>
            <a:r>
              <a:rPr lang="en-GB" dirty="0">
                <a:solidFill>
                  <a:schemeClr val="accent2"/>
                </a:solidFill>
              </a:rPr>
              <a:t>P</a:t>
            </a:r>
            <a:r>
              <a:rPr lang="en-GB" baseline="-25000" dirty="0">
                <a:solidFill>
                  <a:schemeClr val="accent2"/>
                </a:solidFill>
              </a:rPr>
              <a:t>i </a:t>
            </a:r>
            <a:r>
              <a:rPr lang="en-GB" dirty="0" err="1">
                <a:solidFill>
                  <a:schemeClr val="accent2"/>
                </a:solidFill>
              </a:rPr>
              <a:t>P</a:t>
            </a:r>
            <a:r>
              <a:rPr lang="en-GB" baseline="-25000" dirty="0" err="1">
                <a:solidFill>
                  <a:schemeClr val="accent2"/>
                </a:solidFill>
              </a:rPr>
              <a:t>j</a:t>
            </a:r>
            <a:r>
              <a:rPr lang="en-GB" baseline="-25000" dirty="0">
                <a:solidFill>
                  <a:schemeClr val="bg2"/>
                </a:solidFill>
              </a:rPr>
              <a:t> </a:t>
            </a:r>
            <a:r>
              <a:rPr lang="en-GB" dirty="0"/>
              <a:t>can communicate in </a:t>
            </a: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constant time!</a:t>
            </a:r>
          </a:p>
          <a:p>
            <a:pPr defTabSz="762000">
              <a:lnSpc>
                <a:spcPct val="90000"/>
              </a:lnSpc>
              <a:defRPr/>
            </a:pP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762000">
              <a:lnSpc>
                <a:spcPct val="90000"/>
              </a:lnSpc>
              <a:defRPr/>
            </a:pPr>
            <a:r>
              <a:rPr lang="en-GB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GB" dirty="0">
                <a:solidFill>
                  <a:schemeClr val="accent2"/>
                </a:solidFill>
              </a:rPr>
              <a:t>P</a:t>
            </a:r>
            <a:r>
              <a:rPr lang="en-GB" baseline="-25000" dirty="0">
                <a:solidFill>
                  <a:schemeClr val="accent2"/>
                </a:solidFill>
              </a:rPr>
              <a:t>i</a:t>
            </a:r>
            <a:r>
              <a:rPr lang="en-GB" baseline="-25000" dirty="0">
                <a:solidFill>
                  <a:schemeClr val="bg2"/>
                </a:solidFill>
              </a:rPr>
              <a:t>  </a:t>
            </a:r>
            <a:r>
              <a:rPr lang="en-GB" dirty="0"/>
              <a:t>writes the message in cell </a:t>
            </a:r>
            <a:r>
              <a:rPr lang="en-GB" dirty="0">
                <a:solidFill>
                  <a:schemeClr val="accent2"/>
                </a:solidFill>
              </a:rPr>
              <a:t>x</a:t>
            </a:r>
            <a:r>
              <a:rPr lang="en-GB" dirty="0"/>
              <a:t> at time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</a:t>
            </a:r>
          </a:p>
          <a:p>
            <a:pPr defTabSz="762000">
              <a:lnSpc>
                <a:spcPct val="90000"/>
              </a:lnSpc>
              <a:defRPr/>
            </a:pPr>
            <a:endParaRPr lang="en-GB" baseline="-25000" dirty="0">
              <a:solidFill>
                <a:schemeClr val="accent2"/>
              </a:solidFill>
            </a:endParaRPr>
          </a:p>
          <a:p>
            <a:pPr defTabSz="762000">
              <a:lnSpc>
                <a:spcPct val="90000"/>
              </a:lnSpc>
              <a:defRPr/>
            </a:pPr>
            <a:r>
              <a:rPr lang="en-GB" baseline="-25000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         P</a:t>
            </a:r>
            <a:r>
              <a:rPr lang="en-GB" baseline="-25000" dirty="0">
                <a:solidFill>
                  <a:schemeClr val="accent2"/>
                </a:solidFill>
              </a:rPr>
              <a:t>i</a:t>
            </a:r>
            <a:r>
              <a:rPr lang="en-GB" baseline="-25000" dirty="0">
                <a:solidFill>
                  <a:schemeClr val="bg2"/>
                </a:solidFill>
              </a:rPr>
              <a:t>  </a:t>
            </a:r>
            <a:r>
              <a:rPr lang="en-GB" dirty="0"/>
              <a:t>reads the message  in cell </a:t>
            </a:r>
            <a:r>
              <a:rPr lang="en-GB" dirty="0">
                <a:solidFill>
                  <a:schemeClr val="accent2"/>
                </a:solidFill>
              </a:rPr>
              <a:t>x</a:t>
            </a:r>
            <a:r>
              <a:rPr lang="en-GB" dirty="0"/>
              <a:t> at time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t+1</a:t>
            </a:r>
          </a:p>
          <a:p>
            <a:pPr defTabSz="762000">
              <a:lnSpc>
                <a:spcPct val="90000"/>
              </a:lnSpc>
              <a:defRPr/>
            </a:pPr>
            <a:endParaRPr lang="en-GB" dirty="0"/>
          </a:p>
          <a:p>
            <a:pPr defTabSz="762000">
              <a:lnSpc>
                <a:spcPct val="90000"/>
              </a:lnSpc>
              <a:defRPr/>
            </a:pPr>
            <a:endParaRPr lang="en-GB" dirty="0"/>
          </a:p>
          <a:p>
            <a:pPr defTabSz="762000">
              <a:lnSpc>
                <a:spcPct val="90000"/>
              </a:lnSpc>
              <a:defRPr/>
            </a:pPr>
            <a:r>
              <a:rPr lang="en-GB" dirty="0"/>
              <a:t>In </a:t>
            </a:r>
            <a:r>
              <a:rPr lang="en-GB" b="1" dirty="0"/>
              <a:t>fixed connection machines</a:t>
            </a:r>
            <a:r>
              <a:rPr lang="en-GB" dirty="0"/>
              <a:t>, the communication time depends on the length of the paths connecting the communicating processors.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PRAM Model</a:t>
            </a:r>
          </a:p>
        </p:txBody>
      </p:sp>
    </p:spTree>
    <p:extLst>
      <p:ext uri="{BB962C8B-B14F-4D97-AF65-F5344CB8AC3E}">
        <p14:creationId xmlns:p14="http://schemas.microsoft.com/office/powerpoint/2010/main" val="342177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PRAM Computation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Each PRAM step consists of three phases, executed in the following order: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dirty="0"/>
              <a:t>A </a:t>
            </a:r>
            <a:r>
              <a:rPr lang="en-US" altLang="en-US" i="1" dirty="0"/>
              <a:t>read phase</a:t>
            </a:r>
            <a:r>
              <a:rPr lang="en-US" altLang="en-US" dirty="0"/>
              <a:t> in which each processor may read a value from shared memory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dirty="0"/>
              <a:t>A </a:t>
            </a:r>
            <a:r>
              <a:rPr lang="en-US" altLang="en-US" i="1" dirty="0"/>
              <a:t>compute </a:t>
            </a:r>
            <a:r>
              <a:rPr lang="en-US" altLang="en-US" dirty="0"/>
              <a:t>phase in which each processor may perform basic arithmetic/logical operations on their local data.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dirty="0"/>
              <a:t>A </a:t>
            </a:r>
            <a:r>
              <a:rPr lang="en-US" altLang="en-US" i="1" dirty="0"/>
              <a:t>write phase</a:t>
            </a:r>
            <a:r>
              <a:rPr lang="en-US" altLang="en-US" dirty="0"/>
              <a:t> where each processor may write a value to shared memory.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This prevents reads and writes from being simultaneous.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Above requires a PRAM step to be sufficiently long to allow processors to do different arithmetic/logic operations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9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global memory is accessible by all processors, access conflicts may arise.</a:t>
            </a:r>
          </a:p>
          <a:p>
            <a:endParaRPr lang="en-US" dirty="0"/>
          </a:p>
          <a:p>
            <a:r>
              <a:rPr lang="en-US" dirty="0"/>
              <a:t>What happens if more than one processor tries to access the same global memory cell (for the purpose of reading from or writing into)?</a:t>
            </a:r>
          </a:p>
          <a:p>
            <a:pPr lvl="1"/>
            <a:r>
              <a:rPr lang="en-US" dirty="0"/>
              <a:t>There are several ways of resolving read and write conflicts.</a:t>
            </a:r>
          </a:p>
          <a:p>
            <a:pPr lvl="1"/>
            <a:r>
              <a:rPr lang="en-US" dirty="0"/>
              <a:t>Accordingly, several variants of the PRAM arise.</a:t>
            </a:r>
          </a:p>
        </p:txBody>
      </p:sp>
    </p:spTree>
    <p:extLst>
      <p:ext uri="{BB962C8B-B14F-4D97-AF65-F5344CB8AC3E}">
        <p14:creationId xmlns:p14="http://schemas.microsoft.com/office/powerpoint/2010/main" val="207767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shared memory access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EREW PRAM model:</a:t>
            </a:r>
          </a:p>
          <a:p>
            <a:r>
              <a:rPr lang="en-US" dirty="0"/>
              <a:t>EREW stands for “Exclusive Read and Exclusive Write”</a:t>
            </a:r>
          </a:p>
          <a:p>
            <a:r>
              <a:rPr lang="en-US" dirty="0"/>
              <a:t>It is the shared memory model in which no concurrent read or write is allowed on any cell of the global memory.</a:t>
            </a:r>
          </a:p>
          <a:p>
            <a:r>
              <a:rPr lang="en-US" dirty="0"/>
              <a:t>Here, ER or EW does not preclude different processors simultaneously accessing different memory cells.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0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shared memory access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CREW PRAM model:</a:t>
            </a:r>
          </a:p>
          <a:p>
            <a:r>
              <a:rPr lang="en-US" dirty="0"/>
              <a:t>CREW stands for “Concurrent Read and Exclusive Write”</a:t>
            </a:r>
          </a:p>
          <a:p>
            <a:r>
              <a:rPr lang="en-US" dirty="0"/>
              <a:t>It is a variation of PRAM model which permits concurrent reads but not concurrent writes.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CRCW PRAM model:</a:t>
            </a:r>
          </a:p>
          <a:p>
            <a:r>
              <a:rPr lang="en-US" dirty="0"/>
              <a:t>CRCW stands for “Concurrent Read and Concurrent Write”</a:t>
            </a:r>
          </a:p>
          <a:p>
            <a:r>
              <a:rPr lang="en-US" dirty="0"/>
              <a:t>Both simultaneous reads and both simultaneous writes of the same memory cell are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5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shared memory access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>
            <a:normAutofit/>
          </a:bodyPr>
          <a:lstStyle/>
          <a:p>
            <a:r>
              <a:rPr lang="en-US" dirty="0"/>
              <a:t>Concurrent Read has a clear semantics, whereas Concurrent Write has to be further constrained. There exist several basic </a:t>
            </a:r>
            <a:r>
              <a:rPr lang="en-US" dirty="0" err="1"/>
              <a:t>submodels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PRIORITY CRCW:</a:t>
            </a:r>
            <a:r>
              <a:rPr lang="en-US" dirty="0"/>
              <a:t> the processors are assigned fixed distinct priorities and the processor with the highest priority is allowed to complete WRITE.</a:t>
            </a:r>
          </a:p>
          <a:p>
            <a:pPr lvl="1"/>
            <a:r>
              <a:rPr lang="en-US" b="1" dirty="0"/>
              <a:t>ARBITRARY CRCW:</a:t>
            </a:r>
            <a:r>
              <a:rPr lang="en-US" dirty="0"/>
              <a:t> one randomly chosen processor is allowed to complete WRITE. The algorithm may make no assumptions about which processor was chosen.</a:t>
            </a:r>
          </a:p>
          <a:p>
            <a:pPr lvl="1"/>
            <a:r>
              <a:rPr lang="en-US" b="1" dirty="0"/>
              <a:t>COMMON CRCW:</a:t>
            </a:r>
            <a:r>
              <a:rPr lang="en-US" dirty="0"/>
              <a:t> all processors are allowed to complete WRITE </a:t>
            </a:r>
            <a:r>
              <a:rPr lang="en-US" dirty="0" err="1"/>
              <a:t>iff</a:t>
            </a:r>
            <a:r>
              <a:rPr lang="en-US" dirty="0"/>
              <a:t> all the values to be written are equal. </a:t>
            </a:r>
          </a:p>
          <a:p>
            <a:pPr lvl="2"/>
            <a:r>
              <a:rPr lang="en-US" dirty="0"/>
              <a:t>Any algorithm for this model has to make sure that this condition is satisfied. If not, the algorithm is illegal and the machine state will be undefined.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0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shared memory access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86" y="2975428"/>
            <a:ext cx="8015638" cy="18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8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PRAM Complexity Measures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each individual processor</a:t>
            </a:r>
          </a:p>
          <a:p>
            <a:pPr lvl="1" eaLnBrk="1" hangingPunct="1"/>
            <a:r>
              <a:rPr lang="en-US" altLang="en-US" b="1" i="1" dirty="0"/>
              <a:t>time</a:t>
            </a:r>
            <a:r>
              <a:rPr lang="en-US" altLang="en-US" dirty="0"/>
              <a:t>: number of instructions executed</a:t>
            </a:r>
          </a:p>
          <a:p>
            <a:pPr lvl="1" eaLnBrk="1" hangingPunct="1"/>
            <a:r>
              <a:rPr lang="en-US" altLang="en-US" b="1" i="1" dirty="0"/>
              <a:t>space</a:t>
            </a:r>
            <a:r>
              <a:rPr lang="en-US" altLang="en-US" dirty="0"/>
              <a:t>: number of memory cells accessed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PRAM machine</a:t>
            </a:r>
          </a:p>
          <a:p>
            <a:pPr lvl="1" eaLnBrk="1" hangingPunct="1"/>
            <a:r>
              <a:rPr lang="en-US" altLang="en-US" b="1" i="1" dirty="0"/>
              <a:t>time</a:t>
            </a:r>
            <a:r>
              <a:rPr lang="en-US" altLang="en-US" dirty="0"/>
              <a:t>: time taken by the longest running processor</a:t>
            </a:r>
          </a:p>
          <a:p>
            <a:pPr lvl="1" eaLnBrk="1" hangingPunct="1"/>
            <a:r>
              <a:rPr lang="en-US" altLang="en-US" b="1" i="1" dirty="0"/>
              <a:t>hardware</a:t>
            </a:r>
            <a:r>
              <a:rPr lang="en-US" altLang="en-US" dirty="0"/>
              <a:t>: maximum number of active processors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1394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“Model”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An abstract description of a real world entity.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Attempts to capture the essential features while suppressing the less important details.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Important to have a model that is both precise and as simple as possible to support theoretical studies of the entity modeled.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If experiments or theoretical studies show the model does not capture some important aspects  of the physical entity, then the model should be refined.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Some people will not accept most abstract model of reality, but instead insist on reality.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Sometimes reject a model as invalid if it does not capture every tiny detail of the physical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2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RAM is an acronym for Random Access Machine</a:t>
            </a:r>
          </a:p>
          <a:p>
            <a:r>
              <a:rPr lang="en-US" altLang="en-US" sz="2400" dirty="0"/>
              <a:t>RAM consists of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/>
              <a:t>memory</a:t>
            </a:r>
            <a:r>
              <a:rPr lang="en-US" altLang="en-US" dirty="0"/>
              <a:t> with M locations. </a:t>
            </a:r>
          </a:p>
          <a:p>
            <a:pPr lvl="2"/>
            <a:r>
              <a:rPr lang="en-US" altLang="en-US" dirty="0"/>
              <a:t>Size of M can be as large as needed.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/>
              <a:t>processor</a:t>
            </a:r>
            <a:r>
              <a:rPr lang="en-US" altLang="en-US" dirty="0"/>
              <a:t> operating under the control of a sequential program which can</a:t>
            </a:r>
          </a:p>
          <a:p>
            <a:pPr lvl="2"/>
            <a:r>
              <a:rPr lang="en-US" altLang="en-US" dirty="0"/>
              <a:t>load data from memory</a:t>
            </a:r>
          </a:p>
          <a:p>
            <a:pPr lvl="2"/>
            <a:r>
              <a:rPr lang="en-US" altLang="en-US" dirty="0"/>
              <a:t>store date into memory</a:t>
            </a:r>
          </a:p>
          <a:p>
            <a:pPr lvl="2"/>
            <a:r>
              <a:rPr lang="en-US" altLang="en-US" dirty="0"/>
              <a:t>execute arithmetic &amp; logical computations on data.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/>
              <a:t>memory access unit (MAU)</a:t>
            </a:r>
            <a:r>
              <a:rPr lang="en-US" altLang="en-US" dirty="0"/>
              <a:t> that creates a path from the processor to an arbitrary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307414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model, we assume that any of the following operations can be performed in one unit of time:</a:t>
            </a:r>
          </a:p>
          <a:p>
            <a:pPr lvl="1"/>
            <a:r>
              <a:rPr lang="en-US" sz="2000" dirty="0"/>
              <a:t>addition, subtraction, multiplication, division, comparison, memory access, assignment, and so on.</a:t>
            </a:r>
          </a:p>
          <a:p>
            <a:r>
              <a:rPr lang="en-US" sz="2400" dirty="0"/>
              <a:t>This model has been widely accepted as a valid sequential model.</a:t>
            </a:r>
          </a:p>
          <a:p>
            <a:endParaRPr lang="en-US" sz="2400" dirty="0"/>
          </a:p>
          <a:p>
            <a:r>
              <a:rPr lang="en-US" sz="2400" dirty="0"/>
              <a:t>An important feature of parallel computing that is absent in sequential computing:</a:t>
            </a:r>
          </a:p>
          <a:p>
            <a:pPr lvl="1"/>
            <a:r>
              <a:rPr lang="en-US" sz="2000" dirty="0"/>
              <a:t>need for inter-processor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6243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RAM Sequential 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/>
              <a:t>READ</a:t>
            </a:r>
            <a:r>
              <a:rPr lang="en-US" altLang="en-US" dirty="0"/>
              <a:t> phase in which the processor </a:t>
            </a:r>
            <a:r>
              <a:rPr lang="en-US" altLang="en-US"/>
              <a:t>reads data </a:t>
            </a:r>
            <a:r>
              <a:rPr lang="en-US" altLang="en-US" dirty="0"/>
              <a:t>from a memory location and copies it into a register.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COMPUTE</a:t>
            </a:r>
            <a:r>
              <a:rPr lang="en-US" altLang="en-US" dirty="0"/>
              <a:t> phase in which a processor performs a basic operation on data from one or two of its registers.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WRITE</a:t>
            </a:r>
            <a:r>
              <a:rPr lang="en-US" altLang="en-US" dirty="0"/>
              <a:t> phase in which the processor copies the contents of an internal register into a memory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Models of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Describes a class of parallel computers.</a:t>
            </a:r>
          </a:p>
          <a:p>
            <a:r>
              <a:rPr lang="en-US" altLang="en-US" dirty="0"/>
              <a:t>Each machine or processor in a parallel computer can be assumed to be a RAM.</a:t>
            </a:r>
          </a:p>
          <a:p>
            <a:r>
              <a:rPr lang="en-US" altLang="en-US" dirty="0"/>
              <a:t>Various parallel models differ in the way they support inter-processor communication.</a:t>
            </a:r>
          </a:p>
          <a:p>
            <a:r>
              <a:rPr lang="en-US" altLang="en-US" dirty="0"/>
              <a:t>Allows algorithms to be written for a general model rather than for a specific computer.</a:t>
            </a:r>
          </a:p>
          <a:p>
            <a:r>
              <a:rPr lang="en-US" altLang="en-US" dirty="0"/>
              <a:t>Parallel models can be broadly categorized into two:</a:t>
            </a:r>
          </a:p>
          <a:p>
            <a:pPr lvl="1"/>
            <a:r>
              <a:rPr lang="en-US" altLang="en-US" dirty="0"/>
              <a:t>Fixed connection machines and</a:t>
            </a:r>
          </a:p>
          <a:p>
            <a:pPr lvl="1"/>
            <a:r>
              <a:rPr lang="en-US" altLang="en-US" dirty="0"/>
              <a:t>Shared memory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7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Models of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fixed connection network </a:t>
            </a:r>
            <a:r>
              <a:rPr lang="en-US" dirty="0"/>
              <a:t>is a graph G (V, E) whose nodes represent processors and whose edges represent communication links between processors.</a:t>
            </a:r>
          </a:p>
          <a:p>
            <a:pPr lvl="1"/>
            <a:r>
              <a:rPr lang="en-US" dirty="0"/>
              <a:t>Usually it is assumed that the degree of each node is either a constant or a slowly increasing function of the number of nodes in the graph.</a:t>
            </a:r>
          </a:p>
          <a:p>
            <a:pPr lvl="1"/>
            <a:r>
              <a:rPr lang="en-US" dirty="0"/>
              <a:t>Examples: mesh, hypercube, butterfly, and so on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shared memory models</a:t>
            </a:r>
            <a:r>
              <a:rPr lang="en-US" dirty="0"/>
              <a:t>, a number of processors work synchronously.</a:t>
            </a:r>
          </a:p>
          <a:p>
            <a:pPr lvl="1"/>
            <a:r>
              <a:rPr lang="en-US" dirty="0"/>
              <a:t>Processors communicate with other using a common block of global memory that is accessible to all.</a:t>
            </a:r>
          </a:p>
          <a:p>
            <a:pPr lvl="2"/>
            <a:r>
              <a:rPr lang="en-US" dirty="0"/>
              <a:t>Example: PRAMs</a:t>
            </a:r>
          </a:p>
        </p:txBody>
      </p:sp>
    </p:spTree>
    <p:extLst>
      <p:ext uri="{BB962C8B-B14F-4D97-AF65-F5344CB8AC3E}">
        <p14:creationId xmlns:p14="http://schemas.microsoft.com/office/powerpoint/2010/main" val="324606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PRAM is an acronym for</a:t>
            </a:r>
          </a:p>
          <a:p>
            <a:pPr lvl="1" algn="ctr">
              <a:buNone/>
            </a:pPr>
            <a:r>
              <a:rPr lang="en-US" altLang="en-US" sz="3200" dirty="0"/>
              <a:t>Parallel Random Access Machine</a:t>
            </a:r>
          </a:p>
          <a:p>
            <a:r>
              <a:rPr lang="en-US" altLang="en-US" dirty="0"/>
              <a:t>The earliest and best-known model for parallel computing.</a:t>
            </a:r>
          </a:p>
          <a:p>
            <a:r>
              <a:rPr lang="en-US" altLang="en-US" dirty="0"/>
              <a:t>A natural extension of the RAM sequential model</a:t>
            </a:r>
          </a:p>
          <a:p>
            <a:r>
              <a:rPr lang="en-US" altLang="en-US" dirty="0"/>
              <a:t>More algorithms designed for PRAM than any other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4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471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dirty="0"/>
              <a:t>Let 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P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, ... ,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 be identical processors</a:t>
            </a:r>
          </a:p>
          <a:p>
            <a:r>
              <a:rPr lang="en-US" altLang="en-US" sz="2400" dirty="0"/>
              <a:t>Each processor is a RAM processor with a private local memory.</a:t>
            </a:r>
          </a:p>
          <a:p>
            <a:r>
              <a:rPr lang="en-US" altLang="en-US" sz="2400" dirty="0"/>
              <a:t>The processors communicate using </a:t>
            </a:r>
            <a:r>
              <a:rPr lang="en-US" altLang="en-US" sz="2400" i="1" dirty="0"/>
              <a:t>m </a:t>
            </a:r>
            <a:r>
              <a:rPr lang="en-US" altLang="en-US" sz="2400" dirty="0"/>
              <a:t>shared (or global) memory locations, </a:t>
            </a:r>
            <a:r>
              <a:rPr lang="en-US" altLang="en-US" sz="2400" i="1" dirty="0"/>
              <a:t>U</a:t>
            </a:r>
            <a:r>
              <a:rPr lang="en-US" altLang="en-US" i="1" baseline="-25000" dirty="0"/>
              <a:t>1</a:t>
            </a:r>
            <a:r>
              <a:rPr lang="en-US" altLang="en-US" sz="2400" i="1" dirty="0"/>
              <a:t>, U</a:t>
            </a:r>
            <a:r>
              <a:rPr lang="en-US" altLang="en-US" i="1" baseline="-25000" dirty="0"/>
              <a:t>2</a:t>
            </a:r>
            <a:r>
              <a:rPr lang="en-US" altLang="en-US" sz="2400" i="1" dirty="0"/>
              <a:t>, ..., U</a:t>
            </a:r>
            <a:r>
              <a:rPr lang="en-US" altLang="en-US" i="1" baseline="-25000" dirty="0"/>
              <a:t>m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Allowing both local &amp; global memory is typical in model study.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Each 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can read or write to each of the </a:t>
            </a:r>
            <a:r>
              <a:rPr lang="en-US" altLang="en-US" sz="2400" i="1" dirty="0"/>
              <a:t>m </a:t>
            </a:r>
            <a:r>
              <a:rPr lang="en-US" altLang="en-US" sz="2400" dirty="0"/>
              <a:t>shared memory locations.</a:t>
            </a:r>
          </a:p>
          <a:p>
            <a:r>
              <a:rPr lang="en-US" altLang="en-US" sz="2400" dirty="0"/>
              <a:t>All processors operate synchronously (i.e. using same clock), but can execute a different sequence of instructions.</a:t>
            </a:r>
          </a:p>
          <a:p>
            <a:pPr lvl="1"/>
            <a:r>
              <a:rPr lang="en-US" altLang="en-US" sz="2000" dirty="0"/>
              <a:t>Some authors inaccurately restrict PRAM to simultaneously executing the same sequence of instructions (i.e., SIMD fashion) </a:t>
            </a:r>
          </a:p>
          <a:p>
            <a:r>
              <a:rPr lang="en-US" altLang="en-US" sz="2400" dirty="0"/>
              <a:t>Each processor has a unique index called, the processor ID, which can be referenced by the processor’s program.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2626" y="5036464"/>
            <a:ext cx="8143875" cy="129222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A very reasonable question: Why do we need a PRAM model?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  to make it easy to reason about algorithms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  to achieve complexity bounds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  to analyze the maximum parallelism</a:t>
            </a:r>
          </a:p>
        </p:txBody>
      </p:sp>
    </p:spTree>
    <p:extLst>
      <p:ext uri="{BB962C8B-B14F-4D97-AF65-F5344CB8AC3E}">
        <p14:creationId xmlns:p14="http://schemas.microsoft.com/office/powerpoint/2010/main" val="363604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1269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Abstract Models of Parallel Computing</vt:lpstr>
      <vt:lpstr>Concept of “Model”</vt:lpstr>
      <vt:lpstr>The RAM Model</vt:lpstr>
      <vt:lpstr>The RAM Model</vt:lpstr>
      <vt:lpstr>RAM Sequential Algorithm Steps</vt:lpstr>
      <vt:lpstr>Parallel Models of Computation</vt:lpstr>
      <vt:lpstr>Parallel Models of Computation</vt:lpstr>
      <vt:lpstr>The PRAM Model</vt:lpstr>
      <vt:lpstr>PRAM Model</vt:lpstr>
      <vt:lpstr>PRAM Model</vt:lpstr>
      <vt:lpstr>PRAM Computation Step</vt:lpstr>
      <vt:lpstr>PRAM Model</vt:lpstr>
      <vt:lpstr>Handling shared memory access conflicts</vt:lpstr>
      <vt:lpstr>Handling shared memory access conflicts</vt:lpstr>
      <vt:lpstr>Handling shared memory access conflicts</vt:lpstr>
      <vt:lpstr>Handling shared memory access conflicts</vt:lpstr>
      <vt:lpstr>PRAM Complexity Measures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Models of Parallel Computing</dc:title>
  <dc:creator>akm</dc:creator>
  <cp:lastModifiedBy>Ankit Mishra</cp:lastModifiedBy>
  <cp:revision>27</cp:revision>
  <dcterms:created xsi:type="dcterms:W3CDTF">2020-01-21T05:51:52Z</dcterms:created>
  <dcterms:modified xsi:type="dcterms:W3CDTF">2020-03-04T14:39:00Z</dcterms:modified>
</cp:coreProperties>
</file>