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312" r:id="rId3"/>
    <p:sldId id="286" r:id="rId4"/>
    <p:sldId id="287" r:id="rId5"/>
    <p:sldId id="257" r:id="rId6"/>
    <p:sldId id="311" r:id="rId7"/>
    <p:sldId id="259" r:id="rId8"/>
    <p:sldId id="260" r:id="rId9"/>
    <p:sldId id="284" r:id="rId10"/>
    <p:sldId id="261" r:id="rId11"/>
    <p:sldId id="262" r:id="rId12"/>
    <p:sldId id="264" r:id="rId13"/>
    <p:sldId id="265" r:id="rId14"/>
    <p:sldId id="266" r:id="rId15"/>
    <p:sldId id="267" r:id="rId16"/>
    <p:sldId id="268" r:id="rId17"/>
    <p:sldId id="269" r:id="rId18"/>
    <p:sldId id="270" r:id="rId19"/>
    <p:sldId id="289" r:id="rId20"/>
    <p:sldId id="290" r:id="rId21"/>
    <p:sldId id="292" r:id="rId22"/>
    <p:sldId id="309" r:id="rId23"/>
    <p:sldId id="293" r:id="rId24"/>
    <p:sldId id="294" r:id="rId25"/>
    <p:sldId id="295" r:id="rId26"/>
    <p:sldId id="296" r:id="rId27"/>
    <p:sldId id="297" r:id="rId28"/>
    <p:sldId id="298" r:id="rId29"/>
    <p:sldId id="299" r:id="rId30"/>
    <p:sldId id="310" r:id="rId31"/>
    <p:sldId id="300" r:id="rId32"/>
    <p:sldId id="308"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F146D0-5E5B-43AF-B8F0-0CCFBA6A37A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207890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146D0-5E5B-43AF-B8F0-0CCFBA6A37A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4200497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146D0-5E5B-43AF-B8F0-0CCFBA6A37A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22901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146D0-5E5B-43AF-B8F0-0CCFBA6A37A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52992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F146D0-5E5B-43AF-B8F0-0CCFBA6A37A6}"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318492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146D0-5E5B-43AF-B8F0-0CCFBA6A37A6}"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3216546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F146D0-5E5B-43AF-B8F0-0CCFBA6A37A6}"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326960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F146D0-5E5B-43AF-B8F0-0CCFBA6A37A6}"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137052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146D0-5E5B-43AF-B8F0-0CCFBA6A37A6}"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339030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146D0-5E5B-43AF-B8F0-0CCFBA6A37A6}"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19234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F146D0-5E5B-43AF-B8F0-0CCFBA6A37A6}"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BADFF-2EC9-4C41-A5B5-8AE10A9DC0F2}" type="slidenum">
              <a:rPr lang="en-US" smtClean="0"/>
              <a:t>‹#›</a:t>
            </a:fld>
            <a:endParaRPr lang="en-US"/>
          </a:p>
        </p:txBody>
      </p:sp>
    </p:spTree>
    <p:extLst>
      <p:ext uri="{BB962C8B-B14F-4D97-AF65-F5344CB8AC3E}">
        <p14:creationId xmlns:p14="http://schemas.microsoft.com/office/powerpoint/2010/main" val="345124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146D0-5E5B-43AF-B8F0-0CCFBA6A37A6}" type="datetimeFigureOut">
              <a:rPr lang="en-US" smtClean="0"/>
              <a:t>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BADFF-2EC9-4C41-A5B5-8AE10A9DC0F2}" type="slidenum">
              <a:rPr lang="en-US" smtClean="0"/>
              <a:t>‹#›</a:t>
            </a:fld>
            <a:endParaRPr lang="en-US"/>
          </a:p>
        </p:txBody>
      </p:sp>
    </p:spTree>
    <p:extLst>
      <p:ext uri="{BB962C8B-B14F-4D97-AF65-F5344CB8AC3E}">
        <p14:creationId xmlns:p14="http://schemas.microsoft.com/office/powerpoint/2010/main" val="175325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asm.sourceforge.net/syscall.html" TargetMode="External"/><Relationship Id="rId2" Type="http://schemas.openxmlformats.org/officeDocument/2006/relationships/hyperlink" Target="https://en.wikipedia.org/wiki/X86_instruction_listings" TargetMode="External"/><Relationship Id="rId1" Type="http://schemas.openxmlformats.org/officeDocument/2006/relationships/slideLayout" Target="../slideLayouts/slideLayout1.xml"/><Relationship Id="rId4" Type="http://schemas.openxmlformats.org/officeDocument/2006/relationships/hyperlink" Target="https://rayanfam.com/topics/hypervisor-from-scratch-part-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000" dirty="0" smtClean="0"/>
              <a:t>Theory of Virtualization</a:t>
            </a:r>
            <a:endParaRPr lang="en-US" sz="7000" dirty="0"/>
          </a:p>
        </p:txBody>
      </p:sp>
      <p:sp>
        <p:nvSpPr>
          <p:cNvPr id="3" name="Subtitle 2"/>
          <p:cNvSpPr>
            <a:spLocks noGrp="1"/>
          </p:cNvSpPr>
          <p:nvPr>
            <p:ph type="subTitle" idx="1"/>
          </p:nvPr>
        </p:nvSpPr>
        <p:spPr/>
        <p:txBody>
          <a:bodyPr/>
          <a:lstStyle/>
          <a:p>
            <a:r>
              <a:rPr lang="en-US" dirty="0" smtClean="0"/>
              <a:t>BY</a:t>
            </a:r>
          </a:p>
          <a:p>
            <a:r>
              <a:rPr lang="en-US" dirty="0" smtClean="0"/>
              <a:t>Naveen Kumar</a:t>
            </a:r>
            <a:endParaRPr lang="en-US" dirty="0"/>
          </a:p>
        </p:txBody>
      </p:sp>
    </p:spTree>
    <p:extLst>
      <p:ext uri="{BB962C8B-B14F-4D97-AF65-F5344CB8AC3E}">
        <p14:creationId xmlns:p14="http://schemas.microsoft.com/office/powerpoint/2010/main" val="3914650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87829" y="1240972"/>
            <a:ext cx="11484428" cy="2939142"/>
          </a:xfrm>
        </p:spPr>
        <p:txBody>
          <a:bodyPr>
            <a:noAutofit/>
          </a:bodyPr>
          <a:lstStyle/>
          <a:p>
            <a:pPr marL="457200" indent="-457200" algn="l">
              <a:buFont typeface="Arial" panose="020B0604020202020204" pitchFamily="34" charset="0"/>
              <a:buChar char="•"/>
            </a:pPr>
            <a:r>
              <a:rPr lang="en-US" sz="3000" dirty="0" smtClean="0"/>
              <a:t>A process virtual machine is capable of supporting an individual process. </a:t>
            </a:r>
          </a:p>
          <a:p>
            <a:pPr marL="457200" indent="-457200" algn="l">
              <a:buFont typeface="Arial" panose="020B0604020202020204" pitchFamily="34" charset="0"/>
              <a:buChar char="•"/>
            </a:pPr>
            <a:r>
              <a:rPr lang="en-US" sz="3000" dirty="0" smtClean="0"/>
              <a:t>In process VMs, the virtualizing software is placed at the ABI interface, on top of the OS/hardware combination. </a:t>
            </a:r>
          </a:p>
          <a:p>
            <a:pPr marL="457200" indent="-457200" algn="l">
              <a:buFont typeface="Arial" panose="020B0604020202020204" pitchFamily="34" charset="0"/>
              <a:buChar char="•"/>
            </a:pPr>
            <a:r>
              <a:rPr lang="en-US" sz="3000" dirty="0" smtClean="0"/>
              <a:t>The virtualizing software emulates both user-level instructions and operating system calls.</a:t>
            </a:r>
          </a:p>
          <a:p>
            <a:pPr algn="l"/>
            <a:endParaRPr lang="en-US"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8542" y="4180114"/>
            <a:ext cx="6596743" cy="2590800"/>
          </a:xfrm>
          <a:prstGeom prst="rect">
            <a:avLst/>
          </a:prstGeom>
        </p:spPr>
      </p:pic>
      <p:sp>
        <p:nvSpPr>
          <p:cNvPr id="5" name="TextBox 4"/>
          <p:cNvSpPr txBox="1"/>
          <p:nvPr/>
        </p:nvSpPr>
        <p:spPr>
          <a:xfrm>
            <a:off x="707571" y="217714"/>
            <a:ext cx="10689772" cy="769441"/>
          </a:xfrm>
          <a:prstGeom prst="rect">
            <a:avLst/>
          </a:prstGeom>
          <a:noFill/>
        </p:spPr>
        <p:txBody>
          <a:bodyPr wrap="square" rtlCol="0">
            <a:spAutoFit/>
          </a:bodyPr>
          <a:lstStyle/>
          <a:p>
            <a:pPr algn="ctr"/>
            <a:r>
              <a:rPr lang="en-US" sz="4400" dirty="0" smtClean="0"/>
              <a:t>Process VM</a:t>
            </a:r>
            <a:endParaRPr lang="en-US" sz="4400" dirty="0"/>
          </a:p>
        </p:txBody>
      </p:sp>
      <p:sp>
        <p:nvSpPr>
          <p:cNvPr id="6" name="TextBox 5"/>
          <p:cNvSpPr txBox="1"/>
          <p:nvPr/>
        </p:nvSpPr>
        <p:spPr>
          <a:xfrm>
            <a:off x="1481559" y="5104435"/>
            <a:ext cx="1238492" cy="371079"/>
          </a:xfrm>
          <a:prstGeom prst="rect">
            <a:avLst/>
          </a:prstGeom>
          <a:noFill/>
        </p:spPr>
        <p:txBody>
          <a:bodyPr wrap="square" rtlCol="0">
            <a:spAutoFit/>
          </a:bodyPr>
          <a:lstStyle/>
          <a:p>
            <a:r>
              <a:rPr lang="en-US" dirty="0" smtClean="0"/>
              <a:t>Figure-3</a:t>
            </a:r>
            <a:endParaRPr lang="en-US" dirty="0"/>
          </a:p>
        </p:txBody>
      </p:sp>
    </p:spTree>
    <p:extLst>
      <p:ext uri="{BB962C8B-B14F-4D97-AF65-F5344CB8AC3E}">
        <p14:creationId xmlns:p14="http://schemas.microsoft.com/office/powerpoint/2010/main" val="746539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9486"/>
            <a:ext cx="9144000" cy="870857"/>
          </a:xfrm>
        </p:spPr>
        <p:txBody>
          <a:bodyPr>
            <a:normAutofit/>
          </a:bodyPr>
          <a:lstStyle/>
          <a:p>
            <a:r>
              <a:rPr lang="en-US" sz="4400" b="1" dirty="0" smtClean="0"/>
              <a:t>System Virtual Machine</a:t>
            </a:r>
            <a:endParaRPr lang="en-US" sz="4400" b="1" dirty="0"/>
          </a:p>
        </p:txBody>
      </p:sp>
      <p:sp>
        <p:nvSpPr>
          <p:cNvPr id="3" name="Subtitle 2"/>
          <p:cNvSpPr>
            <a:spLocks noGrp="1"/>
          </p:cNvSpPr>
          <p:nvPr>
            <p:ph type="subTitle" idx="1"/>
          </p:nvPr>
        </p:nvSpPr>
        <p:spPr>
          <a:xfrm>
            <a:off x="1524000" y="1447800"/>
            <a:ext cx="9144000" cy="2394857"/>
          </a:xfrm>
        </p:spPr>
        <p:txBody>
          <a:bodyPr/>
          <a:lstStyle/>
          <a:p>
            <a:pPr marL="342900" indent="-342900" algn="l">
              <a:buFont typeface="Arial" panose="020B0604020202020204" pitchFamily="34" charset="0"/>
              <a:buChar char="•"/>
            </a:pPr>
            <a:r>
              <a:rPr lang="en-US" dirty="0"/>
              <a:t>A</a:t>
            </a:r>
            <a:r>
              <a:rPr lang="en-US" dirty="0" smtClean="0"/>
              <a:t> system virtual machine provides a complete system environment.</a:t>
            </a:r>
          </a:p>
          <a:p>
            <a:pPr marL="342900" indent="-342900" algn="l">
              <a:buFont typeface="Arial" panose="020B0604020202020204" pitchFamily="34" charset="0"/>
              <a:buChar char="•"/>
            </a:pPr>
            <a:r>
              <a:rPr lang="en-US" dirty="0" smtClean="0"/>
              <a:t>This environment can support an operating system along with its potentially many user processes. </a:t>
            </a:r>
          </a:p>
          <a:p>
            <a:pPr marL="342900" indent="-342900" algn="l">
              <a:buFont typeface="Arial" panose="020B0604020202020204" pitchFamily="34" charset="0"/>
              <a:buChar char="•"/>
            </a:pPr>
            <a:r>
              <a:rPr lang="en-US" dirty="0" smtClean="0"/>
              <a:t>It provides a guest operating system with access to underlying hardware resources, including networking, I/O, and, on the desktop, a display and graphical user interface.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184" y="4180114"/>
            <a:ext cx="6955971" cy="2382732"/>
          </a:xfrm>
          <a:prstGeom prst="rect">
            <a:avLst/>
          </a:prstGeom>
        </p:spPr>
      </p:pic>
      <p:sp>
        <p:nvSpPr>
          <p:cNvPr id="5" name="TextBox 4"/>
          <p:cNvSpPr txBox="1"/>
          <p:nvPr/>
        </p:nvSpPr>
        <p:spPr>
          <a:xfrm>
            <a:off x="2106592" y="5046562"/>
            <a:ext cx="1053297" cy="369332"/>
          </a:xfrm>
          <a:prstGeom prst="rect">
            <a:avLst/>
          </a:prstGeom>
          <a:noFill/>
        </p:spPr>
        <p:txBody>
          <a:bodyPr wrap="square" rtlCol="0">
            <a:spAutoFit/>
          </a:bodyPr>
          <a:lstStyle/>
          <a:p>
            <a:r>
              <a:rPr lang="en-US" dirty="0" smtClean="0"/>
              <a:t>Figure-4</a:t>
            </a:r>
            <a:endParaRPr lang="en-US" dirty="0"/>
          </a:p>
        </p:txBody>
      </p:sp>
    </p:spTree>
    <p:extLst>
      <p:ext uri="{BB962C8B-B14F-4D97-AF65-F5344CB8AC3E}">
        <p14:creationId xmlns:p14="http://schemas.microsoft.com/office/powerpoint/2010/main" val="319172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1257"/>
            <a:ext cx="9144000" cy="1001486"/>
          </a:xfrm>
        </p:spPr>
        <p:txBody>
          <a:bodyPr/>
          <a:lstStyle/>
          <a:p>
            <a:endParaRPr lang="en-US" dirty="0"/>
          </a:p>
        </p:txBody>
      </p:sp>
      <p:sp>
        <p:nvSpPr>
          <p:cNvPr id="3" name="Subtitle 2"/>
          <p:cNvSpPr>
            <a:spLocks noGrp="1"/>
          </p:cNvSpPr>
          <p:nvPr>
            <p:ph type="subTitle" idx="1"/>
          </p:nvPr>
        </p:nvSpPr>
        <p:spPr>
          <a:xfrm>
            <a:off x="1524000" y="1436915"/>
            <a:ext cx="9144000" cy="4887686"/>
          </a:xfrm>
        </p:spPr>
        <p:txBody>
          <a:bodyPr>
            <a:normAutofit/>
          </a:bodyPr>
          <a:lstStyle/>
          <a:p>
            <a:pPr algn="l"/>
            <a:r>
              <a:rPr lang="en-US" sz="3000" dirty="0" smtClean="0"/>
              <a:t>The process VMs can provide replication, emulation, and </a:t>
            </a:r>
            <a:r>
              <a:rPr lang="en-US" sz="3000" dirty="0" smtClean="0"/>
              <a:t>optimization. Various implementation of  </a:t>
            </a:r>
            <a:r>
              <a:rPr lang="en-US" sz="3000" dirty="0"/>
              <a:t>s</a:t>
            </a:r>
            <a:r>
              <a:rPr lang="en-US" sz="3000" dirty="0" smtClean="0"/>
              <a:t>ystem VM are: </a:t>
            </a:r>
            <a:endParaRPr lang="en-US" sz="3000" dirty="0" smtClean="0"/>
          </a:p>
          <a:p>
            <a:pPr marL="457200" indent="-457200" algn="l">
              <a:buFont typeface="+mj-lt"/>
              <a:buAutoNum type="arabicPeriod"/>
            </a:pPr>
            <a:r>
              <a:rPr lang="en-US" sz="3000" dirty="0" smtClean="0"/>
              <a:t>Multiprogramming</a:t>
            </a:r>
          </a:p>
          <a:p>
            <a:pPr marL="457200" indent="-457200" algn="l">
              <a:buFont typeface="+mj-lt"/>
              <a:buAutoNum type="arabicPeriod"/>
            </a:pPr>
            <a:r>
              <a:rPr lang="en-US" sz="3000" dirty="0" smtClean="0"/>
              <a:t>Emulators and Dynamic Binary Translators</a:t>
            </a:r>
          </a:p>
          <a:p>
            <a:pPr marL="457200" indent="-457200" algn="l">
              <a:buFont typeface="+mj-lt"/>
              <a:buAutoNum type="arabicPeriod"/>
            </a:pPr>
            <a:r>
              <a:rPr lang="en-US" sz="3000" dirty="0" smtClean="0"/>
              <a:t>Same-ISA Binary Optimizers </a:t>
            </a:r>
          </a:p>
          <a:p>
            <a:pPr marL="457200" indent="-457200" algn="l">
              <a:buFont typeface="+mj-lt"/>
              <a:buAutoNum type="arabicPeriod"/>
            </a:pPr>
            <a:r>
              <a:rPr lang="en-US" sz="3000" dirty="0" smtClean="0"/>
              <a:t>High-Level Language Virtual Machines: Platform Independence</a:t>
            </a:r>
            <a:endParaRPr lang="en-US" sz="3000" dirty="0"/>
          </a:p>
        </p:txBody>
      </p:sp>
    </p:spTree>
    <p:extLst>
      <p:ext uri="{BB962C8B-B14F-4D97-AF65-F5344CB8AC3E}">
        <p14:creationId xmlns:p14="http://schemas.microsoft.com/office/powerpoint/2010/main" val="443097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5687"/>
            <a:ext cx="9144000" cy="838200"/>
          </a:xfrm>
        </p:spPr>
        <p:txBody>
          <a:bodyPr>
            <a:normAutofit/>
          </a:bodyPr>
          <a:lstStyle/>
          <a:p>
            <a:r>
              <a:rPr lang="en-US" sz="4400" b="1" dirty="0"/>
              <a:t>Process </a:t>
            </a:r>
            <a:r>
              <a:rPr lang="en-US" sz="4400" b="1" dirty="0" smtClean="0"/>
              <a:t>VM: </a:t>
            </a:r>
            <a:r>
              <a:rPr lang="en-US" sz="4400" b="1" dirty="0" smtClean="0"/>
              <a:t>Multiprogramming</a:t>
            </a:r>
            <a:endParaRPr lang="en-US" sz="4400" b="1" dirty="0"/>
          </a:p>
        </p:txBody>
      </p:sp>
      <p:sp>
        <p:nvSpPr>
          <p:cNvPr id="3" name="Subtitle 2"/>
          <p:cNvSpPr>
            <a:spLocks noGrp="1"/>
          </p:cNvSpPr>
          <p:nvPr>
            <p:ph type="subTitle" idx="1"/>
          </p:nvPr>
        </p:nvSpPr>
        <p:spPr>
          <a:xfrm>
            <a:off x="1524000" y="1317171"/>
            <a:ext cx="9144000" cy="5203372"/>
          </a:xfrm>
        </p:spPr>
        <p:txBody>
          <a:bodyPr>
            <a:normAutofit/>
          </a:bodyPr>
          <a:lstStyle/>
          <a:p>
            <a:pPr marL="342900" indent="-342900" algn="l">
              <a:buFont typeface="Arial" panose="020B0604020202020204" pitchFamily="34" charset="0"/>
              <a:buChar char="•"/>
            </a:pPr>
            <a:r>
              <a:rPr lang="en-US" dirty="0" smtClean="0"/>
              <a:t>The first and most common virtual machine is the combination of the OS call interface and the user instruction set forms the machine that executes a user process. </a:t>
            </a:r>
          </a:p>
          <a:p>
            <a:pPr marL="342900" indent="-342900" algn="l">
              <a:buFont typeface="Arial" panose="020B0604020202020204" pitchFamily="34" charset="0"/>
              <a:buChar char="•"/>
            </a:pPr>
            <a:r>
              <a:rPr lang="en-US" dirty="0" smtClean="0"/>
              <a:t>Most operating systems can simultaneously support multiple user processes through multiprogramming, where each user process is given the illusion of having a complete machine to itself. </a:t>
            </a:r>
          </a:p>
          <a:p>
            <a:pPr marL="342900" indent="-342900" algn="l">
              <a:buFont typeface="Arial" panose="020B0604020202020204" pitchFamily="34" charset="0"/>
              <a:buChar char="•"/>
            </a:pPr>
            <a:r>
              <a:rPr lang="en-US" dirty="0" smtClean="0"/>
              <a:t>Each process is given its own address space and is given access to a file structure. </a:t>
            </a:r>
          </a:p>
          <a:p>
            <a:pPr marL="342900" indent="-342900" algn="l">
              <a:buFont typeface="Arial" panose="020B0604020202020204" pitchFamily="34" charset="0"/>
              <a:buChar char="•"/>
            </a:pPr>
            <a:r>
              <a:rPr lang="en-US" dirty="0" smtClean="0"/>
              <a:t>The operating system timeshares the hardware and manages underlying resources to make this possible. </a:t>
            </a:r>
          </a:p>
          <a:p>
            <a:pPr marL="342900" indent="-342900" algn="l">
              <a:buFont typeface="Arial" panose="020B0604020202020204" pitchFamily="34" charset="0"/>
              <a:buChar char="•"/>
            </a:pPr>
            <a:r>
              <a:rPr lang="en-US" dirty="0" smtClean="0"/>
              <a:t>In effect, the operating system provides a replicated process-level virtual machine for each of the concurrently executing applications.</a:t>
            </a:r>
            <a:endParaRPr lang="en-US" dirty="0"/>
          </a:p>
        </p:txBody>
      </p:sp>
    </p:spTree>
    <p:extLst>
      <p:ext uri="{BB962C8B-B14F-4D97-AF65-F5344CB8AC3E}">
        <p14:creationId xmlns:p14="http://schemas.microsoft.com/office/powerpoint/2010/main" val="3888719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9757" y="87086"/>
            <a:ext cx="11053823" cy="1295035"/>
          </a:xfrm>
        </p:spPr>
        <p:txBody>
          <a:bodyPr>
            <a:noAutofit/>
          </a:bodyPr>
          <a:lstStyle/>
          <a:p>
            <a:r>
              <a:rPr lang="en-US" sz="4400" b="1" dirty="0"/>
              <a:t>Process VM: Emulators </a:t>
            </a:r>
            <a:r>
              <a:rPr lang="en-US" sz="4400" b="1" dirty="0"/>
              <a:t>and Dynamic Binary Translators</a:t>
            </a:r>
          </a:p>
        </p:txBody>
      </p:sp>
      <p:sp>
        <p:nvSpPr>
          <p:cNvPr id="3" name="Subtitle 2"/>
          <p:cNvSpPr>
            <a:spLocks noGrp="1"/>
          </p:cNvSpPr>
          <p:nvPr>
            <p:ph type="subTitle" idx="1"/>
          </p:nvPr>
        </p:nvSpPr>
        <p:spPr>
          <a:xfrm>
            <a:off x="261258" y="1121229"/>
            <a:ext cx="7249886" cy="5736771"/>
          </a:xfrm>
        </p:spPr>
        <p:txBody>
          <a:bodyPr>
            <a:normAutofit/>
          </a:bodyPr>
          <a:lstStyle/>
          <a:p>
            <a:pPr marL="342900" indent="-342900" algn="l">
              <a:buFont typeface="Arial" panose="020B0604020202020204" pitchFamily="34" charset="0"/>
              <a:buChar char="•"/>
            </a:pPr>
            <a:r>
              <a:rPr lang="en-US" dirty="0"/>
              <a:t>A more challenging problem for process-level virtual machines is to </a:t>
            </a:r>
            <a:r>
              <a:rPr lang="en-US" dirty="0" smtClean="0"/>
              <a:t>support program </a:t>
            </a:r>
            <a:r>
              <a:rPr lang="en-US" dirty="0"/>
              <a:t>binaries compiled to a different instruction set than the one </a:t>
            </a:r>
            <a:r>
              <a:rPr lang="en-US" dirty="0" smtClean="0"/>
              <a:t>executed by </a:t>
            </a:r>
            <a:r>
              <a:rPr lang="en-US" dirty="0"/>
              <a:t>the host's hardware, i.e., to </a:t>
            </a:r>
            <a:r>
              <a:rPr lang="en-US" i="1" dirty="0"/>
              <a:t>emulate </a:t>
            </a:r>
            <a:r>
              <a:rPr lang="en-US" dirty="0"/>
              <a:t>one instruction set on </a:t>
            </a:r>
            <a:r>
              <a:rPr lang="en-US" dirty="0" smtClean="0"/>
              <a:t>hardware designed </a:t>
            </a:r>
            <a:r>
              <a:rPr lang="en-US" dirty="0"/>
              <a:t>for </a:t>
            </a:r>
            <a:r>
              <a:rPr lang="en-US" dirty="0" smtClean="0"/>
              <a:t>another. </a:t>
            </a:r>
          </a:p>
          <a:p>
            <a:pPr marL="342900" indent="-342900" algn="l">
              <a:buFont typeface="Arial" panose="020B0604020202020204" pitchFamily="34" charset="0"/>
              <a:buChar char="•"/>
            </a:pPr>
            <a:r>
              <a:rPr lang="en-US" dirty="0" smtClean="0"/>
              <a:t>FX!32 is a software emulator program that allows Win32 programs built for the Intel x86 instruction set to execute on DEC Alpha-based systems running Windows NT.</a:t>
            </a:r>
          </a:p>
          <a:p>
            <a:pPr marL="342900" indent="-342900" algn="l">
              <a:buFont typeface="Arial" panose="020B0604020202020204" pitchFamily="34" charset="0"/>
              <a:buChar char="•"/>
            </a:pPr>
            <a:r>
              <a:rPr lang="en-US" dirty="0" smtClean="0"/>
              <a:t>Two ways</a:t>
            </a:r>
          </a:p>
          <a:p>
            <a:pPr marL="914400" lvl="1" indent="-457200" algn="l">
              <a:buFont typeface="+mj-lt"/>
              <a:buAutoNum type="arabicPeriod"/>
            </a:pPr>
            <a:r>
              <a:rPr lang="en-US" dirty="0"/>
              <a:t>I</a:t>
            </a:r>
            <a:r>
              <a:rPr lang="en-US" dirty="0" smtClean="0"/>
              <a:t>nterpretation</a:t>
            </a:r>
            <a:r>
              <a:rPr lang="en-US" dirty="0" smtClean="0"/>
              <a:t>.</a:t>
            </a:r>
          </a:p>
          <a:p>
            <a:pPr marL="914400" lvl="1" indent="-457200" algn="l">
              <a:buFont typeface="+mj-lt"/>
              <a:buAutoNum type="arabicPeriod"/>
            </a:pPr>
            <a:r>
              <a:rPr lang="en-US" dirty="0"/>
              <a:t>B</a:t>
            </a:r>
            <a:r>
              <a:rPr lang="en-US" dirty="0" smtClean="0"/>
              <a:t>inary </a:t>
            </a:r>
            <a:r>
              <a:rPr lang="en-US" dirty="0" smtClean="0"/>
              <a:t>translation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826" y="1491343"/>
            <a:ext cx="3098804" cy="2389050"/>
          </a:xfrm>
          <a:prstGeom prst="rect">
            <a:avLst/>
          </a:prstGeom>
        </p:spPr>
      </p:pic>
      <p:sp>
        <p:nvSpPr>
          <p:cNvPr id="6" name="TextBox 5"/>
          <p:cNvSpPr txBox="1"/>
          <p:nvPr/>
        </p:nvSpPr>
        <p:spPr>
          <a:xfrm>
            <a:off x="9507729" y="3989614"/>
            <a:ext cx="1006997" cy="380905"/>
          </a:xfrm>
          <a:prstGeom prst="rect">
            <a:avLst/>
          </a:prstGeom>
          <a:noFill/>
        </p:spPr>
        <p:txBody>
          <a:bodyPr wrap="square" rtlCol="0">
            <a:spAutoFit/>
          </a:bodyPr>
          <a:lstStyle/>
          <a:p>
            <a:r>
              <a:rPr lang="en-US" dirty="0" smtClean="0"/>
              <a:t>Figure-5</a:t>
            </a:r>
            <a:endParaRPr lang="en-US" dirty="0"/>
          </a:p>
        </p:txBody>
      </p:sp>
    </p:spTree>
    <p:extLst>
      <p:ext uri="{BB962C8B-B14F-4D97-AF65-F5344CB8AC3E}">
        <p14:creationId xmlns:p14="http://schemas.microsoft.com/office/powerpoint/2010/main" val="2031304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342" y="402411"/>
            <a:ext cx="4495800" cy="631371"/>
          </a:xfrm>
        </p:spPr>
        <p:txBody>
          <a:bodyPr>
            <a:noAutofit/>
          </a:bodyPr>
          <a:lstStyle/>
          <a:p>
            <a:pPr algn="l"/>
            <a:r>
              <a:rPr lang="en-US" sz="4400" b="1" dirty="0" smtClean="0"/>
              <a:t>Interpretation</a:t>
            </a:r>
            <a:endParaRPr lang="en-US" sz="4400" b="1" dirty="0"/>
          </a:p>
        </p:txBody>
      </p:sp>
      <p:sp>
        <p:nvSpPr>
          <p:cNvPr id="3" name="Subtitle 2"/>
          <p:cNvSpPr>
            <a:spLocks noGrp="1"/>
          </p:cNvSpPr>
          <p:nvPr>
            <p:ph type="subTitle" idx="1"/>
          </p:nvPr>
        </p:nvSpPr>
        <p:spPr>
          <a:xfrm>
            <a:off x="533400" y="1394384"/>
            <a:ext cx="11223170" cy="1621971"/>
          </a:xfrm>
        </p:spPr>
        <p:txBody>
          <a:bodyPr>
            <a:normAutofit/>
          </a:bodyPr>
          <a:lstStyle/>
          <a:p>
            <a:pPr marL="342900" indent="-342900" algn="l">
              <a:buFont typeface="Arial" panose="020B0604020202020204" pitchFamily="34" charset="0"/>
              <a:buChar char="•"/>
            </a:pPr>
            <a:r>
              <a:rPr lang="en-US" dirty="0"/>
              <a:t>An </a:t>
            </a:r>
            <a:r>
              <a:rPr lang="en-US" dirty="0" smtClean="0"/>
              <a:t>interpreter program </a:t>
            </a:r>
            <a:r>
              <a:rPr lang="en-US" dirty="0"/>
              <a:t>executing the target ISA fetches, decodes, and emulates </a:t>
            </a:r>
            <a:r>
              <a:rPr lang="en-US" dirty="0" smtClean="0"/>
              <a:t>the execution </a:t>
            </a:r>
            <a:r>
              <a:rPr lang="en-US" dirty="0"/>
              <a:t>of individual source instructions. </a:t>
            </a:r>
            <a:endParaRPr lang="en-US" dirty="0" smtClean="0"/>
          </a:p>
          <a:p>
            <a:pPr marL="342900" indent="-342900" algn="l">
              <a:buFont typeface="Arial" panose="020B0604020202020204" pitchFamily="34" charset="0"/>
              <a:buChar char="•"/>
            </a:pPr>
            <a:r>
              <a:rPr lang="en-US" dirty="0" smtClean="0"/>
              <a:t>This </a:t>
            </a:r>
            <a:r>
              <a:rPr lang="en-US" dirty="0"/>
              <a:t>can be a relatively slow process</a:t>
            </a:r>
            <a:r>
              <a:rPr lang="en-US" dirty="0" smtClean="0"/>
              <a:t>,  requiring </a:t>
            </a:r>
            <a:r>
              <a:rPr lang="en-US" dirty="0"/>
              <a:t>tens of native </a:t>
            </a:r>
            <a:r>
              <a:rPr lang="en-US" dirty="0" smtClean="0"/>
              <a:t>target instructions </a:t>
            </a:r>
            <a:r>
              <a:rPr lang="en-US" dirty="0"/>
              <a:t>for each source </a:t>
            </a:r>
            <a:r>
              <a:rPr lang="en-US" dirty="0" smtClean="0"/>
              <a:t>instruction interpreted</a:t>
            </a:r>
            <a:r>
              <a:rPr lang="en-US" dirty="0"/>
              <a:t>.</a:t>
            </a:r>
          </a:p>
        </p:txBody>
      </p:sp>
      <p:sp>
        <p:nvSpPr>
          <p:cNvPr id="4" name="TextBox 3"/>
          <p:cNvSpPr txBox="1"/>
          <p:nvPr/>
        </p:nvSpPr>
        <p:spPr>
          <a:xfrm>
            <a:off x="696685" y="3800126"/>
            <a:ext cx="11059885"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For better performance, binary translation is typically used. </a:t>
            </a:r>
          </a:p>
          <a:p>
            <a:pPr marL="342900" indent="-342900">
              <a:buFont typeface="Arial" panose="020B0604020202020204" pitchFamily="34" charset="0"/>
              <a:buChar char="•"/>
            </a:pPr>
            <a:r>
              <a:rPr lang="en-US" sz="2400" dirty="0" smtClean="0"/>
              <a:t>With binary translation, blocks of source instructions are converted to target instructions that perform equivalent functions. </a:t>
            </a:r>
          </a:p>
          <a:p>
            <a:pPr marL="342900" indent="-342900">
              <a:buFont typeface="Arial" panose="020B0604020202020204" pitchFamily="34" charset="0"/>
              <a:buChar char="•"/>
            </a:pPr>
            <a:r>
              <a:rPr lang="en-US" sz="2400" dirty="0" smtClean="0"/>
              <a:t>There can be a relatively high overhead associated with the translation process, but once a block of instructions is translated, the translated instructions can be cached and repeatedly executed much faster than they can be interpreted. </a:t>
            </a:r>
          </a:p>
          <a:p>
            <a:pPr marL="342900" indent="-342900">
              <a:buFont typeface="Arial" panose="020B0604020202020204" pitchFamily="34" charset="0"/>
              <a:buChar char="•"/>
            </a:pPr>
            <a:r>
              <a:rPr lang="en-US" sz="2400" dirty="0" smtClean="0"/>
              <a:t>Because binary translation is the most important feature of this type of process virtual machine, they are sometimes called dynamic binary translators.</a:t>
            </a:r>
            <a:endParaRPr lang="en-US" sz="2400" dirty="0"/>
          </a:p>
        </p:txBody>
      </p:sp>
      <p:sp>
        <p:nvSpPr>
          <p:cNvPr id="5" name="TextBox 4"/>
          <p:cNvSpPr txBox="1"/>
          <p:nvPr/>
        </p:nvSpPr>
        <p:spPr>
          <a:xfrm>
            <a:off x="332014" y="3002407"/>
            <a:ext cx="4898571" cy="769441"/>
          </a:xfrm>
          <a:prstGeom prst="rect">
            <a:avLst/>
          </a:prstGeom>
          <a:noFill/>
        </p:spPr>
        <p:txBody>
          <a:bodyPr wrap="square" rtlCol="0">
            <a:spAutoFit/>
          </a:bodyPr>
          <a:lstStyle/>
          <a:p>
            <a:r>
              <a:rPr lang="en-US" sz="4400" dirty="0"/>
              <a:t>B</a:t>
            </a:r>
            <a:r>
              <a:rPr lang="en-US" sz="4400" dirty="0" smtClean="0"/>
              <a:t>inary Translation</a:t>
            </a:r>
            <a:endParaRPr lang="en-US" sz="4400" dirty="0"/>
          </a:p>
        </p:txBody>
      </p:sp>
    </p:spTree>
    <p:extLst>
      <p:ext uri="{BB962C8B-B14F-4D97-AF65-F5344CB8AC3E}">
        <p14:creationId xmlns:p14="http://schemas.microsoft.com/office/powerpoint/2010/main" val="741779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9743"/>
            <a:ext cx="9144000" cy="751114"/>
          </a:xfrm>
        </p:spPr>
        <p:txBody>
          <a:bodyPr>
            <a:normAutofit/>
          </a:bodyPr>
          <a:lstStyle/>
          <a:p>
            <a:r>
              <a:rPr lang="en-US" sz="4400" b="1" dirty="0"/>
              <a:t>Process VM: Same-ISA </a:t>
            </a:r>
            <a:r>
              <a:rPr lang="en-US" sz="4400" b="1" dirty="0" smtClean="0"/>
              <a:t>Binary Optimizers</a:t>
            </a:r>
            <a:endParaRPr lang="en-US" sz="4400" b="1" dirty="0"/>
          </a:p>
        </p:txBody>
      </p:sp>
      <p:sp>
        <p:nvSpPr>
          <p:cNvPr id="3" name="Subtitle 2"/>
          <p:cNvSpPr>
            <a:spLocks noGrp="1"/>
          </p:cNvSpPr>
          <p:nvPr>
            <p:ph type="subTitle" idx="1"/>
          </p:nvPr>
        </p:nvSpPr>
        <p:spPr>
          <a:xfrm>
            <a:off x="402771" y="1012371"/>
            <a:ext cx="11419115" cy="5399315"/>
          </a:xfrm>
        </p:spPr>
        <p:txBody>
          <a:bodyPr>
            <a:normAutofit/>
          </a:bodyPr>
          <a:lstStyle/>
          <a:p>
            <a:pPr marL="342900" indent="-342900" algn="l">
              <a:buFont typeface="Arial" panose="020B0604020202020204" pitchFamily="34" charset="0"/>
              <a:buChar char="•"/>
            </a:pPr>
            <a:r>
              <a:rPr lang="en-US" dirty="0"/>
              <a:t>S</a:t>
            </a:r>
            <a:r>
              <a:rPr lang="en-US" dirty="0" smtClean="0"/>
              <a:t>ame-</a:t>
            </a:r>
            <a:r>
              <a:rPr lang="en-US" dirty="0" err="1" smtClean="0"/>
              <a:t>lSA</a:t>
            </a:r>
            <a:r>
              <a:rPr lang="en-US" dirty="0" smtClean="0"/>
              <a:t> dynamic binary optimizers are implemented in a manner very similar to emulating virtual machines, including staged optimization and software caching of optimized code. </a:t>
            </a:r>
          </a:p>
          <a:p>
            <a:pPr marL="342900" indent="-342900" algn="l">
              <a:buFont typeface="Arial" panose="020B0604020202020204" pitchFamily="34" charset="0"/>
              <a:buChar char="•"/>
            </a:pPr>
            <a:r>
              <a:rPr lang="en-US" dirty="0" smtClean="0"/>
              <a:t>Same-ISA dynamic binary optimizers are most effective for source binaries that are relatively optimized to begin with, a situation that is fairly common in practice. </a:t>
            </a:r>
          </a:p>
          <a:p>
            <a:pPr marL="342900" indent="-342900" algn="l">
              <a:buFont typeface="Arial" panose="020B0604020202020204" pitchFamily="34" charset="0"/>
              <a:buChar char="•"/>
            </a:pPr>
            <a:r>
              <a:rPr lang="en-US" dirty="0" smtClean="0"/>
              <a:t>A dynamic binary optimizer can collect a profile and then use this profile information to optimize the binary code on the fly. </a:t>
            </a:r>
          </a:p>
          <a:p>
            <a:pPr marL="342900" indent="-342900" algn="l">
              <a:buFont typeface="Arial" panose="020B0604020202020204" pitchFamily="34" charset="0"/>
              <a:buChar char="•"/>
            </a:pPr>
            <a:r>
              <a:rPr lang="en-US" dirty="0" smtClean="0"/>
              <a:t>An example of such a same-ISA dynamic binary optimizer is the Dynamo system, originally developed as a research project at </a:t>
            </a:r>
            <a:r>
              <a:rPr lang="en-US" dirty="0" smtClean="0"/>
              <a:t>Hewlett-Packard [1].</a:t>
            </a:r>
            <a:endParaRPr lang="en-US" dirty="0"/>
          </a:p>
        </p:txBody>
      </p:sp>
    </p:spTree>
    <p:extLst>
      <p:ext uri="{BB962C8B-B14F-4D97-AF65-F5344CB8AC3E}">
        <p14:creationId xmlns:p14="http://schemas.microsoft.com/office/powerpoint/2010/main" val="35528803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6" y="141514"/>
            <a:ext cx="11495314" cy="1310213"/>
          </a:xfrm>
        </p:spPr>
        <p:txBody>
          <a:bodyPr>
            <a:normAutofit/>
          </a:bodyPr>
          <a:lstStyle/>
          <a:p>
            <a:r>
              <a:rPr lang="en-US" sz="4400" b="1" dirty="0"/>
              <a:t>Process VM: High-Level </a:t>
            </a:r>
            <a:r>
              <a:rPr lang="en-US" sz="4400" b="1" dirty="0" smtClean="0"/>
              <a:t>Language Virtual </a:t>
            </a:r>
            <a:r>
              <a:rPr lang="en-US" sz="4400" b="1" dirty="0" smtClean="0"/>
              <a:t>Machines (Cont’d)</a:t>
            </a:r>
            <a:endParaRPr lang="en-US" sz="4400" b="1" dirty="0"/>
          </a:p>
        </p:txBody>
      </p:sp>
      <p:sp>
        <p:nvSpPr>
          <p:cNvPr id="3" name="Subtitle 2"/>
          <p:cNvSpPr>
            <a:spLocks noGrp="1"/>
          </p:cNvSpPr>
          <p:nvPr>
            <p:ph type="subTitle" idx="1"/>
          </p:nvPr>
        </p:nvSpPr>
        <p:spPr>
          <a:xfrm>
            <a:off x="620486" y="1360713"/>
            <a:ext cx="10047514" cy="5214257"/>
          </a:xfrm>
        </p:spPr>
        <p:txBody>
          <a:bodyPr>
            <a:normAutofit/>
          </a:bodyPr>
          <a:lstStyle/>
          <a:p>
            <a:pPr marL="342900" indent="-342900" algn="l">
              <a:buFont typeface="Arial" panose="020B0604020202020204" pitchFamily="34" charset="0"/>
              <a:buChar char="•"/>
            </a:pPr>
            <a:r>
              <a:rPr lang="en-US" dirty="0" smtClean="0"/>
              <a:t>VMs described earlier, allows cross-platform compatibility only on a case-by-case basis and requires a great deal of programming effort.</a:t>
            </a:r>
          </a:p>
          <a:p>
            <a:pPr marL="342900" indent="-342900" algn="l">
              <a:buFont typeface="Arial" panose="020B0604020202020204" pitchFamily="34" charset="0"/>
              <a:buChar char="•"/>
            </a:pPr>
            <a:r>
              <a:rPr lang="en-US" dirty="0" smtClean="0"/>
              <a:t>For example, if one wanted to run IA-32 binaries on a number of hardware platforms currently in use, e.g., SPARC, PowerPC, and MIPS, then an FX!32-1ike VM would have to be developed for each of them.</a:t>
            </a:r>
          </a:p>
          <a:p>
            <a:pPr marL="342900" indent="-342900" algn="l">
              <a:buFont typeface="Arial" panose="020B0604020202020204" pitchFamily="34" charset="0"/>
              <a:buChar char="•"/>
            </a:pPr>
            <a:r>
              <a:rPr lang="en-US" dirty="0" smtClean="0"/>
              <a:t>Full cross-platform portability is more easily achieved by taking a step back and designing it into an overall software framework. </a:t>
            </a:r>
          </a:p>
          <a:p>
            <a:pPr marL="342900" indent="-342900" algn="l">
              <a:buFont typeface="Arial" panose="020B0604020202020204" pitchFamily="34" charset="0"/>
              <a:buChar char="•"/>
            </a:pPr>
            <a:r>
              <a:rPr lang="en-US" dirty="0" smtClean="0"/>
              <a:t>One way of accomplishing this is to design a process-level VM at the same time  as an application development environment is being defined. </a:t>
            </a:r>
          </a:p>
          <a:p>
            <a:pPr marL="342900" indent="-342900" algn="l">
              <a:buFont typeface="Arial" panose="020B0604020202020204" pitchFamily="34" charset="0"/>
              <a:buChar char="•"/>
            </a:pPr>
            <a:r>
              <a:rPr lang="en-US" dirty="0" smtClean="0"/>
              <a:t>Here, the VM is designed for ease of portability and to match the features of  a high-level language (HLL) used for application program development. </a:t>
            </a:r>
          </a:p>
          <a:p>
            <a:pPr marL="342900" indent="-342900" algn="l">
              <a:buFont typeface="Arial" panose="020B0604020202020204" pitchFamily="34" charset="0"/>
              <a:buChar char="•"/>
            </a:pPr>
            <a:r>
              <a:rPr lang="en-US" dirty="0" smtClean="0"/>
              <a:t>These VMs are focused on minimizing hardware-specific and OS-specific  features because these would compromise platform independence.</a:t>
            </a:r>
            <a:endParaRPr lang="en-US" dirty="0"/>
          </a:p>
        </p:txBody>
      </p:sp>
    </p:spTree>
    <p:extLst>
      <p:ext uri="{BB962C8B-B14F-4D97-AF65-F5344CB8AC3E}">
        <p14:creationId xmlns:p14="http://schemas.microsoft.com/office/powerpoint/2010/main" val="495446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4" y="185057"/>
            <a:ext cx="11288486" cy="881743"/>
          </a:xfrm>
        </p:spPr>
        <p:txBody>
          <a:bodyPr>
            <a:normAutofit fontScale="90000"/>
          </a:bodyPr>
          <a:lstStyle/>
          <a:p>
            <a:r>
              <a:rPr lang="en-US" sz="4400" b="1" dirty="0"/>
              <a:t>Process VM: </a:t>
            </a:r>
            <a:r>
              <a:rPr lang="en-US" sz="4400" b="1" dirty="0" smtClean="0"/>
              <a:t>High-Level </a:t>
            </a:r>
            <a:r>
              <a:rPr lang="en-US" sz="4400" b="1" dirty="0"/>
              <a:t>Language Virtual Machines</a:t>
            </a:r>
            <a:endParaRPr lang="en-US" sz="4400" dirty="0"/>
          </a:p>
        </p:txBody>
      </p:sp>
      <p:sp>
        <p:nvSpPr>
          <p:cNvPr id="3" name="Subtitle 2"/>
          <p:cNvSpPr>
            <a:spLocks noGrp="1"/>
          </p:cNvSpPr>
          <p:nvPr>
            <p:ph type="subTitle" idx="1"/>
          </p:nvPr>
        </p:nvSpPr>
        <p:spPr>
          <a:xfrm>
            <a:off x="522514" y="1175657"/>
            <a:ext cx="5758543" cy="5340890"/>
          </a:xfrm>
        </p:spPr>
        <p:txBody>
          <a:bodyPr>
            <a:normAutofit fontScale="85000" lnSpcReduction="20000"/>
          </a:bodyPr>
          <a:lstStyle/>
          <a:p>
            <a:pPr marL="342900" indent="-342900" algn="l">
              <a:buFont typeface="Arial" panose="020B0604020202020204" pitchFamily="34" charset="0"/>
              <a:buChar char="•"/>
            </a:pPr>
            <a:r>
              <a:rPr lang="en-US" dirty="0" smtClean="0"/>
              <a:t>The Sun Microsystems Java VM architecture and the Microsoft common language infrastructure (CLI),  which is the foundation of the .NET framework, are more recent, widely used examples of </a:t>
            </a:r>
            <a:r>
              <a:rPr lang="en-US" dirty="0"/>
              <a:t>H</a:t>
            </a:r>
            <a:r>
              <a:rPr lang="en-US" dirty="0" smtClean="0"/>
              <a:t>LL VMs.</a:t>
            </a:r>
          </a:p>
          <a:p>
            <a:pPr marL="342900" indent="-342900" algn="l">
              <a:buFont typeface="Arial" panose="020B0604020202020204" pitchFamily="34" charset="0"/>
              <a:buChar char="•"/>
            </a:pPr>
            <a:r>
              <a:rPr lang="en-US" dirty="0" smtClean="0"/>
              <a:t>The ISAs in both systems are based on bytecodes; that is, instructions are encoded  as a sequence of bytes, where each byte is an opcode, a single-byte operand, or  part of a </a:t>
            </a:r>
            <a:r>
              <a:rPr lang="en-US" dirty="0" err="1" smtClean="0"/>
              <a:t>multibyte</a:t>
            </a:r>
            <a:r>
              <a:rPr lang="en-US" dirty="0" smtClean="0"/>
              <a:t> operand. </a:t>
            </a:r>
          </a:p>
          <a:p>
            <a:pPr marL="342900" indent="-342900" algn="l">
              <a:buFont typeface="Arial" panose="020B0604020202020204" pitchFamily="34" charset="0"/>
              <a:buChar char="•"/>
            </a:pPr>
            <a:r>
              <a:rPr lang="en-US" dirty="0" smtClean="0"/>
              <a:t>These bytecode instruction sets are stack based (to eliminate register requirements) and have an abstract data specification and memory model. </a:t>
            </a:r>
          </a:p>
          <a:p>
            <a:pPr marL="342900" indent="-342900" algn="l">
              <a:buFont typeface="Arial" panose="020B0604020202020204" pitchFamily="34" charset="0"/>
              <a:buChar char="•"/>
            </a:pPr>
            <a:r>
              <a:rPr lang="en-US" dirty="0" smtClean="0"/>
              <a:t>In fact, the memory size is conceptually unbounded, with garbage collection as an  assumed part of the implementation. </a:t>
            </a:r>
          </a:p>
          <a:p>
            <a:pPr marL="342900" indent="-342900" algn="l">
              <a:buFont typeface="Arial" panose="020B0604020202020204" pitchFamily="34" charset="0"/>
              <a:buChar char="•"/>
            </a:pPr>
            <a:r>
              <a:rPr lang="en-US" dirty="0" smtClean="0"/>
              <a:t>Because all hardware platforms are potential targets for executing Java- or CLI-based programs, applications are not compiled for a specific OS. </a:t>
            </a:r>
          </a:p>
          <a:p>
            <a:pPr marL="342900" indent="-342900" algn="l">
              <a:buFont typeface="Arial" panose="020B0604020202020204" pitchFamily="34" charset="0"/>
              <a:buChar char="•"/>
            </a:pPr>
            <a:r>
              <a:rPr lang="en-US" dirty="0" smtClean="0"/>
              <a:t>Rather, a set of standard libraries is provided as part of the overall execution environment.</a:t>
            </a:r>
          </a:p>
          <a:p>
            <a:pPr algn="l"/>
            <a:endParaRPr lang="en-US" dirty="0" smtClean="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571" y="1066800"/>
            <a:ext cx="5769429" cy="4674243"/>
          </a:xfrm>
          <a:prstGeom prst="rect">
            <a:avLst/>
          </a:prstGeom>
        </p:spPr>
      </p:pic>
      <p:sp>
        <p:nvSpPr>
          <p:cNvPr id="5" name="TextBox 4"/>
          <p:cNvSpPr txBox="1"/>
          <p:nvPr/>
        </p:nvSpPr>
        <p:spPr>
          <a:xfrm>
            <a:off x="8627962" y="6030409"/>
            <a:ext cx="1002175" cy="369332"/>
          </a:xfrm>
          <a:prstGeom prst="rect">
            <a:avLst/>
          </a:prstGeom>
          <a:noFill/>
        </p:spPr>
        <p:txBody>
          <a:bodyPr wrap="square" rtlCol="0">
            <a:spAutoFit/>
          </a:bodyPr>
          <a:lstStyle/>
          <a:p>
            <a:r>
              <a:rPr lang="en-US" dirty="0" smtClean="0"/>
              <a:t>Figure-6</a:t>
            </a:r>
            <a:endParaRPr lang="en-US" dirty="0"/>
          </a:p>
        </p:txBody>
      </p:sp>
    </p:spTree>
    <p:extLst>
      <p:ext uri="{BB962C8B-B14F-4D97-AF65-F5344CB8AC3E}">
        <p14:creationId xmlns:p14="http://schemas.microsoft.com/office/powerpoint/2010/main" val="1115560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101" y="196770"/>
            <a:ext cx="9799899" cy="833377"/>
          </a:xfrm>
        </p:spPr>
        <p:txBody>
          <a:bodyPr>
            <a:normAutofit/>
          </a:bodyPr>
          <a:lstStyle/>
          <a:p>
            <a:r>
              <a:rPr lang="en-US" sz="4400" b="1" dirty="0" smtClean="0"/>
              <a:t>System Virtual Machine (Cont’d)</a:t>
            </a:r>
            <a:endParaRPr lang="en-US" sz="4400" b="1" dirty="0"/>
          </a:p>
        </p:txBody>
      </p:sp>
      <p:sp>
        <p:nvSpPr>
          <p:cNvPr id="3" name="Subtitle 2"/>
          <p:cNvSpPr>
            <a:spLocks noGrp="1"/>
          </p:cNvSpPr>
          <p:nvPr>
            <p:ph type="subTitle" idx="1"/>
          </p:nvPr>
        </p:nvSpPr>
        <p:spPr>
          <a:xfrm>
            <a:off x="601885" y="1481560"/>
            <a:ext cx="10764454" cy="4965539"/>
          </a:xfrm>
        </p:spPr>
        <p:txBody>
          <a:bodyPr>
            <a:normAutofit/>
          </a:bodyPr>
          <a:lstStyle/>
          <a:p>
            <a:pPr marL="342900" indent="-342900" algn="l">
              <a:buFont typeface="Arial" panose="020B0604020202020204" pitchFamily="34" charset="0"/>
              <a:buChar char="•"/>
            </a:pPr>
            <a:r>
              <a:rPr lang="en-US" dirty="0"/>
              <a:t>System VM provide an environment in which many processes belonging to multiple users can coexist. </a:t>
            </a:r>
          </a:p>
          <a:p>
            <a:pPr marL="342900" indent="-342900" algn="l">
              <a:buFont typeface="Arial" panose="020B0604020202020204" pitchFamily="34" charset="0"/>
              <a:buChar char="•"/>
            </a:pPr>
            <a:r>
              <a:rPr lang="en-US" dirty="0"/>
              <a:t>They were first developed in 1960s and early 1970s. </a:t>
            </a:r>
          </a:p>
          <a:p>
            <a:pPr marL="342900" indent="-342900" algn="l">
              <a:buFont typeface="Arial" panose="020B0604020202020204" pitchFamily="34" charset="0"/>
              <a:buChar char="•"/>
            </a:pPr>
            <a:r>
              <a:rPr lang="en-US" dirty="0"/>
              <a:t>At that time the computers were very expensive so there is a need to share them between multiple users. </a:t>
            </a:r>
          </a:p>
          <a:p>
            <a:pPr marL="342900" indent="-342900" algn="l">
              <a:buFont typeface="Arial" panose="020B0604020202020204" pitchFamily="34" charset="0"/>
              <a:buChar char="•"/>
            </a:pPr>
            <a:r>
              <a:rPr lang="en-US" dirty="0"/>
              <a:t>Different groups of users sometimes wanted different operating systems, the system VMs allows them to do so.</a:t>
            </a:r>
          </a:p>
          <a:p>
            <a:pPr marL="342900" indent="-342900" algn="l">
              <a:buFont typeface="Arial" panose="020B0604020202020204" pitchFamily="34" charset="0"/>
              <a:buChar char="•"/>
            </a:pPr>
            <a:r>
              <a:rPr lang="en-US" dirty="0"/>
              <a:t>Over time, as hardware became much less expensive and much of it migrated to the desktop, interest in these classic system VMs faded.</a:t>
            </a:r>
          </a:p>
          <a:p>
            <a:pPr algn="l"/>
            <a:endParaRPr lang="en-US" dirty="0"/>
          </a:p>
        </p:txBody>
      </p:sp>
    </p:spTree>
    <p:extLst>
      <p:ext uri="{BB962C8B-B14F-4D97-AF65-F5344CB8AC3E}">
        <p14:creationId xmlns:p14="http://schemas.microsoft.com/office/powerpoint/2010/main" val="5923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Syllabus and Reference Books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THEORY OF VIRTUALIZATION (CS-1844)</a:t>
            </a:r>
            <a:r>
              <a:rPr lang="en-US" dirty="0"/>
              <a:t/>
            </a:r>
            <a:br>
              <a:rPr lang="en-US" dirty="0"/>
            </a:br>
            <a:r>
              <a:rPr lang="en-US" dirty="0"/>
              <a:t>UNIT 1: Introduction, Overview of virtualization 8(L)</a:t>
            </a:r>
            <a:r>
              <a:rPr lang="en-US" dirty="0"/>
              <a:t/>
            </a:r>
            <a:br>
              <a:rPr lang="en-US" dirty="0"/>
            </a:br>
            <a:r>
              <a:rPr lang="en-US" dirty="0"/>
              <a:t>UNIT 2: Hardware/Server virtualization 8(L)</a:t>
            </a:r>
            <a:r>
              <a:rPr lang="en-US" dirty="0"/>
              <a:t/>
            </a:r>
            <a:br>
              <a:rPr lang="en-US" dirty="0"/>
            </a:br>
            <a:r>
              <a:rPr lang="en-US" dirty="0"/>
              <a:t>UNIT 3: Network virtualization 8(L)</a:t>
            </a:r>
            <a:r>
              <a:rPr lang="en-US" dirty="0"/>
              <a:t/>
            </a:r>
            <a:br>
              <a:rPr lang="en-US" dirty="0"/>
            </a:br>
            <a:r>
              <a:rPr lang="en-US" dirty="0"/>
              <a:t>UNIT 4: Virtual machines 6(L</a:t>
            </a:r>
            <a:r>
              <a:rPr lang="en-US" dirty="0" smtClean="0"/>
              <a:t>)</a:t>
            </a:r>
          </a:p>
          <a:p>
            <a:pPr marL="0" indent="0">
              <a:buNone/>
            </a:pPr>
            <a:r>
              <a:rPr lang="en-US" dirty="0"/>
              <a:t/>
            </a:r>
            <a:br>
              <a:rPr lang="en-US" dirty="0"/>
            </a:br>
            <a:r>
              <a:rPr lang="en-US" dirty="0"/>
              <a:t>Text/Reference Books:</a:t>
            </a:r>
            <a:r>
              <a:rPr lang="en-US" dirty="0"/>
              <a:t/>
            </a:r>
            <a:br>
              <a:rPr lang="en-US" dirty="0"/>
            </a:br>
            <a:endParaRPr lang="en-US" dirty="0" smtClean="0"/>
          </a:p>
          <a:p>
            <a:pPr marL="0" indent="0">
              <a:buNone/>
            </a:pPr>
            <a:r>
              <a:rPr lang="en-US" dirty="0" smtClean="0"/>
              <a:t>Virtual </a:t>
            </a:r>
            <a:r>
              <a:rPr lang="en-US" dirty="0"/>
              <a:t>Machines: Versatile Platforms for Systems and Processes by James E. Smith, Ravi Nair,</a:t>
            </a:r>
            <a:r>
              <a:rPr lang="en-US" dirty="0"/>
              <a:t/>
            </a:r>
            <a:br>
              <a:rPr lang="en-US" dirty="0"/>
            </a:br>
            <a:r>
              <a:rPr lang="en-US" dirty="0" smtClean="0"/>
              <a:t>Virtualization</a:t>
            </a:r>
            <a:r>
              <a:rPr lang="en-US" dirty="0"/>
              <a:t>: From the Desktop to the Enterprise by Chris Wolf, Erick M. Halter</a:t>
            </a:r>
            <a:r>
              <a:rPr lang="en-US" dirty="0"/>
              <a:t/>
            </a:r>
            <a:br>
              <a:rPr lang="en-US" dirty="0"/>
            </a:br>
            <a:r>
              <a:rPr lang="en-US" dirty="0" smtClean="0"/>
              <a:t>Network</a:t>
            </a:r>
            <a:r>
              <a:rPr lang="en-US" dirty="0"/>
              <a:t> virtualization by Kumar Reddy, Victor Moreno,</a:t>
            </a:r>
            <a:r>
              <a:rPr lang="en-US" dirty="0"/>
              <a:t/>
            </a:r>
            <a:br>
              <a:rPr lang="en-US" dirty="0"/>
            </a:br>
            <a:r>
              <a:rPr lang="en-US" dirty="0" smtClean="0"/>
              <a:t>Advanced </a:t>
            </a:r>
            <a:r>
              <a:rPr lang="en-US" dirty="0"/>
              <a:t>Server Virtualization: VMware and Microsoft Platform in the Virtual Data Center by David Marshall, Wade A. Reynolds</a:t>
            </a:r>
            <a:endParaRPr lang="en-US" dirty="0"/>
          </a:p>
        </p:txBody>
      </p:sp>
    </p:spTree>
    <p:extLst>
      <p:ext uri="{BB962C8B-B14F-4D97-AF65-F5344CB8AC3E}">
        <p14:creationId xmlns:p14="http://schemas.microsoft.com/office/powerpoint/2010/main" val="3001188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8263"/>
            <a:ext cx="9144000" cy="729205"/>
          </a:xfrm>
        </p:spPr>
        <p:txBody>
          <a:bodyPr>
            <a:normAutofit/>
          </a:bodyPr>
          <a:lstStyle/>
          <a:p>
            <a:r>
              <a:rPr lang="en-US" sz="4400" b="1" dirty="0"/>
              <a:t>System Virtual Machine</a:t>
            </a:r>
          </a:p>
        </p:txBody>
      </p:sp>
      <p:sp>
        <p:nvSpPr>
          <p:cNvPr id="3" name="Subtitle 2"/>
          <p:cNvSpPr>
            <a:spLocks noGrp="1"/>
          </p:cNvSpPr>
          <p:nvPr>
            <p:ph type="subTitle" idx="1"/>
          </p:nvPr>
        </p:nvSpPr>
        <p:spPr>
          <a:xfrm>
            <a:off x="347241" y="1377388"/>
            <a:ext cx="11250592" cy="4525702"/>
          </a:xfrm>
        </p:spPr>
        <p:txBody>
          <a:bodyPr>
            <a:normAutofit/>
          </a:bodyPr>
          <a:lstStyle/>
          <a:p>
            <a:pPr marL="342900" indent="-342900" algn="l">
              <a:buFont typeface="Arial" panose="020B0604020202020204" pitchFamily="34" charset="0"/>
              <a:buChar char="•"/>
            </a:pPr>
            <a:r>
              <a:rPr lang="en-US" dirty="0"/>
              <a:t>Today, system VMs becomes popular again. </a:t>
            </a:r>
          </a:p>
          <a:p>
            <a:pPr marL="342900" indent="-342900" algn="l">
              <a:buFont typeface="Arial" panose="020B0604020202020204" pitchFamily="34" charset="0"/>
              <a:buChar char="•"/>
            </a:pPr>
            <a:r>
              <a:rPr lang="en-US" dirty="0" smtClean="0"/>
              <a:t>The </a:t>
            </a:r>
            <a:r>
              <a:rPr lang="en-US" dirty="0"/>
              <a:t>large, expensive mainframe systems are now servers or server farms, and these servers may be shared by a number of users or user groups. </a:t>
            </a:r>
          </a:p>
          <a:p>
            <a:pPr marL="342900" indent="-342900" algn="l">
              <a:buFont typeface="Arial" panose="020B0604020202020204" pitchFamily="34" charset="0"/>
              <a:buChar char="•"/>
            </a:pPr>
            <a:r>
              <a:rPr lang="en-US" dirty="0"/>
              <a:t>Perhaps the most important feature of today's system VMs is that they provide a secure way of partitioning major software systems that run concurrently on the same hardware platform. </a:t>
            </a:r>
          </a:p>
          <a:p>
            <a:pPr marL="342900" indent="-342900" algn="l">
              <a:buFont typeface="Arial" panose="020B0604020202020204" pitchFamily="34" charset="0"/>
              <a:buChar char="•"/>
            </a:pPr>
            <a:r>
              <a:rPr lang="en-US" dirty="0"/>
              <a:t>Software running on one guest system is isolated from software running on other guest systems. </a:t>
            </a:r>
          </a:p>
          <a:p>
            <a:pPr marL="342900" indent="-342900" algn="l">
              <a:buFont typeface="Arial" panose="020B0604020202020204" pitchFamily="34" charset="0"/>
              <a:buChar char="•"/>
            </a:pPr>
            <a:r>
              <a:rPr lang="en-US" dirty="0"/>
              <a:t>The ability to support different operating systems simultaneously, e.g., Windows and Linux </a:t>
            </a:r>
            <a:r>
              <a:rPr lang="en-US" dirty="0" smtClean="0"/>
              <a:t>is </a:t>
            </a:r>
            <a:r>
              <a:rPr lang="en-US" dirty="0"/>
              <a:t>another reason for their appeal, although it is probably of secondary importance to most users.</a:t>
            </a:r>
          </a:p>
          <a:p>
            <a:endParaRPr lang="en-US" dirty="0"/>
          </a:p>
        </p:txBody>
      </p:sp>
    </p:spTree>
    <p:extLst>
      <p:ext uri="{BB962C8B-B14F-4D97-AF65-F5344CB8AC3E}">
        <p14:creationId xmlns:p14="http://schemas.microsoft.com/office/powerpoint/2010/main" val="385928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10515600" cy="4922416"/>
          </a:xfrm>
        </p:spPr>
        <p:txBody>
          <a:bodyPr>
            <a:normAutofit/>
          </a:bodyPr>
          <a:lstStyle/>
          <a:p>
            <a:pPr marL="0" indent="0">
              <a:buNone/>
            </a:pPr>
            <a:r>
              <a:rPr lang="en-US" dirty="0"/>
              <a:t>Various implementation of  system VM are: </a:t>
            </a:r>
          </a:p>
          <a:p>
            <a:pPr marL="514350" indent="-514350">
              <a:buFont typeface="+mj-lt"/>
              <a:buAutoNum type="arabicPeriod"/>
            </a:pPr>
            <a:r>
              <a:rPr lang="en-US" dirty="0" smtClean="0"/>
              <a:t>Classic System VMs</a:t>
            </a:r>
          </a:p>
          <a:p>
            <a:pPr marL="514350" indent="-514350">
              <a:buFont typeface="+mj-lt"/>
              <a:buAutoNum type="arabicPeriod"/>
            </a:pPr>
            <a:r>
              <a:rPr lang="en-US" dirty="0" smtClean="0"/>
              <a:t>Hosted VMs</a:t>
            </a:r>
          </a:p>
          <a:p>
            <a:pPr marL="514350" indent="-514350">
              <a:buFont typeface="+mj-lt"/>
              <a:buAutoNum type="arabicPeriod"/>
            </a:pPr>
            <a:r>
              <a:rPr lang="en-US" dirty="0"/>
              <a:t>Whole System </a:t>
            </a:r>
            <a:r>
              <a:rPr lang="en-US" dirty="0" smtClean="0"/>
              <a:t>VMs</a:t>
            </a:r>
          </a:p>
          <a:p>
            <a:pPr marL="514350" indent="-514350">
              <a:buFont typeface="+mj-lt"/>
              <a:buAutoNum type="arabicPeriod"/>
            </a:pPr>
            <a:r>
              <a:rPr lang="en-US" dirty="0" err="1"/>
              <a:t>Codesigned</a:t>
            </a:r>
            <a:r>
              <a:rPr lang="en-US" dirty="0"/>
              <a:t> VMs</a:t>
            </a:r>
            <a:endParaRPr lang="en-US" dirty="0" smtClean="0"/>
          </a:p>
          <a:p>
            <a:endParaRPr lang="en-US" dirty="0"/>
          </a:p>
        </p:txBody>
      </p:sp>
    </p:spTree>
    <p:extLst>
      <p:ext uri="{BB962C8B-B14F-4D97-AF65-F5344CB8AC3E}">
        <p14:creationId xmlns:p14="http://schemas.microsoft.com/office/powerpoint/2010/main" val="2389647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t>
            </a:r>
            <a:r>
              <a:rPr lang="en-US" b="1" dirty="0" smtClean="0"/>
              <a:t>VM: Classic </a:t>
            </a:r>
            <a:r>
              <a:rPr lang="en-US" b="1" dirty="0"/>
              <a:t>System </a:t>
            </a:r>
            <a:r>
              <a:rPr lang="en-US" b="1" dirty="0" smtClean="0"/>
              <a:t>VMs (Cont’d)</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The classic approach to system VM architecture is given by </a:t>
            </a:r>
            <a:r>
              <a:rPr lang="en-US" dirty="0" err="1"/>
              <a:t>Popek</a:t>
            </a:r>
            <a:r>
              <a:rPr lang="en-US" dirty="0"/>
              <a:t> and Goldberg </a:t>
            </a:r>
            <a:r>
              <a:rPr lang="en-US" dirty="0" smtClean="0"/>
              <a:t>[2] </a:t>
            </a:r>
            <a:r>
              <a:rPr lang="en-US" dirty="0"/>
              <a:t>in 1974 is shown in Figure. </a:t>
            </a:r>
          </a:p>
          <a:p>
            <a:r>
              <a:rPr lang="en-US" dirty="0"/>
              <a:t>The VMM is first placed on bare hardware, and virtual machines fit on top.</a:t>
            </a:r>
          </a:p>
          <a:p>
            <a:r>
              <a:rPr lang="en-US" dirty="0"/>
              <a:t>The VMM runs in the most highly privileged mode, while all the guests systems run with lesser privileges.</a:t>
            </a:r>
          </a:p>
          <a:p>
            <a:r>
              <a:rPr lang="en-US" dirty="0"/>
              <a:t>This system VM architecture is the most efficient, and it provides service to all the guest systems in a more or less equivalent way.</a:t>
            </a:r>
          </a:p>
          <a:p>
            <a:r>
              <a:rPr lang="en-US" dirty="0"/>
              <a:t>One disadvantage of this type of system, at least for desktop users, is that installation requires wiping an existing system clean and starting from scratch, first installing the VMM and then installing guest operating systems on top. </a:t>
            </a:r>
          </a:p>
          <a:p>
            <a:r>
              <a:rPr lang="en-US" dirty="0"/>
              <a:t>Another disadvantage is that I/O device drivers must be available for installation in the VMM, because it is the VMM that interacts directly with I/O devices.</a:t>
            </a:r>
          </a:p>
          <a:p>
            <a:endParaRPr lang="en-US" dirty="0"/>
          </a:p>
        </p:txBody>
      </p:sp>
    </p:spTree>
    <p:extLst>
      <p:ext uri="{BB962C8B-B14F-4D97-AF65-F5344CB8AC3E}">
        <p14:creationId xmlns:p14="http://schemas.microsoft.com/office/powerpoint/2010/main" val="43605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VM: </a:t>
            </a:r>
            <a:r>
              <a:rPr lang="en-US" b="1" dirty="0" smtClean="0"/>
              <a:t>Classic </a:t>
            </a:r>
            <a:r>
              <a:rPr lang="en-US" b="1" dirty="0"/>
              <a:t>System VMs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7355" y="2305697"/>
            <a:ext cx="5197290" cy="3391194"/>
          </a:xfrm>
        </p:spPr>
      </p:pic>
      <p:sp>
        <p:nvSpPr>
          <p:cNvPr id="5" name="TextBox 4"/>
          <p:cNvSpPr txBox="1"/>
          <p:nvPr/>
        </p:nvSpPr>
        <p:spPr>
          <a:xfrm>
            <a:off x="5648445" y="6053558"/>
            <a:ext cx="1053297" cy="369332"/>
          </a:xfrm>
          <a:prstGeom prst="rect">
            <a:avLst/>
          </a:prstGeom>
          <a:noFill/>
        </p:spPr>
        <p:txBody>
          <a:bodyPr wrap="square" rtlCol="0">
            <a:spAutoFit/>
          </a:bodyPr>
          <a:lstStyle/>
          <a:p>
            <a:r>
              <a:rPr lang="en-US" dirty="0" smtClean="0"/>
              <a:t>Figure-7</a:t>
            </a:r>
            <a:endParaRPr lang="en-US" dirty="0"/>
          </a:p>
        </p:txBody>
      </p:sp>
    </p:spTree>
    <p:extLst>
      <p:ext uri="{BB962C8B-B14F-4D97-AF65-F5344CB8AC3E}">
        <p14:creationId xmlns:p14="http://schemas.microsoft.com/office/powerpoint/2010/main" val="158106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VM: </a:t>
            </a:r>
            <a:r>
              <a:rPr lang="en-US" b="1" dirty="0" smtClean="0"/>
              <a:t>Hosted VMs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An alternative system VMM implementation builds virtualizing </a:t>
            </a:r>
            <a:r>
              <a:rPr lang="en-US" dirty="0" smtClean="0"/>
              <a:t>software on </a:t>
            </a:r>
            <a:r>
              <a:rPr lang="en-US" dirty="0"/>
              <a:t>top of an existing host operating system ~ resulting in what is called </a:t>
            </a:r>
            <a:r>
              <a:rPr lang="en-US" dirty="0" smtClean="0"/>
              <a:t>a </a:t>
            </a:r>
            <a:r>
              <a:rPr lang="en-US" i="1" dirty="0" smtClean="0"/>
              <a:t>hosted </a:t>
            </a:r>
            <a:r>
              <a:rPr lang="en-US" i="1" dirty="0"/>
              <a:t>VM</a:t>
            </a:r>
            <a:r>
              <a:rPr lang="en-US" i="1" dirty="0" smtClean="0"/>
              <a:t>.</a:t>
            </a:r>
          </a:p>
          <a:p>
            <a:r>
              <a:rPr lang="en-US" dirty="0"/>
              <a:t>With a hosted VM, the installation process is similar to </a:t>
            </a:r>
            <a:r>
              <a:rPr lang="en-US" dirty="0" smtClean="0"/>
              <a:t>installing a </a:t>
            </a:r>
            <a:r>
              <a:rPr lang="en-US" dirty="0"/>
              <a:t>typical application program. Furthermore, virtualizing software can rely </a:t>
            </a:r>
            <a:r>
              <a:rPr lang="en-US" dirty="0" smtClean="0"/>
              <a:t>on the </a:t>
            </a:r>
            <a:r>
              <a:rPr lang="en-US" dirty="0"/>
              <a:t>host OS to provide device drivers and other lower-level services; they </a:t>
            </a:r>
            <a:r>
              <a:rPr lang="en-US" dirty="0" smtClean="0"/>
              <a:t>don't have </a:t>
            </a:r>
            <a:r>
              <a:rPr lang="en-US" dirty="0"/>
              <a:t>to be provided by the VMM. </a:t>
            </a:r>
            <a:endParaRPr lang="en-US" dirty="0" smtClean="0"/>
          </a:p>
          <a:p>
            <a:r>
              <a:rPr lang="en-US" dirty="0" smtClean="0"/>
              <a:t>The </a:t>
            </a:r>
            <a:r>
              <a:rPr lang="en-US" dirty="0"/>
              <a:t>disadvantage of this approach is </a:t>
            </a:r>
            <a:r>
              <a:rPr lang="en-US" dirty="0" smtClean="0"/>
              <a:t>that there </a:t>
            </a:r>
            <a:r>
              <a:rPr lang="en-US" dirty="0"/>
              <a:t>can be some loss of efficiency because more layers of software </a:t>
            </a:r>
            <a:r>
              <a:rPr lang="en-US" dirty="0" smtClean="0"/>
              <a:t>become involved </a:t>
            </a:r>
            <a:r>
              <a:rPr lang="en-US" dirty="0"/>
              <a:t>when OS service is required. </a:t>
            </a:r>
            <a:endParaRPr lang="en-US" dirty="0" smtClean="0"/>
          </a:p>
          <a:p>
            <a:r>
              <a:rPr lang="en-US" dirty="0" smtClean="0"/>
              <a:t>The </a:t>
            </a:r>
            <a:r>
              <a:rPr lang="en-US" dirty="0"/>
              <a:t>hosted VM approach is taken in </a:t>
            </a:r>
            <a:r>
              <a:rPr lang="en-US" dirty="0" smtClean="0"/>
              <a:t>the VMware </a:t>
            </a:r>
            <a:r>
              <a:rPr lang="en-US" dirty="0"/>
              <a:t>implementation (VMware 2000), a modern system VM that runs </a:t>
            </a:r>
            <a:r>
              <a:rPr lang="en-US" dirty="0" smtClean="0"/>
              <a:t>on IA-32 </a:t>
            </a:r>
            <a:r>
              <a:rPr lang="en-US" dirty="0"/>
              <a:t>hardware platforms.</a:t>
            </a:r>
            <a:endParaRPr lang="en-US" dirty="0"/>
          </a:p>
        </p:txBody>
      </p:sp>
    </p:spTree>
    <p:extLst>
      <p:ext uri="{BB962C8B-B14F-4D97-AF65-F5344CB8AC3E}">
        <p14:creationId xmlns:p14="http://schemas.microsoft.com/office/powerpoint/2010/main" val="360413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VM: </a:t>
            </a:r>
            <a:r>
              <a:rPr lang="en-US" b="1" dirty="0" smtClean="0"/>
              <a:t>Whole </a:t>
            </a:r>
            <a:r>
              <a:rPr lang="en-US" b="1" dirty="0"/>
              <a:t>System </a:t>
            </a:r>
            <a:r>
              <a:rPr lang="en-US" b="1" dirty="0" smtClean="0"/>
              <a:t>VMs (Emulation) (Cont’d)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conventional system VMs described earlier, all the system software (</a:t>
            </a:r>
            <a:r>
              <a:rPr lang="en-US" dirty="0" smtClean="0"/>
              <a:t>both guest </a:t>
            </a:r>
            <a:r>
              <a:rPr lang="en-US" dirty="0"/>
              <a:t>and host) and application software use the same ISA as the </a:t>
            </a:r>
            <a:r>
              <a:rPr lang="en-US" dirty="0" smtClean="0"/>
              <a:t>underlying hardware</a:t>
            </a:r>
            <a:r>
              <a:rPr lang="en-US" dirty="0"/>
              <a:t>. </a:t>
            </a:r>
            <a:endParaRPr lang="en-US" dirty="0" smtClean="0"/>
          </a:p>
          <a:p>
            <a:r>
              <a:rPr lang="en-US" dirty="0" smtClean="0"/>
              <a:t>In </a:t>
            </a:r>
            <a:r>
              <a:rPr lang="en-US" dirty="0"/>
              <a:t>some important situations, however, the host and guest </a:t>
            </a:r>
            <a:r>
              <a:rPr lang="en-US" dirty="0" smtClean="0"/>
              <a:t>systems do </a:t>
            </a:r>
            <a:r>
              <a:rPr lang="en-US" dirty="0"/>
              <a:t>not have a common ISA. </a:t>
            </a:r>
            <a:endParaRPr lang="en-US" dirty="0" smtClean="0"/>
          </a:p>
          <a:p>
            <a:r>
              <a:rPr lang="en-US" dirty="0" smtClean="0"/>
              <a:t>For </a:t>
            </a:r>
            <a:r>
              <a:rPr lang="en-US" dirty="0"/>
              <a:t>example, the Apple PowerPC-based </a:t>
            </a:r>
            <a:r>
              <a:rPr lang="en-US" dirty="0" smtClean="0"/>
              <a:t>systems and </a:t>
            </a:r>
            <a:r>
              <a:rPr lang="en-US" dirty="0"/>
              <a:t>Windows PCs use different ISAs (and different operating systems), </a:t>
            </a:r>
            <a:r>
              <a:rPr lang="en-US" dirty="0" smtClean="0"/>
              <a:t>and they </a:t>
            </a:r>
            <a:r>
              <a:rPr lang="en-US" dirty="0"/>
              <a:t>are the two most popular desktop systems today. </a:t>
            </a:r>
            <a:endParaRPr lang="en-US" dirty="0" smtClean="0"/>
          </a:p>
          <a:p>
            <a:r>
              <a:rPr lang="en-US" dirty="0"/>
              <a:t>Because software systems </a:t>
            </a:r>
            <a:r>
              <a:rPr lang="en-US" dirty="0" smtClean="0"/>
              <a:t>are so </a:t>
            </a:r>
            <a:r>
              <a:rPr lang="en-US" dirty="0"/>
              <a:t>closely tied to hardware systems, this may require purchase of </a:t>
            </a:r>
            <a:r>
              <a:rPr lang="en-US" dirty="0" smtClean="0"/>
              <a:t>multiple platform </a:t>
            </a:r>
            <a:r>
              <a:rPr lang="en-US" dirty="0"/>
              <a:t>types, even when unnecessary for any other reason, which </a:t>
            </a:r>
            <a:r>
              <a:rPr lang="en-US" dirty="0" smtClean="0"/>
              <a:t>complicates software </a:t>
            </a:r>
            <a:r>
              <a:rPr lang="en-US" dirty="0"/>
              <a:t>support and/or restricts the availability of useful software packages </a:t>
            </a:r>
            <a:r>
              <a:rPr lang="en-US" dirty="0" smtClean="0"/>
              <a:t>to users</a:t>
            </a:r>
            <a:r>
              <a:rPr lang="en-US" dirty="0"/>
              <a:t>.</a:t>
            </a:r>
            <a:endParaRPr lang="en-US" dirty="0"/>
          </a:p>
        </p:txBody>
      </p:sp>
    </p:spTree>
    <p:extLst>
      <p:ext uri="{BB962C8B-B14F-4D97-AF65-F5344CB8AC3E}">
        <p14:creationId xmlns:p14="http://schemas.microsoft.com/office/powerpoint/2010/main" val="545113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VM: </a:t>
            </a:r>
            <a:r>
              <a:rPr lang="en-US" b="1" dirty="0" smtClean="0"/>
              <a:t>Whole </a:t>
            </a:r>
            <a:r>
              <a:rPr lang="en-US" b="1" dirty="0"/>
              <a:t>System </a:t>
            </a:r>
            <a:r>
              <a:rPr lang="en-US" b="1" dirty="0" smtClean="0"/>
              <a:t>VMs (Cont’d)</a:t>
            </a:r>
            <a:endParaRPr lang="en-US" b="1" dirty="0"/>
          </a:p>
        </p:txBody>
      </p:sp>
      <p:sp>
        <p:nvSpPr>
          <p:cNvPr id="3" name="Content Placeholder 2"/>
          <p:cNvSpPr>
            <a:spLocks noGrp="1"/>
          </p:cNvSpPr>
          <p:nvPr>
            <p:ph idx="1"/>
          </p:nvPr>
        </p:nvSpPr>
        <p:spPr/>
        <p:txBody>
          <a:bodyPr>
            <a:normAutofit/>
          </a:bodyPr>
          <a:lstStyle/>
          <a:p>
            <a:r>
              <a:rPr lang="en-US" dirty="0"/>
              <a:t>This situation motivates system VMs, where a complete software </a:t>
            </a:r>
            <a:r>
              <a:rPr lang="en-US" dirty="0" smtClean="0"/>
              <a:t>system, both </a:t>
            </a:r>
            <a:r>
              <a:rPr lang="en-US" dirty="0"/>
              <a:t>OS and applications, is supported on a host system that runs a different </a:t>
            </a:r>
            <a:r>
              <a:rPr lang="en-US" dirty="0" smtClean="0"/>
              <a:t>ISA and </a:t>
            </a:r>
            <a:r>
              <a:rPr lang="en-US" dirty="0"/>
              <a:t>OS. </a:t>
            </a:r>
            <a:endParaRPr lang="en-US" dirty="0" smtClean="0"/>
          </a:p>
          <a:p>
            <a:r>
              <a:rPr lang="en-US" dirty="0" smtClean="0"/>
              <a:t>These </a:t>
            </a:r>
            <a:r>
              <a:rPr lang="en-US" dirty="0"/>
              <a:t>are called </a:t>
            </a:r>
            <a:r>
              <a:rPr lang="en-US" i="1" dirty="0"/>
              <a:t>whole-system VMs </a:t>
            </a:r>
            <a:r>
              <a:rPr lang="en-US" dirty="0"/>
              <a:t>because they essentially </a:t>
            </a:r>
            <a:r>
              <a:rPr lang="en-US" dirty="0" smtClean="0"/>
              <a:t>virtualize all </a:t>
            </a:r>
            <a:r>
              <a:rPr lang="en-US" dirty="0"/>
              <a:t>software. </a:t>
            </a:r>
            <a:endParaRPr lang="en-US" dirty="0" smtClean="0"/>
          </a:p>
          <a:p>
            <a:r>
              <a:rPr lang="en-US" dirty="0" smtClean="0"/>
              <a:t>Because </a:t>
            </a:r>
            <a:r>
              <a:rPr lang="en-US" dirty="0"/>
              <a:t>the ISAs are different, both application and OS </a:t>
            </a:r>
            <a:r>
              <a:rPr lang="en-US" dirty="0" smtClean="0"/>
              <a:t>code require </a:t>
            </a:r>
            <a:r>
              <a:rPr lang="en-US" dirty="0"/>
              <a:t>emulation, e.g., via binary translation. </a:t>
            </a:r>
            <a:endParaRPr lang="en-US" dirty="0" smtClean="0"/>
          </a:p>
          <a:p>
            <a:r>
              <a:rPr lang="en-US" dirty="0" smtClean="0"/>
              <a:t>For </a:t>
            </a:r>
            <a:r>
              <a:rPr lang="en-US" dirty="0"/>
              <a:t>whole-system VMs, the </a:t>
            </a:r>
            <a:r>
              <a:rPr lang="en-US" dirty="0" smtClean="0"/>
              <a:t>most common </a:t>
            </a:r>
            <a:r>
              <a:rPr lang="en-US" dirty="0"/>
              <a:t>implementation method is to place the VMM and guest software </a:t>
            </a:r>
            <a:r>
              <a:rPr lang="en-US" dirty="0" smtClean="0"/>
              <a:t>on top </a:t>
            </a:r>
            <a:r>
              <a:rPr lang="en-US" dirty="0"/>
              <a:t>of a conventional host OS running on the hardware.</a:t>
            </a:r>
            <a:endParaRPr lang="en-US" dirty="0"/>
          </a:p>
        </p:txBody>
      </p:sp>
    </p:spTree>
    <p:extLst>
      <p:ext uri="{BB962C8B-B14F-4D97-AF65-F5344CB8AC3E}">
        <p14:creationId xmlns:p14="http://schemas.microsoft.com/office/powerpoint/2010/main" val="3315892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2636" y="1206006"/>
            <a:ext cx="3939881" cy="4181735"/>
          </a:xfrm>
        </p:spPr>
      </p:pic>
      <p:sp>
        <p:nvSpPr>
          <p:cNvPr id="5" name="TextBox 4"/>
          <p:cNvSpPr txBox="1"/>
          <p:nvPr/>
        </p:nvSpPr>
        <p:spPr>
          <a:xfrm>
            <a:off x="190018" y="1510205"/>
            <a:ext cx="6928413" cy="5170646"/>
          </a:xfrm>
          <a:prstGeom prst="rect">
            <a:avLst/>
          </a:prstGeom>
          <a:noFill/>
        </p:spPr>
        <p:txBody>
          <a:bodyPr wrap="square" rtlCol="0">
            <a:spAutoFit/>
          </a:bodyPr>
          <a:lstStyle/>
          <a:p>
            <a:pPr marL="342900" indent="-342900">
              <a:buFont typeface="Arial" panose="020B0604020202020204" pitchFamily="34" charset="0"/>
              <a:buChar char="•"/>
            </a:pPr>
            <a:r>
              <a:rPr lang="en-US" sz="2200" dirty="0" smtClean="0"/>
              <a:t>Figure 8 </a:t>
            </a:r>
            <a:r>
              <a:rPr lang="en-US" sz="2200" dirty="0"/>
              <a:t>illustrates a whole-system VM built on top of a </a:t>
            </a:r>
            <a:r>
              <a:rPr lang="en-US" sz="2200" dirty="0" smtClean="0"/>
              <a:t>conventional system </a:t>
            </a:r>
            <a:r>
              <a:rPr lang="en-US" sz="2200" dirty="0"/>
              <a:t>with its own OS and application programs. </a:t>
            </a:r>
            <a:endParaRPr lang="en-US" sz="2200" dirty="0" smtClean="0"/>
          </a:p>
          <a:p>
            <a:pPr marL="342900" indent="-342900">
              <a:buFont typeface="Arial" panose="020B0604020202020204" pitchFamily="34" charset="0"/>
              <a:buChar char="•"/>
            </a:pPr>
            <a:r>
              <a:rPr lang="en-US" sz="2200" dirty="0" smtClean="0"/>
              <a:t>An </a:t>
            </a:r>
            <a:r>
              <a:rPr lang="en-US" sz="2200" dirty="0"/>
              <a:t>example of this type </a:t>
            </a:r>
            <a:r>
              <a:rPr lang="en-US" sz="2200" dirty="0" smtClean="0"/>
              <a:t>of VM </a:t>
            </a:r>
            <a:r>
              <a:rPr lang="en-US" sz="2200" dirty="0"/>
              <a:t>is Virtual PC </a:t>
            </a:r>
            <a:r>
              <a:rPr lang="en-US" sz="2200" dirty="0" smtClean="0"/>
              <a:t>[3], </a:t>
            </a:r>
            <a:r>
              <a:rPr lang="en-US" sz="2200" dirty="0"/>
              <a:t>which enables a Windows system to run </a:t>
            </a:r>
            <a:r>
              <a:rPr lang="en-US" sz="2200" dirty="0" smtClean="0"/>
              <a:t>on a </a:t>
            </a:r>
            <a:r>
              <a:rPr lang="en-US" sz="2200" dirty="0"/>
              <a:t>Macintosh platform. </a:t>
            </a:r>
            <a:endParaRPr lang="en-US" sz="2200" dirty="0" smtClean="0"/>
          </a:p>
          <a:p>
            <a:pPr marL="342900" indent="-342900">
              <a:buFont typeface="Arial" panose="020B0604020202020204" pitchFamily="34" charset="0"/>
              <a:buChar char="•"/>
            </a:pPr>
            <a:r>
              <a:rPr lang="en-US" sz="2200" dirty="0" smtClean="0"/>
              <a:t>The </a:t>
            </a:r>
            <a:r>
              <a:rPr lang="en-US" sz="2200" dirty="0"/>
              <a:t>VM software executes as an application </a:t>
            </a:r>
            <a:r>
              <a:rPr lang="en-US" sz="2200" dirty="0" smtClean="0"/>
              <a:t>program supported </a:t>
            </a:r>
            <a:r>
              <a:rPr lang="en-US" sz="2200" dirty="0"/>
              <a:t>by the host OS and uses no system ISA operations. </a:t>
            </a:r>
            <a:endParaRPr lang="en-US" sz="2200" dirty="0" smtClean="0"/>
          </a:p>
          <a:p>
            <a:pPr marL="342900" indent="-342900">
              <a:buFont typeface="Arial" panose="020B0604020202020204" pitchFamily="34" charset="0"/>
              <a:buChar char="•"/>
            </a:pPr>
            <a:r>
              <a:rPr lang="en-US" sz="2200" dirty="0" smtClean="0"/>
              <a:t>It </a:t>
            </a:r>
            <a:r>
              <a:rPr lang="en-US" sz="2200" dirty="0"/>
              <a:t>is as if </a:t>
            </a:r>
            <a:r>
              <a:rPr lang="en-US" sz="2200" dirty="0" smtClean="0"/>
              <a:t>the VM </a:t>
            </a:r>
            <a:r>
              <a:rPr lang="en-US" sz="2200" dirty="0"/>
              <a:t>software, the guest OS, and guest application(s) are one very large </a:t>
            </a:r>
            <a:r>
              <a:rPr lang="en-US" sz="2200" dirty="0" smtClean="0"/>
              <a:t>application implemented </a:t>
            </a:r>
            <a:r>
              <a:rPr lang="en-US" sz="2200" dirty="0"/>
              <a:t>on the host OS and hardware. </a:t>
            </a:r>
            <a:endParaRPr lang="en-US" sz="2200" dirty="0" smtClean="0"/>
          </a:p>
          <a:p>
            <a:pPr marL="342900" indent="-342900">
              <a:buFont typeface="Arial" panose="020B0604020202020204" pitchFamily="34" charset="0"/>
              <a:buChar char="•"/>
            </a:pPr>
            <a:r>
              <a:rPr lang="en-US" sz="2200" dirty="0" smtClean="0"/>
              <a:t>Meanwhile </a:t>
            </a:r>
            <a:r>
              <a:rPr lang="en-US" sz="2200" dirty="0"/>
              <a:t>the host OS </a:t>
            </a:r>
            <a:r>
              <a:rPr lang="en-US" sz="2200" dirty="0" smtClean="0"/>
              <a:t>can also </a:t>
            </a:r>
            <a:r>
              <a:rPr lang="en-US" sz="2200" dirty="0"/>
              <a:t>continue to run </a:t>
            </a:r>
            <a:r>
              <a:rPr lang="en-US" sz="2200" dirty="0" smtClean="0"/>
              <a:t>applications </a:t>
            </a:r>
            <a:r>
              <a:rPr lang="en-US" sz="2200" dirty="0"/>
              <a:t>compiled for the native ISA; this feature </a:t>
            </a:r>
            <a:r>
              <a:rPr lang="en-US" sz="2200" dirty="0" smtClean="0"/>
              <a:t>is illustrated </a:t>
            </a:r>
            <a:r>
              <a:rPr lang="en-US" sz="2200" dirty="0"/>
              <a:t>in the right-hand section of the drawing.</a:t>
            </a:r>
            <a:endParaRPr lang="en-US" sz="2200" dirty="0"/>
          </a:p>
        </p:txBody>
      </p:sp>
      <p:sp>
        <p:nvSpPr>
          <p:cNvPr id="7" name="TextBox 6"/>
          <p:cNvSpPr txBox="1"/>
          <p:nvPr/>
        </p:nvSpPr>
        <p:spPr>
          <a:xfrm>
            <a:off x="763929" y="185195"/>
            <a:ext cx="10208871" cy="769441"/>
          </a:xfrm>
          <a:prstGeom prst="rect">
            <a:avLst/>
          </a:prstGeom>
          <a:noFill/>
        </p:spPr>
        <p:txBody>
          <a:bodyPr wrap="square" rtlCol="0">
            <a:spAutoFit/>
          </a:bodyPr>
          <a:lstStyle/>
          <a:p>
            <a:r>
              <a:rPr lang="en-US" sz="4400" b="1" dirty="0"/>
              <a:t>System VM: </a:t>
            </a:r>
            <a:r>
              <a:rPr lang="en-US" sz="4400" b="1" dirty="0" smtClean="0">
                <a:solidFill>
                  <a:prstClr val="black"/>
                </a:solidFill>
                <a:latin typeface="Calibri Light" panose="020F0302020204030204"/>
                <a:ea typeface="+mj-ea"/>
                <a:cs typeface="+mj-cs"/>
              </a:rPr>
              <a:t>Whole </a:t>
            </a:r>
            <a:r>
              <a:rPr lang="en-US" sz="4400" b="1" dirty="0">
                <a:solidFill>
                  <a:prstClr val="black"/>
                </a:solidFill>
                <a:latin typeface="Calibri Light" panose="020F0302020204030204"/>
                <a:ea typeface="+mj-ea"/>
                <a:cs typeface="+mj-cs"/>
              </a:rPr>
              <a:t>System VMs</a:t>
            </a:r>
            <a:endParaRPr lang="en-US" sz="4400" dirty="0">
              <a:latin typeface="Calibri Light (Headings)"/>
            </a:endParaRPr>
          </a:p>
        </p:txBody>
      </p:sp>
      <p:sp>
        <p:nvSpPr>
          <p:cNvPr id="8" name="TextBox 7"/>
          <p:cNvSpPr txBox="1"/>
          <p:nvPr/>
        </p:nvSpPr>
        <p:spPr>
          <a:xfrm>
            <a:off x="9134353" y="5810490"/>
            <a:ext cx="1076445" cy="369332"/>
          </a:xfrm>
          <a:prstGeom prst="rect">
            <a:avLst/>
          </a:prstGeom>
          <a:noFill/>
        </p:spPr>
        <p:txBody>
          <a:bodyPr wrap="square" rtlCol="0">
            <a:spAutoFit/>
          </a:bodyPr>
          <a:lstStyle/>
          <a:p>
            <a:r>
              <a:rPr lang="en-US" dirty="0" smtClean="0"/>
              <a:t>Figure-8</a:t>
            </a:r>
            <a:endParaRPr lang="en-US" dirty="0"/>
          </a:p>
        </p:txBody>
      </p:sp>
    </p:spTree>
    <p:extLst>
      <p:ext uri="{BB962C8B-B14F-4D97-AF65-F5344CB8AC3E}">
        <p14:creationId xmlns:p14="http://schemas.microsoft.com/office/powerpoint/2010/main" val="2475426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86707" cy="1093285"/>
          </a:xfrm>
        </p:spPr>
        <p:txBody>
          <a:bodyPr>
            <a:normAutofit fontScale="90000"/>
          </a:bodyPr>
          <a:lstStyle/>
          <a:p>
            <a:r>
              <a:rPr lang="en-US" b="1" dirty="0"/>
              <a:t>System VM: </a:t>
            </a:r>
            <a:r>
              <a:rPr lang="en-US" b="1" dirty="0" err="1" smtClean="0"/>
              <a:t>Codesigned</a:t>
            </a:r>
            <a:r>
              <a:rPr lang="en-US" b="1" dirty="0" smtClean="0"/>
              <a:t> VMs (Hardware Optimization)</a:t>
            </a:r>
            <a:endParaRPr lang="en-US" dirty="0"/>
          </a:p>
        </p:txBody>
      </p:sp>
      <p:sp>
        <p:nvSpPr>
          <p:cNvPr id="3" name="Content Placeholder 2"/>
          <p:cNvSpPr>
            <a:spLocks noGrp="1"/>
          </p:cNvSpPr>
          <p:nvPr>
            <p:ph idx="1"/>
          </p:nvPr>
        </p:nvSpPr>
        <p:spPr>
          <a:xfrm>
            <a:off x="838200" y="1377387"/>
            <a:ext cx="10515600" cy="4799576"/>
          </a:xfrm>
        </p:spPr>
        <p:txBody>
          <a:bodyPr>
            <a:noAutofit/>
          </a:bodyPr>
          <a:lstStyle/>
          <a:p>
            <a:r>
              <a:rPr lang="en-US" sz="2400" dirty="0"/>
              <a:t>In all the VM models the goal has been functionality and portability either to support multiple (possibly different) operating systems on the same host platform or to support different ISAs and operating systems on the same platform. </a:t>
            </a:r>
          </a:p>
          <a:p>
            <a:r>
              <a:rPr lang="en-US" sz="2400" dirty="0"/>
              <a:t>In practice, these virtual machines are implemented on hardware already developed for some standard ISA and for which native (host) applications, libraries, and operating systems already exist. </a:t>
            </a:r>
          </a:p>
          <a:p>
            <a:r>
              <a:rPr lang="en-US" sz="2400" dirty="0" smtClean="0"/>
              <a:t>Yet now, </a:t>
            </a:r>
            <a:r>
              <a:rPr lang="en-US" sz="2400" dirty="0"/>
              <a:t>improved performance (i.e., going beyond native platform performance) has not been a goal- in fact minimizing performance losses is often the performance goal.</a:t>
            </a:r>
          </a:p>
          <a:p>
            <a:r>
              <a:rPr lang="en-US" sz="2400" dirty="0" err="1"/>
              <a:t>Codesigned</a:t>
            </a:r>
            <a:r>
              <a:rPr lang="en-US" sz="2400" dirty="0"/>
              <a:t> VMs are designed to enable innovative ISAs and/or hardware implementations for improved performance, power efficiency, or both. </a:t>
            </a:r>
          </a:p>
        </p:txBody>
      </p:sp>
    </p:spTree>
    <p:extLst>
      <p:ext uri="{BB962C8B-B14F-4D97-AF65-F5344CB8AC3E}">
        <p14:creationId xmlns:p14="http://schemas.microsoft.com/office/powerpoint/2010/main" val="2447721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897"/>
            <a:ext cx="10515600" cy="937550"/>
          </a:xfrm>
        </p:spPr>
        <p:txBody>
          <a:bodyPr/>
          <a:lstStyle/>
          <a:p>
            <a:r>
              <a:rPr lang="en-US" b="1" dirty="0"/>
              <a:t>System VM: </a:t>
            </a:r>
            <a:r>
              <a:rPr lang="en-US" b="1" dirty="0" err="1" smtClean="0"/>
              <a:t>Codesigned</a:t>
            </a:r>
            <a:r>
              <a:rPr lang="en-US" b="1" dirty="0" smtClean="0"/>
              <a:t> VMs (Cont’d)</a:t>
            </a:r>
            <a:endParaRPr lang="en-US" dirty="0"/>
          </a:p>
        </p:txBody>
      </p:sp>
      <p:sp>
        <p:nvSpPr>
          <p:cNvPr id="3" name="Content Placeholder 2"/>
          <p:cNvSpPr>
            <a:spLocks noGrp="1"/>
          </p:cNvSpPr>
          <p:nvPr>
            <p:ph idx="1"/>
          </p:nvPr>
        </p:nvSpPr>
        <p:spPr>
          <a:xfrm>
            <a:off x="838200" y="1296365"/>
            <a:ext cx="10515600" cy="5451676"/>
          </a:xfrm>
        </p:spPr>
        <p:txBody>
          <a:bodyPr>
            <a:noAutofit/>
          </a:bodyPr>
          <a:lstStyle/>
          <a:p>
            <a:r>
              <a:rPr lang="en-US" sz="2400" dirty="0"/>
              <a:t>The host's ISA may be completely new, or it may be based on an existing ISA with some new instructions added and/or some instructions deleted. </a:t>
            </a:r>
            <a:endParaRPr lang="en-US" sz="2400" dirty="0" smtClean="0"/>
          </a:p>
          <a:p>
            <a:r>
              <a:rPr lang="en-US" sz="2400" dirty="0" smtClean="0"/>
              <a:t>In </a:t>
            </a:r>
            <a:r>
              <a:rPr lang="en-US" sz="2400" dirty="0"/>
              <a:t>a </a:t>
            </a:r>
            <a:r>
              <a:rPr lang="en-US" sz="2400" dirty="0" err="1"/>
              <a:t>codesigned</a:t>
            </a:r>
            <a:r>
              <a:rPr lang="en-US" sz="2400" dirty="0"/>
              <a:t> VM, there are no native ISA applications. </a:t>
            </a:r>
          </a:p>
          <a:p>
            <a:r>
              <a:rPr lang="en-US" sz="2400" dirty="0"/>
              <a:t>It is as if the VM software is, in fact, part of the hardware implementation</a:t>
            </a:r>
            <a:r>
              <a:rPr lang="en-US" sz="2400" dirty="0" smtClean="0"/>
              <a:t>.</a:t>
            </a:r>
          </a:p>
          <a:p>
            <a:r>
              <a:rPr lang="en-US" sz="2400" dirty="0" smtClean="0"/>
              <a:t>Because </a:t>
            </a:r>
            <a:r>
              <a:rPr lang="en-US" sz="2400" dirty="0"/>
              <a:t>the goal is to provide a VM platform that looks exactly like </a:t>
            </a:r>
            <a:r>
              <a:rPr lang="en-US" sz="2400" dirty="0" smtClean="0"/>
              <a:t>a native </a:t>
            </a:r>
            <a:r>
              <a:rPr lang="en-US" sz="2400" dirty="0"/>
              <a:t>hardware platform, the software portion of a </a:t>
            </a:r>
            <a:r>
              <a:rPr lang="en-US" sz="2400" dirty="0" err="1"/>
              <a:t>codesigned</a:t>
            </a:r>
            <a:r>
              <a:rPr lang="en-US" sz="2400" dirty="0"/>
              <a:t> VM uses </a:t>
            </a:r>
            <a:r>
              <a:rPr lang="en-US" sz="2400" dirty="0" smtClean="0"/>
              <a:t>a region </a:t>
            </a:r>
            <a:r>
              <a:rPr lang="en-US" sz="2400" dirty="0"/>
              <a:t>of memory that is not visible to any application or system software.</a:t>
            </a:r>
          </a:p>
          <a:p>
            <a:r>
              <a:rPr lang="en-US" sz="2400" dirty="0"/>
              <a:t>This concealed memory is carved out of real memory at boot time and </a:t>
            </a:r>
            <a:r>
              <a:rPr lang="en-US" sz="2400" dirty="0" smtClean="0"/>
              <a:t>the conventional </a:t>
            </a:r>
            <a:r>
              <a:rPr lang="en-US" sz="2400" dirty="0"/>
              <a:t>guest software is never informed of its existence. </a:t>
            </a:r>
            <a:endParaRPr lang="en-US" sz="2400" dirty="0" smtClean="0"/>
          </a:p>
          <a:p>
            <a:r>
              <a:rPr lang="en-US" sz="2400" dirty="0" smtClean="0"/>
              <a:t>VMM code that </a:t>
            </a:r>
            <a:r>
              <a:rPr lang="en-US" sz="2400" dirty="0"/>
              <a:t>resides in the </a:t>
            </a:r>
            <a:r>
              <a:rPr lang="en-US" sz="2400" dirty="0" smtClean="0"/>
              <a:t>c </a:t>
            </a:r>
            <a:r>
              <a:rPr lang="en-US" sz="2400" dirty="0"/>
              <a:t>practically any time and perform a </a:t>
            </a:r>
            <a:r>
              <a:rPr lang="en-US" sz="2400" dirty="0" smtClean="0"/>
              <a:t>number </a:t>
            </a:r>
            <a:r>
              <a:rPr lang="en-US" sz="2400" dirty="0"/>
              <a:t>of different functions. </a:t>
            </a:r>
            <a:endParaRPr lang="en-US" sz="2400" dirty="0" smtClean="0"/>
          </a:p>
        </p:txBody>
      </p:sp>
    </p:spTree>
    <p:extLst>
      <p:ext uri="{BB962C8B-B14F-4D97-AF65-F5344CB8AC3E}">
        <p14:creationId xmlns:p14="http://schemas.microsoft.com/office/powerpoint/2010/main" val="364815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756103"/>
          </a:xfrm>
        </p:spPr>
        <p:txBody>
          <a:bodyPr/>
          <a:lstStyle/>
          <a:p>
            <a:r>
              <a:rPr lang="en-US" b="1" dirty="0" smtClean="0"/>
              <a:t>Why </a:t>
            </a:r>
            <a:r>
              <a:rPr lang="en-US" b="1" dirty="0" smtClean="0"/>
              <a:t>Virtualization?</a:t>
            </a:r>
            <a:endParaRPr lang="en-IN" b="1" dirty="0"/>
          </a:p>
        </p:txBody>
      </p:sp>
      <p:sp>
        <p:nvSpPr>
          <p:cNvPr id="3" name="Content Placeholder 2"/>
          <p:cNvSpPr>
            <a:spLocks noGrp="1"/>
          </p:cNvSpPr>
          <p:nvPr>
            <p:ph idx="1"/>
          </p:nvPr>
        </p:nvSpPr>
        <p:spPr>
          <a:xfrm>
            <a:off x="838200" y="903514"/>
            <a:ext cx="10515600" cy="5736772"/>
          </a:xfrm>
        </p:spPr>
        <p:txBody>
          <a:bodyPr>
            <a:normAutofit/>
          </a:bodyPr>
          <a:lstStyle/>
          <a:p>
            <a:r>
              <a:rPr lang="en-US" dirty="0" smtClean="0"/>
              <a:t>The key </a:t>
            </a:r>
            <a:r>
              <a:rPr lang="en-US" dirty="0" smtClean="0"/>
              <a:t>to managing the </a:t>
            </a:r>
            <a:r>
              <a:rPr lang="en-US" dirty="0" smtClean="0"/>
              <a:t>complexity </a:t>
            </a:r>
            <a:r>
              <a:rPr lang="en-US" dirty="0" smtClean="0"/>
              <a:t>in the computer system is their </a:t>
            </a:r>
            <a:r>
              <a:rPr lang="en-US" dirty="0" smtClean="0"/>
              <a:t>division into levels of abstraction separated </a:t>
            </a:r>
            <a:r>
              <a:rPr lang="en-US" dirty="0" smtClean="0"/>
              <a:t>by </a:t>
            </a:r>
            <a:r>
              <a:rPr lang="en-US" b="1" dirty="0" smtClean="0"/>
              <a:t>well defined interfaces</a:t>
            </a:r>
            <a:r>
              <a:rPr lang="en-US" dirty="0" smtClean="0"/>
              <a:t>.</a:t>
            </a:r>
          </a:p>
          <a:p>
            <a:r>
              <a:rPr lang="en-US" dirty="0" smtClean="0"/>
              <a:t>Well </a:t>
            </a:r>
            <a:r>
              <a:rPr lang="en-US" dirty="0"/>
              <a:t>defined </a:t>
            </a:r>
            <a:r>
              <a:rPr lang="en-US" dirty="0" smtClean="0"/>
              <a:t>interfaces allow computer design tasks to be decoupled so that teams of hardware and software designers can work independently. </a:t>
            </a:r>
          </a:p>
          <a:p>
            <a:r>
              <a:rPr lang="en-US" dirty="0" smtClean="0"/>
              <a:t>AMD develops microprocessors that implement the Intel IA-32 instruction set, while software engineers at Microsoft develop compliers that map high level languages to the same instruction set.</a:t>
            </a:r>
          </a:p>
          <a:p>
            <a:r>
              <a:rPr lang="en-US" dirty="0" smtClean="0"/>
              <a:t>Subsystems </a:t>
            </a:r>
            <a:r>
              <a:rPr lang="en-US" dirty="0"/>
              <a:t>and components designed to the specifications for one interface will not work with those designed for </a:t>
            </a:r>
            <a:r>
              <a:rPr lang="en-US" dirty="0" smtClean="0"/>
              <a:t>another– This is the major drawback of well defined interfaces. </a:t>
            </a:r>
            <a:endParaRPr lang="en-IN" dirty="0"/>
          </a:p>
        </p:txBody>
      </p:sp>
    </p:spTree>
    <p:extLst>
      <p:ext uri="{BB962C8B-B14F-4D97-AF65-F5344CB8AC3E}">
        <p14:creationId xmlns:p14="http://schemas.microsoft.com/office/powerpoint/2010/main" val="3011950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1872"/>
          </a:xfrm>
        </p:spPr>
        <p:txBody>
          <a:bodyPr>
            <a:normAutofit fontScale="90000"/>
          </a:bodyPr>
          <a:lstStyle/>
          <a:p>
            <a:r>
              <a:rPr lang="en-US" b="1" dirty="0"/>
              <a:t>System VM: </a:t>
            </a:r>
            <a:r>
              <a:rPr lang="en-US" b="1" dirty="0" err="1" smtClean="0"/>
              <a:t>Codesigned</a:t>
            </a:r>
            <a:r>
              <a:rPr lang="en-US" b="1" dirty="0" smtClean="0"/>
              <a:t> </a:t>
            </a:r>
            <a:r>
              <a:rPr lang="en-US" b="1" dirty="0"/>
              <a:t>VMs</a:t>
            </a:r>
            <a:endParaRPr lang="en-US" dirty="0"/>
          </a:p>
        </p:txBody>
      </p:sp>
      <p:sp>
        <p:nvSpPr>
          <p:cNvPr id="3" name="Content Placeholder 2"/>
          <p:cNvSpPr>
            <a:spLocks noGrp="1"/>
          </p:cNvSpPr>
          <p:nvPr>
            <p:ph idx="1"/>
          </p:nvPr>
        </p:nvSpPr>
        <p:spPr>
          <a:xfrm>
            <a:off x="838200" y="1331089"/>
            <a:ext cx="10515600" cy="5359078"/>
          </a:xfrm>
        </p:spPr>
        <p:txBody>
          <a:bodyPr>
            <a:noAutofit/>
          </a:bodyPr>
          <a:lstStyle/>
          <a:p>
            <a:r>
              <a:rPr lang="en-US" sz="2400" dirty="0"/>
              <a:t>In its more general form, the VM software includes a binary translator that converts guest instructions into native ISA instructions and caches the translated instructions in a region of concealed memory. </a:t>
            </a:r>
          </a:p>
          <a:p>
            <a:r>
              <a:rPr lang="en-US" sz="2400" dirty="0"/>
              <a:t>Hence, the guest ISA never directly executes on the hardware. Of course, interpretation can also be used to supplement binary translation, depending on performance tradeoffs. </a:t>
            </a:r>
          </a:p>
          <a:p>
            <a:r>
              <a:rPr lang="en-US" sz="2400" dirty="0"/>
              <a:t>To provide improved performance, translation is coupled with code optimization. </a:t>
            </a:r>
          </a:p>
          <a:p>
            <a:r>
              <a:rPr lang="en-US" sz="2400" dirty="0"/>
              <a:t>Optimization of frequently executed code sequences is performed at translation time, and/or it is performed as an ongoing process while the program runs. </a:t>
            </a:r>
          </a:p>
          <a:p>
            <a:r>
              <a:rPr lang="en-US" sz="2400" dirty="0"/>
              <a:t>Perhaps the best-known example of a </a:t>
            </a:r>
            <a:r>
              <a:rPr lang="en-US" sz="2400" dirty="0" err="1"/>
              <a:t>codesigned</a:t>
            </a:r>
            <a:r>
              <a:rPr lang="en-US" sz="2400" dirty="0"/>
              <a:t> VM is the </a:t>
            </a:r>
            <a:r>
              <a:rPr lang="en-US" sz="2400" dirty="0" err="1"/>
              <a:t>Transmeta</a:t>
            </a:r>
            <a:r>
              <a:rPr lang="en-US" sz="2400" dirty="0"/>
              <a:t> </a:t>
            </a:r>
            <a:r>
              <a:rPr lang="en-US" sz="2400" dirty="0" smtClean="0"/>
              <a:t>Crusoe [4].</a:t>
            </a:r>
            <a:endParaRPr lang="en-US" sz="2400" dirty="0"/>
          </a:p>
          <a:p>
            <a:endParaRPr lang="en-US" sz="2400" dirty="0"/>
          </a:p>
        </p:txBody>
      </p:sp>
    </p:spTree>
    <p:extLst>
      <p:ext uri="{BB962C8B-B14F-4D97-AF65-F5344CB8AC3E}">
        <p14:creationId xmlns:p14="http://schemas.microsoft.com/office/powerpoint/2010/main" val="539133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VM Taxonomy</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089" y="1690688"/>
            <a:ext cx="7963382" cy="4073504"/>
          </a:xfrm>
        </p:spPr>
      </p:pic>
      <p:sp>
        <p:nvSpPr>
          <p:cNvPr id="6" name="TextBox 5"/>
          <p:cNvSpPr txBox="1"/>
          <p:nvPr/>
        </p:nvSpPr>
        <p:spPr>
          <a:xfrm>
            <a:off x="4641447" y="6030409"/>
            <a:ext cx="1122745" cy="369332"/>
          </a:xfrm>
          <a:prstGeom prst="rect">
            <a:avLst/>
          </a:prstGeom>
          <a:noFill/>
        </p:spPr>
        <p:txBody>
          <a:bodyPr wrap="square" rtlCol="0">
            <a:spAutoFit/>
          </a:bodyPr>
          <a:lstStyle/>
          <a:p>
            <a:r>
              <a:rPr lang="en-US" dirty="0" smtClean="0"/>
              <a:t>Figure-9</a:t>
            </a:r>
            <a:endParaRPr lang="en-US" dirty="0"/>
          </a:p>
        </p:txBody>
      </p:sp>
    </p:spTree>
    <p:extLst>
      <p:ext uri="{BB962C8B-B14F-4D97-AF65-F5344CB8AC3E}">
        <p14:creationId xmlns:p14="http://schemas.microsoft.com/office/powerpoint/2010/main" val="812718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t>[1] </a:t>
            </a:r>
            <a:r>
              <a:rPr lang="en-US" sz="1500" dirty="0" err="1" smtClean="0"/>
              <a:t>Bala</a:t>
            </a:r>
            <a:r>
              <a:rPr lang="en-US" sz="1500" dirty="0"/>
              <a:t>, V., E. </a:t>
            </a:r>
            <a:r>
              <a:rPr lang="en-US" sz="1500" dirty="0" err="1"/>
              <a:t>Duesterwald</a:t>
            </a:r>
            <a:r>
              <a:rPr lang="en-US" sz="1500" dirty="0"/>
              <a:t>, and S. </a:t>
            </a:r>
            <a:r>
              <a:rPr lang="en-US" sz="1500" dirty="0" err="1"/>
              <a:t>Banerjia</a:t>
            </a:r>
            <a:r>
              <a:rPr lang="en-US" sz="1500" dirty="0"/>
              <a:t>. 2000. Dynamo" A </a:t>
            </a:r>
            <a:r>
              <a:rPr lang="en-US" sz="1500" dirty="0" smtClean="0"/>
              <a:t>Transparent Dynamic </a:t>
            </a:r>
            <a:r>
              <a:rPr lang="en-US" sz="1500" dirty="0"/>
              <a:t>Optimization System, </a:t>
            </a:r>
            <a:r>
              <a:rPr lang="en-US" sz="1500" i="1" dirty="0"/>
              <a:t>Proc. A CM SIGPLAN Conf. </a:t>
            </a:r>
            <a:r>
              <a:rPr lang="en-US" sz="1500" i="1" dirty="0" smtClean="0"/>
              <a:t>Programming Language </a:t>
            </a:r>
            <a:r>
              <a:rPr lang="en-US" sz="1500" i="1" dirty="0"/>
              <a:t>Design and Implementation </a:t>
            </a:r>
            <a:r>
              <a:rPr lang="en-US" sz="1500" dirty="0"/>
              <a:t>(June), pp. 1-12</a:t>
            </a:r>
            <a:r>
              <a:rPr lang="en-US" sz="1500" dirty="0" smtClean="0"/>
              <a:t>.</a:t>
            </a:r>
          </a:p>
          <a:p>
            <a:pPr marL="0" indent="0">
              <a:buNone/>
            </a:pPr>
            <a:r>
              <a:rPr lang="en-US" sz="1500" dirty="0" smtClean="0"/>
              <a:t>[2] </a:t>
            </a:r>
            <a:r>
              <a:rPr lang="en-US" sz="1500" dirty="0" err="1" smtClean="0"/>
              <a:t>Popek</a:t>
            </a:r>
            <a:r>
              <a:rPr lang="en-US" sz="1500" dirty="0"/>
              <a:t>, G. J. and R. P. Goldberg. 1974. Formal Requirements for </a:t>
            </a:r>
            <a:r>
              <a:rPr lang="en-US" sz="1500" dirty="0" err="1" smtClean="0"/>
              <a:t>Virtualizable</a:t>
            </a:r>
            <a:r>
              <a:rPr lang="en-US" sz="1500" dirty="0" smtClean="0"/>
              <a:t> Third-Generation </a:t>
            </a:r>
            <a:r>
              <a:rPr lang="en-US" sz="1500" dirty="0"/>
              <a:t>Architectures, </a:t>
            </a:r>
            <a:r>
              <a:rPr lang="en-US" sz="1500" i="1" dirty="0"/>
              <a:t>Communications of the A CM </a:t>
            </a:r>
            <a:r>
              <a:rPr lang="en-US" sz="1500" dirty="0"/>
              <a:t>(July</a:t>
            </a:r>
            <a:r>
              <a:rPr lang="en-US" sz="1500" dirty="0" smtClean="0"/>
              <a:t>), pp</a:t>
            </a:r>
            <a:r>
              <a:rPr lang="en-US" sz="1500" dirty="0"/>
              <a:t>. 412-421</a:t>
            </a:r>
            <a:r>
              <a:rPr lang="en-US" sz="1500" dirty="0" smtClean="0"/>
              <a:t>.</a:t>
            </a:r>
          </a:p>
          <a:p>
            <a:pPr marL="0" indent="0">
              <a:buNone/>
            </a:pPr>
            <a:r>
              <a:rPr lang="en-US" sz="1500" dirty="0" smtClean="0"/>
              <a:t>[3] </a:t>
            </a:r>
            <a:r>
              <a:rPr lang="en-US" sz="1600" dirty="0" err="1"/>
              <a:t>Traut</a:t>
            </a:r>
            <a:r>
              <a:rPr lang="en-US" sz="1600" dirty="0"/>
              <a:t>, E. 1997. Building the Virtual PC, </a:t>
            </a:r>
            <a:r>
              <a:rPr lang="en-US" sz="1600" i="1" dirty="0"/>
              <a:t>Byte </a:t>
            </a:r>
            <a:r>
              <a:rPr lang="en-US" sz="1600" dirty="0"/>
              <a:t>(November), pp. 51-52</a:t>
            </a:r>
            <a:r>
              <a:rPr lang="en-US" sz="1600" dirty="0" smtClean="0"/>
              <a:t>.</a:t>
            </a:r>
          </a:p>
          <a:p>
            <a:pPr marL="0" indent="0">
              <a:buNone/>
            </a:pPr>
            <a:r>
              <a:rPr lang="en-US" sz="1600" dirty="0" smtClean="0"/>
              <a:t>[4] </a:t>
            </a:r>
            <a:r>
              <a:rPr lang="en-US" sz="1600" dirty="0" err="1"/>
              <a:t>Halfhill</a:t>
            </a:r>
            <a:r>
              <a:rPr lang="en-US" sz="1600" dirty="0"/>
              <a:t>, T. R. 2000. </a:t>
            </a:r>
            <a:r>
              <a:rPr lang="en-US" sz="1600" dirty="0" err="1"/>
              <a:t>Transmeta</a:t>
            </a:r>
            <a:r>
              <a:rPr lang="en-US" sz="1600" dirty="0"/>
              <a:t> Breaks x86 Low-Power Barrier, </a:t>
            </a:r>
            <a:r>
              <a:rPr lang="en-US" sz="1600" i="1" dirty="0" smtClean="0"/>
              <a:t>Microprocessor Report </a:t>
            </a:r>
            <a:r>
              <a:rPr lang="en-US" sz="1600" dirty="0"/>
              <a:t>(February 14), pp. 9-18.</a:t>
            </a:r>
            <a:endParaRPr lang="en-US" sz="1500" dirty="0"/>
          </a:p>
        </p:txBody>
      </p:sp>
    </p:spTree>
    <p:extLst>
      <p:ext uri="{BB962C8B-B14F-4D97-AF65-F5344CB8AC3E}">
        <p14:creationId xmlns:p14="http://schemas.microsoft.com/office/powerpoint/2010/main" val="187017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8601"/>
            <a:ext cx="9144000" cy="751114"/>
          </a:xfrm>
        </p:spPr>
        <p:txBody>
          <a:bodyPr>
            <a:normAutofit fontScale="90000"/>
          </a:bodyPr>
          <a:lstStyle/>
          <a:p>
            <a:r>
              <a:rPr lang="en-US" dirty="0" smtClean="0"/>
              <a:t>Some Links</a:t>
            </a:r>
            <a:endParaRPr lang="en-US" dirty="0"/>
          </a:p>
        </p:txBody>
      </p:sp>
      <p:sp>
        <p:nvSpPr>
          <p:cNvPr id="3" name="Subtitle 2"/>
          <p:cNvSpPr>
            <a:spLocks noGrp="1"/>
          </p:cNvSpPr>
          <p:nvPr>
            <p:ph type="subTitle" idx="1"/>
          </p:nvPr>
        </p:nvSpPr>
        <p:spPr>
          <a:xfrm>
            <a:off x="1524000" y="1349829"/>
            <a:ext cx="9144000" cy="3907971"/>
          </a:xfrm>
        </p:spPr>
        <p:txBody>
          <a:bodyPr>
            <a:normAutofit/>
          </a:bodyPr>
          <a:lstStyle/>
          <a:p>
            <a:pPr algn="l"/>
            <a:r>
              <a:rPr lang="en-US" dirty="0" smtClean="0"/>
              <a:t>x86 Architecture</a:t>
            </a:r>
            <a:endParaRPr lang="en-US" dirty="0" smtClean="0">
              <a:hlinkClick r:id="rId2"/>
            </a:endParaRPr>
          </a:p>
          <a:p>
            <a:pPr marL="342900" indent="-342900" algn="l">
              <a:buFont typeface="Arial" panose="020B0604020202020204" pitchFamily="34" charset="0"/>
              <a:buChar char="•"/>
            </a:pPr>
            <a:r>
              <a:rPr lang="en-US" dirty="0" smtClean="0">
                <a:hlinkClick r:id="rId2"/>
              </a:rPr>
              <a:t>https</a:t>
            </a:r>
            <a:r>
              <a:rPr lang="en-US" dirty="0">
                <a:hlinkClick r:id="rId2"/>
              </a:rPr>
              <a:t>://en.wikipedia.org/wiki/X86_instruction_listings</a:t>
            </a:r>
            <a:endParaRPr lang="en-US" dirty="0"/>
          </a:p>
          <a:p>
            <a:pPr marL="342900" indent="-342900" algn="l">
              <a:buFont typeface="Arial" panose="020B0604020202020204" pitchFamily="34" charset="0"/>
              <a:buChar char="•"/>
            </a:pPr>
            <a:endParaRPr lang="en-US" dirty="0" smtClean="0">
              <a:hlinkClick r:id="rId3"/>
            </a:endParaRPr>
          </a:p>
          <a:p>
            <a:pPr algn="l"/>
            <a:r>
              <a:rPr lang="en-US" dirty="0" smtClean="0"/>
              <a:t>List of System Call</a:t>
            </a:r>
            <a:r>
              <a:rPr lang="en-US" dirty="0"/>
              <a:t>s</a:t>
            </a:r>
            <a:endParaRPr lang="en-US" dirty="0" smtClean="0">
              <a:hlinkClick r:id="rId3"/>
            </a:endParaRPr>
          </a:p>
          <a:p>
            <a:pPr marL="342900" indent="-342900" algn="l">
              <a:buFont typeface="Arial" panose="020B0604020202020204" pitchFamily="34" charset="0"/>
              <a:buChar char="•"/>
            </a:pPr>
            <a:r>
              <a:rPr lang="en-US" dirty="0" smtClean="0">
                <a:hlinkClick r:id="rId3"/>
              </a:rPr>
              <a:t>http</a:t>
            </a:r>
            <a:r>
              <a:rPr lang="en-US" dirty="0">
                <a:hlinkClick r:id="rId3"/>
              </a:rPr>
              <a:t>://</a:t>
            </a:r>
            <a:r>
              <a:rPr lang="en-US" dirty="0" smtClean="0">
                <a:hlinkClick r:id="rId3"/>
              </a:rPr>
              <a:t>asm.sourceforge.net/syscall.html</a:t>
            </a:r>
            <a:endParaRPr lang="en-US" dirty="0" smtClean="0"/>
          </a:p>
          <a:p>
            <a:pPr marL="342900" indent="-342900" algn="l">
              <a:buFont typeface="Arial" panose="020B0604020202020204" pitchFamily="34" charset="0"/>
              <a:buChar char="•"/>
            </a:pPr>
            <a:endParaRPr lang="en-US" dirty="0"/>
          </a:p>
          <a:p>
            <a:pPr algn="l"/>
            <a:r>
              <a:rPr lang="en-US" dirty="0" smtClean="0"/>
              <a:t>Building your own Hypervisor</a:t>
            </a:r>
            <a:endParaRPr lang="en-US" dirty="0"/>
          </a:p>
          <a:p>
            <a:pPr marL="342900" indent="-342900" algn="l">
              <a:buFont typeface="Arial" panose="020B0604020202020204" pitchFamily="34" charset="0"/>
              <a:buChar char="•"/>
            </a:pPr>
            <a:r>
              <a:rPr lang="en-US" dirty="0">
                <a:hlinkClick r:id="rId4"/>
              </a:rPr>
              <a:t>https://rayanfam.com/topics/hypervisor-from-scratch-part-1/</a:t>
            </a:r>
            <a:endParaRPr lang="en-US" dirty="0"/>
          </a:p>
          <a:p>
            <a:endParaRPr lang="en-US" dirty="0"/>
          </a:p>
        </p:txBody>
      </p:sp>
    </p:spTree>
    <p:extLst>
      <p:ext uri="{BB962C8B-B14F-4D97-AF65-F5344CB8AC3E}">
        <p14:creationId xmlns:p14="http://schemas.microsoft.com/office/powerpoint/2010/main" val="33791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579"/>
            <a:ext cx="10515600" cy="988107"/>
          </a:xfrm>
        </p:spPr>
        <p:txBody>
          <a:bodyPr/>
          <a:lstStyle/>
          <a:p>
            <a:r>
              <a:rPr lang="en-IN" b="1" dirty="0" smtClean="0"/>
              <a:t>What is Virtualization and Virtual Machine? </a:t>
            </a:r>
            <a:endParaRPr lang="en-IN" b="1" dirty="0"/>
          </a:p>
        </p:txBody>
      </p:sp>
      <p:sp>
        <p:nvSpPr>
          <p:cNvPr id="3" name="Content Placeholder 2"/>
          <p:cNvSpPr>
            <a:spLocks noGrp="1"/>
          </p:cNvSpPr>
          <p:nvPr>
            <p:ph idx="1"/>
          </p:nvPr>
        </p:nvSpPr>
        <p:spPr>
          <a:xfrm>
            <a:off x="838200" y="1415142"/>
            <a:ext cx="10515600" cy="5225143"/>
          </a:xfrm>
        </p:spPr>
        <p:txBody>
          <a:bodyPr>
            <a:normAutofit fontScale="92500" lnSpcReduction="10000"/>
          </a:bodyPr>
          <a:lstStyle/>
          <a:p>
            <a:r>
              <a:rPr lang="en-US" i="1" dirty="0"/>
              <a:t>Virtualization </a:t>
            </a:r>
            <a:r>
              <a:rPr lang="en-US" dirty="0"/>
              <a:t>provides a way of relaxing the foregoing constraints </a:t>
            </a:r>
            <a:r>
              <a:rPr lang="en-US" dirty="0" smtClean="0"/>
              <a:t>and increasing </a:t>
            </a:r>
            <a:r>
              <a:rPr lang="en-US" dirty="0"/>
              <a:t>flexibility. </a:t>
            </a:r>
            <a:endParaRPr lang="en-US" dirty="0" smtClean="0"/>
          </a:p>
          <a:p>
            <a:r>
              <a:rPr lang="en-US" dirty="0" smtClean="0"/>
              <a:t>When </a:t>
            </a:r>
            <a:r>
              <a:rPr lang="en-US" dirty="0"/>
              <a:t>a system (or subsystem), e.g., a processor, </a:t>
            </a:r>
            <a:r>
              <a:rPr lang="en-US" dirty="0" smtClean="0"/>
              <a:t>memory, or </a:t>
            </a:r>
            <a:r>
              <a:rPr lang="en-US" dirty="0"/>
              <a:t>I/O device, is </a:t>
            </a:r>
            <a:r>
              <a:rPr lang="en-US" i="1" dirty="0"/>
              <a:t>virtualized, </a:t>
            </a:r>
            <a:r>
              <a:rPr lang="en-US" dirty="0"/>
              <a:t>its interface and all resources visible through </a:t>
            </a:r>
            <a:r>
              <a:rPr lang="en-US" dirty="0" smtClean="0"/>
              <a:t>the interface </a:t>
            </a:r>
            <a:r>
              <a:rPr lang="en-US" dirty="0"/>
              <a:t>are mapped onto the interface and resources of a real system </a:t>
            </a:r>
            <a:r>
              <a:rPr lang="en-US" dirty="0" smtClean="0"/>
              <a:t>actually implementing </a:t>
            </a:r>
            <a:r>
              <a:rPr lang="en-US" dirty="0"/>
              <a:t>it</a:t>
            </a:r>
            <a:r>
              <a:rPr lang="en-US" dirty="0" smtClean="0"/>
              <a:t>.</a:t>
            </a:r>
          </a:p>
          <a:p>
            <a:r>
              <a:rPr lang="en-US" dirty="0"/>
              <a:t>Virtualization differs from abstraction </a:t>
            </a:r>
            <a:r>
              <a:rPr lang="en-US" dirty="0" smtClean="0"/>
              <a:t>as the virtualization </a:t>
            </a:r>
            <a:r>
              <a:rPr lang="en-US" dirty="0" smtClean="0"/>
              <a:t>does </a:t>
            </a:r>
            <a:r>
              <a:rPr lang="en-US" dirty="0"/>
              <a:t>not necessarily hide details; the level of detail in a virtual system </a:t>
            </a:r>
            <a:r>
              <a:rPr lang="en-US" dirty="0" smtClean="0"/>
              <a:t>is often </a:t>
            </a:r>
            <a:r>
              <a:rPr lang="en-US" dirty="0"/>
              <a:t>the same as that in the underlying real system</a:t>
            </a:r>
            <a:r>
              <a:rPr lang="en-US" dirty="0" smtClean="0"/>
              <a:t>.</a:t>
            </a:r>
          </a:p>
          <a:p>
            <a:r>
              <a:rPr lang="en-US" dirty="0"/>
              <a:t>A </a:t>
            </a:r>
            <a:r>
              <a:rPr lang="en-US" i="1" dirty="0"/>
              <a:t>virtual machine </a:t>
            </a:r>
            <a:r>
              <a:rPr lang="en-US" dirty="0"/>
              <a:t>(VM) is </a:t>
            </a:r>
            <a:r>
              <a:rPr lang="en-US" dirty="0" smtClean="0"/>
              <a:t>implemented by </a:t>
            </a:r>
            <a:r>
              <a:rPr lang="en-US" dirty="0"/>
              <a:t>adding a layer of software to a real machine to support the desired </a:t>
            </a:r>
            <a:r>
              <a:rPr lang="en-US" dirty="0" smtClean="0"/>
              <a:t>virtual machine's </a:t>
            </a:r>
            <a:r>
              <a:rPr lang="en-US" dirty="0"/>
              <a:t>architecture. </a:t>
            </a:r>
            <a:endParaRPr lang="en-US" dirty="0" smtClean="0"/>
          </a:p>
          <a:p>
            <a:r>
              <a:rPr lang="en-US" dirty="0" smtClean="0"/>
              <a:t>For </a:t>
            </a:r>
            <a:r>
              <a:rPr lang="en-US" dirty="0"/>
              <a:t>example, virtualizing software installed on </a:t>
            </a:r>
            <a:r>
              <a:rPr lang="en-US" dirty="0" smtClean="0"/>
              <a:t>an Apple </a:t>
            </a:r>
            <a:r>
              <a:rPr lang="en-US" dirty="0"/>
              <a:t>Macintosh can provide a Windows/IA-32 virtual machine capable </a:t>
            </a:r>
            <a:r>
              <a:rPr lang="en-US" dirty="0" smtClean="0"/>
              <a:t>of </a:t>
            </a:r>
            <a:r>
              <a:rPr lang="en-US" dirty="0"/>
              <a:t>running PC application </a:t>
            </a:r>
            <a:r>
              <a:rPr lang="en-US" dirty="0" smtClean="0"/>
              <a:t>programs.</a:t>
            </a:r>
            <a:endParaRPr lang="en-IN" dirty="0"/>
          </a:p>
        </p:txBody>
      </p:sp>
    </p:spTree>
    <p:extLst>
      <p:ext uri="{BB962C8B-B14F-4D97-AF65-F5344CB8AC3E}">
        <p14:creationId xmlns:p14="http://schemas.microsoft.com/office/powerpoint/2010/main" val="3993835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087"/>
            <a:ext cx="9144000" cy="834715"/>
          </a:xfrm>
        </p:spPr>
        <p:txBody>
          <a:bodyPr>
            <a:normAutofit/>
          </a:bodyPr>
          <a:lstStyle/>
          <a:p>
            <a:r>
              <a:rPr lang="en-US" sz="4400" dirty="0" smtClean="0"/>
              <a:t>Computer System Architecture</a:t>
            </a:r>
            <a:endParaRPr lang="en-US" sz="4400" dirty="0"/>
          </a:p>
        </p:txBody>
      </p:sp>
      <p:sp>
        <p:nvSpPr>
          <p:cNvPr id="5" name="TextBox 4"/>
          <p:cNvSpPr txBox="1"/>
          <p:nvPr/>
        </p:nvSpPr>
        <p:spPr>
          <a:xfrm>
            <a:off x="5521124" y="3548743"/>
            <a:ext cx="6006849" cy="1785104"/>
          </a:xfrm>
          <a:prstGeom prst="rect">
            <a:avLst/>
          </a:prstGeom>
          <a:noFill/>
        </p:spPr>
        <p:txBody>
          <a:bodyPr wrap="square" rtlCol="0">
            <a:spAutoFit/>
          </a:bodyPr>
          <a:lstStyle/>
          <a:p>
            <a:r>
              <a:rPr lang="en-US" sz="2200" b="1" dirty="0" smtClean="0"/>
              <a:t>Instruction Set Architecture (ISA): </a:t>
            </a:r>
            <a:r>
              <a:rPr lang="en-US" sz="2200" dirty="0" smtClean="0"/>
              <a:t>(7) user ISA &amp; (8) </a:t>
            </a:r>
            <a:r>
              <a:rPr lang="en-US" sz="2200" dirty="0"/>
              <a:t>user ISA and the system </a:t>
            </a:r>
            <a:r>
              <a:rPr lang="en-US" sz="2200" dirty="0" smtClean="0"/>
              <a:t>ISA.</a:t>
            </a:r>
          </a:p>
          <a:p>
            <a:r>
              <a:rPr lang="en-US" sz="2200" b="1" dirty="0" smtClean="0"/>
              <a:t>Application Binary Interface (ABI): </a:t>
            </a:r>
            <a:r>
              <a:rPr lang="en-US" sz="2200" dirty="0" smtClean="0"/>
              <a:t>(3) &amp; (7)</a:t>
            </a:r>
          </a:p>
          <a:p>
            <a:r>
              <a:rPr lang="en-US" sz="2200" b="1" dirty="0" smtClean="0"/>
              <a:t>System Call: </a:t>
            </a:r>
            <a:r>
              <a:rPr lang="en-US" sz="2200" dirty="0" smtClean="0"/>
              <a:t>(3)</a:t>
            </a:r>
          </a:p>
          <a:p>
            <a:r>
              <a:rPr lang="en-US" sz="2200" b="1" dirty="0" smtClean="0"/>
              <a:t>Application Programing Interface (API): </a:t>
            </a:r>
            <a:r>
              <a:rPr lang="en-US" sz="2200" dirty="0" smtClean="0"/>
              <a:t>(2) &amp; (7)</a:t>
            </a:r>
            <a:endParaRPr lang="en-US"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11" y="1060597"/>
            <a:ext cx="5067739" cy="4976291"/>
          </a:xfrm>
          <a:prstGeom prst="rect">
            <a:avLst/>
          </a:prstGeom>
        </p:spPr>
      </p:pic>
      <p:sp>
        <p:nvSpPr>
          <p:cNvPr id="3" name="TextBox 2"/>
          <p:cNvSpPr txBox="1"/>
          <p:nvPr/>
        </p:nvSpPr>
        <p:spPr>
          <a:xfrm>
            <a:off x="787078" y="6169306"/>
            <a:ext cx="3183038" cy="369332"/>
          </a:xfrm>
          <a:prstGeom prst="rect">
            <a:avLst/>
          </a:prstGeom>
          <a:noFill/>
        </p:spPr>
        <p:txBody>
          <a:bodyPr wrap="square" rtlCol="0">
            <a:spAutoFit/>
          </a:bodyPr>
          <a:lstStyle/>
          <a:p>
            <a:r>
              <a:rPr lang="en-US" dirty="0" smtClean="0"/>
              <a:t>Figure-1</a:t>
            </a:r>
            <a:endParaRPr lang="en-US" dirty="0"/>
          </a:p>
        </p:txBody>
      </p:sp>
    </p:spTree>
    <p:extLst>
      <p:ext uri="{BB962C8B-B14F-4D97-AF65-F5344CB8AC3E}">
        <p14:creationId xmlns:p14="http://schemas.microsoft.com/office/powerpoint/2010/main" val="3541160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ABI vs API</a:t>
            </a:r>
            <a:endParaRPr lang="en-US" b="1" dirty="0"/>
          </a:p>
        </p:txBody>
      </p:sp>
      <p:sp>
        <p:nvSpPr>
          <p:cNvPr id="3" name="Content Placeholder 2"/>
          <p:cNvSpPr>
            <a:spLocks noGrp="1"/>
          </p:cNvSpPr>
          <p:nvPr>
            <p:ph idx="1"/>
          </p:nvPr>
        </p:nvSpPr>
        <p:spPr/>
        <p:txBody>
          <a:bodyPr>
            <a:normAutofit fontScale="92500"/>
          </a:bodyPr>
          <a:lstStyle/>
          <a:p>
            <a:r>
              <a:rPr lang="en-US" dirty="0" smtClean="0"/>
              <a:t>ABI </a:t>
            </a:r>
            <a:r>
              <a:rPr lang="en-US" dirty="0"/>
              <a:t>is an interface between two binary program </a:t>
            </a:r>
            <a:r>
              <a:rPr lang="en-US" dirty="0" smtClean="0"/>
              <a:t>modules. </a:t>
            </a:r>
          </a:p>
          <a:p>
            <a:r>
              <a:rPr lang="en-US" dirty="0"/>
              <a:t>O</a:t>
            </a:r>
            <a:r>
              <a:rPr lang="en-US" dirty="0" smtClean="0"/>
              <a:t>ften, one </a:t>
            </a:r>
            <a:r>
              <a:rPr lang="en-US" dirty="0"/>
              <a:t>of these modules is a library or operating system facility, and the other is a program that is being run by a user</a:t>
            </a:r>
            <a:r>
              <a:rPr lang="en-US" dirty="0" smtClean="0"/>
              <a:t>.</a:t>
            </a:r>
          </a:p>
          <a:p>
            <a:r>
              <a:rPr lang="en-US" dirty="0"/>
              <a:t>An ABI defines how data structures or computational routines are accessed in machine code, which is a low-level, hardware-dependent </a:t>
            </a:r>
            <a:r>
              <a:rPr lang="en-US" dirty="0" smtClean="0"/>
              <a:t>format.</a:t>
            </a:r>
          </a:p>
          <a:p>
            <a:r>
              <a:rPr lang="en-US" dirty="0" smtClean="0"/>
              <a:t>In </a:t>
            </a:r>
            <a:r>
              <a:rPr lang="en-US" dirty="0"/>
              <a:t>contrast, an API defines this access in source code, which is a relatively high-level, hardware-independent, often human-readable </a:t>
            </a:r>
            <a:r>
              <a:rPr lang="en-US" dirty="0" smtClean="0"/>
              <a:t>format. </a:t>
            </a:r>
          </a:p>
          <a:p>
            <a:r>
              <a:rPr lang="en-US" dirty="0"/>
              <a:t>Adhering to an ABI </a:t>
            </a:r>
            <a:r>
              <a:rPr lang="en-US" dirty="0" smtClean="0"/>
              <a:t>is </a:t>
            </a:r>
            <a:r>
              <a:rPr lang="en-US" dirty="0"/>
              <a:t>usually the job of a compiler, operating system, or library author; however, an application programmer may have to deal with an ABI directly when writing a program in a mix of programming </a:t>
            </a:r>
            <a:r>
              <a:rPr lang="en-US" dirty="0" smtClean="0"/>
              <a:t>languages.</a:t>
            </a:r>
            <a:endParaRPr lang="en-US" dirty="0"/>
          </a:p>
        </p:txBody>
      </p:sp>
    </p:spTree>
    <p:extLst>
      <p:ext uri="{BB962C8B-B14F-4D97-AF65-F5344CB8AC3E}">
        <p14:creationId xmlns:p14="http://schemas.microsoft.com/office/powerpoint/2010/main" val="3104633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287"/>
            <a:ext cx="9144000" cy="772884"/>
          </a:xfrm>
        </p:spPr>
        <p:txBody>
          <a:bodyPr>
            <a:normAutofit/>
          </a:bodyPr>
          <a:lstStyle/>
          <a:p>
            <a:r>
              <a:rPr lang="en-US" sz="4400" b="1" dirty="0" smtClean="0"/>
              <a:t>Machine Interfaces</a:t>
            </a:r>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241" y="1984885"/>
            <a:ext cx="8969517" cy="2888230"/>
          </a:xfrm>
          <a:prstGeom prst="rect">
            <a:avLst/>
          </a:prstGeom>
        </p:spPr>
      </p:pic>
      <p:sp>
        <p:nvSpPr>
          <p:cNvPr id="5" name="TextBox 4"/>
          <p:cNvSpPr txBox="1"/>
          <p:nvPr/>
        </p:nvSpPr>
        <p:spPr>
          <a:xfrm>
            <a:off x="1132114" y="5301343"/>
            <a:ext cx="10025743" cy="369332"/>
          </a:xfrm>
          <a:prstGeom prst="rect">
            <a:avLst/>
          </a:prstGeom>
          <a:noFill/>
        </p:spPr>
        <p:txBody>
          <a:bodyPr wrap="square" rtlCol="0">
            <a:spAutoFit/>
          </a:bodyPr>
          <a:lstStyle/>
          <a:p>
            <a:r>
              <a:rPr lang="en-US" dirty="0" smtClean="0"/>
              <a:t>Machine Interfaces. (a) Application binary interface (ABI); (b) instruction set architecture (ISA) interface.</a:t>
            </a:r>
          </a:p>
        </p:txBody>
      </p:sp>
      <p:sp>
        <p:nvSpPr>
          <p:cNvPr id="6" name="TextBox 5"/>
          <p:cNvSpPr txBox="1"/>
          <p:nvPr/>
        </p:nvSpPr>
        <p:spPr>
          <a:xfrm>
            <a:off x="3243943" y="4873115"/>
            <a:ext cx="696686" cy="369332"/>
          </a:xfrm>
          <a:prstGeom prst="rect">
            <a:avLst/>
          </a:prstGeom>
          <a:noFill/>
        </p:spPr>
        <p:txBody>
          <a:bodyPr wrap="square" rtlCol="0">
            <a:spAutoFit/>
          </a:bodyPr>
          <a:lstStyle/>
          <a:p>
            <a:r>
              <a:rPr lang="en-US" dirty="0" smtClean="0"/>
              <a:t>(a)</a:t>
            </a:r>
            <a:endParaRPr lang="en-US" dirty="0"/>
          </a:p>
        </p:txBody>
      </p:sp>
      <p:sp>
        <p:nvSpPr>
          <p:cNvPr id="7" name="TextBox 6"/>
          <p:cNvSpPr txBox="1"/>
          <p:nvPr/>
        </p:nvSpPr>
        <p:spPr>
          <a:xfrm>
            <a:off x="8022771" y="4873115"/>
            <a:ext cx="664029" cy="369332"/>
          </a:xfrm>
          <a:prstGeom prst="rect">
            <a:avLst/>
          </a:prstGeom>
          <a:noFill/>
        </p:spPr>
        <p:txBody>
          <a:bodyPr wrap="square" rtlCol="0">
            <a:spAutoFit/>
          </a:bodyPr>
          <a:lstStyle/>
          <a:p>
            <a:r>
              <a:rPr lang="en-US" dirty="0" smtClean="0"/>
              <a:t>(b)</a:t>
            </a:r>
            <a:endParaRPr lang="en-US" dirty="0"/>
          </a:p>
        </p:txBody>
      </p:sp>
      <p:sp>
        <p:nvSpPr>
          <p:cNvPr id="8" name="TextBox 7"/>
          <p:cNvSpPr txBox="1"/>
          <p:nvPr/>
        </p:nvSpPr>
        <p:spPr>
          <a:xfrm>
            <a:off x="5324353" y="5737163"/>
            <a:ext cx="3183038" cy="369332"/>
          </a:xfrm>
          <a:prstGeom prst="rect">
            <a:avLst/>
          </a:prstGeom>
          <a:noFill/>
        </p:spPr>
        <p:txBody>
          <a:bodyPr wrap="square" rtlCol="0">
            <a:spAutoFit/>
          </a:bodyPr>
          <a:lstStyle/>
          <a:p>
            <a:r>
              <a:rPr lang="en-US" dirty="0" smtClean="0"/>
              <a:t>Figure-2</a:t>
            </a:r>
            <a:endParaRPr lang="en-US" dirty="0"/>
          </a:p>
        </p:txBody>
      </p:sp>
    </p:spTree>
    <p:extLst>
      <p:ext uri="{BB962C8B-B14F-4D97-AF65-F5344CB8AC3E}">
        <p14:creationId xmlns:p14="http://schemas.microsoft.com/office/powerpoint/2010/main" val="1786566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0629"/>
            <a:ext cx="9144000" cy="1219200"/>
          </a:xfrm>
        </p:spPr>
        <p:txBody>
          <a:bodyPr>
            <a:normAutofit/>
          </a:bodyPr>
          <a:lstStyle/>
          <a:p>
            <a:endParaRPr lang="en-US" dirty="0"/>
          </a:p>
        </p:txBody>
      </p:sp>
      <p:sp>
        <p:nvSpPr>
          <p:cNvPr id="3" name="Subtitle 2"/>
          <p:cNvSpPr>
            <a:spLocks noGrp="1"/>
          </p:cNvSpPr>
          <p:nvPr>
            <p:ph type="subTitle" idx="1"/>
          </p:nvPr>
        </p:nvSpPr>
        <p:spPr>
          <a:xfrm>
            <a:off x="1524000" y="1600200"/>
            <a:ext cx="9144000" cy="3657600"/>
          </a:xfrm>
        </p:spPr>
        <p:txBody>
          <a:bodyPr>
            <a:noAutofit/>
          </a:bodyPr>
          <a:lstStyle/>
          <a:p>
            <a:pPr algn="l"/>
            <a:r>
              <a:rPr lang="en-US" sz="3000" dirty="0" smtClean="0"/>
              <a:t>The process of virtualization consists of two parts: </a:t>
            </a:r>
          </a:p>
          <a:p>
            <a:pPr marL="457200" indent="-457200" algn="l">
              <a:buFont typeface="+mj-lt"/>
              <a:buAutoNum type="arabicPeriod"/>
            </a:pPr>
            <a:r>
              <a:rPr lang="en-US" sz="3000" dirty="0"/>
              <a:t>T</a:t>
            </a:r>
            <a:r>
              <a:rPr lang="en-US" sz="3000" dirty="0" smtClean="0"/>
              <a:t>he mapping of virtual resources or state, </a:t>
            </a:r>
            <a:endParaRPr lang="en-US" sz="3000" dirty="0" smtClean="0"/>
          </a:p>
          <a:p>
            <a:pPr lvl="1" algn="l"/>
            <a:r>
              <a:rPr lang="en-US" sz="2600" dirty="0" smtClean="0"/>
              <a:t>e.g</a:t>
            </a:r>
            <a:r>
              <a:rPr lang="en-US" sz="2600" dirty="0" smtClean="0"/>
              <a:t>., registers, memory, or files, to real resources in the underlying machine</a:t>
            </a:r>
          </a:p>
          <a:p>
            <a:pPr marL="457200" indent="-457200" algn="l">
              <a:buFont typeface="+mj-lt"/>
              <a:buAutoNum type="arabicPeriod"/>
            </a:pPr>
            <a:r>
              <a:rPr lang="en-US" sz="3000" dirty="0"/>
              <a:t>T</a:t>
            </a:r>
            <a:r>
              <a:rPr lang="en-US" sz="3000" dirty="0" smtClean="0"/>
              <a:t>he use of real machine instructions and/or system calls to carry out the actions specified by virtual machine instructions and/or system calls, </a:t>
            </a:r>
            <a:endParaRPr lang="en-US" sz="3000" dirty="0" smtClean="0"/>
          </a:p>
          <a:p>
            <a:pPr lvl="1" algn="l"/>
            <a:r>
              <a:rPr lang="en-US" sz="2600" dirty="0" smtClean="0"/>
              <a:t>e.g</a:t>
            </a:r>
            <a:r>
              <a:rPr lang="en-US" sz="2600" dirty="0" smtClean="0"/>
              <a:t>., emulation of the virtual machine ABI or ISA.</a:t>
            </a:r>
            <a:endParaRPr lang="en-US" sz="2600" dirty="0"/>
          </a:p>
        </p:txBody>
      </p:sp>
    </p:spTree>
    <p:extLst>
      <p:ext uri="{BB962C8B-B14F-4D97-AF65-F5344CB8AC3E}">
        <p14:creationId xmlns:p14="http://schemas.microsoft.com/office/powerpoint/2010/main" val="1659855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9486"/>
            <a:ext cx="9144000" cy="957943"/>
          </a:xfrm>
        </p:spPr>
        <p:txBody>
          <a:bodyPr>
            <a:normAutofit/>
          </a:bodyPr>
          <a:lstStyle/>
          <a:p>
            <a:r>
              <a:rPr lang="en-US" sz="4400" dirty="0" smtClean="0"/>
              <a:t>Types of Virtual Machine</a:t>
            </a:r>
            <a:endParaRPr lang="en-US" sz="4400" dirty="0"/>
          </a:p>
        </p:txBody>
      </p:sp>
      <p:sp>
        <p:nvSpPr>
          <p:cNvPr id="3" name="Subtitle 2"/>
          <p:cNvSpPr>
            <a:spLocks noGrp="1"/>
          </p:cNvSpPr>
          <p:nvPr>
            <p:ph type="subTitle" idx="1"/>
          </p:nvPr>
        </p:nvSpPr>
        <p:spPr>
          <a:xfrm>
            <a:off x="1524000" y="1752600"/>
            <a:ext cx="9144000" cy="4582886"/>
          </a:xfrm>
        </p:spPr>
        <p:txBody>
          <a:bodyPr/>
          <a:lstStyle/>
          <a:p>
            <a:pPr marL="742950" indent="-742950" algn="l">
              <a:buFont typeface="+mj-lt"/>
              <a:buAutoNum type="arabicPeriod"/>
            </a:pPr>
            <a:r>
              <a:rPr lang="en-US" sz="4000" dirty="0" smtClean="0"/>
              <a:t>Process Virtual </a:t>
            </a:r>
            <a:r>
              <a:rPr lang="en-US" sz="4000" dirty="0" smtClean="0"/>
              <a:t>Machine (over ABI)</a:t>
            </a:r>
            <a:endParaRPr lang="en-US" sz="4000" dirty="0"/>
          </a:p>
          <a:p>
            <a:pPr marL="742950" indent="-742950" algn="l">
              <a:buFont typeface="+mj-lt"/>
              <a:buAutoNum type="arabicPeriod"/>
            </a:pPr>
            <a:r>
              <a:rPr lang="en-US" sz="4000" dirty="0" smtClean="0"/>
              <a:t>System Virtual </a:t>
            </a:r>
            <a:r>
              <a:rPr lang="en-US" sz="4000" dirty="0" smtClean="0"/>
              <a:t>Machine (over ISA)</a:t>
            </a:r>
            <a:endParaRPr lang="en-US" sz="4000" dirty="0" smtClean="0"/>
          </a:p>
          <a:p>
            <a:pPr algn="l"/>
            <a:endParaRPr lang="en-US" dirty="0"/>
          </a:p>
        </p:txBody>
      </p:sp>
    </p:spTree>
    <p:extLst>
      <p:ext uri="{BB962C8B-B14F-4D97-AF65-F5344CB8AC3E}">
        <p14:creationId xmlns:p14="http://schemas.microsoft.com/office/powerpoint/2010/main" val="3657760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2936</Words>
  <Application>Microsoft Office PowerPoint</Application>
  <PresentationFormat>Widescreen</PresentationFormat>
  <Paragraphs>181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Calibri Light (Headings)</vt:lpstr>
      <vt:lpstr>Office Theme</vt:lpstr>
      <vt:lpstr>Theory of Virtualization</vt:lpstr>
      <vt:lpstr>Syllabus and Reference Books</vt:lpstr>
      <vt:lpstr>Why Virtualization?</vt:lpstr>
      <vt:lpstr>What is Virtualization and Virtual Machine? </vt:lpstr>
      <vt:lpstr>Computer System Architecture</vt:lpstr>
      <vt:lpstr>ABI vs API</vt:lpstr>
      <vt:lpstr>Machine Interfaces</vt:lpstr>
      <vt:lpstr>PowerPoint Presentation</vt:lpstr>
      <vt:lpstr>Types of Virtual Machine</vt:lpstr>
      <vt:lpstr>PowerPoint Presentation</vt:lpstr>
      <vt:lpstr>System Virtual Machine</vt:lpstr>
      <vt:lpstr>PowerPoint Presentation</vt:lpstr>
      <vt:lpstr>Process VM: Multiprogramming</vt:lpstr>
      <vt:lpstr>Process VM: Emulators and Dynamic Binary Translators</vt:lpstr>
      <vt:lpstr>Interpretation</vt:lpstr>
      <vt:lpstr>Process VM: Same-ISA Binary Optimizers</vt:lpstr>
      <vt:lpstr>Process VM: High-Level Language Virtual Machines (Cont’d)</vt:lpstr>
      <vt:lpstr>Process VM: High-Level Language Virtual Machines</vt:lpstr>
      <vt:lpstr>System Virtual Machine (Cont’d)</vt:lpstr>
      <vt:lpstr>System Virtual Machine</vt:lpstr>
      <vt:lpstr>PowerPoint Presentation</vt:lpstr>
      <vt:lpstr>System VM: Classic System VMs (Cont’d)</vt:lpstr>
      <vt:lpstr>System VM: Classic System VMs</vt:lpstr>
      <vt:lpstr>System VM: Hosted VMs</vt:lpstr>
      <vt:lpstr>System VM: Whole System VMs (Emulation) (Cont’d)</vt:lpstr>
      <vt:lpstr>System VM: Whole System VMs (Cont’d)</vt:lpstr>
      <vt:lpstr>PowerPoint Presentation</vt:lpstr>
      <vt:lpstr>System VM: Codesigned VMs (Hardware Optimization)</vt:lpstr>
      <vt:lpstr>System VM: Codesigned VMs (Cont’d)</vt:lpstr>
      <vt:lpstr>System VM: Codesigned VMs</vt:lpstr>
      <vt:lpstr>VM Taxonomy</vt:lpstr>
      <vt:lpstr>References</vt:lpstr>
      <vt:lpstr>Some Links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170</cp:revision>
  <dcterms:created xsi:type="dcterms:W3CDTF">2020-01-06T13:46:09Z</dcterms:created>
  <dcterms:modified xsi:type="dcterms:W3CDTF">2020-01-07T15:16:47Z</dcterms:modified>
</cp:coreProperties>
</file>