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57" r:id="rId5"/>
    <p:sldId id="259" r:id="rId6"/>
    <p:sldId id="260" r:id="rId7"/>
    <p:sldId id="284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2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4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46D0-5E5B-43AF-B8F0-0CCFBA6A37A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ADFF-2EC9-4C41-A5B5-8AE10A9D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sm.sourceforge.net/syscall.html" TargetMode="External"/><Relationship Id="rId2" Type="http://schemas.openxmlformats.org/officeDocument/2006/relationships/hyperlink" Target="https://en.wikipedia.org/wiki/X86_instruction_listing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ayanfam.com/topics/hypervisor-from-scratch-part-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of 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Naveen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257"/>
            <a:ext cx="9144000" cy="10014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36915"/>
            <a:ext cx="9144000" cy="4887686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The process VMs can provide replication, emulation, and optimization in various forms: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 smtClean="0"/>
              <a:t>Multiprogramming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 smtClean="0"/>
              <a:t>Emulators and Dynamic Binary Translators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 smtClean="0"/>
              <a:t>Same-ISA Binary Optimizers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 smtClean="0"/>
              <a:t>High-Level Language Virtual Machines: Platform Independence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30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5687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17171"/>
            <a:ext cx="9144000" cy="52033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first and most common virtual machine is the combination of the OS call interface and the user instruction set forms the machine that executes a user process.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Most operating systems can simultaneously support multiple user processes through multiprogramming, where each user process is given the illusion of having a complete machine to itself.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Each process is given its own address space and is given access to a file structure.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operating system timeshares the hardware and manages underlying resources to make this possible.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effect, the operating system provides a replicated process-level virtual machine for each of the concurrently executing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087"/>
            <a:ext cx="9144000" cy="674914"/>
          </a:xfrm>
        </p:spPr>
        <p:txBody>
          <a:bodyPr>
            <a:normAutofit/>
          </a:bodyPr>
          <a:lstStyle/>
          <a:p>
            <a:r>
              <a:rPr lang="en-US" sz="3500" b="1" dirty="0"/>
              <a:t>Emulators and Dynamic Binary Translators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58" y="1121229"/>
            <a:ext cx="7249886" cy="57367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more challenging problem for process-level virtual machines is to </a:t>
            </a:r>
            <a:r>
              <a:rPr lang="en-US" dirty="0" smtClean="0"/>
              <a:t>support program </a:t>
            </a:r>
            <a:r>
              <a:rPr lang="en-US" dirty="0"/>
              <a:t>binaries compiled to a different instruction set than the one </a:t>
            </a:r>
            <a:r>
              <a:rPr lang="en-US" dirty="0" smtClean="0"/>
              <a:t>executed by </a:t>
            </a:r>
            <a:r>
              <a:rPr lang="en-US" dirty="0"/>
              <a:t>the host's hardware, i.e., to </a:t>
            </a:r>
            <a:r>
              <a:rPr lang="en-US" i="1" dirty="0"/>
              <a:t>emulate </a:t>
            </a:r>
            <a:r>
              <a:rPr lang="en-US" dirty="0"/>
              <a:t>one instruction set on </a:t>
            </a:r>
            <a:r>
              <a:rPr lang="en-US" dirty="0" smtClean="0"/>
              <a:t>hardware designed </a:t>
            </a:r>
            <a:r>
              <a:rPr lang="en-US" dirty="0"/>
              <a:t>for </a:t>
            </a:r>
            <a:r>
              <a:rPr lang="en-US" dirty="0" smtClean="0"/>
              <a:t>another.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FX!32 is a software emulator program that allows Win32 programs built for the Intel x86 instruction set to execute on DEC Alpha-based systems running Windows 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Two ways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i="1" dirty="0"/>
              <a:t>interpretation</a:t>
            </a:r>
            <a:r>
              <a:rPr lang="en-US" i="1" dirty="0" smtClean="0"/>
              <a:t>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i="1" dirty="0"/>
              <a:t>binary </a:t>
            </a:r>
            <a:r>
              <a:rPr lang="en-US" i="1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26" y="1491343"/>
            <a:ext cx="3098804" cy="23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342" y="402411"/>
            <a:ext cx="4495800" cy="631371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Interpretation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94384"/>
            <a:ext cx="11223170" cy="16219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smtClean="0"/>
              <a:t>interpreter program </a:t>
            </a:r>
            <a:r>
              <a:rPr lang="en-US" dirty="0"/>
              <a:t>executing the target ISA fetches, decodes, and emulates </a:t>
            </a:r>
            <a:r>
              <a:rPr lang="en-US" dirty="0" smtClean="0"/>
              <a:t>the execution </a:t>
            </a:r>
            <a:r>
              <a:rPr lang="en-US" dirty="0"/>
              <a:t>of individual source instructions.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can be a relatively slow process</a:t>
            </a:r>
            <a:r>
              <a:rPr lang="en-US" dirty="0" smtClean="0"/>
              <a:t>,  requiring </a:t>
            </a:r>
            <a:r>
              <a:rPr lang="en-US" dirty="0"/>
              <a:t>tens of native </a:t>
            </a:r>
            <a:r>
              <a:rPr lang="en-US" dirty="0" smtClean="0"/>
              <a:t>target instructions </a:t>
            </a:r>
            <a:r>
              <a:rPr lang="en-US" dirty="0"/>
              <a:t>for each source </a:t>
            </a:r>
            <a:r>
              <a:rPr lang="en-US" dirty="0" smtClean="0"/>
              <a:t>instruction interpreted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685" y="3800126"/>
            <a:ext cx="110598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better performance, binary translation is typically used.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 binary translation, blocks of source instructions are converted to target instructions that perform equivalent functions.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a relatively high overhead associated with the translation process, but once a block of instructions is translated, the translated instructions can be cached and repeatedly executed much faster than they can be interpreted.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Because binary translation is the most important feature of this type of process virtual machine, they are sometimes called dynamic binary translators.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2014" y="3002407"/>
            <a:ext cx="4898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  <a:r>
              <a:rPr lang="en-US" sz="4000" dirty="0" smtClean="0"/>
              <a:t>inary Translation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17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43"/>
            <a:ext cx="9144000" cy="751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Same-ISA Binary Optimizers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771" y="1012371"/>
            <a:ext cx="11419115" cy="53993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ame-</a:t>
            </a:r>
            <a:r>
              <a:rPr lang="en-US" dirty="0" err="1" smtClean="0"/>
              <a:t>lSA</a:t>
            </a:r>
            <a:r>
              <a:rPr lang="en-US" dirty="0" smtClean="0"/>
              <a:t> dynamic binary optimizers are implemented in a manner very similar to emulating virtual machines, including staged optimization and software caching of optimized code.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Same-ISA dynamic binary optimizers are most effective for source binaries that are relatively optimized to begin with, a situation that is fairly common in practice.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dynamic binary optimizer can collect a profile and then use this profile information to optimize the binary code on the fly.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 example of such a same-ISA dynamic binary optimizer is the Dynamo system, originally developed as a research project at Hewlett-Packard (</a:t>
            </a:r>
            <a:r>
              <a:rPr lang="en-US" dirty="0" err="1" smtClean="0"/>
              <a:t>Bala</a:t>
            </a:r>
            <a:r>
              <a:rPr lang="en-US" dirty="0" smtClean="0"/>
              <a:t>, </a:t>
            </a:r>
            <a:r>
              <a:rPr lang="en-US" dirty="0" err="1" smtClean="0"/>
              <a:t>Duesterwald</a:t>
            </a:r>
            <a:r>
              <a:rPr lang="en-US" dirty="0" smtClean="0"/>
              <a:t>, and </a:t>
            </a:r>
            <a:r>
              <a:rPr lang="en-US" dirty="0" err="1" smtClean="0"/>
              <a:t>Banerjia</a:t>
            </a:r>
            <a:r>
              <a:rPr lang="en-US" dirty="0" smtClean="0"/>
              <a:t> 2000).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6" y="141515"/>
            <a:ext cx="11495314" cy="9252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High-Level Language Virtual Machines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486" y="1360713"/>
            <a:ext cx="10047514" cy="52142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VMs described earlier, allows cross-platform compatibility only on a case-by-case basis and requires a great deal of programming effort.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example, if one wanted to run IA-32 binaries on a number of hardware platforms currently in use, e.g., SPARC, PowerPC, and MIPS, then an FX!32-1ike VM would have to be developed for each of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 cross-platform portability is more easily achieved by taking a step back and designing it into an overall software framework.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One way of accomplishing this is to design a process-level VM at the same time  as an application development environment is being defined.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Here, the VM is designed for ease of portability and to match the features of  a high-level language (HLL) used for application program development.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These VMs are focused on minimizing hardware-specific and OS-specific  features because these would compromise platform independence.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4" y="185057"/>
            <a:ext cx="11288486" cy="8817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1175657"/>
            <a:ext cx="5758543" cy="5508172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Sun Microsystems Java VM architecture and the Microsoft common language infrastructure (CLI),  which is the foundation of the .NET framework, are more recent, widely used examples </a:t>
            </a:r>
            <a:r>
              <a:rPr lang="en-US" smtClean="0"/>
              <a:t>of </a:t>
            </a:r>
            <a:r>
              <a:rPr lang="en-US"/>
              <a:t>H</a:t>
            </a:r>
            <a:r>
              <a:rPr lang="en-US" smtClean="0"/>
              <a:t>LL </a:t>
            </a:r>
            <a:r>
              <a:rPr lang="en-US" dirty="0" smtClean="0"/>
              <a:t>VMs.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ISAs in both systems are based on bytecodes; that is, instructions are encoded  as a sequence of bytes, where each byte is an opcode, a single-byte operand, or  part of a </a:t>
            </a:r>
            <a:r>
              <a:rPr lang="en-US" dirty="0" err="1" smtClean="0"/>
              <a:t>multibyte</a:t>
            </a:r>
            <a:r>
              <a:rPr lang="en-US" dirty="0" smtClean="0"/>
              <a:t> operand.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These bytecode instruction sets are stack based (to eliminate register requirements) and have an abstract data specification and memory model.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fact, the memory size is conceptually unbounded, with garbage collection as an  assumed part of the implementation.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Because all hardware platforms are potential targets for executing Java- or CLI-based programs, applications are not compiled for a specific OS.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Rather, a set of standard libraries is provided as part of the overall execution environment.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1" y="1066800"/>
            <a:ext cx="5769429" cy="5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1"/>
            <a:ext cx="9144000" cy="751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9829"/>
            <a:ext cx="9144000" cy="390797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x86 Architecture</a:t>
            </a:r>
            <a:endParaRPr lang="en-US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://en.wikipedia.org/wiki/X86_instruction_listings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hlinkClick r:id="rId3"/>
            </a:endParaRPr>
          </a:p>
          <a:p>
            <a:pPr algn="l"/>
            <a:r>
              <a:rPr lang="en-US" dirty="0" smtClean="0"/>
              <a:t>List of System Call</a:t>
            </a:r>
            <a:r>
              <a:rPr lang="en-US" dirty="0"/>
              <a:t>s</a:t>
            </a:r>
            <a:endParaRPr lang="en-US" dirty="0" smtClean="0">
              <a:hlinkClick r:id="rId3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asm.sourceforge.net/syscall.html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 smtClean="0"/>
              <a:t>Building your own Hypervisor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https://rayanfam.com/topics/hypervisor-from-scratch-part-1/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4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756103"/>
          </a:xfrm>
        </p:spPr>
        <p:txBody>
          <a:bodyPr/>
          <a:lstStyle/>
          <a:p>
            <a:r>
              <a:rPr lang="en-US" b="1" dirty="0" smtClean="0"/>
              <a:t>Why Virtualization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3514"/>
            <a:ext cx="10515600" cy="5736772"/>
          </a:xfrm>
        </p:spPr>
        <p:txBody>
          <a:bodyPr>
            <a:normAutofit/>
          </a:bodyPr>
          <a:lstStyle/>
          <a:p>
            <a:r>
              <a:rPr lang="en-US" dirty="0" smtClean="0"/>
              <a:t>The key to managing the complexity in the computer system is their division into levels of abstraction separated by well defined interfaces.</a:t>
            </a:r>
          </a:p>
          <a:p>
            <a:r>
              <a:rPr lang="en-US" dirty="0" smtClean="0"/>
              <a:t>Well </a:t>
            </a:r>
            <a:r>
              <a:rPr lang="en-US" dirty="0"/>
              <a:t>defined </a:t>
            </a:r>
            <a:r>
              <a:rPr lang="en-US" dirty="0" smtClean="0"/>
              <a:t>interfaces allow computer design tasks to be decoupled so that teams of hardware and software designers can work independently. </a:t>
            </a:r>
          </a:p>
          <a:p>
            <a:r>
              <a:rPr lang="en-US" dirty="0" smtClean="0"/>
              <a:t>AMD </a:t>
            </a:r>
            <a:r>
              <a:rPr lang="en-US" dirty="0" smtClean="0"/>
              <a:t>develops </a:t>
            </a:r>
            <a:r>
              <a:rPr lang="en-US" dirty="0" smtClean="0"/>
              <a:t>microprocessors that implement the Intel IA-32 instruction set, while software engineers at Microsoft develop compliers </a:t>
            </a:r>
            <a:r>
              <a:rPr lang="en-US" dirty="0" smtClean="0"/>
              <a:t>that </a:t>
            </a:r>
            <a:r>
              <a:rPr lang="en-US" dirty="0" smtClean="0"/>
              <a:t>map high level languages to the same instruction set.</a:t>
            </a:r>
          </a:p>
          <a:p>
            <a:r>
              <a:rPr lang="en-US" dirty="0" smtClean="0"/>
              <a:t>Subsystems </a:t>
            </a:r>
            <a:r>
              <a:rPr lang="en-US" dirty="0"/>
              <a:t>and components designed to the specifications for one interface will not work with those designed for </a:t>
            </a:r>
            <a:r>
              <a:rPr lang="en-US" dirty="0" smtClean="0"/>
              <a:t>another– </a:t>
            </a:r>
            <a:r>
              <a:rPr lang="en-US" dirty="0" smtClean="0"/>
              <a:t>This is the major </a:t>
            </a:r>
            <a:r>
              <a:rPr lang="en-US" dirty="0" smtClean="0"/>
              <a:t>drawback of well defined </a:t>
            </a:r>
            <a:r>
              <a:rPr lang="en-US" dirty="0" smtClean="0"/>
              <a:t>interfaces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9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79"/>
            <a:ext cx="10515600" cy="988107"/>
          </a:xfrm>
        </p:spPr>
        <p:txBody>
          <a:bodyPr/>
          <a:lstStyle/>
          <a:p>
            <a:r>
              <a:rPr lang="en-IN" b="1" dirty="0" smtClean="0"/>
              <a:t>What is Virtualization and Virtual Machine?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142"/>
            <a:ext cx="10515600" cy="522514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Virtualization </a:t>
            </a:r>
            <a:r>
              <a:rPr lang="en-US" dirty="0"/>
              <a:t>provides a way of relaxing the foregoing constraints </a:t>
            </a:r>
            <a:r>
              <a:rPr lang="en-US" dirty="0" smtClean="0"/>
              <a:t>and increasing </a:t>
            </a:r>
            <a:r>
              <a:rPr lang="en-US" dirty="0"/>
              <a:t>flexibility.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system (or subsystem), e.g., a processor, </a:t>
            </a:r>
            <a:r>
              <a:rPr lang="en-US" dirty="0" smtClean="0"/>
              <a:t>memory, or </a:t>
            </a:r>
            <a:r>
              <a:rPr lang="en-US" dirty="0"/>
              <a:t>I/O device, is </a:t>
            </a:r>
            <a:r>
              <a:rPr lang="en-US" i="1" dirty="0"/>
              <a:t>virtualized, </a:t>
            </a:r>
            <a:r>
              <a:rPr lang="en-US" dirty="0"/>
              <a:t>its interface and all resources visible through </a:t>
            </a:r>
            <a:r>
              <a:rPr lang="en-US" dirty="0" smtClean="0"/>
              <a:t>the interface </a:t>
            </a:r>
            <a:r>
              <a:rPr lang="en-US" dirty="0"/>
              <a:t>are mapped onto the interface and resources of a real system </a:t>
            </a:r>
            <a:r>
              <a:rPr lang="en-US" dirty="0" smtClean="0"/>
              <a:t>actually implementing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r>
              <a:rPr lang="en-US" dirty="0"/>
              <a:t>Virtualization differs from abstraction in that </a:t>
            </a:r>
            <a:r>
              <a:rPr lang="en-US" dirty="0" smtClean="0"/>
              <a:t>virtualization does </a:t>
            </a:r>
            <a:r>
              <a:rPr lang="en-US" dirty="0"/>
              <a:t>not necessarily hide details; the level of detail in a virtual system </a:t>
            </a:r>
            <a:r>
              <a:rPr lang="en-US" dirty="0" smtClean="0"/>
              <a:t>is often </a:t>
            </a:r>
            <a:r>
              <a:rPr lang="en-US" dirty="0"/>
              <a:t>the same as that in the underlying real system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virtual machine </a:t>
            </a:r>
            <a:r>
              <a:rPr lang="en-US" dirty="0"/>
              <a:t>(VM) is </a:t>
            </a:r>
            <a:r>
              <a:rPr lang="en-US" dirty="0" smtClean="0"/>
              <a:t>implemented by </a:t>
            </a:r>
            <a:r>
              <a:rPr lang="en-US" dirty="0"/>
              <a:t>adding a layer of software to a real machine to support the desired </a:t>
            </a:r>
            <a:r>
              <a:rPr lang="en-US" dirty="0" smtClean="0"/>
              <a:t>virtual machine's </a:t>
            </a:r>
            <a:r>
              <a:rPr lang="en-US" dirty="0"/>
              <a:t>architecture. For example, virtualizing software installed on </a:t>
            </a:r>
            <a:r>
              <a:rPr lang="en-US" dirty="0" smtClean="0"/>
              <a:t>an Apple </a:t>
            </a:r>
            <a:r>
              <a:rPr lang="en-US" dirty="0"/>
              <a:t>Macintosh can provide a Windows/IA-32 virtual machine capable </a:t>
            </a:r>
            <a:r>
              <a:rPr lang="en-US" dirty="0" smtClean="0"/>
              <a:t>of </a:t>
            </a:r>
            <a:r>
              <a:rPr lang="en-US" dirty="0"/>
              <a:t>running PC application </a:t>
            </a:r>
            <a:r>
              <a:rPr lang="en-US" dirty="0" smtClean="0"/>
              <a:t>programs.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83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087"/>
            <a:ext cx="9144000" cy="834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System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829" y="3548743"/>
            <a:ext cx="5225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Instruction Set Architecture (ISA): </a:t>
            </a:r>
            <a:r>
              <a:rPr lang="en-US" dirty="0" smtClean="0"/>
              <a:t>(7) user ISA &amp; (8) system ISA</a:t>
            </a:r>
          </a:p>
          <a:p>
            <a:r>
              <a:rPr lang="en-US" b="1" dirty="0" smtClean="0"/>
              <a:t>Application Binary Interface (ABI): </a:t>
            </a:r>
            <a:r>
              <a:rPr lang="en-US" dirty="0" smtClean="0"/>
              <a:t>(3) &amp; (7)</a:t>
            </a:r>
          </a:p>
          <a:p>
            <a:r>
              <a:rPr lang="en-US" b="1" dirty="0" smtClean="0"/>
              <a:t>System Call: </a:t>
            </a:r>
            <a:r>
              <a:rPr lang="en-US" dirty="0" smtClean="0"/>
              <a:t>(3)</a:t>
            </a:r>
          </a:p>
          <a:p>
            <a:r>
              <a:rPr lang="en-US" b="1" dirty="0" smtClean="0"/>
              <a:t>Application Programing Interface (API): </a:t>
            </a:r>
            <a:r>
              <a:rPr lang="en-US" dirty="0" smtClean="0"/>
              <a:t>(2) &amp; (7)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8" y="1881709"/>
            <a:ext cx="5067739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287"/>
            <a:ext cx="9144000" cy="77288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Machine Interfaces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1" y="1984885"/>
            <a:ext cx="8969517" cy="288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114" y="5301343"/>
            <a:ext cx="1002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Interfaces. (a) Application binary interface (ABI); (b) instruction set architecture (ISA) interface.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3943" y="4873115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22771" y="4873115"/>
            <a:ext cx="6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629"/>
            <a:ext cx="9144000" cy="1219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The process of virtualization consists of two parts: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T</a:t>
            </a:r>
            <a:r>
              <a:rPr lang="en-US" sz="3000" dirty="0" smtClean="0"/>
              <a:t>he mapping of virtual resources or state, e.g., registers, memory, or files, to real resources in the underlying machine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T</a:t>
            </a:r>
            <a:r>
              <a:rPr lang="en-US" sz="3000" dirty="0" smtClean="0"/>
              <a:t>he use of real machine instructions and/or system calls to carry out the actions specified by virtual machine instructions and/or system calls, e.g., emulation of the virtual machine ABI or ISA.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598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486"/>
            <a:ext cx="9144000" cy="957943"/>
          </a:xfrm>
        </p:spPr>
        <p:txBody>
          <a:bodyPr/>
          <a:lstStyle/>
          <a:p>
            <a:r>
              <a:rPr lang="en-US" dirty="0" smtClean="0"/>
              <a:t>Types of Virtual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2600"/>
            <a:ext cx="9144000" cy="4582886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US" sz="4000" dirty="0" smtClean="0"/>
              <a:t>Process Virtual Machine</a:t>
            </a:r>
            <a:endParaRPr lang="en-US" sz="4000" dirty="0"/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/>
              <a:t>System Virtual Machine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829" y="1240972"/>
            <a:ext cx="11484428" cy="229688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A process virtual machine is capable of supporting an individual process.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In process VMs, the virtualizing software is placed at the ABI interface, on top of the OS/hardware combination.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The virtualizing software emulates both user-level instructions and operating system calls.</a:t>
            </a:r>
          </a:p>
          <a:p>
            <a:pPr algn="l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4180114"/>
            <a:ext cx="8262257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71" y="217714"/>
            <a:ext cx="10689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Process VM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65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486"/>
            <a:ext cx="9144000" cy="870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Virtual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7800"/>
            <a:ext cx="9144000" cy="239485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system virtual machine provides a complete system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environment can support an operating system along with its potentially many user processes.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provides a guest operating system with access to underlying hardware resources, including networking, I/O, and, on the desktop, a display and graphical user interface.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2" y="3799114"/>
            <a:ext cx="69559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1328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Theory of Virtualization</vt:lpstr>
      <vt:lpstr>Why Virtualization</vt:lpstr>
      <vt:lpstr>What is Virtualization and Virtual Machine? </vt:lpstr>
      <vt:lpstr>Computer System Architecture</vt:lpstr>
      <vt:lpstr>Machine Interfaces</vt:lpstr>
      <vt:lpstr>PowerPoint Presentation</vt:lpstr>
      <vt:lpstr>Types of Virtual Machine</vt:lpstr>
      <vt:lpstr>PowerPoint Presentation</vt:lpstr>
      <vt:lpstr>System Virtual Machine</vt:lpstr>
      <vt:lpstr>PowerPoint Presentation</vt:lpstr>
      <vt:lpstr>Multiprogramming</vt:lpstr>
      <vt:lpstr>Emulators and Dynamic Binary Translators</vt:lpstr>
      <vt:lpstr>Interpretation</vt:lpstr>
      <vt:lpstr>Same-ISA Binary Optimizers</vt:lpstr>
      <vt:lpstr>High-Level Language Virtual Machines</vt:lpstr>
      <vt:lpstr>PowerPoint Presentation</vt:lpstr>
      <vt:lpstr>Some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73</cp:revision>
  <dcterms:created xsi:type="dcterms:W3CDTF">2020-01-06T13:46:09Z</dcterms:created>
  <dcterms:modified xsi:type="dcterms:W3CDTF">2020-01-07T05:03:27Z</dcterms:modified>
</cp:coreProperties>
</file>