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4" r:id="rId3"/>
    <p:sldId id="313" r:id="rId4"/>
    <p:sldId id="315" r:id="rId5"/>
    <p:sldId id="258" r:id="rId6"/>
    <p:sldId id="295" r:id="rId7"/>
    <p:sldId id="296" r:id="rId8"/>
    <p:sldId id="312" r:id="rId9"/>
    <p:sldId id="297" r:id="rId10"/>
    <p:sldId id="316" r:id="rId11"/>
    <p:sldId id="298" r:id="rId12"/>
    <p:sldId id="299" r:id="rId13"/>
    <p:sldId id="300" r:id="rId14"/>
    <p:sldId id="317" r:id="rId15"/>
    <p:sldId id="301" r:id="rId16"/>
    <p:sldId id="302" r:id="rId17"/>
    <p:sldId id="303" r:id="rId18"/>
    <p:sldId id="304" r:id="rId19"/>
    <p:sldId id="311" r:id="rId20"/>
    <p:sldId id="265" r:id="rId21"/>
    <p:sldId id="267" r:id="rId22"/>
    <p:sldId id="266" r:id="rId23"/>
    <p:sldId id="320" r:id="rId24"/>
    <p:sldId id="321" r:id="rId25"/>
    <p:sldId id="322" r:id="rId26"/>
    <p:sldId id="323" r:id="rId27"/>
    <p:sldId id="324" r:id="rId28"/>
    <p:sldId id="325" r:id="rId29"/>
    <p:sldId id="305" r:id="rId30"/>
    <p:sldId id="306" r:id="rId31"/>
    <p:sldId id="307" r:id="rId32"/>
    <p:sldId id="318" r:id="rId33"/>
    <p:sldId id="308" r:id="rId34"/>
    <p:sldId id="309" r:id="rId35"/>
    <p:sldId id="310" r:id="rId36"/>
    <p:sldId id="289" r:id="rId37"/>
    <p:sldId id="262" r:id="rId38"/>
    <p:sldId id="314" r:id="rId39"/>
    <p:sldId id="263" r:id="rId40"/>
    <p:sldId id="319" r:id="rId41"/>
    <p:sldId id="264" r:id="rId42"/>
    <p:sldId id="28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18-Feb-20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18-Feb-20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18-Feb-20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18-Feb-20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D8FB-9320-45E5-8417-8EF7012545E1}"/>
              </a:ext>
            </a:extLst>
          </p:cNvPr>
          <p:cNvSpPr>
            <a:spLocks noGrp="1"/>
          </p:cNvSpPr>
          <p:nvPr>
            <p:ph type="ctrTitle"/>
          </p:nvPr>
        </p:nvSpPr>
        <p:spPr>
          <a:xfrm>
            <a:off x="1507067" y="744334"/>
            <a:ext cx="7766936" cy="1364236"/>
          </a:xfrm>
        </p:spPr>
        <p:txBody>
          <a:bodyPr/>
          <a:lstStyle/>
          <a:p>
            <a:pPr algn="ctr"/>
            <a:r>
              <a:rPr lang="en-IN" sz="4000" b="1" dirty="0">
                <a:latin typeface="Times New Roman" panose="02020603050405020304" pitchFamily="18" charset="0"/>
                <a:cs typeface="Times New Roman" panose="02020603050405020304" pitchFamily="18" charset="0"/>
              </a:rPr>
              <a:t>Cloud Computing : An efficient way of resource utilization</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9E862D-8563-483B-96EB-556435D6F0EE}"/>
              </a:ext>
            </a:extLst>
          </p:cNvPr>
          <p:cNvSpPr>
            <a:spLocks noGrp="1"/>
          </p:cNvSpPr>
          <p:nvPr>
            <p:ph type="subTitle" idx="1"/>
          </p:nvPr>
        </p:nvSpPr>
        <p:spPr>
          <a:xfrm>
            <a:off x="304800" y="3133055"/>
            <a:ext cx="3701037" cy="2830440"/>
          </a:xfrm>
        </p:spPr>
        <p:txBody>
          <a:bodyPr>
            <a:normAutofit/>
          </a:bodyPr>
          <a:lstStyle/>
          <a:p>
            <a:pPr algn="l"/>
            <a:r>
              <a:rPr lang="en-IN" sz="2000" u="sng" dirty="0">
                <a:latin typeface="Times New Roman" panose="02020603050405020304" pitchFamily="18" charset="0"/>
                <a:cs typeface="Times New Roman" panose="02020603050405020304" pitchFamily="18" charset="0"/>
              </a:rPr>
              <a:t>Presented by</a:t>
            </a:r>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Gaurav Raj(20168081)</a:t>
            </a:r>
          </a:p>
          <a:p>
            <a:pPr algn="l"/>
            <a:r>
              <a:rPr lang="en-IN" sz="2000" dirty="0">
                <a:latin typeface="Times New Roman" panose="02020603050405020304" pitchFamily="18" charset="0"/>
                <a:cs typeface="Times New Roman" panose="02020603050405020304" pitchFamily="18" charset="0"/>
              </a:rPr>
              <a:t>A</a:t>
            </a:r>
            <a:r>
              <a:rPr lang="en-US" sz="2000" dirty="0" err="1">
                <a:latin typeface="Times New Roman" panose="02020603050405020304" pitchFamily="18" charset="0"/>
                <a:cs typeface="Times New Roman" panose="02020603050405020304" pitchFamily="18" charset="0"/>
              </a:rPr>
              <a:t>bhishek</a:t>
            </a:r>
            <a:r>
              <a:rPr lang="en-US" sz="2000" dirty="0">
                <a:latin typeface="Times New Roman" panose="02020603050405020304" pitchFamily="18" charset="0"/>
                <a:cs typeface="Times New Roman" panose="02020603050405020304" pitchFamily="18" charset="0"/>
              </a:rPr>
              <a:t> Kumar(20168039)</a:t>
            </a:r>
          </a:p>
          <a:p>
            <a:pPr algn="l"/>
            <a:r>
              <a:rPr lang="en-IN" sz="2000" dirty="0">
                <a:latin typeface="Times New Roman" panose="02020603050405020304" pitchFamily="18" charset="0"/>
                <a:cs typeface="Times New Roman" panose="02020603050405020304" pitchFamily="18" charset="0"/>
              </a:rPr>
              <a:t>D</a:t>
            </a:r>
            <a:r>
              <a:rPr lang="en-US" sz="2000" dirty="0" err="1">
                <a:latin typeface="Times New Roman" panose="02020603050405020304" pitchFamily="18" charset="0"/>
                <a:cs typeface="Times New Roman" panose="02020603050405020304" pitchFamily="18" charset="0"/>
              </a:rPr>
              <a:t>iwakar</a:t>
            </a:r>
            <a:r>
              <a:rPr lang="en-US" sz="2000" dirty="0">
                <a:latin typeface="Times New Roman" panose="02020603050405020304" pitchFamily="18" charset="0"/>
                <a:cs typeface="Times New Roman" panose="02020603050405020304" pitchFamily="18" charset="0"/>
              </a:rPr>
              <a:t> Verma(20168075)</a:t>
            </a:r>
          </a:p>
        </p:txBody>
      </p:sp>
      <p:sp>
        <p:nvSpPr>
          <p:cNvPr id="4" name="TextBox 3">
            <a:extLst>
              <a:ext uri="{FF2B5EF4-FFF2-40B4-BE49-F238E27FC236}">
                <a16:creationId xmlns:a16="http://schemas.microsoft.com/office/drawing/2014/main" id="{6F2894D6-44C9-4270-A3DB-DC69E34D9C44}"/>
              </a:ext>
            </a:extLst>
          </p:cNvPr>
          <p:cNvSpPr txBox="1"/>
          <p:nvPr/>
        </p:nvSpPr>
        <p:spPr>
          <a:xfrm>
            <a:off x="6549521" y="3652288"/>
            <a:ext cx="3273287" cy="1015663"/>
          </a:xfrm>
          <a:prstGeom prst="rect">
            <a:avLst/>
          </a:prstGeom>
          <a:noFill/>
        </p:spPr>
        <p:txBody>
          <a:bodyPr wrap="square" rtlCol="0">
            <a:spAutoFit/>
          </a:bodyPr>
          <a:lstStyle/>
          <a:p>
            <a:r>
              <a:rPr lang="en-IN" sz="2000" u="sng" dirty="0">
                <a:latin typeface="Times New Roman" panose="02020603050405020304" pitchFamily="18" charset="0"/>
                <a:cs typeface="Times New Roman" panose="02020603050405020304" pitchFamily="18" charset="0"/>
              </a:rPr>
              <a:t>Submitted to </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Dr. </a:t>
            </a:r>
            <a:r>
              <a:rPr lang="en-IN" sz="2000" dirty="0" err="1" smtClean="0">
                <a:latin typeface="Times New Roman" panose="02020603050405020304" pitchFamily="18" charset="0"/>
                <a:cs typeface="Times New Roman" panose="02020603050405020304" pitchFamily="18" charset="0"/>
              </a:rPr>
              <a:t>Dushyant</a:t>
            </a:r>
            <a:r>
              <a:rPr lang="en-IN" sz="2000" dirty="0" smtClean="0">
                <a:latin typeface="Times New Roman" panose="02020603050405020304" pitchFamily="18" charset="0"/>
                <a:cs typeface="Times New Roman" panose="02020603050405020304" pitchFamily="18" charset="0"/>
              </a:rPr>
              <a:t> Kumar Singh</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B05C47-B3E8-4580-BF4C-18F25DBCC76E}"/>
              </a:ext>
            </a:extLst>
          </p:cNvPr>
          <p:cNvSpPr txBox="1"/>
          <p:nvPr/>
        </p:nvSpPr>
        <p:spPr>
          <a:xfrm>
            <a:off x="1944970" y="6211669"/>
            <a:ext cx="6573078" cy="646331"/>
          </a:xfrm>
          <a:prstGeom prst="rect">
            <a:avLst/>
          </a:prstGeom>
          <a:noFill/>
        </p:spPr>
        <p:txBody>
          <a:bodyPr wrap="square" rtlCol="0">
            <a:spAutoFit/>
          </a:bodyPr>
          <a:lstStyle/>
          <a:p>
            <a:pPr algn="ctr"/>
            <a:r>
              <a:rPr lang="en-IN" dirty="0"/>
              <a:t>Department of Computer Science and Engineering</a:t>
            </a:r>
          </a:p>
          <a:p>
            <a:pPr algn="ctr"/>
            <a:r>
              <a:rPr lang="en-IN" dirty="0"/>
              <a:t>MNNIT Allahabad</a:t>
            </a:r>
            <a:endParaRPr lang="en-US" dirty="0"/>
          </a:p>
        </p:txBody>
      </p:sp>
    </p:spTree>
    <p:extLst>
      <p:ext uri="{BB962C8B-B14F-4D97-AF65-F5344CB8AC3E}">
        <p14:creationId xmlns:p14="http://schemas.microsoft.com/office/powerpoint/2010/main" val="519321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53737"/>
            <a:ext cx="8596668" cy="957943"/>
          </a:xfrm>
        </p:spPr>
        <p:txBody>
          <a:bodyPr/>
          <a:lstStyle/>
          <a:p>
            <a:r>
              <a:rPr lang="en-US" dirty="0"/>
              <a:t>VMs vs. Containers</a:t>
            </a:r>
          </a:p>
        </p:txBody>
      </p:sp>
      <p:sp>
        <p:nvSpPr>
          <p:cNvPr id="3" name="Content Placeholder 2"/>
          <p:cNvSpPr>
            <a:spLocks noGrp="1"/>
          </p:cNvSpPr>
          <p:nvPr>
            <p:ph idx="1"/>
          </p:nvPr>
        </p:nvSpPr>
        <p:spPr>
          <a:xfrm>
            <a:off x="677334" y="2664823"/>
            <a:ext cx="8596668" cy="3376539"/>
          </a:xfrm>
        </p:spPr>
        <p:txBody>
          <a:bodyPr>
            <a:normAutofit/>
          </a:bodyPr>
          <a:lstStyle/>
          <a:p>
            <a:pPr algn="just">
              <a:buFont typeface="Wingdings" panose="05000000000000000000" pitchFamily="2" charset="2"/>
              <a:buChar char="Ø"/>
            </a:pPr>
            <a:r>
              <a:rPr lang="en-US" sz="2000" dirty="0">
                <a:latin typeface="Times New Roman" pitchFamily="18" charset="0"/>
                <a:cs typeface="Times New Roman" pitchFamily="18" charset="0"/>
              </a:rPr>
              <a:t>Containers are application level construct and emulate numerous virtual environments which share a single kernel</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a:p>
            <a:pPr algn="just">
              <a:buFont typeface="Wingdings" panose="05000000000000000000" pitchFamily="2" charset="2"/>
              <a:buChar char="Ø"/>
            </a:pPr>
            <a:r>
              <a:rPr lang="en-US" sz="2000" dirty="0">
                <a:latin typeface="Times New Roman" pitchFamily="18" charset="0"/>
                <a:cs typeface="Times New Roman" pitchFamily="18" charset="0"/>
              </a:rPr>
              <a:t>Containers have many advantages over virtual machines like, it is light-weight, all containers share the same host OS, its startup time is in milliseconds and it requires less memory space.</a:t>
            </a:r>
          </a:p>
          <a:p>
            <a:pPr marL="0" indent="0">
              <a:buNone/>
            </a:pPr>
            <a:endParaRPr lang="en-US" sz="2000" dirty="0"/>
          </a:p>
        </p:txBody>
      </p:sp>
    </p:spTree>
    <p:extLst>
      <p:ext uri="{BB962C8B-B14F-4D97-AF65-F5344CB8AC3E}">
        <p14:creationId xmlns:p14="http://schemas.microsoft.com/office/powerpoint/2010/main" val="1034719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503"/>
          </a:xfrm>
        </p:spPr>
        <p:txBody>
          <a:bodyPr/>
          <a:lstStyle/>
          <a:p>
            <a:r>
              <a:rPr lang="en-US" dirty="0" smtClean="0"/>
              <a:t>VMs vs. Containers</a:t>
            </a:r>
            <a:endParaRPr lang="en-US" dirty="0"/>
          </a:p>
        </p:txBody>
      </p:sp>
      <p:pic>
        <p:nvPicPr>
          <p:cNvPr id="4" name="Content Placeholder 3" descr="images.jpg"/>
          <p:cNvPicPr>
            <a:picLocks noGrp="1" noChangeAspect="1"/>
          </p:cNvPicPr>
          <p:nvPr>
            <p:ph idx="1"/>
          </p:nvPr>
        </p:nvPicPr>
        <p:blipFill>
          <a:blip r:embed="rId2"/>
          <a:stretch>
            <a:fillRect/>
          </a:stretch>
        </p:blipFill>
        <p:spPr>
          <a:xfrm>
            <a:off x="339634" y="1662838"/>
            <a:ext cx="8948057" cy="3857625"/>
          </a:xfrm>
        </p:spPr>
      </p:pic>
      <p:sp>
        <p:nvSpPr>
          <p:cNvPr id="5" name="TextBox 4"/>
          <p:cNvSpPr txBox="1"/>
          <p:nvPr/>
        </p:nvSpPr>
        <p:spPr>
          <a:xfrm>
            <a:off x="3043645" y="5826033"/>
            <a:ext cx="4193177" cy="369332"/>
          </a:xfrm>
          <a:prstGeom prst="rect">
            <a:avLst/>
          </a:prstGeom>
          <a:noFill/>
        </p:spPr>
        <p:txBody>
          <a:bodyPr wrap="square" rtlCol="0">
            <a:spAutoFit/>
          </a:bodyPr>
          <a:lstStyle/>
          <a:p>
            <a:pPr algn="ctr"/>
            <a:r>
              <a:rPr lang="en-US" dirty="0" smtClean="0"/>
              <a:t>Fig.- VM vs. Containers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312E-C66C-4176-9623-D08E69D420CE}"/>
              </a:ext>
            </a:extLst>
          </p:cNvPr>
          <p:cNvSpPr>
            <a:spLocks noGrp="1"/>
          </p:cNvSpPr>
          <p:nvPr>
            <p:ph type="title"/>
          </p:nvPr>
        </p:nvSpPr>
        <p:spPr>
          <a:xfrm>
            <a:off x="677334" y="635726"/>
            <a:ext cx="8596668" cy="827314"/>
          </a:xfrm>
        </p:spPr>
        <p:txBody>
          <a:bodyPr/>
          <a:lstStyle/>
          <a:p>
            <a:r>
              <a:rPr lang="en-IN" dirty="0" smtClean="0"/>
              <a:t>Elasticity and Scaling</a:t>
            </a:r>
            <a:endParaRPr lang="en-US" dirty="0"/>
          </a:p>
        </p:txBody>
      </p:sp>
      <p:sp>
        <p:nvSpPr>
          <p:cNvPr id="3" name="Content Placeholder 2">
            <a:extLst>
              <a:ext uri="{FF2B5EF4-FFF2-40B4-BE49-F238E27FC236}">
                <a16:creationId xmlns:a16="http://schemas.microsoft.com/office/drawing/2014/main" id="{D52718A1-334C-4214-ACC5-23C4E53B6029}"/>
              </a:ext>
            </a:extLst>
          </p:cNvPr>
          <p:cNvSpPr>
            <a:spLocks noGrp="1"/>
          </p:cNvSpPr>
          <p:nvPr>
            <p:ph idx="1"/>
          </p:nvPr>
        </p:nvSpPr>
        <p:spPr>
          <a:xfrm>
            <a:off x="651208" y="1998618"/>
            <a:ext cx="8596668" cy="3435532"/>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should be some way to add or remove resources from a container and hence comes the concept of elasticity</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Elasticity is the ability of a system to add and remove resources to adopt the load variation in real time.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the dynamic property of cloud computing that allows the system to scale on-demand in an operational system</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00430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8"/>
            <a:ext cx="8596668" cy="814251"/>
          </a:xfrm>
        </p:spPr>
        <p:txBody>
          <a:bodyPr/>
          <a:lstStyle/>
          <a:p>
            <a:r>
              <a:rPr lang="en-US" dirty="0" smtClean="0"/>
              <a:t>Elasticity and Scaling</a:t>
            </a:r>
            <a:endParaRPr lang="en-US" dirty="0"/>
          </a:p>
        </p:txBody>
      </p:sp>
      <p:sp>
        <p:nvSpPr>
          <p:cNvPr id="3" name="Content Placeholder 2"/>
          <p:cNvSpPr>
            <a:spLocks noGrp="1"/>
          </p:cNvSpPr>
          <p:nvPr>
            <p:ph idx="1"/>
          </p:nvPr>
        </p:nvSpPr>
        <p:spPr>
          <a:xfrm>
            <a:off x="677334" y="2330404"/>
            <a:ext cx="8596668" cy="3547881"/>
          </a:xfrm>
        </p:spPr>
        <p:txBody>
          <a:bodyPr>
            <a:noAutofit/>
          </a:bodyPr>
          <a:lstStyle/>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There are two terms which are associated with elasticity and they are scalability and efficiency</a:t>
            </a:r>
            <a:r>
              <a:rPr lang="en-US" sz="2000" dirty="0" smtClean="0">
                <a:latin typeface="Times New Roman" panose="02020603050405020304" pitchFamily="18" charset="0"/>
                <a:cs typeface="Times New Roman" panose="02020603050405020304" pitchFamily="18" charset="0"/>
              </a:rPr>
              <a:t>.</a:t>
            </a:r>
          </a:p>
          <a:p>
            <a:pPr algn="just">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Scalability is the ability of the system to sustain </a:t>
            </a:r>
            <a:r>
              <a:rPr lang="en-US" sz="2000" dirty="0" smtClean="0">
                <a:latin typeface="Times New Roman" panose="02020603050405020304" pitchFamily="18" charset="0"/>
                <a:cs typeface="Times New Roman" panose="02020603050405020304" pitchFamily="18" charset="0"/>
              </a:rPr>
              <a:t>varying </a:t>
            </a:r>
            <a:r>
              <a:rPr lang="en-US" sz="2000" dirty="0">
                <a:latin typeface="Times New Roman" panose="02020603050405020304" pitchFamily="18" charset="0"/>
                <a:cs typeface="Times New Roman" panose="02020603050405020304" pitchFamily="18" charset="0"/>
              </a:rPr>
              <a:t>workloads by making use of additional resources. </a:t>
            </a:r>
          </a:p>
          <a:p>
            <a:pPr algn="just">
              <a:buFont typeface="Wingdings"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Efficiency characterizes how cloud resources can be efficiently utilized as it scales up or down to increase the throughput.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4731"/>
            <a:ext cx="8596668" cy="918754"/>
          </a:xfrm>
        </p:spPr>
        <p:txBody>
          <a:bodyPr/>
          <a:lstStyle/>
          <a:p>
            <a:r>
              <a:rPr lang="en-US" dirty="0" smtClean="0"/>
              <a:t>Elasticity and Scaling</a:t>
            </a:r>
            <a:endParaRPr lang="en-US" dirty="0"/>
          </a:p>
        </p:txBody>
      </p:sp>
      <p:sp>
        <p:nvSpPr>
          <p:cNvPr id="3" name="Content Placeholder 2"/>
          <p:cNvSpPr>
            <a:spLocks noGrp="1"/>
          </p:cNvSpPr>
          <p:nvPr>
            <p:ph idx="1"/>
          </p:nvPr>
        </p:nvSpPr>
        <p:spPr>
          <a:xfrm>
            <a:off x="677334" y="2160590"/>
            <a:ext cx="8596668" cy="3495628"/>
          </a:xfrm>
        </p:spPr>
        <p:txBody>
          <a:bodyPr>
            <a:normAutofit/>
          </a:bodyPr>
          <a:lstStyle/>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There are two types of Elasticity, i.e., Horizontal and Vertical. </a:t>
            </a:r>
            <a:endParaRPr lang="en-US" sz="20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In horizontal elasticity new </a:t>
            </a:r>
            <a:r>
              <a:rPr lang="en-US" sz="2000" dirty="0">
                <a:latin typeface="Times New Roman" panose="02020603050405020304" pitchFamily="18" charset="0"/>
                <a:cs typeface="Times New Roman" panose="02020603050405020304" pitchFamily="18" charset="0"/>
              </a:rPr>
              <a:t>instances of computing resources can be added or existing resources can be removed according to the requirements. </a:t>
            </a:r>
            <a:endParaRPr lang="en-US" sz="20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In vertical elasticity existing </a:t>
            </a:r>
            <a:r>
              <a:rPr lang="en-US" sz="2000" dirty="0">
                <a:latin typeface="Times New Roman" panose="02020603050405020304" pitchFamily="18" charset="0"/>
                <a:cs typeface="Times New Roman" panose="02020603050405020304" pitchFamily="18" charset="0"/>
              </a:rPr>
              <a:t>properties of the computing can be changed according to the user requirements like memory, CPU time, cores, etc.</a:t>
            </a:r>
          </a:p>
          <a:p>
            <a:pPr marL="0" indent="0">
              <a:buNone/>
            </a:pPr>
            <a:endParaRPr lang="en-US" sz="2000" dirty="0"/>
          </a:p>
        </p:txBody>
      </p:sp>
    </p:spTree>
    <p:extLst>
      <p:ext uri="{BB962C8B-B14F-4D97-AF65-F5344CB8AC3E}">
        <p14:creationId xmlns:p14="http://schemas.microsoft.com/office/powerpoint/2010/main" val="312530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59" y="988423"/>
            <a:ext cx="8596668" cy="788126"/>
          </a:xfrm>
        </p:spPr>
        <p:txBody>
          <a:bodyPr/>
          <a:lstStyle/>
          <a:p>
            <a:r>
              <a:rPr lang="en-US" dirty="0" smtClean="0"/>
              <a:t>Elasticity and Scaling</a:t>
            </a:r>
            <a:endParaRPr lang="en-US" dirty="0"/>
          </a:p>
        </p:txBody>
      </p:sp>
      <p:sp>
        <p:nvSpPr>
          <p:cNvPr id="3" name="Content Placeholder 2"/>
          <p:cNvSpPr>
            <a:spLocks noGrp="1"/>
          </p:cNvSpPr>
          <p:nvPr>
            <p:ph idx="1"/>
          </p:nvPr>
        </p:nvSpPr>
        <p:spPr>
          <a:xfrm>
            <a:off x="703459" y="2390503"/>
            <a:ext cx="8596668" cy="3376539"/>
          </a:xfrm>
        </p:spPr>
        <p:txBody>
          <a:bodyPr>
            <a:normAutofit/>
          </a:bodyPr>
          <a:lstStyle/>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There are two types of scaling models, i.e., Reactive and Proactive</a:t>
            </a:r>
            <a:r>
              <a:rPr lang="en-US" sz="2000" dirty="0" smtClean="0">
                <a:latin typeface="Times New Roman" panose="02020603050405020304" pitchFamily="18" charset="0"/>
                <a:cs typeface="Times New Roman" panose="02020603050405020304" pitchFamily="18" charset="0"/>
              </a:rPr>
              <a:t>.</a:t>
            </a:r>
          </a:p>
          <a:p>
            <a:pPr algn="just">
              <a:buFont typeface="Wingdings"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Reactive model is used to scale the number of containers by comparing the resource utilization within the containers with a threshold value. </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Proactive model is also used to scale the number of containers by forecasting the future load or future resource requirements using past records.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6" y="936172"/>
            <a:ext cx="8596668" cy="892629"/>
          </a:xfrm>
        </p:spPr>
        <p:txBody>
          <a:bodyPr/>
          <a:lstStyle/>
          <a:p>
            <a:r>
              <a:rPr lang="en-US" dirty="0" smtClean="0"/>
              <a:t>Load Balancing</a:t>
            </a:r>
            <a:endParaRPr lang="en-US" dirty="0"/>
          </a:p>
        </p:txBody>
      </p:sp>
      <p:sp>
        <p:nvSpPr>
          <p:cNvPr id="3" name="Content Placeholder 2"/>
          <p:cNvSpPr>
            <a:spLocks noGrp="1"/>
          </p:cNvSpPr>
          <p:nvPr>
            <p:ph idx="1"/>
          </p:nvPr>
        </p:nvSpPr>
        <p:spPr>
          <a:xfrm>
            <a:off x="690396" y="2220685"/>
            <a:ext cx="8596668" cy="4310743"/>
          </a:xfrm>
        </p:spPr>
        <p:txBody>
          <a:bodyPr>
            <a:noAutofit/>
          </a:bodyPr>
          <a:lstStyle/>
          <a:p>
            <a:pPr algn="just">
              <a:buFont typeface="Wingdings" pitchFamily="2" charset="2"/>
              <a:buChar char="Ø"/>
            </a:pPr>
            <a:r>
              <a:rPr lang="en-US" sz="2000" dirty="0" smtClean="0">
                <a:latin typeface="Times New Roman" pitchFamily="18" charset="0"/>
                <a:cs typeface="Times New Roman" pitchFamily="18" charset="0"/>
              </a:rPr>
              <a:t>Load balancing is a process of distributing the workload dynamically and uniformly across all the available nodes.</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By shifting the workloads among different nodes, the overall performance of a system can be improved.</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Major goals of load balancing algorithm are to provide availability, performance and ﬂexibility.</a:t>
            </a:r>
          </a:p>
          <a:p>
            <a:pPr algn="just">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209" y="687977"/>
            <a:ext cx="8596668" cy="866503"/>
          </a:xfrm>
        </p:spPr>
        <p:txBody>
          <a:bodyPr/>
          <a:lstStyle/>
          <a:p>
            <a:r>
              <a:rPr lang="en-US" dirty="0" smtClean="0"/>
              <a:t>Load Balancing</a:t>
            </a:r>
            <a:endParaRPr lang="en-US" dirty="0"/>
          </a:p>
        </p:txBody>
      </p:sp>
      <p:sp>
        <p:nvSpPr>
          <p:cNvPr id="3" name="Content Placeholder 2"/>
          <p:cNvSpPr>
            <a:spLocks noGrp="1"/>
          </p:cNvSpPr>
          <p:nvPr>
            <p:ph idx="1"/>
          </p:nvPr>
        </p:nvSpPr>
        <p:spPr>
          <a:xfrm>
            <a:off x="651209" y="1933303"/>
            <a:ext cx="8596668" cy="3971110"/>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There are two types of load balancing, i.e., Layer 4 and Layer 7 load balancing.</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Layer 4 load balancing is one of the simplest way to load balance the traffic and demands to multiple servers on the basis of IP range and port.</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Layer 7 load balancing is the more complex way for load balancing the network traffic. It allows the load balancer to forward various requests to different backend servers depending on the content of the user’s request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lstStyle/>
          <a:p>
            <a:r>
              <a:rPr lang="en-US" dirty="0" smtClean="0"/>
              <a:t>Load Balancing</a:t>
            </a:r>
            <a:endParaRPr lang="en-US" dirty="0"/>
          </a:p>
        </p:txBody>
      </p:sp>
      <p:sp>
        <p:nvSpPr>
          <p:cNvPr id="3" name="Content Placeholder 2"/>
          <p:cNvSpPr>
            <a:spLocks noGrp="1"/>
          </p:cNvSpPr>
          <p:nvPr>
            <p:ph idx="1"/>
          </p:nvPr>
        </p:nvSpPr>
        <p:spPr>
          <a:xfrm>
            <a:off x="677334" y="1899332"/>
            <a:ext cx="8596668" cy="3880773"/>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There are various types of load balancing algorithms but generally load balancing algorithms are divided into two categories on the basis of present system state.</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 Static Algorithms are good for homogeneous and stable environment. These algorithms divide the traffic equally among all the available servers.</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 Dynamic Algorithms are good for heterogeneous environment. This approach is helpful when we want to distribute the workloads depending on the current state of the system.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79417"/>
            <a:ext cx="8596668" cy="918754"/>
          </a:xfrm>
        </p:spPr>
        <p:txBody>
          <a:bodyPr/>
          <a:lstStyle/>
          <a:p>
            <a:r>
              <a:rPr lang="en-US" dirty="0" smtClean="0"/>
              <a:t>Load Balancer</a:t>
            </a:r>
            <a:endParaRPr lang="en-US" dirty="0"/>
          </a:p>
        </p:txBody>
      </p:sp>
      <p:sp>
        <p:nvSpPr>
          <p:cNvPr id="3" name="Content Placeholder 2"/>
          <p:cNvSpPr>
            <a:spLocks noGrp="1"/>
          </p:cNvSpPr>
          <p:nvPr>
            <p:ph idx="1"/>
          </p:nvPr>
        </p:nvSpPr>
        <p:spPr>
          <a:xfrm>
            <a:off x="651209" y="2029961"/>
            <a:ext cx="8596668" cy="3880773"/>
          </a:xfrm>
        </p:spPr>
        <p:txBody>
          <a:bodyPr>
            <a:normAutofit lnSpcReduction="10000"/>
          </a:bodyPr>
          <a:lstStyle/>
          <a:p>
            <a:pPr algn="just">
              <a:buFont typeface="Wingdings" pitchFamily="2" charset="2"/>
              <a:buChar char="Ø"/>
            </a:pPr>
            <a:r>
              <a:rPr lang="en-US" sz="2000" dirty="0" smtClean="0">
                <a:latin typeface="Times New Roman" pitchFamily="18" charset="0"/>
                <a:cs typeface="Times New Roman" pitchFamily="18" charset="0"/>
              </a:rPr>
              <a:t>A load balancer is a piece of hardware (or software) that acts like a reverse proxy to distribute network and/or application traffic across different servers.</a:t>
            </a:r>
          </a:p>
          <a:p>
            <a:pPr marL="0" indent="0"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 load balancer helps to improve these by distributing the workload across multiple servers, decreasing the overall burden placed on each server.</a:t>
            </a:r>
          </a:p>
          <a:p>
            <a:pPr marL="0" indent="0"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 load balancer is used to improve the concurrent user capacity and overall reliability of applications. </a:t>
            </a:r>
          </a:p>
          <a:p>
            <a:pPr marL="0" indent="0"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following are few examples of software load balancers:</a:t>
            </a: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HAProxy</a:t>
            </a:r>
            <a:r>
              <a:rPr lang="en-US" sz="2000" dirty="0" smtClean="0">
                <a:latin typeface="Times New Roman" pitchFamily="18" charset="0"/>
                <a:cs typeface="Times New Roman" pitchFamily="18" charset="0"/>
              </a:rPr>
              <a:t>, NGINX, Varnish, etc.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2D9D-FBC8-4DB9-8221-96B0A77B838A}"/>
              </a:ext>
            </a:extLst>
          </p:cNvPr>
          <p:cNvSpPr>
            <a:spLocks noGrp="1"/>
          </p:cNvSpPr>
          <p:nvPr>
            <p:ph type="title"/>
          </p:nvPr>
        </p:nvSpPr>
        <p:spPr/>
        <p:txBody>
          <a:bodyPr/>
          <a:lstStyle/>
          <a:p>
            <a:r>
              <a:rPr lang="en-IN" dirty="0" smtClean="0"/>
              <a:t>Cloud Computing</a:t>
            </a:r>
            <a:endParaRPr lang="en-US" dirty="0"/>
          </a:p>
        </p:txBody>
      </p:sp>
      <p:sp>
        <p:nvSpPr>
          <p:cNvPr id="3" name="Content Placeholder 2">
            <a:extLst>
              <a:ext uri="{FF2B5EF4-FFF2-40B4-BE49-F238E27FC236}">
                <a16:creationId xmlns:a16="http://schemas.microsoft.com/office/drawing/2014/main" id="{204D8790-A4C9-4B2E-B2C2-D6749D16DB53}"/>
              </a:ext>
            </a:extLst>
          </p:cNvPr>
          <p:cNvSpPr>
            <a:spLocks noGrp="1"/>
          </p:cNvSpPr>
          <p:nvPr>
            <p:ph idx="1"/>
          </p:nvPr>
        </p:nvSpPr>
        <p:spPr>
          <a:xfrm>
            <a:off x="677334" y="1684729"/>
            <a:ext cx="8596668" cy="3618789"/>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Cloud computing is an emerging technology that provides on-demand resources for varying requirements on a leased </a:t>
            </a:r>
            <a:r>
              <a:rPr lang="en-US" sz="2000" dirty="0" smtClean="0">
                <a:latin typeface="Times New Roman" panose="02020603050405020304" pitchFamily="18" charset="0"/>
                <a:cs typeface="Times New Roman" panose="02020603050405020304" pitchFamily="18" charset="0"/>
              </a:rPr>
              <a:t>basis, i.e., Pay As You Go (PAYG) model.</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Cloud computing provides computing services like servers, storage, databases, networking, software, </a:t>
            </a:r>
            <a:r>
              <a:rPr lang="en-US" sz="2000" dirty="0" smtClean="0">
                <a:latin typeface="Times New Roman" panose="02020603050405020304" pitchFamily="18" charset="0"/>
                <a:cs typeface="Times New Roman" panose="02020603050405020304" pitchFamily="18" charset="0"/>
              </a:rPr>
              <a:t>etc.</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Cloud providers use virtualization based approach in order to build their stack. </a:t>
            </a:r>
          </a:p>
        </p:txBody>
      </p:sp>
    </p:spTree>
    <p:extLst>
      <p:ext uri="{BB962C8B-B14F-4D97-AF65-F5344CB8AC3E}">
        <p14:creationId xmlns:p14="http://schemas.microsoft.com/office/powerpoint/2010/main" val="3591138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D80E-4D17-487F-999F-F05F4BCAFD9D}"/>
              </a:ext>
            </a:extLst>
          </p:cNvPr>
          <p:cNvSpPr>
            <a:spLocks noGrp="1"/>
          </p:cNvSpPr>
          <p:nvPr>
            <p:ph type="title"/>
          </p:nvPr>
        </p:nvSpPr>
        <p:spPr>
          <a:xfrm>
            <a:off x="677334" y="609600"/>
            <a:ext cx="8596668" cy="874643"/>
          </a:xfrm>
        </p:spPr>
        <p:txBody>
          <a:bodyPr/>
          <a:lstStyle/>
          <a:p>
            <a:r>
              <a:rPr lang="en-IN" dirty="0" err="1" smtClean="0"/>
              <a:t>HAProxy</a:t>
            </a:r>
            <a:r>
              <a:rPr lang="en-IN" dirty="0" smtClean="0"/>
              <a:t>:</a:t>
            </a:r>
            <a:endParaRPr lang="en-US" dirty="0"/>
          </a:p>
        </p:txBody>
      </p:sp>
      <p:sp>
        <p:nvSpPr>
          <p:cNvPr id="3" name="Content Placeholder 2">
            <a:extLst>
              <a:ext uri="{FF2B5EF4-FFF2-40B4-BE49-F238E27FC236}">
                <a16:creationId xmlns:a16="http://schemas.microsoft.com/office/drawing/2014/main" id="{A9FC917F-C26E-4297-9C3F-237D2FE020B1}"/>
              </a:ext>
            </a:extLst>
          </p:cNvPr>
          <p:cNvSpPr>
            <a:spLocks noGrp="1"/>
          </p:cNvSpPr>
          <p:nvPr>
            <p:ph idx="1"/>
          </p:nvPr>
        </p:nvSpPr>
        <p:spPr>
          <a:xfrm>
            <a:off x="677334" y="1484243"/>
            <a:ext cx="8596668" cy="4729027"/>
          </a:xfrm>
        </p:spPr>
        <p:txBody>
          <a:bodyPr>
            <a:noAutofit/>
          </a:bodyPr>
          <a:lstStyle/>
          <a:p>
            <a:pPr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HAProxy</a:t>
            </a:r>
            <a:r>
              <a:rPr lang="en-US" sz="2000" dirty="0">
                <a:latin typeface="Times New Roman" panose="02020603050405020304" pitchFamily="18" charset="0"/>
                <a:cs typeface="Times New Roman" panose="02020603050405020304" pitchFamily="18" charset="0"/>
              </a:rPr>
              <a:t> stands for High Availability Proxy, which is a popular open source software used as TCP/HTTP load balancer and proxying solution</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acts as a TCP proxy which can accept a TCP connection from a listening socket and then connect to a </a:t>
            </a:r>
            <a:r>
              <a:rPr lang="en-US" sz="2000" dirty="0" smtClean="0">
                <a:latin typeface="Times New Roman" panose="02020603050405020304" pitchFamily="18" charset="0"/>
                <a:cs typeface="Times New Roman" panose="02020603050405020304" pitchFamily="18" charset="0"/>
              </a:rPr>
              <a:t>server.</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also </a:t>
            </a:r>
            <a:r>
              <a:rPr lang="en-US" sz="2000" dirty="0">
                <a:latin typeface="Times New Roman" panose="02020603050405020304" pitchFamily="18" charset="0"/>
                <a:cs typeface="Times New Roman" panose="02020603050405020304" pitchFamily="18" charset="0"/>
              </a:rPr>
              <a:t>acts as a server load balancer which is used for load balancing TCP connections and HTTP requests.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spreads various requests across multiple servers in order to optimize resource usage, maximize throughput, avoid overloading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minimize response time.</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980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5E7F9-C94D-458D-8B33-2D037D0408B7}"/>
              </a:ext>
            </a:extLst>
          </p:cNvPr>
          <p:cNvSpPr>
            <a:spLocks noGrp="1"/>
          </p:cNvSpPr>
          <p:nvPr>
            <p:ph type="title"/>
          </p:nvPr>
        </p:nvSpPr>
        <p:spPr>
          <a:xfrm>
            <a:off x="677334" y="887896"/>
            <a:ext cx="8596668" cy="1073426"/>
          </a:xfrm>
        </p:spPr>
        <p:txBody>
          <a:bodyPr/>
          <a:lstStyle/>
          <a:p>
            <a:r>
              <a:rPr lang="en-IN" dirty="0" err="1"/>
              <a:t>HAProxy</a:t>
            </a:r>
            <a:r>
              <a:rPr lang="en-IN" dirty="0"/>
              <a:t> Algorithms:</a:t>
            </a:r>
            <a:endParaRPr lang="en-US" dirty="0"/>
          </a:p>
        </p:txBody>
      </p:sp>
      <p:sp>
        <p:nvSpPr>
          <p:cNvPr id="3" name="Content Placeholder 2">
            <a:extLst>
              <a:ext uri="{FF2B5EF4-FFF2-40B4-BE49-F238E27FC236}">
                <a16:creationId xmlns:a16="http://schemas.microsoft.com/office/drawing/2014/main" id="{8FCE6E76-9919-424A-B0E8-82F29B7A48B3}"/>
              </a:ext>
            </a:extLst>
          </p:cNvPr>
          <p:cNvSpPr>
            <a:spLocks noGrp="1"/>
          </p:cNvSpPr>
          <p:nvPr>
            <p:ph idx="1"/>
          </p:nvPr>
        </p:nvSpPr>
        <p:spPr>
          <a:xfrm>
            <a:off x="677334" y="2160589"/>
            <a:ext cx="8596668" cy="3508691"/>
          </a:xfrm>
        </p:spPr>
        <p:txBody>
          <a:bodyPr/>
          <a:lstStyle/>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Round Robin:-</a:t>
            </a:r>
            <a:r>
              <a:rPr lang="en-US" sz="2000" dirty="0">
                <a:latin typeface="Times New Roman" panose="02020603050405020304" pitchFamily="18" charset="0"/>
                <a:cs typeface="Times New Roman" panose="02020603050405020304" pitchFamily="18" charset="0"/>
              </a:rPr>
              <a:t> This algorithm chooses the servers sequentially in turns from the servers list. By default, </a:t>
            </a:r>
            <a:r>
              <a:rPr lang="en-US" sz="2000" dirty="0" err="1">
                <a:latin typeface="Times New Roman" panose="02020603050405020304" pitchFamily="18" charset="0"/>
                <a:cs typeface="Times New Roman" panose="02020603050405020304" pitchFamily="18" charset="0"/>
              </a:rPr>
              <a:t>HAProxy</a:t>
            </a:r>
            <a:r>
              <a:rPr lang="en-US" sz="2000" dirty="0">
                <a:latin typeface="Times New Roman" panose="02020603050405020304" pitchFamily="18" charset="0"/>
                <a:cs typeface="Times New Roman" panose="02020603050405020304" pitchFamily="18" charset="0"/>
              </a:rPr>
              <a:t> uses this algorithm.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Least Connection:- </a:t>
            </a:r>
            <a:r>
              <a:rPr lang="en-US" sz="2000" dirty="0">
                <a:latin typeface="Times New Roman" panose="02020603050405020304" pitchFamily="18" charset="0"/>
                <a:cs typeface="Times New Roman" panose="02020603050405020304" pitchFamily="18" charset="0"/>
              </a:rPr>
              <a:t>This algorithm selects the server having few active connections and then forwards the request to the backend.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Source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This algorithm is used to select the server based on the source IP address using the hash to connect it to the matching server. </a:t>
            </a:r>
            <a:endParaRPr lang="en-US" dirty="0"/>
          </a:p>
        </p:txBody>
      </p:sp>
    </p:spTree>
    <p:extLst>
      <p:ext uri="{BB962C8B-B14F-4D97-AF65-F5344CB8AC3E}">
        <p14:creationId xmlns:p14="http://schemas.microsoft.com/office/powerpoint/2010/main" val="2996479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664D-B9E2-46F7-8DC7-7FC3B8EBEC37}"/>
              </a:ext>
            </a:extLst>
          </p:cNvPr>
          <p:cNvSpPr>
            <a:spLocks noGrp="1"/>
          </p:cNvSpPr>
          <p:nvPr>
            <p:ph type="title"/>
          </p:nvPr>
        </p:nvSpPr>
        <p:spPr>
          <a:xfrm>
            <a:off x="677334" y="609600"/>
            <a:ext cx="8596668" cy="914400"/>
          </a:xfrm>
        </p:spPr>
        <p:txBody>
          <a:bodyPr/>
          <a:lstStyle/>
          <a:p>
            <a:r>
              <a:rPr lang="en-IN" dirty="0" err="1"/>
              <a:t>HAProxy</a:t>
            </a:r>
            <a:r>
              <a:rPr lang="en-IN" dirty="0"/>
              <a:t> contd..</a:t>
            </a:r>
            <a:endParaRPr lang="en-US" dirty="0"/>
          </a:p>
        </p:txBody>
      </p:sp>
      <p:pic>
        <p:nvPicPr>
          <p:cNvPr id="5" name="Content Placeholder 4">
            <a:extLst>
              <a:ext uri="{FF2B5EF4-FFF2-40B4-BE49-F238E27FC236}">
                <a16:creationId xmlns:a16="http://schemas.microsoft.com/office/drawing/2014/main" id="{245CCB26-0C1B-4A64-B1E3-246DF9A026D0}"/>
              </a:ext>
            </a:extLst>
          </p:cNvPr>
          <p:cNvPicPr>
            <a:picLocks noGrp="1" noChangeAspect="1"/>
          </p:cNvPicPr>
          <p:nvPr>
            <p:ph idx="1"/>
          </p:nvPr>
        </p:nvPicPr>
        <p:blipFill>
          <a:blip r:embed="rId2"/>
          <a:stretch>
            <a:fillRect/>
          </a:stretch>
        </p:blipFill>
        <p:spPr>
          <a:xfrm>
            <a:off x="677334" y="1524000"/>
            <a:ext cx="8744962" cy="2956719"/>
          </a:xfrm>
        </p:spPr>
      </p:pic>
      <p:sp>
        <p:nvSpPr>
          <p:cNvPr id="6" name="TextBox 5">
            <a:extLst>
              <a:ext uri="{FF2B5EF4-FFF2-40B4-BE49-F238E27FC236}">
                <a16:creationId xmlns:a16="http://schemas.microsoft.com/office/drawing/2014/main" id="{C01DE553-ABFE-4906-B318-60F9CA0315FC}"/>
              </a:ext>
            </a:extLst>
          </p:cNvPr>
          <p:cNvSpPr txBox="1"/>
          <p:nvPr/>
        </p:nvSpPr>
        <p:spPr>
          <a:xfrm>
            <a:off x="2756452" y="4717774"/>
            <a:ext cx="4174435" cy="369332"/>
          </a:xfrm>
          <a:prstGeom prst="rect">
            <a:avLst/>
          </a:prstGeom>
          <a:noFill/>
        </p:spPr>
        <p:txBody>
          <a:bodyPr wrap="square" rtlCol="0">
            <a:spAutoFit/>
          </a:bodyPr>
          <a:lstStyle/>
          <a:p>
            <a:pPr algn="ctr"/>
            <a:r>
              <a:rPr lang="en-IN" dirty="0">
                <a:solidFill>
                  <a:schemeClr val="accent1">
                    <a:lumMod val="75000"/>
                  </a:schemeClr>
                </a:solidFill>
              </a:rPr>
              <a:t>Figure</a:t>
            </a:r>
            <a:r>
              <a:rPr lang="en-IN" dirty="0"/>
              <a:t>: </a:t>
            </a:r>
            <a:r>
              <a:rPr lang="en-IN" dirty="0" err="1"/>
              <a:t>HAProxy</a:t>
            </a:r>
            <a:r>
              <a:rPr lang="en-IN" dirty="0"/>
              <a:t> Configuration</a:t>
            </a:r>
            <a:endParaRPr lang="en-US" dirty="0"/>
          </a:p>
        </p:txBody>
      </p:sp>
      <p:sp>
        <p:nvSpPr>
          <p:cNvPr id="7" name="TextBox 6">
            <a:extLst>
              <a:ext uri="{FF2B5EF4-FFF2-40B4-BE49-F238E27FC236}">
                <a16:creationId xmlns:a16="http://schemas.microsoft.com/office/drawing/2014/main" id="{74BD5B18-4500-4295-9922-CB675FC8A9FA}"/>
              </a:ext>
            </a:extLst>
          </p:cNvPr>
          <p:cNvSpPr txBox="1"/>
          <p:nvPr/>
        </p:nvSpPr>
        <p:spPr>
          <a:xfrm>
            <a:off x="677334" y="5444915"/>
            <a:ext cx="7487479"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HAProxy</a:t>
            </a:r>
            <a:r>
              <a:rPr lang="en-IN" sz="2000" dirty="0">
                <a:latin typeface="Times New Roman" panose="02020603050405020304" pitchFamily="18" charset="0"/>
                <a:cs typeface="Times New Roman" panose="02020603050405020304" pitchFamily="18" charset="0"/>
              </a:rPr>
              <a:t> consists of </a:t>
            </a:r>
            <a:r>
              <a:rPr lang="en-IN" sz="2000" b="1" dirty="0">
                <a:latin typeface="Times New Roman" panose="02020603050405020304" pitchFamily="18" charset="0"/>
                <a:cs typeface="Times New Roman" panose="02020603050405020304" pitchFamily="18" charset="0"/>
              </a:rPr>
              <a:t>frontend</a:t>
            </a:r>
            <a:r>
              <a:rPr lang="en-IN" sz="2000" dirty="0">
                <a:latin typeface="Times New Roman" panose="02020603050405020304" pitchFamily="18" charset="0"/>
                <a:cs typeface="Times New Roman" panose="02020603050405020304" pitchFamily="18" charset="0"/>
              </a:rPr>
              <a:t> and </a:t>
            </a:r>
            <a:r>
              <a:rPr lang="en-IN" sz="2000" b="1" dirty="0">
                <a:latin typeface="Times New Roman" panose="02020603050405020304" pitchFamily="18" charset="0"/>
                <a:cs typeface="Times New Roman" panose="02020603050405020304" pitchFamily="18" charset="0"/>
              </a:rPr>
              <a:t>backend</a:t>
            </a:r>
            <a:r>
              <a:rPr lang="en-IN"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139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TOPSIS (Technique for Order of Preferences by Similarity to Ideal Solution)</a:t>
            </a:r>
            <a:endParaRPr lang="en-US"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TOPSIS is a multi-criteria decision analysis </a:t>
            </a:r>
            <a:r>
              <a:rPr lang="en-US" sz="2000" dirty="0" smtClean="0">
                <a:latin typeface="Times New Roman" panose="02020603050405020304" pitchFamily="18" charset="0"/>
                <a:cs typeface="Times New Roman" panose="02020603050405020304" pitchFamily="18" charset="0"/>
              </a:rPr>
              <a:t>method.</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simply compares the set of alternatives by identifying weights of each </a:t>
            </a:r>
            <a:r>
              <a:rPr lang="en-US" sz="2000" dirty="0" smtClean="0">
                <a:latin typeface="Times New Roman" panose="02020603050405020304" pitchFamily="18" charset="0"/>
                <a:cs typeface="Times New Roman" panose="02020603050405020304" pitchFamily="18" charset="0"/>
              </a:rPr>
              <a:t>criterion (CPU</a:t>
            </a:r>
            <a:r>
              <a:rPr lang="en-US" sz="2000" dirty="0">
                <a:latin typeface="Times New Roman" panose="02020603050405020304" pitchFamily="18" charset="0"/>
                <a:cs typeface="Times New Roman" panose="02020603050405020304" pitchFamily="18" charset="0"/>
              </a:rPr>
              <a:t>, RAM etc.) then it normalize the score of each </a:t>
            </a:r>
            <a:r>
              <a:rPr lang="en-US" sz="2000" dirty="0" smtClean="0">
                <a:latin typeface="Times New Roman" panose="02020603050405020304" pitchFamily="18" charset="0"/>
                <a:cs typeface="Times New Roman" panose="02020603050405020304" pitchFamily="18" charset="0"/>
              </a:rPr>
              <a:t>criterion.</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fter this,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geometric distance between each alternatives and ideal </a:t>
            </a:r>
            <a:r>
              <a:rPr lang="en-US" sz="2000" dirty="0" smtClean="0">
                <a:latin typeface="Times New Roman" panose="02020603050405020304" pitchFamily="18" charset="0"/>
                <a:cs typeface="Times New Roman" panose="02020603050405020304" pitchFamily="18" charset="0"/>
              </a:rPr>
              <a:t>solutions are calculated and finally the best option should be chosen.</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best option should have minimum distance from PIS and maximum distance from NIS.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78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r>
              <a:rPr lang="en-US" dirty="0" smtClean="0"/>
              <a:t>Steps of TOPSIS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462" y="1463040"/>
            <a:ext cx="6886578" cy="4585063"/>
          </a:xfrm>
        </p:spPr>
      </p:pic>
    </p:spTree>
    <p:extLst>
      <p:ext uri="{BB962C8B-B14F-4D97-AF65-F5344CB8AC3E}">
        <p14:creationId xmlns:p14="http://schemas.microsoft.com/office/powerpoint/2010/main" val="1938779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1554"/>
          </a:xfrm>
        </p:spPr>
        <p:txBody>
          <a:bodyPr>
            <a:normAutofit fontScale="90000"/>
          </a:bodyPr>
          <a:lstStyle/>
          <a:p>
            <a:r>
              <a:rPr lang="en-US" dirty="0" smtClean="0"/>
              <a:t>TOPSIS Steps: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49978"/>
            <a:ext cx="8596668" cy="4558936"/>
          </a:xfrm>
        </p:spPr>
      </p:pic>
    </p:spTree>
    <p:extLst>
      <p:ext uri="{BB962C8B-B14F-4D97-AF65-F5344CB8AC3E}">
        <p14:creationId xmlns:p14="http://schemas.microsoft.com/office/powerpoint/2010/main" val="3113319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6057"/>
          </a:xfrm>
        </p:spPr>
        <p:txBody>
          <a:bodyPr>
            <a:normAutofit fontScale="90000"/>
          </a:bodyPr>
          <a:lstStyle/>
          <a:p>
            <a:r>
              <a:rPr lang="en-US" dirty="0" smtClean="0"/>
              <a:t>TOPSIS Steps: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45920"/>
            <a:ext cx="8192346" cy="3553097"/>
          </a:xfrm>
        </p:spPr>
      </p:pic>
    </p:spTree>
    <p:extLst>
      <p:ext uri="{BB962C8B-B14F-4D97-AF65-F5344CB8AC3E}">
        <p14:creationId xmlns:p14="http://schemas.microsoft.com/office/powerpoint/2010/main" val="2446258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lstStyle/>
          <a:p>
            <a:r>
              <a:rPr lang="en-US" dirty="0" smtClean="0"/>
              <a:t>TOPSIS Steps: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698172"/>
            <a:ext cx="7665318" cy="3448594"/>
          </a:xfrm>
        </p:spPr>
      </p:pic>
    </p:spTree>
    <p:extLst>
      <p:ext uri="{BB962C8B-B14F-4D97-AF65-F5344CB8AC3E}">
        <p14:creationId xmlns:p14="http://schemas.microsoft.com/office/powerpoint/2010/main" val="2457733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lstStyle/>
          <a:p>
            <a:r>
              <a:rPr lang="en-US" dirty="0" smtClean="0"/>
              <a:t>TOPSIS Steps: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031" y="1345474"/>
            <a:ext cx="6564082" cy="265176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031" y="4111476"/>
            <a:ext cx="4807678" cy="983037"/>
          </a:xfrm>
          <a:prstGeom prst="rect">
            <a:avLst/>
          </a:prstGeom>
        </p:spPr>
      </p:pic>
    </p:spTree>
    <p:extLst>
      <p:ext uri="{BB962C8B-B14F-4D97-AF65-F5344CB8AC3E}">
        <p14:creationId xmlns:p14="http://schemas.microsoft.com/office/powerpoint/2010/main" val="3168759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9256-629E-423D-83A6-3ACE7B770997}"/>
              </a:ext>
            </a:extLst>
          </p:cNvPr>
          <p:cNvSpPr>
            <a:spLocks noGrp="1"/>
          </p:cNvSpPr>
          <p:nvPr>
            <p:ph type="title"/>
          </p:nvPr>
        </p:nvSpPr>
        <p:spPr>
          <a:xfrm>
            <a:off x="677334" y="609600"/>
            <a:ext cx="8596668" cy="748937"/>
          </a:xfrm>
        </p:spPr>
        <p:txBody>
          <a:bodyPr/>
          <a:lstStyle/>
          <a:p>
            <a:r>
              <a:rPr lang="en-IN" dirty="0" smtClean="0"/>
              <a:t>Auto-elasticity</a:t>
            </a:r>
            <a:endParaRPr lang="en-US" dirty="0"/>
          </a:p>
        </p:txBody>
      </p:sp>
      <p:sp>
        <p:nvSpPr>
          <p:cNvPr id="3" name="Content Placeholder 2">
            <a:extLst>
              <a:ext uri="{FF2B5EF4-FFF2-40B4-BE49-F238E27FC236}">
                <a16:creationId xmlns:a16="http://schemas.microsoft.com/office/drawing/2014/main" id="{6CA84BC9-B8B2-4051-B7DC-87DA608D7171}"/>
              </a:ext>
            </a:extLst>
          </p:cNvPr>
          <p:cNvSpPr>
            <a:spLocks noGrp="1"/>
          </p:cNvSpPr>
          <p:nvPr>
            <p:ph idx="1"/>
          </p:nvPr>
        </p:nvSpPr>
        <p:spPr>
          <a:xfrm>
            <a:off x="677334" y="1647351"/>
            <a:ext cx="8596668" cy="4439939"/>
          </a:xfrm>
        </p:spPr>
        <p:txBody>
          <a:bodyPr>
            <a:normAutofit/>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variations in the resources that can be used by a client changes and it is done in an automatic or manual manner.</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manual policy, the user is responsible for monitoring his virtual environment and perform all elastic actions. </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automatic policy, there is no requirement of any user for this purpose instead the control is done by the cloud system according to the user’s requirement.</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There are many methods that have been proposed to obtain auto-elasticity on a cloud computing environment like PRESS, Haven, HPA, PID Controller,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62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7881"/>
            <a:ext cx="8596668" cy="879566"/>
          </a:xfrm>
        </p:spPr>
        <p:txBody>
          <a:bodyPr/>
          <a:lstStyle/>
          <a:p>
            <a:r>
              <a:rPr lang="en-US" dirty="0" smtClean="0"/>
              <a:t>Importance of Cloud Computing</a:t>
            </a:r>
            <a:endParaRPr lang="en-US" dirty="0"/>
          </a:p>
        </p:txBody>
      </p:sp>
      <p:sp>
        <p:nvSpPr>
          <p:cNvPr id="3" name="Content Placeholder 2"/>
          <p:cNvSpPr>
            <a:spLocks noGrp="1"/>
          </p:cNvSpPr>
          <p:nvPr>
            <p:ph idx="1"/>
          </p:nvPr>
        </p:nvSpPr>
        <p:spPr>
          <a:xfrm>
            <a:off x="677334" y="1938522"/>
            <a:ext cx="8596668" cy="3704633"/>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Cloud computing helps in reducing </a:t>
            </a: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organization’s </a:t>
            </a:r>
            <a:r>
              <a:rPr lang="en-US" sz="2000" dirty="0" smtClean="0">
                <a:latin typeface="Times New Roman" panose="02020603050405020304" pitchFamily="18" charset="0"/>
                <a:cs typeface="Times New Roman" panose="02020603050405020304" pitchFamily="18" charset="0"/>
              </a:rPr>
              <a:t>expenditure since the </a:t>
            </a:r>
            <a:r>
              <a:rPr lang="en-US" sz="2000" dirty="0">
                <a:latin typeface="Times New Roman" panose="02020603050405020304" pitchFamily="18" charset="0"/>
                <a:cs typeface="Times New Roman" panose="02020603050405020304" pitchFamily="18" charset="0"/>
              </a:rPr>
              <a:t>organization does not need to invest in expensive </a:t>
            </a: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storage </a:t>
            </a:r>
            <a:r>
              <a:rPr lang="en-US" sz="2000" dirty="0" smtClean="0">
                <a:latin typeface="Times New Roman" panose="02020603050405020304" pitchFamily="18" charset="0"/>
                <a:cs typeface="Times New Roman" panose="02020603050405020304" pitchFamily="18" charset="0"/>
              </a:rPr>
              <a:t>devices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software.</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Cloud computing enables you to reduce and increase your resources demands as per your requirements</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ll </a:t>
            </a:r>
            <a:r>
              <a:rPr lang="en-US" sz="2000" dirty="0">
                <a:latin typeface="Times New Roman" panose="02020603050405020304" pitchFamily="18" charset="0"/>
                <a:cs typeface="Times New Roman" panose="02020603050405020304" pitchFamily="18" charset="0"/>
              </a:rPr>
              <a:t>the software maintenance and upgrades are looked after and regulated by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cloud service provider</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3759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lstStyle/>
          <a:p>
            <a:r>
              <a:rPr lang="en-US" dirty="0" smtClean="0"/>
              <a:t>Auto-elasticity</a:t>
            </a:r>
            <a:endParaRPr lang="en-US" dirty="0"/>
          </a:p>
        </p:txBody>
      </p:sp>
      <p:sp>
        <p:nvSpPr>
          <p:cNvPr id="3" name="Content Placeholder 2"/>
          <p:cNvSpPr>
            <a:spLocks noGrp="1"/>
          </p:cNvSpPr>
          <p:nvPr>
            <p:ph idx="1"/>
          </p:nvPr>
        </p:nvSpPr>
        <p:spPr>
          <a:xfrm>
            <a:off x="677334" y="1802675"/>
            <a:ext cx="8596668" cy="4663440"/>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PRESS algorithm (</a:t>
            </a:r>
            <a:r>
              <a:rPr lang="en-US" sz="2000" dirty="0" err="1" smtClean="0">
                <a:latin typeface="Times New Roman" pitchFamily="18" charset="0"/>
                <a:cs typeface="Times New Roman" pitchFamily="18" charset="0"/>
              </a:rPr>
              <a:t>PRedictive</a:t>
            </a:r>
            <a:r>
              <a:rPr lang="en-US" sz="2000" dirty="0" smtClean="0">
                <a:latin typeface="Times New Roman" pitchFamily="18" charset="0"/>
                <a:cs typeface="Times New Roman" pitchFamily="18" charset="0"/>
              </a:rPr>
              <a:t> Elastic </a:t>
            </a:r>
            <a:r>
              <a:rPr lang="en-US" sz="2000" dirty="0" err="1" smtClean="0">
                <a:latin typeface="Times New Roman" pitchFamily="18" charset="0"/>
                <a:cs typeface="Times New Roman" pitchFamily="18" charset="0"/>
              </a:rPr>
              <a:t>ReSource</a:t>
            </a:r>
            <a:r>
              <a:rPr lang="en-US" sz="2000" dirty="0" smtClean="0">
                <a:latin typeface="Times New Roman" pitchFamily="18" charset="0"/>
                <a:cs typeface="Times New Roman" pitchFamily="18" charset="0"/>
              </a:rPr>
              <a:t> Scaling) was proposed to obtain auto-elasticity in which CPU loads have been predicted by extracting consumption patterns and then adjust resource allocation.</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It can predict the resources demands for both repeating and non-repeating patterns of workload. </a:t>
            </a:r>
          </a:p>
          <a:p>
            <a:pPr marL="0" indent="0" algn="just">
              <a:buNone/>
            </a:pPr>
            <a:r>
              <a:rPr lang="en-US" sz="2000" dirty="0" smtClean="0">
                <a:latin typeface="Times New Roman" pitchFamily="18" charset="0"/>
                <a:cs typeface="Times New Roman" pitchFamily="18" charset="0"/>
              </a:rPr>
              <a:t> </a:t>
            </a:r>
          </a:p>
          <a:p>
            <a:pPr algn="just">
              <a:buFont typeface="Wingdings" pitchFamily="2" charset="2"/>
              <a:buChar char="Ø"/>
            </a:pPr>
            <a:r>
              <a:rPr lang="en-US" sz="2000" dirty="0" smtClean="0">
                <a:latin typeface="Times New Roman" pitchFamily="18" charset="0"/>
                <a:cs typeface="Times New Roman" pitchFamily="18" charset="0"/>
              </a:rPr>
              <a:t>It is proactive in nature since it predicts the CPU loads and then perform vertical scaling. </a:t>
            </a:r>
          </a:p>
          <a:p>
            <a:pPr algn="just">
              <a:buFont typeface="Wingdings" pitchFamily="2" charset="2"/>
              <a:buChar char="Ø"/>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t>Auto-elasticity</a:t>
            </a:r>
            <a:endParaRPr lang="en-US" dirty="0"/>
          </a:p>
        </p:txBody>
      </p:sp>
      <p:sp>
        <p:nvSpPr>
          <p:cNvPr id="3" name="Content Placeholder 2"/>
          <p:cNvSpPr>
            <a:spLocks noGrp="1"/>
          </p:cNvSpPr>
          <p:nvPr>
            <p:ph idx="1"/>
          </p:nvPr>
        </p:nvSpPr>
        <p:spPr>
          <a:xfrm>
            <a:off x="677334" y="1912396"/>
            <a:ext cx="8596668" cy="3848324"/>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Haven is based on a software based approach which provides a system for multi-tenant cloud for load balancing and auto-scaling.</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It is based on the monitoring of CPU and memory loads for each virtual machine in a load balancing pool.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Haven loads new </a:t>
            </a:r>
            <a:r>
              <a:rPr lang="en-US" sz="2000" dirty="0">
                <a:latin typeface="Times New Roman" pitchFamily="18" charset="0"/>
                <a:cs typeface="Times New Roman" pitchFamily="18" charset="0"/>
              </a:rPr>
              <a:t>virtual machines and loads them in the load balancing </a:t>
            </a:r>
            <a:r>
              <a:rPr lang="en-US" sz="2000" dirty="0" smtClean="0">
                <a:latin typeface="Times New Roman" pitchFamily="18" charset="0"/>
                <a:cs typeface="Times New Roman" pitchFamily="18" charset="0"/>
              </a:rPr>
              <a:t>pool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CPU and memory </a:t>
            </a:r>
            <a:r>
              <a:rPr lang="en-US" sz="2000" dirty="0" smtClean="0">
                <a:latin typeface="Times New Roman" pitchFamily="18" charset="0"/>
                <a:cs typeface="Times New Roman" pitchFamily="18" charset="0"/>
              </a:rPr>
              <a:t>threshold </a:t>
            </a:r>
            <a:r>
              <a:rPr lang="en-US" sz="2000" dirty="0">
                <a:latin typeface="Times New Roman" pitchFamily="18" charset="0"/>
                <a:cs typeface="Times New Roman" pitchFamily="18" charset="0"/>
              </a:rPr>
              <a:t>values are crossed </a:t>
            </a:r>
            <a:r>
              <a:rPr lang="en-US" sz="2000" dirty="0" smtClean="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smtClean="0"/>
              <a:t>Auto-elasticity</a:t>
            </a:r>
            <a:endParaRPr lang="en-US" dirty="0"/>
          </a:p>
        </p:txBody>
      </p:sp>
      <p:sp>
        <p:nvSpPr>
          <p:cNvPr id="3" name="Content Placeholder 2"/>
          <p:cNvSpPr>
            <a:spLocks noGrp="1"/>
          </p:cNvSpPr>
          <p:nvPr>
            <p:ph idx="1"/>
          </p:nvPr>
        </p:nvSpPr>
        <p:spPr>
          <a:xfrm>
            <a:off x="677334" y="2160589"/>
            <a:ext cx="8596668" cy="2724920"/>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HPA </a:t>
            </a:r>
            <a:r>
              <a:rPr lang="en-US" sz="2000" dirty="0">
                <a:latin typeface="Times New Roman" pitchFamily="18" charset="0"/>
                <a:cs typeface="Times New Roman" pitchFamily="18" charset="0"/>
              </a:rPr>
              <a:t>(Horizontal Pod </a:t>
            </a:r>
            <a:r>
              <a:rPr lang="en-US" sz="2000" dirty="0" err="1">
                <a:latin typeface="Times New Roman" pitchFamily="18" charset="0"/>
                <a:cs typeface="Times New Roman" pitchFamily="18" charset="0"/>
              </a:rPr>
              <a:t>Autoscaler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scales the number of containers that serve a given application when the average CPU consumption by containers is greater than CPU average threshold value</a:t>
            </a:r>
            <a:r>
              <a:rPr lang="en-US" sz="2000" dirty="0" smtClean="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This </a:t>
            </a:r>
            <a:r>
              <a:rPr lang="en-US" sz="2000" dirty="0" err="1">
                <a:latin typeface="Times New Roman" pitchFamily="18" charset="0"/>
                <a:cs typeface="Times New Roman" pitchFamily="18" charset="0"/>
              </a:rPr>
              <a:t>autoscaler</a:t>
            </a:r>
            <a:r>
              <a:rPr lang="en-US" sz="2000" dirty="0">
                <a:latin typeface="Times New Roman" pitchFamily="18" charset="0"/>
                <a:cs typeface="Times New Roman" pitchFamily="18" charset="0"/>
              </a:rPr>
              <a:t> is implemented as a control loop where it periodically queries the CPU utilization in order to create sufficient number of containers (pods).</a:t>
            </a:r>
            <a:endParaRPr lang="en-US" sz="2000" dirty="0"/>
          </a:p>
        </p:txBody>
      </p:sp>
    </p:spTree>
    <p:extLst>
      <p:ext uri="{BB962C8B-B14F-4D97-AF65-F5344CB8AC3E}">
        <p14:creationId xmlns:p14="http://schemas.microsoft.com/office/powerpoint/2010/main" val="2300323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5909"/>
            <a:ext cx="8596668" cy="931817"/>
          </a:xfrm>
        </p:spPr>
        <p:txBody>
          <a:bodyPr/>
          <a:lstStyle/>
          <a:p>
            <a:r>
              <a:rPr lang="en-US" dirty="0" smtClean="0"/>
              <a:t>Auto-elasticity</a:t>
            </a:r>
            <a:endParaRPr lang="en-US" dirty="0"/>
          </a:p>
        </p:txBody>
      </p:sp>
      <p:sp>
        <p:nvSpPr>
          <p:cNvPr id="3" name="Content Placeholder 2"/>
          <p:cNvSpPr>
            <a:spLocks noGrp="1"/>
          </p:cNvSpPr>
          <p:nvPr>
            <p:ph idx="1"/>
          </p:nvPr>
        </p:nvSpPr>
        <p:spPr>
          <a:xfrm>
            <a:off x="677334" y="2147526"/>
            <a:ext cx="8596668" cy="3600131"/>
          </a:xfrm>
        </p:spPr>
        <p:txBody>
          <a:bodyPr>
            <a:noAutofit/>
          </a:bodyPr>
          <a:lstStyle/>
          <a:p>
            <a:pPr algn="just">
              <a:buFont typeface="Wingdings" pitchFamily="2" charset="2"/>
              <a:buChar char="Ø"/>
            </a:pPr>
            <a:r>
              <a:rPr lang="en-US" sz="2000" dirty="0" smtClean="0">
                <a:latin typeface="Times New Roman" pitchFamily="18" charset="0"/>
                <a:cs typeface="Times New Roman" pitchFamily="18" charset="0"/>
              </a:rPr>
              <a:t>PID controllers (Proportional- Integral- Derivative) are control algorithms that are widely used in the industry.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 PID controller has three coefficients- proportional (</a:t>
            </a:r>
            <a:r>
              <a:rPr lang="en-US" sz="2000" dirty="0" err="1" smtClean="0">
                <a:latin typeface="Times New Roman" pitchFamily="18" charset="0"/>
                <a:cs typeface="Times New Roman" pitchFamily="18" charset="0"/>
              </a:rPr>
              <a:t>Kp</a:t>
            </a:r>
            <a:r>
              <a:rPr lang="en-US" sz="2000" dirty="0" smtClean="0">
                <a:latin typeface="Times New Roman" pitchFamily="18" charset="0"/>
                <a:cs typeface="Times New Roman" pitchFamily="18" charset="0"/>
              </a:rPr>
              <a:t>), integral (Ki) and derivative (</a:t>
            </a:r>
            <a:r>
              <a:rPr lang="en-US" sz="2000" dirty="0" err="1" smtClean="0">
                <a:latin typeface="Times New Roman" pitchFamily="18" charset="0"/>
                <a:cs typeface="Times New Roman" pitchFamily="18" charset="0"/>
              </a:rPr>
              <a:t>Kd</a:t>
            </a:r>
            <a:r>
              <a:rPr lang="en-US" sz="2000" dirty="0" smtClean="0">
                <a:latin typeface="Times New Roman" pitchFamily="18" charset="0"/>
                <a:cs typeface="Times New Roman" pitchFamily="18" charset="0"/>
              </a:rPr>
              <a:t>).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It basically works in a closed loop system where initially it reads the current value of a particular variable that is being controlled and converged to the desired level.</a:t>
            </a:r>
          </a:p>
          <a:p>
            <a:pPr algn="just">
              <a:buFont typeface="Wingdings" pitchFamily="2" charset="2"/>
              <a:buChar char="Ø"/>
            </a:pPr>
            <a:endParaRPr lang="en-US" sz="2000" dirty="0" smtClean="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Auto-elasticity</a:t>
            </a:r>
            <a:endParaRPr lang="en-US" dirty="0"/>
          </a:p>
        </p:txBody>
      </p:sp>
      <p:sp>
        <p:nvSpPr>
          <p:cNvPr id="3" name="Content Placeholder 2"/>
          <p:cNvSpPr>
            <a:spLocks noGrp="1"/>
          </p:cNvSpPr>
          <p:nvPr>
            <p:ph idx="1"/>
          </p:nvPr>
        </p:nvSpPr>
        <p:spPr>
          <a:xfrm>
            <a:off x="598958" y="1886269"/>
            <a:ext cx="8596668" cy="3822200"/>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 In PID algorithm, an error is calculated which is the difference between the desired value (</a:t>
            </a:r>
            <a:r>
              <a:rPr lang="en-US" sz="2000" dirty="0" err="1" smtClean="0">
                <a:latin typeface="Times New Roman" pitchFamily="18" charset="0"/>
                <a:cs typeface="Times New Roman" pitchFamily="18" charset="0"/>
              </a:rPr>
              <a:t>setpoint</a:t>
            </a:r>
            <a:r>
              <a:rPr lang="en-US" sz="2000" dirty="0" smtClean="0">
                <a:latin typeface="Times New Roman" pitchFamily="18" charset="0"/>
                <a:cs typeface="Times New Roman" pitchFamily="18" charset="0"/>
              </a:rPr>
              <a:t>) and the current value of the variable.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This algorithm has three components proportional, integral and derivative and all these components depend upon the error term.</a:t>
            </a:r>
          </a:p>
          <a:p>
            <a:pPr marL="0" indent="0"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This algorithm is based on a reactive approach because this algorithm converges to the desired response time (</a:t>
            </a:r>
            <a:r>
              <a:rPr lang="en-US" sz="2000" dirty="0" err="1" smtClean="0">
                <a:latin typeface="Times New Roman" pitchFamily="18" charset="0"/>
                <a:cs typeface="Times New Roman" pitchFamily="18" charset="0"/>
              </a:rPr>
              <a:t>setpoint</a:t>
            </a:r>
            <a:r>
              <a:rPr lang="en-US" sz="2000" dirty="0" smtClean="0">
                <a:latin typeface="Times New Roman" pitchFamily="18" charset="0"/>
                <a:cs typeface="Times New Roman" pitchFamily="18" charset="0"/>
              </a:rPr>
              <a:t>) based on the average response time that is given as input to the algorithm.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Auto-elasticity</a:t>
            </a:r>
            <a:endParaRPr lang="en-US" dirty="0"/>
          </a:p>
        </p:txBody>
      </p:sp>
      <p:pic>
        <p:nvPicPr>
          <p:cNvPr id="4" name="Content Placeholder 3" descr="PID-feedback-loop-v1.png"/>
          <p:cNvPicPr>
            <a:picLocks noGrp="1" noChangeAspect="1"/>
          </p:cNvPicPr>
          <p:nvPr>
            <p:ph idx="1"/>
          </p:nvPr>
        </p:nvPicPr>
        <p:blipFill>
          <a:blip r:embed="rId2"/>
          <a:stretch>
            <a:fillRect/>
          </a:stretch>
        </p:blipFill>
        <p:spPr>
          <a:xfrm>
            <a:off x="766697" y="1508124"/>
            <a:ext cx="8690811" cy="4005283"/>
          </a:xfrm>
        </p:spPr>
      </p:pic>
      <p:sp>
        <p:nvSpPr>
          <p:cNvPr id="5" name="TextBox 4"/>
          <p:cNvSpPr txBox="1"/>
          <p:nvPr/>
        </p:nvSpPr>
        <p:spPr>
          <a:xfrm>
            <a:off x="2429691" y="5786846"/>
            <a:ext cx="5290458" cy="369332"/>
          </a:xfrm>
          <a:prstGeom prst="rect">
            <a:avLst/>
          </a:prstGeom>
          <a:noFill/>
        </p:spPr>
        <p:txBody>
          <a:bodyPr wrap="square" rtlCol="0">
            <a:spAutoFit/>
          </a:bodyPr>
          <a:lstStyle/>
          <a:p>
            <a:pPr algn="ctr"/>
            <a:r>
              <a:rPr lang="en-US" dirty="0" smtClean="0"/>
              <a:t>Fig.- PID Controller</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4F3D-8607-45E1-A0DE-F3A45293D618}"/>
              </a:ext>
            </a:extLst>
          </p:cNvPr>
          <p:cNvSpPr>
            <a:spLocks noGrp="1"/>
          </p:cNvSpPr>
          <p:nvPr>
            <p:ph type="title"/>
          </p:nvPr>
        </p:nvSpPr>
        <p:spPr/>
        <p:txBody>
          <a:bodyPr/>
          <a:lstStyle/>
          <a:p>
            <a:r>
              <a:rPr lang="en-IN" dirty="0"/>
              <a:t>Containers in Cloud Computing</a:t>
            </a:r>
            <a:endParaRPr lang="en-US" dirty="0"/>
          </a:p>
        </p:txBody>
      </p:sp>
      <p:sp>
        <p:nvSpPr>
          <p:cNvPr id="3" name="Content Placeholder 2">
            <a:extLst>
              <a:ext uri="{FF2B5EF4-FFF2-40B4-BE49-F238E27FC236}">
                <a16:creationId xmlns:a16="http://schemas.microsoft.com/office/drawing/2014/main" id="{B94D4D8D-3291-429D-A27E-6EB828894BC0}"/>
              </a:ext>
            </a:extLst>
          </p:cNvPr>
          <p:cNvSpPr>
            <a:spLocks noGrp="1"/>
          </p:cNvSpPr>
          <p:nvPr>
            <p:ph idx="1"/>
          </p:nvPr>
        </p:nvSpPr>
        <p:spPr>
          <a:xfrm>
            <a:off x="677334" y="1709531"/>
            <a:ext cx="8596668" cy="4331832"/>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Container in cloud computing is basically an approach to operating system virtualization.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code of the application can be bundled with configurations and dependencies in a systematic manner</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Container in cloud computing </a:t>
            </a:r>
            <a:r>
              <a:rPr lang="en-US" sz="2000" dirty="0" smtClean="0">
                <a:latin typeface="Times New Roman" panose="02020603050405020304" pitchFamily="18" charset="0"/>
                <a:cs typeface="Times New Roman" panose="02020603050405020304" pitchFamily="18" charset="0"/>
              </a:rPr>
              <a:t>help </a:t>
            </a:r>
            <a:r>
              <a:rPr lang="en-US" sz="2000" dirty="0">
                <a:latin typeface="Times New Roman" panose="02020603050405020304" pitchFamily="18" charset="0"/>
                <a:cs typeface="Times New Roman" panose="02020603050405020304" pitchFamily="18" charset="0"/>
              </a:rPr>
              <a:t>in producing operational efficiency, version control, developer productivity and environmental consistency</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this, the user is assured of reliability, consistency, and quickness regardless of the distributed platform.</a:t>
            </a:r>
          </a:p>
        </p:txBody>
      </p:sp>
    </p:spTree>
    <p:extLst>
      <p:ext uri="{BB962C8B-B14F-4D97-AF65-F5344CB8AC3E}">
        <p14:creationId xmlns:p14="http://schemas.microsoft.com/office/powerpoint/2010/main" val="3055055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B3F-10D0-49DF-9696-4A955F738590}"/>
              </a:ext>
            </a:extLst>
          </p:cNvPr>
          <p:cNvSpPr>
            <a:spLocks noGrp="1"/>
          </p:cNvSpPr>
          <p:nvPr>
            <p:ph type="title"/>
          </p:nvPr>
        </p:nvSpPr>
        <p:spPr>
          <a:xfrm>
            <a:off x="677334" y="609600"/>
            <a:ext cx="8596668" cy="795130"/>
          </a:xfrm>
        </p:spPr>
        <p:txBody>
          <a:bodyPr/>
          <a:lstStyle/>
          <a:p>
            <a:r>
              <a:rPr lang="en-IN" dirty="0"/>
              <a:t>Docker </a:t>
            </a:r>
            <a:r>
              <a:rPr lang="en-IN" dirty="0" smtClean="0"/>
              <a:t>Container</a:t>
            </a:r>
            <a:endParaRPr lang="en-US" dirty="0"/>
          </a:p>
        </p:txBody>
      </p:sp>
      <p:sp>
        <p:nvSpPr>
          <p:cNvPr id="3" name="Content Placeholder 2">
            <a:extLst>
              <a:ext uri="{FF2B5EF4-FFF2-40B4-BE49-F238E27FC236}">
                <a16:creationId xmlns:a16="http://schemas.microsoft.com/office/drawing/2014/main" id="{CCEBE11C-7EE2-40C4-9125-6F2E59FBA685}"/>
              </a:ext>
            </a:extLst>
          </p:cNvPr>
          <p:cNvSpPr>
            <a:spLocks noGrp="1"/>
          </p:cNvSpPr>
          <p:nvPr>
            <p:ph idx="1"/>
          </p:nvPr>
        </p:nvSpPr>
        <p:spPr>
          <a:xfrm>
            <a:off x="677334" y="1513693"/>
            <a:ext cx="8596668" cy="4691163"/>
          </a:xfrm>
        </p:spPr>
        <p:txBody>
          <a:bodyPr>
            <a:noAutofit/>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Docker </a:t>
            </a:r>
            <a:r>
              <a:rPr lang="en-US" sz="2000" dirty="0">
                <a:latin typeface="Times New Roman" panose="02020603050405020304" pitchFamily="18" charset="0"/>
                <a:cs typeface="Times New Roman" panose="02020603050405020304" pitchFamily="18" charset="0"/>
              </a:rPr>
              <a:t>wraps software components into a complete standardized unit which contains everything required to run i.e. runtime environment, tools or libraries</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provides the facility to run an application in an isolated environment which is called container. It guarantees that the software will always run as expected</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Docker is secure by default because each container </a:t>
            </a:r>
            <a:r>
              <a:rPr lang="en-US" sz="2000" dirty="0" smtClean="0">
                <a:latin typeface="Times New Roman" panose="02020603050405020304" pitchFamily="18" charset="0"/>
                <a:cs typeface="Times New Roman" panose="02020603050405020304" pitchFamily="18" charset="0"/>
              </a:rPr>
              <a:t>is isolated </a:t>
            </a:r>
            <a:r>
              <a:rPr lang="en-US" sz="2000" dirty="0">
                <a:latin typeface="Times New Roman" panose="02020603050405020304" pitchFamily="18" charset="0"/>
                <a:cs typeface="Times New Roman" panose="02020603050405020304" pitchFamily="18" charset="0"/>
              </a:rPr>
              <a:t>from one another</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Docker has a client-server architecture. </a:t>
            </a:r>
            <a:r>
              <a:rPr lang="en-US" sz="2000" dirty="0" smtClean="0">
                <a:latin typeface="Times New Roman" panose="02020603050405020304" pitchFamily="18" charset="0"/>
                <a:cs typeface="Times New Roman" panose="02020603050405020304" pitchFamily="18" charset="0"/>
              </a:rPr>
              <a:t>Docker </a:t>
            </a:r>
            <a:r>
              <a:rPr lang="en-US" sz="2000" dirty="0">
                <a:latin typeface="Times New Roman" panose="02020603050405020304" pitchFamily="18" charset="0"/>
                <a:cs typeface="Times New Roman" panose="02020603050405020304" pitchFamily="18" charset="0"/>
              </a:rPr>
              <a:t>client and server can be present on the same host machine or different hosts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261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0594"/>
            <a:ext cx="8596668" cy="683623"/>
          </a:xfrm>
        </p:spPr>
        <p:txBody>
          <a:bodyPr/>
          <a:lstStyle/>
          <a:p>
            <a:r>
              <a:rPr lang="en-US" dirty="0" smtClean="0"/>
              <a:t>Steps to create a Docker Container</a:t>
            </a:r>
            <a:endParaRPr lang="en-US" dirty="0"/>
          </a:p>
        </p:txBody>
      </p:sp>
      <p:sp>
        <p:nvSpPr>
          <p:cNvPr id="3" name="Content Placeholder 2"/>
          <p:cNvSpPr>
            <a:spLocks noGrp="1"/>
          </p:cNvSpPr>
          <p:nvPr>
            <p:ph idx="1"/>
          </p:nvPr>
        </p:nvSpPr>
        <p:spPr>
          <a:xfrm>
            <a:off x="1016968" y="3161211"/>
            <a:ext cx="8596668" cy="2259873"/>
          </a:xfrm>
        </p:spPr>
        <p:txBody>
          <a:bodyPr>
            <a:normAutofit/>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first, a </a:t>
            </a:r>
            <a:r>
              <a:rPr lang="en-US" sz="2000" dirty="0" err="1" smtClean="0">
                <a:latin typeface="Times New Roman" panose="02020603050405020304" pitchFamily="18" charset="0"/>
                <a:cs typeface="Times New Roman" panose="02020603050405020304" pitchFamily="18" charset="0"/>
              </a:rPr>
              <a:t>Dockerfile</a:t>
            </a:r>
            <a:r>
              <a:rPr lang="en-US" sz="2000" dirty="0" smtClean="0">
                <a:latin typeface="Times New Roman" panose="02020603050405020304" pitchFamily="18" charset="0"/>
                <a:cs typeface="Times New Roman" panose="02020603050405020304" pitchFamily="18" charset="0"/>
              </a:rPr>
              <a:t> is created which </a:t>
            </a:r>
            <a:r>
              <a:rPr lang="en-US" sz="2000" dirty="0">
                <a:latin typeface="Times New Roman" panose="02020603050405020304" pitchFamily="18" charset="0"/>
                <a:cs typeface="Times New Roman" panose="02020603050405020304" pitchFamily="18" charset="0"/>
              </a:rPr>
              <a:t>is a text document that </a:t>
            </a:r>
            <a:r>
              <a:rPr lang="en-US" sz="2000" dirty="0" smtClean="0">
                <a:latin typeface="Times New Roman" panose="02020603050405020304" pitchFamily="18" charset="0"/>
                <a:cs typeface="Times New Roman" panose="02020603050405020304" pitchFamily="18" charset="0"/>
              </a:rPr>
              <a:t>contains all the instructions in </a:t>
            </a:r>
            <a:r>
              <a:rPr lang="en-US" sz="2000" dirty="0">
                <a:latin typeface="Times New Roman" panose="02020603050405020304" pitchFamily="18" charset="0"/>
                <a:cs typeface="Times New Roman" panose="02020603050405020304" pitchFamily="18" charset="0"/>
              </a:rPr>
              <a:t>order to assemble a D</a:t>
            </a:r>
            <a:r>
              <a:rPr lang="en-US" sz="2000" dirty="0" smtClean="0">
                <a:latin typeface="Times New Roman" panose="02020603050405020304" pitchFamily="18" charset="0"/>
                <a:cs typeface="Times New Roman" panose="02020603050405020304" pitchFamily="18" charset="0"/>
              </a:rPr>
              <a:t>ocker </a:t>
            </a:r>
            <a:r>
              <a:rPr lang="en-US" sz="2000" dirty="0">
                <a:latin typeface="Times New Roman" panose="02020603050405020304" pitchFamily="18" charset="0"/>
                <a:cs typeface="Times New Roman" panose="02020603050405020304" pitchFamily="18" charset="0"/>
              </a:rPr>
              <a:t>image</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After this, the </a:t>
            </a:r>
            <a:r>
              <a:rPr lang="en-US" sz="2000" dirty="0" err="1" smtClean="0">
                <a:latin typeface="Times New Roman" panose="02020603050405020304" pitchFamily="18" charset="0"/>
                <a:cs typeface="Times New Roman" panose="02020603050405020304" pitchFamily="18" charset="0"/>
              </a:rPr>
              <a:t>Dockerfile</a:t>
            </a:r>
            <a:r>
              <a:rPr lang="en-US" sz="2000" dirty="0" smtClean="0">
                <a:latin typeface="Times New Roman" panose="02020603050405020304" pitchFamily="18" charset="0"/>
                <a:cs typeface="Times New Roman" panose="02020603050405020304" pitchFamily="18" charset="0"/>
              </a:rPr>
              <a:t> is build to create a Docker image which is the template used </a:t>
            </a:r>
            <a:r>
              <a:rPr lang="en-US" sz="2000" dirty="0">
                <a:latin typeface="Times New Roman" panose="02020603050405020304" pitchFamily="18" charset="0"/>
                <a:cs typeface="Times New Roman" panose="02020603050405020304" pitchFamily="18" charset="0"/>
              </a:rPr>
              <a:t>to create </a:t>
            </a:r>
            <a:r>
              <a:rPr lang="en-US" sz="2000" dirty="0" smtClean="0">
                <a:latin typeface="Times New Roman" panose="02020603050405020304" pitchFamily="18" charset="0"/>
                <a:cs typeface="Times New Roman" panose="02020603050405020304" pitchFamily="18" charset="0"/>
              </a:rPr>
              <a:t>a Docker container.</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Finally, the Docker image is run to create the Docker container. Basically, a container </a:t>
            </a:r>
            <a:r>
              <a:rPr lang="en-US" sz="2000" dirty="0">
                <a:latin typeface="Times New Roman" panose="02020603050405020304" pitchFamily="18" charset="0"/>
                <a:cs typeface="Times New Roman" panose="02020603050405020304" pitchFamily="18" charset="0"/>
              </a:rPr>
              <a:t>is a </a:t>
            </a:r>
            <a:r>
              <a:rPr lang="en-US" sz="2000" dirty="0" smtClean="0">
                <a:latin typeface="Times New Roman" panose="02020603050405020304" pitchFamily="18" charset="0"/>
                <a:cs typeface="Times New Roman" panose="02020603050405020304" pitchFamily="18" charset="0"/>
              </a:rPr>
              <a:t>running instance </a:t>
            </a:r>
            <a:r>
              <a:rPr lang="en-US" sz="2000" dirty="0">
                <a:latin typeface="Times New Roman" panose="02020603050405020304" pitchFamily="18" charset="0"/>
                <a:cs typeface="Times New Roman" panose="02020603050405020304" pitchFamily="18" charset="0"/>
              </a:rPr>
              <a:t>of a D</a:t>
            </a:r>
            <a:r>
              <a:rPr lang="en-US" sz="2000" dirty="0" smtClean="0">
                <a:latin typeface="Times New Roman" panose="02020603050405020304" pitchFamily="18" charset="0"/>
                <a:cs typeface="Times New Roman" panose="02020603050405020304" pitchFamily="18" charset="0"/>
              </a:rPr>
              <a:t>ocker </a:t>
            </a:r>
            <a:r>
              <a:rPr lang="en-US" sz="2000" dirty="0">
                <a:latin typeface="Times New Roman" panose="02020603050405020304" pitchFamily="18" charset="0"/>
                <a:cs typeface="Times New Roman" panose="02020603050405020304" pitchFamily="18" charset="0"/>
              </a:rPr>
              <a:t>image.</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422" y="1084217"/>
            <a:ext cx="6884126" cy="2076994"/>
          </a:xfrm>
          <a:prstGeom prst="rect">
            <a:avLst/>
          </a:prstGeom>
        </p:spPr>
      </p:pic>
    </p:spTree>
    <p:extLst>
      <p:ext uri="{BB962C8B-B14F-4D97-AF65-F5344CB8AC3E}">
        <p14:creationId xmlns:p14="http://schemas.microsoft.com/office/powerpoint/2010/main" val="4051964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DDFE-BD8D-4E2A-945A-5CFADAE3C696}"/>
              </a:ext>
            </a:extLst>
          </p:cNvPr>
          <p:cNvSpPr>
            <a:spLocks noGrp="1"/>
          </p:cNvSpPr>
          <p:nvPr>
            <p:ph type="title"/>
          </p:nvPr>
        </p:nvSpPr>
        <p:spPr>
          <a:xfrm>
            <a:off x="677334" y="816638"/>
            <a:ext cx="8596668" cy="834887"/>
          </a:xfrm>
        </p:spPr>
        <p:txBody>
          <a:bodyPr/>
          <a:lstStyle/>
          <a:p>
            <a:r>
              <a:rPr lang="en-IN" dirty="0">
                <a:latin typeface="Times New Roman" panose="02020603050405020304" pitchFamily="18" charset="0"/>
                <a:cs typeface="Times New Roman" panose="02020603050405020304" pitchFamily="18" charset="0"/>
              </a:rPr>
              <a:t>Docker Compose:</a:t>
            </a:r>
            <a:endParaRPr lang="en-US" dirty="0"/>
          </a:p>
        </p:txBody>
      </p:sp>
      <p:sp>
        <p:nvSpPr>
          <p:cNvPr id="3" name="Content Placeholder 2">
            <a:extLst>
              <a:ext uri="{FF2B5EF4-FFF2-40B4-BE49-F238E27FC236}">
                <a16:creationId xmlns:a16="http://schemas.microsoft.com/office/drawing/2014/main" id="{EF46A7E1-B068-40EA-A235-CADFD0C1E1C9}"/>
              </a:ext>
            </a:extLst>
          </p:cNvPr>
          <p:cNvSpPr>
            <a:spLocks noGrp="1"/>
          </p:cNvSpPr>
          <p:nvPr>
            <p:ph idx="1"/>
          </p:nvPr>
        </p:nvSpPr>
        <p:spPr>
          <a:xfrm>
            <a:off x="677334" y="1651525"/>
            <a:ext cx="8596668" cy="4623767"/>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Docker compose is a tool which is used to define and run multi-container docker applications.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docker-compose.yml</a:t>
            </a:r>
            <a:r>
              <a:rPr lang="en-US" sz="2000" dirty="0">
                <a:latin typeface="Times New Roman" panose="02020603050405020304" pitchFamily="18" charset="0"/>
                <a:cs typeface="Times New Roman" panose="02020603050405020304" pitchFamily="18" charset="0"/>
              </a:rPr>
              <a:t> file is used to define the services of applications and includes various configuration options.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also sets resources constraints like </a:t>
            </a:r>
            <a:r>
              <a:rPr lang="en-US" sz="2000" dirty="0" err="1">
                <a:latin typeface="Times New Roman" panose="02020603050405020304" pitchFamily="18" charset="0"/>
                <a:cs typeface="Times New Roman" panose="02020603050405020304" pitchFamily="18" charset="0"/>
              </a:rPr>
              <a:t>milli</a:t>
            </a:r>
            <a:r>
              <a:rPr lang="en-US" sz="2000" dirty="0">
                <a:latin typeface="Times New Roman" panose="02020603050405020304" pitchFamily="18" charset="0"/>
                <a:cs typeface="Times New Roman" panose="02020603050405020304" pitchFamily="18" charset="0"/>
              </a:rPr>
              <a:t> cores of CPU used (%CPU) and memory limits (%RAM).</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docker-compose CLI utility allows users to run commands on multiple containers at </a:t>
            </a:r>
            <a:r>
              <a:rPr lang="en-US" sz="2000" dirty="0" smtClean="0">
                <a:latin typeface="Times New Roman" panose="02020603050405020304" pitchFamily="18" charset="0"/>
                <a:cs typeface="Times New Roman" panose="02020603050405020304" pitchFamily="18" charset="0"/>
              </a:rPr>
              <a:t>once.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185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9234"/>
            <a:ext cx="8596668" cy="957943"/>
          </a:xfrm>
        </p:spPr>
        <p:txBody>
          <a:bodyPr/>
          <a:lstStyle/>
          <a:p>
            <a:r>
              <a:rPr lang="en-US" dirty="0"/>
              <a:t>Importance of Cloud Computing</a:t>
            </a:r>
          </a:p>
        </p:txBody>
      </p:sp>
      <p:sp>
        <p:nvSpPr>
          <p:cNvPr id="3" name="Content Placeholder 2"/>
          <p:cNvSpPr>
            <a:spLocks noGrp="1"/>
          </p:cNvSpPr>
          <p:nvPr>
            <p:ph idx="1"/>
          </p:nvPr>
        </p:nvSpPr>
        <p:spPr>
          <a:xfrm>
            <a:off x="677334" y="2565538"/>
            <a:ext cx="8596668" cy="1967274"/>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Cloud computing enables employees to work in a more collaborative and coordinated manner</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Cloud computing services have a very prompt and customer-centric SLA’s (Service Level Agreements).</a:t>
            </a:r>
            <a:endParaRPr lang="en-US" sz="2000" dirty="0"/>
          </a:p>
        </p:txBody>
      </p:sp>
    </p:spTree>
    <p:extLst>
      <p:ext uri="{BB962C8B-B14F-4D97-AF65-F5344CB8AC3E}">
        <p14:creationId xmlns:p14="http://schemas.microsoft.com/office/powerpoint/2010/main" val="639793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t>Container Orchestration</a:t>
            </a:r>
            <a:endParaRPr lang="en-US" dirty="0"/>
          </a:p>
        </p:txBody>
      </p:sp>
      <p:sp>
        <p:nvSpPr>
          <p:cNvPr id="3" name="Content Placeholder 2"/>
          <p:cNvSpPr>
            <a:spLocks noGrp="1"/>
          </p:cNvSpPr>
          <p:nvPr>
            <p:ph idx="1"/>
          </p:nvPr>
        </p:nvSpPr>
        <p:spPr>
          <a:xfrm>
            <a:off x="677334" y="1664201"/>
            <a:ext cx="8596668" cy="3880773"/>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Orchestration means </a:t>
            </a:r>
            <a:r>
              <a:rPr lang="en-US" sz="2000" dirty="0" smtClean="0">
                <a:latin typeface="Times New Roman" panose="02020603050405020304" pitchFamily="18" charset="0"/>
                <a:cs typeface="Times New Roman" panose="02020603050405020304" pitchFamily="18" charset="0"/>
              </a:rPr>
              <a:t>managing and </a:t>
            </a:r>
            <a:r>
              <a:rPr lang="en-US" sz="2000" dirty="0">
                <a:latin typeface="Times New Roman" panose="02020603050405020304" pitchFamily="18" charset="0"/>
                <a:cs typeface="Times New Roman" panose="02020603050405020304" pitchFamily="18" charset="0"/>
              </a:rPr>
              <a:t>controlling multiple </a:t>
            </a:r>
            <a:r>
              <a:rPr lang="en-US" sz="2000" dirty="0" err="1">
                <a:latin typeface="Times New Roman" panose="02020603050405020304" pitchFamily="18" charset="0"/>
                <a:cs typeface="Times New Roman" panose="02020603050405020304" pitchFamily="18" charset="0"/>
              </a:rPr>
              <a:t>docker</a:t>
            </a:r>
            <a:r>
              <a:rPr lang="en-US" sz="2000" dirty="0">
                <a:latin typeface="Times New Roman" panose="02020603050405020304" pitchFamily="18" charset="0"/>
                <a:cs typeface="Times New Roman" panose="02020603050405020304" pitchFamily="18" charset="0"/>
              </a:rPr>
              <a:t> containers as a single </a:t>
            </a:r>
            <a:r>
              <a:rPr lang="en-US" sz="2000" dirty="0" smtClean="0">
                <a:latin typeface="Times New Roman" panose="02020603050405020304" pitchFamily="18" charset="0"/>
                <a:cs typeface="Times New Roman" panose="02020603050405020304" pitchFamily="18" charset="0"/>
              </a:rPr>
              <a:t>service.</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Container Orchestration System </a:t>
            </a:r>
            <a:r>
              <a:rPr lang="en-US" sz="2000" dirty="0" smtClean="0">
                <a:latin typeface="Times New Roman" panose="02020603050405020304" pitchFamily="18" charset="0"/>
                <a:cs typeface="Times New Roman" panose="02020603050405020304" pitchFamily="18" charset="0"/>
              </a:rPr>
              <a:t>is used to manage </a:t>
            </a:r>
            <a:r>
              <a:rPr lang="en-US" sz="2000" dirty="0">
                <a:latin typeface="Times New Roman" panose="02020603050405020304" pitchFamily="18" charset="0"/>
                <a:cs typeface="Times New Roman" panose="02020603050405020304" pitchFamily="18" charset="0"/>
              </a:rPr>
              <a:t>running instances of containers by providing features like health </a:t>
            </a:r>
            <a:r>
              <a:rPr lang="en-US" sz="2000" dirty="0" smtClean="0">
                <a:latin typeface="Times New Roman" panose="02020603050405020304" pitchFamily="18" charset="0"/>
                <a:cs typeface="Times New Roman" panose="02020603050405020304" pitchFamily="18" charset="0"/>
              </a:rPr>
              <a:t>checks, scaling </a:t>
            </a:r>
            <a:r>
              <a:rPr lang="en-US" sz="2000" dirty="0">
                <a:latin typeface="Times New Roman" panose="02020603050405020304" pitchFamily="18" charset="0"/>
                <a:cs typeface="Times New Roman" panose="02020603050405020304" pitchFamily="18" charset="0"/>
              </a:rPr>
              <a:t>number of containers, rolling update of s/w across containers</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Docker Swarm, K</a:t>
            </a:r>
            <a:r>
              <a:rPr lang="en-US" sz="2000" dirty="0" smtClean="0">
                <a:latin typeface="Times New Roman" panose="02020603050405020304" pitchFamily="18" charset="0"/>
                <a:cs typeface="Times New Roman" panose="02020603050405020304" pitchFamily="18" charset="0"/>
              </a:rPr>
              <a:t>ubernetes </a:t>
            </a:r>
            <a:r>
              <a:rPr lang="en-US" sz="2000" dirty="0">
                <a:latin typeface="Times New Roman" panose="02020603050405020304" pitchFamily="18" charset="0"/>
                <a:cs typeface="Times New Roman" panose="02020603050405020304" pitchFamily="18" charset="0"/>
              </a:rPr>
              <a:t>and Apache </a:t>
            </a:r>
            <a:r>
              <a:rPr lang="en-US" sz="2000" dirty="0" err="1">
                <a:latin typeface="Times New Roman" panose="02020603050405020304" pitchFamily="18" charset="0"/>
                <a:cs typeface="Times New Roman" panose="02020603050405020304" pitchFamily="18" charset="0"/>
              </a:rPr>
              <a:t>Mesos</a:t>
            </a:r>
            <a:r>
              <a:rPr lang="en-US" sz="2000" dirty="0">
                <a:latin typeface="Times New Roman" panose="02020603050405020304" pitchFamily="18" charset="0"/>
                <a:cs typeface="Times New Roman" panose="02020603050405020304" pitchFamily="18" charset="0"/>
              </a:rPr>
              <a:t> are the </a:t>
            </a:r>
            <a:r>
              <a:rPr lang="en-US" sz="2000" dirty="0" smtClean="0">
                <a:latin typeface="Times New Roman" panose="02020603050405020304" pitchFamily="18" charset="0"/>
                <a:cs typeface="Times New Roman" panose="02020603050405020304" pitchFamily="18" charset="0"/>
              </a:rPr>
              <a:t>tools available </a:t>
            </a:r>
            <a:r>
              <a:rPr lang="en-US" sz="2000" dirty="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orchestration.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788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FE0E-682D-4BC1-B828-E246EADF4255}"/>
              </a:ext>
            </a:extLst>
          </p:cNvPr>
          <p:cNvSpPr>
            <a:spLocks noGrp="1"/>
          </p:cNvSpPr>
          <p:nvPr>
            <p:ph type="title"/>
          </p:nvPr>
        </p:nvSpPr>
        <p:spPr>
          <a:xfrm>
            <a:off x="677334" y="609600"/>
            <a:ext cx="8596668" cy="755374"/>
          </a:xfrm>
        </p:spPr>
        <p:txBody>
          <a:bodyPr/>
          <a:lstStyle/>
          <a:p>
            <a:r>
              <a:rPr lang="en-IN" dirty="0"/>
              <a:t>Docker Swarm:</a:t>
            </a:r>
            <a:endParaRPr lang="en-US" dirty="0"/>
          </a:p>
        </p:txBody>
      </p:sp>
      <p:sp>
        <p:nvSpPr>
          <p:cNvPr id="3" name="Content Placeholder 2">
            <a:extLst>
              <a:ext uri="{FF2B5EF4-FFF2-40B4-BE49-F238E27FC236}">
                <a16:creationId xmlns:a16="http://schemas.microsoft.com/office/drawing/2014/main" id="{42FA26BD-F1A0-4F20-BA0C-64ABB7C95B79}"/>
              </a:ext>
            </a:extLst>
          </p:cNvPr>
          <p:cNvSpPr>
            <a:spLocks noGrp="1"/>
          </p:cNvSpPr>
          <p:nvPr>
            <p:ph idx="1"/>
          </p:nvPr>
        </p:nvSpPr>
        <p:spPr>
          <a:xfrm>
            <a:off x="677334" y="1568596"/>
            <a:ext cx="8596668" cy="4348878"/>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Docker swarm is a group of machines that are running docker and joined into a </a:t>
            </a:r>
            <a:r>
              <a:rPr lang="en-US" sz="2000" dirty="0" smtClean="0">
                <a:latin typeface="Times New Roman" panose="02020603050405020304" pitchFamily="18" charset="0"/>
                <a:cs typeface="Times New Roman" panose="02020603050405020304" pitchFamily="18" charset="0"/>
              </a:rPr>
              <a:t>cluster</a:t>
            </a:r>
            <a:r>
              <a:rPr lang="en-US" sz="2000" dirty="0">
                <a:latin typeface="Times New Roman" panose="02020603050405020304" pitchFamily="18" charset="0"/>
                <a:cs typeface="Times New Roman" panose="02020603050405020304" pitchFamily="18" charset="0"/>
              </a:rPr>
              <a:t> as a single virtual system.</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Docker Swarm cluster also provides the ability to easily scale up </a:t>
            </a:r>
            <a:r>
              <a:rPr lang="en-US" sz="2000" dirty="0" smtClean="0">
                <a:latin typeface="Times New Roman" panose="02020603050405020304" pitchFamily="18" charset="0"/>
                <a:cs typeface="Times New Roman" panose="02020603050405020304" pitchFamily="18" charset="0"/>
              </a:rPr>
              <a:t>and down </a:t>
            </a:r>
            <a:r>
              <a:rPr lang="en-US" sz="2000" dirty="0">
                <a:latin typeface="Times New Roman" panose="02020603050405020304" pitchFamily="18" charset="0"/>
                <a:cs typeface="Times New Roman" panose="02020603050405020304" pitchFamily="18" charset="0"/>
              </a:rPr>
              <a:t>the number of containers and the number of resources needed by each </a:t>
            </a:r>
            <a:r>
              <a:rPr lang="en-US" sz="2000" dirty="0" smtClean="0">
                <a:latin typeface="Times New Roman" panose="02020603050405020304" pitchFamily="18" charset="0"/>
                <a:cs typeface="Times New Roman" panose="02020603050405020304" pitchFamily="18" charset="0"/>
              </a:rPr>
              <a:t>container.</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Containers in a swarm are called nodes. Some nodes are made manager and some are made workers.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Clustering </a:t>
            </a:r>
            <a:r>
              <a:rPr lang="en-US" sz="2000" dirty="0" smtClean="0">
                <a:latin typeface="Times New Roman" panose="02020603050405020304" pitchFamily="18" charset="0"/>
                <a:cs typeface="Times New Roman" panose="02020603050405020304" pitchFamily="18" charset="0"/>
              </a:rPr>
              <a:t>enables Docker </a:t>
            </a:r>
            <a:r>
              <a:rPr lang="en-US" sz="2000" dirty="0">
                <a:latin typeface="Times New Roman" panose="02020603050405020304" pitchFamily="18" charset="0"/>
                <a:cs typeface="Times New Roman" panose="02020603050405020304" pitchFamily="18" charset="0"/>
              </a:rPr>
              <a:t>Swarm failover if one or more nodes stop working.</a:t>
            </a:r>
          </a:p>
        </p:txBody>
      </p:sp>
    </p:spTree>
    <p:extLst>
      <p:ext uri="{BB962C8B-B14F-4D97-AF65-F5344CB8AC3E}">
        <p14:creationId xmlns:p14="http://schemas.microsoft.com/office/powerpoint/2010/main" val="3275686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F0BC-21B4-4935-93DF-A74B72D2A268}"/>
              </a:ext>
            </a:extLst>
          </p:cNvPr>
          <p:cNvSpPr>
            <a:spLocks noGrp="1"/>
          </p:cNvSpPr>
          <p:nvPr>
            <p:ph type="title"/>
          </p:nvPr>
        </p:nvSpPr>
        <p:spPr>
          <a:xfrm>
            <a:off x="942378" y="2768600"/>
            <a:ext cx="8596668" cy="1320800"/>
          </a:xfrm>
        </p:spPr>
        <p:txBody>
          <a:bodyPr>
            <a:normAutofit/>
          </a:bodyPr>
          <a:lstStyle/>
          <a:p>
            <a:pPr algn="ctr"/>
            <a:r>
              <a:rPr lang="en-IN" sz="6000" dirty="0"/>
              <a:t>Thank You!</a:t>
            </a:r>
            <a:endParaRPr lang="en-US" sz="6000" dirty="0"/>
          </a:p>
        </p:txBody>
      </p:sp>
    </p:spTree>
    <p:extLst>
      <p:ext uri="{BB962C8B-B14F-4D97-AF65-F5344CB8AC3E}">
        <p14:creationId xmlns:p14="http://schemas.microsoft.com/office/powerpoint/2010/main" val="3401113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C6B3-C043-49BA-955B-5E6579DF184E}"/>
              </a:ext>
            </a:extLst>
          </p:cNvPr>
          <p:cNvSpPr>
            <a:spLocks noGrp="1"/>
          </p:cNvSpPr>
          <p:nvPr>
            <p:ph type="title"/>
          </p:nvPr>
        </p:nvSpPr>
        <p:spPr>
          <a:xfrm>
            <a:off x="677334" y="609600"/>
            <a:ext cx="8596668" cy="742122"/>
          </a:xfrm>
        </p:spPr>
        <p:txBody>
          <a:bodyPr/>
          <a:lstStyle/>
          <a:p>
            <a:r>
              <a:rPr lang="en-IN" dirty="0" smtClean="0"/>
              <a:t>Cloud Service Models</a:t>
            </a:r>
            <a:endParaRPr lang="en-US" dirty="0"/>
          </a:p>
        </p:txBody>
      </p:sp>
      <p:sp>
        <p:nvSpPr>
          <p:cNvPr id="3" name="Content Placeholder 2">
            <a:extLst>
              <a:ext uri="{FF2B5EF4-FFF2-40B4-BE49-F238E27FC236}">
                <a16:creationId xmlns:a16="http://schemas.microsoft.com/office/drawing/2014/main" id="{07C2C4D2-4D5B-42BA-8011-99CCE66B2435}"/>
              </a:ext>
            </a:extLst>
          </p:cNvPr>
          <p:cNvSpPr>
            <a:spLocks noGrp="1"/>
          </p:cNvSpPr>
          <p:nvPr>
            <p:ph idx="1"/>
          </p:nvPr>
        </p:nvSpPr>
        <p:spPr>
          <a:xfrm>
            <a:off x="677334" y="1573791"/>
            <a:ext cx="8451461" cy="453962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There are three types of services that are being provided by the cloud model-</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Software-as-a-Service (SaaS) </a:t>
            </a:r>
            <a:r>
              <a:rPr lang="en-US" sz="2000" dirty="0">
                <a:latin typeface="Times New Roman" panose="02020603050405020304" pitchFamily="18" charset="0"/>
                <a:cs typeface="Times New Roman" panose="02020603050405020304" pitchFamily="18" charset="0"/>
              </a:rPr>
              <a:t>is a way of delivering services and applications over the </a:t>
            </a:r>
            <a:r>
              <a:rPr lang="en-US" sz="2000" dirty="0" smtClean="0">
                <a:latin typeface="Times New Roman" panose="02020603050405020304" pitchFamily="18" charset="0"/>
                <a:cs typeface="Times New Roman" panose="02020603050405020304" pitchFamily="18" charset="0"/>
              </a:rPr>
              <a:t>Internet. </a:t>
            </a:r>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xamples- </a:t>
            </a:r>
            <a:r>
              <a:rPr lang="en-US" sz="2000" dirty="0">
                <a:latin typeface="Times New Roman" panose="02020603050405020304" pitchFamily="18" charset="0"/>
                <a:cs typeface="Times New Roman" panose="02020603050405020304" pitchFamily="18" charset="0"/>
              </a:rPr>
              <a:t>Google Apps, </a:t>
            </a:r>
            <a:r>
              <a:rPr lang="en-US" sz="2000" dirty="0" err="1" smtClean="0">
                <a:latin typeface="Times New Roman" panose="02020603050405020304" pitchFamily="18" charset="0"/>
                <a:cs typeface="Times New Roman" panose="02020603050405020304" pitchFamily="18" charset="0"/>
              </a:rPr>
              <a:t>BigCommerce</a:t>
            </a:r>
            <a:r>
              <a:rPr lang="en-US" sz="2000" dirty="0">
                <a:latin typeface="Times New Roman" panose="02020603050405020304" pitchFamily="18" charset="0"/>
                <a:cs typeface="Times New Roman" panose="02020603050405020304" pitchFamily="18" charset="0"/>
              </a:rPr>
              <a:t>, Dropbox etc</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Platform as a service (PaaS) </a:t>
            </a:r>
            <a:r>
              <a:rPr lang="en-US" sz="2000" dirty="0" smtClean="0">
                <a:latin typeface="Times New Roman" panose="02020603050405020304" pitchFamily="18" charset="0"/>
                <a:cs typeface="Times New Roman" panose="02020603050405020304" pitchFamily="18" charset="0"/>
              </a:rPr>
              <a:t>provides </a:t>
            </a:r>
            <a:r>
              <a:rPr lang="en-US" sz="2000" dirty="0">
                <a:latin typeface="Times New Roman" panose="02020603050405020304" pitchFamily="18" charset="0"/>
                <a:cs typeface="Times New Roman" panose="02020603050405020304" pitchFamily="18" charset="0"/>
              </a:rPr>
              <a:t>a platform and environment to allow developers to build applications and services over the </a:t>
            </a:r>
            <a:r>
              <a:rPr lang="en-US" sz="2000" dirty="0" smtClean="0">
                <a:latin typeface="Times New Roman" panose="02020603050405020304" pitchFamily="18" charset="0"/>
                <a:cs typeface="Times New Roman" panose="02020603050405020304" pitchFamily="18" charset="0"/>
              </a:rPr>
              <a:t>internet. </a:t>
            </a:r>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xamples- </a:t>
            </a:r>
            <a:r>
              <a:rPr lang="en-US" sz="2000" dirty="0">
                <a:latin typeface="Times New Roman" panose="02020603050405020304" pitchFamily="18" charset="0"/>
                <a:cs typeface="Times New Roman" panose="02020603050405020304" pitchFamily="18" charset="0"/>
              </a:rPr>
              <a:t>AWS Elastic Beanstalk, Windows Azure etc</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Infrastructure as a service (IaaS) </a:t>
            </a:r>
            <a:r>
              <a:rPr lang="en-US" sz="2000" dirty="0" smtClean="0">
                <a:latin typeface="Times New Roman" panose="02020603050405020304" pitchFamily="18" charset="0"/>
                <a:cs typeface="Times New Roman" panose="02020603050405020304" pitchFamily="18" charset="0"/>
              </a:rPr>
              <a:t>delivers </a:t>
            </a:r>
            <a:r>
              <a:rPr lang="en-US" sz="2000" dirty="0">
                <a:latin typeface="Times New Roman" panose="02020603050405020304" pitchFamily="18" charset="0"/>
                <a:cs typeface="Times New Roman" panose="02020603050405020304" pitchFamily="18" charset="0"/>
              </a:rPr>
              <a:t>computer infrastructure on an outsourced basis to support various operations</a:t>
            </a:r>
            <a:r>
              <a:rPr lang="en-US" sz="2000" dirty="0" smtClean="0"/>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xamples- </a:t>
            </a:r>
            <a:r>
              <a:rPr lang="en-US" sz="2000" dirty="0">
                <a:latin typeface="Times New Roman" panose="02020603050405020304" pitchFamily="18" charset="0"/>
                <a:cs typeface="Times New Roman" panose="02020603050405020304" pitchFamily="18" charset="0"/>
              </a:rPr>
              <a:t>AWS EC2, Google Compute Engine(GCE) etc.</a:t>
            </a:r>
          </a:p>
        </p:txBody>
      </p:sp>
    </p:spTree>
    <p:extLst>
      <p:ext uri="{BB962C8B-B14F-4D97-AF65-F5344CB8AC3E}">
        <p14:creationId xmlns:p14="http://schemas.microsoft.com/office/powerpoint/2010/main" val="2133921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E8E2-DAAF-4030-9A12-C1C361E04F84}"/>
              </a:ext>
            </a:extLst>
          </p:cNvPr>
          <p:cNvSpPr>
            <a:spLocks noGrp="1"/>
          </p:cNvSpPr>
          <p:nvPr>
            <p:ph type="title"/>
          </p:nvPr>
        </p:nvSpPr>
        <p:spPr>
          <a:xfrm>
            <a:off x="677334" y="805543"/>
            <a:ext cx="8596668" cy="879566"/>
          </a:xfrm>
        </p:spPr>
        <p:txBody>
          <a:bodyPr/>
          <a:lstStyle/>
          <a:p>
            <a:r>
              <a:rPr lang="en-IN" dirty="0" smtClean="0"/>
              <a:t>Virtualization</a:t>
            </a:r>
            <a:endParaRPr lang="en-US" dirty="0"/>
          </a:p>
        </p:txBody>
      </p:sp>
      <p:sp>
        <p:nvSpPr>
          <p:cNvPr id="3" name="Content Placeholder 2">
            <a:extLst>
              <a:ext uri="{FF2B5EF4-FFF2-40B4-BE49-F238E27FC236}">
                <a16:creationId xmlns:a16="http://schemas.microsoft.com/office/drawing/2014/main" id="{2A0FC167-CA77-4EE8-AB36-6D8C60286FC0}"/>
              </a:ext>
            </a:extLst>
          </p:cNvPr>
          <p:cNvSpPr>
            <a:spLocks noGrp="1"/>
          </p:cNvSpPr>
          <p:nvPr>
            <p:ph idx="1"/>
          </p:nvPr>
        </p:nvSpPr>
        <p:spPr>
          <a:xfrm>
            <a:off x="677334" y="1789610"/>
            <a:ext cx="8910803" cy="4101737"/>
          </a:xfrm>
        </p:spPr>
        <p:txBody>
          <a:bodyPr>
            <a:noAutofit/>
          </a:bodyPr>
          <a:lstStyle/>
          <a:p>
            <a:pPr algn="just">
              <a:buFont typeface="Wingdings" panose="05000000000000000000" pitchFamily="2" charset="2"/>
              <a:buChar char="Ø"/>
            </a:pPr>
            <a:r>
              <a:rPr lang="en-US" sz="2000" dirty="0">
                <a:latin typeface="Times New Roman" pitchFamily="18" charset="0"/>
                <a:cs typeface="Times New Roman" pitchFamily="18" charset="0"/>
              </a:rPr>
              <a:t>Virtualization refers to the act of creating a virtual version of computing resources, including computer hardware platforms, storage devices</a:t>
            </a:r>
            <a:r>
              <a:rPr lang="en-US" sz="2000" dirty="0" smtClean="0">
                <a:latin typeface="Times New Roman" pitchFamily="18" charset="0"/>
                <a:cs typeface="Times New Roman" pitchFamily="18" charset="0"/>
              </a:rPr>
              <a:t>, etc.</a:t>
            </a:r>
          </a:p>
          <a:p>
            <a:pPr marL="0" indent="0" algn="just">
              <a:buNone/>
            </a:pPr>
            <a:endParaRPr 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sz="2000" dirty="0">
                <a:latin typeface="Times New Roman" pitchFamily="18" charset="0"/>
                <a:cs typeface="Times New Roman" pitchFamily="18" charset="0"/>
              </a:rPr>
              <a:t>Virtualization makes it possible to run multiple operating systems and multiple applications on the same server at the same time.</a:t>
            </a:r>
          </a:p>
          <a:p>
            <a:pPr algn="just">
              <a:buFont typeface="Wingdings" panose="05000000000000000000" pitchFamily="2" charset="2"/>
              <a:buChar char="Ø"/>
            </a:pPr>
            <a:endParaRPr lang="en-US" sz="2000" dirty="0">
              <a:latin typeface="Times New Roman" pitchFamily="18" charset="0"/>
              <a:cs typeface="Times New Roman" pitchFamily="18" charset="0"/>
            </a:endParaRPr>
          </a:p>
          <a:p>
            <a:pPr algn="just">
              <a:buFont typeface="Wingdings" panose="05000000000000000000" pitchFamily="2" charset="2"/>
              <a:buChar char="Ø"/>
            </a:pPr>
            <a:r>
              <a:rPr lang="en-US" sz="2000" dirty="0" smtClean="0">
                <a:latin typeface="Times New Roman" pitchFamily="18" charset="0"/>
                <a:cs typeface="Times New Roman" pitchFamily="18" charset="0"/>
              </a:rPr>
              <a:t>Virtualization makes physical resources of infrastructure dynamically map to the drive of the application. </a:t>
            </a:r>
          </a:p>
          <a:p>
            <a:pPr algn="just">
              <a:buFont typeface="Wingdings" panose="05000000000000000000" pitchFamily="2" charset="2"/>
              <a:buChar char="Ø"/>
            </a:pPr>
            <a:endParaRPr 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sz="2000" dirty="0" smtClean="0">
                <a:latin typeface="Times New Roman" pitchFamily="18" charset="0"/>
                <a:cs typeface="Times New Roman" pitchFamily="18" charset="0"/>
              </a:rPr>
              <a:t>Virtualization </a:t>
            </a:r>
            <a:r>
              <a:rPr lang="en-US" sz="2000" dirty="0">
                <a:latin typeface="Times New Roman" pitchFamily="18" charset="0"/>
                <a:cs typeface="Times New Roman" pitchFamily="18" charset="0"/>
              </a:rPr>
              <a:t>can be implemented with virtual machines and containers</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602171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11" y="557347"/>
            <a:ext cx="4952757" cy="775063"/>
          </a:xfrm>
        </p:spPr>
        <p:txBody>
          <a:bodyPr/>
          <a:lstStyle/>
          <a:p>
            <a:r>
              <a:rPr lang="en-US" dirty="0" smtClean="0"/>
              <a:t>Virtual Machines</a:t>
            </a:r>
            <a:endParaRPr lang="en-US" dirty="0"/>
          </a:p>
        </p:txBody>
      </p:sp>
      <p:sp>
        <p:nvSpPr>
          <p:cNvPr id="3" name="Content Placeholder 2"/>
          <p:cNvSpPr>
            <a:spLocks noGrp="1"/>
          </p:cNvSpPr>
          <p:nvPr>
            <p:ph idx="1"/>
          </p:nvPr>
        </p:nvSpPr>
        <p:spPr>
          <a:xfrm>
            <a:off x="755711" y="1651137"/>
            <a:ext cx="8596668" cy="4305526"/>
          </a:xfrm>
        </p:spPr>
        <p:txBody>
          <a:bodyPr>
            <a:noAutofit/>
          </a:bodyPr>
          <a:lstStyle/>
          <a:p>
            <a:pPr algn="just">
              <a:buFont typeface="Wingdings" panose="05000000000000000000" pitchFamily="2" charset="2"/>
              <a:buChar char="Ø"/>
            </a:pPr>
            <a:r>
              <a:rPr lang="en-US" sz="2000" dirty="0">
                <a:latin typeface="Times New Roman" pitchFamily="18" charset="0"/>
                <a:cs typeface="Times New Roman" pitchFamily="18" charset="0"/>
              </a:rPr>
              <a:t>The virtual machine is implemented as a combination of a real machine and virtualization software. </a:t>
            </a: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virtual machine may have resources different from the real machine, either in quantity or in type. </a:t>
            </a:r>
          </a:p>
          <a:p>
            <a:pPr marL="0" indent="0" algn="just">
              <a:buNone/>
            </a:pPr>
            <a:endParaRPr 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sz="2000" dirty="0" smtClean="0">
                <a:latin typeface="Times New Roman" pitchFamily="18" charset="0"/>
                <a:cs typeface="Times New Roman" pitchFamily="18" charset="0"/>
              </a:rPr>
              <a:t>Virtual machines are software computers that provide the same functionality as physical computers. </a:t>
            </a:r>
          </a:p>
          <a:p>
            <a:pPr algn="just">
              <a:buFont typeface="Wingdings" panose="05000000000000000000" pitchFamily="2" charset="2"/>
              <a:buChar char="Ø"/>
            </a:pPr>
            <a:endParaRPr 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sz="2000" dirty="0" smtClean="0">
                <a:latin typeface="Times New Roman" pitchFamily="18" charset="0"/>
                <a:cs typeface="Times New Roman" pitchFamily="18" charset="0"/>
              </a:rPr>
              <a:t>Virtual machines are created to perform specific tasks that are risky to perform in a host environment.</a:t>
            </a:r>
          </a:p>
          <a:p>
            <a:pPr algn="just">
              <a:buNone/>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5732"/>
            <a:ext cx="8596668" cy="819194"/>
          </a:xfrm>
        </p:spPr>
        <p:txBody>
          <a:bodyPr/>
          <a:lstStyle/>
          <a:p>
            <a:r>
              <a:rPr lang="en-US" dirty="0" smtClean="0"/>
              <a:t>Containers</a:t>
            </a:r>
            <a:endParaRPr lang="en-US" dirty="0"/>
          </a:p>
        </p:txBody>
      </p:sp>
      <p:sp>
        <p:nvSpPr>
          <p:cNvPr id="3" name="Content Placeholder 2"/>
          <p:cNvSpPr>
            <a:spLocks noGrp="1"/>
          </p:cNvSpPr>
          <p:nvPr>
            <p:ph idx="1"/>
          </p:nvPr>
        </p:nvSpPr>
        <p:spPr>
          <a:xfrm>
            <a:off x="677334" y="2129246"/>
            <a:ext cx="8596668" cy="3481042"/>
          </a:xfrm>
        </p:spPr>
        <p:txBody>
          <a:bodyPr>
            <a:normAutofit/>
          </a:bodyPr>
          <a:lstStyle/>
          <a:p>
            <a:pPr algn="just">
              <a:buFont typeface="Wingdings" panose="05000000000000000000" pitchFamily="2" charset="2"/>
              <a:buChar char="Ø"/>
            </a:pPr>
            <a:r>
              <a:rPr lang="en-US" sz="2000" dirty="0">
                <a:latin typeface="Times New Roman" pitchFamily="18" charset="0"/>
                <a:cs typeface="Times New Roman" pitchFamily="18" charset="0"/>
              </a:rPr>
              <a:t>A container is a lightweight, stand-alone, executable package of a piece of software that includes everything needed to run it, i.e., code, runtime </a:t>
            </a:r>
            <a:r>
              <a:rPr lang="en-US" sz="2000" dirty="0" smtClean="0">
                <a:latin typeface="Times New Roman" pitchFamily="18" charset="0"/>
                <a:cs typeface="Times New Roman" pitchFamily="18" charset="0"/>
              </a:rPr>
              <a:t>environment and system </a:t>
            </a:r>
            <a:r>
              <a:rPr lang="en-US" sz="2000" dirty="0">
                <a:latin typeface="Times New Roman" pitchFamily="18" charset="0"/>
                <a:cs typeface="Times New Roman" pitchFamily="18" charset="0"/>
              </a:rPr>
              <a:t>libraries</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a:p>
            <a:pPr algn="just">
              <a:buFont typeface="Wingdings" panose="05000000000000000000" pitchFamily="2" charset="2"/>
              <a:buChar char="Ø"/>
            </a:pPr>
            <a:r>
              <a:rPr lang="en-US" sz="2000" dirty="0">
                <a:latin typeface="Times New Roman" pitchFamily="18" charset="0"/>
                <a:cs typeface="Times New Roman" pitchFamily="18" charset="0"/>
              </a:rPr>
              <a:t>Using containers a developer can package up an application with all the parts it needs, like libraries and other dependencies and it can be shipped out as a single package.</a:t>
            </a:r>
          </a:p>
          <a:p>
            <a:pPr marL="0" indent="0">
              <a:buNone/>
            </a:pPr>
            <a:endParaRPr lang="en-US" sz="2000" dirty="0"/>
          </a:p>
        </p:txBody>
      </p:sp>
    </p:spTree>
    <p:extLst>
      <p:ext uri="{BB962C8B-B14F-4D97-AF65-F5344CB8AC3E}">
        <p14:creationId xmlns:p14="http://schemas.microsoft.com/office/powerpoint/2010/main" val="3523710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01040"/>
            <a:ext cx="8596668" cy="931817"/>
          </a:xfrm>
        </p:spPr>
        <p:txBody>
          <a:bodyPr/>
          <a:lstStyle/>
          <a:p>
            <a:r>
              <a:rPr lang="en-US" dirty="0" smtClean="0"/>
              <a:t>VMs vs. Containers</a:t>
            </a:r>
            <a:endParaRPr lang="en-US" dirty="0"/>
          </a:p>
        </p:txBody>
      </p:sp>
      <p:sp>
        <p:nvSpPr>
          <p:cNvPr id="3" name="Content Placeholder 2"/>
          <p:cNvSpPr>
            <a:spLocks noGrp="1"/>
          </p:cNvSpPr>
          <p:nvPr>
            <p:ph idx="1"/>
          </p:nvPr>
        </p:nvSpPr>
        <p:spPr>
          <a:xfrm>
            <a:off x="677334" y="2095274"/>
            <a:ext cx="8596668" cy="3704634"/>
          </a:xfrm>
        </p:spPr>
        <p:txBody>
          <a:bodyPr>
            <a:noAutofit/>
          </a:bodyPr>
          <a:lstStyle/>
          <a:p>
            <a:pPr algn="just">
              <a:buFont typeface="Wingdings" panose="05000000000000000000" pitchFamily="2" charset="2"/>
              <a:buChar char="Ø"/>
            </a:pPr>
            <a:r>
              <a:rPr lang="en-US" sz="2000" dirty="0" smtClean="0">
                <a:latin typeface="Times New Roman" pitchFamily="18" charset="0"/>
                <a:cs typeface="Times New Roman" pitchFamily="18" charset="0"/>
              </a:rPr>
              <a:t>Containers and VMs are similar in their goals: to isolate an application and its dependencies into a self-contained unit that can run anywhere.</a:t>
            </a:r>
          </a:p>
          <a:p>
            <a:pPr marL="0" indent="0" algn="just">
              <a:buNone/>
            </a:pPr>
            <a:endParaRPr 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sz="2000" dirty="0" smtClean="0">
                <a:latin typeface="Times New Roman" pitchFamily="18" charset="0"/>
                <a:cs typeface="Times New Roman" pitchFamily="18" charset="0"/>
              </a:rPr>
              <a:t>The most important difference between containers and VMs is that containers share the host systems kernel with other containers. This is what makes containers so lightweight.</a:t>
            </a:r>
          </a:p>
          <a:p>
            <a:pPr marL="0" indent="0" algn="just">
              <a:buNone/>
            </a:pPr>
            <a:endParaRPr lang="en-US" sz="2000" dirty="0" smtClean="0">
              <a:latin typeface="Times New Roman" pitchFamily="18" charset="0"/>
              <a:cs typeface="Times New Roman" pitchFamily="18" charset="0"/>
            </a:endParaRPr>
          </a:p>
          <a:p>
            <a:pPr algn="just">
              <a:buFont typeface="Wingdings" panose="05000000000000000000" pitchFamily="2" charset="2"/>
              <a:buChar char="Ø"/>
            </a:pPr>
            <a:r>
              <a:rPr lang="en-US" sz="2000" dirty="0" smtClean="0">
                <a:latin typeface="Times New Roman" pitchFamily="18" charset="0"/>
                <a:cs typeface="Times New Roman" pitchFamily="18" charset="0"/>
              </a:rPr>
              <a:t>Unlike a VM which provides hardware virtualization, a container provides operating-system-level virtualization by abstracting the user space.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2892</TotalTime>
  <Words>2404</Words>
  <Application>Microsoft Office PowerPoint</Application>
  <PresentationFormat>Widescreen</PresentationFormat>
  <Paragraphs>227</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Times New Roman</vt:lpstr>
      <vt:lpstr>Trebuchet MS</vt:lpstr>
      <vt:lpstr>Wingdings</vt:lpstr>
      <vt:lpstr>Wingdings 3</vt:lpstr>
      <vt:lpstr>Facet</vt:lpstr>
      <vt:lpstr>Cloud Computing : An efficient way of resource utilization</vt:lpstr>
      <vt:lpstr>Cloud Computing</vt:lpstr>
      <vt:lpstr>Importance of Cloud Computing</vt:lpstr>
      <vt:lpstr>Importance of Cloud Computing</vt:lpstr>
      <vt:lpstr>Cloud Service Models</vt:lpstr>
      <vt:lpstr>Virtualization</vt:lpstr>
      <vt:lpstr>Virtual Machines</vt:lpstr>
      <vt:lpstr>Containers</vt:lpstr>
      <vt:lpstr>VMs vs. Containers</vt:lpstr>
      <vt:lpstr>VMs vs. Containers</vt:lpstr>
      <vt:lpstr>VMs vs. Containers</vt:lpstr>
      <vt:lpstr>Elasticity and Scaling</vt:lpstr>
      <vt:lpstr>Elasticity and Scaling</vt:lpstr>
      <vt:lpstr>Elasticity and Scaling</vt:lpstr>
      <vt:lpstr>Elasticity and Scaling</vt:lpstr>
      <vt:lpstr>Load Balancing</vt:lpstr>
      <vt:lpstr>Load Balancing</vt:lpstr>
      <vt:lpstr>Load Balancing</vt:lpstr>
      <vt:lpstr>Load Balancer</vt:lpstr>
      <vt:lpstr>HAProxy:</vt:lpstr>
      <vt:lpstr>HAProxy Algorithms:</vt:lpstr>
      <vt:lpstr>HAProxy contd..</vt:lpstr>
      <vt:lpstr>TOPSIS (Technique for Order of Preferences by Similarity to Ideal Solution)</vt:lpstr>
      <vt:lpstr>Steps of TOPSIS</vt:lpstr>
      <vt:lpstr>TOPSIS Steps:</vt:lpstr>
      <vt:lpstr>TOPSIS Steps:</vt:lpstr>
      <vt:lpstr>TOPSIS Steps:</vt:lpstr>
      <vt:lpstr>TOPSIS Steps:</vt:lpstr>
      <vt:lpstr>Auto-elasticity</vt:lpstr>
      <vt:lpstr>Auto-elasticity</vt:lpstr>
      <vt:lpstr>Auto-elasticity</vt:lpstr>
      <vt:lpstr>Auto-elasticity</vt:lpstr>
      <vt:lpstr>Auto-elasticity</vt:lpstr>
      <vt:lpstr>Auto-elasticity</vt:lpstr>
      <vt:lpstr>Auto-elasticity</vt:lpstr>
      <vt:lpstr>Containers in Cloud Computing</vt:lpstr>
      <vt:lpstr>Docker Container</vt:lpstr>
      <vt:lpstr>Steps to create a Docker Container</vt:lpstr>
      <vt:lpstr>Docker Compose:</vt:lpstr>
      <vt:lpstr>Container Orchestration</vt:lpstr>
      <vt:lpstr>Docker Swarm: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Scaling :Based on Response Time using Docker</dc:title>
  <dc:creator>abhishek yadav</dc:creator>
  <cp:lastModifiedBy>Gaurav Raj</cp:lastModifiedBy>
  <cp:revision>77</cp:revision>
  <dcterms:created xsi:type="dcterms:W3CDTF">2019-11-26T12:54:03Z</dcterms:created>
  <dcterms:modified xsi:type="dcterms:W3CDTF">2020-02-18T08:32:33Z</dcterms:modified>
</cp:coreProperties>
</file>