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06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3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10/29/2015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3F08B-3105-4014-B258-4AF486BD1A62}" type="slidenum">
              <a:rPr lang="en-US"/>
              <a:pPr/>
              <a:t>2</a:t>
            </a:fld>
            <a:endParaRPr lang="en-US"/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FC37E-4770-476C-BB79-1887554EF48F}" type="slidenum">
              <a:rPr lang="en-US"/>
              <a:pPr/>
              <a:t>11</a:t>
            </a:fld>
            <a:endParaRPr lang="en-US"/>
          </a:p>
        </p:txBody>
      </p:sp>
      <p:sp>
        <p:nvSpPr>
          <p:cNvPr id="567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C1016-1394-4EC4-8984-671925798083}" type="slidenum">
              <a:rPr lang="en-US"/>
              <a:pPr/>
              <a:t>12</a:t>
            </a:fld>
            <a:endParaRPr lang="en-US"/>
          </a:p>
        </p:txBody>
      </p:sp>
      <p:sp>
        <p:nvSpPr>
          <p:cNvPr id="568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1BE1E3-1490-46E3-9C16-441BCE9993E9}" type="slidenum">
              <a:rPr lang="en-US"/>
              <a:pPr/>
              <a:t>13</a:t>
            </a:fld>
            <a:endParaRPr lang="en-US"/>
          </a:p>
        </p:txBody>
      </p:sp>
      <p:sp>
        <p:nvSpPr>
          <p:cNvPr id="569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0AD3F-7B67-4AF3-B90F-2CA53F454645}" type="slidenum">
              <a:rPr lang="en-US"/>
              <a:pPr/>
              <a:t>14</a:t>
            </a:fld>
            <a:endParaRPr lang="en-US"/>
          </a:p>
        </p:txBody>
      </p:sp>
      <p:sp>
        <p:nvSpPr>
          <p:cNvPr id="570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83EA0-741E-427A-86BE-30A54C293979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452B3-FB63-4AA5-8DF7-BC3A2244AAD8}" type="slidenum">
              <a:rPr lang="en-US"/>
              <a:pPr/>
              <a:t>16</a:t>
            </a:fld>
            <a:endParaRPr lang="en-US"/>
          </a:p>
        </p:txBody>
      </p:sp>
      <p:sp>
        <p:nvSpPr>
          <p:cNvPr id="572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A85F9-021A-4D70-9A9E-6B1630A16422}" type="slidenum">
              <a:rPr lang="en-US"/>
              <a:pPr/>
              <a:t>17</a:t>
            </a:fld>
            <a:endParaRPr lang="en-US"/>
          </a:p>
        </p:txBody>
      </p:sp>
      <p:sp>
        <p:nvSpPr>
          <p:cNvPr id="573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5D283-C443-41C9-865E-0CAAD33BDC8D}" type="slidenum">
              <a:rPr lang="en-US"/>
              <a:pPr/>
              <a:t>18</a:t>
            </a:fld>
            <a:endParaRPr 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EEA02-76DD-4460-9BCF-C5FB0E31DAB6}" type="slidenum">
              <a:rPr lang="en-US"/>
              <a:pPr/>
              <a:t>19</a:t>
            </a:fld>
            <a:endParaRPr lang="en-US"/>
          </a:p>
        </p:txBody>
      </p:sp>
      <p:sp>
        <p:nvSpPr>
          <p:cNvPr id="575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85373-63DB-4725-9373-ACD90D505604}" type="slidenum">
              <a:rPr lang="en-US"/>
              <a:pPr/>
              <a:t>20</a:t>
            </a:fld>
            <a:endParaRPr lang="en-US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C6ABB-AF79-40C7-8FCB-75D9ED5B5E92}" type="slidenum">
              <a:rPr lang="en-US"/>
              <a:pPr/>
              <a:t>3</a:t>
            </a:fld>
            <a:endParaRPr lang="en-US"/>
          </a:p>
        </p:txBody>
      </p:sp>
      <p:sp>
        <p:nvSpPr>
          <p:cNvPr id="560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B2ED5-7C77-47F9-99DB-05E0EC395B6F}" type="slidenum">
              <a:rPr lang="en-US"/>
              <a:pPr/>
              <a:t>21</a:t>
            </a:fld>
            <a:endParaRPr lang="en-US"/>
          </a:p>
        </p:txBody>
      </p:sp>
      <p:sp>
        <p:nvSpPr>
          <p:cNvPr id="577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B642A-EB7F-4633-86C8-8538FD470D46}" type="slidenum">
              <a:rPr lang="en-US"/>
              <a:pPr/>
              <a:t>22</a:t>
            </a:fld>
            <a:endParaRPr lang="en-US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ED7A4-D342-40EE-85BA-E6D1B2B835D0}" type="slidenum">
              <a:rPr lang="en-US"/>
              <a:pPr/>
              <a:t>23</a:t>
            </a:fld>
            <a:endParaRPr lang="en-US"/>
          </a:p>
        </p:txBody>
      </p:sp>
      <p:sp>
        <p:nvSpPr>
          <p:cNvPr id="579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93812-580C-4DB4-9A1D-5963F2E12F32}" type="slidenum">
              <a:rPr lang="en-US"/>
              <a:pPr/>
              <a:t>24</a:t>
            </a:fld>
            <a:endParaRPr lang="en-US"/>
          </a:p>
        </p:txBody>
      </p:sp>
      <p:sp>
        <p:nvSpPr>
          <p:cNvPr id="580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1EFE1-BF86-4F22-A409-D239AE60FE02}" type="slidenum">
              <a:rPr lang="en-US"/>
              <a:pPr/>
              <a:t>25</a:t>
            </a:fld>
            <a:endParaRPr lang="en-US"/>
          </a:p>
        </p:txBody>
      </p:sp>
      <p:sp>
        <p:nvSpPr>
          <p:cNvPr id="581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E51D5D-0F6B-47E3-A5DD-29BC9EABFA2F}" type="slidenum">
              <a:rPr lang="en-US"/>
              <a:pPr/>
              <a:t>26</a:t>
            </a:fld>
            <a:endParaRPr lang="en-US"/>
          </a:p>
        </p:txBody>
      </p:sp>
      <p:sp>
        <p:nvSpPr>
          <p:cNvPr id="582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4DFB8-8430-4B96-9492-D159FC37B9D1}" type="slidenum">
              <a:rPr lang="en-US"/>
              <a:pPr/>
              <a:t>27</a:t>
            </a:fld>
            <a:endParaRPr lang="en-US"/>
          </a:p>
        </p:txBody>
      </p:sp>
      <p:sp>
        <p:nvSpPr>
          <p:cNvPr id="583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F4643-305F-4B31-8FC4-E563A46B6077}" type="slidenum">
              <a:rPr lang="en-US"/>
              <a:pPr/>
              <a:t>28</a:t>
            </a:fld>
            <a:endParaRPr lang="en-US"/>
          </a:p>
        </p:txBody>
      </p:sp>
      <p:sp>
        <p:nvSpPr>
          <p:cNvPr id="584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5323F-AD64-4ADB-B6DF-378F68F6AA8F}" type="slidenum">
              <a:rPr lang="en-US"/>
              <a:pPr/>
              <a:t>29</a:t>
            </a:fld>
            <a:endParaRPr lang="en-US"/>
          </a:p>
        </p:txBody>
      </p:sp>
      <p:sp>
        <p:nvSpPr>
          <p:cNvPr id="585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8E414-561F-49F6-826F-A6CE955DDAF7}" type="slidenum">
              <a:rPr lang="en-US"/>
              <a:pPr/>
              <a:t>30</a:t>
            </a:fld>
            <a:endParaRPr 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DC287-4617-48BF-8E97-CB70C7FAF3F6}" type="slidenum">
              <a:rPr lang="en-US"/>
              <a:pPr/>
              <a:t>4</a:t>
            </a:fld>
            <a:endParaRPr lang="en-US"/>
          </a:p>
        </p:txBody>
      </p:sp>
      <p:sp>
        <p:nvSpPr>
          <p:cNvPr id="561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5AF23-E729-4365-A787-F76CC8513D8F}" type="slidenum">
              <a:rPr lang="en-US"/>
              <a:pPr/>
              <a:t>31</a:t>
            </a:fld>
            <a:endParaRPr lang="en-US"/>
          </a:p>
        </p:txBody>
      </p:sp>
      <p:sp>
        <p:nvSpPr>
          <p:cNvPr id="587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C188E-7D1C-47AF-A589-C838F3932F0A}" type="slidenum">
              <a:rPr lang="en-US"/>
              <a:pPr/>
              <a:t>32</a:t>
            </a:fld>
            <a:endParaRPr 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5DDE2-3BA9-40C7-8D11-0257AA871E4A}" type="slidenum">
              <a:rPr lang="en-US"/>
              <a:pPr/>
              <a:t>33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FFA39-E9DA-4169-9A0E-33B8BA167A56}" type="slidenum">
              <a:rPr lang="en-US"/>
              <a:pPr/>
              <a:t>34</a:t>
            </a:fld>
            <a:endParaRPr lang="en-US"/>
          </a:p>
        </p:txBody>
      </p:sp>
      <p:sp>
        <p:nvSpPr>
          <p:cNvPr id="589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1B29C-80DC-46B8-92B6-E2583ACCBD69}" type="slidenum">
              <a:rPr lang="en-US"/>
              <a:pPr/>
              <a:t>35</a:t>
            </a:fld>
            <a:endParaRPr lang="en-US"/>
          </a:p>
        </p:txBody>
      </p:sp>
      <p:sp>
        <p:nvSpPr>
          <p:cNvPr id="591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7131F-C033-41B2-BB71-D7158DD08EFB}" type="slidenum">
              <a:rPr lang="en-US"/>
              <a:pPr/>
              <a:t>36</a:t>
            </a:fld>
            <a:endParaRPr 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9A48D-B981-4F09-9297-68931997A422}" type="slidenum">
              <a:rPr lang="en-US"/>
              <a:pPr/>
              <a:t>37</a:t>
            </a:fld>
            <a:endParaRPr lang="en-US"/>
          </a:p>
        </p:txBody>
      </p:sp>
      <p:sp>
        <p:nvSpPr>
          <p:cNvPr id="593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BC173E-8478-4A46-B2DA-3C118A5FC360}" type="slidenum">
              <a:rPr lang="en-US"/>
              <a:pPr/>
              <a:t>38</a:t>
            </a:fld>
            <a:endParaRPr 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BE864-14D9-4134-9A03-C63FB204D991}" type="slidenum">
              <a:rPr lang="en-US"/>
              <a:pPr/>
              <a:t>39</a:t>
            </a:fld>
            <a:endParaRPr lang="en-US"/>
          </a:p>
        </p:txBody>
      </p:sp>
      <p:sp>
        <p:nvSpPr>
          <p:cNvPr id="595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8B5D2-B812-4381-8648-73401BDBB834}" type="slidenum">
              <a:rPr lang="en-US"/>
              <a:pPr/>
              <a:t>40</a:t>
            </a:fld>
            <a:endParaRPr lang="en-US"/>
          </a:p>
        </p:txBody>
      </p:sp>
      <p:sp>
        <p:nvSpPr>
          <p:cNvPr id="596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A5B42C-833B-4399-9111-106747641182}" type="slidenum">
              <a:rPr lang="en-US"/>
              <a:pPr/>
              <a:t>5</a:t>
            </a:fld>
            <a:endParaRPr lang="en-US"/>
          </a:p>
        </p:txBody>
      </p:sp>
      <p:sp>
        <p:nvSpPr>
          <p:cNvPr id="562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3ED2D-5F45-46FC-B8A8-4ABDBD63A781}" type="slidenum">
              <a:rPr lang="en-US"/>
              <a:pPr/>
              <a:t>41</a:t>
            </a:fld>
            <a:endParaRPr lang="en-US"/>
          </a:p>
        </p:txBody>
      </p:sp>
      <p:sp>
        <p:nvSpPr>
          <p:cNvPr id="71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31665-26C0-48DD-B04A-E93FBFD2D6F2}" type="slidenum">
              <a:rPr lang="en-US"/>
              <a:pPr/>
              <a:t>42</a:t>
            </a:fld>
            <a:endParaRPr lang="en-US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7A107-9065-467C-B7D3-57ED5B7176D6}" type="slidenum">
              <a:rPr lang="en-US"/>
              <a:pPr/>
              <a:t>43</a:t>
            </a:fld>
            <a:endParaRPr lang="en-US"/>
          </a:p>
        </p:txBody>
      </p:sp>
      <p:sp>
        <p:nvSpPr>
          <p:cNvPr id="71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EE234-9622-4619-8148-FAA13B86ACAB}" type="slidenum">
              <a:rPr lang="en-US"/>
              <a:pPr/>
              <a:t>44</a:t>
            </a:fld>
            <a:endParaRPr lang="en-US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95E9E-9FDA-4C7B-B318-3EEFB35E792B}" type="slidenum">
              <a:rPr lang="en-US"/>
              <a:pPr/>
              <a:t>45</a:t>
            </a:fld>
            <a:endParaRPr lang="en-US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F96C7-6F09-46F1-A89B-8A83BC19019D}" type="slidenum">
              <a:rPr lang="en-US"/>
              <a:pPr/>
              <a:t>46</a:t>
            </a:fld>
            <a:endParaRPr lang="en-US"/>
          </a:p>
        </p:txBody>
      </p:sp>
      <p:sp>
        <p:nvSpPr>
          <p:cNvPr id="72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DFB09-A523-496D-AF4E-C52BB1D3F15E}" type="slidenum">
              <a:rPr lang="en-US"/>
              <a:pPr/>
              <a:t>47</a:t>
            </a:fld>
            <a:endParaRPr lang="en-US"/>
          </a:p>
        </p:txBody>
      </p:sp>
      <p:sp>
        <p:nvSpPr>
          <p:cNvPr id="600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9B472-4F65-4540-9B4D-BFE50679D366}" type="slidenum">
              <a:rPr lang="en-US"/>
              <a:pPr/>
              <a:t>48</a:t>
            </a:fld>
            <a:endParaRPr lang="en-US"/>
          </a:p>
        </p:txBody>
      </p:sp>
      <p:sp>
        <p:nvSpPr>
          <p:cNvPr id="601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CEDE1-B579-4864-9DD0-E900CFB2EF0C}" type="slidenum">
              <a:rPr lang="en-US"/>
              <a:pPr/>
              <a:t>49</a:t>
            </a:fld>
            <a:endParaRPr lang="en-US"/>
          </a:p>
        </p:txBody>
      </p:sp>
      <p:sp>
        <p:nvSpPr>
          <p:cNvPr id="602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F03F7-5066-4ED5-AC79-04665B0733EB}" type="slidenum">
              <a:rPr lang="en-US"/>
              <a:pPr/>
              <a:t>50</a:t>
            </a:fld>
            <a:endParaRPr lang="en-US"/>
          </a:p>
        </p:txBody>
      </p:sp>
      <p:sp>
        <p:nvSpPr>
          <p:cNvPr id="603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1EDAD-2496-4E30-99FC-4A22AA9BE494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5E696-4FCF-439F-8CEC-8E8D69D685DB}" type="slidenum">
              <a:rPr lang="en-US"/>
              <a:pPr/>
              <a:t>51</a:t>
            </a:fld>
            <a:endParaRPr lang="en-US"/>
          </a:p>
        </p:txBody>
      </p:sp>
      <p:sp>
        <p:nvSpPr>
          <p:cNvPr id="604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B7926-62DC-4A46-B3DA-0B72850DEBB0}" type="slidenum">
              <a:rPr lang="en-US"/>
              <a:pPr/>
              <a:t>52</a:t>
            </a:fld>
            <a:endParaRPr lang="en-US"/>
          </a:p>
        </p:txBody>
      </p:sp>
      <p:sp>
        <p:nvSpPr>
          <p:cNvPr id="605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CC583-3556-4514-A3EC-C8B8D6A032C0}" type="slidenum">
              <a:rPr lang="en-US"/>
              <a:pPr/>
              <a:t>53</a:t>
            </a:fld>
            <a:endParaRPr lang="en-US"/>
          </a:p>
        </p:txBody>
      </p:sp>
      <p:sp>
        <p:nvSpPr>
          <p:cNvPr id="607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AC512-C66A-438A-936A-885673749E7D}" type="slidenum">
              <a:rPr lang="en-US"/>
              <a:pPr/>
              <a:t>54</a:t>
            </a:fld>
            <a:endParaRPr lang="en-US"/>
          </a:p>
        </p:txBody>
      </p:sp>
      <p:sp>
        <p:nvSpPr>
          <p:cNvPr id="608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F4EBC-3892-4D12-8086-3DB98FC3A72B}" type="slidenum">
              <a:rPr lang="en-US"/>
              <a:pPr/>
              <a:t>55</a:t>
            </a:fld>
            <a:endParaRPr lang="en-US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13FEA-3447-415B-B33A-75EC3C24611D}" type="slidenum">
              <a:rPr lang="en-US"/>
              <a:pPr/>
              <a:t>56</a:t>
            </a:fld>
            <a:endParaRPr lang="en-US"/>
          </a:p>
        </p:txBody>
      </p:sp>
      <p:sp>
        <p:nvSpPr>
          <p:cNvPr id="610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A9D76-A205-4147-9C15-CF6524304ED9}" type="slidenum">
              <a:rPr lang="en-US"/>
              <a:pPr/>
              <a:t>57</a:t>
            </a:fld>
            <a:endParaRPr lang="en-US"/>
          </a:p>
        </p:txBody>
      </p:sp>
      <p:sp>
        <p:nvSpPr>
          <p:cNvPr id="612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A9462-92F7-49ED-A2E8-C19AB826BBF1}" type="slidenum">
              <a:rPr lang="en-US"/>
              <a:pPr/>
              <a:t>58</a:t>
            </a:fld>
            <a:endParaRPr lang="en-US"/>
          </a:p>
        </p:txBody>
      </p:sp>
      <p:sp>
        <p:nvSpPr>
          <p:cNvPr id="614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B20C6-89E1-4A79-A710-638A5716FFA9}" type="slidenum">
              <a:rPr lang="en-US"/>
              <a:pPr/>
              <a:t>59</a:t>
            </a:fld>
            <a:endParaRPr lang="en-US"/>
          </a:p>
        </p:txBody>
      </p:sp>
      <p:sp>
        <p:nvSpPr>
          <p:cNvPr id="67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8DE27-805F-4938-8DC6-3F3988A0A652}" type="slidenum">
              <a:rPr lang="en-US"/>
              <a:pPr/>
              <a:t>60</a:t>
            </a:fld>
            <a:endParaRPr lang="en-US"/>
          </a:p>
        </p:txBody>
      </p:sp>
      <p:sp>
        <p:nvSpPr>
          <p:cNvPr id="616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A6C9B-5055-4A38-9B03-80B25EAE3845}" type="slidenum">
              <a:rPr lang="en-US"/>
              <a:pPr/>
              <a:t>7</a:t>
            </a:fld>
            <a:endParaRPr lang="en-US"/>
          </a:p>
        </p:txBody>
      </p:sp>
      <p:sp>
        <p:nvSpPr>
          <p:cNvPr id="67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E7A59-1D08-42B6-8BF6-1F4DC83857B5}" type="slidenum">
              <a:rPr lang="en-US"/>
              <a:pPr/>
              <a:t>61</a:t>
            </a:fld>
            <a:endParaRPr lang="en-US"/>
          </a:p>
        </p:txBody>
      </p:sp>
      <p:sp>
        <p:nvSpPr>
          <p:cNvPr id="67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3A3FE-0332-4AA2-B533-FD0E1415AD5B}" type="slidenum">
              <a:rPr lang="en-US"/>
              <a:pPr/>
              <a:t>62</a:t>
            </a:fld>
            <a:endParaRPr lang="en-US"/>
          </a:p>
        </p:txBody>
      </p:sp>
      <p:sp>
        <p:nvSpPr>
          <p:cNvPr id="68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B96F0-1E36-4F9C-BF65-EC63A8A2315D}" type="slidenum">
              <a:rPr lang="en-US"/>
              <a:pPr/>
              <a:t>63</a:t>
            </a:fld>
            <a:endParaRPr lang="en-US"/>
          </a:p>
        </p:txBody>
      </p:sp>
      <p:sp>
        <p:nvSpPr>
          <p:cNvPr id="618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B1E3D-BB6D-4F40-B500-476EA58C2187}" type="slidenum">
              <a:rPr lang="en-US"/>
              <a:pPr/>
              <a:t>64</a:t>
            </a:fld>
            <a:endParaRPr lang="en-US"/>
          </a:p>
        </p:txBody>
      </p:sp>
      <p:sp>
        <p:nvSpPr>
          <p:cNvPr id="619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5E261-DF3D-403A-9A0B-4257FD2D90F0}" type="slidenum">
              <a:rPr lang="en-US"/>
              <a:pPr/>
              <a:t>65</a:t>
            </a:fld>
            <a:endParaRPr lang="en-US"/>
          </a:p>
        </p:txBody>
      </p:sp>
      <p:sp>
        <p:nvSpPr>
          <p:cNvPr id="68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57F92-B72F-41CA-8B3A-DFC86E7F6CE8}" type="slidenum">
              <a:rPr lang="en-US"/>
              <a:pPr/>
              <a:t>66</a:t>
            </a:fld>
            <a:endParaRPr lang="en-US"/>
          </a:p>
        </p:txBody>
      </p:sp>
      <p:sp>
        <p:nvSpPr>
          <p:cNvPr id="68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38C67-8041-4230-B24A-A9D011D2D5A6}" type="slidenum">
              <a:rPr lang="en-US"/>
              <a:pPr/>
              <a:t>67</a:t>
            </a:fld>
            <a:endParaRPr lang="en-US"/>
          </a:p>
        </p:txBody>
      </p:sp>
      <p:sp>
        <p:nvSpPr>
          <p:cNvPr id="620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F3673-2960-474D-98A1-ED0B090F36F1}" type="slidenum">
              <a:rPr lang="en-US"/>
              <a:pPr/>
              <a:t>68</a:t>
            </a:fld>
            <a:endParaRPr lang="en-US"/>
          </a:p>
        </p:txBody>
      </p:sp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AC4A4-3D55-4A05-B90E-6F2B91E814C0}" type="slidenum">
              <a:rPr lang="en-US"/>
              <a:pPr/>
              <a:t>69</a:t>
            </a:fld>
            <a:endParaRPr lang="en-US"/>
          </a:p>
        </p:txBody>
      </p:sp>
      <p:sp>
        <p:nvSpPr>
          <p:cNvPr id="626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CCAFE-D1FD-41D9-ADEE-EB84E8C407FC}" type="slidenum">
              <a:rPr lang="en-US"/>
              <a:pPr/>
              <a:t>75</a:t>
            </a:fld>
            <a:endParaRPr lang="en-US"/>
          </a:p>
        </p:txBody>
      </p:sp>
      <p:sp>
        <p:nvSpPr>
          <p:cNvPr id="628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84C8D-7C38-4C51-9FBC-B5A0C460858B}" type="slidenum">
              <a:rPr lang="en-US"/>
              <a:pPr/>
              <a:t>8</a:t>
            </a:fld>
            <a:endParaRPr lang="en-US"/>
          </a:p>
        </p:txBody>
      </p:sp>
      <p:sp>
        <p:nvSpPr>
          <p:cNvPr id="564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74999-90A3-44FB-A86E-15A9BFC6CA9A}" type="slidenum">
              <a:rPr lang="en-US"/>
              <a:pPr/>
              <a:t>76</a:t>
            </a:fld>
            <a:endParaRPr lang="en-US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F907F-0796-43A4-8B86-965C14B1653C}" type="slidenum">
              <a:rPr lang="en-US"/>
              <a:pPr/>
              <a:t>77</a:t>
            </a:fld>
            <a:endParaRPr lang="en-US"/>
          </a:p>
        </p:txBody>
      </p:sp>
      <p:sp>
        <p:nvSpPr>
          <p:cNvPr id="630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E72C9-D0BF-4D50-90C7-43B4C40DB2C9}" type="slidenum">
              <a:rPr lang="en-US"/>
              <a:pPr/>
              <a:t>78</a:t>
            </a:fld>
            <a:endParaRPr lang="en-US"/>
          </a:p>
        </p:txBody>
      </p:sp>
      <p:sp>
        <p:nvSpPr>
          <p:cNvPr id="631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A32CB-1C9C-463C-8715-D2D6AAE328E4}" type="slidenum">
              <a:rPr lang="en-US"/>
              <a:pPr/>
              <a:t>79</a:t>
            </a:fld>
            <a:endParaRPr lang="en-US"/>
          </a:p>
        </p:txBody>
      </p:sp>
      <p:sp>
        <p:nvSpPr>
          <p:cNvPr id="632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C42E92-1CFF-4604-BD2D-7635FBF292F7}" type="slidenum">
              <a:rPr lang="en-US"/>
              <a:pPr/>
              <a:t>80</a:t>
            </a:fld>
            <a:endParaRPr lang="en-US"/>
          </a:p>
        </p:txBody>
      </p:sp>
      <p:sp>
        <p:nvSpPr>
          <p:cNvPr id="633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2205C-50A2-4B5D-AD42-3E0F9E6B9FBF}" type="slidenum">
              <a:rPr lang="en-US"/>
              <a:pPr/>
              <a:t>81</a:t>
            </a:fld>
            <a:endParaRPr lang="en-US"/>
          </a:p>
        </p:txBody>
      </p:sp>
      <p:sp>
        <p:nvSpPr>
          <p:cNvPr id="634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DFF67-2682-49C6-99C9-C7A73EF5FACD}" type="slidenum">
              <a:rPr lang="en-US"/>
              <a:pPr/>
              <a:t>82</a:t>
            </a:fld>
            <a:endParaRPr lang="en-US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0A0F6-CBC0-4973-B030-4596B639B8CC}" type="slidenum">
              <a:rPr lang="en-US"/>
              <a:pPr/>
              <a:t>83</a:t>
            </a:fld>
            <a:endParaRPr lang="en-US"/>
          </a:p>
        </p:txBody>
      </p:sp>
      <p:sp>
        <p:nvSpPr>
          <p:cNvPr id="636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9A2B9-EF50-4B94-802F-91AB4C9CDC60}" type="slidenum">
              <a:rPr lang="en-US"/>
              <a:pPr/>
              <a:t>84</a:t>
            </a:fld>
            <a:endParaRPr lang="en-US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21564-2255-40DB-BB35-00FB47235622}" type="slidenum">
              <a:rPr lang="en-US"/>
              <a:pPr/>
              <a:t>85</a:t>
            </a:fld>
            <a:endParaRPr lang="en-US"/>
          </a:p>
        </p:txBody>
      </p:sp>
      <p:sp>
        <p:nvSpPr>
          <p:cNvPr id="638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CE765-898F-4526-8943-4EA443F8C517}" type="slidenum">
              <a:rPr lang="en-US"/>
              <a:pPr/>
              <a:t>9</a:t>
            </a:fld>
            <a:endParaRPr lang="en-US"/>
          </a:p>
        </p:txBody>
      </p:sp>
      <p:sp>
        <p:nvSpPr>
          <p:cNvPr id="565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A939A-AF86-43E6-BC31-7AB5A3BFA240}" type="slidenum">
              <a:rPr lang="en-US"/>
              <a:pPr/>
              <a:t>86</a:t>
            </a:fld>
            <a:endParaRPr lang="en-US"/>
          </a:p>
        </p:txBody>
      </p:sp>
      <p:sp>
        <p:nvSpPr>
          <p:cNvPr id="64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01F12-2698-4C8A-B103-6BC349F06B94}" type="slidenum">
              <a:rPr lang="en-US"/>
              <a:pPr/>
              <a:t>87</a:t>
            </a:fld>
            <a:endParaRPr lang="en-US"/>
          </a:p>
        </p:txBody>
      </p:sp>
      <p:sp>
        <p:nvSpPr>
          <p:cNvPr id="641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AFF72-6A43-48A3-BA46-77518790734D}" type="slidenum">
              <a:rPr lang="en-US"/>
              <a:pPr/>
              <a:t>88</a:t>
            </a:fld>
            <a:endParaRPr lang="en-US"/>
          </a:p>
        </p:txBody>
      </p:sp>
      <p:sp>
        <p:nvSpPr>
          <p:cNvPr id="642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C3CE2-39C8-4549-8F25-5238BB926D33}" type="slidenum">
              <a:rPr lang="en-US"/>
              <a:pPr/>
              <a:t>89</a:t>
            </a:fld>
            <a:endParaRPr lang="en-US"/>
          </a:p>
        </p:txBody>
      </p:sp>
      <p:sp>
        <p:nvSpPr>
          <p:cNvPr id="643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F564E-2D9B-47BE-8778-B31A262CE302}" type="slidenum">
              <a:rPr lang="en-US"/>
              <a:pPr/>
              <a:t>90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D0837-B88B-4B48-88A4-481CE07B11E8}" type="slidenum">
              <a:rPr lang="en-US"/>
              <a:pPr/>
              <a:t>91</a:t>
            </a:fld>
            <a:endParaRPr lang="en-US"/>
          </a:p>
        </p:txBody>
      </p:sp>
      <p:sp>
        <p:nvSpPr>
          <p:cNvPr id="66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004DD-6CC3-458C-8321-883CAD60FF30}" type="slidenum">
              <a:rPr lang="en-US"/>
              <a:pPr/>
              <a:t>92</a:t>
            </a:fld>
            <a:endParaRPr lang="en-US"/>
          </a:p>
        </p:txBody>
      </p:sp>
      <p:sp>
        <p:nvSpPr>
          <p:cNvPr id="66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2F30A-41DD-4DC4-B5EA-BFDBF7139991}" type="slidenum">
              <a:rPr lang="en-US"/>
              <a:pPr/>
              <a:t>93</a:t>
            </a:fld>
            <a:endParaRPr lang="en-US"/>
          </a:p>
        </p:txBody>
      </p:sp>
      <p:sp>
        <p:nvSpPr>
          <p:cNvPr id="66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8D69F-574B-42ED-A028-2B89EB17DDC0}" type="slidenum">
              <a:rPr lang="en-US"/>
              <a:pPr/>
              <a:t>94</a:t>
            </a:fld>
            <a:endParaRPr lang="en-US"/>
          </a:p>
        </p:txBody>
      </p:sp>
      <p:sp>
        <p:nvSpPr>
          <p:cNvPr id="69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6666E-49AE-40E9-B054-47E0F2839006}" type="slidenum">
              <a:rPr lang="en-US"/>
              <a:pPr/>
              <a:t>103</a:t>
            </a:fld>
            <a:endParaRPr lang="en-US"/>
          </a:p>
        </p:txBody>
      </p:sp>
      <p:sp>
        <p:nvSpPr>
          <p:cNvPr id="66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8ADF2-7F2B-4C8B-A596-16980152A894}" type="slidenum">
              <a:rPr lang="en-US"/>
              <a:pPr/>
              <a:t>10</a:t>
            </a:fld>
            <a:endParaRPr lang="en-US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22329-1245-4035-A612-592B01DC8847}" type="slidenum">
              <a:rPr lang="en-US"/>
              <a:pPr/>
              <a:t>104</a:t>
            </a:fld>
            <a:endParaRPr lang="en-US"/>
          </a:p>
        </p:txBody>
      </p:sp>
      <p:sp>
        <p:nvSpPr>
          <p:cNvPr id="68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AF4C4A-E01F-47C1-9E55-204A16FBD95F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520CDB6-3F1D-4DE4-B7EF-DC056097D6B1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8F85A47-7BC6-4C7B-9F36-9774A4092C85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8DFFBDC-DA06-431A-A014-901C4E94BC63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C0AAA73-779B-4EB1-828B-9E6DAF25122A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74359E3-2899-4A03-A284-DE142F6FDC9F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E3B13B7-4305-49E4-BD0B-C0EABB6CA649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F445EB4-3927-4E01-814A-1C58147FA21E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6A0F200-AF09-439F-A979-39F38513C81D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F71B4F-4697-4071-A3A8-4E309828C456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C59E4DB-7D2E-4E38-B215-EDB62440BFFD}" type="datetime1">
              <a:rPr lang="en-US" smtClean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1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1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3.wmf"/><Relationship Id="rId15" Type="http://schemas.openxmlformats.org/officeDocument/2006/relationships/image" Target="../media/image2.png"/><Relationship Id="rId23" Type="http://schemas.openxmlformats.org/officeDocument/2006/relationships/image" Target="../media/image14.jpeg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58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60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61.xml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62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8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64.xml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oleObject" Target="../embeddings/oleObject104.bin"/><Relationship Id="rId3" Type="http://schemas.openxmlformats.org/officeDocument/2006/relationships/notesSlide" Target="../notesSlides/notesSlide65.xml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0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notesSlide" Target="../notesSlides/notesSlide66.xml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09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oleObject" Target="../embeddings/oleObject122.bin"/><Relationship Id="rId3" Type="http://schemas.openxmlformats.org/officeDocument/2006/relationships/notesSlide" Target="../notesSlides/notesSlide67.xml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20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8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2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6.bin"/><Relationship Id="rId10" Type="http://schemas.openxmlformats.org/officeDocument/2006/relationships/oleObject" Target="../embeddings/oleObject13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0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41.bin"/><Relationship Id="rId3" Type="http://schemas.openxmlformats.org/officeDocument/2006/relationships/notesSlide" Target="../notesSlides/notesSlide80.xml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39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14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2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51.bin"/><Relationship Id="rId3" Type="http://schemas.openxmlformats.org/officeDocument/2006/relationships/notesSlide" Target="../notesSlides/notesSlide81.xml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5.bin"/><Relationship Id="rId11" Type="http://schemas.openxmlformats.org/officeDocument/2006/relationships/oleObject" Target="../embeddings/oleObject149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15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2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Data Link</a:t>
            </a:r>
            <a:r>
              <a:rPr kumimoji="0" lang="en-US" sz="3600" b="1" i="1" u="none" strike="noStrike" cap="none" normalizeH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 Layer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363538"/>
            <a:ext cx="5334000" cy="838200"/>
          </a:xfrm>
        </p:spPr>
        <p:txBody>
          <a:bodyPr/>
          <a:lstStyle/>
          <a:p>
            <a:r>
              <a:rPr lang="en-US"/>
              <a:t>Parity Checking</a:t>
            </a:r>
          </a:p>
        </p:txBody>
      </p:sp>
      <p:pic>
        <p:nvPicPr>
          <p:cNvPr id="516099" name="Picture 3" descr="522 Single Bit Par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482850"/>
            <a:ext cx="260985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361950" y="1460500"/>
            <a:ext cx="281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 u="sng">
                <a:solidFill>
                  <a:srgbClr val="FF0000"/>
                </a:solidFill>
              </a:rPr>
              <a:t>Single Bit Parity:</a:t>
            </a:r>
            <a:endParaRPr lang="en-US" sz="2400" b="1" i="0"/>
          </a:p>
          <a:p>
            <a:r>
              <a:rPr lang="en-US" sz="1600" b="1" i="0"/>
              <a:t>Detect single bit errors</a:t>
            </a:r>
            <a:endParaRPr lang="en-US" sz="3200" b="1" i="0"/>
          </a:p>
        </p:txBody>
      </p:sp>
      <p:pic>
        <p:nvPicPr>
          <p:cNvPr id="516101" name="Picture 5" descr="523 Double Bit Pa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220913"/>
            <a:ext cx="375126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02" name="Text Box 6"/>
          <p:cNvSpPr txBox="1">
            <a:spLocks noChangeArrowheads="1"/>
          </p:cNvSpPr>
          <p:nvPr/>
        </p:nvSpPr>
        <p:spPr bwMode="auto">
          <a:xfrm>
            <a:off x="3643313" y="1408113"/>
            <a:ext cx="409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 u="sng">
                <a:solidFill>
                  <a:srgbClr val="FF0000"/>
                </a:solidFill>
              </a:rPr>
              <a:t>Two Dimensional Bit Parity</a:t>
            </a:r>
            <a:r>
              <a:rPr lang="en-US" sz="2400" b="1" i="0" u="sng">
                <a:solidFill>
                  <a:srgbClr val="FF0000"/>
                </a:solidFill>
              </a:rPr>
              <a:t>:</a:t>
            </a:r>
            <a:endParaRPr lang="en-US" sz="2400" b="1" i="0"/>
          </a:p>
          <a:p>
            <a:r>
              <a:rPr lang="en-US" sz="1600" b="1" i="0"/>
              <a:t>Detect </a:t>
            </a:r>
            <a:r>
              <a:rPr lang="en-US" sz="1600" b="1"/>
              <a:t>and correct</a:t>
            </a:r>
            <a:r>
              <a:rPr lang="en-US" sz="1600" b="1" i="0"/>
              <a:t> single bit errors</a:t>
            </a:r>
            <a:endParaRPr lang="en-US" sz="3200" b="1" i="0"/>
          </a:p>
        </p:txBody>
      </p:sp>
      <p:sp>
        <p:nvSpPr>
          <p:cNvPr id="516103" name="Oval 7"/>
          <p:cNvSpPr>
            <a:spLocks noChangeArrowheads="1"/>
          </p:cNvSpPr>
          <p:nvPr/>
        </p:nvSpPr>
        <p:spPr bwMode="auto">
          <a:xfrm>
            <a:off x="4354513" y="5222875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4279900" y="5129213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>
                <a:latin typeface="Courier New" pitchFamily="49" charset="0"/>
              </a:rPr>
              <a:t>0</a:t>
            </a:r>
            <a:endParaRPr lang="en-US" i="0"/>
          </a:p>
        </p:txBody>
      </p:sp>
      <p:sp>
        <p:nvSpPr>
          <p:cNvPr id="516105" name="Oval 9"/>
          <p:cNvSpPr>
            <a:spLocks noChangeArrowheads="1"/>
          </p:cNvSpPr>
          <p:nvPr/>
        </p:nvSpPr>
        <p:spPr bwMode="auto">
          <a:xfrm>
            <a:off x="6015038" y="5218113"/>
            <a:ext cx="146050" cy="1682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5940425" y="5124450"/>
            <a:ext cx="26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>
                <a:latin typeface="Courier New" pitchFamily="49" charset="0"/>
              </a:rPr>
              <a:t>0</a:t>
            </a:r>
            <a:endParaRPr lang="en-US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772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84 w 2368"/>
              <a:gd name="T1" fmla="*/ 632 h 1558"/>
              <a:gd name="T2" fmla="*/ 16 w 2368"/>
              <a:gd name="T3" fmla="*/ 809 h 1558"/>
              <a:gd name="T4" fmla="*/ 9 w 2368"/>
              <a:gd name="T5" fmla="*/ 1005 h 1558"/>
              <a:gd name="T6" fmla="*/ 70 w 2368"/>
              <a:gd name="T7" fmla="*/ 1147 h 1558"/>
              <a:gd name="T8" fmla="*/ 165 w 2368"/>
              <a:gd name="T9" fmla="*/ 1364 h 1558"/>
              <a:gd name="T10" fmla="*/ 280 w 2368"/>
              <a:gd name="T11" fmla="*/ 1446 h 1558"/>
              <a:gd name="T12" fmla="*/ 510 w 2368"/>
              <a:gd name="T13" fmla="*/ 1473 h 1558"/>
              <a:gd name="T14" fmla="*/ 958 w 2368"/>
              <a:gd name="T15" fmla="*/ 1452 h 1558"/>
              <a:gd name="T16" fmla="*/ 1134 w 2368"/>
              <a:gd name="T17" fmla="*/ 1446 h 1558"/>
              <a:gd name="T18" fmla="*/ 1371 w 2368"/>
              <a:gd name="T19" fmla="*/ 1486 h 1558"/>
              <a:gd name="T20" fmla="*/ 1601 w 2368"/>
              <a:gd name="T21" fmla="*/ 1554 h 1558"/>
              <a:gd name="T22" fmla="*/ 2008 w 2368"/>
              <a:gd name="T23" fmla="*/ 1513 h 1558"/>
              <a:gd name="T24" fmla="*/ 2293 w 2368"/>
              <a:gd name="T25" fmla="*/ 1297 h 1558"/>
              <a:gd name="T26" fmla="*/ 2347 w 2368"/>
              <a:gd name="T27" fmla="*/ 843 h 1558"/>
              <a:gd name="T28" fmla="*/ 2340 w 2368"/>
              <a:gd name="T29" fmla="*/ 653 h 1558"/>
              <a:gd name="T30" fmla="*/ 2177 w 2368"/>
              <a:gd name="T31" fmla="*/ 456 h 1558"/>
              <a:gd name="T32" fmla="*/ 1920 w 2368"/>
              <a:gd name="T33" fmla="*/ 165 h 1558"/>
              <a:gd name="T34" fmla="*/ 1601 w 2368"/>
              <a:gd name="T35" fmla="*/ 36 h 1558"/>
              <a:gd name="T36" fmla="*/ 1229 w 2368"/>
              <a:gd name="T37" fmla="*/ 16 h 1558"/>
              <a:gd name="T38" fmla="*/ 917 w 2368"/>
              <a:gd name="T39" fmla="*/ 131 h 1558"/>
              <a:gd name="T40" fmla="*/ 477 w 2368"/>
              <a:gd name="T41" fmla="*/ 260 h 1558"/>
              <a:gd name="T42" fmla="*/ 212 w 2368"/>
              <a:gd name="T43" fmla="*/ 375 h 1558"/>
              <a:gd name="T44" fmla="*/ 84 w 2368"/>
              <a:gd name="T45" fmla="*/ 632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using DNS</a:t>
            </a:r>
          </a:p>
        </p:txBody>
      </p:sp>
      <p:sp>
        <p:nvSpPr>
          <p:cNvPr id="705541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5542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5543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5544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5545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46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47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554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5549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5550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5551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5552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5553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54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555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5556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5557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58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5559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5560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556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2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3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556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556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6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567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5568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69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5570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7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5571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5572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3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4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5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6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77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78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579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grpSp>
        <p:nvGrpSpPr>
          <p:cNvPr id="705580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558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5582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558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84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558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58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58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58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705590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705594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705595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705596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597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705598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599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00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705601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705602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03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705604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70560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0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05607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705608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09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10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705611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705612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705613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61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15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616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61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1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5619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20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21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22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23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5624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705626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705627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705628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62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30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631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63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63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5634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35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3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3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3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DNS query forwarded via LAN switch from client to 1</a:t>
            </a:r>
            <a:r>
              <a:rPr lang="en-US" sz="2000" i="0" baseline="30000"/>
              <a:t>st</a:t>
            </a:r>
            <a:r>
              <a:rPr lang="en-US" sz="2000" i="0"/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forwarded from campus network into comcast network, routed (tables created by </a:t>
            </a:r>
            <a:r>
              <a:rPr lang="en-US" sz="2000" b="1">
                <a:solidFill>
                  <a:srgbClr val="FF0000"/>
                </a:solidFill>
              </a:rPr>
              <a:t>RIP, OSPF, IS-IS</a:t>
            </a:r>
            <a:r>
              <a:rPr lang="en-US" sz="2000" i="0"/>
              <a:t> and/or </a:t>
            </a:r>
            <a:r>
              <a:rPr lang="en-US" sz="2000" b="1">
                <a:solidFill>
                  <a:srgbClr val="FF0000"/>
                </a:solidFill>
              </a:rPr>
              <a:t>BGP</a:t>
            </a:r>
            <a:r>
              <a:rPr lang="en-US" sz="2000" i="0"/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394325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demuxed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DNS server replies to client with IP address of www.google.com </a:t>
            </a:r>
          </a:p>
        </p:txBody>
      </p:sp>
      <p:grpSp>
        <p:nvGrpSpPr>
          <p:cNvPr id="70564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564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4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4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4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4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4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4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5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565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5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5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5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55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56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57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70565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5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6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6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6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6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5666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6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6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70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71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5672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705673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705674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75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76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5677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5678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567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568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568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68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5686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87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5688" name="Group 84"/>
          <p:cNvGrpSpPr>
            <a:grpSpLocks/>
          </p:cNvGrpSpPr>
          <p:nvPr/>
        </p:nvGrpSpPr>
        <p:grpSpPr bwMode="auto">
          <a:xfrm>
            <a:off x="7097713" y="873125"/>
            <a:ext cx="306387" cy="647700"/>
            <a:chOff x="4180" y="783"/>
            <a:chExt cx="150" cy="307"/>
          </a:xfrm>
        </p:grpSpPr>
        <p:sp>
          <p:nvSpPr>
            <p:cNvPr id="70568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9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569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569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5697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5698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05699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570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0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02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5703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04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05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570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0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08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705709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0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11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70571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14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705715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6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17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70571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1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20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705721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5722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705724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5725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705726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727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5728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729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730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5731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70573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5734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05735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0573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37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05738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39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5740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5741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0574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4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5744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5745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46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5747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5748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49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5750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5751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705752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5753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575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575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5756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5757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5758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5759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5760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5761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62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5763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5764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576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705766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5767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53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475 w 2497"/>
              <a:gd name="T1" fmla="*/ 274 h 1081"/>
              <a:gd name="T2" fmla="*/ 204 w 2497"/>
              <a:gd name="T3" fmla="*/ 437 h 1081"/>
              <a:gd name="T4" fmla="*/ 21 w 2497"/>
              <a:gd name="T5" fmla="*/ 559 h 1081"/>
              <a:gd name="T6" fmla="*/ 75 w 2497"/>
              <a:gd name="T7" fmla="*/ 776 h 1081"/>
              <a:gd name="T8" fmla="*/ 136 w 2497"/>
              <a:gd name="T9" fmla="*/ 810 h 1081"/>
              <a:gd name="T10" fmla="*/ 197 w 2497"/>
              <a:gd name="T11" fmla="*/ 905 h 1081"/>
              <a:gd name="T12" fmla="*/ 319 w 2497"/>
              <a:gd name="T13" fmla="*/ 986 h 1081"/>
              <a:gd name="T14" fmla="*/ 726 w 2497"/>
              <a:gd name="T15" fmla="*/ 1000 h 1081"/>
              <a:gd name="T16" fmla="*/ 1349 w 2497"/>
              <a:gd name="T17" fmla="*/ 966 h 1081"/>
              <a:gd name="T18" fmla="*/ 1945 w 2497"/>
              <a:gd name="T19" fmla="*/ 1033 h 1081"/>
              <a:gd name="T20" fmla="*/ 2311 w 2497"/>
              <a:gd name="T21" fmla="*/ 993 h 1081"/>
              <a:gd name="T22" fmla="*/ 2460 w 2497"/>
              <a:gd name="T23" fmla="*/ 506 h 1081"/>
              <a:gd name="T24" fmla="*/ 2088 w 2497"/>
              <a:gd name="T25" fmla="*/ 58 h 1081"/>
              <a:gd name="T26" fmla="*/ 1308 w 2497"/>
              <a:gd name="T27" fmla="*/ 159 h 1081"/>
              <a:gd name="T28" fmla="*/ 766 w 2497"/>
              <a:gd name="T29" fmla="*/ 186 h 1081"/>
              <a:gd name="T30" fmla="*/ 475 w 2497"/>
              <a:gd name="T31" fmla="*/ 274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852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84 w 1209"/>
              <a:gd name="T1" fmla="*/ 528 h 1403"/>
              <a:gd name="T2" fmla="*/ 16 w 1209"/>
              <a:gd name="T3" fmla="*/ 705 h 1403"/>
              <a:gd name="T4" fmla="*/ 9 w 1209"/>
              <a:gd name="T5" fmla="*/ 901 h 1403"/>
              <a:gd name="T6" fmla="*/ 70 w 1209"/>
              <a:gd name="T7" fmla="*/ 1043 h 1403"/>
              <a:gd name="T8" fmla="*/ 165 w 1209"/>
              <a:gd name="T9" fmla="*/ 1260 h 1403"/>
              <a:gd name="T10" fmla="*/ 280 w 1209"/>
              <a:gd name="T11" fmla="*/ 1342 h 1403"/>
              <a:gd name="T12" fmla="*/ 510 w 1209"/>
              <a:gd name="T13" fmla="*/ 1369 h 1403"/>
              <a:gd name="T14" fmla="*/ 985 w 1209"/>
              <a:gd name="T15" fmla="*/ 1348 h 1403"/>
              <a:gd name="T16" fmla="*/ 985 w 1209"/>
              <a:gd name="T17" fmla="*/ 27 h 1403"/>
              <a:gd name="T18" fmla="*/ 477 w 1209"/>
              <a:gd name="T19" fmla="*/ 156 h 1403"/>
              <a:gd name="T20" fmla="*/ 212 w 1209"/>
              <a:gd name="T21" fmla="*/ 271 h 1403"/>
              <a:gd name="T22" fmla="*/ 84 w 1209"/>
              <a:gd name="T23" fmla="*/ 528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r>
              <a:rPr lang="en-US" sz="2800" u="none"/>
              <a:t>A day in the life… TCP connection carrying HTTP</a:t>
            </a:r>
          </a:p>
        </p:txBody>
      </p:sp>
      <p:sp>
        <p:nvSpPr>
          <p:cNvPr id="706564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6565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6566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6567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6568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69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70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6571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572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573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6574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6575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657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57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57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657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658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58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658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658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658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85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86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6587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658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89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590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6591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592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6593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1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6604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6605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6606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07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6608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609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610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611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706612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06613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14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706645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to send HTTP request, client first opens </a:t>
            </a:r>
            <a:r>
              <a:rPr lang="en-US" sz="2000" b="1">
                <a:solidFill>
                  <a:srgbClr val="FF0000"/>
                </a:solidFill>
              </a:rPr>
              <a:t>TCP socket</a:t>
            </a:r>
            <a:r>
              <a:rPr lang="en-US" sz="2000" i="0"/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TCP </a:t>
            </a:r>
            <a:r>
              <a:rPr lang="en-US" sz="2000" b="1">
                <a:solidFill>
                  <a:srgbClr val="FF0000"/>
                </a:solidFill>
              </a:rPr>
              <a:t>SYN segment</a:t>
            </a:r>
            <a:r>
              <a:rPr lang="en-US" sz="2000" i="0"/>
              <a:t> (step 1 in 3-way handshake) </a:t>
            </a:r>
            <a:r>
              <a:rPr lang="en-US" sz="2000" b="1"/>
              <a:t>inter-domain routed</a:t>
            </a:r>
            <a:r>
              <a:rPr lang="en-US" sz="2000" i="0"/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TCP </a:t>
            </a:r>
            <a:r>
              <a:rPr lang="en-US" sz="2000" b="1">
                <a:solidFill>
                  <a:srgbClr val="FF0000"/>
                </a:solidFill>
              </a:rPr>
              <a:t>connection established!</a:t>
            </a:r>
          </a:p>
        </p:txBody>
      </p:sp>
      <p:grpSp>
        <p:nvGrpSpPr>
          <p:cNvPr id="706663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6664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665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66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6667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668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6669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0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1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67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667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7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66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6720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6721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722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72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6724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725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726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6727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728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79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70679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79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79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679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679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679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79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79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79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6800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01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02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680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80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6805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706806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7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8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09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10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811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812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6813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6815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816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706817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70683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706840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841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842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706843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844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6845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70684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684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06850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706659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5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6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7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658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870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706871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2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3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706628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662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3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861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06619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620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57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862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0686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6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6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875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06876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7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8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79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80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06881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06882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883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884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706888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6889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706890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891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en-US" sz="1600" i="0">
                  <a:latin typeface="Arial" charset="0"/>
                </a:endParaRP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6892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893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894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6895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706898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6899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0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90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06902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3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4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905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06906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7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08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06909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06910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1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2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3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14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06915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06916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917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6918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06919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000" i="0">
              <a:latin typeface="Arial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706921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706922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23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942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706925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26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27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70693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3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943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706944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45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46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706947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706948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49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0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706953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706954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5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6956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706957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8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59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706960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1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2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3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64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965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706966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67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68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706969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70697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7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7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706973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4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5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6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6977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6978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706979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80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6981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server responds with </a:t>
            </a:r>
            <a:r>
              <a:rPr lang="en-US" sz="2000" b="1">
                <a:solidFill>
                  <a:srgbClr val="FF0000"/>
                </a:solidFill>
              </a:rPr>
              <a:t>TCP SYNACK</a:t>
            </a:r>
            <a:r>
              <a:rPr lang="en-US" sz="2000" i="0"/>
              <a:t> (step 2 in 3-way handshake)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475 w 2497"/>
              <a:gd name="T1" fmla="*/ 274 h 1081"/>
              <a:gd name="T2" fmla="*/ 204 w 2497"/>
              <a:gd name="T3" fmla="*/ 437 h 1081"/>
              <a:gd name="T4" fmla="*/ 21 w 2497"/>
              <a:gd name="T5" fmla="*/ 559 h 1081"/>
              <a:gd name="T6" fmla="*/ 75 w 2497"/>
              <a:gd name="T7" fmla="*/ 776 h 1081"/>
              <a:gd name="T8" fmla="*/ 136 w 2497"/>
              <a:gd name="T9" fmla="*/ 810 h 1081"/>
              <a:gd name="T10" fmla="*/ 197 w 2497"/>
              <a:gd name="T11" fmla="*/ 905 h 1081"/>
              <a:gd name="T12" fmla="*/ 319 w 2497"/>
              <a:gd name="T13" fmla="*/ 986 h 1081"/>
              <a:gd name="T14" fmla="*/ 726 w 2497"/>
              <a:gd name="T15" fmla="*/ 1000 h 1081"/>
              <a:gd name="T16" fmla="*/ 1349 w 2497"/>
              <a:gd name="T17" fmla="*/ 966 h 1081"/>
              <a:gd name="T18" fmla="*/ 1945 w 2497"/>
              <a:gd name="T19" fmla="*/ 1033 h 1081"/>
              <a:gd name="T20" fmla="*/ 2311 w 2497"/>
              <a:gd name="T21" fmla="*/ 993 h 1081"/>
              <a:gd name="T22" fmla="*/ 2460 w 2497"/>
              <a:gd name="T23" fmla="*/ 506 h 1081"/>
              <a:gd name="T24" fmla="*/ 2088 w 2497"/>
              <a:gd name="T25" fmla="*/ 58 h 1081"/>
              <a:gd name="T26" fmla="*/ 1308 w 2497"/>
              <a:gd name="T27" fmla="*/ 159 h 1081"/>
              <a:gd name="T28" fmla="*/ 766 w 2497"/>
              <a:gd name="T29" fmla="*/ 186 h 1081"/>
              <a:gd name="T30" fmla="*/ 475 w 2497"/>
              <a:gd name="T31" fmla="*/ 274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7587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84 w 1209"/>
              <a:gd name="T1" fmla="*/ 528 h 1403"/>
              <a:gd name="T2" fmla="*/ 16 w 1209"/>
              <a:gd name="T3" fmla="*/ 705 h 1403"/>
              <a:gd name="T4" fmla="*/ 9 w 1209"/>
              <a:gd name="T5" fmla="*/ 901 h 1403"/>
              <a:gd name="T6" fmla="*/ 70 w 1209"/>
              <a:gd name="T7" fmla="*/ 1043 h 1403"/>
              <a:gd name="T8" fmla="*/ 165 w 1209"/>
              <a:gd name="T9" fmla="*/ 1260 h 1403"/>
              <a:gd name="T10" fmla="*/ 280 w 1209"/>
              <a:gd name="T11" fmla="*/ 1342 h 1403"/>
              <a:gd name="T12" fmla="*/ 510 w 1209"/>
              <a:gd name="T13" fmla="*/ 1369 h 1403"/>
              <a:gd name="T14" fmla="*/ 985 w 1209"/>
              <a:gd name="T15" fmla="*/ 1348 h 1403"/>
              <a:gd name="T16" fmla="*/ 985 w 1209"/>
              <a:gd name="T17" fmla="*/ 27 h 1403"/>
              <a:gd name="T18" fmla="*/ 477 w 1209"/>
              <a:gd name="T19" fmla="*/ 156 h 1403"/>
              <a:gd name="T20" fmla="*/ 212 w 1209"/>
              <a:gd name="T21" fmla="*/ 271 h 1403"/>
              <a:gd name="T22" fmla="*/ 84 w 1209"/>
              <a:gd name="T23" fmla="*/ 528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1143000"/>
          </a:xfrm>
        </p:spPr>
        <p:txBody>
          <a:bodyPr/>
          <a:lstStyle/>
          <a:p>
            <a:r>
              <a:rPr lang="en-US" sz="2800" u="none"/>
              <a:t>A day in the life… HTTP request/reply </a:t>
            </a:r>
          </a:p>
        </p:txBody>
      </p:sp>
      <p:sp>
        <p:nvSpPr>
          <p:cNvPr id="707589" name="Freeform 3"/>
          <p:cNvSpPr>
            <a:spLocks/>
          </p:cNvSpPr>
          <p:nvPr/>
        </p:nvSpPr>
        <p:spPr bwMode="auto">
          <a:xfrm>
            <a:off x="773113" y="1262063"/>
            <a:ext cx="3554412" cy="2754312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7590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7591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7592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7593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594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595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7596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7597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7598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7599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7600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760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0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03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760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760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0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760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7608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760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0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1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7612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7613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4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615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7616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17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7618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5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7619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7620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7621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7622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23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7624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625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626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627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707629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707630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31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70763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b="1">
                <a:solidFill>
                  <a:srgbClr val="FF0000"/>
                </a:solidFill>
              </a:rPr>
              <a:t>HTTP request</a:t>
            </a:r>
            <a:r>
              <a:rPr lang="en-US" sz="2000" i="0"/>
              <a:t> 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IP datagram containing HTTP reply routed back to client</a:t>
            </a:r>
          </a:p>
        </p:txBody>
      </p:sp>
      <p:grpSp>
        <p:nvGrpSpPr>
          <p:cNvPr id="707636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70763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3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3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764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4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7642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3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4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64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7646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7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4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649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50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651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70765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5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54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707655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56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57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70765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5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60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707661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62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63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07664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766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70766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6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6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669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707670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71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672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67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7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675" name="Group 125"/>
          <p:cNvGrpSpPr>
            <a:grpSpLocks/>
          </p:cNvGrpSpPr>
          <p:nvPr/>
        </p:nvGrpSpPr>
        <p:grpSpPr bwMode="auto">
          <a:xfrm>
            <a:off x="2338388" y="4953000"/>
            <a:ext cx="306387" cy="647700"/>
            <a:chOff x="4180" y="783"/>
            <a:chExt cx="150" cy="307"/>
          </a:xfrm>
        </p:grpSpPr>
        <p:sp>
          <p:nvSpPr>
            <p:cNvPr id="707676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7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8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79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80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81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682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7683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7684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7685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707686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707687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70768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8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07693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707694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7695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0769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707729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707730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7731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707732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733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HTTP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TCP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7734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735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736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7737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server responds with </a:t>
            </a:r>
            <a:r>
              <a:rPr lang="en-US" sz="2000" b="1">
                <a:solidFill>
                  <a:srgbClr val="FF0000"/>
                </a:solidFill>
              </a:rPr>
              <a:t>HTTP reply</a:t>
            </a:r>
            <a:r>
              <a:rPr lang="en-US" sz="2000" i="0"/>
              <a:t> 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707814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707815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707816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17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707818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19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820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707821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70782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2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707824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7825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26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7827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7828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29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83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707831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707832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707833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70783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783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chemeClr val="bg1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7836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707837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7838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707839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840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7841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42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843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940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707972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7960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707961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707962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7963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64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7965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7966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67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7968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69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7970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7971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707976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707977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707978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707979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80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70798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8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7983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707984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7985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86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7987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7988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7989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7990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707991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92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7993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707994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707995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707996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707997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7998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707999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8000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8001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8002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8003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8004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8005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8006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8007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708008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8009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707905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707906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707907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08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707909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10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911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707912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707913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14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707915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7916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7917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7918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707919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20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7944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707945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7946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708045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708041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08029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708030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708031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708032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8033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chemeClr val="bg1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34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708035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8036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708037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8038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8039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8040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708047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8048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708049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708050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708051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8052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53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805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805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8056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8057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8058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8059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94088" y="8636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web page </a:t>
            </a:r>
            <a:r>
              <a:rPr lang="en-US" sz="2000" b="1">
                <a:solidFill>
                  <a:srgbClr val="FF0000"/>
                </a:solidFill>
              </a:rPr>
              <a:t>finally (!!!)</a:t>
            </a:r>
            <a:r>
              <a:rPr lang="en-US" sz="2000" i="0"/>
              <a:t> displayed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5: Summary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r>
              <a:rPr lang="en-US" sz="2400"/>
              <a:t> principles behind data link layer services:</a:t>
            </a:r>
          </a:p>
          <a:p>
            <a:pPr lvl="1"/>
            <a:r>
              <a:rPr lang="en-US" sz="2000"/>
              <a:t>error detection, correction</a:t>
            </a:r>
          </a:p>
          <a:p>
            <a:pPr lvl="1"/>
            <a:r>
              <a:rPr lang="en-US" sz="2000"/>
              <a:t>sharing a broadcast channel: multiple access</a:t>
            </a:r>
          </a:p>
          <a:p>
            <a:pPr lvl="1"/>
            <a:r>
              <a:rPr lang="en-US" sz="2000"/>
              <a:t>link layer addressing</a:t>
            </a:r>
          </a:p>
          <a:p>
            <a:r>
              <a:rPr lang="en-US" sz="2400"/>
              <a:t>instantiation and implementation of various link layer technologies</a:t>
            </a:r>
          </a:p>
          <a:p>
            <a:pPr lvl="1"/>
            <a:r>
              <a:rPr lang="en-US"/>
              <a:t>Ethernet</a:t>
            </a:r>
          </a:p>
          <a:p>
            <a:pPr lvl="1"/>
            <a:r>
              <a:rPr lang="en-US"/>
              <a:t>switched LANS, VLANs</a:t>
            </a:r>
          </a:p>
          <a:p>
            <a:pPr lvl="1"/>
            <a:r>
              <a:rPr lang="en-US"/>
              <a:t>PPP</a:t>
            </a:r>
          </a:p>
          <a:p>
            <a:pPr lvl="1"/>
            <a:r>
              <a:rPr lang="en-US"/>
              <a:t>virtualized networks as a link layer: MPLS</a:t>
            </a:r>
          </a:p>
          <a:p>
            <a:r>
              <a:rPr lang="en-US" sz="2400"/>
              <a:t>synthesis: a day in the life of a web request</a:t>
            </a:r>
          </a:p>
          <a:p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5: let’s take a breath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r>
              <a:rPr lang="en-US"/>
              <a:t>journey down protocol stack </a:t>
            </a:r>
            <a:r>
              <a:rPr lang="en-US" i="1">
                <a:solidFill>
                  <a:srgbClr val="FF0000"/>
                </a:solidFill>
              </a:rPr>
              <a:t>complete</a:t>
            </a:r>
            <a:r>
              <a:rPr lang="en-US"/>
              <a:t> (except PHY)</a:t>
            </a:r>
          </a:p>
          <a:p>
            <a:r>
              <a:rPr lang="en-US"/>
              <a:t>solid understanding of networking principles, practice</a:t>
            </a:r>
          </a:p>
          <a:p>
            <a:r>
              <a:rPr lang="en-US"/>
              <a:t>….. could stop here …. but </a:t>
            </a:r>
            <a:r>
              <a:rPr lang="en-US" i="1">
                <a:solidFill>
                  <a:srgbClr val="FF0000"/>
                </a:solidFill>
              </a:rPr>
              <a:t>lots </a:t>
            </a:r>
            <a:r>
              <a:rPr lang="en-US"/>
              <a:t>of interesting topics!</a:t>
            </a:r>
          </a:p>
          <a:p>
            <a:pPr lvl="1"/>
            <a:r>
              <a:rPr lang="en-US"/>
              <a:t>wireless</a:t>
            </a:r>
          </a:p>
          <a:p>
            <a:pPr lvl="1"/>
            <a:r>
              <a:rPr lang="en-US"/>
              <a:t>multimedia</a:t>
            </a:r>
          </a:p>
          <a:p>
            <a:pPr lvl="1"/>
            <a:r>
              <a:rPr lang="en-US"/>
              <a:t>security </a:t>
            </a:r>
          </a:p>
          <a:p>
            <a:pPr lvl="1"/>
            <a:r>
              <a:rPr lang="en-US"/>
              <a:t>network management</a:t>
            </a:r>
          </a:p>
          <a:p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checksum </a:t>
            </a:r>
            <a:r>
              <a:rPr lang="en-US" sz="3200" u="none"/>
              <a:t>(review)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2619375"/>
            <a:ext cx="3657600" cy="34956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Sender:</a:t>
            </a:r>
            <a:endParaRPr lang="en-US" sz="2400"/>
          </a:p>
          <a:p>
            <a:r>
              <a:rPr lang="en-US" sz="2000"/>
              <a:t>treat segment contents as sequence of 16-bit integers</a:t>
            </a:r>
          </a:p>
          <a:p>
            <a:r>
              <a:rPr lang="en-US" sz="2000"/>
              <a:t>checksum: addition (1’s complement sum) of segment contents</a:t>
            </a:r>
          </a:p>
          <a:p>
            <a:r>
              <a:rPr lang="en-US" sz="2000"/>
              <a:t>sender puts checksum value into UDP checksum field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Receiver:</a:t>
            </a:r>
            <a:endParaRPr lang="en-US" sz="2000"/>
          </a:p>
          <a:p>
            <a:r>
              <a:rPr lang="en-US" sz="2000"/>
              <a:t>compute checksum of received segment</a:t>
            </a:r>
          </a:p>
          <a:p>
            <a:r>
              <a:rPr lang="en-US" sz="2000"/>
              <a:t>check if computed checksum equals checksum field value:</a:t>
            </a:r>
          </a:p>
          <a:p>
            <a:pPr lvl="1"/>
            <a:r>
              <a:rPr lang="en-US" sz="2000"/>
              <a:t>NO - error detected</a:t>
            </a:r>
          </a:p>
          <a:p>
            <a:pPr lvl="1"/>
            <a:r>
              <a:rPr lang="en-US" sz="2000"/>
              <a:t>YES - no error detected. </a:t>
            </a:r>
            <a:r>
              <a:rPr lang="en-US" sz="2000" i="1"/>
              <a:t>But maybe errors nonetheless?</a:t>
            </a:r>
            <a:r>
              <a:rPr lang="en-US" sz="2000"/>
              <a:t> </a:t>
            </a:r>
            <a:endParaRPr lang="en-US" sz="1800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0" u="sng">
                <a:solidFill>
                  <a:srgbClr val="FF0000"/>
                </a:solidFill>
              </a:rPr>
              <a:t>Goal:</a:t>
            </a:r>
            <a:r>
              <a:rPr lang="en-US" sz="2400" i="0"/>
              <a:t> detect “errors” (e.g., flipped bits) in transmitted packet (note: used at transport layer</a:t>
            </a:r>
            <a:r>
              <a:rPr lang="en-US" sz="2400"/>
              <a:t> only</a:t>
            </a:r>
            <a:r>
              <a:rPr lang="en-US" sz="2400" i="0"/>
              <a:t>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sz="3200"/>
              <a:t>Checksumming: Cyclic Redundancy Check</a:t>
            </a:r>
            <a:endParaRPr lang="en-US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3360738"/>
          </a:xfrm>
        </p:spPr>
        <p:txBody>
          <a:bodyPr/>
          <a:lstStyle/>
          <a:p>
            <a:r>
              <a:rPr lang="en-US" sz="2000"/>
              <a:t>view data bits, </a:t>
            </a:r>
            <a:r>
              <a:rPr lang="en-US" sz="2000">
                <a:solidFill>
                  <a:srgbClr val="FF0000"/>
                </a:solidFill>
              </a:rPr>
              <a:t>D</a:t>
            </a:r>
            <a:r>
              <a:rPr lang="en-US" sz="2000"/>
              <a:t>, as a binary number</a:t>
            </a:r>
          </a:p>
          <a:p>
            <a:r>
              <a:rPr lang="en-US" sz="2000"/>
              <a:t>choose r+1 bit pattern (generator), </a:t>
            </a:r>
            <a:r>
              <a:rPr lang="en-US" sz="2000">
                <a:solidFill>
                  <a:srgbClr val="FF0000"/>
                </a:solidFill>
              </a:rPr>
              <a:t>G</a:t>
            </a:r>
            <a:r>
              <a:rPr lang="en-US" sz="2000"/>
              <a:t> </a:t>
            </a:r>
          </a:p>
          <a:p>
            <a:r>
              <a:rPr lang="en-US" sz="2000"/>
              <a:t>goal: choose r CRC bits, </a:t>
            </a:r>
            <a:r>
              <a:rPr lang="en-US" sz="2000">
                <a:solidFill>
                  <a:srgbClr val="FF0000"/>
                </a:solidFill>
              </a:rPr>
              <a:t>R</a:t>
            </a:r>
            <a:r>
              <a:rPr lang="en-US" sz="2000"/>
              <a:t>, such that</a:t>
            </a:r>
          </a:p>
          <a:p>
            <a:pPr lvl="1"/>
            <a:r>
              <a:rPr lang="en-US" sz="1800"/>
              <a:t> &lt;D,R&gt; exactly divisible by G (modulo 2) </a:t>
            </a:r>
          </a:p>
          <a:p>
            <a:pPr lvl="1"/>
            <a:r>
              <a:rPr lang="en-US" sz="1800"/>
              <a:t>receiver knows G, divides &lt;D,R&gt; by G.  If non-zero remainder: error detected!</a:t>
            </a:r>
          </a:p>
          <a:p>
            <a:pPr lvl="1"/>
            <a:r>
              <a:rPr lang="en-US" sz="1800"/>
              <a:t>can detect all burst errors less than r+1 bits</a:t>
            </a:r>
          </a:p>
          <a:p>
            <a:r>
              <a:rPr lang="en-US" sz="2000"/>
              <a:t>widely used in practice (Ethernet, 802.11 WiFi, ATM)</a:t>
            </a:r>
          </a:p>
        </p:txBody>
      </p:sp>
      <p:pic>
        <p:nvPicPr>
          <p:cNvPr id="518148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543425"/>
            <a:ext cx="5738813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170" name="Picture 2" descr="525 CR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9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CRC Example</a:t>
            </a:r>
            <a:endParaRPr lang="en-US"/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2125" y="1281113"/>
            <a:ext cx="3478213" cy="3244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Want:</a:t>
            </a:r>
            <a:endParaRPr lang="en-US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/>
              <a:t>D</a:t>
            </a:r>
            <a:r>
              <a:rPr lang="en-US" baseline="26000"/>
              <a:t>.</a:t>
            </a:r>
            <a:r>
              <a:rPr lang="en-US"/>
              <a:t>2</a:t>
            </a:r>
            <a:r>
              <a:rPr lang="en-US" baseline="30000"/>
              <a:t>r</a:t>
            </a:r>
            <a:r>
              <a:rPr lang="en-US"/>
              <a:t> XOR R = nG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000099"/>
                </a:solidFill>
              </a:rPr>
              <a:t>equivalently:</a:t>
            </a:r>
            <a:endParaRPr lang="en-US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/>
              <a:t>D</a:t>
            </a:r>
            <a:r>
              <a:rPr lang="en-US" baseline="26000"/>
              <a:t>.</a:t>
            </a:r>
            <a:r>
              <a:rPr lang="en-US"/>
              <a:t>2</a:t>
            </a:r>
            <a:r>
              <a:rPr lang="en-US" baseline="30000"/>
              <a:t>r</a:t>
            </a:r>
            <a:r>
              <a:rPr lang="en-US"/>
              <a:t> = nG XOR R 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000099"/>
                </a:solidFill>
              </a:rPr>
              <a:t>equivalently:</a:t>
            </a:r>
            <a:r>
              <a:rPr lang="en-US" sz="24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if we divide D</a:t>
            </a:r>
            <a:r>
              <a:rPr lang="en-US" sz="2400" baseline="26000"/>
              <a:t>.</a:t>
            </a:r>
            <a:r>
              <a:rPr lang="en-US" sz="2400"/>
              <a:t>2</a:t>
            </a:r>
            <a:r>
              <a:rPr lang="en-US" sz="2400" baseline="30000"/>
              <a:t>r</a:t>
            </a:r>
            <a:r>
              <a:rPr lang="en-US" sz="2400"/>
              <a:t> by G, want remainder R</a:t>
            </a:r>
            <a:endParaRPr lang="en-US"/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1082675" y="5213350"/>
            <a:ext cx="376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/>
              <a:t>R</a:t>
            </a:r>
            <a:r>
              <a:rPr lang="en-US" i="0"/>
              <a:t> = remainder[           ]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2497138" y="5053013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i="0"/>
              <a:t>D</a:t>
            </a:r>
            <a:r>
              <a:rPr lang="en-US" sz="2400" i="0" baseline="26000"/>
              <a:t>.</a:t>
            </a:r>
            <a:r>
              <a:rPr lang="en-US" sz="2400" i="0"/>
              <a:t>2</a:t>
            </a:r>
            <a:r>
              <a:rPr lang="en-US" sz="2400" i="0" baseline="30000"/>
              <a:t>r</a:t>
            </a:r>
          </a:p>
          <a:p>
            <a:pPr algn="ctr"/>
            <a:r>
              <a:rPr lang="en-US" sz="2400" i="0"/>
              <a:t>G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519175" name="Line 7"/>
          <p:cNvSpPr>
            <a:spLocks noChangeShapeType="1"/>
          </p:cNvSpPr>
          <p:nvPr/>
        </p:nvSpPr>
        <p:spPr bwMode="auto">
          <a:xfrm>
            <a:off x="2840038" y="5468938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9176" name="Rectangle 8"/>
          <p:cNvSpPr>
            <a:spLocks noChangeArrowheads="1"/>
          </p:cNvSpPr>
          <p:nvPr/>
        </p:nvSpPr>
        <p:spPr bwMode="auto">
          <a:xfrm>
            <a:off x="911225" y="4878388"/>
            <a:ext cx="3201988" cy="1190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5.3Multiple access protocols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1303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/>
              <a:t>Multiple Access Links and Protocols</a:t>
            </a: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54100"/>
            <a:ext cx="7772400" cy="32924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Two types of “links”:</a:t>
            </a:r>
          </a:p>
          <a:p>
            <a:r>
              <a:rPr lang="en-US" sz="2400"/>
              <a:t>point-to-point</a:t>
            </a:r>
          </a:p>
          <a:p>
            <a:pPr lvl="1"/>
            <a:r>
              <a:rPr lang="en-US" sz="2000"/>
              <a:t>PPP for dial-up access</a:t>
            </a:r>
          </a:p>
          <a:p>
            <a:pPr lvl="1"/>
            <a:r>
              <a:rPr lang="en-US" sz="2000"/>
              <a:t>point-to-point link between Ethernet switch and host</a:t>
            </a:r>
          </a:p>
          <a:p>
            <a:r>
              <a:rPr lang="en-US" sz="2400">
                <a:solidFill>
                  <a:srgbClr val="FF0000"/>
                </a:solidFill>
              </a:rPr>
              <a:t>broadcast</a:t>
            </a:r>
            <a:r>
              <a:rPr lang="en-US" sz="2400"/>
              <a:t> (shared wire or medium)</a:t>
            </a:r>
          </a:p>
          <a:p>
            <a:pPr lvl="1"/>
            <a:r>
              <a:rPr lang="en-US" sz="2000"/>
              <a:t>old-fashioned Ethernet</a:t>
            </a:r>
          </a:p>
          <a:p>
            <a:pPr lvl="1"/>
            <a:r>
              <a:rPr lang="en-US" sz="2000"/>
              <a:t>upstream HFC</a:t>
            </a:r>
          </a:p>
          <a:p>
            <a:pPr lvl="1"/>
            <a:r>
              <a:rPr lang="en-US" sz="2000"/>
              <a:t>802.11 wireless LAN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906463" y="5883275"/>
            <a:ext cx="1657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shared wire (e.g., </a:t>
            </a:r>
          </a:p>
          <a:p>
            <a:pPr algn="ctr"/>
            <a:r>
              <a:rPr lang="en-US" sz="1400" i="0"/>
              <a:t>cabled Ethernet)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2863850" y="5897563"/>
            <a:ext cx="1717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shared RF</a:t>
            </a:r>
          </a:p>
          <a:p>
            <a:pPr algn="ctr"/>
            <a:r>
              <a:rPr lang="en-US" sz="1400" i="0"/>
              <a:t> (e.g., 802.11 WiFi)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5049838" y="5957888"/>
            <a:ext cx="1054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shared RF</a:t>
            </a:r>
          </a:p>
          <a:p>
            <a:pPr algn="ctr"/>
            <a:r>
              <a:rPr lang="en-US" sz="1400" i="0"/>
              <a:t>(satellite) 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6500813" y="5667375"/>
            <a:ext cx="2082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0"/>
              <a:t>humans at a</a:t>
            </a:r>
          </a:p>
          <a:p>
            <a:pPr algn="ctr"/>
            <a:r>
              <a:rPr lang="en-US" sz="1400" i="0"/>
              <a:t>cocktail party </a:t>
            </a:r>
          </a:p>
          <a:p>
            <a:pPr algn="ctr"/>
            <a:r>
              <a:rPr lang="en-US" sz="1400" i="0"/>
              <a:t>(shared air, acoustical)</a:t>
            </a:r>
          </a:p>
        </p:txBody>
      </p:sp>
      <p:graphicFrame>
        <p:nvGraphicFramePr>
          <p:cNvPr id="167980" name="Object 44"/>
          <p:cNvGraphicFramePr>
            <a:graphicFrameLocks noChangeAspect="1"/>
          </p:cNvGraphicFramePr>
          <p:nvPr>
            <p:ph idx="1"/>
          </p:nvPr>
        </p:nvGraphicFramePr>
        <p:xfrm>
          <a:off x="982663" y="531495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31495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81" name="Object 45"/>
          <p:cNvGraphicFramePr>
            <a:graphicFrameLocks noChangeAspect="1"/>
          </p:cNvGraphicFramePr>
          <p:nvPr/>
        </p:nvGraphicFramePr>
        <p:xfrm>
          <a:off x="1138238" y="4930775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930775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82" name="Object 46"/>
          <p:cNvGraphicFramePr>
            <a:graphicFrameLocks noChangeAspect="1"/>
          </p:cNvGraphicFramePr>
          <p:nvPr/>
        </p:nvGraphicFramePr>
        <p:xfrm>
          <a:off x="1971675" y="4826000"/>
          <a:ext cx="4397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826000"/>
                        <a:ext cx="4397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83" name="Object 47"/>
          <p:cNvGraphicFramePr>
            <a:graphicFrameLocks noChangeAspect="1"/>
          </p:cNvGraphicFramePr>
          <p:nvPr/>
        </p:nvGraphicFramePr>
        <p:xfrm>
          <a:off x="1792288" y="529590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8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29590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84" name="Group 48"/>
          <p:cNvGrpSpPr>
            <a:grpSpLocks/>
          </p:cNvGrpSpPr>
          <p:nvPr/>
        </p:nvGrpSpPr>
        <p:grpSpPr bwMode="auto">
          <a:xfrm>
            <a:off x="3976688" y="5238750"/>
            <a:ext cx="273050" cy="341313"/>
            <a:chOff x="2870" y="1518"/>
            <a:chExt cx="292" cy="320"/>
          </a:xfrm>
        </p:grpSpPr>
        <p:graphicFrame>
          <p:nvGraphicFramePr>
            <p:cNvPr id="167985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89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86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0" name="Clip" r:id="rId11" imgW="1266840" imgH="1200240" progId="MS_ClipArt_Gallery.2">
                    <p:embed/>
                  </p:oleObj>
                </mc:Choice>
                <mc:Fallback>
                  <p:oleObj name="Clip" r:id="rId1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987" name="Group 51"/>
          <p:cNvGrpSpPr>
            <a:grpSpLocks/>
          </p:cNvGrpSpPr>
          <p:nvPr/>
        </p:nvGrpSpPr>
        <p:grpSpPr bwMode="auto">
          <a:xfrm>
            <a:off x="3719513" y="5575300"/>
            <a:ext cx="349250" cy="322263"/>
            <a:chOff x="2870" y="1518"/>
            <a:chExt cx="292" cy="320"/>
          </a:xfrm>
        </p:grpSpPr>
        <p:graphicFrame>
          <p:nvGraphicFramePr>
            <p:cNvPr id="167988" name="Object 5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1" name="Clip" r:id="rId13" imgW="819000" imgH="847800" progId="MS_ClipArt_Gallery.2">
                    <p:embed/>
                  </p:oleObj>
                </mc:Choice>
                <mc:Fallback>
                  <p:oleObj name="Clip" r:id="rId13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89" name="Object 5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2" name="Clip" r:id="rId14" imgW="1266840" imgH="1200240" progId="MS_ClipArt_Gallery.2">
                    <p:embed/>
                  </p:oleObj>
                </mc:Choice>
                <mc:Fallback>
                  <p:oleObj name="Clip" r:id="rId14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109" name="Line 173"/>
          <p:cNvSpPr>
            <a:spLocks noChangeShapeType="1"/>
          </p:cNvSpPr>
          <p:nvPr/>
        </p:nvSpPr>
        <p:spPr bwMode="auto">
          <a:xfrm flipH="1">
            <a:off x="1544638" y="4667250"/>
            <a:ext cx="466725" cy="89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8110" name="Line 174"/>
          <p:cNvSpPr>
            <a:spLocks noChangeShapeType="1"/>
          </p:cNvSpPr>
          <p:nvPr/>
        </p:nvSpPr>
        <p:spPr bwMode="auto">
          <a:xfrm>
            <a:off x="1527175" y="5138738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8111" name="Line 175"/>
          <p:cNvSpPr>
            <a:spLocks noChangeShapeType="1"/>
          </p:cNvSpPr>
          <p:nvPr/>
        </p:nvSpPr>
        <p:spPr bwMode="auto">
          <a:xfrm>
            <a:off x="1392238" y="5475288"/>
            <a:ext cx="190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8112" name="Line 176"/>
          <p:cNvSpPr>
            <a:spLocks noChangeShapeType="1"/>
          </p:cNvSpPr>
          <p:nvPr/>
        </p:nvSpPr>
        <p:spPr bwMode="auto">
          <a:xfrm flipV="1">
            <a:off x="1836738" y="4999038"/>
            <a:ext cx="1778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8116" name="Group 180"/>
          <p:cNvGrpSpPr>
            <a:grpSpLocks/>
          </p:cNvGrpSpPr>
          <p:nvPr/>
        </p:nvGrpSpPr>
        <p:grpSpPr bwMode="auto">
          <a:xfrm>
            <a:off x="3598863" y="5027613"/>
            <a:ext cx="290512" cy="404812"/>
            <a:chOff x="2556" y="2689"/>
            <a:chExt cx="183" cy="255"/>
          </a:xfrm>
        </p:grpSpPr>
        <p:pic>
          <p:nvPicPr>
            <p:cNvPr id="168117" name="Picture 181" descr="31u_bnrz[1]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118" name="Freeform 182"/>
            <p:cNvSpPr>
              <a:spLocks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19" name="Freeform 183"/>
            <p:cNvSpPr>
              <a:spLocks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0" name="Freeform 184"/>
            <p:cNvSpPr>
              <a:spLocks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1" name="Freeform 185"/>
            <p:cNvSpPr>
              <a:spLocks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2" name="Freeform 186"/>
            <p:cNvSpPr>
              <a:spLocks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3" name="Freeform 187"/>
            <p:cNvSpPr>
              <a:spLocks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4" name="Freeform 188"/>
            <p:cNvSpPr>
              <a:spLocks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5" name="Freeform 189"/>
            <p:cNvSpPr>
              <a:spLocks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6" name="Freeform 190"/>
            <p:cNvSpPr>
              <a:spLocks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7" name="Freeform 191"/>
            <p:cNvSpPr>
              <a:spLocks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8" name="Freeform 192"/>
            <p:cNvSpPr>
              <a:spLocks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29" name="Freeform 193"/>
            <p:cNvSpPr>
              <a:spLocks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30" name="Freeform 194"/>
            <p:cNvSpPr>
              <a:spLocks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31" name="Freeform 195"/>
            <p:cNvSpPr>
              <a:spLocks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32" name="Freeform 196"/>
            <p:cNvSpPr>
              <a:spLocks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133" name="Freeform 197"/>
            <p:cNvSpPr>
              <a:spLocks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8263" name="Group 327"/>
          <p:cNvGrpSpPr>
            <a:grpSpLocks/>
          </p:cNvGrpSpPr>
          <p:nvPr/>
        </p:nvGrpSpPr>
        <p:grpSpPr bwMode="auto">
          <a:xfrm>
            <a:off x="3149600" y="4864100"/>
            <a:ext cx="273050" cy="341313"/>
            <a:chOff x="2870" y="1518"/>
            <a:chExt cx="292" cy="320"/>
          </a:xfrm>
        </p:grpSpPr>
        <p:graphicFrame>
          <p:nvGraphicFramePr>
            <p:cNvPr id="168264" name="Object 32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3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65" name="Object 32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4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266" name="Group 330"/>
          <p:cNvGrpSpPr>
            <a:grpSpLocks/>
          </p:cNvGrpSpPr>
          <p:nvPr/>
        </p:nvGrpSpPr>
        <p:grpSpPr bwMode="auto">
          <a:xfrm>
            <a:off x="3265488" y="5414963"/>
            <a:ext cx="273050" cy="341312"/>
            <a:chOff x="2870" y="1518"/>
            <a:chExt cx="292" cy="320"/>
          </a:xfrm>
        </p:grpSpPr>
        <p:graphicFrame>
          <p:nvGraphicFramePr>
            <p:cNvPr id="168267" name="Object 33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5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68" name="Object 33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6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269" name="Group 333"/>
          <p:cNvGrpSpPr>
            <a:grpSpLocks/>
          </p:cNvGrpSpPr>
          <p:nvPr/>
        </p:nvGrpSpPr>
        <p:grpSpPr bwMode="auto">
          <a:xfrm>
            <a:off x="4041775" y="4887913"/>
            <a:ext cx="273050" cy="341312"/>
            <a:chOff x="2870" y="1518"/>
            <a:chExt cx="292" cy="320"/>
          </a:xfrm>
        </p:grpSpPr>
        <p:graphicFrame>
          <p:nvGraphicFramePr>
            <p:cNvPr id="168270" name="Object 3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7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271" name="Object 3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98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318" name="Group 382"/>
          <p:cNvGrpSpPr>
            <a:grpSpLocks/>
          </p:cNvGrpSpPr>
          <p:nvPr/>
        </p:nvGrpSpPr>
        <p:grpSpPr bwMode="auto">
          <a:xfrm>
            <a:off x="4894263" y="5780088"/>
            <a:ext cx="203200" cy="157162"/>
            <a:chOff x="2274" y="2821"/>
            <a:chExt cx="215" cy="238"/>
          </a:xfrm>
        </p:grpSpPr>
        <p:sp>
          <p:nvSpPr>
            <p:cNvPr id="168319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20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21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22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23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24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25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26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w 343"/>
                <a:gd name="T2" fmla="*/ 343 w 3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27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28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29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30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31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32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8334" name="Group 398"/>
          <p:cNvGrpSpPr>
            <a:grpSpLocks/>
          </p:cNvGrpSpPr>
          <p:nvPr/>
        </p:nvGrpSpPr>
        <p:grpSpPr bwMode="auto">
          <a:xfrm>
            <a:off x="5314950" y="5784850"/>
            <a:ext cx="203200" cy="157163"/>
            <a:chOff x="2274" y="2821"/>
            <a:chExt cx="215" cy="238"/>
          </a:xfrm>
        </p:grpSpPr>
        <p:sp>
          <p:nvSpPr>
            <p:cNvPr id="168335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36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37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38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39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40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41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42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w 343"/>
                <a:gd name="T2" fmla="*/ 343 w 3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43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44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45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46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47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48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8349" name="Group 413"/>
          <p:cNvGrpSpPr>
            <a:grpSpLocks/>
          </p:cNvGrpSpPr>
          <p:nvPr/>
        </p:nvGrpSpPr>
        <p:grpSpPr bwMode="auto">
          <a:xfrm flipH="1">
            <a:off x="5789613" y="5770563"/>
            <a:ext cx="203200" cy="157162"/>
            <a:chOff x="2274" y="2821"/>
            <a:chExt cx="215" cy="238"/>
          </a:xfrm>
        </p:grpSpPr>
        <p:sp>
          <p:nvSpPr>
            <p:cNvPr id="168350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51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52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53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54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55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56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57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w 343"/>
                <a:gd name="T2" fmla="*/ 343 w 3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43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58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59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8360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61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62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8363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68365" name="Picture 429" descr="MMj03957750000[1]"/>
          <p:cNvPicPr>
            <a:picLocks noChangeAspect="1" noChangeArrowheads="1" noCrop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4905375"/>
            <a:ext cx="3873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368" name="Picture 432" descr="cocktail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668838"/>
            <a:ext cx="2030412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8369" name="Object 433"/>
          <p:cNvGraphicFramePr>
            <a:graphicFrameLocks noChangeAspect="1"/>
          </p:cNvGraphicFramePr>
          <p:nvPr/>
        </p:nvGraphicFramePr>
        <p:xfrm>
          <a:off x="1309688" y="450215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9" name="Clip" r:id="rId24" imgW="1305000" imgH="1085760" progId="MS_ClipArt_Gallery.2">
                  <p:embed/>
                </p:oleObj>
              </mc:Choice>
              <mc:Fallback>
                <p:oleObj name="Clip" r:id="rId2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50215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370" name="Line 434"/>
          <p:cNvSpPr>
            <a:spLocks noChangeShapeType="1"/>
          </p:cNvSpPr>
          <p:nvPr/>
        </p:nvSpPr>
        <p:spPr bwMode="auto">
          <a:xfrm>
            <a:off x="1708150" y="477202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8371" name="Line 435"/>
          <p:cNvSpPr>
            <a:spLocks noChangeShapeType="1"/>
          </p:cNvSpPr>
          <p:nvPr/>
        </p:nvSpPr>
        <p:spPr bwMode="auto">
          <a:xfrm>
            <a:off x="1708150" y="477202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8372" name="Line 436"/>
          <p:cNvSpPr>
            <a:spLocks noChangeShapeType="1"/>
          </p:cNvSpPr>
          <p:nvPr/>
        </p:nvSpPr>
        <p:spPr bwMode="auto">
          <a:xfrm>
            <a:off x="1639888" y="5408613"/>
            <a:ext cx="190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Access protocols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r>
              <a:rPr lang="en-US" sz="2400"/>
              <a:t>single shared broadcast channel </a:t>
            </a:r>
          </a:p>
          <a:p>
            <a:r>
              <a:rPr lang="en-US" sz="2400"/>
              <a:t>two or more simultaneous transmissions by nodes: interference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collision</a:t>
            </a:r>
            <a:r>
              <a:rPr lang="en-US" sz="2000"/>
              <a:t> if node receives two or more signals at the same time</a:t>
            </a:r>
          </a:p>
          <a:p>
            <a:pPr>
              <a:buFont typeface="Wingdings" pitchFamily="2" charset="2"/>
              <a:buNone/>
            </a:pPr>
            <a:r>
              <a:rPr lang="en-US" sz="2400" i="1" u="sng">
                <a:solidFill>
                  <a:srgbClr val="FF0000"/>
                </a:solidFill>
              </a:rPr>
              <a:t>multiple access protocol</a:t>
            </a:r>
            <a:endParaRPr lang="en-US" sz="2400"/>
          </a:p>
          <a:p>
            <a:r>
              <a:rPr lang="en-US" sz="2400"/>
              <a:t>distributed algorithm that determines how nodes share channel, i.e., determine when node can transmit</a:t>
            </a:r>
          </a:p>
          <a:p>
            <a:r>
              <a:rPr lang="en-US" sz="2400"/>
              <a:t>communication about channel sharing must use channel itself! </a:t>
            </a:r>
          </a:p>
          <a:p>
            <a:pPr lvl="1"/>
            <a:r>
              <a:rPr lang="en-US" sz="2000"/>
              <a:t>no out-of-band channel for coordination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Multiple Access Protocol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Broadcast channel of rate R bps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1. when one node wants to transmit, it can send at rate R.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when M nodes want to transmit, each can send at average rate R/M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3. fully decentralized:</a:t>
            </a:r>
          </a:p>
          <a:p>
            <a:pPr lvl="1"/>
            <a:r>
              <a:rPr lang="en-US" sz="2000"/>
              <a:t>no special node to coordinate transmissions</a:t>
            </a:r>
          </a:p>
          <a:p>
            <a:pPr lvl="1"/>
            <a:r>
              <a:rPr lang="en-US" sz="2000"/>
              <a:t>no synchronization of clocks, slots</a:t>
            </a:r>
            <a:endParaRPr lang="en-US"/>
          </a:p>
          <a:p>
            <a:pPr>
              <a:buFont typeface="Wingdings" pitchFamily="2" charset="2"/>
              <a:buNone/>
            </a:pPr>
            <a:r>
              <a:rPr lang="en-US" sz="2400"/>
              <a:t>4. simple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01013" cy="1143000"/>
          </a:xfrm>
        </p:spPr>
        <p:txBody>
          <a:bodyPr/>
          <a:lstStyle/>
          <a:p>
            <a:r>
              <a:rPr lang="en-US" sz="3200"/>
              <a:t>MAC Protocols: a taxonomy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15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Three broad classes:</a:t>
            </a:r>
          </a:p>
          <a:p>
            <a:r>
              <a:rPr lang="en-US" sz="2400">
                <a:solidFill>
                  <a:srgbClr val="FF0000"/>
                </a:solidFill>
              </a:rPr>
              <a:t>Channel Partitioning</a:t>
            </a:r>
            <a:endParaRPr lang="en-US"/>
          </a:p>
          <a:p>
            <a:pPr lvl="1"/>
            <a:r>
              <a:rPr lang="en-US" sz="2000"/>
              <a:t>divide channel into smaller “pieces” (time slots, frequency, code)</a:t>
            </a:r>
          </a:p>
          <a:p>
            <a:pPr lvl="1"/>
            <a:r>
              <a:rPr lang="en-US" sz="2000"/>
              <a:t>allocate piece to node for exclusive use</a:t>
            </a:r>
            <a:endParaRPr lang="en-US"/>
          </a:p>
          <a:p>
            <a:r>
              <a:rPr lang="en-US" sz="2400">
                <a:solidFill>
                  <a:srgbClr val="FF0000"/>
                </a:solidFill>
              </a:rPr>
              <a:t>Random Access</a:t>
            </a:r>
            <a:endParaRPr lang="en-US"/>
          </a:p>
          <a:p>
            <a:pPr lvl="1"/>
            <a:r>
              <a:rPr lang="en-US" sz="2000"/>
              <a:t>channel not divided, allow collisions</a:t>
            </a:r>
          </a:p>
          <a:p>
            <a:pPr lvl="1"/>
            <a:r>
              <a:rPr lang="en-US" sz="2000"/>
              <a:t>“recover” from collisions</a:t>
            </a:r>
            <a:endParaRPr lang="en-US"/>
          </a:p>
          <a:p>
            <a:r>
              <a:rPr lang="en-US" sz="2400">
                <a:solidFill>
                  <a:srgbClr val="FF0000"/>
                </a:solidFill>
              </a:rPr>
              <a:t>“Taking turns”</a:t>
            </a:r>
            <a:endParaRPr lang="en-US"/>
          </a:p>
          <a:p>
            <a:pPr lvl="1"/>
            <a:r>
              <a:rPr lang="en-US" sz="2000"/>
              <a:t>nodes take turns, but nodes with more to send can take longer turns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en-US" sz="3200"/>
              <a:t>Channel Partitioning MAC protocols: TDMA</a:t>
            </a:r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22400"/>
            <a:ext cx="7772400" cy="2930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TDMA: time division multiple access</a:t>
            </a:r>
            <a:r>
              <a:rPr lang="en-US"/>
              <a:t> </a:t>
            </a:r>
          </a:p>
          <a:p>
            <a:r>
              <a:rPr lang="en-US" sz="2400"/>
              <a:t>access to channel in "rounds" </a:t>
            </a:r>
          </a:p>
          <a:p>
            <a:r>
              <a:rPr lang="en-US" sz="2400"/>
              <a:t>each station gets fixed length slot (length = pkt trans time) in each round </a:t>
            </a:r>
          </a:p>
          <a:p>
            <a:r>
              <a:rPr lang="en-US" sz="2400"/>
              <a:t>unused slots go idle </a:t>
            </a:r>
          </a:p>
          <a:p>
            <a:r>
              <a:rPr lang="en-US" sz="2400"/>
              <a:t>example: 6-station LAN, 1,3,4 have pkt, slots 2,5,6 idle </a:t>
            </a:r>
            <a:endParaRPr lang="en-US"/>
          </a:p>
        </p:txBody>
      </p:sp>
      <p:sp>
        <p:nvSpPr>
          <p:cNvPr id="534535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36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4541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44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51" name="Text Box 23"/>
          <p:cNvSpPr txBox="1">
            <a:spLocks noChangeArrowheads="1"/>
          </p:cNvSpPr>
          <p:nvPr/>
        </p:nvSpPr>
        <p:spPr bwMode="auto">
          <a:xfrm>
            <a:off x="1374775" y="51847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4552" name="Text Box 24"/>
          <p:cNvSpPr txBox="1">
            <a:spLocks noChangeArrowheads="1"/>
          </p:cNvSpPr>
          <p:nvPr/>
        </p:nvSpPr>
        <p:spPr bwMode="auto">
          <a:xfrm>
            <a:off x="2320925" y="51704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2786063" y="517683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4554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4555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4556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4557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4232275" y="518001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5178425" y="51657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5643563" y="51720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4562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63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64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65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66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67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68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69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70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71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72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2320925" y="4586288"/>
            <a:ext cx="758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6-slot</a:t>
            </a:r>
          </a:p>
          <a:p>
            <a:r>
              <a:rPr lang="en-US" sz="1600" i="0"/>
              <a:t>frame</a:t>
            </a:r>
          </a:p>
        </p:txBody>
      </p:sp>
      <p:sp>
        <p:nvSpPr>
          <p:cNvPr id="534574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75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76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4577" name="Line 49"/>
          <p:cNvSpPr>
            <a:spLocks noChangeShapeType="1"/>
          </p:cNvSpPr>
          <p:nvPr/>
        </p:nvSpPr>
        <p:spPr bwMode="auto">
          <a:xfrm>
            <a:off x="4125913" y="4783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Terminology:</a:t>
            </a:r>
            <a:endParaRPr lang="en-US" sz="2400"/>
          </a:p>
          <a:p>
            <a:r>
              <a:rPr lang="en-US" sz="2000"/>
              <a:t>hosts and routers are </a:t>
            </a:r>
            <a:r>
              <a:rPr lang="en-US" sz="2000">
                <a:solidFill>
                  <a:srgbClr val="FF0000"/>
                </a:solidFill>
              </a:rPr>
              <a:t>nodes</a:t>
            </a:r>
          </a:p>
          <a:p>
            <a:r>
              <a:rPr lang="en-US" sz="2000"/>
              <a:t>communication channels that connect adjacent nodes along communication path are </a:t>
            </a:r>
            <a:r>
              <a:rPr lang="en-US" sz="2000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/>
              <a:t>wired links</a:t>
            </a:r>
          </a:p>
          <a:p>
            <a:pPr lvl="1"/>
            <a:r>
              <a:rPr lang="en-US" sz="1800"/>
              <a:t>wireless links</a:t>
            </a:r>
          </a:p>
          <a:p>
            <a:pPr lvl="1"/>
            <a:r>
              <a:rPr lang="en-US" sz="1800"/>
              <a:t>LANs</a:t>
            </a:r>
            <a:endParaRPr lang="en-US" sz="1800" b="1">
              <a:solidFill>
                <a:srgbClr val="FF0000"/>
              </a:solidFill>
            </a:endParaRPr>
          </a:p>
          <a:p>
            <a:r>
              <a:rPr lang="en-US" sz="2000"/>
              <a:t>layer-2 packet is a </a:t>
            </a:r>
            <a:r>
              <a:rPr lang="en-US" sz="2000">
                <a:solidFill>
                  <a:srgbClr val="FF0000"/>
                </a:solidFill>
              </a:rPr>
              <a:t>frame</a:t>
            </a:r>
            <a:r>
              <a:rPr lang="en-US" sz="2000" b="1"/>
              <a:t>,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encapsulates datagram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 dirty="0">
                <a:solidFill>
                  <a:srgbClr val="FF0000"/>
                </a:solidFill>
              </a:rPr>
              <a:t>data-link layer</a:t>
            </a:r>
            <a:r>
              <a:rPr lang="en-US" sz="2400" i="0" dirty="0"/>
              <a:t> has responsibility of </a:t>
            </a:r>
          </a:p>
          <a:p>
            <a:r>
              <a:rPr lang="en-US" sz="2400" i="0" dirty="0"/>
              <a:t>transferring datagram from one node </a:t>
            </a:r>
          </a:p>
          <a:p>
            <a:r>
              <a:rPr lang="en-US" sz="2400" i="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physically adjacent</a:t>
            </a:r>
            <a:r>
              <a:rPr lang="en-US" sz="2400" i="0" dirty="0"/>
              <a:t> node over a link</a:t>
            </a:r>
            <a:endParaRPr lang="en-US" i="0" dirty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en-US" sz="3200"/>
              <a:t>Channel Partitioning MAC protocols: FDMA</a:t>
            </a:r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FDMA: frequency division multiple access</a:t>
            </a:r>
            <a:r>
              <a:rPr lang="en-US"/>
              <a:t> </a:t>
            </a:r>
          </a:p>
          <a:p>
            <a:r>
              <a:rPr lang="en-US" sz="2400"/>
              <a:t>channel spectrum divided into frequency bands</a:t>
            </a:r>
          </a:p>
          <a:p>
            <a:r>
              <a:rPr lang="en-US" sz="2400"/>
              <a:t>each station assigned fixed frequency band</a:t>
            </a:r>
          </a:p>
          <a:p>
            <a:r>
              <a:rPr lang="en-US" sz="2400"/>
              <a:t>unused transmission time in frequency bands go idle </a:t>
            </a:r>
          </a:p>
          <a:p>
            <a:r>
              <a:rPr lang="en-US" sz="2400"/>
              <a:t>example: 6-station LAN, 1,3,4 have pkt, frequency bands 2,5,6 idle </a:t>
            </a:r>
            <a:endParaRPr lang="en-US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57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58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59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60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61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63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64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72 h 72"/>
              <a:gd name="T2" fmla="*/ 0 w 1089"/>
              <a:gd name="T3" fmla="*/ 3 h 72"/>
              <a:gd name="T4" fmla="*/ 1089 w 1089"/>
              <a:gd name="T5" fmla="*/ 0 h 72"/>
              <a:gd name="T6" fmla="*/ 1089 w 1089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65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67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6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72 h 72"/>
              <a:gd name="T2" fmla="*/ 0 w 1089"/>
              <a:gd name="T3" fmla="*/ 3 h 72"/>
              <a:gd name="T4" fmla="*/ 1089 w 1089"/>
              <a:gd name="T5" fmla="*/ 0 h 72"/>
              <a:gd name="T6" fmla="*/ 1089 w 1089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3556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535570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5571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5572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73" name="Line 21"/>
          <p:cNvSpPr>
            <a:spLocks noChangeShapeType="1"/>
          </p:cNvSpPr>
          <p:nvPr/>
        </p:nvSpPr>
        <p:spPr bwMode="auto">
          <a:xfrm>
            <a:off x="5448300" y="63547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5574" name="Text Box 22"/>
          <p:cNvSpPr txBox="1">
            <a:spLocks noChangeArrowheads="1"/>
          </p:cNvSpPr>
          <p:nvPr/>
        </p:nvSpPr>
        <p:spPr bwMode="auto">
          <a:xfrm rot="-5400000">
            <a:off x="3393281" y="4987132"/>
            <a:ext cx="1939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frequency bands</a:t>
            </a:r>
          </a:p>
        </p:txBody>
      </p:sp>
      <p:sp>
        <p:nvSpPr>
          <p:cNvPr id="535575" name="Text Box 23"/>
          <p:cNvSpPr txBox="1">
            <a:spLocks noChangeArrowheads="1"/>
          </p:cNvSpPr>
          <p:nvPr/>
        </p:nvSpPr>
        <p:spPr bwMode="auto">
          <a:xfrm rot="67766">
            <a:off x="7332663" y="39655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time</a:t>
            </a:r>
          </a:p>
        </p:txBody>
      </p:sp>
      <p:sp>
        <p:nvSpPr>
          <p:cNvPr id="535606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375 w 375"/>
              <a:gd name="T1" fmla="*/ 0 h 969"/>
              <a:gd name="T2" fmla="*/ 0 w 375"/>
              <a:gd name="T3" fmla="*/ 485 h 969"/>
              <a:gd name="T4" fmla="*/ 375 w 375"/>
              <a:gd name="T5" fmla="*/ 969 h 969"/>
              <a:gd name="T6" fmla="*/ 375 w 375"/>
              <a:gd name="T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35608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535609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5611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5612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35617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4 w 562"/>
              <a:gd name="T1" fmla="*/ 264 h 266"/>
              <a:gd name="T2" fmla="*/ 52 w 562"/>
              <a:gd name="T3" fmla="*/ 6 h 266"/>
              <a:gd name="T4" fmla="*/ 108 w 562"/>
              <a:gd name="T5" fmla="*/ 266 h 266"/>
              <a:gd name="T6" fmla="*/ 174 w 562"/>
              <a:gd name="T7" fmla="*/ 0 h 266"/>
              <a:gd name="T8" fmla="*/ 228 w 562"/>
              <a:gd name="T9" fmla="*/ 264 h 266"/>
              <a:gd name="T10" fmla="*/ 288 w 562"/>
              <a:gd name="T11" fmla="*/ 8 h 266"/>
              <a:gd name="T12" fmla="*/ 354 w 562"/>
              <a:gd name="T13" fmla="*/ 266 h 266"/>
              <a:gd name="T14" fmla="*/ 402 w 562"/>
              <a:gd name="T15" fmla="*/ 8 h 266"/>
              <a:gd name="T16" fmla="*/ 464 w 562"/>
              <a:gd name="T17" fmla="*/ 264 h 266"/>
              <a:gd name="T18" fmla="*/ 506 w 562"/>
              <a:gd name="T19" fmla="*/ 6 h 266"/>
              <a:gd name="T20" fmla="*/ 556 w 562"/>
              <a:gd name="T2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5618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4 w 562"/>
              <a:gd name="T1" fmla="*/ 264 h 266"/>
              <a:gd name="T2" fmla="*/ 52 w 562"/>
              <a:gd name="T3" fmla="*/ 6 h 266"/>
              <a:gd name="T4" fmla="*/ 108 w 562"/>
              <a:gd name="T5" fmla="*/ 266 h 266"/>
              <a:gd name="T6" fmla="*/ 174 w 562"/>
              <a:gd name="T7" fmla="*/ 0 h 266"/>
              <a:gd name="T8" fmla="*/ 228 w 562"/>
              <a:gd name="T9" fmla="*/ 264 h 266"/>
              <a:gd name="T10" fmla="*/ 288 w 562"/>
              <a:gd name="T11" fmla="*/ 8 h 266"/>
              <a:gd name="T12" fmla="*/ 354 w 562"/>
              <a:gd name="T13" fmla="*/ 266 h 266"/>
              <a:gd name="T14" fmla="*/ 402 w 562"/>
              <a:gd name="T15" fmla="*/ 8 h 266"/>
              <a:gd name="T16" fmla="*/ 464 w 562"/>
              <a:gd name="T17" fmla="*/ 264 h 266"/>
              <a:gd name="T18" fmla="*/ 506 w 562"/>
              <a:gd name="T19" fmla="*/ 6 h 266"/>
              <a:gd name="T20" fmla="*/ 556 w 562"/>
              <a:gd name="T2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5620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0 w 623"/>
              <a:gd name="T1" fmla="*/ 113 h 117"/>
              <a:gd name="T2" fmla="*/ 114 w 623"/>
              <a:gd name="T3" fmla="*/ 2 h 117"/>
              <a:gd name="T4" fmla="*/ 256 w 623"/>
              <a:gd name="T5" fmla="*/ 114 h 117"/>
              <a:gd name="T6" fmla="*/ 394 w 623"/>
              <a:gd name="T7" fmla="*/ 0 h 117"/>
              <a:gd name="T8" fmla="*/ 522 w 623"/>
              <a:gd name="T9" fmla="*/ 116 h 117"/>
              <a:gd name="T10" fmla="*/ 616 w 623"/>
              <a:gd name="T11" fmla="*/ 1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5621" name="Text Box 69"/>
          <p:cNvSpPr txBox="1">
            <a:spLocks noChangeArrowheads="1"/>
          </p:cNvSpPr>
          <p:nvPr/>
        </p:nvSpPr>
        <p:spPr bwMode="auto">
          <a:xfrm>
            <a:off x="442913" y="5703888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FDM cable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Access Protocols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When node has packet to send</a:t>
            </a:r>
          </a:p>
          <a:p>
            <a:pPr lvl="1"/>
            <a:r>
              <a:rPr lang="en-US" sz="2000"/>
              <a:t>transmit at full channel data rate R.</a:t>
            </a:r>
          </a:p>
          <a:p>
            <a:pPr lvl="1"/>
            <a:r>
              <a:rPr lang="en-US" sz="2000"/>
              <a:t>no </a:t>
            </a:r>
            <a:r>
              <a:rPr lang="en-US" sz="2000" i="1"/>
              <a:t>a priori</a:t>
            </a:r>
            <a:r>
              <a:rPr lang="en-US" sz="2000"/>
              <a:t> coordination among nodes</a:t>
            </a:r>
          </a:p>
          <a:p>
            <a:r>
              <a:rPr lang="en-US" sz="2400"/>
              <a:t>two or more transmitting nodes </a:t>
            </a:r>
            <a:r>
              <a:rPr lang="en-US" sz="240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/>
              <a:t> “collision”,</a:t>
            </a:r>
          </a:p>
          <a:p>
            <a:r>
              <a:rPr lang="en-US" sz="2400">
                <a:solidFill>
                  <a:srgbClr val="FF0000"/>
                </a:solidFill>
              </a:rPr>
              <a:t>random access MAC protocol</a:t>
            </a:r>
            <a:r>
              <a:rPr lang="en-US" sz="2400"/>
              <a:t> specifies: </a:t>
            </a:r>
          </a:p>
          <a:p>
            <a:pPr lvl="1"/>
            <a:r>
              <a:rPr lang="en-US" sz="2000"/>
              <a:t>how to detect collisions</a:t>
            </a:r>
          </a:p>
          <a:p>
            <a:pPr lvl="1"/>
            <a:r>
              <a:rPr lang="en-US" sz="2000"/>
              <a:t>how to recover from collisions (e.g., via delayed retransmissions)</a:t>
            </a:r>
          </a:p>
          <a:p>
            <a:r>
              <a:rPr lang="en-US" sz="2400"/>
              <a:t>Examples of random access MAC protocols:</a:t>
            </a:r>
          </a:p>
          <a:p>
            <a:pPr lvl="1"/>
            <a:r>
              <a:rPr lang="en-US" sz="2000"/>
              <a:t>slotted ALOHA</a:t>
            </a:r>
          </a:p>
          <a:p>
            <a:pPr lvl="1"/>
            <a:r>
              <a:rPr lang="en-US" sz="2000"/>
              <a:t>ALOHA</a:t>
            </a:r>
          </a:p>
          <a:p>
            <a:pPr lvl="1"/>
            <a:r>
              <a:rPr lang="en-US" sz="2000"/>
              <a:t>CSMA, CSMA/CD, CSMA/CA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Slotted ALOHA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1600200"/>
            <a:ext cx="39893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Assumptions: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all frames same size</a:t>
            </a:r>
          </a:p>
          <a:p>
            <a:pPr>
              <a:lnSpc>
                <a:spcPct val="90000"/>
              </a:lnSpc>
            </a:pPr>
            <a:r>
              <a:rPr lang="en-US" sz="2400"/>
              <a:t>time divided into equal size slots (time to transmit 1 frame)</a:t>
            </a:r>
          </a:p>
          <a:p>
            <a:pPr>
              <a:lnSpc>
                <a:spcPct val="90000"/>
              </a:lnSpc>
            </a:pPr>
            <a:r>
              <a:rPr lang="en-US" sz="2400"/>
              <a:t>nodes start to transmit only slot beginning </a:t>
            </a:r>
          </a:p>
          <a:p>
            <a:pPr>
              <a:lnSpc>
                <a:spcPct val="90000"/>
              </a:lnSpc>
            </a:pPr>
            <a:r>
              <a:rPr lang="en-US" sz="2400"/>
              <a:t>nodes are synchronized</a:t>
            </a:r>
          </a:p>
          <a:p>
            <a:pPr>
              <a:lnSpc>
                <a:spcPct val="90000"/>
              </a:lnSpc>
            </a:pPr>
            <a:r>
              <a:rPr lang="en-US" sz="240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Operation: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when node obtains fresh frame, transmits in next slot</a:t>
            </a:r>
          </a:p>
          <a:p>
            <a:pPr lvl="1">
              <a:lnSpc>
                <a:spcPct val="90000"/>
              </a:lnSpc>
            </a:pPr>
            <a:r>
              <a:rPr lang="en-US" i="1"/>
              <a:t>if no collision:</a:t>
            </a:r>
            <a:r>
              <a:rPr lang="en-US"/>
              <a:t> node can send new frame in next slot</a:t>
            </a:r>
          </a:p>
          <a:p>
            <a:pPr lvl="1">
              <a:lnSpc>
                <a:spcPct val="90000"/>
              </a:lnSpc>
            </a:pPr>
            <a:r>
              <a:rPr lang="en-US" i="1"/>
              <a:t>if collision:</a:t>
            </a:r>
            <a:r>
              <a:rPr lang="en-US"/>
              <a:t> node retransmits frame in each subsequent slot with prob. p until success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7772400" cy="1143000"/>
          </a:xfrm>
        </p:spPr>
        <p:txBody>
          <a:bodyPr/>
          <a:lstStyle/>
          <a:p>
            <a:r>
              <a:rPr lang="en-US"/>
              <a:t>Slotted ALOHA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255963"/>
            <a:ext cx="3810000" cy="3203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Pros</a:t>
            </a:r>
            <a:endParaRPr lang="en-US" sz="2400"/>
          </a:p>
          <a:p>
            <a:r>
              <a:rPr lang="en-US" sz="2400"/>
              <a:t>single active node can continuously transmit at full rate of channel</a:t>
            </a:r>
          </a:p>
          <a:p>
            <a:r>
              <a:rPr lang="en-US" sz="2400"/>
              <a:t>highly decentralized: only slots in nodes need to be in sync</a:t>
            </a:r>
          </a:p>
          <a:p>
            <a:r>
              <a:rPr lang="en-US" sz="2400"/>
              <a:t>simple</a:t>
            </a:r>
          </a:p>
          <a:p>
            <a:endParaRPr lang="en-US" sz="2400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25596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Cons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collisions, wasting slots</a:t>
            </a:r>
          </a:p>
          <a:p>
            <a:pPr>
              <a:lnSpc>
                <a:spcPct val="90000"/>
              </a:lnSpc>
            </a:pPr>
            <a:r>
              <a:rPr lang="en-US" sz="2400"/>
              <a:t>idle slots</a:t>
            </a:r>
          </a:p>
          <a:p>
            <a:pPr>
              <a:lnSpc>
                <a:spcPct val="90000"/>
              </a:lnSpc>
            </a:pPr>
            <a:r>
              <a:rPr lang="en-US" sz="2400"/>
              <a:t>nodes may be able to detect collision in less than time to transmit packet</a:t>
            </a:r>
          </a:p>
          <a:p>
            <a:pPr>
              <a:lnSpc>
                <a:spcPct val="90000"/>
              </a:lnSpc>
            </a:pPr>
            <a:r>
              <a:rPr lang="en-US" sz="2400"/>
              <a:t>clock synchronization</a:t>
            </a:r>
          </a:p>
        </p:txBody>
      </p:sp>
      <p:pic>
        <p:nvPicPr>
          <p:cNvPr id="312328" name="Picture 8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08990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/>
              <a:t>Slotted Aloha efficiency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2986088"/>
            <a:ext cx="3810000" cy="3128962"/>
          </a:xfrm>
        </p:spPr>
        <p:txBody>
          <a:bodyPr/>
          <a:lstStyle/>
          <a:p>
            <a:r>
              <a:rPr lang="en-US" sz="2000" i="1"/>
              <a:t>suppose:</a:t>
            </a:r>
            <a:r>
              <a:rPr lang="en-US" sz="2000"/>
              <a:t> N nodes with many frames to send, each transmits in slot with probability </a:t>
            </a:r>
            <a:r>
              <a:rPr lang="en-US" sz="2000" i="1"/>
              <a:t>p</a:t>
            </a:r>
          </a:p>
          <a:p>
            <a:r>
              <a:rPr lang="en-US" sz="2000"/>
              <a:t>prob that given node has success in a slot  = p(1-p)</a:t>
            </a:r>
            <a:r>
              <a:rPr lang="en-US" sz="2000" b="1" baseline="30000"/>
              <a:t>N-1</a:t>
            </a:r>
          </a:p>
          <a:p>
            <a:r>
              <a:rPr lang="en-US" sz="2000"/>
              <a:t>prob that </a:t>
            </a:r>
            <a:r>
              <a:rPr lang="en-US" sz="2000" i="1"/>
              <a:t>any</a:t>
            </a:r>
            <a:r>
              <a:rPr lang="en-US" sz="2000"/>
              <a:t> node has a success = Np(1-p)</a:t>
            </a:r>
            <a:r>
              <a:rPr lang="en-US" sz="2000" b="1" baseline="30000"/>
              <a:t>N-1</a:t>
            </a:r>
            <a:endParaRPr lang="en-US" sz="2000" i="1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470025"/>
            <a:ext cx="3810000" cy="3238500"/>
          </a:xfrm>
        </p:spPr>
        <p:txBody>
          <a:bodyPr/>
          <a:lstStyle/>
          <a:p>
            <a:r>
              <a:rPr lang="en-US" sz="2000"/>
              <a:t>max efficiency: find p* that maximizes </a:t>
            </a:r>
            <a:br>
              <a:rPr lang="en-US" sz="2000"/>
            </a:br>
            <a:r>
              <a:rPr lang="en-US" sz="2000"/>
              <a:t>Np(1-p)</a:t>
            </a:r>
            <a:r>
              <a:rPr lang="en-US" sz="2000" b="1" baseline="30000"/>
              <a:t>N-1</a:t>
            </a:r>
          </a:p>
          <a:p>
            <a:r>
              <a:rPr lang="en-US" sz="2000"/>
              <a:t>for many nodes, take limit of Np*(1-p*)</a:t>
            </a:r>
            <a:r>
              <a:rPr lang="en-US" sz="2000" b="1" baseline="30000"/>
              <a:t>N-1 </a:t>
            </a:r>
            <a:r>
              <a:rPr lang="en-US" sz="2000"/>
              <a:t>as N goes to infinity, gives: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Max efficiency = 1/e = .37</a:t>
            </a:r>
            <a:endParaRPr lang="en-US" sz="2000" b="1" baseline="30000"/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361950" y="1393825"/>
            <a:ext cx="4171950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Efficiency</a:t>
            </a:r>
            <a:r>
              <a:rPr lang="en-US" sz="2400" i="0"/>
              <a:t> : long-run </a:t>
            </a:r>
            <a:br>
              <a:rPr lang="en-US" sz="2400" i="0"/>
            </a:br>
            <a:r>
              <a:rPr lang="en-US" sz="2400" i="0"/>
              <a:t>fraction of successful slots </a:t>
            </a:r>
            <a:br>
              <a:rPr lang="en-US" sz="2400" i="0"/>
            </a:br>
            <a:r>
              <a:rPr lang="en-US" sz="2400" i="0"/>
              <a:t>(many nodes, all with many frames to send)</a:t>
            </a:r>
            <a:endParaRPr lang="en-US" i="0"/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5106988" y="4529138"/>
            <a:ext cx="3143250" cy="1577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At best:</a:t>
            </a:r>
            <a:r>
              <a:rPr lang="en-US" sz="2400" i="0"/>
              <a:t> channel</a:t>
            </a:r>
          </a:p>
          <a:p>
            <a:r>
              <a:rPr lang="en-US" sz="2400" i="0"/>
              <a:t>used for useful </a:t>
            </a:r>
          </a:p>
          <a:p>
            <a:r>
              <a:rPr lang="en-US" sz="2400" i="0"/>
              <a:t>transmissions 37%</a:t>
            </a:r>
          </a:p>
          <a:p>
            <a:r>
              <a:rPr lang="en-US" sz="2400" i="0"/>
              <a:t>of time!</a:t>
            </a:r>
            <a:endParaRPr lang="en-US" i="0"/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8367713" y="4533900"/>
            <a:ext cx="4746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9600" i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(unslotted) ALOHA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r>
              <a:rPr lang="en-US" sz="2400"/>
              <a:t>unslotted Aloha: simpler, no synchronization</a:t>
            </a:r>
          </a:p>
          <a:p>
            <a:r>
              <a:rPr lang="en-US" sz="2400"/>
              <a:t>when frame first arrives</a:t>
            </a:r>
          </a:p>
          <a:p>
            <a:pPr lvl="1"/>
            <a:r>
              <a:rPr lang="en-US" sz="2000"/>
              <a:t> transmit immediately </a:t>
            </a:r>
          </a:p>
          <a:p>
            <a:r>
              <a:rPr lang="en-US" sz="2400"/>
              <a:t>collision probability increases:</a:t>
            </a:r>
          </a:p>
          <a:p>
            <a:pPr lvl="1"/>
            <a:r>
              <a:rPr lang="en-US" sz="2000"/>
              <a:t>frame sent at t</a:t>
            </a:r>
            <a:r>
              <a:rPr lang="en-US" sz="2000" baseline="-25000"/>
              <a:t>0</a:t>
            </a:r>
            <a:r>
              <a:rPr lang="en-US" sz="2000"/>
              <a:t> collides with other frames sent in [t</a:t>
            </a:r>
            <a:r>
              <a:rPr lang="en-US" sz="2000" baseline="-25000"/>
              <a:t>0</a:t>
            </a:r>
            <a:r>
              <a:rPr lang="en-US" sz="2000"/>
              <a:t>-1,t</a:t>
            </a:r>
            <a:r>
              <a:rPr lang="en-US" sz="2000" baseline="-25000"/>
              <a:t>0</a:t>
            </a:r>
            <a:r>
              <a:rPr lang="en-US" sz="2000"/>
              <a:t>+1]</a:t>
            </a:r>
          </a:p>
        </p:txBody>
      </p:sp>
      <p:pic>
        <p:nvPicPr>
          <p:cNvPr id="532484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8575"/>
            <a:ext cx="62801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Pure Aloha efficiency</a:t>
            </a:r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P(success by given node) = P(node transmits) </a:t>
            </a:r>
            <a:r>
              <a:rPr lang="en-US" baseline="16000"/>
              <a:t>.</a:t>
            </a: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            P(no other node transmits in [p</a:t>
            </a:r>
            <a:r>
              <a:rPr lang="en-US" sz="2000" baseline="-25000"/>
              <a:t>0</a:t>
            </a:r>
            <a:r>
              <a:rPr lang="en-US" sz="2000"/>
              <a:t>-1,p</a:t>
            </a:r>
            <a:r>
              <a:rPr lang="en-US" sz="2000" baseline="-25000"/>
              <a:t>0</a:t>
            </a:r>
            <a:r>
              <a:rPr lang="en-US" sz="2000"/>
              <a:t>] </a:t>
            </a:r>
            <a:r>
              <a:rPr lang="en-US" baseline="16000"/>
              <a:t>.</a:t>
            </a: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            P(no other node transmits in [p</a:t>
            </a:r>
            <a:r>
              <a:rPr lang="en-US" sz="2000" baseline="-25000"/>
              <a:t>0</a:t>
            </a:r>
            <a:r>
              <a:rPr lang="en-US" sz="2000"/>
              <a:t>-1,p</a:t>
            </a:r>
            <a:r>
              <a:rPr lang="en-US" sz="2000" baseline="-25000"/>
              <a:t>0</a:t>
            </a:r>
            <a:r>
              <a:rPr lang="en-US" sz="2000"/>
              <a:t>]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                                     = p </a:t>
            </a:r>
            <a:r>
              <a:rPr lang="en-US" baseline="16000"/>
              <a:t>. </a:t>
            </a:r>
            <a:r>
              <a:rPr lang="en-US" sz="2000"/>
              <a:t>(1-p)</a:t>
            </a:r>
            <a:r>
              <a:rPr lang="en-US" sz="2000" b="1" baseline="30000"/>
              <a:t>N-1</a:t>
            </a:r>
            <a:r>
              <a:rPr lang="en-US" baseline="16000"/>
              <a:t> . </a:t>
            </a:r>
            <a:r>
              <a:rPr lang="en-US" sz="2000"/>
              <a:t>(1-p)</a:t>
            </a:r>
            <a:r>
              <a:rPr lang="en-US" sz="2000" b="1" baseline="30000"/>
              <a:t>N-1</a:t>
            </a:r>
          </a:p>
          <a:p>
            <a:pPr>
              <a:buFont typeface="Wingdings" pitchFamily="2" charset="2"/>
              <a:buNone/>
            </a:pPr>
            <a:r>
              <a:rPr lang="en-US" sz="2000" b="1" baseline="30000"/>
              <a:t>                                        </a:t>
            </a:r>
            <a:r>
              <a:rPr lang="en-US" sz="2000" b="1"/>
              <a:t>= </a:t>
            </a:r>
            <a:r>
              <a:rPr lang="en-US" sz="2000"/>
              <a:t>p </a:t>
            </a:r>
            <a:r>
              <a:rPr lang="en-US" baseline="16000"/>
              <a:t>. </a:t>
            </a:r>
            <a:r>
              <a:rPr lang="en-US" sz="2000"/>
              <a:t>(1-p)</a:t>
            </a:r>
            <a:r>
              <a:rPr lang="en-US" sz="2000" b="1" baseline="30000"/>
              <a:t>2(N-1)</a:t>
            </a:r>
            <a:r>
              <a:rPr lang="en-US" baseline="16000"/>
              <a:t> </a:t>
            </a:r>
            <a:endParaRPr lang="en-US" sz="2000"/>
          </a:p>
          <a:p>
            <a:pPr>
              <a:buFont typeface="Wingdings" pitchFamily="2" charset="2"/>
              <a:buNone/>
            </a:pPr>
            <a:endParaRPr lang="en-US" baseline="16000"/>
          </a:p>
          <a:p>
            <a:pPr>
              <a:buFont typeface="Wingdings" pitchFamily="2" charset="2"/>
              <a:buNone/>
            </a:pPr>
            <a:r>
              <a:rPr lang="en-US" baseline="16000"/>
              <a:t>                              … choosing optimum p and then letting n -&gt; infty ...</a:t>
            </a:r>
          </a:p>
          <a:p>
            <a:pPr>
              <a:buFont typeface="Wingdings" pitchFamily="2" charset="2"/>
              <a:buNone/>
            </a:pPr>
            <a:r>
              <a:rPr lang="en-US" baseline="16000"/>
              <a:t>                                        </a:t>
            </a:r>
            <a:br>
              <a:rPr lang="en-US" baseline="16000"/>
            </a:br>
            <a:r>
              <a:rPr lang="en-US" baseline="16000"/>
              <a:t>                                    = 1/(2e) = .18 </a:t>
            </a:r>
            <a:r>
              <a:rPr lang="en-US" sz="2000"/>
              <a:t>	</a:t>
            </a:r>
            <a:endParaRPr lang="en-US" sz="2400" b="1" i="1"/>
          </a:p>
          <a:p>
            <a:endParaRPr lang="en-US"/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2222500" y="5227638"/>
            <a:ext cx="454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even </a:t>
            </a:r>
            <a:r>
              <a:rPr lang="en-US" sz="2400">
                <a:solidFill>
                  <a:srgbClr val="FF0000"/>
                </a:solidFill>
              </a:rPr>
              <a:t>worse</a:t>
            </a:r>
            <a:r>
              <a:rPr lang="en-US" sz="2400" i="0">
                <a:solidFill>
                  <a:srgbClr val="FF0000"/>
                </a:solidFill>
              </a:rPr>
              <a:t> than slotted Aloha!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r>
              <a:rPr lang="en-US" sz="3600"/>
              <a:t>CSMA (Carrier Sense Multiple Access)</a:t>
            </a: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9113"/>
            <a:ext cx="8296275" cy="3246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CSMA:</a:t>
            </a:r>
            <a:r>
              <a:rPr lang="en-US" sz="2400"/>
              <a:t> listen before transmit: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If channel sensed idle: transmit entire frame</a:t>
            </a:r>
          </a:p>
          <a:p>
            <a:r>
              <a:rPr lang="en-US" sz="2400"/>
              <a:t>If channel sensed busy, defer transmission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human analogy: don’t interrupt others!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</a:p>
        </p:txBody>
      </p:sp>
      <p:pic>
        <p:nvPicPr>
          <p:cNvPr id="1802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1752600"/>
            <a:ext cx="3971925" cy="467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307975" y="1536700"/>
            <a:ext cx="37941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>
                <a:solidFill>
                  <a:schemeClr val="accent2"/>
                </a:solidFill>
              </a:rPr>
              <a:t>collisions </a:t>
            </a:r>
            <a:r>
              <a:rPr lang="en-US" sz="2400">
                <a:solidFill>
                  <a:schemeClr val="accent2"/>
                </a:solidFill>
              </a:rPr>
              <a:t>can</a:t>
            </a:r>
            <a:r>
              <a:rPr lang="en-US" sz="2400" i="0">
                <a:solidFill>
                  <a:schemeClr val="accent2"/>
                </a:solidFill>
              </a:rPr>
              <a:t> still occur:</a:t>
            </a:r>
            <a:endParaRPr lang="en-US" sz="2400" i="0"/>
          </a:p>
          <a:p>
            <a:r>
              <a:rPr lang="en-US" sz="2000" i="0"/>
              <a:t>propagation delay means </a:t>
            </a:r>
          </a:p>
          <a:p>
            <a:r>
              <a:rPr lang="en-US" sz="2000" i="0"/>
              <a:t>two nodes may not hear</a:t>
            </a:r>
          </a:p>
          <a:p>
            <a:r>
              <a:rPr lang="en-US" sz="2000" i="0"/>
              <a:t>each other’s transmission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307975" y="3059113"/>
            <a:ext cx="3498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>
                <a:solidFill>
                  <a:schemeClr val="accent2"/>
                </a:solidFill>
              </a:rPr>
              <a:t>collision:</a:t>
            </a:r>
            <a:endParaRPr lang="en-US" sz="2400" i="0"/>
          </a:p>
          <a:p>
            <a:r>
              <a:rPr lang="en-US" sz="2000" i="0"/>
              <a:t>entire packet transmission </a:t>
            </a:r>
          </a:p>
          <a:p>
            <a:r>
              <a:rPr lang="en-US" sz="2000" i="0"/>
              <a:t>time wasted</a:t>
            </a:r>
            <a:endParaRPr lang="en-US" sz="2000" i="0">
              <a:latin typeface="Times New Roman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759325" y="1263650"/>
            <a:ext cx="354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i="0" dirty="0"/>
              <a:t>spatial layout of nodes </a:t>
            </a:r>
            <a:endParaRPr lang="en-US" sz="2000" i="0" dirty="0">
              <a:latin typeface="Times New Roman" pitchFamily="18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07975" y="4125913"/>
            <a:ext cx="41354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0">
                <a:solidFill>
                  <a:schemeClr val="accent2"/>
                </a:solidFill>
              </a:rPr>
              <a:t>note:</a:t>
            </a:r>
            <a:endParaRPr lang="en-US" sz="2400" i="0"/>
          </a:p>
          <a:p>
            <a:r>
              <a:rPr lang="en-US" sz="2000" i="0"/>
              <a:t>role of distance &amp; propagation delay in determining collision probability</a:t>
            </a:r>
            <a:endParaRPr lang="en-US" sz="2000" i="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CSMA/CD:</a:t>
            </a:r>
            <a:r>
              <a:rPr lang="en-US" sz="2800" dirty="0"/>
              <a:t> carrier sensing, deferral as in CSMA</a:t>
            </a:r>
          </a:p>
          <a:p>
            <a:pPr lvl="1"/>
            <a:r>
              <a:rPr lang="en-US" sz="2400" dirty="0"/>
              <a:t>collisions </a:t>
            </a:r>
            <a:r>
              <a:rPr lang="en-US" sz="2400" i="1" dirty="0"/>
              <a:t>detected</a:t>
            </a:r>
            <a:r>
              <a:rPr lang="en-US" sz="2400" dirty="0"/>
              <a:t> within short time</a:t>
            </a:r>
          </a:p>
          <a:p>
            <a:pPr lvl="1"/>
            <a:r>
              <a:rPr lang="en-US" sz="2400" dirty="0"/>
              <a:t>colliding transmissions aborted, reducing channel wastage </a:t>
            </a:r>
          </a:p>
          <a:p>
            <a:r>
              <a:rPr lang="en-US" sz="2800" dirty="0"/>
              <a:t>collision detection:</a:t>
            </a:r>
            <a:r>
              <a:rPr lang="en-US" sz="2000" dirty="0"/>
              <a:t> </a:t>
            </a:r>
          </a:p>
          <a:p>
            <a:pPr lvl="1"/>
            <a:r>
              <a:rPr lang="en-US" sz="2400" dirty="0"/>
              <a:t>easy in wired LANs: measure signal strengths, compare transmitted, received signals</a:t>
            </a:r>
          </a:p>
          <a:p>
            <a:pPr lvl="1"/>
            <a:r>
              <a:rPr lang="en-US" sz="2400" dirty="0"/>
              <a:t>difficult in wireless LANs: received signal strength overwhelmed by local transmission strength </a:t>
            </a:r>
          </a:p>
          <a:p>
            <a:r>
              <a:rPr lang="en-US" sz="2800" dirty="0"/>
              <a:t>human analogy: the polite conversationalist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/>
              <a:t>datagram transferred by different link protocols over different links:</a:t>
            </a:r>
          </a:p>
          <a:p>
            <a:pPr lvl="1"/>
            <a:r>
              <a:rPr lang="en-US" sz="2000"/>
              <a:t>e.g., Ethernet on first link, frame relay on intermediate links, 802.11 on last link</a:t>
            </a:r>
          </a:p>
          <a:p>
            <a:r>
              <a:rPr lang="en-US" sz="2400"/>
              <a:t>each  link protocol provides different services</a:t>
            </a:r>
          </a:p>
          <a:p>
            <a:pPr lvl="1"/>
            <a:r>
              <a:rPr lang="en-US" sz="2000"/>
              <a:t>e.g., may or may not provide rdt over 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6925" y="144780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 dirty="0"/>
              <a:t>trip from Princeton to Lausanne</a:t>
            </a:r>
          </a:p>
          <a:p>
            <a:pPr lvl="1"/>
            <a:r>
              <a:rPr lang="en-US" sz="2000" dirty="0"/>
              <a:t>limo: Princeton to JFK</a:t>
            </a:r>
          </a:p>
          <a:p>
            <a:pPr lvl="1"/>
            <a:r>
              <a:rPr lang="en-US" sz="2000" dirty="0"/>
              <a:t>plane: JFK to Geneva</a:t>
            </a:r>
          </a:p>
          <a:p>
            <a:pPr lvl="1"/>
            <a:r>
              <a:rPr lang="en-US" sz="2000" dirty="0"/>
              <a:t>train: Geneva to Lausanne</a:t>
            </a:r>
          </a:p>
          <a:p>
            <a:r>
              <a:rPr lang="en-US" sz="2400" dirty="0"/>
              <a:t>tourist = </a:t>
            </a:r>
            <a:r>
              <a:rPr lang="en-US" sz="2400" dirty="0">
                <a:solidFill>
                  <a:srgbClr val="FF0000"/>
                </a:solidFill>
              </a:rPr>
              <a:t>datagram</a:t>
            </a:r>
            <a:endParaRPr lang="en-US" sz="2400" dirty="0"/>
          </a:p>
          <a:p>
            <a:r>
              <a:rPr lang="en-US" sz="2400" dirty="0"/>
              <a:t>transport segment = </a:t>
            </a:r>
            <a:r>
              <a:rPr lang="en-US" sz="2400" dirty="0">
                <a:solidFill>
                  <a:srgbClr val="FF0000"/>
                </a:solidFill>
              </a:rPr>
              <a:t>communication link</a:t>
            </a:r>
            <a:endParaRPr lang="en-US" sz="2400" dirty="0"/>
          </a:p>
          <a:p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FF0000"/>
                </a:solidFill>
              </a:rPr>
              <a:t>link layer protocol</a:t>
            </a:r>
            <a:endParaRPr lang="en-US" sz="2400" dirty="0"/>
          </a:p>
          <a:p>
            <a:r>
              <a:rPr lang="en-US" sz="2400" dirty="0"/>
              <a:t>travel agent = </a:t>
            </a:r>
            <a:r>
              <a:rPr lang="en-US" sz="2400" dirty="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collision detection</a:t>
            </a:r>
          </a:p>
        </p:txBody>
      </p:sp>
      <p:pic>
        <p:nvPicPr>
          <p:cNvPr id="182275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“Taking Turns” MAC protocols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channel partitioning MAC protocols:</a:t>
            </a:r>
            <a:endParaRPr lang="en-US">
              <a:solidFill>
                <a:srgbClr val="000099"/>
              </a:solidFill>
            </a:endParaRPr>
          </a:p>
          <a:p>
            <a:pPr lvl="1"/>
            <a:r>
              <a:rPr lang="en-US"/>
              <a:t>share channel </a:t>
            </a:r>
            <a:r>
              <a:rPr lang="en-US" i="1"/>
              <a:t>efficiently</a:t>
            </a:r>
            <a:r>
              <a:rPr lang="en-US"/>
              <a:t> and </a:t>
            </a:r>
            <a:r>
              <a:rPr lang="en-US" i="1"/>
              <a:t>fairly</a:t>
            </a:r>
            <a:r>
              <a:rPr lang="en-US"/>
              <a:t> at high load</a:t>
            </a:r>
          </a:p>
          <a:p>
            <a:pPr lvl="1"/>
            <a:r>
              <a:rPr lang="en-US"/>
              <a:t>inefficient at low load: delay in channel access, 1/N bandwidth allocated even if only 1 active node!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random access MAC protocols</a:t>
            </a:r>
            <a:endParaRPr lang="en-US">
              <a:solidFill>
                <a:srgbClr val="000099"/>
              </a:solidFill>
            </a:endParaRPr>
          </a:p>
          <a:p>
            <a:pPr lvl="1"/>
            <a:r>
              <a:rPr lang="en-US"/>
              <a:t>efficient at low load: single node can fully utilize channel</a:t>
            </a:r>
          </a:p>
          <a:p>
            <a:pPr lvl="1"/>
            <a:r>
              <a:rPr lang="en-US"/>
              <a:t>high load: collision overhead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“taking turns” protocols</a:t>
            </a:r>
            <a:endParaRPr lang="en-US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/>
              <a:t>look for best of both worlds!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“Taking Turns” MAC protocols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Polling:</a:t>
            </a:r>
            <a:r>
              <a:rPr lang="en-US" sz="2400" b="1"/>
              <a:t> </a:t>
            </a:r>
            <a:endParaRPr lang="en-US" sz="2400"/>
          </a:p>
          <a:p>
            <a:r>
              <a:rPr lang="en-US" sz="2400"/>
              <a:t>master node “invites” slave nodes to transmit in turn</a:t>
            </a:r>
          </a:p>
          <a:p>
            <a:r>
              <a:rPr lang="en-US" sz="2400"/>
              <a:t>typically used with “dumb” slave devices</a:t>
            </a:r>
          </a:p>
          <a:p>
            <a:r>
              <a:rPr lang="en-US" sz="2400"/>
              <a:t>concerns:</a:t>
            </a:r>
          </a:p>
          <a:p>
            <a:pPr lvl="1"/>
            <a:r>
              <a:rPr lang="en-US" sz="2000"/>
              <a:t>polling overhead </a:t>
            </a:r>
          </a:p>
          <a:p>
            <a:pPr lvl="1"/>
            <a:r>
              <a:rPr lang="en-US" sz="2000"/>
              <a:t>latency</a:t>
            </a:r>
          </a:p>
          <a:p>
            <a:pPr lvl="1"/>
            <a:r>
              <a:rPr lang="en-US" sz="2000"/>
              <a:t>single point of failure (master)</a:t>
            </a:r>
            <a:endParaRPr lang="en-US"/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5426075" y="2446338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446338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4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84352" name="Object 32"/>
          <p:cNvGraphicFramePr>
            <a:graphicFrameLocks noChangeAspect="1"/>
          </p:cNvGraphicFramePr>
          <p:nvPr/>
        </p:nvGraphicFramePr>
        <p:xfrm>
          <a:off x="6835775" y="2679700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0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679700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4" name="Object 34"/>
          <p:cNvGraphicFramePr>
            <a:graphicFrameLocks noChangeAspect="1"/>
          </p:cNvGraphicFramePr>
          <p:nvPr/>
        </p:nvGraphicFramePr>
        <p:xfrm>
          <a:off x="5154613" y="2974975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1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974975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5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84356" name="Object 36"/>
          <p:cNvGraphicFramePr>
            <a:graphicFrameLocks noChangeAspect="1"/>
          </p:cNvGraphicFramePr>
          <p:nvPr/>
        </p:nvGraphicFramePr>
        <p:xfrm>
          <a:off x="4883150" y="3503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2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503613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7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84358" name="Object 38"/>
          <p:cNvGraphicFramePr>
            <a:graphicFrameLocks noChangeAspect="1"/>
          </p:cNvGraphicFramePr>
          <p:nvPr/>
        </p:nvGraphicFramePr>
        <p:xfrm>
          <a:off x="4611688" y="4032250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3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032250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9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60" name="Text Box 40"/>
          <p:cNvSpPr txBox="1">
            <a:spLocks noChangeArrowheads="1"/>
          </p:cNvSpPr>
          <p:nvPr/>
        </p:nvSpPr>
        <p:spPr bwMode="auto">
          <a:xfrm>
            <a:off x="6616700" y="3141663"/>
            <a:ext cx="93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master</a:t>
            </a:r>
          </a:p>
        </p:txBody>
      </p:sp>
      <p:sp>
        <p:nvSpPr>
          <p:cNvPr id="184361" name="Text Box 41"/>
          <p:cNvSpPr txBox="1">
            <a:spLocks noChangeArrowheads="1"/>
          </p:cNvSpPr>
          <p:nvPr/>
        </p:nvSpPr>
        <p:spPr bwMode="auto">
          <a:xfrm>
            <a:off x="4379913" y="4711700"/>
            <a:ext cx="822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41600"/>
            <a:ext cx="560388" cy="336550"/>
            <a:chOff x="4212" y="2867"/>
            <a:chExt cx="353" cy="212"/>
          </a:xfrm>
        </p:grpSpPr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363" name="Text Box 43"/>
            <p:cNvSpPr txBox="1">
              <a:spLocks noChangeArrowheads="1"/>
            </p:cNvSpPr>
            <p:nvPr/>
          </p:nvSpPr>
          <p:spPr bwMode="auto">
            <a:xfrm>
              <a:off x="4227" y="2867"/>
              <a:ext cx="3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chemeClr val="bg1"/>
                  </a:solidFill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63938"/>
            <a:ext cx="608012" cy="336550"/>
            <a:chOff x="4415" y="2367"/>
            <a:chExt cx="383" cy="212"/>
          </a:xfrm>
        </p:grpSpPr>
        <p:sp>
          <p:nvSpPr>
            <p:cNvPr id="184366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367" name="Text Box 47"/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chemeClr val="bg1"/>
                  </a:solidFill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6338"/>
            <a:ext cx="608013" cy="336550"/>
            <a:chOff x="4415" y="2367"/>
            <a:chExt cx="383" cy="212"/>
          </a:xfrm>
        </p:grpSpPr>
        <p:sp>
          <p:nvSpPr>
            <p:cNvPr id="184370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371" name="Text Box 51"/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>
                  <a:solidFill>
                    <a:schemeClr val="bg1"/>
                  </a:solidFill>
                </a:rPr>
                <a:t>data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“Taking Turns” MAC protocols</a:t>
            </a:r>
          </a:p>
        </p:txBody>
      </p:sp>
      <p:sp>
        <p:nvSpPr>
          <p:cNvPr id="672772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0">
                <a:solidFill>
                  <a:srgbClr val="FF0000"/>
                </a:solidFill>
              </a:rPr>
              <a:t>Token passing:</a:t>
            </a:r>
            <a:endParaRPr lang="en-US" sz="2800" b="1" i="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/>
              <a:t>control </a:t>
            </a:r>
            <a:r>
              <a:rPr lang="en-US" sz="2400" b="1" i="0"/>
              <a:t>token </a:t>
            </a:r>
            <a:r>
              <a:rPr lang="en-US" sz="2400" i="0"/>
              <a:t>passed from one node to next sequentially.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/>
              <a:t>token message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/>
              <a:t>concerns: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token overhead 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latency</a:t>
            </a:r>
          </a:p>
          <a:p>
            <a:pPr marL="742950" lvl="1" indent="-28575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single point of failure (token)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 i="0"/>
              <a:t> </a:t>
            </a:r>
          </a:p>
        </p:txBody>
      </p:sp>
      <p:graphicFrame>
        <p:nvGraphicFramePr>
          <p:cNvPr id="672775" name="Object 7"/>
          <p:cNvGraphicFramePr>
            <a:graphicFrameLocks noChangeAspect="1"/>
          </p:cNvGraphicFramePr>
          <p:nvPr/>
        </p:nvGraphicFramePr>
        <p:xfrm>
          <a:off x="6057900" y="2106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106613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76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72777" name="Object 9"/>
          <p:cNvGraphicFramePr>
            <a:graphicFrameLocks noChangeAspect="1"/>
          </p:cNvGraphicFramePr>
          <p:nvPr/>
        </p:nvGraphicFramePr>
        <p:xfrm>
          <a:off x="6175375" y="55276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5527675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8" name="Object 10"/>
          <p:cNvGraphicFramePr>
            <a:graphicFrameLocks noChangeAspect="1"/>
          </p:cNvGraphicFramePr>
          <p:nvPr/>
        </p:nvGraphicFramePr>
        <p:xfrm>
          <a:off x="4714875" y="37242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724275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9" name="Object 11"/>
          <p:cNvGraphicFramePr>
            <a:graphicFrameLocks noChangeAspect="1"/>
          </p:cNvGraphicFramePr>
          <p:nvPr/>
        </p:nvGraphicFramePr>
        <p:xfrm>
          <a:off x="7551738" y="3681413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5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3681413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84513"/>
            <a:ext cx="1055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(nothing</a:t>
            </a:r>
          </a:p>
          <a:p>
            <a:r>
              <a:rPr lang="en-US" i="0"/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Summary of MAC protocols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channel partitioning,</a:t>
            </a:r>
            <a:r>
              <a:rPr lang="en-US" sz="2400"/>
              <a:t> by time, frequency or code</a:t>
            </a:r>
          </a:p>
          <a:p>
            <a:pPr lvl="1"/>
            <a:r>
              <a:rPr lang="en-US" sz="2000"/>
              <a:t>Time Division, Frequency Division</a:t>
            </a:r>
          </a:p>
          <a:p>
            <a:r>
              <a:rPr lang="en-US" sz="2400" i="1">
                <a:solidFill>
                  <a:srgbClr val="FF0000"/>
                </a:solidFill>
              </a:rPr>
              <a:t>random access </a:t>
            </a:r>
            <a:r>
              <a:rPr lang="en-US" sz="2400"/>
              <a:t>(dynamic), </a:t>
            </a:r>
          </a:p>
          <a:p>
            <a:pPr lvl="1"/>
            <a:r>
              <a:rPr lang="en-US" sz="2000"/>
              <a:t>ALOHA, S-ALOHA, CSMA, CSMA/CD</a:t>
            </a:r>
          </a:p>
          <a:p>
            <a:pPr lvl="1"/>
            <a:r>
              <a:rPr lang="en-US" sz="2000"/>
              <a:t>carrier sensing: easy in some technologies (wire), hard in others (wireless)</a:t>
            </a:r>
          </a:p>
          <a:p>
            <a:pPr lvl="1"/>
            <a:r>
              <a:rPr lang="en-US" sz="2000"/>
              <a:t>CSMA/CD used in Ethernet</a:t>
            </a:r>
          </a:p>
          <a:p>
            <a:pPr lvl="1"/>
            <a:r>
              <a:rPr lang="en-US" sz="2000"/>
              <a:t>CSMA/CA used in 802.11</a:t>
            </a:r>
          </a:p>
          <a:p>
            <a:r>
              <a:rPr lang="en-US" sz="2400" i="1">
                <a:solidFill>
                  <a:srgbClr val="FF0000"/>
                </a:solidFill>
              </a:rPr>
              <a:t>taking turns</a:t>
            </a:r>
          </a:p>
          <a:p>
            <a:pPr lvl="1"/>
            <a:r>
              <a:rPr lang="en-US" sz="2000"/>
              <a:t>polling from central site, token passing</a:t>
            </a:r>
          </a:p>
          <a:p>
            <a:pPr lvl="1"/>
            <a:r>
              <a:rPr lang="en-US" sz="2000"/>
              <a:t>Bluetooth, FDDI, IBM Token Ring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2019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Addresses and ARP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r>
              <a:rPr lang="en-US"/>
              <a:t>32-bit IP address: </a:t>
            </a:r>
          </a:p>
          <a:p>
            <a:pPr lvl="1"/>
            <a:r>
              <a:rPr lang="en-US" i="1"/>
              <a:t>network-layer</a:t>
            </a:r>
            <a:r>
              <a:rPr lang="en-US"/>
              <a:t> address</a:t>
            </a:r>
          </a:p>
          <a:p>
            <a:pPr lvl="1"/>
            <a:r>
              <a:rPr lang="en-US"/>
              <a:t>used to get datagram to destination IP subnet </a:t>
            </a:r>
          </a:p>
          <a:p>
            <a:r>
              <a:rPr lang="en-US"/>
              <a:t>MAC (or LAN or physical or Ethernet) address: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/>
              <a:t>function: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get frame from one interface to another physically-connected interface (same network)</a:t>
            </a:r>
          </a:p>
          <a:p>
            <a:pPr lvl="1"/>
            <a:r>
              <a:rPr lang="en-US"/>
              <a:t>48 bit MAC address (for most LANs)</a:t>
            </a:r>
          </a:p>
          <a:p>
            <a:pPr lvl="2"/>
            <a:r>
              <a:rPr lang="en-US"/>
              <a:t> burned in NIC ROM, also sometimes software settable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Addresses and ARP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766763" y="1314450"/>
            <a:ext cx="56118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>
                <a:solidFill>
                  <a:srgbClr val="FF0000"/>
                </a:solidFill>
              </a:rPr>
              <a:t>Each adapter on LAN has unique LAN address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Broadcast address =</a:t>
            </a:r>
          </a:p>
          <a:p>
            <a:r>
              <a:rPr lang="en-US" i="0">
                <a:solidFill>
                  <a:srgbClr val="FF0000"/>
                </a:solidFill>
              </a:rPr>
              <a:t>FF-FF-FF-FF-FF-FF</a:t>
            </a:r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6354" name="Text Box 18"/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= adapter</a:t>
            </a:r>
          </a:p>
        </p:txBody>
      </p:sp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2967038" y="205263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205263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4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5167313" y="386873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86873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2952750" y="581183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8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81183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7" name="Object 11"/>
          <p:cNvGraphicFramePr>
            <a:graphicFrameLocks noChangeAspect="1"/>
          </p:cNvGraphicFramePr>
          <p:nvPr/>
        </p:nvGraphicFramePr>
        <p:xfrm>
          <a:off x="492125" y="371157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9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71157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8" name="Rectangle 12"/>
          <p:cNvSpPr>
            <a:spLocks noChangeArrowheads="1"/>
          </p:cNvSpPr>
          <p:nvPr/>
        </p:nvSpPr>
        <p:spPr bwMode="auto">
          <a:xfrm>
            <a:off x="4968875" y="4017963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6349" name="Rectangle 13"/>
          <p:cNvSpPr>
            <a:spLocks noChangeArrowheads="1"/>
          </p:cNvSpPr>
          <p:nvPr/>
        </p:nvSpPr>
        <p:spPr bwMode="auto">
          <a:xfrm>
            <a:off x="1038225" y="3835400"/>
            <a:ext cx="269875" cy="20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6350" name="Rectangle 14"/>
          <p:cNvSpPr>
            <a:spLocks noChangeArrowheads="1"/>
          </p:cNvSpPr>
          <p:nvPr/>
        </p:nvSpPr>
        <p:spPr bwMode="auto">
          <a:xfrm>
            <a:off x="3238500" y="2546350"/>
            <a:ext cx="192088" cy="255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6352" name="Rectangle 16"/>
          <p:cNvSpPr>
            <a:spLocks noChangeArrowheads="1"/>
          </p:cNvSpPr>
          <p:nvPr/>
        </p:nvSpPr>
        <p:spPr bwMode="auto">
          <a:xfrm>
            <a:off x="3171825" y="5557838"/>
            <a:ext cx="192088" cy="25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6355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56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57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58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60" name="Text Box 24"/>
          <p:cNvSpPr txBox="1">
            <a:spLocks noChangeArrowheads="1"/>
          </p:cNvSpPr>
          <p:nvPr/>
        </p:nvSpPr>
        <p:spPr bwMode="auto">
          <a:xfrm>
            <a:off x="3630613" y="2516188"/>
            <a:ext cx="189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526361" name="Line 25"/>
          <p:cNvSpPr>
            <a:spLocks noChangeShapeType="1"/>
          </p:cNvSpPr>
          <p:nvPr/>
        </p:nvSpPr>
        <p:spPr bwMode="auto">
          <a:xfrm flipH="1" flipV="1">
            <a:off x="3438525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62" name="Line 26"/>
          <p:cNvSpPr>
            <a:spLocks noChangeShapeType="1"/>
          </p:cNvSpPr>
          <p:nvPr/>
        </p:nvSpPr>
        <p:spPr bwMode="auto">
          <a:xfrm flipV="1">
            <a:off x="5087938" y="42116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63" name="Text Box 27"/>
          <p:cNvSpPr txBox="1">
            <a:spLocks noChangeArrowheads="1"/>
          </p:cNvSpPr>
          <p:nvPr/>
        </p:nvSpPr>
        <p:spPr bwMode="auto">
          <a:xfrm>
            <a:off x="4479925" y="4602163"/>
            <a:ext cx="1900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526364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65" name="Text Box 29"/>
          <p:cNvSpPr txBox="1">
            <a:spLocks noChangeArrowheads="1"/>
          </p:cNvSpPr>
          <p:nvPr/>
        </p:nvSpPr>
        <p:spPr bwMode="auto">
          <a:xfrm>
            <a:off x="3797300" y="5554663"/>
            <a:ext cx="179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526366" name="Line 30"/>
          <p:cNvSpPr>
            <a:spLocks noChangeShapeType="1"/>
          </p:cNvSpPr>
          <p:nvPr/>
        </p:nvSpPr>
        <p:spPr bwMode="auto">
          <a:xfrm flipV="1">
            <a:off x="1169988" y="40401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26367" name="Text Box 31"/>
          <p:cNvSpPr txBox="1">
            <a:spLocks noChangeArrowheads="1"/>
          </p:cNvSpPr>
          <p:nvPr/>
        </p:nvSpPr>
        <p:spPr bwMode="auto">
          <a:xfrm>
            <a:off x="319088" y="4473575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526368" name="Text Box 32"/>
          <p:cNvSpPr txBox="1">
            <a:spLocks noChangeArrowheads="1"/>
          </p:cNvSpPr>
          <p:nvPr/>
        </p:nvSpPr>
        <p:spPr bwMode="auto">
          <a:xfrm>
            <a:off x="2636838" y="3625850"/>
            <a:ext cx="11572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  <a:p>
            <a:r>
              <a:rPr lang="en-US" i="0"/>
              <a:t>(wired or</a:t>
            </a:r>
          </a:p>
          <a:p>
            <a:r>
              <a:rPr lang="en-US" i="0"/>
              <a:t>wireless)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Address (more)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MAC address allocation administered by IEEE</a:t>
            </a:r>
          </a:p>
          <a:p>
            <a:r>
              <a:rPr lang="en-US" sz="2400"/>
              <a:t>manufacturer buys portion of MAC address space (to assure uniqueness)</a:t>
            </a:r>
          </a:p>
          <a:p>
            <a:r>
              <a:rPr lang="en-US" sz="2400"/>
              <a:t>analogy: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(a) MAC address: like Social Security Number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(b) IP address: like postal address</a:t>
            </a:r>
          </a:p>
          <a:p>
            <a:r>
              <a:rPr lang="en-US" sz="2400"/>
              <a:t> MAC flat address  </a:t>
            </a:r>
            <a:r>
              <a:rPr lang="en-US" sz="240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z="2400"/>
              <a:t> portability </a:t>
            </a:r>
          </a:p>
          <a:p>
            <a:pPr lvl="1"/>
            <a:r>
              <a:rPr lang="en-US" sz="2000"/>
              <a:t>can move LAN card from one LAN to another</a:t>
            </a:r>
          </a:p>
          <a:p>
            <a:r>
              <a:rPr lang="en-US" sz="2400"/>
              <a:t>IP hierarchical address NOT portable</a:t>
            </a:r>
          </a:p>
          <a:p>
            <a:pPr lvl="1"/>
            <a:r>
              <a:rPr lang="en-US" sz="2000"/>
              <a:t> address depends on IP subnet to which node is attached</a:t>
            </a:r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sz="2400"/>
              <a:t>Each IP node (host, router) on LAN has  </a:t>
            </a:r>
            <a:r>
              <a:rPr lang="en-US" sz="2400">
                <a:solidFill>
                  <a:srgbClr val="FF0000"/>
                </a:solidFill>
              </a:rPr>
              <a:t>ARP </a:t>
            </a:r>
            <a:r>
              <a:rPr lang="en-US" sz="2400"/>
              <a:t>table</a:t>
            </a:r>
          </a:p>
          <a:p>
            <a:r>
              <a:rPr lang="en-US" sz="2400"/>
              <a:t>ARP table: IP/MAC address mappings for some LAN nodes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&lt; IP address; MAC address; TTL&gt;</a:t>
            </a:r>
          </a:p>
          <a:p>
            <a:pPr lvl="1"/>
            <a:r>
              <a:rPr lang="en-US" sz="1600"/>
              <a:t> </a:t>
            </a:r>
            <a:r>
              <a:rPr lang="en-US" sz="2000"/>
              <a:t>TTL (Time To Live): time after which address mapping will be forgotten (typically 20 min)</a:t>
            </a:r>
            <a:endParaRPr lang="en-US"/>
          </a:p>
        </p:txBody>
      </p:sp>
      <p:grpSp>
        <p:nvGrpSpPr>
          <p:cNvPr id="399365" name="Group 5"/>
          <p:cNvGrpSpPr>
            <a:grpSpLocks/>
          </p:cNvGrpSpPr>
          <p:nvPr/>
        </p:nvGrpSpPr>
        <p:grpSpPr bwMode="auto">
          <a:xfrm>
            <a:off x="230188" y="1487488"/>
            <a:ext cx="4343400" cy="1277937"/>
            <a:chOff x="297" y="3336"/>
            <a:chExt cx="2788" cy="805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90" y="3350"/>
              <a:ext cx="26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u="sng"/>
                <a:t>Question:</a:t>
              </a:r>
              <a:r>
                <a:rPr lang="en-US" sz="2400" i="0"/>
                <a:t> how to determine</a:t>
              </a:r>
            </a:p>
            <a:p>
              <a:r>
                <a:rPr lang="en-US" sz="2400" i="0"/>
                <a:t>MAC address of B</a:t>
              </a:r>
            </a:p>
            <a:p>
              <a:r>
                <a:rPr lang="en-US" sz="2400" i="0"/>
                <a:t>knowing B’s IP address?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399369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0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0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371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1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2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3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3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76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77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378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79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80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81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1A-2F-BB-76-09-AD</a:t>
            </a:r>
          </a:p>
        </p:txBody>
      </p:sp>
      <p:sp>
        <p:nvSpPr>
          <p:cNvPr id="399383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84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85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58-23-D7-FA-20-B0</a:t>
            </a:r>
          </a:p>
        </p:txBody>
      </p:sp>
      <p:sp>
        <p:nvSpPr>
          <p:cNvPr id="399386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0C-C4-11-6F-E3-98</a:t>
            </a:r>
          </a:p>
        </p:txBody>
      </p:sp>
      <p:sp>
        <p:nvSpPr>
          <p:cNvPr id="399388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89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71-65-F7-2B-08-53</a:t>
            </a:r>
          </a:p>
        </p:txBody>
      </p:sp>
      <p:sp>
        <p:nvSpPr>
          <p:cNvPr id="399390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   LAN</a:t>
            </a:r>
          </a:p>
        </p:txBody>
      </p:sp>
      <p:sp>
        <p:nvSpPr>
          <p:cNvPr id="399391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137.196.7.23</a:t>
            </a:r>
          </a:p>
        </p:txBody>
      </p:sp>
      <p:sp>
        <p:nvSpPr>
          <p:cNvPr id="399392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93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137.196.7.78</a:t>
            </a:r>
          </a:p>
        </p:txBody>
      </p:sp>
      <p:sp>
        <p:nvSpPr>
          <p:cNvPr id="399394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95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96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137.196.7.14</a:t>
            </a:r>
          </a:p>
        </p:txBody>
      </p:sp>
      <p:sp>
        <p:nvSpPr>
          <p:cNvPr id="399398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9399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137.196.7.88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dirty="0"/>
              <a:t>“MAC” addresses 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</a:t>
            </a:r>
            <a:r>
              <a:rPr lang="en-US" sz="2000" dirty="0" smtClean="0"/>
              <a:t>!</a:t>
            </a:r>
            <a:endParaRPr lang="en-US" sz="2000" dirty="0"/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end-end reliability?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/>
              <a:t>ARP protocol: Same LAN (network)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/>
          <a:lstStyle/>
          <a:p>
            <a:r>
              <a:rPr lang="en-US" sz="2000"/>
              <a:t>A wants to send datagram to B, and B’s MAC address not in A’s ARP table.</a:t>
            </a:r>
          </a:p>
          <a:p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broadcasts</a:t>
            </a:r>
            <a:r>
              <a:rPr lang="en-US" sz="2000"/>
              <a:t> ARP query packet, containing B's IP address </a:t>
            </a:r>
          </a:p>
          <a:p>
            <a:pPr lvl="1"/>
            <a:r>
              <a:rPr lang="en-US" sz="2000"/>
              <a:t>dest MAC address = FF-FF-FF-FF-FF-FF</a:t>
            </a:r>
          </a:p>
          <a:p>
            <a:pPr lvl="1"/>
            <a:r>
              <a:rPr lang="en-US" sz="2000"/>
              <a:t>all machines on LAN receive ARP query</a:t>
            </a:r>
            <a:r>
              <a:rPr lang="en-US" sz="1800"/>
              <a:t> </a:t>
            </a:r>
          </a:p>
          <a:p>
            <a:r>
              <a:rPr lang="en-US" sz="2000"/>
              <a:t>B receives ARP packet, replies to A with its (B's) MAC address</a:t>
            </a:r>
          </a:p>
          <a:p>
            <a:pPr lvl="1"/>
            <a:r>
              <a:rPr lang="en-US" sz="1800"/>
              <a:t>frame sent to A’s MAC address (unicast)</a:t>
            </a:r>
          </a:p>
          <a:p>
            <a:endParaRPr lang="en-US" sz="200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A caches (saves) IP-to-MAC address pair in its ARP table until information becomes old (times out) </a:t>
            </a:r>
          </a:p>
          <a:p>
            <a:pPr lvl="1"/>
            <a:r>
              <a:rPr lang="en-US" sz="2000"/>
              <a:t>soft state: information that times out (goes away) unless refreshed</a:t>
            </a:r>
          </a:p>
          <a:p>
            <a:r>
              <a:rPr lang="en-US" sz="2400"/>
              <a:t>ARP is “plug-and-play”:</a:t>
            </a:r>
          </a:p>
          <a:p>
            <a:pPr lvl="1"/>
            <a:r>
              <a:rPr lang="en-US" sz="2000"/>
              <a:t>nodes create their ARP tables </a:t>
            </a:r>
            <a:r>
              <a:rPr lang="en-US" sz="2000" i="1"/>
              <a:t>without intervention from net administrator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281112"/>
            <a:ext cx="8675688" cy="1081088"/>
          </a:xfrm>
          <a:noFill/>
          <a:ln/>
        </p:spPr>
        <p:txBody>
          <a:bodyPr/>
          <a:lstStyle/>
          <a:p>
            <a:pPr marL="111125" indent="-111125">
              <a:buFont typeface="Wingdings" pitchFamily="2" charset="2"/>
              <a:buNone/>
            </a:pPr>
            <a:r>
              <a:rPr lang="en-US" sz="2400" dirty="0"/>
              <a:t>walkthrough: </a:t>
            </a:r>
            <a:r>
              <a:rPr lang="en-US" sz="2400" dirty="0">
                <a:solidFill>
                  <a:srgbClr val="FF0000"/>
                </a:solidFill>
              </a:rPr>
              <a:t>send datagram from A to B via R. </a:t>
            </a:r>
          </a:p>
          <a:p>
            <a:pPr marL="396875" lvl="1" indent="-163513"/>
            <a:r>
              <a:rPr lang="en-US" sz="2000" dirty="0"/>
              <a:t>focus on addressing - at both IP (datagram) and MAC layer (frame)</a:t>
            </a:r>
          </a:p>
          <a:p>
            <a:pPr marL="396875" lvl="1" indent="-163513"/>
            <a:r>
              <a:rPr lang="en-US" sz="2000" dirty="0"/>
              <a:t>assume A knows B’s IP address</a:t>
            </a:r>
          </a:p>
          <a:p>
            <a:pPr marL="396875" lvl="1" indent="-163513"/>
            <a:r>
              <a:rPr lang="en-US" sz="2000" dirty="0"/>
              <a:t>assume A knows B’s MAC address (how?)</a:t>
            </a:r>
          </a:p>
          <a:p>
            <a:pPr marL="396875" lvl="1" indent="-163513"/>
            <a:r>
              <a:rPr lang="en-US" sz="2000" dirty="0"/>
              <a:t>assume A knows IP address of first hop router, R (how?)</a:t>
            </a:r>
          </a:p>
          <a:p>
            <a:pPr marL="396875" lvl="1" indent="-163513"/>
            <a:r>
              <a:rPr lang="en-US" sz="2000" dirty="0"/>
              <a:t>assume A knows MAC address of first hop router interface (how?)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0661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066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066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066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10667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066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066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067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0671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067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067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067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1067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067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067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0679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068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068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068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068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8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068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068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068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0695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696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697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698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700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701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702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703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0715" name="Group 59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0716" name="Line 60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10717" name="Group 61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0718" name="Object 62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00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0719" name="Group 63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07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072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0722" name="Rectangle 66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0723" name="Line 67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0724" name="Line 6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aphicFrame>
            <p:nvGraphicFramePr>
              <p:cNvPr id="710725" name="Object 6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501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0726" name="Rectangle 7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0727" name="Text Box 7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0728" name="Text Box 7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0729" name="Line 7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0730" name="Line 7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0731" name="Freeform 7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0732" name="Text Box 76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2709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12715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2716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718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2719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2720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722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12723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2724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2727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272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272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2730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2731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2732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33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2734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2735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36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2737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2743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44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45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46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48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49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50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51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2762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2769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771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2773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774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775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776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712854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2827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828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29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12830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712831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832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A creates link-layer frame with R's MAC address as dest, frame contains A-to-B IP datagram</a:t>
            </a:r>
            <a:endParaRPr lang="en-US" sz="2800" i="0"/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2839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712849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2842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836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837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38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43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44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12850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851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852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2853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12858" name="Group 15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2859" name="Line 155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12860" name="Group 156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2861" name="Object 157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20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2862" name="Group 158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286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2864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2865" name="Rectangle 161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866" name="Line 162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67" name="Line 163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aphicFrame>
            <p:nvGraphicFramePr>
              <p:cNvPr id="712868" name="Object 164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521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2869" name="Rectangle 165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2870" name="Text Box 166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2871" name="Text Box 167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2872" name="Line 168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73" name="Line 169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74" name="Freeform 170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2875" name="Text Box 171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4757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475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4761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476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1476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4764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765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766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4767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476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76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77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14771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4772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4774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4775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4777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4778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4779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4780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81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4782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4783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84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4791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792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793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794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796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797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798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799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4810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714812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1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481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1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1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1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1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14828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sent from A to R</a:t>
            </a:r>
          </a:p>
        </p:txBody>
      </p:sp>
      <p:grpSp>
        <p:nvGrpSpPr>
          <p:cNvPr id="714819" name="Group 67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71482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482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82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2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14824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4830" name="Group 78"/>
          <p:cNvGrpSpPr>
            <a:grpSpLocks/>
          </p:cNvGrpSpPr>
          <p:nvPr/>
        </p:nvGrpSpPr>
        <p:grpSpPr bwMode="auto">
          <a:xfrm>
            <a:off x="1477963" y="2244725"/>
            <a:ext cx="2417762" cy="1519238"/>
            <a:chOff x="931" y="1414"/>
            <a:chExt cx="1523" cy="957"/>
          </a:xfrm>
        </p:grpSpPr>
        <p:sp>
          <p:nvSpPr>
            <p:cNvPr id="71483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74-29-9C-E8-FF-55</a:t>
              </a:r>
            </a:p>
            <a:p>
              <a:r>
                <a:rPr lang="en-US" sz="1200" i="0">
                  <a:latin typeface="Arial" charset="0"/>
                </a:rPr>
                <a:t>   MAC dest: E6-E9-00-17-BB-4B</a:t>
              </a:r>
            </a:p>
          </p:txBody>
        </p:sp>
        <p:grpSp>
          <p:nvGrpSpPr>
            <p:cNvPr id="714832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4833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834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835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36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37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38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14839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40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41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42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4845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46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4847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4850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4851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frame received at R, datagram removed, passed up to IP</a:t>
            </a:r>
          </a:p>
        </p:txBody>
      </p:sp>
      <p:grpSp>
        <p:nvGrpSpPr>
          <p:cNvPr id="714858" name="Group 106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4859" name="Line 107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14860" name="Group 108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4861" name="Object 109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544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4862" name="Group 110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486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486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4865" name="Rectangle 113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866" name="Line 114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67" name="Line 115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aphicFrame>
            <p:nvGraphicFramePr>
              <p:cNvPr id="714868" name="Object 116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545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4869" name="Rectangle 117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4870" name="Text Box 118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4871" name="Text Box 119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4872" name="Line 120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73" name="Line 121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74" name="Freeform 122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4875" name="Text Box 123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0741E-7 L -3.88889E-6 0.15833 L 0.12448 0.23542 L 0.12414 0.019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1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1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5834 L 0.12448 0.23542 L 0.12396 0.0199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714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14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14 0.01991 L 0.12292 -0.02893 L 0.36302 -0.02893 L 0.36302 0.008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714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18854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857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18858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18859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8860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61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62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18863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18864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65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66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18867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868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18870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18871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18872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18873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18876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77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878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18879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80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881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18887" name="Freeform 39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88" name="Line 40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89" name="Line 41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90" name="Line 42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92" name="Line 44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93" name="Line 45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94" name="Line 46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18895" name="Line 47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718952" name="Group 104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18904" name="Line 56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18951" name="Group 10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18882" name="Object 3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68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8883" name="Group 3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188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188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18886" name="Rectangle 3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91" name="Line 43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896" name="Line 48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aphicFrame>
            <p:nvGraphicFramePr>
              <p:cNvPr id="718897" name="Object 49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69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898" name="Rectangle 50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99" name="Text Box 51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18900" name="Text Box 52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18901" name="Line 53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902" name="Line 54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903" name="Freeform 55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905" name="Text Box 57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18906" name="Text Box 58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718915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718916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18917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918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919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1892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718922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23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398713" cy="1519237"/>
            <a:chOff x="931" y="1414"/>
            <a:chExt cx="1511" cy="957"/>
          </a:xfrm>
        </p:grpSpPr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718928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18929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930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931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932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933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18934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18935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36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37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38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18939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18940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4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94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4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4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18961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189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55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956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18957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58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59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18960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20901" name="Group 5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904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905" name="Rectangle 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20907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090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90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91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20911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091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91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91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20915" name="Rectangle 19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0916" name="Rectangle 20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0917" name="Text Box 21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0918" name="Text Box 22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20919" name="Group 23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0922" name="Text Box 26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0923" name="Text Box 27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0924" name="Object 28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0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25" name="Rectangle 29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0926" name="Text Box 30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0927" name="Object 31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1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28" name="Rectangle 32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0929" name="Text Box 33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0930" name="Freeform 34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0931" name="Line 35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0932" name="Line 36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0933" name="Line 37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0934" name="Line 38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0935" name="Line 39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0936" name="Line 40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0937" name="Line 41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720938" name="Group 42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0939" name="Line 43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20940" name="Group 44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0941" name="Object 45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592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0942" name="Group 46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094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094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0945" name="Rectangle 49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946" name="Line 50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47" name="Line 51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aphicFrame>
            <p:nvGraphicFramePr>
              <p:cNvPr id="720948" name="Object 52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593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949" name="Rectangle 53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0950" name="Text Box 54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0951" name="Text Box 55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0952" name="Line 56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53" name="Line 57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54" name="Freeform 58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55" name="Text Box 59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0956" name="Text Box 60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720898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20957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720958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720959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20960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720961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720962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IP src: 111.111.111.111</a:t>
                </a:r>
              </a:p>
              <a:p>
                <a:r>
                  <a:rPr lang="en-US" sz="1200" i="0">
                    <a:latin typeface="Arial" charset="0"/>
                  </a:rPr>
                  <a:t>   IP dest: 222.222.222.222</a:t>
                </a:r>
              </a:p>
            </p:txBody>
          </p:sp>
        </p:grpSp>
        <p:grpSp>
          <p:nvGrpSpPr>
            <p:cNvPr id="72096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720964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65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720968" name="Group 72"/>
            <p:cNvGrpSpPr>
              <a:grpSpLocks/>
            </p:cNvGrpSpPr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720969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MAC src: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1A-23-F9-CD-06-9B</a:t>
                </a:r>
              </a:p>
              <a:p>
                <a:r>
                  <a:rPr lang="en-US" sz="1200" i="0">
                    <a:latin typeface="Arial" charset="0"/>
                  </a:rPr>
                  <a:t>  MAC dest: </a:t>
                </a:r>
                <a:r>
                  <a:rPr lang="en-US" sz="1200" i="0">
                    <a:solidFill>
                      <a:srgbClr val="FF0000"/>
                    </a:solidFill>
                    <a:latin typeface="Arial" charset="0"/>
                  </a:rPr>
                  <a:t>49-BD-D2-C7-56-2A</a:t>
                </a:r>
              </a:p>
              <a:p>
                <a:endParaRPr lang="en-US" sz="1200" i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720970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720971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20972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20973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720974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720975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720976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720977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78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79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0980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20981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720982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983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984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85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986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0988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989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990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0991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992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993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0994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sz="3600"/>
              <a:t>Addressing: routing to another LAN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4224338" y="4381500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>
                <a:solidFill>
                  <a:srgbClr val="FF0000"/>
                </a:solidFill>
              </a:rPr>
              <a:t>R</a:t>
            </a:r>
            <a:endParaRPr lang="en-US" i="0"/>
          </a:p>
        </p:txBody>
      </p:sp>
      <p:grpSp>
        <p:nvGrpSpPr>
          <p:cNvPr id="722948" name="Group 4"/>
          <p:cNvGrpSpPr>
            <a:grpSpLocks/>
          </p:cNvGrpSpPr>
          <p:nvPr/>
        </p:nvGrpSpPr>
        <p:grpSpPr bwMode="auto">
          <a:xfrm>
            <a:off x="3951288" y="4757738"/>
            <a:ext cx="922337" cy="344487"/>
            <a:chOff x="3600" y="219"/>
            <a:chExt cx="360" cy="175"/>
          </a:xfrm>
        </p:grpSpPr>
        <p:sp>
          <p:nvSpPr>
            <p:cNvPr id="722949" name="Oval 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951" name="Line 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952" name="Rectangle 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722953" name="Oval 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22954" name="Group 1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2955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956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957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22958" name="Group 1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295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96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96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722962" name="Rectangle 18"/>
          <p:cNvSpPr>
            <a:spLocks noChangeArrowheads="1"/>
          </p:cNvSpPr>
          <p:nvPr/>
        </p:nvSpPr>
        <p:spPr bwMode="auto">
          <a:xfrm rot="-5400000">
            <a:off x="4904581" y="4839495"/>
            <a:ext cx="111125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2963" name="Rectangle 19"/>
          <p:cNvSpPr>
            <a:spLocks noChangeArrowheads="1"/>
          </p:cNvSpPr>
          <p:nvPr/>
        </p:nvSpPr>
        <p:spPr bwMode="auto">
          <a:xfrm rot="-5400000">
            <a:off x="3804444" y="4852194"/>
            <a:ext cx="111125" cy="176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3868738" y="537845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1A-23-F9-CD-06-9B</a:t>
            </a: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4016375" y="5205413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222.222.222.220</a:t>
            </a:r>
          </a:p>
        </p:txBody>
      </p:sp>
      <p:grpSp>
        <p:nvGrpSpPr>
          <p:cNvPr id="722966" name="Group 22"/>
          <p:cNvGrpSpPr>
            <a:grpSpLocks/>
          </p:cNvGrpSpPr>
          <p:nvPr/>
        </p:nvGrpSpPr>
        <p:grpSpPr bwMode="auto">
          <a:xfrm>
            <a:off x="3044825" y="5794375"/>
            <a:ext cx="1541463" cy="449263"/>
            <a:chOff x="1934" y="2405"/>
            <a:chExt cx="971" cy="283"/>
          </a:xfrm>
        </p:grpSpPr>
        <p:sp>
          <p:nvSpPr>
            <p:cNvPr id="722967" name="Text Box 23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111.111.111.110</a:t>
              </a:r>
            </a:p>
          </p:txBody>
        </p:sp>
        <p:sp>
          <p:nvSpPr>
            <p:cNvPr id="722968" name="Text Box 24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952500" y="6037263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CC-49-DE-D0-AB-7D</a:t>
            </a: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942975" y="5854700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111.111.111.112</a:t>
            </a:r>
          </a:p>
        </p:txBody>
      </p:sp>
      <p:graphicFrame>
        <p:nvGraphicFramePr>
          <p:cNvPr id="722971" name="Object 27"/>
          <p:cNvGraphicFramePr>
            <a:graphicFrameLocks noChangeAspect="1"/>
          </p:cNvGraphicFramePr>
          <p:nvPr/>
        </p:nvGraphicFramePr>
        <p:xfrm>
          <a:off x="1595438" y="5494338"/>
          <a:ext cx="4492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4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494338"/>
                        <a:ext cx="4492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72" name="Rectangle 28"/>
          <p:cNvSpPr>
            <a:spLocks noChangeArrowheads="1"/>
          </p:cNvSpPr>
          <p:nvPr/>
        </p:nvSpPr>
        <p:spPr bwMode="auto">
          <a:xfrm rot="-5400000">
            <a:off x="2046287" y="5549901"/>
            <a:ext cx="112713" cy="176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2973" name="Text Box 29"/>
          <p:cNvSpPr txBox="1">
            <a:spLocks noChangeArrowheads="1"/>
          </p:cNvSpPr>
          <p:nvPr/>
        </p:nvSpPr>
        <p:spPr bwMode="auto">
          <a:xfrm>
            <a:off x="709613" y="4741863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111.111.111.111</a:t>
            </a:r>
          </a:p>
        </p:txBody>
      </p:sp>
      <p:graphicFrame>
        <p:nvGraphicFramePr>
          <p:cNvPr id="722974" name="Object 30"/>
          <p:cNvGraphicFramePr>
            <a:graphicFrameLocks noChangeAspect="1"/>
          </p:cNvGraphicFramePr>
          <p:nvPr/>
        </p:nvGraphicFramePr>
        <p:xfrm>
          <a:off x="1076325" y="4162425"/>
          <a:ext cx="844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162425"/>
                        <a:ext cx="844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75" name="Rectangle 31"/>
          <p:cNvSpPr>
            <a:spLocks noChangeArrowheads="1"/>
          </p:cNvSpPr>
          <p:nvPr/>
        </p:nvSpPr>
        <p:spPr bwMode="auto">
          <a:xfrm rot="-5400000">
            <a:off x="1916907" y="4321969"/>
            <a:ext cx="112712" cy="17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2976" name="Text Box 32"/>
          <p:cNvSpPr txBox="1">
            <a:spLocks noChangeArrowheads="1"/>
          </p:cNvSpPr>
          <p:nvPr/>
        </p:nvSpPr>
        <p:spPr bwMode="auto">
          <a:xfrm>
            <a:off x="730250" y="4927600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</a:rPr>
              <a:t>74-29-9C-E8-FF-55</a:t>
            </a:r>
          </a:p>
        </p:txBody>
      </p:sp>
      <p:sp>
        <p:nvSpPr>
          <p:cNvPr id="722977" name="Freeform 33"/>
          <p:cNvSpPr>
            <a:spLocks/>
          </p:cNvSpPr>
          <p:nvPr/>
        </p:nvSpPr>
        <p:spPr bwMode="auto">
          <a:xfrm>
            <a:off x="2365375" y="4437063"/>
            <a:ext cx="839788" cy="1069975"/>
          </a:xfrm>
          <a:custGeom>
            <a:avLst/>
            <a:gdLst>
              <a:gd name="T0" fmla="*/ 307 w 1005"/>
              <a:gd name="T1" fmla="*/ 83 h 996"/>
              <a:gd name="T2" fmla="*/ 134 w 1005"/>
              <a:gd name="T3" fmla="*/ 227 h 996"/>
              <a:gd name="T4" fmla="*/ 19 w 1005"/>
              <a:gd name="T5" fmla="*/ 507 h 996"/>
              <a:gd name="T6" fmla="*/ 19 w 1005"/>
              <a:gd name="T7" fmla="*/ 716 h 996"/>
              <a:gd name="T8" fmla="*/ 84 w 1005"/>
              <a:gd name="T9" fmla="*/ 918 h 996"/>
              <a:gd name="T10" fmla="*/ 199 w 1005"/>
              <a:gd name="T11" fmla="*/ 990 h 996"/>
              <a:gd name="T12" fmla="*/ 393 w 1005"/>
              <a:gd name="T13" fmla="*/ 954 h 996"/>
              <a:gd name="T14" fmla="*/ 696 w 1005"/>
              <a:gd name="T15" fmla="*/ 947 h 996"/>
              <a:gd name="T16" fmla="*/ 883 w 1005"/>
              <a:gd name="T17" fmla="*/ 831 h 996"/>
              <a:gd name="T18" fmla="*/ 998 w 1005"/>
              <a:gd name="T19" fmla="*/ 543 h 996"/>
              <a:gd name="T20" fmla="*/ 926 w 1005"/>
              <a:gd name="T21" fmla="*/ 227 h 996"/>
              <a:gd name="T22" fmla="*/ 667 w 1005"/>
              <a:gd name="T23" fmla="*/ 25 h 996"/>
              <a:gd name="T24" fmla="*/ 307 w 1005"/>
              <a:gd name="T25" fmla="*/ 83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2978" name="Line 34"/>
          <p:cNvSpPr>
            <a:spLocks noChangeShapeType="1"/>
          </p:cNvSpPr>
          <p:nvPr/>
        </p:nvSpPr>
        <p:spPr bwMode="auto">
          <a:xfrm>
            <a:off x="2062163" y="4416425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2979" name="Line 35"/>
          <p:cNvSpPr>
            <a:spLocks noChangeShapeType="1"/>
          </p:cNvSpPr>
          <p:nvPr/>
        </p:nvSpPr>
        <p:spPr bwMode="auto">
          <a:xfrm flipV="1">
            <a:off x="2185988" y="5360988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2980" name="Line 36"/>
          <p:cNvSpPr>
            <a:spLocks noChangeShapeType="1"/>
          </p:cNvSpPr>
          <p:nvPr/>
        </p:nvSpPr>
        <p:spPr bwMode="auto">
          <a:xfrm>
            <a:off x="3184525" y="4954588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2981" name="Line 37"/>
          <p:cNvSpPr>
            <a:spLocks noChangeShapeType="1"/>
          </p:cNvSpPr>
          <p:nvPr/>
        </p:nvSpPr>
        <p:spPr bwMode="auto">
          <a:xfrm flipV="1">
            <a:off x="2101850" y="5711825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2982" name="Line 38"/>
          <p:cNvSpPr>
            <a:spLocks noChangeShapeType="1"/>
          </p:cNvSpPr>
          <p:nvPr/>
        </p:nvSpPr>
        <p:spPr bwMode="auto">
          <a:xfrm flipH="1" flipV="1">
            <a:off x="1976438" y="4489450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2983" name="Line 39"/>
          <p:cNvSpPr>
            <a:spLocks noChangeShapeType="1"/>
          </p:cNvSpPr>
          <p:nvPr/>
        </p:nvSpPr>
        <p:spPr bwMode="auto">
          <a:xfrm>
            <a:off x="3854450" y="5021263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22984" name="Line 40"/>
          <p:cNvSpPr>
            <a:spLocks noChangeShapeType="1"/>
          </p:cNvSpPr>
          <p:nvPr/>
        </p:nvSpPr>
        <p:spPr bwMode="auto">
          <a:xfrm flipH="1" flipV="1">
            <a:off x="4935538" y="5011738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722985" name="Group 41"/>
          <p:cNvGrpSpPr>
            <a:grpSpLocks/>
          </p:cNvGrpSpPr>
          <p:nvPr/>
        </p:nvGrpSpPr>
        <p:grpSpPr bwMode="auto">
          <a:xfrm>
            <a:off x="5045075" y="4073525"/>
            <a:ext cx="3886200" cy="2187575"/>
            <a:chOff x="3178" y="2566"/>
            <a:chExt cx="2448" cy="1378"/>
          </a:xfrm>
        </p:grpSpPr>
        <p:sp>
          <p:nvSpPr>
            <p:cNvPr id="722986" name="Line 42"/>
            <p:cNvSpPr>
              <a:spLocks noChangeShapeType="1"/>
            </p:cNvSpPr>
            <p:nvPr/>
          </p:nvSpPr>
          <p:spPr bwMode="auto">
            <a:xfrm>
              <a:off x="3178" y="3100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22987" name="Group 43"/>
            <p:cNvGrpSpPr>
              <a:grpSpLocks/>
            </p:cNvGrpSpPr>
            <p:nvPr/>
          </p:nvGrpSpPr>
          <p:grpSpPr bwMode="auto">
            <a:xfrm>
              <a:off x="3908" y="2566"/>
              <a:ext cx="1718" cy="1378"/>
              <a:chOff x="3602" y="2566"/>
              <a:chExt cx="1718" cy="1378"/>
            </a:xfrm>
          </p:grpSpPr>
          <p:graphicFrame>
            <p:nvGraphicFramePr>
              <p:cNvPr id="722988" name="Object 44"/>
              <p:cNvGraphicFramePr>
                <a:graphicFrameLocks noChangeAspect="1"/>
              </p:cNvGraphicFramePr>
              <p:nvPr/>
            </p:nvGraphicFramePr>
            <p:xfrm>
              <a:off x="4424" y="2622"/>
              <a:ext cx="53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16" name="Clip" r:id="rId7" imgW="1305000" imgH="1085760" progId="MS_ClipArt_Gallery.2">
                      <p:embed/>
                    </p:oleObj>
                  </mc:Choice>
                  <mc:Fallback>
                    <p:oleObj name="Clip" r:id="rId7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2622"/>
                            <a:ext cx="53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2989" name="Group 45"/>
              <p:cNvGrpSpPr>
                <a:grpSpLocks/>
              </p:cNvGrpSpPr>
              <p:nvPr/>
            </p:nvGrpSpPr>
            <p:grpSpPr bwMode="auto">
              <a:xfrm>
                <a:off x="4338" y="3052"/>
                <a:ext cx="982" cy="290"/>
                <a:chOff x="4351" y="2786"/>
                <a:chExt cx="982" cy="290"/>
              </a:xfrm>
            </p:grpSpPr>
            <p:sp>
              <p:nvSpPr>
                <p:cNvPr id="7229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52" y="2786"/>
                  <a:ext cx="83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222.222.222.222</a:t>
                  </a:r>
                </a:p>
              </p:txBody>
            </p:sp>
            <p:sp>
              <p:nvSpPr>
                <p:cNvPr id="72299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51" y="2904"/>
                  <a:ext cx="982" cy="1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i="0">
                      <a:latin typeface="Arial" charset="0"/>
                    </a:rPr>
                    <a:t>49-BD-D2-C7-56-2A</a:t>
                  </a:r>
                </a:p>
              </p:txBody>
            </p:sp>
          </p:grpSp>
          <p:sp>
            <p:nvSpPr>
              <p:cNvPr id="722992" name="Rectangle 48"/>
              <p:cNvSpPr>
                <a:spLocks noChangeArrowheads="1"/>
              </p:cNvSpPr>
              <p:nvPr/>
            </p:nvSpPr>
            <p:spPr bwMode="auto">
              <a:xfrm rot="-5400000">
                <a:off x="4386" y="271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 flipV="1">
                <a:off x="4068" y="2782"/>
                <a:ext cx="28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2994" name="Line 50"/>
              <p:cNvSpPr>
                <a:spLocks noChangeShapeType="1"/>
              </p:cNvSpPr>
              <p:nvPr/>
            </p:nvSpPr>
            <p:spPr bwMode="auto">
              <a:xfrm flipH="1" flipV="1">
                <a:off x="4399" y="2830"/>
                <a:ext cx="7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aphicFrame>
            <p:nvGraphicFramePr>
              <p:cNvPr id="722995" name="Object 51"/>
              <p:cNvGraphicFramePr>
                <a:graphicFrameLocks noChangeAspect="1"/>
              </p:cNvGraphicFramePr>
              <p:nvPr/>
            </p:nvGraphicFramePr>
            <p:xfrm>
              <a:off x="4276" y="3390"/>
              <a:ext cx="282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17" name="Clip" r:id="rId8" imgW="1305000" imgH="1085760" progId="MS_ClipArt_Gallery.2">
                      <p:embed/>
                    </p:oleObj>
                  </mc:Choice>
                  <mc:Fallback>
                    <p:oleObj name="Clip" r:id="rId8" imgW="1305000" imgH="1085760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3390"/>
                            <a:ext cx="282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996" name="Rectangle 52"/>
              <p:cNvSpPr>
                <a:spLocks noChangeArrowheads="1"/>
              </p:cNvSpPr>
              <p:nvPr/>
            </p:nvSpPr>
            <p:spPr bwMode="auto">
              <a:xfrm rot="-5400000">
                <a:off x="4211" y="3443"/>
                <a:ext cx="70" cy="11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2997" name="Text Box 53"/>
              <p:cNvSpPr txBox="1">
                <a:spLocks noChangeArrowheads="1"/>
              </p:cNvSpPr>
              <p:nvPr/>
            </p:nvSpPr>
            <p:spPr bwMode="auto">
              <a:xfrm>
                <a:off x="4150" y="3661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222.222.222.221</a:t>
                </a:r>
              </a:p>
            </p:txBody>
          </p:sp>
          <p:sp>
            <p:nvSpPr>
              <p:cNvPr id="722998" name="Text Box 54"/>
              <p:cNvSpPr txBox="1">
                <a:spLocks noChangeArrowheads="1"/>
              </p:cNvSpPr>
              <p:nvPr/>
            </p:nvSpPr>
            <p:spPr bwMode="auto">
              <a:xfrm>
                <a:off x="4152" y="3771"/>
                <a:ext cx="9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i="0">
                    <a:latin typeface="Arial" charset="0"/>
                  </a:rPr>
                  <a:t>88-B2-2F-54-1A-0F</a:t>
                </a:r>
              </a:p>
            </p:txBody>
          </p:sp>
          <p:sp>
            <p:nvSpPr>
              <p:cNvPr id="722999" name="Line 55"/>
              <p:cNvSpPr>
                <a:spLocks noChangeShapeType="1"/>
              </p:cNvSpPr>
              <p:nvPr/>
            </p:nvSpPr>
            <p:spPr bwMode="auto">
              <a:xfrm flipH="1" flipV="1">
                <a:off x="4024" y="3347"/>
                <a:ext cx="16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3000" name="Line 56"/>
              <p:cNvSpPr>
                <a:spLocks noChangeShapeType="1"/>
              </p:cNvSpPr>
              <p:nvPr/>
            </p:nvSpPr>
            <p:spPr bwMode="auto">
              <a:xfrm flipH="1">
                <a:off x="4235" y="3562"/>
                <a:ext cx="3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3001" name="Freeform 57"/>
              <p:cNvSpPr>
                <a:spLocks/>
              </p:cNvSpPr>
              <p:nvPr/>
            </p:nvSpPr>
            <p:spPr bwMode="auto">
              <a:xfrm>
                <a:off x="3602" y="2797"/>
                <a:ext cx="482" cy="681"/>
              </a:xfrm>
              <a:custGeom>
                <a:avLst/>
                <a:gdLst>
                  <a:gd name="T0" fmla="*/ 307 w 1005"/>
                  <a:gd name="T1" fmla="*/ 83 h 996"/>
                  <a:gd name="T2" fmla="*/ 134 w 1005"/>
                  <a:gd name="T3" fmla="*/ 227 h 996"/>
                  <a:gd name="T4" fmla="*/ 19 w 1005"/>
                  <a:gd name="T5" fmla="*/ 507 h 996"/>
                  <a:gd name="T6" fmla="*/ 19 w 1005"/>
                  <a:gd name="T7" fmla="*/ 716 h 996"/>
                  <a:gd name="T8" fmla="*/ 84 w 1005"/>
                  <a:gd name="T9" fmla="*/ 918 h 996"/>
                  <a:gd name="T10" fmla="*/ 199 w 1005"/>
                  <a:gd name="T11" fmla="*/ 990 h 996"/>
                  <a:gd name="T12" fmla="*/ 393 w 1005"/>
                  <a:gd name="T13" fmla="*/ 954 h 996"/>
                  <a:gd name="T14" fmla="*/ 696 w 1005"/>
                  <a:gd name="T15" fmla="*/ 947 h 996"/>
                  <a:gd name="T16" fmla="*/ 883 w 1005"/>
                  <a:gd name="T17" fmla="*/ 831 h 996"/>
                  <a:gd name="T18" fmla="*/ 998 w 1005"/>
                  <a:gd name="T19" fmla="*/ 543 h 996"/>
                  <a:gd name="T20" fmla="*/ 926 w 1005"/>
                  <a:gd name="T21" fmla="*/ 227 h 996"/>
                  <a:gd name="T22" fmla="*/ 667 w 1005"/>
                  <a:gd name="T23" fmla="*/ 25 h 996"/>
                  <a:gd name="T24" fmla="*/ 307 w 1005"/>
                  <a:gd name="T25" fmla="*/ 83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05" h="996">
                    <a:moveTo>
                      <a:pt x="307" y="83"/>
                    </a:moveTo>
                    <a:cubicBezTo>
                      <a:pt x="218" y="117"/>
                      <a:pt x="182" y="156"/>
                      <a:pt x="134" y="227"/>
                    </a:cubicBezTo>
                    <a:cubicBezTo>
                      <a:pt x="86" y="298"/>
                      <a:pt x="38" y="426"/>
                      <a:pt x="19" y="507"/>
                    </a:cubicBezTo>
                    <a:cubicBezTo>
                      <a:pt x="0" y="588"/>
                      <a:pt x="8" y="648"/>
                      <a:pt x="19" y="716"/>
                    </a:cubicBezTo>
                    <a:cubicBezTo>
                      <a:pt x="30" y="784"/>
                      <a:pt x="54" y="873"/>
                      <a:pt x="84" y="918"/>
                    </a:cubicBezTo>
                    <a:cubicBezTo>
                      <a:pt x="114" y="963"/>
                      <a:pt x="148" y="984"/>
                      <a:pt x="199" y="990"/>
                    </a:cubicBezTo>
                    <a:cubicBezTo>
                      <a:pt x="250" y="996"/>
                      <a:pt x="310" y="961"/>
                      <a:pt x="393" y="954"/>
                    </a:cubicBezTo>
                    <a:cubicBezTo>
                      <a:pt x="476" y="947"/>
                      <a:pt x="614" y="967"/>
                      <a:pt x="696" y="947"/>
                    </a:cubicBezTo>
                    <a:cubicBezTo>
                      <a:pt x="778" y="927"/>
                      <a:pt x="833" y="898"/>
                      <a:pt x="883" y="831"/>
                    </a:cubicBezTo>
                    <a:cubicBezTo>
                      <a:pt x="933" y="764"/>
                      <a:pt x="991" y="644"/>
                      <a:pt x="998" y="543"/>
                    </a:cubicBezTo>
                    <a:cubicBezTo>
                      <a:pt x="1005" y="442"/>
                      <a:pt x="981" y="313"/>
                      <a:pt x="926" y="227"/>
                    </a:cubicBezTo>
                    <a:cubicBezTo>
                      <a:pt x="871" y="141"/>
                      <a:pt x="768" y="50"/>
                      <a:pt x="667" y="25"/>
                    </a:cubicBezTo>
                    <a:cubicBezTo>
                      <a:pt x="566" y="0"/>
                      <a:pt x="396" y="49"/>
                      <a:pt x="307" y="83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3002" name="Text Box 58"/>
              <p:cNvSpPr txBox="1">
                <a:spLocks noChangeArrowheads="1"/>
              </p:cNvSpPr>
              <p:nvPr/>
            </p:nvSpPr>
            <p:spPr bwMode="auto">
              <a:xfrm>
                <a:off x="4927" y="2566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723003" name="Text Box 59"/>
          <p:cNvSpPr txBox="1">
            <a:spLocks noChangeArrowheads="1"/>
          </p:cNvSpPr>
          <p:nvPr/>
        </p:nvSpPr>
        <p:spPr bwMode="auto">
          <a:xfrm>
            <a:off x="719138" y="41560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23004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forwards datagram with IP source A, destination B </a:t>
            </a:r>
          </a:p>
        </p:txBody>
      </p:sp>
      <p:sp>
        <p:nvSpPr>
          <p:cNvPr id="723005" name="Rectangle 6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R creates link-layer frame with B's MAC address as dest, frame contains A-to-B IP datagram</a:t>
            </a:r>
            <a:endParaRPr lang="en-US" sz="2800" i="0"/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89718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23008" name="Group 64"/>
          <p:cNvGrpSpPr>
            <a:grpSpLocks/>
          </p:cNvGrpSpPr>
          <p:nvPr/>
        </p:nvGrpSpPr>
        <p:grpSpPr bwMode="auto">
          <a:xfrm>
            <a:off x="6226175" y="2454275"/>
            <a:ext cx="2011363" cy="760413"/>
            <a:chOff x="1197" y="1665"/>
            <a:chExt cx="1267" cy="479"/>
          </a:xfrm>
        </p:grpSpPr>
        <p:grpSp>
          <p:nvGrpSpPr>
            <p:cNvPr id="723009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723010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011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3012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2301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IP src: 111.111.111.111</a:t>
              </a:r>
            </a:p>
            <a:p>
              <a:r>
                <a:rPr lang="en-US" sz="1200" i="0">
                  <a:latin typeface="Arial" charset="0"/>
                </a:rPr>
                <a:t>   IP dest: 222.222.222.222</a:t>
              </a:r>
            </a:p>
          </p:txBody>
        </p:sp>
      </p:grpSp>
      <p:grpSp>
        <p:nvGrpSpPr>
          <p:cNvPr id="723014" name="Group 70"/>
          <p:cNvGrpSpPr>
            <a:grpSpLocks/>
          </p:cNvGrpSpPr>
          <p:nvPr/>
        </p:nvGrpSpPr>
        <p:grpSpPr bwMode="auto">
          <a:xfrm>
            <a:off x="6350000" y="2705100"/>
            <a:ext cx="146050" cy="385763"/>
            <a:chOff x="1272" y="1762"/>
            <a:chExt cx="92" cy="243"/>
          </a:xfrm>
        </p:grpSpPr>
        <p:sp>
          <p:nvSpPr>
            <p:cNvPr id="723015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800725" y="2046288"/>
            <a:ext cx="2398713" cy="1519237"/>
            <a:chOff x="931" y="1414"/>
            <a:chExt cx="1511" cy="957"/>
          </a:xfrm>
        </p:grpSpPr>
        <p:sp>
          <p:nvSpPr>
            <p:cNvPr id="72301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i="0">
                  <a:latin typeface="Arial" charset="0"/>
                </a:rPr>
                <a:t>MAC src: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1A-23-F9-CD-06-9B</a:t>
              </a:r>
            </a:p>
            <a:p>
              <a:r>
                <a:rPr lang="en-US" sz="1200" i="0">
                  <a:latin typeface="Arial" charset="0"/>
                </a:rPr>
                <a:t>  MAC dest: </a:t>
              </a:r>
              <a:r>
                <a:rPr lang="en-US" sz="1200" i="0">
                  <a:solidFill>
                    <a:srgbClr val="FF0000"/>
                  </a:solidFill>
                  <a:latin typeface="Arial" charset="0"/>
                </a:rPr>
                <a:t>49-BD-D2-C7-56-2A</a:t>
              </a:r>
            </a:p>
            <a:p>
              <a:endParaRPr lang="en-US" sz="1200" i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723019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723020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021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23022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3023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3024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23025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723026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27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28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29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23036" name="Group 92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723037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38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endParaRPr lang="en-US" sz="1600" i="0">
                <a:latin typeface="Arial" charset="0"/>
              </a:endParaRPr>
            </a:p>
            <a:p>
              <a:pPr algn="ctr"/>
              <a:r>
                <a:rPr lang="en-US" sz="1600" i="0">
                  <a:latin typeface="Arial" charset="0"/>
                </a:rPr>
                <a:t>IP</a:t>
              </a:r>
            </a:p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23040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41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42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23043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5.5 Ethernet</a:t>
            </a:r>
          </a:p>
        </p:txBody>
      </p:sp>
      <p:sp>
        <p:nvSpPr>
          <p:cNvPr id="521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Ethernet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“dominant” wired LAN technology: </a:t>
            </a:r>
          </a:p>
          <a:p>
            <a:r>
              <a:rPr lang="en-US" sz="2400"/>
              <a:t>cheap $20 for NIC</a:t>
            </a:r>
          </a:p>
          <a:p>
            <a:r>
              <a:rPr lang="en-US" sz="2400"/>
              <a:t>first widely used LAN technology</a:t>
            </a:r>
          </a:p>
          <a:p>
            <a:r>
              <a:rPr lang="en-US" sz="2400"/>
              <a:t>simpler, cheaper than token LANs and ATM</a:t>
            </a:r>
          </a:p>
          <a:p>
            <a:r>
              <a:rPr lang="en-US" sz="2400"/>
              <a:t>kept up with speed race: 10 Mbps – 10 Gbps </a:t>
            </a:r>
            <a:endParaRPr lang="en-US"/>
          </a:p>
          <a:p>
            <a:endParaRPr lang="en-US"/>
          </a:p>
        </p:txBody>
      </p:sp>
      <p:pic>
        <p:nvPicPr>
          <p:cNvPr id="403460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3670300"/>
            <a:ext cx="5192712" cy="2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6218238" y="4487863"/>
            <a:ext cx="261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0"/>
              <a:t>Metcalfe’s Ethernet</a:t>
            </a:r>
          </a:p>
          <a:p>
            <a:r>
              <a:rPr lang="en-US" i="0"/>
              <a:t>sketch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Star topology</a:t>
            </a:r>
          </a:p>
        </p:txBody>
      </p:sp>
      <p:sp>
        <p:nvSpPr>
          <p:cNvPr id="4311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7772400" cy="2449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bus topology popular through mid 90s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nodes in same collision domain (can collide with each other)</a:t>
            </a:r>
          </a:p>
          <a:p>
            <a:pPr>
              <a:lnSpc>
                <a:spcPct val="90000"/>
              </a:lnSpc>
            </a:pPr>
            <a:r>
              <a:rPr lang="en-US" sz="2400"/>
              <a:t>today: star topology prevails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active </a:t>
            </a:r>
            <a:r>
              <a:rPr lang="en-US" sz="2000" i="1">
                <a:solidFill>
                  <a:srgbClr val="FF0000"/>
                </a:solidFill>
              </a:rPr>
              <a:t>switch</a:t>
            </a:r>
            <a:r>
              <a:rPr lang="en-US" sz="2000"/>
              <a:t> in center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“spoke” runs a (separate) Ethernet protocol (nodes do not collide with each other)</a:t>
            </a: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6226175" y="5043488"/>
            <a:ext cx="417513" cy="9207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IN"/>
          </a:p>
        </p:txBody>
      </p:sp>
      <p:graphicFrame>
        <p:nvGraphicFramePr>
          <p:cNvPr id="431115" name="Object 11"/>
          <p:cNvGraphicFramePr>
            <a:graphicFrameLocks noChangeAspect="1"/>
          </p:cNvGraphicFramePr>
          <p:nvPr/>
        </p:nvGraphicFramePr>
        <p:xfrm>
          <a:off x="7880350" y="4783138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3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4783138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4572000" y="4784725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4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84725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38738" y="49037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7770813" y="49418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5316538" y="4983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6556375" y="4391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3" name="Line 19"/>
          <p:cNvSpPr>
            <a:spLocks noChangeShapeType="1"/>
          </p:cNvSpPr>
          <p:nvPr/>
        </p:nvSpPr>
        <p:spPr bwMode="auto">
          <a:xfrm flipH="1">
            <a:off x="6746875" y="4999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 flipV="1">
            <a:off x="6556375" y="5124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5464175" y="53594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0"/>
              <a:t>switch</a:t>
            </a:r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V="1">
            <a:off x="5834063" y="5148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29" name="Freeform 25"/>
          <p:cNvSpPr>
            <a:spLocks/>
          </p:cNvSpPr>
          <p:nvPr/>
        </p:nvSpPr>
        <p:spPr bwMode="auto">
          <a:xfrm>
            <a:off x="6283325" y="4919663"/>
            <a:ext cx="444500" cy="100012"/>
          </a:xfrm>
          <a:custGeom>
            <a:avLst/>
            <a:gdLst>
              <a:gd name="T0" fmla="*/ 0 w 280"/>
              <a:gd name="T1" fmla="*/ 63 h 63"/>
              <a:gd name="T2" fmla="*/ 37 w 280"/>
              <a:gd name="T3" fmla="*/ 62 h 63"/>
              <a:gd name="T4" fmla="*/ 219 w 280"/>
              <a:gd name="T5" fmla="*/ 0 h 63"/>
              <a:gd name="T6" fmla="*/ 280 w 280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63">
                <a:moveTo>
                  <a:pt x="0" y="63"/>
                </a:moveTo>
                <a:lnTo>
                  <a:pt x="37" y="62"/>
                </a:lnTo>
                <a:lnTo>
                  <a:pt x="219" y="0"/>
                </a:lnTo>
                <a:lnTo>
                  <a:pt x="28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31130" name="Freeform 26"/>
          <p:cNvSpPr>
            <a:spLocks/>
          </p:cNvSpPr>
          <p:nvPr/>
        </p:nvSpPr>
        <p:spPr bwMode="auto">
          <a:xfrm>
            <a:off x="6396038" y="4914900"/>
            <a:ext cx="230187" cy="103188"/>
          </a:xfrm>
          <a:custGeom>
            <a:avLst/>
            <a:gdLst>
              <a:gd name="T0" fmla="*/ 0 w 148"/>
              <a:gd name="T1" fmla="*/ 0 h 74"/>
              <a:gd name="T2" fmla="*/ 40 w 148"/>
              <a:gd name="T3" fmla="*/ 0 h 74"/>
              <a:gd name="T4" fmla="*/ 102 w 148"/>
              <a:gd name="T5" fmla="*/ 74 h 74"/>
              <a:gd name="T6" fmla="*/ 148 w 14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74">
                <a:moveTo>
                  <a:pt x="0" y="0"/>
                </a:moveTo>
                <a:lnTo>
                  <a:pt x="40" y="0"/>
                </a:lnTo>
                <a:lnTo>
                  <a:pt x="102" y="74"/>
                </a:lnTo>
                <a:lnTo>
                  <a:pt x="148" y="7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1254125" y="3829050"/>
            <a:ext cx="2305050" cy="1946275"/>
            <a:chOff x="493" y="2719"/>
            <a:chExt cx="900" cy="743"/>
          </a:xfrm>
        </p:grpSpPr>
        <p:graphicFrame>
          <p:nvGraphicFramePr>
            <p:cNvPr id="431132" name="Object 28"/>
            <p:cNvGraphicFramePr>
              <a:graphicFrameLocks noChangeAspect="1"/>
            </p:cNvGraphicFramePr>
            <p:nvPr/>
          </p:nvGraphicFramePr>
          <p:xfrm>
            <a:off x="493" y="3231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45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3231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3" name="Object 29"/>
            <p:cNvGraphicFramePr>
              <a:graphicFrameLocks noChangeAspect="1"/>
            </p:cNvGraphicFramePr>
            <p:nvPr/>
          </p:nvGraphicFramePr>
          <p:xfrm>
            <a:off x="591" y="298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46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98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4" name="Object 30"/>
            <p:cNvGraphicFramePr>
              <a:graphicFrameLocks noChangeAspect="1"/>
            </p:cNvGraphicFramePr>
            <p:nvPr/>
          </p:nvGraphicFramePr>
          <p:xfrm>
            <a:off x="1116" y="2923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47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923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5" name="Object 31"/>
            <p:cNvGraphicFramePr>
              <a:graphicFrameLocks noChangeAspect="1"/>
            </p:cNvGraphicFramePr>
            <p:nvPr/>
          </p:nvGraphicFramePr>
          <p:xfrm>
            <a:off x="1003" y="32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48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2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 flipH="1">
              <a:off x="847" y="2823"/>
              <a:ext cx="29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>
              <a:off x="836" y="3120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38" name="Line 34"/>
            <p:cNvSpPr>
              <a:spLocks noChangeShapeType="1"/>
            </p:cNvSpPr>
            <p:nvPr/>
          </p:nvSpPr>
          <p:spPr bwMode="auto">
            <a:xfrm>
              <a:off x="751" y="3332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39" name="Line 35"/>
            <p:cNvSpPr>
              <a:spLocks noChangeShapeType="1"/>
            </p:cNvSpPr>
            <p:nvPr/>
          </p:nvSpPr>
          <p:spPr bwMode="auto">
            <a:xfrm flipV="1">
              <a:off x="1031" y="3032"/>
              <a:ext cx="11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431140" name="Object 36"/>
            <p:cNvGraphicFramePr>
              <a:graphicFrameLocks noChangeAspect="1"/>
            </p:cNvGraphicFramePr>
            <p:nvPr/>
          </p:nvGraphicFramePr>
          <p:xfrm>
            <a:off x="699" y="27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49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7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41" name="Line 37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42" name="Line 38"/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1143" name="Line 39"/>
            <p:cNvSpPr>
              <a:spLocks noChangeShapeType="1"/>
            </p:cNvSpPr>
            <p:nvPr/>
          </p:nvSpPr>
          <p:spPr bwMode="auto">
            <a:xfrm>
              <a:off x="907" y="3290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431114" name="Object 10"/>
          <p:cNvGraphicFramePr>
            <a:graphicFrameLocks noChangeAspect="1"/>
          </p:cNvGraphicFramePr>
          <p:nvPr/>
        </p:nvGraphicFramePr>
        <p:xfrm>
          <a:off x="6235700" y="5835650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0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835650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492875" y="5637213"/>
            <a:ext cx="141288" cy="21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1113" name="Object 9"/>
          <p:cNvGraphicFramePr>
            <a:graphicFrameLocks noChangeAspect="1"/>
          </p:cNvGraphicFramePr>
          <p:nvPr/>
        </p:nvGraphicFramePr>
        <p:xfrm>
          <a:off x="6218238" y="3890963"/>
          <a:ext cx="603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1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890963"/>
                        <a:ext cx="603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6496050" y="4344988"/>
            <a:ext cx="141288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1145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04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bus: coaxial cable</a:t>
            </a:r>
          </a:p>
        </p:txBody>
      </p:sp>
      <p:sp>
        <p:nvSpPr>
          <p:cNvPr id="431146" name="Text Box 42"/>
          <p:cNvSpPr txBox="1">
            <a:spLocks noChangeArrowheads="1"/>
          </p:cNvSpPr>
          <p:nvPr/>
        </p:nvSpPr>
        <p:spPr bwMode="auto">
          <a:xfrm>
            <a:off x="5178425" y="6022975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star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9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0"/>
            <a:ext cx="7772400" cy="1143000"/>
          </a:xfrm>
        </p:spPr>
        <p:txBody>
          <a:bodyPr/>
          <a:lstStyle/>
          <a:p>
            <a:r>
              <a:rPr lang="en-US"/>
              <a:t>Link Layer Services (more)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252538"/>
            <a:ext cx="7772400" cy="4648200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flow control:</a:t>
            </a:r>
            <a:r>
              <a:rPr lang="en-US"/>
              <a:t> </a:t>
            </a:r>
          </a:p>
          <a:p>
            <a:pPr lvl="1"/>
            <a:r>
              <a:rPr lang="en-US" sz="2000"/>
              <a:t>pacing between adjacent sending and receiving nodes</a:t>
            </a:r>
            <a:endParaRPr lang="en-US"/>
          </a:p>
          <a:p>
            <a:r>
              <a:rPr lang="en-US" sz="2400" i="1">
                <a:solidFill>
                  <a:srgbClr val="FF0000"/>
                </a:solidFill>
              </a:rPr>
              <a:t>error detection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lang="en-US"/>
              <a:t> </a:t>
            </a:r>
          </a:p>
          <a:p>
            <a:pPr lvl="1"/>
            <a:r>
              <a:rPr lang="en-US" sz="2000"/>
              <a:t>errors caused by signal attenuation, noise. </a:t>
            </a:r>
          </a:p>
          <a:p>
            <a:pPr lvl="1"/>
            <a:r>
              <a:rPr lang="en-US" sz="2000"/>
              <a:t>receiver detects presence of errors: </a:t>
            </a:r>
          </a:p>
          <a:p>
            <a:pPr lvl="2"/>
            <a:r>
              <a:rPr lang="en-US"/>
              <a:t>signals sender for retransmission or drops frame </a:t>
            </a:r>
          </a:p>
          <a:p>
            <a:r>
              <a:rPr lang="en-US" sz="2400">
                <a:solidFill>
                  <a:srgbClr val="FF0000"/>
                </a:solidFill>
              </a:rPr>
              <a:t>error correction:</a:t>
            </a:r>
            <a:r>
              <a:rPr lang="en-US"/>
              <a:t> </a:t>
            </a:r>
          </a:p>
          <a:p>
            <a:pPr lvl="1"/>
            <a:r>
              <a:rPr lang="en-US" sz="2000"/>
              <a:t>receiver identifies </a:t>
            </a:r>
            <a:r>
              <a:rPr lang="en-US" sz="2000" i="1">
                <a:solidFill>
                  <a:srgbClr val="FF0000"/>
                </a:solidFill>
              </a:rPr>
              <a:t>and corrects</a:t>
            </a:r>
            <a:r>
              <a:rPr lang="en-US" sz="2000"/>
              <a:t> bit error(s) without resorting to retransmission</a:t>
            </a:r>
            <a:endParaRPr lang="en-US"/>
          </a:p>
          <a:p>
            <a:r>
              <a:rPr lang="en-US" sz="2400" i="1">
                <a:solidFill>
                  <a:srgbClr val="FF0000"/>
                </a:solidFill>
              </a:rPr>
              <a:t>half-duplex and full-duplex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US" sz="2000"/>
              <a:t>with half duplex, nodes at both ends of link can transmit, but not at same time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r>
              <a:rPr lang="en-US"/>
              <a:t>Ethernet Frame Structure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25563"/>
            <a:ext cx="77724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Sending adapter encapsulates IP datagram (or other network layer protocol packet) in </a:t>
            </a:r>
            <a:r>
              <a:rPr lang="en-US" sz="2400">
                <a:solidFill>
                  <a:srgbClr val="FF0000"/>
                </a:solidFill>
              </a:rPr>
              <a:t>Ethernet frame</a:t>
            </a:r>
            <a:endParaRPr lang="en-US" sz="2400"/>
          </a:p>
          <a:p>
            <a:endParaRPr lang="en-US" sz="2400" b="1"/>
          </a:p>
          <a:p>
            <a:endParaRPr lang="en-US" sz="2400" b="1"/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Preamble:</a:t>
            </a:r>
            <a:r>
              <a:rPr lang="en-US" sz="2400"/>
              <a:t> </a:t>
            </a:r>
          </a:p>
          <a:p>
            <a:r>
              <a:rPr lang="en-US" sz="2400"/>
              <a:t>7 bytes with pattern 10101010 followed by one byte with pattern 10101011</a:t>
            </a:r>
          </a:p>
          <a:p>
            <a:r>
              <a:rPr lang="en-US" sz="2400"/>
              <a:t> used to synchronize receiver, sender clock rates</a:t>
            </a:r>
          </a:p>
        </p:txBody>
      </p:sp>
      <p:pic>
        <p:nvPicPr>
          <p:cNvPr id="404484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52688"/>
            <a:ext cx="5487988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/>
              <a:t>Ethernet Frame Structure (more)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77724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Addresses:</a:t>
            </a:r>
            <a:r>
              <a:rPr lang="en-US" sz="2400"/>
              <a:t> 6 bytes</a:t>
            </a:r>
          </a:p>
          <a:p>
            <a:pPr lvl="1"/>
            <a:r>
              <a:rPr lang="en-US" sz="2000"/>
              <a:t>if adapter receives frame with matching destination address, or with broadcast address (e.g. ARP packet), it passes data in frame to network layer protocol</a:t>
            </a:r>
          </a:p>
          <a:p>
            <a:pPr lvl="1"/>
            <a:r>
              <a:rPr lang="en-US" sz="2000"/>
              <a:t>otherwise, adapter discards frame</a:t>
            </a:r>
          </a:p>
          <a:p>
            <a:r>
              <a:rPr lang="en-US" sz="2400">
                <a:solidFill>
                  <a:srgbClr val="FF0000"/>
                </a:solidFill>
              </a:rPr>
              <a:t>Type:</a:t>
            </a:r>
            <a:r>
              <a:rPr lang="en-US" sz="2400"/>
              <a:t> indicates higher layer protocol (mostly IP but others possible, e.g., Novell IPX, AppleTalk)</a:t>
            </a:r>
          </a:p>
          <a:p>
            <a:r>
              <a:rPr lang="en-US" sz="2400">
                <a:solidFill>
                  <a:srgbClr val="FF0000"/>
                </a:solidFill>
              </a:rPr>
              <a:t>CRC:</a:t>
            </a:r>
            <a:r>
              <a:rPr lang="en-US" sz="2400"/>
              <a:t> checked at receiver, if error is detected, frame is dropped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05508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5437188"/>
            <a:ext cx="6397625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r>
              <a:rPr lang="en-US" sz="3600"/>
              <a:t>Ethernet: Unreliable, connectionless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connectionless:</a:t>
            </a:r>
            <a:r>
              <a:rPr lang="en-US" sz="2400"/>
              <a:t> No handshaking between sending and receiving NICs </a:t>
            </a:r>
          </a:p>
          <a:p>
            <a:r>
              <a:rPr lang="en-US" sz="2400">
                <a:solidFill>
                  <a:srgbClr val="FF0000"/>
                </a:solidFill>
              </a:rPr>
              <a:t>unreliable:</a:t>
            </a:r>
            <a:r>
              <a:rPr lang="en-US" sz="2400"/>
              <a:t> receiving NIC doesn’t send acks or nacks to sending NIC</a:t>
            </a:r>
            <a:endParaRPr lang="en-US"/>
          </a:p>
          <a:p>
            <a:pPr lvl="1"/>
            <a:r>
              <a:rPr lang="en-US" sz="2000"/>
              <a:t>stream of datagrams passed to network layer can have gaps (missing datagrams)</a:t>
            </a:r>
          </a:p>
          <a:p>
            <a:pPr lvl="1"/>
            <a:r>
              <a:rPr lang="en-US" sz="2000"/>
              <a:t>gaps will be filled if app is using TCP</a:t>
            </a:r>
          </a:p>
          <a:p>
            <a:pPr lvl="1"/>
            <a:r>
              <a:rPr lang="en-US" sz="2000"/>
              <a:t>otherwise, app will see gaps</a:t>
            </a:r>
          </a:p>
          <a:p>
            <a:r>
              <a:rPr lang="en-US" sz="2400"/>
              <a:t>Ethernet’s MAC protocol: unslotted </a:t>
            </a:r>
            <a:r>
              <a:rPr lang="en-US" sz="2400">
                <a:solidFill>
                  <a:srgbClr val="FF0000"/>
                </a:solidFill>
              </a:rPr>
              <a:t>CSMA/CD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Ethernet CSMA/CD algorithm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4338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1. NIC receives datagram from network layer, creates frame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If NIC senses channel idle, starts frame transmission If NIC senses channel busy, waits until channel idle, then transmits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3. If NIC transmits entire frame without detecting another transmission, NIC is done with frame !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410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4. If NIC detects another transmission while transmitting,  aborts and sends jam signal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 After aborting, NIC enters </a:t>
            </a:r>
            <a:r>
              <a:rPr lang="en-US" sz="2400">
                <a:solidFill>
                  <a:srgbClr val="FF0000"/>
                </a:solidFill>
              </a:rPr>
              <a:t>exponential backoff</a:t>
            </a:r>
            <a:r>
              <a:rPr lang="en-US" sz="2400"/>
              <a:t>: after </a:t>
            </a:r>
            <a:r>
              <a:rPr lang="en-US" sz="2400" i="1"/>
              <a:t>m</a:t>
            </a:r>
            <a:r>
              <a:rPr lang="en-US" sz="2400"/>
              <a:t>th collision, NIC chooses </a:t>
            </a:r>
            <a:r>
              <a:rPr lang="en-US" sz="2400" i="1"/>
              <a:t>K </a:t>
            </a:r>
            <a:r>
              <a:rPr lang="en-US" sz="2400"/>
              <a:t>at random from </a:t>
            </a:r>
            <a:br>
              <a:rPr lang="en-US" sz="2400"/>
            </a:br>
            <a:r>
              <a:rPr lang="en-US" sz="2000"/>
              <a:t>{0,1,2,…,2</a:t>
            </a:r>
            <a:r>
              <a:rPr lang="en-US" sz="2000" b="1" baseline="30000"/>
              <a:t>m</a:t>
            </a:r>
            <a:r>
              <a:rPr lang="en-US" sz="2000"/>
              <a:t>-1}.</a:t>
            </a:r>
            <a:r>
              <a:rPr lang="en-US" sz="2400"/>
              <a:t> NIC waits K</a:t>
            </a:r>
            <a:r>
              <a:rPr lang="el-GR" sz="2400"/>
              <a:t>·</a:t>
            </a:r>
            <a:r>
              <a:rPr lang="en-US" sz="2400"/>
              <a:t>512 bit times, returns to Step 2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  <a:r>
              <a:rPr lang="en-US" sz="240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Ethernet’s CSMA/CD (more)</a:t>
            </a:r>
            <a:endParaRPr lang="en-US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0114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Jam Signal:</a:t>
            </a:r>
            <a:r>
              <a:rPr lang="en-US" sz="2000"/>
              <a:t> make sure all other transmitters are aware of collision; 48 bits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Bit time:</a:t>
            </a:r>
            <a:r>
              <a:rPr lang="en-US" sz="2000"/>
              <a:t> .1 microsec for 10 Mbps Ethernet ;</a:t>
            </a:r>
            <a:br>
              <a:rPr lang="en-US" sz="2000"/>
            </a:br>
            <a:r>
              <a:rPr lang="en-US" sz="2000"/>
              <a:t>for K=1023, wait time is about 50 msec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4084638" cy="5048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Exponential Backoff:</a:t>
            </a:r>
            <a:r>
              <a:rPr lang="en-US" sz="2000"/>
              <a:t> </a:t>
            </a:r>
          </a:p>
          <a:p>
            <a:r>
              <a:rPr lang="en-US" sz="2000" i="1">
                <a:solidFill>
                  <a:schemeClr val="accent2"/>
                </a:solidFill>
              </a:rPr>
              <a:t>Goal</a:t>
            </a:r>
            <a:r>
              <a:rPr lang="en-US" sz="2000"/>
              <a:t>: adapt retransmission attempts to estimated current load</a:t>
            </a:r>
          </a:p>
          <a:p>
            <a:pPr lvl="1"/>
            <a:r>
              <a:rPr lang="en-US" sz="2000"/>
              <a:t>heavy load: random wait will be longer</a:t>
            </a:r>
          </a:p>
          <a:p>
            <a:r>
              <a:rPr lang="en-US" sz="2000"/>
              <a:t>first collision: choose K from {0,1}; delay is K</a:t>
            </a:r>
            <a:r>
              <a:rPr lang="el-GR" sz="2000"/>
              <a:t>·</a:t>
            </a:r>
            <a:r>
              <a:rPr lang="en-US" sz="2000"/>
              <a:t> 512 bit transmission times</a:t>
            </a:r>
          </a:p>
          <a:p>
            <a:r>
              <a:rPr lang="en-US" sz="2000"/>
              <a:t>after second collision: choose K from {0,1,2,3}…</a:t>
            </a:r>
          </a:p>
          <a:p>
            <a:r>
              <a:rPr lang="en-US" sz="2000"/>
              <a:t>after ten collisions, choose K from {0,1,2,3,4,…,1023}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641350" y="4498975"/>
            <a:ext cx="3179763" cy="1025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See/interact with Java</a:t>
            </a:r>
          </a:p>
          <a:p>
            <a:r>
              <a:rPr lang="en-US" sz="2000" i="0"/>
              <a:t>applet on AWL Web site:</a:t>
            </a:r>
          </a:p>
          <a:p>
            <a:r>
              <a:rPr lang="en-US" sz="2000" i="0"/>
              <a:t>highly recommended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efficiency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r>
              <a:rPr lang="en-US" sz="2400"/>
              <a:t>T</a:t>
            </a:r>
            <a:r>
              <a:rPr lang="en-US" sz="2400" baseline="-25000"/>
              <a:t>prop</a:t>
            </a:r>
            <a:r>
              <a:rPr lang="en-US" sz="2400"/>
              <a:t> = max prop delay between 2 nodes in LAN</a:t>
            </a:r>
          </a:p>
          <a:p>
            <a:r>
              <a:rPr lang="en-US" sz="2400"/>
              <a:t>t</a:t>
            </a:r>
            <a:r>
              <a:rPr lang="en-US" sz="2400" baseline="-25000"/>
              <a:t>trans</a:t>
            </a:r>
            <a:r>
              <a:rPr lang="en-US" sz="2400"/>
              <a:t> = time to transmit max-size frame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400"/>
              <a:t>efficiency goes to 1 </a:t>
            </a:r>
          </a:p>
          <a:p>
            <a:pPr lvl="1"/>
            <a:r>
              <a:rPr lang="en-US" sz="2000"/>
              <a:t>as t</a:t>
            </a:r>
            <a:r>
              <a:rPr lang="en-US" sz="2000" baseline="-25000"/>
              <a:t>prop</a:t>
            </a:r>
            <a:r>
              <a:rPr lang="en-US" sz="2000"/>
              <a:t> goes to 0</a:t>
            </a:r>
          </a:p>
          <a:p>
            <a:pPr lvl="1"/>
            <a:r>
              <a:rPr lang="en-US" sz="2000"/>
              <a:t>as t</a:t>
            </a:r>
            <a:r>
              <a:rPr lang="en-US" sz="2000" baseline="-25000"/>
              <a:t>trans</a:t>
            </a:r>
            <a:r>
              <a:rPr lang="en-US" sz="2000"/>
              <a:t> goes to infinity</a:t>
            </a:r>
          </a:p>
          <a:p>
            <a:r>
              <a:rPr lang="en-US" sz="2400"/>
              <a:t>better performance than ALOHA: and simple, cheap, decentralized</a:t>
            </a:r>
            <a:r>
              <a:rPr lang="en-US"/>
              <a:t>!</a:t>
            </a:r>
          </a:p>
        </p:txBody>
      </p:sp>
      <p:graphicFrame>
        <p:nvGraphicFramePr>
          <p:cNvPr id="410628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59" name="Equation" r:id="rId4" imgW="1422360" imgH="393480" progId="Equation.3">
                  <p:embed/>
                </p:oleObj>
              </mc:Choice>
              <mc:Fallback>
                <p:oleObj name="Equation" r:id="rId4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r>
              <a:rPr lang="en-US" sz="2800"/>
              <a:t>802.3 Ethernet Standards: Link &amp; Physical Layers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00"/>
                </a:solidFill>
              </a:rPr>
              <a:t>many</a:t>
            </a:r>
            <a:r>
              <a:rPr lang="en-US"/>
              <a:t> different Ethernet standards</a:t>
            </a:r>
          </a:p>
          <a:p>
            <a:pPr lvl="1">
              <a:lnSpc>
                <a:spcPct val="90000"/>
              </a:lnSpc>
            </a:pPr>
            <a:r>
              <a:rPr lang="en-US"/>
              <a:t>common MAC protocol and frame format</a:t>
            </a:r>
          </a:p>
          <a:p>
            <a:pPr lvl="1">
              <a:lnSpc>
                <a:spcPct val="90000"/>
              </a:lnSpc>
            </a:pPr>
            <a:r>
              <a:rPr lang="en-US"/>
              <a:t>different speeds: 2 Mbps, 10 Mbps, 100 Mbps, 1Gbps, 10G bps</a:t>
            </a:r>
          </a:p>
          <a:p>
            <a:pPr lvl="1">
              <a:lnSpc>
                <a:spcPct val="90000"/>
              </a:lnSpc>
            </a:pPr>
            <a:r>
              <a:rPr lang="en-US"/>
              <a:t>different physical layer media: fiber, cable</a:t>
            </a:r>
          </a:p>
          <a:p>
            <a:pPr>
              <a:lnSpc>
                <a:spcPct val="90000"/>
              </a:lnSpc>
            </a:pPr>
            <a:endParaRPr lang="en-US" sz="3200"/>
          </a:p>
        </p:txBody>
      </p:sp>
      <p:sp>
        <p:nvSpPr>
          <p:cNvPr id="412711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851 w 878"/>
              <a:gd name="T1" fmla="*/ 0 h 962"/>
              <a:gd name="T2" fmla="*/ 0 w 878"/>
              <a:gd name="T3" fmla="*/ 622 h 962"/>
              <a:gd name="T4" fmla="*/ 7 w 878"/>
              <a:gd name="T5" fmla="*/ 962 h 962"/>
              <a:gd name="T6" fmla="*/ 878 w 878"/>
              <a:gd name="T7" fmla="*/ 960 h 962"/>
              <a:gd name="T8" fmla="*/ 851 w 878"/>
              <a:gd name="T9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12712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412713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714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i="0">
                  <a:latin typeface="Arial" charset="0"/>
                </a:rPr>
                <a:t>physical</a:t>
              </a:r>
            </a:p>
          </p:txBody>
        </p:sp>
        <p:sp>
          <p:nvSpPr>
            <p:cNvPr id="412715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2716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2717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2718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2719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2720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2721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722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723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>
                <a:latin typeface="Arial" charset="0"/>
              </a:rPr>
              <a:t>MAC protocol</a:t>
            </a:r>
          </a:p>
          <a:p>
            <a:pPr algn="ctr" eaLnBrk="1" hangingPunct="1"/>
            <a:r>
              <a:rPr lang="en-US" sz="1600" i="0">
                <a:latin typeface="Arial" charset="0"/>
              </a:rPr>
              <a:t>and frame format</a:t>
            </a:r>
          </a:p>
        </p:txBody>
      </p:sp>
      <p:sp>
        <p:nvSpPr>
          <p:cNvPr id="412724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100BASE-TX</a:t>
            </a:r>
          </a:p>
        </p:txBody>
      </p:sp>
      <p:sp>
        <p:nvSpPr>
          <p:cNvPr id="412725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100BASE-T4</a:t>
            </a:r>
          </a:p>
        </p:txBody>
      </p:sp>
      <p:sp>
        <p:nvSpPr>
          <p:cNvPr id="412726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100BASE-FX</a:t>
            </a:r>
          </a:p>
        </p:txBody>
      </p:sp>
      <p:sp>
        <p:nvSpPr>
          <p:cNvPr id="412727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385 h 385"/>
              <a:gd name="T2" fmla="*/ 878 w 878"/>
              <a:gd name="T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728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100BASE-T2</a:t>
            </a:r>
          </a:p>
        </p:txBody>
      </p:sp>
      <p:sp>
        <p:nvSpPr>
          <p:cNvPr id="412729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100BASE-SX</a:t>
            </a:r>
          </a:p>
        </p:txBody>
      </p:sp>
      <p:sp>
        <p:nvSpPr>
          <p:cNvPr id="412730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921000" cy="1562100"/>
            <a:chOff x="3579" y="2988"/>
            <a:chExt cx="1840" cy="984"/>
          </a:xfrm>
        </p:grpSpPr>
        <p:sp>
          <p:nvSpPr>
            <p:cNvPr id="412731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12732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12733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FF0000"/>
                  </a:solidFill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0075"/>
            <a:chOff x="2324" y="2982"/>
            <a:chExt cx="2081" cy="1178"/>
          </a:xfrm>
        </p:grpSpPr>
        <p:sp>
          <p:nvSpPr>
            <p:cNvPr id="412734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12735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12737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99"/>
                  </a:solidFill>
                </a:rPr>
                <a:t>copper (twister</a:t>
              </a:r>
            </a:p>
            <a:p>
              <a:r>
                <a:rPr lang="en-US" i="0">
                  <a:solidFill>
                    <a:srgbClr val="000099"/>
                  </a:solidFill>
                </a:rPr>
                <a:t>pair) physical layer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19075"/>
            <a:ext cx="7772400" cy="1143000"/>
          </a:xfrm>
        </p:spPr>
        <p:txBody>
          <a:bodyPr/>
          <a:lstStyle/>
          <a:p>
            <a:r>
              <a:rPr lang="en-US"/>
              <a:t>Manchester encoding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3883025"/>
            <a:ext cx="7772400" cy="2009775"/>
          </a:xfrm>
        </p:spPr>
        <p:txBody>
          <a:bodyPr/>
          <a:lstStyle/>
          <a:p>
            <a:r>
              <a:rPr lang="en-US" sz="2400"/>
              <a:t>used in 10BaseT</a:t>
            </a:r>
          </a:p>
          <a:p>
            <a:r>
              <a:rPr lang="en-US" sz="2400"/>
              <a:t>each bit has a transition</a:t>
            </a:r>
          </a:p>
          <a:p>
            <a:r>
              <a:rPr lang="en-US" sz="2400"/>
              <a:t>allows clocks in sending and receiving nodes to synchronize to each other</a:t>
            </a:r>
          </a:p>
          <a:p>
            <a:pPr lvl="1"/>
            <a:r>
              <a:rPr lang="en-US" sz="2000"/>
              <a:t>no need for a centralized, global clock among nodes!</a:t>
            </a:r>
          </a:p>
          <a:p>
            <a:r>
              <a:rPr lang="en-US" sz="2400"/>
              <a:t>Hey, this is physical-layer stuff!</a:t>
            </a:r>
          </a:p>
        </p:txBody>
      </p:sp>
      <p:pic>
        <p:nvPicPr>
          <p:cNvPr id="413700" name="Picture 4" descr="manch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408113"/>
            <a:ext cx="5835650" cy="231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 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5.6 Link-layer switches, LANs, VLANs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62063"/>
            <a:ext cx="8775700" cy="23193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… physical-layer (“dumb”) repeaters:</a:t>
            </a:r>
          </a:p>
          <a:p>
            <a:pPr lvl="1"/>
            <a:r>
              <a:rPr lang="en-US" sz="2400" dirty="0"/>
              <a:t>bits coming in one link go out </a:t>
            </a:r>
            <a:r>
              <a:rPr lang="en-US" sz="2400" i="1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other links at same rate</a:t>
            </a:r>
          </a:p>
          <a:p>
            <a:pPr lvl="1"/>
            <a:r>
              <a:rPr lang="en-US" sz="2400" dirty="0"/>
              <a:t>all nodes connected to hub can collide with one another</a:t>
            </a:r>
          </a:p>
          <a:p>
            <a:pPr lvl="1"/>
            <a:r>
              <a:rPr lang="en-US" sz="2400" dirty="0"/>
              <a:t>no frame buffering</a:t>
            </a:r>
          </a:p>
          <a:p>
            <a:pPr lvl="1"/>
            <a:r>
              <a:rPr lang="en-US" sz="2400" dirty="0"/>
              <a:t>no CSMA/CD at hub: host NICs detect collisions</a:t>
            </a:r>
          </a:p>
        </p:txBody>
      </p:sp>
      <p:grpSp>
        <p:nvGrpSpPr>
          <p:cNvPr id="676868" name="Group 4"/>
          <p:cNvGrpSpPr>
            <a:grpSpLocks/>
          </p:cNvGrpSpPr>
          <p:nvPr/>
        </p:nvGrpSpPr>
        <p:grpSpPr bwMode="auto">
          <a:xfrm>
            <a:off x="2344738" y="3763963"/>
            <a:ext cx="3432175" cy="2708275"/>
            <a:chOff x="1234" y="2136"/>
            <a:chExt cx="2578" cy="1982"/>
          </a:xfrm>
        </p:grpSpPr>
        <p:sp>
          <p:nvSpPr>
            <p:cNvPr id="676869" name="Rectangle 5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graphicFrame>
          <p:nvGraphicFramePr>
            <p:cNvPr id="676870" name="Object 6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0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871" name="Object 7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1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872" name="Object 8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2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873" name="Object 9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3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874" name="Rectangle 10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6875" name="Rectangle 11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6876" name="Rectangle 12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6877" name="Rectangle 13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6878" name="Line 14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6879" name="Line 15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6880" name="Line 16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6881" name="Line 17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6882" name="Text Box 18"/>
            <p:cNvSpPr txBox="1">
              <a:spLocks noChangeArrowheads="1"/>
            </p:cNvSpPr>
            <p:nvPr/>
          </p:nvSpPr>
          <p:spPr bwMode="auto">
            <a:xfrm>
              <a:off x="2814" y="2665"/>
              <a:ext cx="99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twisted pair</a:t>
              </a:r>
            </a:p>
          </p:txBody>
        </p:sp>
        <p:sp>
          <p:nvSpPr>
            <p:cNvPr id="676883" name="Line 19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6884" name="Text Box 20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hub</a:t>
              </a:r>
            </a:p>
          </p:txBody>
        </p:sp>
        <p:sp>
          <p:nvSpPr>
            <p:cNvPr id="676885" name="Line 21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8251825" cy="1143000"/>
          </a:xfrm>
        </p:spPr>
        <p:txBody>
          <a:bodyPr/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r>
              <a:rPr lang="en-US" sz="2400"/>
              <a:t>in each and every host</a:t>
            </a:r>
          </a:p>
          <a:p>
            <a:r>
              <a:rPr lang="en-US" sz="2400"/>
              <a:t>link layer implemented in “adaptor” (aka </a:t>
            </a:r>
            <a:r>
              <a:rPr lang="en-US" sz="2400" i="1">
                <a:solidFill>
                  <a:srgbClr val="FF0000"/>
                </a:solidFill>
              </a:rPr>
              <a:t>network interface card</a:t>
            </a:r>
            <a:r>
              <a:rPr lang="en-US" sz="2400"/>
              <a:t> NIC)</a:t>
            </a:r>
          </a:p>
          <a:p>
            <a:pPr lvl="1"/>
            <a:r>
              <a:rPr lang="en-US" sz="2000"/>
              <a:t>Ethernet card, PCMCI card, 802.11 card</a:t>
            </a:r>
          </a:p>
          <a:p>
            <a:pPr lvl="1"/>
            <a:r>
              <a:rPr lang="en-US" sz="2000"/>
              <a:t>implements link, physical layer</a:t>
            </a:r>
          </a:p>
          <a:p>
            <a:r>
              <a:rPr lang="en-US" sz="2400"/>
              <a:t>attaches into host’s system buses</a:t>
            </a:r>
          </a:p>
          <a:p>
            <a:r>
              <a:rPr lang="en-US" sz="2400"/>
              <a:t>combination of hardware, software, firmware</a:t>
            </a:r>
          </a:p>
          <a:p>
            <a:pPr lvl="1"/>
            <a:endParaRPr lang="en-US" sz="2000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7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304800"/>
            <a:ext cx="7772400" cy="838200"/>
          </a:xfrm>
        </p:spPr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377950"/>
            <a:ext cx="8001000" cy="380365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link-layer device: smarter than hubs, take </a:t>
            </a:r>
            <a:r>
              <a:rPr lang="en-US" sz="2800" i="1" dirty="0">
                <a:solidFill>
                  <a:srgbClr val="FF0000"/>
                </a:solidFill>
              </a:rPr>
              <a:t>active</a:t>
            </a:r>
            <a:r>
              <a:rPr lang="en-US" sz="2800" dirty="0">
                <a:solidFill>
                  <a:srgbClr val="FF0000"/>
                </a:solidFill>
              </a:rPr>
              <a:t> role</a:t>
            </a:r>
          </a:p>
          <a:p>
            <a:pPr lvl="1"/>
            <a:r>
              <a:rPr lang="en-US" sz="2400" dirty="0"/>
              <a:t>store, forward Ethernet frames</a:t>
            </a:r>
          </a:p>
          <a:p>
            <a:pPr lvl="1"/>
            <a:r>
              <a:rPr lang="en-US" sz="2400" dirty="0"/>
              <a:t>examine incoming frame’s MAC address, </a:t>
            </a:r>
            <a:r>
              <a:rPr lang="en-US" sz="2400" dirty="0">
                <a:solidFill>
                  <a:srgbClr val="FF0000"/>
                </a:solidFill>
              </a:rPr>
              <a:t>selectively</a:t>
            </a:r>
            <a:r>
              <a:rPr lang="en-US" sz="2400" dirty="0"/>
              <a:t> forward  frame to one-or-more outgoing links when frame is to be forwarded on segment, uses CSMA/CD to access segment</a:t>
            </a:r>
            <a:endParaRPr lang="en-US" sz="1800" dirty="0"/>
          </a:p>
          <a:p>
            <a:r>
              <a:rPr lang="en-US" sz="2800" i="1" dirty="0">
                <a:solidFill>
                  <a:srgbClr val="FF0000"/>
                </a:solidFill>
              </a:rPr>
              <a:t>transparent</a:t>
            </a:r>
          </a:p>
          <a:p>
            <a:pPr lvl="1"/>
            <a:r>
              <a:rPr lang="en-US" sz="2400" dirty="0"/>
              <a:t>hosts are unaware of presence of switches</a:t>
            </a:r>
            <a:endParaRPr lang="en-US" sz="1800" dirty="0"/>
          </a:p>
          <a:p>
            <a:r>
              <a:rPr lang="en-US" sz="2800" i="1" dirty="0">
                <a:solidFill>
                  <a:srgbClr val="FF0000"/>
                </a:solidFill>
              </a:rPr>
              <a:t>plug-and-play, self-learning</a:t>
            </a:r>
          </a:p>
          <a:p>
            <a:pPr lvl="1"/>
            <a:r>
              <a:rPr lang="en-US" sz="2400" dirty="0"/>
              <a:t>switches do not need to be configured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sz="3200"/>
              <a:t>Switch:  allows </a:t>
            </a:r>
            <a:r>
              <a:rPr lang="en-US" sz="3200" i="1"/>
              <a:t>multiple</a:t>
            </a:r>
            <a:r>
              <a:rPr lang="en-US" sz="3200"/>
              <a:t> simultaneous transmissions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8002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sz="240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sz="2400"/>
              <a:t>Ethernet protocol used on </a:t>
            </a:r>
            <a:r>
              <a:rPr lang="en-US" sz="2400" i="1"/>
              <a:t>each</a:t>
            </a:r>
            <a:r>
              <a:rPr lang="en-US" sz="2400"/>
              <a:t> incoming link, but no collisions; full duplex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sz="2400" i="1">
                <a:solidFill>
                  <a:srgbClr val="FF0000"/>
                </a:solidFill>
              </a:rPr>
              <a:t>switching: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A-to-A’ and B-to-B’ simultaneously, without collisions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not possible with dumb hub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678923" name="Object 11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2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4" name="Object 12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5" name="Line 13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8926" name="Line 14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8927" name="Line 15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8928" name="Line 16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78929" name="Object 17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30" name="Object 18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5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31" name="Object 19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6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32" name="Line 20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78933" name="Object 21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7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34" name="Line 22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8935" name="Text Box 23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678936" name="Text Box 24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678937" name="Text Box 25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678938" name="Text Box 26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678939" name="Text Box 27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678940" name="Text Box 28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678945" name="Group 33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678941" name="Rectangle 29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678942" name="Freeform 30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8943" name="Freeform 31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78946" name="Text Box 34"/>
          <p:cNvSpPr txBox="1">
            <a:spLocks noChangeArrowheads="1"/>
          </p:cNvSpPr>
          <p:nvPr/>
        </p:nvSpPr>
        <p:spPr bwMode="auto">
          <a:xfrm>
            <a:off x="5702300" y="5062538"/>
            <a:ext cx="2960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with six interfaces</a:t>
            </a:r>
          </a:p>
          <a:p>
            <a:pPr algn="ctr"/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1,2,3,4,5,6</a:t>
            </a:r>
            <a:r>
              <a:rPr lang="en-US"/>
              <a:t>)</a:t>
            </a:r>
            <a:r>
              <a:rPr lang="en-US" i="0"/>
              <a:t>  </a:t>
            </a:r>
          </a:p>
        </p:txBody>
      </p:sp>
      <p:sp>
        <p:nvSpPr>
          <p:cNvPr id="678947" name="Text Box 35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8948" name="Text Box 36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8949" name="Text Box 37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8950" name="Text Box 38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8951" name="Text Box 39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78952" name="Text Box 40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sz="3200"/>
              <a:t>Switch Table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549400"/>
            <a:ext cx="4835525" cy="4805363"/>
          </a:xfrm>
        </p:spPr>
        <p:txBody>
          <a:bodyPr/>
          <a:lstStyle/>
          <a:p>
            <a:r>
              <a:rPr lang="en-US" sz="2400" i="1" u="sng">
                <a:solidFill>
                  <a:srgbClr val="FF0000"/>
                </a:solidFill>
              </a:rPr>
              <a:t>Q:</a:t>
            </a:r>
            <a:r>
              <a:rPr lang="en-US" sz="2400"/>
              <a:t> how does switch know that A’ reachable via interface 4, B’ reachable via interface 5?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A:</a:t>
            </a:r>
            <a:r>
              <a:rPr lang="en-US" sz="2400"/>
              <a:t>  each switch has a </a:t>
            </a:r>
            <a:r>
              <a:rPr lang="en-US" sz="2400">
                <a:solidFill>
                  <a:srgbClr val="FF0000"/>
                </a:solidFill>
              </a:rPr>
              <a:t>switch table, </a:t>
            </a:r>
            <a:r>
              <a:rPr lang="en-US" sz="2400"/>
              <a:t>each entry:</a:t>
            </a:r>
          </a:p>
          <a:p>
            <a:pPr lvl="1"/>
            <a:r>
              <a:rPr lang="en-US" sz="2000"/>
              <a:t>(MAC address of host, interface to reach host, time stamp)</a:t>
            </a:r>
          </a:p>
          <a:p>
            <a:r>
              <a:rPr lang="en-US" sz="2400"/>
              <a:t>looks like a routing table!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Q:</a:t>
            </a:r>
            <a:r>
              <a:rPr lang="en-US" sz="2400"/>
              <a:t> how are entries created, maintained in switch table? </a:t>
            </a:r>
          </a:p>
          <a:p>
            <a:pPr lvl="1"/>
            <a:r>
              <a:rPr lang="en-US" sz="2000"/>
              <a:t>something like a routing protocol?</a:t>
            </a:r>
          </a:p>
        </p:txBody>
      </p:sp>
      <p:graphicFrame>
        <p:nvGraphicFramePr>
          <p:cNvPr id="683012" name="Object 4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3" name="Object 5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4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3015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3016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3017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83018" name="Object 10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8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9" name="Object 11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9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0" name="Object 12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0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1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83022" name="Object 14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1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23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3024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683025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683026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683027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683028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683029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683030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683031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683032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3033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3034" name="Text Box 26"/>
          <p:cNvSpPr txBox="1">
            <a:spLocks noChangeArrowheads="1"/>
          </p:cNvSpPr>
          <p:nvPr/>
        </p:nvSpPr>
        <p:spPr bwMode="auto">
          <a:xfrm>
            <a:off x="5702300" y="5062538"/>
            <a:ext cx="2960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with six interfaces</a:t>
            </a:r>
          </a:p>
          <a:p>
            <a:pPr algn="ctr"/>
            <a:r>
              <a:rPr lang="en-US"/>
              <a:t>(</a:t>
            </a:r>
            <a:r>
              <a:rPr lang="en-US">
                <a:solidFill>
                  <a:srgbClr val="FF0000"/>
                </a:solidFill>
              </a:rPr>
              <a:t>1,2,3,4,5,6</a:t>
            </a:r>
            <a:r>
              <a:rPr lang="en-US"/>
              <a:t>)</a:t>
            </a:r>
            <a:r>
              <a:rPr lang="en-US" i="0"/>
              <a:t>  </a:t>
            </a:r>
          </a:p>
        </p:txBody>
      </p:sp>
      <p:sp>
        <p:nvSpPr>
          <p:cNvPr id="683035" name="Text Box 27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3036" name="Text Box 28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3037" name="Text Box 29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3038" name="Text Box 30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3040" name="Text Box 32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Switch: self-learning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547813"/>
            <a:ext cx="4202113" cy="4114800"/>
          </a:xfrm>
        </p:spPr>
        <p:txBody>
          <a:bodyPr/>
          <a:lstStyle/>
          <a:p>
            <a:r>
              <a:rPr lang="en-US" sz="2400"/>
              <a:t>switch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i="1">
                <a:solidFill>
                  <a:srgbClr val="FF0000"/>
                </a:solidFill>
              </a:rPr>
              <a:t>learns</a:t>
            </a:r>
            <a:r>
              <a:rPr lang="en-US" sz="2400"/>
              <a:t> which hosts can be reached through which interfaces</a:t>
            </a:r>
          </a:p>
          <a:p>
            <a:pPr lvl="1"/>
            <a:r>
              <a:rPr lang="en-US" sz="2000"/>
              <a:t>when frame received, switch “learns”  location of sender: incoming LAN segment</a:t>
            </a:r>
          </a:p>
          <a:p>
            <a:pPr lvl="1"/>
            <a:r>
              <a:rPr lang="en-US" sz="2000"/>
              <a:t>records sender/location pair in switch table</a:t>
            </a: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0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1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0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871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872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2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5" name="Object 11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3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6" name="Object 12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4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7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20878" name="Object 14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5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9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880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420881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420882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420883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420884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420885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420886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420887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420888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0889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20890" name="Text Box 26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0891" name="Text Box 27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0892" name="Text Box 28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0893" name="Text Box 29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0894" name="Text Box 30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0895" name="Text Box 31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420896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897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420898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0899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98600" cy="714375"/>
            <a:chOff x="4406" y="331"/>
            <a:chExt cx="944" cy="450"/>
          </a:xfrm>
        </p:grpSpPr>
        <p:sp>
          <p:nvSpPr>
            <p:cNvPr id="420901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0902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0903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Source: A</a:t>
              </a:r>
            </a:p>
          </p:txBody>
        </p:sp>
        <p:sp>
          <p:nvSpPr>
            <p:cNvPr id="420904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Dest: A’</a:t>
              </a: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35300" cy="1444625"/>
            <a:chOff x="3441" y="3154"/>
            <a:chExt cx="1912" cy="910"/>
          </a:xfrm>
        </p:grpSpPr>
        <p:sp>
          <p:nvSpPr>
            <p:cNvPr id="42090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906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MAC addr  interface   TTL</a:t>
              </a:r>
            </a:p>
          </p:txBody>
        </p:sp>
        <p:sp>
          <p:nvSpPr>
            <p:cNvPr id="420908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0909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0910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00800" y="5326063"/>
            <a:ext cx="185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table </a:t>
            </a:r>
          </a:p>
          <a:p>
            <a:pPr algn="ctr"/>
            <a:r>
              <a:rPr lang="en-US"/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93963" cy="374650"/>
            <a:chOff x="2376" y="3383"/>
            <a:chExt cx="1571" cy="236"/>
          </a:xfrm>
        </p:grpSpPr>
        <p:sp>
          <p:nvSpPr>
            <p:cNvPr id="420913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20914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20915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sz="3600"/>
              <a:t>Switch: frame filtering/forwarding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50938"/>
            <a:ext cx="8201025" cy="37480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When  frame received:</a:t>
            </a:r>
            <a:br>
              <a:rPr lang="en-US" sz="2400" u="sng">
                <a:solidFill>
                  <a:srgbClr val="FF0000"/>
                </a:solidFill>
              </a:rPr>
            </a:br>
            <a:endParaRPr lang="en-US" sz="2400" u="sng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/>
              <a:t>1. record link associated with sending host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2. index switch table using MAC dest address</a:t>
            </a:r>
            <a:endParaRPr lang="en-US" sz="2400" b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3. if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r>
              <a:rPr lang="en-US" sz="2400"/>
              <a:t>entry found for destination</a:t>
            </a:r>
            <a:br>
              <a:rPr lang="en-US" sz="2400"/>
            </a:br>
            <a:r>
              <a:rPr lang="en-US" sz="2400"/>
              <a:t>  </a:t>
            </a:r>
            <a:r>
              <a:rPr lang="en-US" sz="2400">
                <a:solidFill>
                  <a:srgbClr val="000099"/>
                </a:solidFill>
              </a:rPr>
              <a:t>then {</a:t>
            </a:r>
          </a:p>
          <a:p>
            <a:pPr>
              <a:buFont typeface="Wingdings" pitchFamily="2" charset="2"/>
              <a:buNone/>
            </a:pPr>
            <a:r>
              <a:rPr lang="en-US" sz="2400" b="1">
                <a:solidFill>
                  <a:srgbClr val="000099"/>
                </a:solidFill>
              </a:rPr>
              <a:t>     </a:t>
            </a:r>
            <a:r>
              <a:rPr lang="en-US" sz="2400">
                <a:solidFill>
                  <a:srgbClr val="000099"/>
                </a:solidFill>
              </a:rPr>
              <a:t>if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r>
              <a:rPr lang="en-US" sz="2400"/>
              <a:t>dest on segment from which frame arrived</a:t>
            </a:r>
            <a:br>
              <a:rPr lang="en-US" sz="2400"/>
            </a:br>
            <a:r>
              <a:rPr lang="en-US" sz="2400"/>
              <a:t>       </a:t>
            </a:r>
            <a:r>
              <a:rPr lang="en-US" sz="2400">
                <a:solidFill>
                  <a:srgbClr val="000099"/>
                </a:solidFill>
              </a:rPr>
              <a:t>then</a:t>
            </a:r>
            <a:r>
              <a:rPr lang="en-US" sz="2400"/>
              <a:t> drop the frame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      </a:t>
            </a:r>
            <a:r>
              <a:rPr lang="en-US" sz="2400">
                <a:solidFill>
                  <a:srgbClr val="000099"/>
                </a:solidFill>
              </a:rPr>
              <a:t>else</a:t>
            </a:r>
            <a:r>
              <a:rPr lang="en-US" sz="2400"/>
              <a:t> forward the frame on interface indicated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 b="1">
                <a:solidFill>
                  <a:schemeClr val="accent2"/>
                </a:solidFill>
              </a:rPr>
              <a:t>  </a:t>
            </a:r>
            <a:r>
              <a:rPr lang="en-US" sz="2400">
                <a:solidFill>
                  <a:srgbClr val="000099"/>
                </a:solidFill>
              </a:rPr>
              <a:t>}</a:t>
            </a:r>
            <a:r>
              <a:rPr lang="en-US" sz="2400" b="1">
                <a:solidFill>
                  <a:schemeClr val="accent2"/>
                </a:solidFill>
              </a:rPr>
              <a:t>   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rgbClr val="000099"/>
                </a:solidFill>
              </a:rPr>
              <a:t>else</a:t>
            </a:r>
            <a:r>
              <a:rPr lang="en-US" sz="2400"/>
              <a:t> flood</a:t>
            </a:r>
            <a:endParaRPr lang="en-US"/>
          </a:p>
          <a:p>
            <a:pPr lvl="3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3094038" y="5453063"/>
            <a:ext cx="4840287" cy="8350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forward on all but the interface </a:t>
            </a:r>
          </a:p>
          <a:p>
            <a:r>
              <a:rPr lang="en-US" sz="2400">
                <a:solidFill>
                  <a:srgbClr val="000099"/>
                </a:solidFill>
              </a:rPr>
              <a:t>on which the frame arrived</a:t>
            </a:r>
            <a:endParaRPr lang="en-US" sz="20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 flipH="1" flipV="1">
            <a:off x="2566988" y="5695950"/>
            <a:ext cx="525462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696913"/>
            <a:ext cx="3108325" cy="1143000"/>
          </a:xfrm>
        </p:spPr>
        <p:txBody>
          <a:bodyPr/>
          <a:lstStyle/>
          <a:p>
            <a:r>
              <a:rPr lang="en-US" sz="3600"/>
              <a:t>Self-learning, forwarding: example</a:t>
            </a:r>
          </a:p>
        </p:txBody>
      </p:sp>
      <p:graphicFrame>
        <p:nvGraphicFramePr>
          <p:cNvPr id="685060" name="Object 4"/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4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1" name="Object 5"/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5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5063" name="Line 7"/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5065" name="Line 9"/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85066" name="Object 10"/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6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7" name="Object 11"/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7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8" name="Object 12"/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8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9" name="Line 13"/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85070" name="Object 14"/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9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71" name="Line 15"/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5072" name="Text Box 16"/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685073" name="Text Box 17"/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A’</a:t>
            </a: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685075" name="Text Box 19"/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B’</a:t>
            </a:r>
          </a:p>
        </p:txBody>
      </p:sp>
      <p:sp>
        <p:nvSpPr>
          <p:cNvPr id="685076" name="Text Box 20"/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sp>
        <p:nvSpPr>
          <p:cNvPr id="685077" name="Text Box 21"/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C’</a:t>
            </a:r>
          </a:p>
        </p:txBody>
      </p:sp>
      <p:grpSp>
        <p:nvGrpSpPr>
          <p:cNvPr id="685078" name="Group 22"/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685079" name="Rectangle 23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685080" name="Freeform 24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081" name="Freeform 25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082" name="Text Box 26"/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5083" name="Text Box 27"/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5084" name="Text Box 28"/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5085" name="Text Box 29"/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5086" name="Text Box 30"/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5087" name="Text Box 31"/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685089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091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092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98600" cy="714375"/>
            <a:chOff x="4406" y="331"/>
            <a:chExt cx="944" cy="450"/>
          </a:xfrm>
        </p:grpSpPr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095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Source: A</a:t>
              </a:r>
            </a:p>
          </p:txBody>
        </p:sp>
        <p:sp>
          <p:nvSpPr>
            <p:cNvPr id="685097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0"/>
                <a:t>Dest: A’</a:t>
              </a: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35300" cy="1444625"/>
            <a:chOff x="3441" y="3154"/>
            <a:chExt cx="1912" cy="910"/>
          </a:xfrm>
        </p:grpSpPr>
        <p:sp>
          <p:nvSpPr>
            <p:cNvPr id="685099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100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MAC addr  interface   TTL</a:t>
              </a:r>
            </a:p>
          </p:txBody>
        </p:sp>
        <p:sp>
          <p:nvSpPr>
            <p:cNvPr id="685101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02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03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00800" y="5326063"/>
            <a:ext cx="1851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Switch table </a:t>
            </a:r>
          </a:p>
          <a:p>
            <a:pPr algn="ctr"/>
            <a:r>
              <a:rPr lang="en-US"/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93963" cy="374650"/>
            <a:chOff x="2376" y="3383"/>
            <a:chExt cx="1571" cy="236"/>
          </a:xfrm>
        </p:grpSpPr>
        <p:sp>
          <p:nvSpPr>
            <p:cNvPr id="685106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85107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85108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6712"/>
            <a:chOff x="1750" y="3514"/>
            <a:chExt cx="900" cy="231"/>
          </a:xfrm>
        </p:grpSpPr>
        <p:sp>
          <p:nvSpPr>
            <p:cNvPr id="685116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117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18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19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6713"/>
            <a:chOff x="1750" y="3514"/>
            <a:chExt cx="900" cy="231"/>
          </a:xfrm>
        </p:grpSpPr>
        <p:sp>
          <p:nvSpPr>
            <p:cNvPr id="685121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122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23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24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685126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127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28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29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685131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132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33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34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6713"/>
            <a:chOff x="1750" y="3514"/>
            <a:chExt cx="900" cy="231"/>
          </a:xfrm>
        </p:grpSpPr>
        <p:sp>
          <p:nvSpPr>
            <p:cNvPr id="685136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137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 A’</a:t>
              </a:r>
            </a:p>
          </p:txBody>
        </p:sp>
        <p:sp>
          <p:nvSpPr>
            <p:cNvPr id="685138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39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350838" y="2411413"/>
            <a:ext cx="4044950" cy="94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frame destination unknown:</a:t>
            </a:r>
            <a:endParaRPr lang="en-US" i="1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2260600" y="2797175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6713"/>
            <a:chOff x="730" y="2472"/>
            <a:chExt cx="900" cy="231"/>
          </a:xfrm>
        </p:grpSpPr>
        <p:sp>
          <p:nvSpPr>
            <p:cNvPr id="685144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5145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bg1"/>
                  </a:solidFill>
                </a:rPr>
                <a:t>A’ A</a:t>
              </a:r>
            </a:p>
          </p:txBody>
        </p:sp>
        <p:sp>
          <p:nvSpPr>
            <p:cNvPr id="685146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5147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65125" y="3328988"/>
            <a:ext cx="40449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i="0"/>
              <a:t>destination A location known:</a:t>
            </a:r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93963" cy="374650"/>
            <a:chOff x="2376" y="3383"/>
            <a:chExt cx="1571" cy="236"/>
          </a:xfrm>
        </p:grpSpPr>
        <p:sp>
          <p:nvSpPr>
            <p:cNvPr id="685151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A’</a:t>
              </a:r>
            </a:p>
          </p:txBody>
        </p:sp>
        <p:sp>
          <p:nvSpPr>
            <p:cNvPr id="685152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85153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60400" y="4076700"/>
            <a:ext cx="404495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</a:rPr>
              <a:t>selective send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1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5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en-US"/>
              <a:t>Interconnecting switches</a:t>
            </a:r>
          </a:p>
        </p:txBody>
      </p:sp>
      <p:sp>
        <p:nvSpPr>
          <p:cNvPr id="6809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r>
              <a:rPr lang="en-US" sz="2400"/>
              <a:t>switches can be connected together</a:t>
            </a:r>
          </a:p>
        </p:txBody>
      </p:sp>
      <p:graphicFrame>
        <p:nvGraphicFramePr>
          <p:cNvPr id="680969" name="Object 9"/>
          <p:cNvGraphicFramePr>
            <a:graphicFrameLocks noChangeAspect="1"/>
          </p:cNvGraphicFramePr>
          <p:nvPr/>
        </p:nvGraphicFramePr>
        <p:xfrm>
          <a:off x="1646238" y="334645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4645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2"/>
          <p:cNvGraphicFramePr>
            <a:graphicFrameLocks noChangeAspect="1"/>
          </p:cNvGraphicFramePr>
          <p:nvPr/>
        </p:nvGraphicFramePr>
        <p:xfrm>
          <a:off x="2305050" y="337185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37185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9" name="Object 19"/>
          <p:cNvGraphicFramePr>
            <a:graphicFrameLocks noChangeAspect="1"/>
          </p:cNvGraphicFramePr>
          <p:nvPr/>
        </p:nvGraphicFramePr>
        <p:xfrm>
          <a:off x="1206500" y="28670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6702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80" name="Line 20"/>
          <p:cNvSpPr>
            <a:spLocks noChangeShapeType="1"/>
          </p:cNvSpPr>
          <p:nvPr/>
        </p:nvSpPr>
        <p:spPr bwMode="auto">
          <a:xfrm flipH="1">
            <a:off x="1582738" y="30305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0981" name="Line 21"/>
          <p:cNvSpPr>
            <a:spLocks noChangeShapeType="1"/>
          </p:cNvSpPr>
          <p:nvPr/>
        </p:nvSpPr>
        <p:spPr bwMode="auto">
          <a:xfrm flipH="1">
            <a:off x="1970088" y="3078163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80982" name="Line 22"/>
          <p:cNvSpPr>
            <a:spLocks noChangeShapeType="1"/>
          </p:cNvSpPr>
          <p:nvPr/>
        </p:nvSpPr>
        <p:spPr bwMode="auto">
          <a:xfrm>
            <a:off x="2389188" y="31067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681019" name="Group 59"/>
          <p:cNvGrpSpPr>
            <a:grpSpLocks/>
          </p:cNvGrpSpPr>
          <p:nvPr/>
        </p:nvGrpSpPr>
        <p:grpSpPr bwMode="auto">
          <a:xfrm>
            <a:off x="2006600" y="2822575"/>
            <a:ext cx="720725" cy="279400"/>
            <a:chOff x="3913" y="3140"/>
            <a:chExt cx="454" cy="176"/>
          </a:xfrm>
        </p:grpSpPr>
        <p:sp>
          <p:nvSpPr>
            <p:cNvPr id="681020" name="Rectangle 60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681021" name="Freeform 61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1022" name="Freeform 62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1024" name="Text Box 64"/>
          <p:cNvSpPr txBox="1">
            <a:spLocks noChangeArrowheads="1"/>
          </p:cNvSpPr>
          <p:nvPr/>
        </p:nvSpPr>
        <p:spPr bwMode="auto">
          <a:xfrm>
            <a:off x="958850" y="284480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681025" name="Text Box 65"/>
          <p:cNvSpPr txBox="1">
            <a:spLocks noChangeArrowheads="1"/>
          </p:cNvSpPr>
          <p:nvPr/>
        </p:nvSpPr>
        <p:spPr bwMode="auto">
          <a:xfrm>
            <a:off x="1408113" y="3306763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u="sng">
                <a:solidFill>
                  <a:srgbClr val="FF0000"/>
                </a:solidFill>
              </a:rPr>
              <a:t>Q:</a:t>
            </a:r>
            <a:r>
              <a:rPr lang="en-US" sz="2400" i="0"/>
              <a:t> sending from A to G - how does S</a:t>
            </a:r>
            <a:r>
              <a:rPr lang="en-US" sz="2400" i="0" baseline="-25000"/>
              <a:t>1</a:t>
            </a:r>
            <a:r>
              <a:rPr lang="en-US" sz="2400" i="0"/>
              <a:t> know to forward frame destined to F via S</a:t>
            </a:r>
            <a:r>
              <a:rPr lang="en-US" sz="2400" i="0" baseline="-25000"/>
              <a:t>4</a:t>
            </a:r>
            <a:r>
              <a:rPr lang="en-US" sz="2400" i="0"/>
              <a:t> and S</a:t>
            </a:r>
            <a:r>
              <a:rPr lang="en-US" sz="2400" i="0" baseline="-25000"/>
              <a:t>3</a:t>
            </a:r>
            <a:r>
              <a:rPr lang="en-US" sz="2400" i="0"/>
              <a:t>?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u="sng">
                <a:solidFill>
                  <a:srgbClr val="FF0000"/>
                </a:solidFill>
              </a:rPr>
              <a:t>A:</a:t>
            </a:r>
            <a:r>
              <a:rPr lang="en-US" sz="2400" i="0"/>
              <a:t> self learning! (works exactly the same as in single-switch case!)</a:t>
            </a:r>
          </a:p>
        </p:txBody>
      </p:sp>
      <p:sp>
        <p:nvSpPr>
          <p:cNvPr id="681033" name="Text Box 73"/>
          <p:cNvSpPr txBox="1">
            <a:spLocks noChangeArrowheads="1"/>
          </p:cNvSpPr>
          <p:nvPr/>
        </p:nvSpPr>
        <p:spPr bwMode="auto">
          <a:xfrm>
            <a:off x="2181225" y="2444750"/>
            <a:ext cx="41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</a:t>
            </a:r>
            <a:r>
              <a:rPr lang="en-US" i="0" baseline="-25000"/>
              <a:t>1</a:t>
            </a:r>
          </a:p>
        </p:txBody>
      </p:sp>
      <p:sp>
        <p:nvSpPr>
          <p:cNvPr id="681026" name="Text Box 66"/>
          <p:cNvSpPr txBox="1">
            <a:spLocks noChangeArrowheads="1"/>
          </p:cNvSpPr>
          <p:nvPr/>
        </p:nvSpPr>
        <p:spPr bwMode="auto">
          <a:xfrm>
            <a:off x="2655888" y="3298825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grpSp>
        <p:nvGrpSpPr>
          <p:cNvPr id="681041" name="Group 81"/>
          <p:cNvGrpSpPr>
            <a:grpSpLocks/>
          </p:cNvGrpSpPr>
          <p:nvPr/>
        </p:nvGrpSpPr>
        <p:grpSpPr bwMode="auto">
          <a:xfrm>
            <a:off x="2379663" y="1984375"/>
            <a:ext cx="4916487" cy="2041525"/>
            <a:chOff x="1499" y="1250"/>
            <a:chExt cx="3097" cy="1286"/>
          </a:xfrm>
        </p:grpSpPr>
        <p:graphicFrame>
          <p:nvGraphicFramePr>
            <p:cNvPr id="680970" name="Object 10"/>
            <p:cNvGraphicFramePr>
              <a:graphicFrameLocks noChangeAspect="1"/>
            </p:cNvGraphicFramePr>
            <p:nvPr/>
          </p:nvGraphicFramePr>
          <p:xfrm>
            <a:off x="2741" y="2116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4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2116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1" name="Object 11"/>
            <p:cNvGraphicFramePr>
              <a:graphicFrameLocks noChangeAspect="1"/>
            </p:cNvGraphicFramePr>
            <p:nvPr/>
          </p:nvGraphicFramePr>
          <p:xfrm>
            <a:off x="3253" y="2087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5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2087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5" name="Object 15"/>
            <p:cNvGraphicFramePr>
              <a:graphicFrameLocks noChangeAspect="1"/>
            </p:cNvGraphicFramePr>
            <p:nvPr/>
          </p:nvGraphicFramePr>
          <p:xfrm>
            <a:off x="2045" y="202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6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202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6" name="Object 16"/>
            <p:cNvGraphicFramePr>
              <a:graphicFrameLocks noChangeAspect="1"/>
            </p:cNvGraphicFramePr>
            <p:nvPr/>
          </p:nvGraphicFramePr>
          <p:xfrm>
            <a:off x="2321" y="2321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7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2321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7" name="Object 17"/>
            <p:cNvGraphicFramePr>
              <a:graphicFrameLocks noChangeAspect="1"/>
            </p:cNvGraphicFramePr>
            <p:nvPr/>
          </p:nvGraphicFramePr>
          <p:xfrm>
            <a:off x="4173" y="2000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8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000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8" name="Object 18"/>
            <p:cNvGraphicFramePr>
              <a:graphicFrameLocks noChangeAspect="1"/>
            </p:cNvGraphicFramePr>
            <p:nvPr/>
          </p:nvGraphicFramePr>
          <p:xfrm>
            <a:off x="3698" y="2233"/>
            <a:ext cx="26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19" name="Clip" r:id="rId13" imgW="1305000" imgH="1085760" progId="MS_ClipArt_Gallery.2">
                    <p:embed/>
                  </p:oleObj>
                </mc:Choice>
                <mc:Fallback>
                  <p:oleObj name="Clip" r:id="rId1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2233"/>
                          <a:ext cx="263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0983" name="Line 23"/>
            <p:cNvSpPr>
              <a:spLocks noChangeShapeType="1"/>
            </p:cNvSpPr>
            <p:nvPr/>
          </p:nvSpPr>
          <p:spPr bwMode="auto">
            <a:xfrm flipH="1">
              <a:off x="2290" y="1933"/>
              <a:ext cx="2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0984" name="Line 24"/>
            <p:cNvSpPr>
              <a:spLocks noChangeShapeType="1"/>
            </p:cNvSpPr>
            <p:nvPr/>
          </p:nvSpPr>
          <p:spPr bwMode="auto">
            <a:xfrm flipH="1">
              <a:off x="2488" y="1945"/>
              <a:ext cx="79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0985" name="Line 25"/>
            <p:cNvSpPr>
              <a:spLocks noChangeShapeType="1"/>
            </p:cNvSpPr>
            <p:nvPr/>
          </p:nvSpPr>
          <p:spPr bwMode="auto">
            <a:xfrm>
              <a:off x="2680" y="1909"/>
              <a:ext cx="145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0986" name="Line 26"/>
            <p:cNvSpPr>
              <a:spLocks noChangeShapeType="1"/>
            </p:cNvSpPr>
            <p:nvPr/>
          </p:nvSpPr>
          <p:spPr bwMode="auto">
            <a:xfrm flipH="1">
              <a:off x="3485" y="1957"/>
              <a:ext cx="27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0987" name="Line 27"/>
            <p:cNvSpPr>
              <a:spLocks noChangeShapeType="1"/>
            </p:cNvSpPr>
            <p:nvPr/>
          </p:nvSpPr>
          <p:spPr bwMode="auto">
            <a:xfrm flipH="1">
              <a:off x="3802" y="1939"/>
              <a:ext cx="6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0995" name="Line 35"/>
            <p:cNvSpPr>
              <a:spLocks noChangeShapeType="1"/>
            </p:cNvSpPr>
            <p:nvPr/>
          </p:nvSpPr>
          <p:spPr bwMode="auto">
            <a:xfrm flipH="1">
              <a:off x="1499" y="1484"/>
              <a:ext cx="956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0996" name="Line 36"/>
            <p:cNvSpPr>
              <a:spLocks noChangeShapeType="1"/>
            </p:cNvSpPr>
            <p:nvPr/>
          </p:nvSpPr>
          <p:spPr bwMode="auto">
            <a:xfrm>
              <a:off x="2646" y="1463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0997" name="Line 37"/>
            <p:cNvSpPr>
              <a:spLocks noChangeShapeType="1"/>
            </p:cNvSpPr>
            <p:nvPr/>
          </p:nvSpPr>
          <p:spPr bwMode="auto">
            <a:xfrm flipH="1" flipV="1">
              <a:off x="2912" y="1432"/>
              <a:ext cx="777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81007" name="Group 47"/>
            <p:cNvGrpSpPr>
              <a:grpSpLocks/>
            </p:cNvGrpSpPr>
            <p:nvPr/>
          </p:nvGrpSpPr>
          <p:grpSpPr bwMode="auto">
            <a:xfrm>
              <a:off x="2438" y="1353"/>
              <a:ext cx="454" cy="176"/>
              <a:chOff x="3913" y="3140"/>
              <a:chExt cx="454" cy="176"/>
            </a:xfrm>
          </p:grpSpPr>
          <p:sp>
            <p:nvSpPr>
              <p:cNvPr id="681008" name="Rectangle 48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1009" name="Freeform 49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1010" name="Freeform 50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1011" name="Group 51"/>
            <p:cNvGrpSpPr>
              <a:grpSpLocks/>
            </p:cNvGrpSpPr>
            <p:nvPr/>
          </p:nvGrpSpPr>
          <p:grpSpPr bwMode="auto">
            <a:xfrm>
              <a:off x="3571" y="1845"/>
              <a:ext cx="454" cy="176"/>
              <a:chOff x="3913" y="3140"/>
              <a:chExt cx="454" cy="176"/>
            </a:xfrm>
          </p:grpSpPr>
          <p:sp>
            <p:nvSpPr>
              <p:cNvPr id="681012" name="Rectangle 52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1013" name="Freeform 53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1014" name="Freeform 54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1015" name="Group 55"/>
            <p:cNvGrpSpPr>
              <a:grpSpLocks/>
            </p:cNvGrpSpPr>
            <p:nvPr/>
          </p:nvGrpSpPr>
          <p:grpSpPr bwMode="auto">
            <a:xfrm>
              <a:off x="2407" y="1819"/>
              <a:ext cx="454" cy="176"/>
              <a:chOff x="3913" y="3140"/>
              <a:chExt cx="454" cy="176"/>
            </a:xfrm>
          </p:grpSpPr>
          <p:sp>
            <p:nvSpPr>
              <p:cNvPr id="681016" name="Rectangle 56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1017" name="Freeform 57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1018" name="Freeform 58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681023" name="Line 63"/>
            <p:cNvSpPr>
              <a:spLocks noChangeShapeType="1"/>
            </p:cNvSpPr>
            <p:nvPr/>
          </p:nvSpPr>
          <p:spPr bwMode="auto">
            <a:xfrm>
              <a:off x="4039" y="1973"/>
              <a:ext cx="18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1027" name="Text Box 67"/>
            <p:cNvSpPr txBox="1">
              <a:spLocks noChangeArrowheads="1"/>
            </p:cNvSpPr>
            <p:nvPr/>
          </p:nvSpPr>
          <p:spPr bwMode="auto">
            <a:xfrm>
              <a:off x="2281" y="203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D</a:t>
              </a:r>
            </a:p>
          </p:txBody>
        </p:sp>
        <p:sp>
          <p:nvSpPr>
            <p:cNvPr id="681028" name="Text Box 68"/>
            <p:cNvSpPr txBox="1">
              <a:spLocks noChangeArrowheads="1"/>
            </p:cNvSpPr>
            <p:nvPr/>
          </p:nvSpPr>
          <p:spPr bwMode="auto">
            <a:xfrm>
              <a:off x="2579" y="2305"/>
              <a:ext cx="2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E</a:t>
              </a:r>
            </a:p>
          </p:txBody>
        </p:sp>
        <p:sp>
          <p:nvSpPr>
            <p:cNvPr id="681029" name="Text Box 69"/>
            <p:cNvSpPr txBox="1">
              <a:spLocks noChangeArrowheads="1"/>
            </p:cNvSpPr>
            <p:nvPr/>
          </p:nvSpPr>
          <p:spPr bwMode="auto">
            <a:xfrm>
              <a:off x="2877" y="1926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F</a:t>
              </a:r>
            </a:p>
          </p:txBody>
        </p:sp>
        <p:sp>
          <p:nvSpPr>
            <p:cNvPr id="681034" name="Text Box 74"/>
            <p:cNvSpPr txBox="1">
              <a:spLocks noChangeArrowheads="1"/>
            </p:cNvSpPr>
            <p:nvPr/>
          </p:nvSpPr>
          <p:spPr bwMode="auto">
            <a:xfrm>
              <a:off x="2147" y="1744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S</a:t>
              </a:r>
              <a:r>
                <a:rPr lang="en-US" i="0" baseline="-25000"/>
                <a:t>2</a:t>
              </a:r>
            </a:p>
          </p:txBody>
        </p:sp>
        <p:sp>
          <p:nvSpPr>
            <p:cNvPr id="681035" name="Text Box 75"/>
            <p:cNvSpPr txBox="1">
              <a:spLocks noChangeArrowheads="1"/>
            </p:cNvSpPr>
            <p:nvPr/>
          </p:nvSpPr>
          <p:spPr bwMode="auto">
            <a:xfrm>
              <a:off x="2920" y="1250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S</a:t>
              </a:r>
              <a:r>
                <a:rPr lang="en-US" i="0" baseline="-25000"/>
                <a:t>4</a:t>
              </a:r>
            </a:p>
          </p:txBody>
        </p:sp>
        <p:sp>
          <p:nvSpPr>
            <p:cNvPr id="681036" name="Text Box 76"/>
            <p:cNvSpPr txBox="1">
              <a:spLocks noChangeArrowheads="1"/>
            </p:cNvSpPr>
            <p:nvPr/>
          </p:nvSpPr>
          <p:spPr bwMode="auto">
            <a:xfrm>
              <a:off x="3786" y="1619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S</a:t>
              </a:r>
              <a:r>
                <a:rPr lang="en-US" i="0" baseline="-25000"/>
                <a:t>3</a:t>
              </a:r>
            </a:p>
          </p:txBody>
        </p:sp>
        <p:sp>
          <p:nvSpPr>
            <p:cNvPr id="681038" name="Text Box 78"/>
            <p:cNvSpPr txBox="1">
              <a:spLocks noChangeArrowheads="1"/>
            </p:cNvSpPr>
            <p:nvPr/>
          </p:nvSpPr>
          <p:spPr bwMode="auto">
            <a:xfrm>
              <a:off x="3931" y="2231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H</a:t>
              </a:r>
            </a:p>
          </p:txBody>
        </p:sp>
        <p:sp>
          <p:nvSpPr>
            <p:cNvPr id="681039" name="Text Box 79"/>
            <p:cNvSpPr txBox="1">
              <a:spLocks noChangeArrowheads="1"/>
            </p:cNvSpPr>
            <p:nvPr/>
          </p:nvSpPr>
          <p:spPr bwMode="auto">
            <a:xfrm>
              <a:off x="4401" y="2003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I</a:t>
              </a:r>
            </a:p>
          </p:txBody>
        </p:sp>
        <p:sp>
          <p:nvSpPr>
            <p:cNvPr id="681040" name="Text Box 80"/>
            <p:cNvSpPr txBox="1">
              <a:spLocks noChangeArrowheads="1"/>
            </p:cNvSpPr>
            <p:nvPr/>
          </p:nvSpPr>
          <p:spPr bwMode="auto">
            <a:xfrm>
              <a:off x="3215" y="226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/>
                <a:t>G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/>
              <a:t>Self-learning multi-switch example</a:t>
            </a:r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Suppose C sends frame to I, I responds to C</a:t>
            </a:r>
            <a:endParaRPr lang="en-US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u="sng">
                <a:solidFill>
                  <a:srgbClr val="FF0000"/>
                </a:solidFill>
              </a:rPr>
              <a:t>Q:</a:t>
            </a:r>
            <a:r>
              <a:rPr lang="en-US" sz="2400" i="0"/>
              <a:t> show switch tables and packet forwarding in S</a:t>
            </a:r>
            <a:r>
              <a:rPr lang="en-US" sz="2400" i="0" baseline="-25000"/>
              <a:t>1</a:t>
            </a:r>
            <a:r>
              <a:rPr lang="en-US" sz="2400" i="0"/>
              <a:t>, S</a:t>
            </a:r>
            <a:r>
              <a:rPr lang="en-US" sz="2400" i="0" baseline="-25000"/>
              <a:t>2</a:t>
            </a:r>
            <a:r>
              <a:rPr lang="en-US" sz="2400" i="0"/>
              <a:t>, S</a:t>
            </a:r>
            <a:r>
              <a:rPr lang="en-US" sz="2400" i="0" baseline="-25000"/>
              <a:t>3</a:t>
            </a:r>
            <a:r>
              <a:rPr lang="en-US" sz="2400" i="0"/>
              <a:t>, S</a:t>
            </a:r>
            <a:r>
              <a:rPr lang="en-US" sz="2400" i="0" baseline="-25000"/>
              <a:t>4</a:t>
            </a:r>
            <a:r>
              <a:rPr lang="en-US" sz="2400" i="0"/>
              <a:t> </a:t>
            </a:r>
          </a:p>
        </p:txBody>
      </p:sp>
      <p:graphicFrame>
        <p:nvGraphicFramePr>
          <p:cNvPr id="530494" name="Object 62"/>
          <p:cNvGraphicFramePr>
            <a:graphicFrameLocks noChangeAspect="1"/>
          </p:cNvGraphicFramePr>
          <p:nvPr/>
        </p:nvGraphicFramePr>
        <p:xfrm>
          <a:off x="1646238" y="3346450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46450"/>
                        <a:ext cx="4159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95" name="Object 63"/>
          <p:cNvGraphicFramePr>
            <a:graphicFrameLocks noChangeAspect="1"/>
          </p:cNvGraphicFramePr>
          <p:nvPr/>
        </p:nvGraphicFramePr>
        <p:xfrm>
          <a:off x="2305050" y="3371850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371850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96" name="Object 64"/>
          <p:cNvGraphicFramePr>
            <a:graphicFrameLocks noChangeAspect="1"/>
          </p:cNvGraphicFramePr>
          <p:nvPr/>
        </p:nvGraphicFramePr>
        <p:xfrm>
          <a:off x="1206500" y="28670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867025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97" name="Line 65"/>
          <p:cNvSpPr>
            <a:spLocks noChangeShapeType="1"/>
          </p:cNvSpPr>
          <p:nvPr/>
        </p:nvSpPr>
        <p:spPr bwMode="auto">
          <a:xfrm flipH="1">
            <a:off x="1582738" y="30305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498" name="Line 66"/>
          <p:cNvSpPr>
            <a:spLocks noChangeShapeType="1"/>
          </p:cNvSpPr>
          <p:nvPr/>
        </p:nvSpPr>
        <p:spPr bwMode="auto">
          <a:xfrm flipH="1">
            <a:off x="1970088" y="3078163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499" name="Line 67"/>
          <p:cNvSpPr>
            <a:spLocks noChangeShapeType="1"/>
          </p:cNvSpPr>
          <p:nvPr/>
        </p:nvSpPr>
        <p:spPr bwMode="auto">
          <a:xfrm>
            <a:off x="2389188" y="31067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530500" name="Group 68"/>
          <p:cNvGrpSpPr>
            <a:grpSpLocks/>
          </p:cNvGrpSpPr>
          <p:nvPr/>
        </p:nvGrpSpPr>
        <p:grpSpPr bwMode="auto">
          <a:xfrm>
            <a:off x="2006600" y="2822575"/>
            <a:ext cx="720725" cy="279400"/>
            <a:chOff x="3913" y="3140"/>
            <a:chExt cx="454" cy="176"/>
          </a:xfrm>
        </p:grpSpPr>
        <p:sp>
          <p:nvSpPr>
            <p:cNvPr id="530501" name="Rectangle 69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0502" name="Freeform 70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0503" name="Freeform 71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30504" name="Text Box 72"/>
          <p:cNvSpPr txBox="1">
            <a:spLocks noChangeArrowheads="1"/>
          </p:cNvSpPr>
          <p:nvPr/>
        </p:nvSpPr>
        <p:spPr bwMode="auto">
          <a:xfrm>
            <a:off x="958850" y="284480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A</a:t>
            </a:r>
          </a:p>
        </p:txBody>
      </p:sp>
      <p:sp>
        <p:nvSpPr>
          <p:cNvPr id="530505" name="Text Box 73"/>
          <p:cNvSpPr txBox="1">
            <a:spLocks noChangeArrowheads="1"/>
          </p:cNvSpPr>
          <p:nvPr/>
        </p:nvSpPr>
        <p:spPr bwMode="auto">
          <a:xfrm>
            <a:off x="1408113" y="3306763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B</a:t>
            </a:r>
          </a:p>
        </p:txBody>
      </p:sp>
      <p:sp>
        <p:nvSpPr>
          <p:cNvPr id="530506" name="Text Box 74"/>
          <p:cNvSpPr txBox="1">
            <a:spLocks noChangeArrowheads="1"/>
          </p:cNvSpPr>
          <p:nvPr/>
        </p:nvSpPr>
        <p:spPr bwMode="auto">
          <a:xfrm>
            <a:off x="2181225" y="2444750"/>
            <a:ext cx="41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</a:t>
            </a:r>
            <a:r>
              <a:rPr lang="en-US" i="0" baseline="-25000"/>
              <a:t>1</a:t>
            </a:r>
          </a:p>
        </p:txBody>
      </p:sp>
      <p:sp>
        <p:nvSpPr>
          <p:cNvPr id="530507" name="Text Box 75"/>
          <p:cNvSpPr txBox="1">
            <a:spLocks noChangeArrowheads="1"/>
          </p:cNvSpPr>
          <p:nvPr/>
        </p:nvSpPr>
        <p:spPr bwMode="auto">
          <a:xfrm>
            <a:off x="2655888" y="3298825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C</a:t>
            </a:r>
          </a:p>
        </p:txBody>
      </p:sp>
      <p:graphicFrame>
        <p:nvGraphicFramePr>
          <p:cNvPr id="530509" name="Object 77"/>
          <p:cNvGraphicFramePr>
            <a:graphicFrameLocks noChangeAspect="1"/>
          </p:cNvGraphicFramePr>
          <p:nvPr/>
        </p:nvGraphicFramePr>
        <p:xfrm>
          <a:off x="4351338" y="33591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8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335915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510" name="Object 78"/>
          <p:cNvGraphicFramePr>
            <a:graphicFrameLocks noChangeAspect="1"/>
          </p:cNvGraphicFramePr>
          <p:nvPr/>
        </p:nvGraphicFramePr>
        <p:xfrm>
          <a:off x="5164138" y="3313113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9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3313113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511" name="Object 79"/>
          <p:cNvGraphicFramePr>
            <a:graphicFrameLocks noChangeAspect="1"/>
          </p:cNvGraphicFramePr>
          <p:nvPr/>
        </p:nvGraphicFramePr>
        <p:xfrm>
          <a:off x="3246438" y="32067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0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20675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512" name="Object 80"/>
          <p:cNvGraphicFramePr>
            <a:graphicFrameLocks noChangeAspect="1"/>
          </p:cNvGraphicFramePr>
          <p:nvPr/>
        </p:nvGraphicFramePr>
        <p:xfrm>
          <a:off x="3684588" y="368458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1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84588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513" name="Object 81"/>
          <p:cNvGraphicFramePr>
            <a:graphicFrameLocks noChangeAspect="1"/>
          </p:cNvGraphicFramePr>
          <p:nvPr/>
        </p:nvGraphicFramePr>
        <p:xfrm>
          <a:off x="6624638" y="317500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2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75000"/>
                        <a:ext cx="4175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514" name="Object 82"/>
          <p:cNvGraphicFramePr>
            <a:graphicFrameLocks noChangeAspect="1"/>
          </p:cNvGraphicFramePr>
          <p:nvPr/>
        </p:nvGraphicFramePr>
        <p:xfrm>
          <a:off x="5870575" y="3544888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3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3544888"/>
                        <a:ext cx="4175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515" name="Line 83"/>
          <p:cNvSpPr>
            <a:spLocks noChangeShapeType="1"/>
          </p:cNvSpPr>
          <p:nvPr/>
        </p:nvSpPr>
        <p:spPr bwMode="auto">
          <a:xfrm flipH="1">
            <a:off x="3635375" y="3068638"/>
            <a:ext cx="34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16" name="Line 84"/>
          <p:cNvSpPr>
            <a:spLocks noChangeShapeType="1"/>
          </p:cNvSpPr>
          <p:nvPr/>
        </p:nvSpPr>
        <p:spPr bwMode="auto">
          <a:xfrm flipH="1">
            <a:off x="3949700" y="3087688"/>
            <a:ext cx="1254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17" name="Line 85"/>
          <p:cNvSpPr>
            <a:spLocks noChangeShapeType="1"/>
          </p:cNvSpPr>
          <p:nvPr/>
        </p:nvSpPr>
        <p:spPr bwMode="auto">
          <a:xfrm>
            <a:off x="4254500" y="3030538"/>
            <a:ext cx="230188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18" name="Line 86"/>
          <p:cNvSpPr>
            <a:spLocks noChangeShapeType="1"/>
          </p:cNvSpPr>
          <p:nvPr/>
        </p:nvSpPr>
        <p:spPr bwMode="auto">
          <a:xfrm flipH="1">
            <a:off x="5532438" y="3106738"/>
            <a:ext cx="4286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19" name="Line 87"/>
          <p:cNvSpPr>
            <a:spLocks noChangeShapeType="1"/>
          </p:cNvSpPr>
          <p:nvPr/>
        </p:nvSpPr>
        <p:spPr bwMode="auto">
          <a:xfrm flipH="1">
            <a:off x="6035675" y="3078163"/>
            <a:ext cx="95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20" name="Line 88"/>
          <p:cNvSpPr>
            <a:spLocks noChangeShapeType="1"/>
          </p:cNvSpPr>
          <p:nvPr/>
        </p:nvSpPr>
        <p:spPr bwMode="auto">
          <a:xfrm flipH="1">
            <a:off x="2379663" y="2355850"/>
            <a:ext cx="151765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21" name="Line 89"/>
          <p:cNvSpPr>
            <a:spLocks noChangeShapeType="1"/>
          </p:cNvSpPr>
          <p:nvPr/>
        </p:nvSpPr>
        <p:spPr bwMode="auto">
          <a:xfrm>
            <a:off x="4200525" y="2322513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22" name="Line 90"/>
          <p:cNvSpPr>
            <a:spLocks noChangeShapeType="1"/>
          </p:cNvSpPr>
          <p:nvPr/>
        </p:nvSpPr>
        <p:spPr bwMode="auto">
          <a:xfrm flipH="1" flipV="1">
            <a:off x="4622800" y="2273300"/>
            <a:ext cx="123348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530523" name="Group 91"/>
          <p:cNvGrpSpPr>
            <a:grpSpLocks/>
          </p:cNvGrpSpPr>
          <p:nvPr/>
        </p:nvGrpSpPr>
        <p:grpSpPr bwMode="auto">
          <a:xfrm>
            <a:off x="3870325" y="2147888"/>
            <a:ext cx="720725" cy="279400"/>
            <a:chOff x="3913" y="3140"/>
            <a:chExt cx="454" cy="176"/>
          </a:xfrm>
        </p:grpSpPr>
        <p:sp>
          <p:nvSpPr>
            <p:cNvPr id="530524" name="Rectangle 92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0525" name="Freeform 93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0526" name="Freeform 94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30527" name="Group 95"/>
          <p:cNvGrpSpPr>
            <a:grpSpLocks/>
          </p:cNvGrpSpPr>
          <p:nvPr/>
        </p:nvGrpSpPr>
        <p:grpSpPr bwMode="auto">
          <a:xfrm>
            <a:off x="5668963" y="2928938"/>
            <a:ext cx="720725" cy="279400"/>
            <a:chOff x="3913" y="3140"/>
            <a:chExt cx="454" cy="176"/>
          </a:xfrm>
        </p:grpSpPr>
        <p:sp>
          <p:nvSpPr>
            <p:cNvPr id="530528" name="Rectangle 96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0529" name="Freeform 97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0530" name="Freeform 98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30531" name="Group 99"/>
          <p:cNvGrpSpPr>
            <a:grpSpLocks/>
          </p:cNvGrpSpPr>
          <p:nvPr/>
        </p:nvGrpSpPr>
        <p:grpSpPr bwMode="auto">
          <a:xfrm>
            <a:off x="3821113" y="2887663"/>
            <a:ext cx="720725" cy="279400"/>
            <a:chOff x="3913" y="3140"/>
            <a:chExt cx="454" cy="176"/>
          </a:xfrm>
        </p:grpSpPr>
        <p:sp>
          <p:nvSpPr>
            <p:cNvPr id="530532" name="Rectangle 100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0533" name="Freeform 101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0534" name="Freeform 102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30535" name="Line 103"/>
          <p:cNvSpPr>
            <a:spLocks noChangeShapeType="1"/>
          </p:cNvSpPr>
          <p:nvPr/>
        </p:nvSpPr>
        <p:spPr bwMode="auto">
          <a:xfrm>
            <a:off x="6411913" y="3132138"/>
            <a:ext cx="28575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0536" name="Text Box 104"/>
          <p:cNvSpPr txBox="1">
            <a:spLocks noChangeArrowheads="1"/>
          </p:cNvSpPr>
          <p:nvPr/>
        </p:nvSpPr>
        <p:spPr bwMode="auto">
          <a:xfrm>
            <a:off x="3621088" y="32226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D</a:t>
            </a:r>
          </a:p>
        </p:txBody>
      </p:sp>
      <p:sp>
        <p:nvSpPr>
          <p:cNvPr id="530537" name="Text Box 105"/>
          <p:cNvSpPr txBox="1">
            <a:spLocks noChangeArrowheads="1"/>
          </p:cNvSpPr>
          <p:nvPr/>
        </p:nvSpPr>
        <p:spPr bwMode="auto">
          <a:xfrm>
            <a:off x="4094163" y="3659188"/>
            <a:ext cx="327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E</a:t>
            </a:r>
          </a:p>
        </p:txBody>
      </p:sp>
      <p:sp>
        <p:nvSpPr>
          <p:cNvPr id="530538" name="Text Box 106"/>
          <p:cNvSpPr txBox="1">
            <a:spLocks noChangeArrowheads="1"/>
          </p:cNvSpPr>
          <p:nvPr/>
        </p:nvSpPr>
        <p:spPr bwMode="auto">
          <a:xfrm>
            <a:off x="4567238" y="3057525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F</a:t>
            </a:r>
          </a:p>
        </p:txBody>
      </p:sp>
      <p:sp>
        <p:nvSpPr>
          <p:cNvPr id="530539" name="Text Box 107"/>
          <p:cNvSpPr txBox="1">
            <a:spLocks noChangeArrowheads="1"/>
          </p:cNvSpPr>
          <p:nvPr/>
        </p:nvSpPr>
        <p:spPr bwMode="auto">
          <a:xfrm>
            <a:off x="3408363" y="2768600"/>
            <a:ext cx="436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</a:t>
            </a:r>
            <a:r>
              <a:rPr lang="en-US" i="0" baseline="-25000"/>
              <a:t>2</a:t>
            </a:r>
          </a:p>
        </p:txBody>
      </p:sp>
      <p:sp>
        <p:nvSpPr>
          <p:cNvPr id="530540" name="Text Box 108"/>
          <p:cNvSpPr txBox="1">
            <a:spLocks noChangeArrowheads="1"/>
          </p:cNvSpPr>
          <p:nvPr/>
        </p:nvSpPr>
        <p:spPr bwMode="auto">
          <a:xfrm>
            <a:off x="4635500" y="1984375"/>
            <a:ext cx="43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</a:t>
            </a:r>
            <a:r>
              <a:rPr lang="en-US" i="0" baseline="-25000"/>
              <a:t>4</a:t>
            </a:r>
          </a:p>
        </p:txBody>
      </p:sp>
      <p:sp>
        <p:nvSpPr>
          <p:cNvPr id="530541" name="Text Box 109"/>
          <p:cNvSpPr txBox="1">
            <a:spLocks noChangeArrowheads="1"/>
          </p:cNvSpPr>
          <p:nvPr/>
        </p:nvSpPr>
        <p:spPr bwMode="auto">
          <a:xfrm>
            <a:off x="6010275" y="2570163"/>
            <a:ext cx="436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S</a:t>
            </a:r>
            <a:r>
              <a:rPr lang="en-US" i="0" baseline="-25000"/>
              <a:t>3</a:t>
            </a:r>
          </a:p>
        </p:txBody>
      </p:sp>
      <p:sp>
        <p:nvSpPr>
          <p:cNvPr id="530542" name="Text Box 110"/>
          <p:cNvSpPr txBox="1">
            <a:spLocks noChangeArrowheads="1"/>
          </p:cNvSpPr>
          <p:nvPr/>
        </p:nvSpPr>
        <p:spPr bwMode="auto">
          <a:xfrm>
            <a:off x="6240463" y="354171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H</a:t>
            </a:r>
          </a:p>
        </p:txBody>
      </p:sp>
      <p:sp>
        <p:nvSpPr>
          <p:cNvPr id="530543" name="Text Box 111"/>
          <p:cNvSpPr txBox="1">
            <a:spLocks noChangeArrowheads="1"/>
          </p:cNvSpPr>
          <p:nvPr/>
        </p:nvSpPr>
        <p:spPr bwMode="auto">
          <a:xfrm>
            <a:off x="6986588" y="31797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I</a:t>
            </a:r>
          </a:p>
        </p:txBody>
      </p:sp>
      <p:sp>
        <p:nvSpPr>
          <p:cNvPr id="530544" name="Text Box 112"/>
          <p:cNvSpPr txBox="1">
            <a:spLocks noChangeArrowheads="1"/>
          </p:cNvSpPr>
          <p:nvPr/>
        </p:nvSpPr>
        <p:spPr bwMode="auto">
          <a:xfrm>
            <a:off x="5103813" y="35956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G</a:t>
            </a:r>
          </a:p>
        </p:txBody>
      </p:sp>
      <p:sp>
        <p:nvSpPr>
          <p:cNvPr id="530545" name="Text Box 113"/>
          <p:cNvSpPr txBox="1">
            <a:spLocks noChangeArrowheads="1"/>
          </p:cNvSpPr>
          <p:nvPr/>
        </p:nvSpPr>
        <p:spPr bwMode="auto">
          <a:xfrm>
            <a:off x="3578225" y="20701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0546" name="Text Box 114"/>
          <p:cNvSpPr txBox="1">
            <a:spLocks noChangeArrowheads="1"/>
          </p:cNvSpPr>
          <p:nvPr/>
        </p:nvSpPr>
        <p:spPr bwMode="auto">
          <a:xfrm>
            <a:off x="3959225" y="24622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05" name="Freeform 81"/>
          <p:cNvSpPr>
            <a:spLocks/>
          </p:cNvSpPr>
          <p:nvPr/>
        </p:nvSpPr>
        <p:spPr bwMode="auto">
          <a:xfrm rot="5400000">
            <a:off x="2404269" y="-116681"/>
            <a:ext cx="4632325" cy="8434387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Institutional network</a:t>
            </a:r>
          </a:p>
        </p:txBody>
      </p:sp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1249363" y="540067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9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40067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2" name="Object 8"/>
          <p:cNvGraphicFramePr>
            <a:graphicFrameLocks noChangeAspect="1"/>
          </p:cNvGraphicFramePr>
          <p:nvPr/>
        </p:nvGraphicFramePr>
        <p:xfrm>
          <a:off x="4575175" y="5418138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0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5418138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5575300" y="53578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1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578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4" name="Object 10"/>
          <p:cNvGraphicFramePr>
            <a:graphicFrameLocks noChangeAspect="1"/>
          </p:cNvGraphicFramePr>
          <p:nvPr/>
        </p:nvGraphicFramePr>
        <p:xfrm>
          <a:off x="2060575" y="543401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2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43401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7" name="Object 13"/>
          <p:cNvGraphicFramePr>
            <a:graphicFrameLocks noChangeAspect="1"/>
          </p:cNvGraphicFramePr>
          <p:nvPr/>
        </p:nvGraphicFramePr>
        <p:xfrm>
          <a:off x="3217863" y="52165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3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2165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8" name="Object 14"/>
          <p:cNvGraphicFramePr>
            <a:graphicFrameLocks noChangeAspect="1"/>
          </p:cNvGraphicFramePr>
          <p:nvPr/>
        </p:nvGraphicFramePr>
        <p:xfrm>
          <a:off x="3756025" y="5846763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4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5846763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39" name="Object 15"/>
          <p:cNvGraphicFramePr>
            <a:graphicFrameLocks noChangeAspect="1"/>
          </p:cNvGraphicFramePr>
          <p:nvPr/>
        </p:nvGraphicFramePr>
        <p:xfrm>
          <a:off x="7370763" y="51752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5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1752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0" name="Object 16"/>
          <p:cNvGraphicFramePr>
            <a:graphicFrameLocks noChangeAspect="1"/>
          </p:cNvGraphicFramePr>
          <p:nvPr/>
        </p:nvGraphicFramePr>
        <p:xfrm>
          <a:off x="6443663" y="5662613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6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662613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1" name="Object 17"/>
          <p:cNvGraphicFramePr>
            <a:graphicFrameLocks noChangeAspect="1"/>
          </p:cNvGraphicFramePr>
          <p:nvPr/>
        </p:nvGraphicFramePr>
        <p:xfrm>
          <a:off x="709613" y="47688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7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768850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Line 18"/>
          <p:cNvSpPr>
            <a:spLocks noChangeShapeType="1"/>
          </p:cNvSpPr>
          <p:nvPr/>
        </p:nvSpPr>
        <p:spPr bwMode="auto">
          <a:xfrm flipH="1">
            <a:off x="1171575" y="498475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flipH="1">
            <a:off x="1647825" y="5048250"/>
            <a:ext cx="3349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>
            <a:off x="2163763" y="5086350"/>
            <a:ext cx="889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45" name="Line 21"/>
          <p:cNvSpPr>
            <a:spLocks noChangeShapeType="1"/>
          </p:cNvSpPr>
          <p:nvPr/>
        </p:nvSpPr>
        <p:spPr bwMode="auto">
          <a:xfrm flipH="1">
            <a:off x="3695700" y="5035550"/>
            <a:ext cx="42545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46" name="Line 22"/>
          <p:cNvSpPr>
            <a:spLocks noChangeShapeType="1"/>
          </p:cNvSpPr>
          <p:nvPr/>
        </p:nvSpPr>
        <p:spPr bwMode="auto">
          <a:xfrm flipH="1">
            <a:off x="4081463" y="5060950"/>
            <a:ext cx="155575" cy="773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47" name="Line 23"/>
          <p:cNvSpPr>
            <a:spLocks noChangeShapeType="1"/>
          </p:cNvSpPr>
          <p:nvPr/>
        </p:nvSpPr>
        <p:spPr bwMode="auto">
          <a:xfrm>
            <a:off x="4456113" y="4984750"/>
            <a:ext cx="282575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48" name="Line 24"/>
          <p:cNvSpPr>
            <a:spLocks noChangeShapeType="1"/>
          </p:cNvSpPr>
          <p:nvPr/>
        </p:nvSpPr>
        <p:spPr bwMode="auto">
          <a:xfrm flipH="1">
            <a:off x="6027738" y="5086350"/>
            <a:ext cx="5270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49" name="Line 25"/>
          <p:cNvSpPr>
            <a:spLocks noChangeShapeType="1"/>
          </p:cNvSpPr>
          <p:nvPr/>
        </p:nvSpPr>
        <p:spPr bwMode="auto">
          <a:xfrm flipH="1">
            <a:off x="6645275" y="5048250"/>
            <a:ext cx="1270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50" name="Line 26"/>
          <p:cNvSpPr>
            <a:spLocks noChangeShapeType="1"/>
          </p:cNvSpPr>
          <p:nvPr/>
        </p:nvSpPr>
        <p:spPr bwMode="auto">
          <a:xfrm>
            <a:off x="6799263" y="4945063"/>
            <a:ext cx="63182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57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58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59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538664" name="Group 40"/>
          <p:cNvGrpSpPr>
            <a:grpSpLocks/>
          </p:cNvGrpSpPr>
          <p:nvPr/>
        </p:nvGrpSpPr>
        <p:grpSpPr bwMode="auto">
          <a:xfrm>
            <a:off x="5910263" y="2484438"/>
            <a:ext cx="238125" cy="484187"/>
            <a:chOff x="4180" y="783"/>
            <a:chExt cx="150" cy="307"/>
          </a:xfrm>
        </p:grpSpPr>
        <p:sp>
          <p:nvSpPr>
            <p:cNvPr id="538665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66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67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68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69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70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71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72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38674" name="Group 50"/>
          <p:cNvGrpSpPr>
            <a:grpSpLocks/>
          </p:cNvGrpSpPr>
          <p:nvPr/>
        </p:nvGrpSpPr>
        <p:grpSpPr bwMode="auto">
          <a:xfrm>
            <a:off x="5149850" y="1992313"/>
            <a:ext cx="238125" cy="484187"/>
            <a:chOff x="4180" y="783"/>
            <a:chExt cx="150" cy="307"/>
          </a:xfrm>
        </p:grpSpPr>
        <p:sp>
          <p:nvSpPr>
            <p:cNvPr id="538675" name="AutoShape 5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76" name="Rectangle 5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77" name="Rectangle 5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78" name="AutoShape 5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79" name="Line 5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80" name="Line 5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81" name="Rectangle 5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8682" name="Rectangle 5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8683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684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538685" name="Group 61"/>
          <p:cNvGrpSpPr>
            <a:grpSpLocks/>
          </p:cNvGrpSpPr>
          <p:nvPr/>
        </p:nvGrpSpPr>
        <p:grpSpPr bwMode="auto">
          <a:xfrm>
            <a:off x="2843213" y="2312988"/>
            <a:ext cx="569912" cy="285750"/>
            <a:chOff x="533" y="321"/>
            <a:chExt cx="359" cy="180"/>
          </a:xfrm>
        </p:grpSpPr>
        <p:grpSp>
          <p:nvGrpSpPr>
            <p:cNvPr id="538686" name="Group 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538687" name="Oval 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8688" name="Line 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8689" name="Line 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8690" name="Rectangle 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538691" name="Oval 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538692" name="Group 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53869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8694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8695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38696" name="Group 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53869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8698" name="Line 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8699" name="Line 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538700" name="Line 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8701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702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8703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3827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to external</a:t>
            </a:r>
          </a:p>
          <a:p>
            <a:r>
              <a:rPr lang="en-US" i="0"/>
              <a:t>network</a:t>
            </a:r>
          </a:p>
        </p:txBody>
      </p:sp>
      <p:sp>
        <p:nvSpPr>
          <p:cNvPr id="538704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876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router</a:t>
            </a:r>
          </a:p>
        </p:txBody>
      </p:sp>
      <p:sp>
        <p:nvSpPr>
          <p:cNvPr id="538706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rgbClr val="FF0000"/>
                </a:solidFill>
              </a:rPr>
              <a:t>IP subnet</a:t>
            </a:r>
          </a:p>
        </p:txBody>
      </p:sp>
      <p:sp>
        <p:nvSpPr>
          <p:cNvPr id="538707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mail server</a:t>
            </a:r>
          </a:p>
        </p:txBody>
      </p:sp>
      <p:sp>
        <p:nvSpPr>
          <p:cNvPr id="538708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web server</a:t>
            </a:r>
          </a:p>
        </p:txBody>
      </p:sp>
      <p:grpSp>
        <p:nvGrpSpPr>
          <p:cNvPr id="538709" name="Group 85"/>
          <p:cNvGrpSpPr>
            <a:grpSpLocks/>
          </p:cNvGrpSpPr>
          <p:nvPr/>
        </p:nvGrpSpPr>
        <p:grpSpPr bwMode="auto">
          <a:xfrm>
            <a:off x="4068763" y="3100388"/>
            <a:ext cx="720725" cy="279400"/>
            <a:chOff x="3913" y="3140"/>
            <a:chExt cx="454" cy="176"/>
          </a:xfrm>
        </p:grpSpPr>
        <p:sp>
          <p:nvSpPr>
            <p:cNvPr id="538710" name="Rectangle 86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8711" name="Freeform 87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8712" name="Freeform 88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38713" name="Group 89"/>
          <p:cNvGrpSpPr>
            <a:grpSpLocks/>
          </p:cNvGrpSpPr>
          <p:nvPr/>
        </p:nvGrpSpPr>
        <p:grpSpPr bwMode="auto">
          <a:xfrm>
            <a:off x="1693863" y="4784725"/>
            <a:ext cx="720725" cy="279400"/>
            <a:chOff x="3913" y="3140"/>
            <a:chExt cx="454" cy="176"/>
          </a:xfrm>
        </p:grpSpPr>
        <p:sp>
          <p:nvSpPr>
            <p:cNvPr id="538714" name="Rectangle 90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8715" name="Freeform 91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8716" name="Freeform 92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38717" name="Group 93"/>
          <p:cNvGrpSpPr>
            <a:grpSpLocks/>
          </p:cNvGrpSpPr>
          <p:nvPr/>
        </p:nvGrpSpPr>
        <p:grpSpPr bwMode="auto">
          <a:xfrm>
            <a:off x="3914775" y="4810125"/>
            <a:ext cx="720725" cy="279400"/>
            <a:chOff x="3913" y="3140"/>
            <a:chExt cx="454" cy="176"/>
          </a:xfrm>
        </p:grpSpPr>
        <p:sp>
          <p:nvSpPr>
            <p:cNvPr id="538718" name="Rectangle 94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8719" name="Freeform 95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8720" name="Freeform 96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38721" name="Group 97"/>
          <p:cNvGrpSpPr>
            <a:grpSpLocks/>
          </p:cNvGrpSpPr>
          <p:nvPr/>
        </p:nvGrpSpPr>
        <p:grpSpPr bwMode="auto">
          <a:xfrm>
            <a:off x="6215063" y="4848225"/>
            <a:ext cx="720725" cy="279400"/>
            <a:chOff x="3913" y="3140"/>
            <a:chExt cx="454" cy="176"/>
          </a:xfrm>
        </p:grpSpPr>
        <p:sp>
          <p:nvSpPr>
            <p:cNvPr id="538722" name="Rectangle 98"/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IN"/>
            </a:p>
          </p:txBody>
        </p:sp>
        <p:sp>
          <p:nvSpPr>
            <p:cNvPr id="538723" name="Freeform 99"/>
            <p:cNvSpPr>
              <a:spLocks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38724" name="Freeform 100"/>
            <p:cNvSpPr>
              <a:spLocks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5575"/>
            <a:ext cx="7772400" cy="1143000"/>
          </a:xfrm>
        </p:spPr>
        <p:txBody>
          <a:bodyPr/>
          <a:lstStyle/>
          <a:p>
            <a:r>
              <a:rPr lang="en-US" sz="3200"/>
              <a:t>Switches vs. Routers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352550"/>
            <a:ext cx="3763963" cy="499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both store-and-forward devices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routers: network-layer devices (examine network-layer headers)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switches are link-layer devices (examine link-layer headers)</a:t>
            </a:r>
          </a:p>
          <a:p>
            <a:pPr>
              <a:lnSpc>
                <a:spcPct val="80000"/>
              </a:lnSpc>
            </a:pPr>
            <a:r>
              <a:rPr lang="en-US" sz="2400"/>
              <a:t>routers maintain routing tables, implement routing algorithms</a:t>
            </a:r>
          </a:p>
          <a:p>
            <a:pPr>
              <a:lnSpc>
                <a:spcPct val="80000"/>
              </a:lnSpc>
            </a:pPr>
            <a:r>
              <a:rPr lang="en-US" sz="2400"/>
              <a:t>switches maintain switch tables, implement filtering, learning algorithms</a:t>
            </a:r>
            <a:r>
              <a:rPr lang="en-US"/>
              <a:t> </a:t>
            </a:r>
          </a:p>
        </p:txBody>
      </p:sp>
      <p:sp>
        <p:nvSpPr>
          <p:cNvPr id="424965" name="Freeform 3"/>
          <p:cNvSpPr>
            <a:spLocks/>
          </p:cNvSpPr>
          <p:nvPr/>
        </p:nvSpPr>
        <p:spPr bwMode="auto">
          <a:xfrm flipH="1">
            <a:off x="6462713" y="2103438"/>
            <a:ext cx="638175" cy="852487"/>
          </a:xfrm>
          <a:custGeom>
            <a:avLst/>
            <a:gdLst>
              <a:gd name="T0" fmla="*/ 638175 w 402"/>
              <a:gd name="T1" fmla="*/ 576262 h 537"/>
              <a:gd name="T2" fmla="*/ 44450 w 402"/>
              <a:gd name="T3" fmla="*/ 0 h 537"/>
              <a:gd name="T4" fmla="*/ 0 w 402"/>
              <a:gd name="T5" fmla="*/ 746124 h 537"/>
              <a:gd name="T6" fmla="*/ 384175 w 402"/>
              <a:gd name="T7" fmla="*/ 852487 h 537"/>
              <a:gd name="T8" fmla="*/ 638175 w 402"/>
              <a:gd name="T9" fmla="*/ 576262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i="0">
              <a:latin typeface="Times New Roman" pitchFamily="18" charset="0"/>
            </a:endParaRPr>
          </a:p>
        </p:txBody>
      </p:sp>
      <p:graphicFrame>
        <p:nvGraphicFramePr>
          <p:cNvPr id="424966" name="Object 9"/>
          <p:cNvGraphicFramePr>
            <a:graphicFrameLocks noChangeAspect="1"/>
          </p:cNvGraphicFramePr>
          <p:nvPr/>
        </p:nvGraphicFramePr>
        <p:xfrm>
          <a:off x="6680200" y="13922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13922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7" name="Freeform 10"/>
          <p:cNvSpPr>
            <a:spLocks/>
          </p:cNvSpPr>
          <p:nvPr/>
        </p:nvSpPr>
        <p:spPr bwMode="auto">
          <a:xfrm>
            <a:off x="6450013" y="844550"/>
            <a:ext cx="360362" cy="1577975"/>
          </a:xfrm>
          <a:custGeom>
            <a:avLst/>
            <a:gdLst>
              <a:gd name="T0" fmla="*/ 342816 w 267"/>
              <a:gd name="T1" fmla="*/ 620014 h 1186"/>
              <a:gd name="T2" fmla="*/ 0 w 267"/>
              <a:gd name="T3" fmla="*/ 0 h 1186"/>
              <a:gd name="T4" fmla="*/ 0 w 267"/>
              <a:gd name="T5" fmla="*/ 1577975 h 1186"/>
              <a:gd name="T6" fmla="*/ 360362 w 267"/>
              <a:gd name="T7" fmla="*/ 867487 h 1186"/>
              <a:gd name="T8" fmla="*/ 342816 w 267"/>
              <a:gd name="T9" fmla="*/ 620014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 i="0">
              <a:latin typeface="Times New Roman" pitchFamily="18" charset="0"/>
            </a:endParaRPr>
          </a:p>
        </p:txBody>
      </p:sp>
      <p:grpSp>
        <p:nvGrpSpPr>
          <p:cNvPr id="424968" name="Group 11"/>
          <p:cNvGrpSpPr>
            <a:grpSpLocks/>
          </p:cNvGrpSpPr>
          <p:nvPr/>
        </p:nvGrpSpPr>
        <p:grpSpPr bwMode="auto">
          <a:xfrm>
            <a:off x="5888038" y="2713038"/>
            <a:ext cx="976312" cy="277812"/>
            <a:chOff x="198" y="3765"/>
            <a:chExt cx="693" cy="287"/>
          </a:xfrm>
        </p:grpSpPr>
        <p:sp>
          <p:nvSpPr>
            <p:cNvPr id="424969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70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71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grpSp>
          <p:nvGrpSpPr>
            <p:cNvPr id="424972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424973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974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975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24976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424977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978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4979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424980" name="Rectangle 23"/>
          <p:cNvSpPr>
            <a:spLocks noChangeArrowheads="1"/>
          </p:cNvSpPr>
          <p:nvPr/>
        </p:nvSpPr>
        <p:spPr bwMode="auto">
          <a:xfrm>
            <a:off x="5226050" y="8509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4981" name="Rectangle 24"/>
          <p:cNvSpPr>
            <a:spLocks noChangeArrowheads="1"/>
          </p:cNvSpPr>
          <p:nvPr/>
        </p:nvSpPr>
        <p:spPr bwMode="auto">
          <a:xfrm>
            <a:off x="5178425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4982" name="Line 25"/>
          <p:cNvSpPr>
            <a:spLocks noChangeShapeType="1"/>
          </p:cNvSpPr>
          <p:nvPr/>
        </p:nvSpPr>
        <p:spPr bwMode="auto">
          <a:xfrm>
            <a:off x="5178425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4983" name="Text Box 26"/>
          <p:cNvSpPr txBox="1">
            <a:spLocks noChangeArrowheads="1"/>
          </p:cNvSpPr>
          <p:nvPr/>
        </p:nvSpPr>
        <p:spPr bwMode="auto">
          <a:xfrm>
            <a:off x="5135563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physical</a:t>
            </a:r>
          </a:p>
        </p:txBody>
      </p:sp>
      <p:sp>
        <p:nvSpPr>
          <p:cNvPr id="424984" name="Line 27"/>
          <p:cNvSpPr>
            <a:spLocks noChangeShapeType="1"/>
          </p:cNvSpPr>
          <p:nvPr/>
        </p:nvSpPr>
        <p:spPr bwMode="auto">
          <a:xfrm>
            <a:off x="5186363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4985" name="Line 28"/>
          <p:cNvSpPr>
            <a:spLocks noChangeShapeType="1"/>
          </p:cNvSpPr>
          <p:nvPr/>
        </p:nvSpPr>
        <p:spPr bwMode="auto">
          <a:xfrm>
            <a:off x="5191125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4986" name="Line 29"/>
          <p:cNvSpPr>
            <a:spLocks noChangeShapeType="1"/>
          </p:cNvSpPr>
          <p:nvPr/>
        </p:nvSpPr>
        <p:spPr bwMode="auto">
          <a:xfrm>
            <a:off x="5191125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24987" name="Group 88"/>
          <p:cNvGrpSpPr>
            <a:grpSpLocks/>
          </p:cNvGrpSpPr>
          <p:nvPr/>
        </p:nvGrpSpPr>
        <p:grpSpPr bwMode="auto">
          <a:xfrm>
            <a:off x="6635750" y="3525838"/>
            <a:ext cx="1387475" cy="1035050"/>
            <a:chOff x="3601" y="168"/>
            <a:chExt cx="874" cy="652"/>
          </a:xfrm>
        </p:grpSpPr>
        <p:sp>
          <p:nvSpPr>
            <p:cNvPr id="42498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8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9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499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42499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24993" name="Group 94"/>
          <p:cNvGrpSpPr>
            <a:grpSpLocks/>
          </p:cNvGrpSpPr>
          <p:nvPr/>
        </p:nvGrpSpPr>
        <p:grpSpPr bwMode="auto">
          <a:xfrm>
            <a:off x="6973888" y="2100263"/>
            <a:ext cx="1387475" cy="733425"/>
            <a:chOff x="4696" y="597"/>
            <a:chExt cx="874" cy="462"/>
          </a:xfrm>
        </p:grpSpPr>
        <p:sp>
          <p:nvSpPr>
            <p:cNvPr id="42499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9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499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499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424998" name="Text Box 167"/>
          <p:cNvSpPr txBox="1">
            <a:spLocks noChangeArrowheads="1"/>
          </p:cNvSpPr>
          <p:nvPr/>
        </p:nvSpPr>
        <p:spPr bwMode="auto">
          <a:xfrm>
            <a:off x="5773738" y="3003550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i="0">
                <a:latin typeface="Comic Sans MS" pitchFamily="66" charset="0"/>
              </a:rPr>
              <a:t>switch</a:t>
            </a:r>
          </a:p>
        </p:txBody>
      </p:sp>
      <p:grpSp>
        <p:nvGrpSpPr>
          <p:cNvPr id="424999" name="Group 39"/>
          <p:cNvGrpSpPr>
            <a:grpSpLocks/>
          </p:cNvGrpSpPr>
          <p:nvPr/>
        </p:nvGrpSpPr>
        <p:grpSpPr bwMode="auto">
          <a:xfrm>
            <a:off x="4327525" y="1562100"/>
            <a:ext cx="962025" cy="304800"/>
            <a:chOff x="1070" y="918"/>
            <a:chExt cx="606" cy="192"/>
          </a:xfrm>
        </p:grpSpPr>
        <p:sp>
          <p:nvSpPr>
            <p:cNvPr id="425000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i="0">
                  <a:solidFill>
                    <a:srgbClr val="FF0000"/>
                  </a:solidFill>
                  <a:latin typeface="Comic Sans MS" pitchFamily="66" charset="0"/>
                </a:rPr>
                <a:t>datagram</a:t>
              </a:r>
              <a:endParaRPr lang="en-US" sz="14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425002" name="Rectangle 57"/>
          <p:cNvSpPr>
            <a:spLocks noChangeArrowheads="1"/>
          </p:cNvSpPr>
          <p:nvPr/>
        </p:nvSpPr>
        <p:spPr bwMode="auto">
          <a:xfrm>
            <a:off x="5127625" y="4594225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5003" name="Rectangle 58"/>
          <p:cNvSpPr>
            <a:spLocks noChangeArrowheads="1"/>
          </p:cNvSpPr>
          <p:nvPr/>
        </p:nvSpPr>
        <p:spPr bwMode="auto">
          <a:xfrm>
            <a:off x="5080000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>
              <a:latin typeface="Times New Roman" pitchFamily="18" charset="0"/>
            </a:endParaRPr>
          </a:p>
        </p:txBody>
      </p:sp>
      <p:sp>
        <p:nvSpPr>
          <p:cNvPr id="425004" name="Line 59"/>
          <p:cNvSpPr>
            <a:spLocks noChangeShapeType="1"/>
          </p:cNvSpPr>
          <p:nvPr/>
        </p:nvSpPr>
        <p:spPr bwMode="auto">
          <a:xfrm>
            <a:off x="5080000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5005" name="Text Box 60"/>
          <p:cNvSpPr txBox="1">
            <a:spLocks noChangeArrowheads="1"/>
          </p:cNvSpPr>
          <p:nvPr/>
        </p:nvSpPr>
        <p:spPr bwMode="auto">
          <a:xfrm>
            <a:off x="5037138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>
                <a:latin typeface="Comic Sans MS" pitchFamily="66" charset="0"/>
              </a:rPr>
              <a:t>physical</a:t>
            </a:r>
          </a:p>
        </p:txBody>
      </p:sp>
      <p:sp>
        <p:nvSpPr>
          <p:cNvPr id="425006" name="Line 61"/>
          <p:cNvSpPr>
            <a:spLocks noChangeShapeType="1"/>
          </p:cNvSpPr>
          <p:nvPr/>
        </p:nvSpPr>
        <p:spPr bwMode="auto">
          <a:xfrm>
            <a:off x="5087938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5007" name="Line 62"/>
          <p:cNvSpPr>
            <a:spLocks noChangeShapeType="1"/>
          </p:cNvSpPr>
          <p:nvPr/>
        </p:nvSpPr>
        <p:spPr bwMode="auto">
          <a:xfrm>
            <a:off x="5092700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5008" name="Line 63"/>
          <p:cNvSpPr>
            <a:spLocks noChangeShapeType="1"/>
          </p:cNvSpPr>
          <p:nvPr/>
        </p:nvSpPr>
        <p:spPr bwMode="auto">
          <a:xfrm>
            <a:off x="5092700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5009" name="Freeform 49"/>
          <p:cNvSpPr>
            <a:spLocks/>
          </p:cNvSpPr>
          <p:nvPr/>
        </p:nvSpPr>
        <p:spPr bwMode="auto">
          <a:xfrm>
            <a:off x="6391275" y="4600575"/>
            <a:ext cx="381000" cy="1857375"/>
          </a:xfrm>
          <a:custGeom>
            <a:avLst/>
            <a:gdLst>
              <a:gd name="T0" fmla="*/ 0 w 240"/>
              <a:gd name="T1" fmla="*/ 960 h 1170"/>
              <a:gd name="T2" fmla="*/ 6 w 240"/>
              <a:gd name="T3" fmla="*/ 0 h 1170"/>
              <a:gd name="T4" fmla="*/ 240 w 240"/>
              <a:gd name="T5" fmla="*/ 1092 h 1170"/>
              <a:gd name="T6" fmla="*/ 168 w 240"/>
              <a:gd name="T7" fmla="*/ 1170 h 1170"/>
              <a:gd name="T8" fmla="*/ 0 w 240"/>
              <a:gd name="T9" fmla="*/ 960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5010" name="Group 50"/>
          <p:cNvGrpSpPr>
            <a:grpSpLocks/>
          </p:cNvGrpSpPr>
          <p:nvPr/>
        </p:nvGrpSpPr>
        <p:grpSpPr bwMode="auto">
          <a:xfrm>
            <a:off x="4213225" y="1814513"/>
            <a:ext cx="1095375" cy="336550"/>
            <a:chOff x="998" y="1077"/>
            <a:chExt cx="690" cy="212"/>
          </a:xfrm>
        </p:grpSpPr>
        <p:sp>
          <p:nvSpPr>
            <p:cNvPr id="425011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0">
                  <a:solidFill>
                    <a:srgbClr val="FF0000"/>
                  </a:solidFill>
                  <a:latin typeface="Comic Sans MS" pitchFamily="66" charset="0"/>
                </a:rPr>
                <a:t>frame</a:t>
              </a:r>
              <a:endParaRPr lang="en-US" sz="16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425013" name="Freeform 53"/>
          <p:cNvSpPr>
            <a:spLocks/>
          </p:cNvSpPr>
          <p:nvPr/>
        </p:nvSpPr>
        <p:spPr bwMode="auto">
          <a:xfrm>
            <a:off x="5200650" y="723900"/>
            <a:ext cx="2924175" cy="5314950"/>
          </a:xfrm>
          <a:custGeom>
            <a:avLst/>
            <a:gdLst>
              <a:gd name="T0" fmla="*/ 132 w 1842"/>
              <a:gd name="T1" fmla="*/ 0 h 3348"/>
              <a:gd name="T2" fmla="*/ 138 w 1842"/>
              <a:gd name="T3" fmla="*/ 1200 h 3348"/>
              <a:gd name="T4" fmla="*/ 1326 w 1842"/>
              <a:gd name="T5" fmla="*/ 1200 h 3348"/>
              <a:gd name="T6" fmla="*/ 1326 w 1842"/>
              <a:gd name="T7" fmla="*/ 948 h 3348"/>
              <a:gd name="T8" fmla="*/ 1830 w 1842"/>
              <a:gd name="T9" fmla="*/ 948 h 3348"/>
              <a:gd name="T10" fmla="*/ 1842 w 1842"/>
              <a:gd name="T11" fmla="*/ 2496 h 3348"/>
              <a:gd name="T12" fmla="*/ 1656 w 1842"/>
              <a:gd name="T13" fmla="*/ 2340 h 3348"/>
              <a:gd name="T14" fmla="*/ 1644 w 1842"/>
              <a:gd name="T15" fmla="*/ 1896 h 3348"/>
              <a:gd name="T16" fmla="*/ 1248 w 1842"/>
              <a:gd name="T17" fmla="*/ 1902 h 3348"/>
              <a:gd name="T18" fmla="*/ 1230 w 1842"/>
              <a:gd name="T19" fmla="*/ 2430 h 3348"/>
              <a:gd name="T20" fmla="*/ 774 w 1842"/>
              <a:gd name="T21" fmla="*/ 3348 h 3348"/>
              <a:gd name="T22" fmla="*/ 6 w 1842"/>
              <a:gd name="T23" fmla="*/ 3348 h 3348"/>
              <a:gd name="T24" fmla="*/ 0 w 1842"/>
              <a:gd name="T25" fmla="*/ 2226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5014" name="Group 54"/>
          <p:cNvGrpSpPr>
            <a:grpSpLocks/>
          </p:cNvGrpSpPr>
          <p:nvPr/>
        </p:nvGrpSpPr>
        <p:grpSpPr bwMode="auto">
          <a:xfrm>
            <a:off x="7985125" y="2166938"/>
            <a:ext cx="1095375" cy="336550"/>
            <a:chOff x="998" y="1077"/>
            <a:chExt cx="690" cy="212"/>
          </a:xfrm>
        </p:grpSpPr>
        <p:sp>
          <p:nvSpPr>
            <p:cNvPr id="425015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0">
                  <a:solidFill>
                    <a:srgbClr val="FF0000"/>
                  </a:solidFill>
                  <a:latin typeface="Comic Sans MS" pitchFamily="66" charset="0"/>
                </a:rPr>
                <a:t>frame</a:t>
              </a:r>
              <a:endParaRPr lang="en-US" sz="16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25017" name="Group 57"/>
          <p:cNvGrpSpPr>
            <a:grpSpLocks/>
          </p:cNvGrpSpPr>
          <p:nvPr/>
        </p:nvGrpSpPr>
        <p:grpSpPr bwMode="auto">
          <a:xfrm>
            <a:off x="7661275" y="3919538"/>
            <a:ext cx="1095375" cy="336550"/>
            <a:chOff x="998" y="1077"/>
            <a:chExt cx="690" cy="212"/>
          </a:xfrm>
        </p:grpSpPr>
        <p:sp>
          <p:nvSpPr>
            <p:cNvPr id="425018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647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i="0">
                  <a:solidFill>
                    <a:srgbClr val="FF0000"/>
                  </a:solidFill>
                  <a:latin typeface="Comic Sans MS" pitchFamily="66" charset="0"/>
                </a:rPr>
                <a:t>frame</a:t>
              </a:r>
              <a:endParaRPr lang="en-US" sz="16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25020" name="Group 60"/>
          <p:cNvGrpSpPr>
            <a:grpSpLocks/>
          </p:cNvGrpSpPr>
          <p:nvPr/>
        </p:nvGrpSpPr>
        <p:grpSpPr bwMode="auto">
          <a:xfrm>
            <a:off x="7727950" y="3638550"/>
            <a:ext cx="962025" cy="304800"/>
            <a:chOff x="1070" y="918"/>
            <a:chExt cx="606" cy="192"/>
          </a:xfrm>
        </p:grpSpPr>
        <p:sp>
          <p:nvSpPr>
            <p:cNvPr id="425021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644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i="0">
                  <a:solidFill>
                    <a:srgbClr val="FF0000"/>
                  </a:solidFill>
                  <a:latin typeface="Comic Sans MS" pitchFamily="66" charset="0"/>
                </a:rPr>
                <a:t>datagram</a:t>
              </a:r>
              <a:endParaRPr lang="en-US" sz="1400" i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sp>
        <p:nvSpPr>
          <p:cNvPr id="425023" name="Freeform 63"/>
          <p:cNvSpPr>
            <a:spLocks/>
          </p:cNvSpPr>
          <p:nvPr/>
        </p:nvSpPr>
        <p:spPr bwMode="auto">
          <a:xfrm>
            <a:off x="6343650" y="3533775"/>
            <a:ext cx="361950" cy="923925"/>
          </a:xfrm>
          <a:custGeom>
            <a:avLst/>
            <a:gdLst>
              <a:gd name="T0" fmla="*/ 228 w 228"/>
              <a:gd name="T1" fmla="*/ 0 h 582"/>
              <a:gd name="T2" fmla="*/ 228 w 228"/>
              <a:gd name="T3" fmla="*/ 582 h 582"/>
              <a:gd name="T4" fmla="*/ 12 w 228"/>
              <a:gd name="T5" fmla="*/ 360 h 582"/>
              <a:gd name="T6" fmla="*/ 0 w 228"/>
              <a:gd name="T7" fmla="*/ 222 h 582"/>
              <a:gd name="T8" fmla="*/ 228 w 228"/>
              <a:gd name="T9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425024" name="Group 100"/>
          <p:cNvGrpSpPr>
            <a:grpSpLocks/>
          </p:cNvGrpSpPr>
          <p:nvPr/>
        </p:nvGrpSpPr>
        <p:grpSpPr bwMode="auto">
          <a:xfrm>
            <a:off x="5610225" y="3763963"/>
            <a:ext cx="766763" cy="433387"/>
            <a:chOff x="3600" y="219"/>
            <a:chExt cx="360" cy="175"/>
          </a:xfrm>
        </p:grpSpPr>
        <p:sp>
          <p:nvSpPr>
            <p:cNvPr id="425025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5026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027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5028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425029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latin typeface="Times New Roman" pitchFamily="18" charset="0"/>
              </a:endParaRPr>
            </a:p>
          </p:txBody>
        </p:sp>
        <p:grpSp>
          <p:nvGrpSpPr>
            <p:cNvPr id="425030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503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03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033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25034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503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03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25037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425038" name="Object 55"/>
          <p:cNvGraphicFramePr>
            <a:graphicFrameLocks noChangeAspect="1"/>
          </p:cNvGraphicFramePr>
          <p:nvPr/>
        </p:nvGraphicFramePr>
        <p:xfrm>
          <a:off x="6410325" y="6107113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6107113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55563"/>
            <a:ext cx="7772400" cy="1143000"/>
          </a:xfrm>
        </p:spPr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VLANs: motivation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7613" y="1822450"/>
            <a:ext cx="3911600" cy="3895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What happens if:</a:t>
            </a:r>
          </a:p>
          <a:p>
            <a:r>
              <a:rPr lang="en-US" sz="2000"/>
              <a:t>CS user moves office to EE, but wants connect to CS switch?</a:t>
            </a:r>
          </a:p>
          <a:p>
            <a:r>
              <a:rPr lang="en-US" sz="2000"/>
              <a:t>single broadcast domain:</a:t>
            </a:r>
          </a:p>
          <a:p>
            <a:pPr lvl="1"/>
            <a:r>
              <a:rPr lang="en-US" sz="1800"/>
              <a:t>all layer-2 broadcast traffic (ARP, DHCP) crosses entire LAN (security/privacy, efficiency issues)</a:t>
            </a:r>
          </a:p>
          <a:p>
            <a:r>
              <a:rPr lang="en-US" sz="2000"/>
              <a:t>each lowest level switch has only few ports in use</a:t>
            </a:r>
          </a:p>
          <a:p>
            <a:endParaRPr lang="en-US" sz="2000"/>
          </a:p>
        </p:txBody>
      </p:sp>
      <p:grpSp>
        <p:nvGrpSpPr>
          <p:cNvPr id="689237" name="Group 85"/>
          <p:cNvGrpSpPr>
            <a:grpSpLocks/>
          </p:cNvGrpSpPr>
          <p:nvPr/>
        </p:nvGrpSpPr>
        <p:grpSpPr bwMode="auto">
          <a:xfrm>
            <a:off x="220663" y="2498725"/>
            <a:ext cx="3702050" cy="2260600"/>
            <a:chOff x="317" y="1124"/>
            <a:chExt cx="5313" cy="2918"/>
          </a:xfrm>
        </p:grpSpPr>
        <p:sp>
          <p:nvSpPr>
            <p:cNvPr id="689156" name="Freeform 4"/>
            <p:cNvSpPr>
              <a:spLocks/>
            </p:cNvSpPr>
            <p:nvPr/>
          </p:nvSpPr>
          <p:spPr bwMode="auto">
            <a:xfrm rot="5400000">
              <a:off x="1515" y="-74"/>
              <a:ext cx="2918" cy="5313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689157" name="Object 5"/>
            <p:cNvGraphicFramePr>
              <a:graphicFrameLocks noChangeAspect="1"/>
            </p:cNvGraphicFramePr>
            <p:nvPr/>
          </p:nvGraphicFramePr>
          <p:xfrm>
            <a:off x="787" y="3402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7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3402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58" name="Object 6"/>
            <p:cNvGraphicFramePr>
              <a:graphicFrameLocks noChangeAspect="1"/>
            </p:cNvGraphicFramePr>
            <p:nvPr/>
          </p:nvGraphicFramePr>
          <p:xfrm>
            <a:off x="2882" y="341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8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3413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59" name="Object 7"/>
            <p:cNvGraphicFramePr>
              <a:graphicFrameLocks noChangeAspect="1"/>
            </p:cNvGraphicFramePr>
            <p:nvPr/>
          </p:nvGraphicFramePr>
          <p:xfrm>
            <a:off x="3512" y="3375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9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3375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0" name="Object 8"/>
            <p:cNvGraphicFramePr>
              <a:graphicFrameLocks noChangeAspect="1"/>
            </p:cNvGraphicFramePr>
            <p:nvPr/>
          </p:nvGraphicFramePr>
          <p:xfrm>
            <a:off x="1298" y="342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0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3423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1" name="Object 9"/>
            <p:cNvGraphicFramePr>
              <a:graphicFrameLocks noChangeAspect="1"/>
            </p:cNvGraphicFramePr>
            <p:nvPr/>
          </p:nvGraphicFramePr>
          <p:xfrm>
            <a:off x="2027" y="3286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1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3286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2" name="Object 10"/>
            <p:cNvGraphicFramePr>
              <a:graphicFrameLocks noChangeAspect="1"/>
            </p:cNvGraphicFramePr>
            <p:nvPr/>
          </p:nvGraphicFramePr>
          <p:xfrm>
            <a:off x="2366" y="3683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2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3683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3" name="Object 11"/>
            <p:cNvGraphicFramePr>
              <a:graphicFrameLocks noChangeAspect="1"/>
            </p:cNvGraphicFramePr>
            <p:nvPr/>
          </p:nvGraphicFramePr>
          <p:xfrm>
            <a:off x="4643" y="3260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3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260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4" name="Object 12"/>
            <p:cNvGraphicFramePr>
              <a:graphicFrameLocks noChangeAspect="1"/>
            </p:cNvGraphicFramePr>
            <p:nvPr/>
          </p:nvGraphicFramePr>
          <p:xfrm>
            <a:off x="4059" y="3567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4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567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9165" name="Object 13"/>
            <p:cNvGraphicFramePr>
              <a:graphicFrameLocks noChangeAspect="1"/>
            </p:cNvGraphicFramePr>
            <p:nvPr/>
          </p:nvGraphicFramePr>
          <p:xfrm>
            <a:off x="447" y="3004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5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3004"/>
                          <a:ext cx="323" cy="282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9166" name="Line 14"/>
            <p:cNvSpPr>
              <a:spLocks noChangeShapeType="1"/>
            </p:cNvSpPr>
            <p:nvPr/>
          </p:nvSpPr>
          <p:spPr bwMode="auto">
            <a:xfrm flipH="1">
              <a:off x="738" y="3140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 flipH="1">
              <a:off x="1038" y="3180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>
              <a:off x="1363" y="3204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69" name="Line 17"/>
            <p:cNvSpPr>
              <a:spLocks noChangeShapeType="1"/>
            </p:cNvSpPr>
            <p:nvPr/>
          </p:nvSpPr>
          <p:spPr bwMode="auto">
            <a:xfrm flipH="1">
              <a:off x="2328" y="3172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0" name="Line 18"/>
            <p:cNvSpPr>
              <a:spLocks noChangeShapeType="1"/>
            </p:cNvSpPr>
            <p:nvPr/>
          </p:nvSpPr>
          <p:spPr bwMode="auto">
            <a:xfrm flipH="1">
              <a:off x="2571" y="3188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1" name="Line 19"/>
            <p:cNvSpPr>
              <a:spLocks noChangeShapeType="1"/>
            </p:cNvSpPr>
            <p:nvPr/>
          </p:nvSpPr>
          <p:spPr bwMode="auto">
            <a:xfrm>
              <a:off x="2807" y="3140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2" name="Line 20"/>
            <p:cNvSpPr>
              <a:spLocks noChangeShapeType="1"/>
            </p:cNvSpPr>
            <p:nvPr/>
          </p:nvSpPr>
          <p:spPr bwMode="auto">
            <a:xfrm flipH="1">
              <a:off x="3797" y="3204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 flipH="1">
              <a:off x="4186" y="3180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4" name="Line 22"/>
            <p:cNvSpPr>
              <a:spLocks noChangeShapeType="1"/>
            </p:cNvSpPr>
            <p:nvPr/>
          </p:nvSpPr>
          <p:spPr bwMode="auto">
            <a:xfrm>
              <a:off x="4283" y="3115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5" name="Line 23"/>
            <p:cNvSpPr>
              <a:spLocks noChangeShapeType="1"/>
            </p:cNvSpPr>
            <p:nvPr/>
          </p:nvSpPr>
          <p:spPr bwMode="auto">
            <a:xfrm flipH="1">
              <a:off x="1355" y="2134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6" name="Line 24"/>
            <p:cNvSpPr>
              <a:spLocks noChangeShapeType="1"/>
            </p:cNvSpPr>
            <p:nvPr/>
          </p:nvSpPr>
          <p:spPr bwMode="auto">
            <a:xfrm>
              <a:off x="2766" y="2126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77" name="Line 25"/>
            <p:cNvSpPr>
              <a:spLocks noChangeShapeType="1"/>
            </p:cNvSpPr>
            <p:nvPr/>
          </p:nvSpPr>
          <p:spPr bwMode="auto">
            <a:xfrm flipH="1" flipV="1">
              <a:off x="2888" y="2085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89178" name="Group 26"/>
            <p:cNvGrpSpPr>
              <a:grpSpLocks/>
            </p:cNvGrpSpPr>
            <p:nvPr/>
          </p:nvGrpSpPr>
          <p:grpSpPr bwMode="auto">
            <a:xfrm>
              <a:off x="3723" y="1565"/>
              <a:ext cx="150" cy="305"/>
              <a:chOff x="4180" y="783"/>
              <a:chExt cx="150" cy="307"/>
            </a:xfrm>
          </p:grpSpPr>
          <p:sp>
            <p:nvSpPr>
              <p:cNvPr id="689179" name="AutoShape 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0" name="Rectangle 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1" name="Rectangle 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2" name="AutoShape 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3" name="Line 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4" name="Line 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5" name="Rectangle 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6" name="Rectangle 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89187" name="Group 35"/>
            <p:cNvGrpSpPr>
              <a:grpSpLocks/>
            </p:cNvGrpSpPr>
            <p:nvPr/>
          </p:nvGrpSpPr>
          <p:grpSpPr bwMode="auto">
            <a:xfrm>
              <a:off x="3244" y="1255"/>
              <a:ext cx="150" cy="305"/>
              <a:chOff x="4180" y="783"/>
              <a:chExt cx="150" cy="307"/>
            </a:xfrm>
          </p:grpSpPr>
          <p:sp>
            <p:nvSpPr>
              <p:cNvPr id="689188" name="AutoShape 3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89" name="Rectangle 3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0" name="Rectangle 3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1" name="AutoShape 3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2" name="Line 4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3" name="Line 4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4" name="Rectangle 4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89195" name="Rectangle 4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89196" name="Line 44"/>
            <p:cNvSpPr>
              <a:spLocks noChangeShapeType="1"/>
            </p:cNvSpPr>
            <p:nvPr/>
          </p:nvSpPr>
          <p:spPr bwMode="auto">
            <a:xfrm flipV="1">
              <a:off x="2953" y="1696"/>
              <a:ext cx="771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197" name="Line 45"/>
            <p:cNvSpPr>
              <a:spLocks noChangeShapeType="1"/>
            </p:cNvSpPr>
            <p:nvPr/>
          </p:nvSpPr>
          <p:spPr bwMode="auto">
            <a:xfrm flipV="1">
              <a:off x="2823" y="1493"/>
              <a:ext cx="422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89198" name="Group 46"/>
            <p:cNvGrpSpPr>
              <a:grpSpLocks/>
            </p:cNvGrpSpPr>
            <p:nvPr/>
          </p:nvGrpSpPr>
          <p:grpSpPr bwMode="auto">
            <a:xfrm>
              <a:off x="1791" y="1457"/>
              <a:ext cx="359" cy="180"/>
              <a:chOff x="533" y="321"/>
              <a:chExt cx="359" cy="180"/>
            </a:xfrm>
          </p:grpSpPr>
          <p:grpSp>
            <p:nvGrpSpPr>
              <p:cNvPr id="689199" name="Group 47"/>
              <p:cNvGrpSpPr>
                <a:grpSpLocks/>
              </p:cNvGrpSpPr>
              <p:nvPr/>
            </p:nvGrpSpPr>
            <p:grpSpPr bwMode="auto">
              <a:xfrm>
                <a:off x="533" y="321"/>
                <a:ext cx="359" cy="180"/>
                <a:chOff x="1009" y="655"/>
                <a:chExt cx="359" cy="180"/>
              </a:xfrm>
            </p:grpSpPr>
            <p:sp>
              <p:nvSpPr>
                <p:cNvPr id="689200" name="Oval 48"/>
                <p:cNvSpPr>
                  <a:spLocks noChangeArrowheads="1"/>
                </p:cNvSpPr>
                <p:nvPr/>
              </p:nvSpPr>
              <p:spPr bwMode="auto">
                <a:xfrm>
                  <a:off x="1012" y="735"/>
                  <a:ext cx="356" cy="10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9201" name="Line 49"/>
                <p:cNvSpPr>
                  <a:spLocks noChangeShapeType="1"/>
                </p:cNvSpPr>
                <p:nvPr/>
              </p:nvSpPr>
              <p:spPr bwMode="auto">
                <a:xfrm>
                  <a:off x="1012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9202" name="Line 50"/>
                <p:cNvSpPr>
                  <a:spLocks noChangeShapeType="1"/>
                </p:cNvSpPr>
                <p:nvPr/>
              </p:nvSpPr>
              <p:spPr bwMode="auto">
                <a:xfrm>
                  <a:off x="1368" y="727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89203" name="Rectangle 51"/>
                <p:cNvSpPr>
                  <a:spLocks noChangeArrowheads="1"/>
                </p:cNvSpPr>
                <p:nvPr/>
              </p:nvSpPr>
              <p:spPr bwMode="auto">
                <a:xfrm>
                  <a:off x="1012" y="727"/>
                  <a:ext cx="353" cy="61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689204" name="Oval 52"/>
                <p:cNvSpPr>
                  <a:spLocks noChangeArrowheads="1"/>
                </p:cNvSpPr>
                <p:nvPr/>
              </p:nvSpPr>
              <p:spPr bwMode="auto">
                <a:xfrm>
                  <a:off x="1009" y="655"/>
                  <a:ext cx="356" cy="116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689205" name="Group 53"/>
                <p:cNvGrpSpPr>
                  <a:grpSpLocks/>
                </p:cNvGrpSpPr>
                <p:nvPr/>
              </p:nvGrpSpPr>
              <p:grpSpPr bwMode="auto">
                <a:xfrm>
                  <a:off x="1095" y="681"/>
                  <a:ext cx="176" cy="68"/>
                  <a:chOff x="2848" y="848"/>
                  <a:chExt cx="140" cy="98"/>
                </a:xfrm>
              </p:grpSpPr>
              <p:sp>
                <p:nvSpPr>
                  <p:cNvPr id="689206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0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0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689209" name="Group 57"/>
                <p:cNvGrpSpPr>
                  <a:grpSpLocks/>
                </p:cNvGrpSpPr>
                <p:nvPr/>
              </p:nvGrpSpPr>
              <p:grpSpPr bwMode="auto">
                <a:xfrm flipV="1">
                  <a:off x="1095" y="680"/>
                  <a:ext cx="176" cy="68"/>
                  <a:chOff x="2848" y="848"/>
                  <a:chExt cx="140" cy="98"/>
                </a:xfrm>
              </p:grpSpPr>
              <p:sp>
                <p:nvSpPr>
                  <p:cNvPr id="689210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1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8921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689213" name="Line 61"/>
              <p:cNvSpPr>
                <a:spLocks noChangeShapeType="1"/>
              </p:cNvSpPr>
              <p:nvPr/>
            </p:nvSpPr>
            <p:spPr bwMode="auto">
              <a:xfrm>
                <a:off x="535" y="368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89214" name="Line 62"/>
            <p:cNvSpPr>
              <a:spLocks noChangeShapeType="1"/>
            </p:cNvSpPr>
            <p:nvPr/>
          </p:nvSpPr>
          <p:spPr bwMode="auto">
            <a:xfrm>
              <a:off x="2134" y="1590"/>
              <a:ext cx="543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9215" name="Line 63"/>
            <p:cNvSpPr>
              <a:spLocks noChangeShapeType="1"/>
            </p:cNvSpPr>
            <p:nvPr/>
          </p:nvSpPr>
          <p:spPr bwMode="auto">
            <a:xfrm flipH="1">
              <a:off x="1257" y="1525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689221" name="Group 69"/>
            <p:cNvGrpSpPr>
              <a:grpSpLocks/>
            </p:cNvGrpSpPr>
            <p:nvPr/>
          </p:nvGrpSpPr>
          <p:grpSpPr bwMode="auto">
            <a:xfrm>
              <a:off x="2563" y="1953"/>
              <a:ext cx="454" cy="176"/>
              <a:chOff x="3913" y="3140"/>
              <a:chExt cx="454" cy="176"/>
            </a:xfrm>
          </p:grpSpPr>
          <p:sp>
            <p:nvSpPr>
              <p:cNvPr id="689222" name="Rectangle 70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23" name="Freeform 71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24" name="Freeform 72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9225" name="Group 73"/>
            <p:cNvGrpSpPr>
              <a:grpSpLocks/>
            </p:cNvGrpSpPr>
            <p:nvPr/>
          </p:nvGrpSpPr>
          <p:grpSpPr bwMode="auto">
            <a:xfrm>
              <a:off x="1067" y="3014"/>
              <a:ext cx="454" cy="176"/>
              <a:chOff x="3913" y="3140"/>
              <a:chExt cx="454" cy="176"/>
            </a:xfrm>
          </p:grpSpPr>
          <p:sp>
            <p:nvSpPr>
              <p:cNvPr id="689226" name="Rectangle 74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27" name="Freeform 75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28" name="Freeform 76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9229" name="Group 77"/>
            <p:cNvGrpSpPr>
              <a:grpSpLocks/>
            </p:cNvGrpSpPr>
            <p:nvPr/>
          </p:nvGrpSpPr>
          <p:grpSpPr bwMode="auto">
            <a:xfrm>
              <a:off x="2466" y="3030"/>
              <a:ext cx="454" cy="176"/>
              <a:chOff x="3913" y="3140"/>
              <a:chExt cx="454" cy="176"/>
            </a:xfrm>
          </p:grpSpPr>
          <p:sp>
            <p:nvSpPr>
              <p:cNvPr id="689230" name="Rectangle 78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31" name="Freeform 79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32" name="Freeform 80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689233" name="Group 81"/>
            <p:cNvGrpSpPr>
              <a:grpSpLocks/>
            </p:cNvGrpSpPr>
            <p:nvPr/>
          </p:nvGrpSpPr>
          <p:grpSpPr bwMode="auto">
            <a:xfrm>
              <a:off x="3915" y="3054"/>
              <a:ext cx="454" cy="176"/>
              <a:chOff x="3913" y="3140"/>
              <a:chExt cx="454" cy="176"/>
            </a:xfrm>
          </p:grpSpPr>
          <p:sp>
            <p:nvSpPr>
              <p:cNvPr id="689234" name="Rectangle 82"/>
              <p:cNvSpPr>
                <a:spLocks noChangeArrowheads="1"/>
              </p:cNvSpPr>
              <p:nvPr/>
            </p:nvSpPr>
            <p:spPr bwMode="auto">
              <a:xfrm>
                <a:off x="3913" y="3228"/>
                <a:ext cx="407" cy="88"/>
              </a:xfrm>
              <a:prstGeom prst="rect">
                <a:avLst/>
              </a:prstGeom>
              <a:solidFill>
                <a:srgbClr val="00CCFF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CCFF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IN"/>
              </a:p>
            </p:txBody>
          </p:sp>
          <p:sp>
            <p:nvSpPr>
              <p:cNvPr id="689235" name="Freeform 83"/>
              <p:cNvSpPr>
                <a:spLocks/>
              </p:cNvSpPr>
              <p:nvPr/>
            </p:nvSpPr>
            <p:spPr bwMode="auto">
              <a:xfrm>
                <a:off x="3958" y="3145"/>
                <a:ext cx="409" cy="68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89236" name="Freeform 84"/>
              <p:cNvSpPr>
                <a:spLocks/>
              </p:cNvSpPr>
              <p:nvPr/>
            </p:nvSpPr>
            <p:spPr bwMode="auto">
              <a:xfrm>
                <a:off x="4044" y="3140"/>
                <a:ext cx="251" cy="75"/>
              </a:xfrm>
              <a:custGeom>
                <a:avLst/>
                <a:gdLst>
                  <a:gd name="T0" fmla="*/ 0 w 148"/>
                  <a:gd name="T1" fmla="*/ 0 h 74"/>
                  <a:gd name="T2" fmla="*/ 40 w 148"/>
                  <a:gd name="T3" fmla="*/ 0 h 74"/>
                  <a:gd name="T4" fmla="*/ 102 w 148"/>
                  <a:gd name="T5" fmla="*/ 74 h 74"/>
                  <a:gd name="T6" fmla="*/ 148 w 148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74">
                    <a:moveTo>
                      <a:pt x="0" y="0"/>
                    </a:moveTo>
                    <a:lnTo>
                      <a:pt x="40" y="0"/>
                    </a:lnTo>
                    <a:lnTo>
                      <a:pt x="102" y="74"/>
                    </a:lnTo>
                    <a:lnTo>
                      <a:pt x="148" y="74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689238" name="Text Box 86"/>
          <p:cNvSpPr txBox="1">
            <a:spLocks noChangeArrowheads="1"/>
          </p:cNvSpPr>
          <p:nvPr/>
        </p:nvSpPr>
        <p:spPr bwMode="auto">
          <a:xfrm>
            <a:off x="138113" y="4438650"/>
            <a:ext cx="1028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Computer </a:t>
            </a:r>
          </a:p>
          <a:p>
            <a:r>
              <a:rPr lang="en-US" sz="1400" i="0"/>
              <a:t>Science</a:t>
            </a:r>
            <a:endParaRPr lang="en-US"/>
          </a:p>
        </p:txBody>
      </p:sp>
      <p:sp>
        <p:nvSpPr>
          <p:cNvPr id="689239" name="Text Box 87"/>
          <p:cNvSpPr txBox="1">
            <a:spLocks noChangeArrowheads="1"/>
          </p:cNvSpPr>
          <p:nvPr/>
        </p:nvSpPr>
        <p:spPr bwMode="auto">
          <a:xfrm>
            <a:off x="1385888" y="4629150"/>
            <a:ext cx="11414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Electrical</a:t>
            </a:r>
          </a:p>
          <a:p>
            <a:r>
              <a:rPr lang="en-US" sz="1400" i="0"/>
              <a:t>Engineering</a:t>
            </a:r>
            <a:endParaRPr lang="en-US"/>
          </a:p>
        </p:txBody>
      </p:sp>
      <p:sp>
        <p:nvSpPr>
          <p:cNvPr id="689240" name="Text Box 88"/>
          <p:cNvSpPr txBox="1">
            <a:spLocks noChangeArrowheads="1"/>
          </p:cNvSpPr>
          <p:nvPr/>
        </p:nvSpPr>
        <p:spPr bwMode="auto">
          <a:xfrm>
            <a:off x="2692400" y="4551363"/>
            <a:ext cx="11414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/>
              <a:t>Computer</a:t>
            </a:r>
          </a:p>
          <a:p>
            <a:r>
              <a:rPr lang="en-US" sz="1400" i="0"/>
              <a:t>Engineering</a:t>
            </a:r>
            <a:endParaRPr lang="en-US"/>
          </a:p>
        </p:txBody>
      </p:sp>
      <p:sp>
        <p:nvSpPr>
          <p:cNvPr id="689241" name="Text Box 89"/>
          <p:cNvSpPr txBox="1">
            <a:spLocks noChangeArrowheads="1"/>
          </p:cNvSpPr>
          <p:nvPr/>
        </p:nvSpPr>
        <p:spPr bwMode="auto">
          <a:xfrm>
            <a:off x="511175" y="1876425"/>
            <a:ext cx="3590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What’s wrong with this picture?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389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440" name="Cloud"/>
          <p:cNvSpPr>
            <a:spLocks noChangeAspect="1" noEditPoints="1" noChangeArrowheads="1"/>
          </p:cNvSpPr>
          <p:nvPr/>
        </p:nvSpPr>
        <p:spPr bwMode="auto">
          <a:xfrm>
            <a:off x="4560888" y="4090988"/>
            <a:ext cx="4516437" cy="12144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90439" name="Rectangle 263"/>
          <p:cNvSpPr>
            <a:spLocks noChangeArrowheads="1"/>
          </p:cNvSpPr>
          <p:nvPr/>
        </p:nvSpPr>
        <p:spPr bwMode="auto">
          <a:xfrm>
            <a:off x="5135563" y="4583113"/>
            <a:ext cx="269875" cy="2047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438" name="Rectangle 262"/>
          <p:cNvSpPr>
            <a:spLocks noChangeArrowheads="1"/>
          </p:cNvSpPr>
          <p:nvPr/>
        </p:nvSpPr>
        <p:spPr bwMode="auto">
          <a:xfrm>
            <a:off x="8064500" y="4811713"/>
            <a:ext cx="279400" cy="2381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388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482600"/>
            <a:ext cx="4926012" cy="1625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Port-based VLAN</a:t>
            </a:r>
            <a:r>
              <a:rPr lang="en-US" sz="2000"/>
              <a:t>: switch ports grouped (by switch management software) so that </a:t>
            </a:r>
            <a:r>
              <a:rPr lang="en-US" sz="2000" i="1">
                <a:solidFill>
                  <a:srgbClr val="FF0000"/>
                </a:solidFill>
              </a:rPr>
              <a:t>single</a:t>
            </a:r>
            <a:r>
              <a:rPr lang="en-US" sz="2000"/>
              <a:t> physical switch ……</a:t>
            </a:r>
          </a:p>
          <a:p>
            <a:endParaRPr lang="en-US" sz="2000"/>
          </a:p>
        </p:txBody>
      </p:sp>
      <p:sp>
        <p:nvSpPr>
          <p:cNvPr id="690261" name="Text Box 85"/>
          <p:cNvSpPr txBox="1">
            <a:spLocks noChangeArrowheads="1"/>
          </p:cNvSpPr>
          <p:nvPr/>
        </p:nvSpPr>
        <p:spPr bwMode="auto">
          <a:xfrm>
            <a:off x="681038" y="2749550"/>
            <a:ext cx="2944812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/>
              <a:t>Switch(es) supporting VLAN capabilities can be configured to define multiple </a:t>
            </a:r>
            <a:r>
              <a:rPr lang="en-US" sz="2000" b="1" u="sng">
                <a:solidFill>
                  <a:srgbClr val="FF0000"/>
                </a:solidFill>
              </a:rPr>
              <a:t>virtual </a:t>
            </a:r>
            <a:r>
              <a:rPr lang="en-US" sz="2000" i="0"/>
              <a:t>LANS over single physical LAN infrastructure.</a:t>
            </a:r>
          </a:p>
        </p:txBody>
      </p:sp>
      <p:sp>
        <p:nvSpPr>
          <p:cNvPr id="690262" name="Rectangle 86"/>
          <p:cNvSpPr>
            <a:spLocks noChangeArrowheads="1"/>
          </p:cNvSpPr>
          <p:nvPr/>
        </p:nvSpPr>
        <p:spPr bwMode="auto">
          <a:xfrm>
            <a:off x="482600" y="2300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0263" name="Text Box 87"/>
          <p:cNvSpPr txBox="1">
            <a:spLocks noChangeArrowheads="1"/>
          </p:cNvSpPr>
          <p:nvPr/>
        </p:nvSpPr>
        <p:spPr bwMode="auto">
          <a:xfrm>
            <a:off x="642938" y="1924050"/>
            <a:ext cx="1916112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0">
                <a:solidFill>
                  <a:srgbClr val="FF0000"/>
                </a:solidFill>
              </a:rPr>
              <a:t>Virtual Local </a:t>
            </a:r>
          </a:p>
          <a:p>
            <a:r>
              <a:rPr lang="en-US" sz="2000" b="1" i="0">
                <a:solidFill>
                  <a:srgbClr val="FF0000"/>
                </a:solidFill>
              </a:rPr>
              <a:t>Area Network</a:t>
            </a:r>
          </a:p>
        </p:txBody>
      </p:sp>
      <p:sp>
        <p:nvSpPr>
          <p:cNvPr id="690264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5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6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7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8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69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0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</a:t>
            </a:r>
          </a:p>
        </p:txBody>
      </p:sp>
      <p:sp>
        <p:nvSpPr>
          <p:cNvPr id="690271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2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3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454 h 454"/>
              <a:gd name="T2" fmla="*/ 232 w 232"/>
              <a:gd name="T3" fmla="*/ 274 h 454"/>
              <a:gd name="T4" fmla="*/ 229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4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5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85 w 432"/>
              <a:gd name="T3" fmla="*/ 0 h 105"/>
              <a:gd name="T4" fmla="*/ 307 w 432"/>
              <a:gd name="T5" fmla="*/ 105 h 105"/>
              <a:gd name="T6" fmla="*/ 432 w 432"/>
              <a:gd name="T7" fmla="*/ 105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76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7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8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79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0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1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2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83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sp>
        <p:nvSpPr>
          <p:cNvPr id="690284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9</a:t>
            </a:r>
          </a:p>
        </p:txBody>
      </p:sp>
      <p:sp>
        <p:nvSpPr>
          <p:cNvPr id="690285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16</a:t>
            </a:r>
          </a:p>
        </p:txBody>
      </p:sp>
      <p:sp>
        <p:nvSpPr>
          <p:cNvPr id="690286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10</a:t>
            </a:r>
          </a:p>
        </p:txBody>
      </p:sp>
      <p:sp>
        <p:nvSpPr>
          <p:cNvPr id="690287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0289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pic>
        <p:nvPicPr>
          <p:cNvPr id="690290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24749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1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26146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2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5701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293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94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95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296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297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25320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8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256698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299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0" y="2395538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00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01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02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03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0304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9-15)</a:t>
            </a:r>
          </a:p>
        </p:txBody>
      </p:sp>
      <p:sp>
        <p:nvSpPr>
          <p:cNvPr id="690305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15</a:t>
            </a:r>
          </a:p>
        </p:txBody>
      </p:sp>
      <p:sp>
        <p:nvSpPr>
          <p:cNvPr id="690306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07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08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09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10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311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0288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337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517525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38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31495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39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5270500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40" name="Line 61"/>
          <p:cNvSpPr>
            <a:spLocks noChangeShapeType="1"/>
          </p:cNvSpPr>
          <p:nvPr/>
        </p:nvSpPr>
        <p:spPr bwMode="auto">
          <a:xfrm flipH="1">
            <a:off x="4364038" y="4911725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1" name="Line 62"/>
          <p:cNvSpPr>
            <a:spLocks noChangeShapeType="1"/>
          </p:cNvSpPr>
          <p:nvPr/>
        </p:nvSpPr>
        <p:spPr bwMode="auto">
          <a:xfrm flipH="1">
            <a:off x="4749800" y="4911725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2" name="Line 63"/>
          <p:cNvSpPr>
            <a:spLocks noChangeShapeType="1"/>
          </p:cNvSpPr>
          <p:nvPr/>
        </p:nvSpPr>
        <p:spPr bwMode="auto">
          <a:xfrm flipH="1">
            <a:off x="5468938" y="4921250"/>
            <a:ext cx="68421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50" name="Text Box 72"/>
          <p:cNvSpPr txBox="1">
            <a:spLocks noChangeArrowheads="1"/>
          </p:cNvSpPr>
          <p:nvPr/>
        </p:nvSpPr>
        <p:spPr bwMode="auto">
          <a:xfrm>
            <a:off x="4354513" y="5832475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0359" name="Text Box 45"/>
          <p:cNvSpPr txBox="1">
            <a:spLocks noChangeArrowheads="1"/>
          </p:cNvSpPr>
          <p:nvPr/>
        </p:nvSpPr>
        <p:spPr bwMode="auto">
          <a:xfrm>
            <a:off x="4903788" y="5256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grpSp>
        <p:nvGrpSpPr>
          <p:cNvPr id="690362" name="Group 186"/>
          <p:cNvGrpSpPr>
            <a:grpSpLocks/>
          </p:cNvGrpSpPr>
          <p:nvPr/>
        </p:nvGrpSpPr>
        <p:grpSpPr bwMode="auto">
          <a:xfrm>
            <a:off x="5041900" y="4316413"/>
            <a:ext cx="1684338" cy="738187"/>
            <a:chOff x="3479" y="2610"/>
            <a:chExt cx="1061" cy="465"/>
          </a:xfrm>
        </p:grpSpPr>
        <p:sp>
          <p:nvSpPr>
            <p:cNvPr id="690312" name="Rectangle 80"/>
            <p:cNvSpPr>
              <a:spLocks noChangeArrowheads="1"/>
            </p:cNvSpPr>
            <p:nvPr/>
          </p:nvSpPr>
          <p:spPr bwMode="auto">
            <a:xfrm>
              <a:off x="3531" y="2914"/>
              <a:ext cx="183" cy="153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15" name="Rectangle 75"/>
            <p:cNvSpPr>
              <a:spLocks noChangeArrowheads="1"/>
            </p:cNvSpPr>
            <p:nvPr/>
          </p:nvSpPr>
          <p:spPr bwMode="auto">
            <a:xfrm>
              <a:off x="3711" y="2779"/>
              <a:ext cx="567" cy="2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16" name="Rectangle 2"/>
            <p:cNvSpPr>
              <a:spLocks noChangeArrowheads="1"/>
            </p:cNvSpPr>
            <p:nvPr/>
          </p:nvSpPr>
          <p:spPr bwMode="auto">
            <a:xfrm>
              <a:off x="3531" y="2774"/>
              <a:ext cx="745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17" name="Line 3"/>
            <p:cNvSpPr>
              <a:spLocks noChangeShapeType="1"/>
            </p:cNvSpPr>
            <p:nvPr/>
          </p:nvSpPr>
          <p:spPr bwMode="auto">
            <a:xfrm>
              <a:off x="3532" y="2910"/>
              <a:ext cx="7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18" name="Text Box 6"/>
            <p:cNvSpPr txBox="1">
              <a:spLocks noChangeArrowheads="1"/>
            </p:cNvSpPr>
            <p:nvPr/>
          </p:nvSpPr>
          <p:spPr bwMode="auto">
            <a:xfrm>
              <a:off x="3479" y="2748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1</a:t>
              </a:r>
            </a:p>
          </p:txBody>
        </p:sp>
        <p:sp>
          <p:nvSpPr>
            <p:cNvPr id="690320" name="AutoShape 8"/>
            <p:cNvSpPr>
              <a:spLocks noChangeArrowheads="1"/>
            </p:cNvSpPr>
            <p:nvPr/>
          </p:nvSpPr>
          <p:spPr bwMode="auto">
            <a:xfrm>
              <a:off x="3513" y="2611"/>
              <a:ext cx="1027" cy="165"/>
            </a:xfrm>
            <a:prstGeom prst="parallelogram">
              <a:avLst>
                <a:gd name="adj" fmla="val 155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22" name="Freeform 10"/>
            <p:cNvSpPr>
              <a:spLocks/>
            </p:cNvSpPr>
            <p:nvPr/>
          </p:nvSpPr>
          <p:spPr bwMode="auto">
            <a:xfrm>
              <a:off x="3628" y="2639"/>
              <a:ext cx="746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25" name="Line 18"/>
            <p:cNvSpPr>
              <a:spLocks noChangeShapeType="1"/>
            </p:cNvSpPr>
            <p:nvPr/>
          </p:nvSpPr>
          <p:spPr bwMode="auto">
            <a:xfrm>
              <a:off x="3897" y="2777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26" name="Line 21"/>
            <p:cNvSpPr>
              <a:spLocks noChangeShapeType="1"/>
            </p:cNvSpPr>
            <p:nvPr/>
          </p:nvSpPr>
          <p:spPr bwMode="auto">
            <a:xfrm>
              <a:off x="3714" y="2775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27" name="Line 22"/>
            <p:cNvSpPr>
              <a:spLocks noChangeShapeType="1"/>
            </p:cNvSpPr>
            <p:nvPr/>
          </p:nvSpPr>
          <p:spPr bwMode="auto">
            <a:xfrm>
              <a:off x="3531" y="2783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28" name="Line 23"/>
            <p:cNvSpPr>
              <a:spLocks noChangeShapeType="1"/>
            </p:cNvSpPr>
            <p:nvPr/>
          </p:nvSpPr>
          <p:spPr bwMode="auto">
            <a:xfrm>
              <a:off x="4074" y="2780"/>
              <a:ext cx="0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0331" name="Text Box 26"/>
            <p:cNvSpPr txBox="1">
              <a:spLocks noChangeArrowheads="1"/>
            </p:cNvSpPr>
            <p:nvPr/>
          </p:nvSpPr>
          <p:spPr bwMode="auto">
            <a:xfrm>
              <a:off x="4034" y="288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8</a:t>
              </a:r>
            </a:p>
          </p:txBody>
        </p:sp>
        <p:sp>
          <p:nvSpPr>
            <p:cNvPr id="690335" name="Text Box 30"/>
            <p:cNvSpPr txBox="1">
              <a:spLocks noChangeArrowheads="1"/>
            </p:cNvSpPr>
            <p:nvPr/>
          </p:nvSpPr>
          <p:spPr bwMode="auto">
            <a:xfrm>
              <a:off x="3485" y="287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2</a:t>
              </a:r>
            </a:p>
          </p:txBody>
        </p:sp>
        <p:sp>
          <p:nvSpPr>
            <p:cNvPr id="690336" name="Text Box 57"/>
            <p:cNvSpPr txBox="1">
              <a:spLocks noChangeArrowheads="1"/>
            </p:cNvSpPr>
            <p:nvPr/>
          </p:nvSpPr>
          <p:spPr bwMode="auto">
            <a:xfrm>
              <a:off x="4031" y="274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i="0">
                  <a:latin typeface="Arial" charset="0"/>
                </a:rPr>
                <a:t>7</a:t>
              </a:r>
            </a:p>
          </p:txBody>
        </p:sp>
        <p:sp>
          <p:nvSpPr>
            <p:cNvPr id="690353" name="Oval 81"/>
            <p:cNvSpPr>
              <a:spLocks noChangeArrowheads="1"/>
            </p:cNvSpPr>
            <p:nvPr/>
          </p:nvSpPr>
          <p:spPr bwMode="auto">
            <a:xfrm>
              <a:off x="3604" y="2972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54" name="Oval 82"/>
            <p:cNvSpPr>
              <a:spLocks noChangeArrowheads="1"/>
            </p:cNvSpPr>
            <p:nvPr/>
          </p:nvSpPr>
          <p:spPr bwMode="auto">
            <a:xfrm>
              <a:off x="3788" y="2970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55" name="Oval 83"/>
            <p:cNvSpPr>
              <a:spLocks noChangeArrowheads="1"/>
            </p:cNvSpPr>
            <p:nvPr/>
          </p:nvSpPr>
          <p:spPr bwMode="auto">
            <a:xfrm>
              <a:off x="4158" y="2973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60" name="Freeform 10"/>
            <p:cNvSpPr>
              <a:spLocks/>
            </p:cNvSpPr>
            <p:nvPr/>
          </p:nvSpPr>
          <p:spPr bwMode="auto">
            <a:xfrm flipV="1">
              <a:off x="3754" y="2639"/>
              <a:ext cx="550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61" name="Freeform 185"/>
            <p:cNvSpPr>
              <a:spLocks/>
            </p:cNvSpPr>
            <p:nvPr/>
          </p:nvSpPr>
          <p:spPr bwMode="auto">
            <a:xfrm>
              <a:off x="4274" y="2610"/>
              <a:ext cx="264" cy="456"/>
            </a:xfrm>
            <a:custGeom>
              <a:avLst/>
              <a:gdLst>
                <a:gd name="T0" fmla="*/ 264 w 264"/>
                <a:gd name="T1" fmla="*/ 0 h 456"/>
                <a:gd name="T2" fmla="*/ 262 w 264"/>
                <a:gd name="T3" fmla="*/ 248 h 456"/>
                <a:gd name="T4" fmla="*/ 0 w 264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456">
                  <a:moveTo>
                    <a:pt x="264" y="0"/>
                  </a:moveTo>
                  <a:lnTo>
                    <a:pt x="262" y="248"/>
                  </a:lnTo>
                  <a:lnTo>
                    <a:pt x="0" y="45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90386" name="Group 210"/>
          <p:cNvGrpSpPr>
            <a:grpSpLocks/>
          </p:cNvGrpSpPr>
          <p:nvPr/>
        </p:nvGrpSpPr>
        <p:grpSpPr bwMode="auto">
          <a:xfrm>
            <a:off x="7080250" y="4318000"/>
            <a:ext cx="1698625" cy="742950"/>
            <a:chOff x="1003" y="3585"/>
            <a:chExt cx="1070" cy="468"/>
          </a:xfrm>
        </p:grpSpPr>
        <p:grpSp>
          <p:nvGrpSpPr>
            <p:cNvPr id="690383" name="Group 207"/>
            <p:cNvGrpSpPr>
              <a:grpSpLocks/>
            </p:cNvGrpSpPr>
            <p:nvPr/>
          </p:nvGrpSpPr>
          <p:grpSpPr bwMode="auto">
            <a:xfrm>
              <a:off x="1003" y="3723"/>
              <a:ext cx="796" cy="330"/>
              <a:chOff x="2444" y="3759"/>
              <a:chExt cx="796" cy="330"/>
            </a:xfrm>
          </p:grpSpPr>
          <p:sp>
            <p:nvSpPr>
              <p:cNvPr id="690313" name="Rectangle 77"/>
              <p:cNvSpPr>
                <a:spLocks noChangeArrowheads="1"/>
              </p:cNvSpPr>
              <p:nvPr/>
            </p:nvSpPr>
            <p:spPr bwMode="auto">
              <a:xfrm>
                <a:off x="3057" y="3793"/>
                <a:ext cx="183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14" name="Rectangle 76"/>
              <p:cNvSpPr>
                <a:spLocks noChangeArrowheads="1"/>
              </p:cNvSpPr>
              <p:nvPr/>
            </p:nvSpPr>
            <p:spPr bwMode="auto">
              <a:xfrm>
                <a:off x="2496" y="3796"/>
                <a:ext cx="561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24" name="Line 17"/>
              <p:cNvSpPr>
                <a:spLocks noChangeShapeType="1"/>
              </p:cNvSpPr>
              <p:nvPr/>
            </p:nvSpPr>
            <p:spPr bwMode="auto">
              <a:xfrm>
                <a:off x="2874" y="379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0329" name="Line 24"/>
              <p:cNvSpPr>
                <a:spLocks noChangeShapeType="1"/>
              </p:cNvSpPr>
              <p:nvPr/>
            </p:nvSpPr>
            <p:spPr bwMode="auto">
              <a:xfrm>
                <a:off x="2688" y="3794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0330" name="Line 25"/>
              <p:cNvSpPr>
                <a:spLocks noChangeShapeType="1"/>
              </p:cNvSpPr>
              <p:nvPr/>
            </p:nvSpPr>
            <p:spPr bwMode="auto">
              <a:xfrm>
                <a:off x="3060" y="3791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90332" name="Text Box 27"/>
              <p:cNvSpPr txBox="1">
                <a:spLocks noChangeArrowheads="1"/>
              </p:cNvSpPr>
              <p:nvPr/>
            </p:nvSpPr>
            <p:spPr bwMode="auto">
              <a:xfrm>
                <a:off x="2456" y="3762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9</a:t>
                </a:r>
              </a:p>
            </p:txBody>
          </p:sp>
          <p:sp>
            <p:nvSpPr>
              <p:cNvPr id="690333" name="Text Box 28"/>
              <p:cNvSpPr txBox="1">
                <a:spLocks noChangeArrowheads="1"/>
              </p:cNvSpPr>
              <p:nvPr/>
            </p:nvSpPr>
            <p:spPr bwMode="auto">
              <a:xfrm>
                <a:off x="3008" y="390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16</a:t>
                </a:r>
              </a:p>
            </p:txBody>
          </p:sp>
          <p:sp>
            <p:nvSpPr>
              <p:cNvPr id="690334" name="Text Box 29"/>
              <p:cNvSpPr txBox="1">
                <a:spLocks noChangeArrowheads="1"/>
              </p:cNvSpPr>
              <p:nvPr/>
            </p:nvSpPr>
            <p:spPr bwMode="auto">
              <a:xfrm>
                <a:off x="2444" y="390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10</a:t>
                </a:r>
              </a:p>
            </p:txBody>
          </p:sp>
          <p:sp>
            <p:nvSpPr>
              <p:cNvPr id="690352" name="Text Box 74"/>
              <p:cNvSpPr txBox="1">
                <a:spLocks noChangeArrowheads="1"/>
              </p:cNvSpPr>
              <p:nvPr/>
            </p:nvSpPr>
            <p:spPr bwMode="auto">
              <a:xfrm>
                <a:off x="3005" y="3759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latin typeface="Arial" charset="0"/>
                  </a:rPr>
                  <a:t>15</a:t>
                </a:r>
              </a:p>
            </p:txBody>
          </p:sp>
          <p:sp>
            <p:nvSpPr>
              <p:cNvPr id="690356" name="Oval 84"/>
              <p:cNvSpPr>
                <a:spLocks noChangeArrowheads="1"/>
              </p:cNvSpPr>
              <p:nvPr/>
            </p:nvSpPr>
            <p:spPr bwMode="auto">
              <a:xfrm>
                <a:off x="2588" y="3988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57" name="Oval 85"/>
              <p:cNvSpPr>
                <a:spLocks noChangeArrowheads="1"/>
              </p:cNvSpPr>
              <p:nvPr/>
            </p:nvSpPr>
            <p:spPr bwMode="auto">
              <a:xfrm>
                <a:off x="2580" y="385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0358" name="Oval 86"/>
              <p:cNvSpPr>
                <a:spLocks noChangeArrowheads="1"/>
              </p:cNvSpPr>
              <p:nvPr/>
            </p:nvSpPr>
            <p:spPr bwMode="auto">
              <a:xfrm>
                <a:off x="3131" y="3851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</p:grpSp>
        <p:sp>
          <p:nvSpPr>
            <p:cNvPr id="690369" name="AutoShape 8"/>
            <p:cNvSpPr>
              <a:spLocks noChangeArrowheads="1"/>
            </p:cNvSpPr>
            <p:nvPr/>
          </p:nvSpPr>
          <p:spPr bwMode="auto">
            <a:xfrm>
              <a:off x="1046" y="3586"/>
              <a:ext cx="1027" cy="165"/>
            </a:xfrm>
            <a:prstGeom prst="parallelogram">
              <a:avLst>
                <a:gd name="adj" fmla="val 155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70" name="Freeform 10"/>
            <p:cNvSpPr>
              <a:spLocks/>
            </p:cNvSpPr>
            <p:nvPr/>
          </p:nvSpPr>
          <p:spPr bwMode="auto">
            <a:xfrm>
              <a:off x="1161" y="3614"/>
              <a:ext cx="746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81" name="Freeform 10"/>
            <p:cNvSpPr>
              <a:spLocks/>
            </p:cNvSpPr>
            <p:nvPr/>
          </p:nvSpPr>
          <p:spPr bwMode="auto">
            <a:xfrm flipV="1">
              <a:off x="1287" y="3614"/>
              <a:ext cx="550" cy="105"/>
            </a:xfrm>
            <a:custGeom>
              <a:avLst/>
              <a:gdLst>
                <a:gd name="T0" fmla="*/ 0 w 678"/>
                <a:gd name="T1" fmla="*/ 110 h 110"/>
                <a:gd name="T2" fmla="*/ 148 w 678"/>
                <a:gd name="T3" fmla="*/ 108 h 110"/>
                <a:gd name="T4" fmla="*/ 567 w 678"/>
                <a:gd name="T5" fmla="*/ 0 h 110"/>
                <a:gd name="T6" fmla="*/ 678 w 67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8"/>
                <a:gd name="T13" fmla="*/ 0 h 110"/>
                <a:gd name="T14" fmla="*/ 678 w 67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8" h="110">
                  <a:moveTo>
                    <a:pt x="0" y="110"/>
                  </a:moveTo>
                  <a:lnTo>
                    <a:pt x="148" y="108"/>
                  </a:lnTo>
                  <a:lnTo>
                    <a:pt x="567" y="0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0382" name="Freeform 206"/>
            <p:cNvSpPr>
              <a:spLocks/>
            </p:cNvSpPr>
            <p:nvPr/>
          </p:nvSpPr>
          <p:spPr bwMode="auto">
            <a:xfrm>
              <a:off x="1807" y="3585"/>
              <a:ext cx="264" cy="456"/>
            </a:xfrm>
            <a:custGeom>
              <a:avLst/>
              <a:gdLst>
                <a:gd name="T0" fmla="*/ 264 w 264"/>
                <a:gd name="T1" fmla="*/ 0 h 456"/>
                <a:gd name="T2" fmla="*/ 262 w 264"/>
                <a:gd name="T3" fmla="*/ 248 h 456"/>
                <a:gd name="T4" fmla="*/ 0 w 264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" h="456">
                  <a:moveTo>
                    <a:pt x="264" y="0"/>
                  </a:moveTo>
                  <a:lnTo>
                    <a:pt x="262" y="248"/>
                  </a:lnTo>
                  <a:lnTo>
                    <a:pt x="0" y="45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0384" name="Freeform 208"/>
            <p:cNvSpPr>
              <a:spLocks/>
            </p:cNvSpPr>
            <p:nvPr/>
          </p:nvSpPr>
          <p:spPr bwMode="auto">
            <a:xfrm>
              <a:off x="1044" y="3747"/>
              <a:ext cx="762" cy="303"/>
            </a:xfrm>
            <a:custGeom>
              <a:avLst/>
              <a:gdLst>
                <a:gd name="T0" fmla="*/ 0 w 762"/>
                <a:gd name="T1" fmla="*/ 3 h 303"/>
                <a:gd name="T2" fmla="*/ 0 w 762"/>
                <a:gd name="T3" fmla="*/ 303 h 303"/>
                <a:gd name="T4" fmla="*/ 762 w 762"/>
                <a:gd name="T5" fmla="*/ 303 h 303"/>
                <a:gd name="T6" fmla="*/ 762 w 762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2" h="303">
                  <a:moveTo>
                    <a:pt x="0" y="3"/>
                  </a:moveTo>
                  <a:lnTo>
                    <a:pt x="0" y="303"/>
                  </a:lnTo>
                  <a:lnTo>
                    <a:pt x="762" y="303"/>
                  </a:lnTo>
                  <a:lnTo>
                    <a:pt x="76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0385" name="Line 209"/>
            <p:cNvSpPr>
              <a:spLocks noChangeShapeType="1"/>
            </p:cNvSpPr>
            <p:nvPr/>
          </p:nvSpPr>
          <p:spPr bwMode="auto">
            <a:xfrm flipV="1">
              <a:off x="1044" y="3888"/>
              <a:ext cx="76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90343" name="Text Box 64"/>
          <p:cNvSpPr txBox="1">
            <a:spLocks noChangeArrowheads="1"/>
          </p:cNvSpPr>
          <p:nvPr/>
        </p:nvSpPr>
        <p:spPr bwMode="auto">
          <a:xfrm>
            <a:off x="8037513" y="52974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0344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524033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45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527526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0346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838" y="5103813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0347" name="Line 69"/>
          <p:cNvSpPr>
            <a:spLocks noChangeShapeType="1"/>
          </p:cNvSpPr>
          <p:nvPr/>
        </p:nvSpPr>
        <p:spPr bwMode="auto">
          <a:xfrm>
            <a:off x="7324725" y="4922838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8" name="Line 70"/>
          <p:cNvSpPr>
            <a:spLocks noChangeShapeType="1"/>
          </p:cNvSpPr>
          <p:nvPr/>
        </p:nvSpPr>
        <p:spPr bwMode="auto">
          <a:xfrm>
            <a:off x="7315200" y="4721225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49" name="Line 71"/>
          <p:cNvSpPr>
            <a:spLocks noChangeShapeType="1"/>
          </p:cNvSpPr>
          <p:nvPr/>
        </p:nvSpPr>
        <p:spPr bwMode="auto">
          <a:xfrm>
            <a:off x="8170863" y="4665663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0351" name="Text Box 73"/>
          <p:cNvSpPr txBox="1">
            <a:spLocks noChangeArrowheads="1"/>
          </p:cNvSpPr>
          <p:nvPr/>
        </p:nvSpPr>
        <p:spPr bwMode="auto">
          <a:xfrm>
            <a:off x="7364413" y="5827713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9-16)</a:t>
            </a:r>
          </a:p>
        </p:txBody>
      </p:sp>
      <p:sp>
        <p:nvSpPr>
          <p:cNvPr id="690387" name="Rectangle 211"/>
          <p:cNvSpPr>
            <a:spLocks noChangeArrowheads="1"/>
          </p:cNvSpPr>
          <p:nvPr/>
        </p:nvSpPr>
        <p:spPr bwMode="auto">
          <a:xfrm>
            <a:off x="4095750" y="3695700"/>
            <a:ext cx="48371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i="0"/>
              <a:t>… operates as </a:t>
            </a:r>
            <a:r>
              <a:rPr lang="en-US" sz="2000">
                <a:solidFill>
                  <a:srgbClr val="FF0000"/>
                </a:solidFill>
              </a:rPr>
              <a:t>multiple</a:t>
            </a:r>
            <a:r>
              <a:rPr lang="en-US" sz="2000" i="0"/>
              <a:t> virtual switches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315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Port-based VLAN</a:t>
            </a:r>
          </a:p>
        </p:txBody>
      </p:sp>
      <p:sp>
        <p:nvSpPr>
          <p:cNvPr id="691210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1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2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3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4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5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16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</a:t>
            </a:r>
          </a:p>
        </p:txBody>
      </p:sp>
      <p:sp>
        <p:nvSpPr>
          <p:cNvPr id="691217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18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19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454 h 454"/>
              <a:gd name="T2" fmla="*/ 232 w 232"/>
              <a:gd name="T3" fmla="*/ 274 h 454"/>
              <a:gd name="T4" fmla="*/ 229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20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21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85 w 432"/>
              <a:gd name="T3" fmla="*/ 0 h 105"/>
              <a:gd name="T4" fmla="*/ 307 w 432"/>
              <a:gd name="T5" fmla="*/ 105 h 105"/>
              <a:gd name="T6" fmla="*/ 432 w 432"/>
              <a:gd name="T7" fmla="*/ 105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22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3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4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5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6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7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8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29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sp>
        <p:nvSpPr>
          <p:cNvPr id="691230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9</a:t>
            </a:r>
          </a:p>
        </p:txBody>
      </p:sp>
      <p:sp>
        <p:nvSpPr>
          <p:cNvPr id="691231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16</a:t>
            </a:r>
          </a:p>
        </p:txBody>
      </p:sp>
      <p:sp>
        <p:nvSpPr>
          <p:cNvPr id="691232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10</a:t>
            </a:r>
          </a:p>
        </p:txBody>
      </p:sp>
      <p:sp>
        <p:nvSpPr>
          <p:cNvPr id="691233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1234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pic>
        <p:nvPicPr>
          <p:cNvPr id="691235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344328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36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358298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37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52901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1238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39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0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1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1242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490913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43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3525838"/>
            <a:ext cx="4968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1244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3354388"/>
            <a:ext cx="4968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1245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6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7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1248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1249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9-15)</a:t>
            </a:r>
          </a:p>
        </p:txBody>
      </p:sp>
      <p:sp>
        <p:nvSpPr>
          <p:cNvPr id="691250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15</a:t>
            </a:r>
          </a:p>
        </p:txBody>
      </p:sp>
      <p:sp>
        <p:nvSpPr>
          <p:cNvPr id="691251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2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3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4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5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6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1257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sp>
        <p:nvSpPr>
          <p:cNvPr id="691316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traffic isolation:</a:t>
            </a:r>
            <a:r>
              <a:rPr lang="en-US" sz="2400"/>
              <a:t> frames to/from ports 1-8 can </a:t>
            </a:r>
            <a:r>
              <a:rPr lang="en-US" sz="2400" i="1"/>
              <a:t>only</a:t>
            </a:r>
            <a:r>
              <a:rPr lang="en-US" sz="2400"/>
              <a:t> reach ports 1-8</a:t>
            </a:r>
          </a:p>
          <a:p>
            <a:pPr lvl="1"/>
            <a:r>
              <a:rPr lang="en-US" sz="180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FF0000"/>
                </a:solidFill>
              </a:rPr>
              <a:t>dynamic membership:</a:t>
            </a:r>
            <a:r>
              <a:rPr lang="en-US" sz="2400" i="0"/>
              <a:t> ports can be dynamically assigned among VLANs</a:t>
            </a:r>
          </a:p>
        </p:txBody>
      </p:sp>
      <p:grpSp>
        <p:nvGrpSpPr>
          <p:cNvPr id="691322" name="Group 122"/>
          <p:cNvGrpSpPr>
            <a:grpSpLocks/>
          </p:cNvGrpSpPr>
          <p:nvPr/>
        </p:nvGrpSpPr>
        <p:grpSpPr bwMode="auto">
          <a:xfrm>
            <a:off x="4906963" y="2632075"/>
            <a:ext cx="1317625" cy="525463"/>
            <a:chOff x="2973" y="1054"/>
            <a:chExt cx="830" cy="331"/>
          </a:xfrm>
        </p:grpSpPr>
        <p:sp>
          <p:nvSpPr>
            <p:cNvPr id="691318" name="Rectangle 118"/>
            <p:cNvSpPr>
              <a:spLocks noChangeArrowheads="1"/>
            </p:cNvSpPr>
            <p:nvPr/>
          </p:nvSpPr>
          <p:spPr bwMode="auto">
            <a:xfrm>
              <a:off x="3627" y="1188"/>
              <a:ext cx="176" cy="1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691319" name="Picture 67" descr="termina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3" y="1054"/>
              <a:ext cx="31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1320" name="Line 120"/>
            <p:cNvSpPr>
              <a:spLocks noChangeShapeType="1"/>
            </p:cNvSpPr>
            <p:nvPr/>
          </p:nvSpPr>
          <p:spPr bwMode="auto">
            <a:xfrm flipH="1" flipV="1">
              <a:off x="3204" y="1136"/>
              <a:ext cx="50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1321" name="Oval 82"/>
            <p:cNvSpPr>
              <a:spLocks noChangeArrowheads="1"/>
            </p:cNvSpPr>
            <p:nvPr/>
          </p:nvSpPr>
          <p:spPr bwMode="auto">
            <a:xfrm>
              <a:off x="3692" y="1248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691324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400">
                  <a:solidFill>
                    <a:srgbClr val="FF0000"/>
                  </a:solidFill>
                </a:rPr>
                <a:t>forwarding between VLANS:</a:t>
              </a:r>
              <a:r>
                <a:rPr lang="en-US" sz="2400" i="0"/>
                <a:t> done via routing (just as with separate switches)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</a:pPr>
              <a:r>
                <a:rPr lang="en-US" sz="2000" i="0"/>
                <a:t>in practice vendors sell combined switches plus routers</a:t>
              </a:r>
            </a:p>
          </p:txBody>
        </p:sp>
        <p:grpSp>
          <p:nvGrpSpPr>
            <p:cNvPr id="691349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691326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691327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691328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91329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91330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91331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 i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91332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grpSp>
                <p:nvGrpSpPr>
                  <p:cNvPr id="691333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691334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35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36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691337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691338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39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340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50"/>
                      <a:ext cx="52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691341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691343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1344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1345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91346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91347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691348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335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8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8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83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81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80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r>
              <a:rPr lang="en-US" sz="2400" i="1">
                <a:solidFill>
                  <a:srgbClr val="FF0000"/>
                </a:solidFill>
              </a:rPr>
              <a:t>trunk port:</a:t>
            </a:r>
            <a:r>
              <a:rPr lang="en-US" sz="2400"/>
              <a:t> carries frames between VLANS defined over multiple physical switches</a:t>
            </a:r>
          </a:p>
          <a:p>
            <a:pPr lvl="1"/>
            <a:r>
              <a:rPr lang="en-US" sz="2000"/>
              <a:t>frames forwarded within VLAN between switches can’t be vanilla 802.1 frames (must carry VLAN ID info)</a:t>
            </a:r>
          </a:p>
          <a:p>
            <a:pPr lvl="1"/>
            <a:r>
              <a:rPr lang="en-US" sz="2000"/>
              <a:t>802.1q protocol adds/removed additional header fields for frames forwarded between trunk ports</a:t>
            </a:r>
          </a:p>
        </p:txBody>
      </p:sp>
      <p:sp>
        <p:nvSpPr>
          <p:cNvPr id="692286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287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88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89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0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1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2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293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</a:t>
            </a:r>
          </a:p>
        </p:txBody>
      </p:sp>
      <p:sp>
        <p:nvSpPr>
          <p:cNvPr id="692294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295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6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454 h 454"/>
              <a:gd name="T2" fmla="*/ 232 w 232"/>
              <a:gd name="T3" fmla="*/ 274 h 454"/>
              <a:gd name="T4" fmla="*/ 229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7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8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85 w 432"/>
              <a:gd name="T3" fmla="*/ 0 h 105"/>
              <a:gd name="T4" fmla="*/ 307 w 432"/>
              <a:gd name="T5" fmla="*/ 105 h 105"/>
              <a:gd name="T6" fmla="*/ 432 w 432"/>
              <a:gd name="T7" fmla="*/ 105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299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0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1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2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3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4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5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06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sp>
        <p:nvSpPr>
          <p:cNvPr id="692307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9</a:t>
            </a:r>
          </a:p>
        </p:txBody>
      </p:sp>
      <p:sp>
        <p:nvSpPr>
          <p:cNvPr id="692309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10</a:t>
            </a:r>
          </a:p>
        </p:txBody>
      </p:sp>
      <p:sp>
        <p:nvSpPr>
          <p:cNvPr id="692310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2311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pic>
        <p:nvPicPr>
          <p:cNvPr id="692312" name="Picture 58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473325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13" name="Picture 59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613025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14" name="Picture 60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568575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315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16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17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18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pic>
        <p:nvPicPr>
          <p:cNvPr id="692319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88" y="2530475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20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256540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21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2393950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322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23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24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25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1-8)</a:t>
            </a:r>
          </a:p>
        </p:txBody>
      </p:sp>
      <p:sp>
        <p:nvSpPr>
          <p:cNvPr id="692326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(VLAN ports 9-15)</a:t>
            </a:r>
          </a:p>
        </p:txBody>
      </p:sp>
      <p:sp>
        <p:nvSpPr>
          <p:cNvPr id="692327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15</a:t>
            </a:r>
          </a:p>
        </p:txBody>
      </p:sp>
      <p:sp>
        <p:nvSpPr>
          <p:cNvPr id="692328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29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0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1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2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3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34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0">
                <a:latin typeface="Arial" charset="0"/>
              </a:rPr>
              <a:t>…</a:t>
            </a:r>
          </a:p>
        </p:txBody>
      </p:sp>
      <p:sp>
        <p:nvSpPr>
          <p:cNvPr id="692337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40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41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42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43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44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47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2</a:t>
            </a:r>
          </a:p>
        </p:txBody>
      </p:sp>
      <p:sp>
        <p:nvSpPr>
          <p:cNvPr id="692348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7</a:t>
            </a:r>
          </a:p>
        </p:txBody>
      </p:sp>
      <p:sp>
        <p:nvSpPr>
          <p:cNvPr id="692349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1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2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3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4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110 h 110"/>
              <a:gd name="T2" fmla="*/ 148 w 678"/>
              <a:gd name="T3" fmla="*/ 108 h 110"/>
              <a:gd name="T4" fmla="*/ 567 w 678"/>
              <a:gd name="T5" fmla="*/ 0 h 110"/>
              <a:gd name="T6" fmla="*/ 678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55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64 w 264"/>
              <a:gd name="T1" fmla="*/ 0 h 456"/>
              <a:gd name="T2" fmla="*/ 262 w 264"/>
              <a:gd name="T3" fmla="*/ 248 h 456"/>
              <a:gd name="T4" fmla="*/ 0 w 264"/>
              <a:gd name="T5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92356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3 h 303"/>
              <a:gd name="T2" fmla="*/ 0 w 762"/>
              <a:gd name="T3" fmla="*/ 303 h 303"/>
              <a:gd name="T4" fmla="*/ 762 w 762"/>
              <a:gd name="T5" fmla="*/ 303 h 303"/>
              <a:gd name="T6" fmla="*/ 762 w 762"/>
              <a:gd name="T7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92357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692359" name="Picture 65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2514600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60" name="Picture 66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2568575"/>
            <a:ext cx="4968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2361" name="Picture 67" descr="term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2397125"/>
            <a:ext cx="4968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362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63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64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2377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2379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3</a:t>
            </a:r>
          </a:p>
        </p:txBody>
      </p:sp>
      <p:sp>
        <p:nvSpPr>
          <p:cNvPr id="692382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2386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i="0"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Ports 4,6,7,8 belong to CS VLAN</a:t>
            </a:r>
          </a:p>
        </p:txBody>
      </p:sp>
      <p:sp>
        <p:nvSpPr>
          <p:cNvPr id="692387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5</a:t>
            </a:r>
          </a:p>
        </p:txBody>
      </p:sp>
      <p:sp>
        <p:nvSpPr>
          <p:cNvPr id="692388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4</a:t>
            </a:r>
          </a:p>
        </p:txBody>
      </p:sp>
      <p:sp>
        <p:nvSpPr>
          <p:cNvPr id="692389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6</a:t>
            </a:r>
          </a:p>
        </p:txBody>
      </p:sp>
      <p:sp>
        <p:nvSpPr>
          <p:cNvPr id="692390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00" i="0"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692391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2393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692308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692345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692350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2392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251" name="Group 28"/>
          <p:cNvGrpSpPr>
            <a:grpSpLocks/>
          </p:cNvGrpSpPr>
          <p:nvPr/>
        </p:nvGrpSpPr>
        <p:grpSpPr bwMode="auto">
          <a:xfrm>
            <a:off x="863600" y="1468438"/>
            <a:ext cx="5530850" cy="1079500"/>
            <a:chOff x="544" y="925"/>
            <a:chExt cx="3484" cy="680"/>
          </a:xfrm>
        </p:grpSpPr>
        <p:pic>
          <p:nvPicPr>
            <p:cNvPr id="69325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1006"/>
              <a:ext cx="3484" cy="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3253" name="Rectangle 8"/>
            <p:cNvSpPr>
              <a:spLocks noChangeArrowheads="1"/>
            </p:cNvSpPr>
            <p:nvPr/>
          </p:nvSpPr>
          <p:spPr bwMode="auto">
            <a:xfrm>
              <a:off x="2166" y="1340"/>
              <a:ext cx="172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3254" name="Rectangle 7"/>
            <p:cNvSpPr>
              <a:spLocks noChangeArrowheads="1"/>
            </p:cNvSpPr>
            <p:nvPr/>
          </p:nvSpPr>
          <p:spPr bwMode="auto">
            <a:xfrm>
              <a:off x="2186" y="1124"/>
              <a:ext cx="132" cy="232"/>
            </a:xfrm>
            <a:prstGeom prst="rect">
              <a:avLst/>
            </a:prstGeom>
            <a:solidFill>
              <a:srgbClr val="CC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3255" name="Text Box 9"/>
            <p:cNvSpPr txBox="1">
              <a:spLocks noChangeArrowheads="1"/>
            </p:cNvSpPr>
            <p:nvPr/>
          </p:nvSpPr>
          <p:spPr bwMode="auto">
            <a:xfrm>
              <a:off x="2124" y="925"/>
              <a:ext cx="2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900" i="0">
                  <a:latin typeface="Arial" charset="0"/>
                </a:rPr>
                <a:t>Type</a:t>
              </a:r>
            </a:p>
          </p:txBody>
        </p:sp>
        <p:sp>
          <p:nvSpPr>
            <p:cNvPr id="693256" name="Line 10"/>
            <p:cNvSpPr>
              <a:spLocks noChangeShapeType="1"/>
            </p:cNvSpPr>
            <p:nvPr/>
          </p:nvSpPr>
          <p:spPr bwMode="auto">
            <a:xfrm>
              <a:off x="2234" y="1056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93257" name="Picture 29" descr="eth_head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913063"/>
            <a:ext cx="25479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3258" name="Picture 30" descr="eth_heade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2709863"/>
            <a:ext cx="27781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325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0" name="Rectangle 32"/>
          <p:cNvSpPr>
            <a:spLocks noChangeArrowheads="1"/>
          </p:cNvSpPr>
          <p:nvPr/>
        </p:nvSpPr>
        <p:spPr bwMode="auto">
          <a:xfrm>
            <a:off x="3465513" y="2989263"/>
            <a:ext cx="333375" cy="373062"/>
          </a:xfrm>
          <a:prstGeom prst="rect">
            <a:avLst/>
          </a:prstGeom>
          <a:solidFill>
            <a:srgbClr val="CCE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3261" name="Rectangle 33"/>
          <p:cNvSpPr>
            <a:spLocks noChangeArrowheads="1"/>
          </p:cNvSpPr>
          <p:nvPr/>
        </p:nvSpPr>
        <p:spPr bwMode="auto">
          <a:xfrm>
            <a:off x="3832225" y="2989263"/>
            <a:ext cx="333375" cy="373062"/>
          </a:xfrm>
          <a:prstGeom prst="rect">
            <a:avLst/>
          </a:prstGeom>
          <a:solidFill>
            <a:srgbClr val="CCE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3262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3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4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6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67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2-byte Tag Protocol Identifier</a:t>
            </a:r>
          </a:p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                        (value: 81-00) </a:t>
            </a:r>
          </a:p>
        </p:txBody>
      </p:sp>
      <p:sp>
        <p:nvSpPr>
          <p:cNvPr id="693268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>
                <a:latin typeface="Arial" charset="0"/>
                <a:ea typeface="Gulim" pitchFamily="34" charset="-127"/>
              </a:rPr>
              <a:t>                          3 bit priority field like IP TOS)</a:t>
            </a:r>
            <a:r>
              <a:rPr lang="en-US" altLang="ko-KR" i="0">
                <a:latin typeface="Arial" charset="0"/>
                <a:ea typeface="Gulim" pitchFamily="34" charset="-127"/>
              </a:rPr>
              <a:t> </a:t>
            </a:r>
          </a:p>
        </p:txBody>
      </p:sp>
      <p:sp>
        <p:nvSpPr>
          <p:cNvPr id="693269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70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71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3272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latin typeface="Arial" charset="0"/>
                <a:ea typeface="Gulim" pitchFamily="34" charset="-127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latin typeface="Arial" charset="0"/>
                <a:ea typeface="Gulim" pitchFamily="34" charset="-127"/>
              </a:rPr>
              <a:t>CRC</a:t>
            </a:r>
            <a:r>
              <a:rPr lang="en-US" altLang="ko-KR" i="0">
                <a:latin typeface="Arial" charset="0"/>
                <a:ea typeface="Gulim" pitchFamily="34" charset="-127"/>
              </a:rPr>
              <a:t> </a:t>
            </a:r>
          </a:p>
        </p:txBody>
      </p:sp>
      <p:sp>
        <p:nvSpPr>
          <p:cNvPr id="693275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 i="0" u="sng">
                <a:solidFill>
                  <a:srgbClr val="000099"/>
                </a:solidFill>
              </a:rPr>
              <a:t>802.1Q VLAN frame format</a:t>
            </a:r>
          </a:p>
        </p:txBody>
      </p:sp>
      <p:sp>
        <p:nvSpPr>
          <p:cNvPr id="693276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62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802.1 frame</a:t>
            </a:r>
          </a:p>
        </p:txBody>
      </p:sp>
      <p:sp>
        <p:nvSpPr>
          <p:cNvPr id="693277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84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802.1Q frame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520D8-1D15-44DA-9B9B-C6653470A341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2327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to Point Data Link Control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446213"/>
            <a:ext cx="7772400" cy="4953000"/>
          </a:xfrm>
        </p:spPr>
        <p:txBody>
          <a:bodyPr/>
          <a:lstStyle/>
          <a:p>
            <a:r>
              <a:rPr lang="en-US" sz="2400"/>
              <a:t>one sender, one receiver, one link: easier than broadcast link:</a:t>
            </a:r>
          </a:p>
          <a:p>
            <a:pPr lvl="1"/>
            <a:r>
              <a:rPr lang="en-US"/>
              <a:t>no Media Access Control</a:t>
            </a:r>
          </a:p>
          <a:p>
            <a:pPr lvl="1"/>
            <a:r>
              <a:rPr lang="en-US"/>
              <a:t>no need for explicit MAC addressing</a:t>
            </a:r>
          </a:p>
          <a:p>
            <a:pPr lvl="1"/>
            <a:r>
              <a:rPr lang="en-US"/>
              <a:t>e.g., dialup link, ISDN line</a:t>
            </a:r>
          </a:p>
          <a:p>
            <a:r>
              <a:rPr lang="en-US" sz="2400"/>
              <a:t>popular  point-to-point DLC protocols:</a:t>
            </a:r>
          </a:p>
          <a:p>
            <a:pPr lvl="1"/>
            <a:r>
              <a:rPr lang="en-US"/>
              <a:t>PPP (point-to-point protocol)</a:t>
            </a:r>
          </a:p>
          <a:p>
            <a:pPr lvl="1"/>
            <a:r>
              <a:rPr lang="en-US"/>
              <a:t>HDLC: High level data link control (Data link used to be considered “high layer” in protocol stack!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200"/>
              <a:t>PPP Design Requirements [RFC 1557]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77724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packet framing:</a:t>
            </a:r>
            <a:r>
              <a:rPr lang="en-US" sz="2400"/>
              <a:t> encapsulation of network-layer datagram in data link frame </a:t>
            </a:r>
          </a:p>
          <a:p>
            <a:pPr lvl="1"/>
            <a:r>
              <a:rPr lang="en-US"/>
              <a:t>carry network layer data of any network layer protocol (not just IP) </a:t>
            </a:r>
            <a:r>
              <a:rPr lang="en-US" i="1"/>
              <a:t>at same time</a:t>
            </a:r>
          </a:p>
          <a:p>
            <a:pPr lvl="1"/>
            <a:r>
              <a:rPr lang="en-US"/>
              <a:t>ability to demultiplex upwards</a:t>
            </a:r>
          </a:p>
          <a:p>
            <a:r>
              <a:rPr lang="en-US" sz="2400">
                <a:solidFill>
                  <a:srgbClr val="FF0000"/>
                </a:solidFill>
              </a:rPr>
              <a:t>bit transparency:</a:t>
            </a:r>
            <a:r>
              <a:rPr lang="en-US" sz="2400"/>
              <a:t> must carry any bit pattern in the data field</a:t>
            </a:r>
          </a:p>
          <a:p>
            <a:r>
              <a:rPr lang="en-US" sz="2400">
                <a:solidFill>
                  <a:srgbClr val="FF0000"/>
                </a:solidFill>
              </a:rPr>
              <a:t>error detection</a:t>
            </a:r>
            <a:r>
              <a:rPr lang="en-US" sz="2400"/>
              <a:t> (no correction)</a:t>
            </a:r>
          </a:p>
          <a:p>
            <a:r>
              <a:rPr lang="en-US" sz="2400">
                <a:solidFill>
                  <a:srgbClr val="FF0000"/>
                </a:solidFill>
              </a:rPr>
              <a:t>connection liveness:</a:t>
            </a:r>
            <a:r>
              <a:rPr lang="en-US" sz="2400"/>
              <a:t> detect, signal link failure to network layer</a:t>
            </a:r>
          </a:p>
          <a:p>
            <a:r>
              <a:rPr lang="en-US" sz="2400">
                <a:solidFill>
                  <a:srgbClr val="FF0000"/>
                </a:solidFill>
              </a:rPr>
              <a:t>network layer address negotiation:</a:t>
            </a:r>
            <a:r>
              <a:rPr lang="en-US" sz="2400"/>
              <a:t> endpoint can learn/configure each other’s network address</a:t>
            </a: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PPP non-requirements</a:t>
            </a:r>
            <a:endParaRPr lang="en-US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585913"/>
            <a:ext cx="7772400" cy="4908550"/>
          </a:xfrm>
        </p:spPr>
        <p:txBody>
          <a:bodyPr/>
          <a:lstStyle/>
          <a:p>
            <a:r>
              <a:rPr lang="en-US" sz="2400"/>
              <a:t>no error correction/recovery</a:t>
            </a:r>
          </a:p>
          <a:p>
            <a:r>
              <a:rPr lang="en-US" sz="2400"/>
              <a:t>no flow control</a:t>
            </a:r>
          </a:p>
          <a:p>
            <a:r>
              <a:rPr lang="en-US" sz="2400"/>
              <a:t>out of order delivery OK </a:t>
            </a:r>
          </a:p>
          <a:p>
            <a:r>
              <a:rPr lang="en-US" sz="2400"/>
              <a:t>no need to support multipoint links (e.g., polling)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1241425" y="4189413"/>
            <a:ext cx="683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i="0">
                <a:solidFill>
                  <a:srgbClr val="FF0000"/>
                </a:solidFill>
              </a:rPr>
              <a:t>Error recovery, flow control, data re-ordering </a:t>
            </a:r>
          </a:p>
          <a:p>
            <a:pPr algn="ctr"/>
            <a:r>
              <a:rPr lang="en-US" sz="2400" i="0">
                <a:solidFill>
                  <a:srgbClr val="FF0000"/>
                </a:solidFill>
              </a:rPr>
              <a:t>all relegated to higher layers!</a:t>
            </a:r>
            <a:endParaRPr lang="en-US" sz="2400" i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PPP Data Frame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Flag:</a:t>
            </a:r>
            <a:r>
              <a:rPr lang="en-US" sz="2400"/>
              <a:t> delimiter (framing)</a:t>
            </a:r>
          </a:p>
          <a:p>
            <a:r>
              <a:rPr lang="en-US" sz="2400">
                <a:solidFill>
                  <a:srgbClr val="FF0000"/>
                </a:solidFill>
              </a:rPr>
              <a:t>Address:</a:t>
            </a:r>
            <a:r>
              <a:rPr lang="en-US" sz="2400"/>
              <a:t>  does nothing (only one option)</a:t>
            </a:r>
          </a:p>
          <a:p>
            <a:r>
              <a:rPr lang="en-US" sz="2400">
                <a:solidFill>
                  <a:srgbClr val="FF0000"/>
                </a:solidFill>
              </a:rPr>
              <a:t>Control:</a:t>
            </a:r>
            <a:r>
              <a:rPr lang="en-US" sz="2400"/>
              <a:t> does nothing; in the future possible multiple control fields</a:t>
            </a:r>
          </a:p>
          <a:p>
            <a:r>
              <a:rPr lang="en-US" sz="2400">
                <a:solidFill>
                  <a:srgbClr val="FF0000"/>
                </a:solidFill>
              </a:rPr>
              <a:t>Protocol:</a:t>
            </a:r>
            <a:r>
              <a:rPr lang="en-US" sz="2400"/>
              <a:t> upper layer protocol to which frame delivered (e.g., PPP-LCP, IP, IPCP, etc) </a:t>
            </a:r>
          </a:p>
        </p:txBody>
      </p:sp>
      <p:pic>
        <p:nvPicPr>
          <p:cNvPr id="488452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4329113"/>
            <a:ext cx="7210425" cy="15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5.2 Error detection and correction</a:t>
            </a:r>
            <a:r>
              <a:rPr lang="en-US" sz="24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PPP Data Frame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info:</a:t>
            </a:r>
            <a:r>
              <a:rPr lang="en-US" sz="2400"/>
              <a:t> upper layer data being carried</a:t>
            </a:r>
          </a:p>
          <a:p>
            <a:r>
              <a:rPr lang="en-US" sz="2400">
                <a:solidFill>
                  <a:srgbClr val="FF0000"/>
                </a:solidFill>
              </a:rPr>
              <a:t>check:</a:t>
            </a:r>
            <a:r>
              <a:rPr lang="en-US" sz="2400"/>
              <a:t>  cyclic redundancy check for error detection</a:t>
            </a:r>
            <a:endParaRPr lang="en-US"/>
          </a:p>
        </p:txBody>
      </p:sp>
      <p:pic>
        <p:nvPicPr>
          <p:cNvPr id="489476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941638"/>
            <a:ext cx="7210425" cy="15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Stuffing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3013"/>
            <a:ext cx="7772400" cy="4908550"/>
          </a:xfrm>
        </p:spPr>
        <p:txBody>
          <a:bodyPr/>
          <a:lstStyle/>
          <a:p>
            <a:r>
              <a:rPr lang="en-US"/>
              <a:t> </a:t>
            </a:r>
            <a:r>
              <a:rPr lang="en-US" sz="2400"/>
              <a:t>“data transparency” requirement: data field must be allowed to include flag pattern  &lt;01111110&gt;</a:t>
            </a:r>
          </a:p>
          <a:p>
            <a:pPr lvl="1"/>
            <a:r>
              <a:rPr lang="en-US" u="sng">
                <a:solidFill>
                  <a:srgbClr val="FF0000"/>
                </a:solidFill>
              </a:rPr>
              <a:t>Q:</a:t>
            </a:r>
            <a:r>
              <a:rPr lang="en-US"/>
              <a:t> is received &lt;01111110&gt; data or flag?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>
                <a:solidFill>
                  <a:srgbClr val="000099"/>
                </a:solidFill>
              </a:rPr>
              <a:t>Sender:</a:t>
            </a:r>
            <a:r>
              <a:rPr lang="en-US" sz="2400"/>
              <a:t> adds (“stuffs”) extra &lt; 01111110&gt; byte after each &lt; 01111110&gt; </a:t>
            </a:r>
            <a:r>
              <a:rPr lang="en-US" sz="2400" i="1">
                <a:solidFill>
                  <a:srgbClr val="FF0000"/>
                </a:solidFill>
              </a:rPr>
              <a:t>data  </a:t>
            </a:r>
            <a:r>
              <a:rPr lang="en-US" sz="2400"/>
              <a:t>byte</a:t>
            </a:r>
          </a:p>
          <a:p>
            <a:r>
              <a:rPr lang="en-US" sz="2400">
                <a:solidFill>
                  <a:srgbClr val="000099"/>
                </a:solidFill>
              </a:rPr>
              <a:t>Receiver:</a:t>
            </a:r>
            <a:r>
              <a:rPr lang="en-US" sz="2400"/>
              <a:t> </a:t>
            </a:r>
          </a:p>
          <a:p>
            <a:pPr lvl="1"/>
            <a:r>
              <a:rPr lang="en-US"/>
              <a:t>two 01111110 bytes in a row: discard first byte, continue data reception</a:t>
            </a:r>
          </a:p>
          <a:p>
            <a:pPr lvl="1"/>
            <a:r>
              <a:rPr lang="en-US"/>
              <a:t>single 01111110: flag byte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Stuffing</a:t>
            </a:r>
          </a:p>
        </p:txBody>
      </p:sp>
      <p:pic>
        <p:nvPicPr>
          <p:cNvPr id="491523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695450"/>
            <a:ext cx="5995987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403225" y="1924050"/>
            <a:ext cx="1155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/>
              <a:t>flag byte</a:t>
            </a:r>
          </a:p>
          <a:p>
            <a:r>
              <a:rPr lang="en-US" i="0"/>
              <a:t>pattern</a:t>
            </a:r>
          </a:p>
          <a:p>
            <a:r>
              <a:rPr lang="en-US" i="0"/>
              <a:t>in data</a:t>
            </a:r>
          </a:p>
          <a:p>
            <a:r>
              <a:rPr lang="en-US" i="0"/>
              <a:t>to send</a:t>
            </a:r>
          </a:p>
        </p:txBody>
      </p:sp>
      <p:sp>
        <p:nvSpPr>
          <p:cNvPr id="491525" name="Line 5"/>
          <p:cNvSpPr>
            <a:spLocks noChangeShapeType="1"/>
          </p:cNvSpPr>
          <p:nvPr/>
        </p:nvSpPr>
        <p:spPr bwMode="auto">
          <a:xfrm>
            <a:off x="1481138" y="2152650"/>
            <a:ext cx="917575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4013200" y="5203825"/>
            <a:ext cx="282416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0"/>
              <a:t>flag byte pattern plus</a:t>
            </a:r>
          </a:p>
          <a:p>
            <a:r>
              <a:rPr lang="en-US" i="0"/>
              <a:t>stuffed byte in transmitted  data</a:t>
            </a:r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 flipH="1" flipV="1">
            <a:off x="4021138" y="4833938"/>
            <a:ext cx="504825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28" name="Line 8"/>
          <p:cNvSpPr>
            <a:spLocks noChangeShapeType="1"/>
          </p:cNvSpPr>
          <p:nvPr/>
        </p:nvSpPr>
        <p:spPr bwMode="auto">
          <a:xfrm flipV="1">
            <a:off x="5491163" y="4740275"/>
            <a:ext cx="423862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PPP Data Control Protocol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322388"/>
            <a:ext cx="4627563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Before exchanging network-layer data, data link peers must</a:t>
            </a:r>
          </a:p>
          <a:p>
            <a:r>
              <a:rPr lang="en-US" sz="2400">
                <a:solidFill>
                  <a:srgbClr val="FF0000"/>
                </a:solidFill>
              </a:rPr>
              <a:t>configure PPP link</a:t>
            </a:r>
            <a:r>
              <a:rPr lang="en-US" sz="2400"/>
              <a:t> (max. frame length, authentication)</a:t>
            </a:r>
          </a:p>
          <a:p>
            <a:r>
              <a:rPr lang="en-US" sz="2400">
                <a:solidFill>
                  <a:srgbClr val="FF0000"/>
                </a:solidFill>
              </a:rPr>
              <a:t>learn/configure network</a:t>
            </a:r>
            <a:r>
              <a:rPr lang="en-US" sz="240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layer information</a:t>
            </a:r>
          </a:p>
          <a:p>
            <a:pPr lvl="1"/>
            <a:r>
              <a:rPr lang="en-US"/>
              <a:t>for IP: carry IP Control Protocol (IPCP) msgs (protocol field: 8021) to configure/learn IP address</a:t>
            </a:r>
          </a:p>
        </p:txBody>
      </p:sp>
      <p:pic>
        <p:nvPicPr>
          <p:cNvPr id="492548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190750"/>
            <a:ext cx="3954463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5.1 Introduction and services</a:t>
            </a:r>
          </a:p>
          <a:p>
            <a:r>
              <a:rPr lang="en-US" sz="2400"/>
              <a:t>5.2 Error detection and correction </a:t>
            </a:r>
          </a:p>
          <a:p>
            <a:r>
              <a:rPr lang="en-US" sz="2400"/>
              <a:t>5.3Multiple access protocols</a:t>
            </a:r>
          </a:p>
          <a:p>
            <a:r>
              <a:rPr lang="en-US" sz="2400"/>
              <a:t>5.4 Link-Layer Addressing</a:t>
            </a:r>
          </a:p>
          <a:p>
            <a:r>
              <a:rPr lang="en-US" sz="2400"/>
              <a:t>5.5 Ethernet</a:t>
            </a:r>
          </a:p>
        </p:txBody>
      </p:sp>
      <p:sp>
        <p:nvSpPr>
          <p:cNvPr id="5242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r>
              <a:rPr lang="en-US" sz="2400"/>
              <a:t>5.6 Link-layer switches</a:t>
            </a:r>
          </a:p>
          <a:p>
            <a:r>
              <a:rPr lang="en-US" sz="2400"/>
              <a:t>5.7 PPP</a:t>
            </a:r>
          </a:p>
          <a:p>
            <a:r>
              <a:rPr lang="en-US" sz="2400">
                <a:solidFill>
                  <a:srgbClr val="FF0000"/>
                </a:solidFill>
              </a:rPr>
              <a:t>5.8 Link virtualization: MPLS</a:t>
            </a:r>
          </a:p>
          <a:p>
            <a:r>
              <a:rPr lang="en-US" sz="2400"/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Virtualization of networks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Virtualization of resources: powerful abstraction in systems engineering:</a:t>
            </a:r>
          </a:p>
          <a:p>
            <a:r>
              <a:rPr lang="en-US" sz="2400"/>
              <a:t>computing examples: virtual memory, virtual devices</a:t>
            </a:r>
          </a:p>
          <a:p>
            <a:pPr lvl="1"/>
            <a:r>
              <a:rPr lang="en-US"/>
              <a:t>Virtual machines: e.g., java</a:t>
            </a:r>
          </a:p>
          <a:p>
            <a:pPr lvl="1"/>
            <a:r>
              <a:rPr lang="en-US"/>
              <a:t>IBM VM os from 1960’s/70’s</a:t>
            </a:r>
          </a:p>
          <a:p>
            <a:r>
              <a:rPr lang="en-US" sz="2400"/>
              <a:t>layering of abstractions: don’t sweat the details of the lower layer, only deal with lower layers abstractly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/>
              <a:t>The Internet: virtualizing networks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46213"/>
            <a:ext cx="4675187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/>
              <a:t>1974: multiple unconnected nets </a:t>
            </a:r>
          </a:p>
          <a:p>
            <a:pPr marL="338138" lvl="1" indent="-223838"/>
            <a:r>
              <a:rPr lang="en-US" sz="2000"/>
              <a:t>ARPAnet</a:t>
            </a:r>
          </a:p>
          <a:p>
            <a:pPr marL="338138" lvl="1" indent="-223838"/>
            <a:r>
              <a:rPr lang="en-US" sz="2000"/>
              <a:t>data-over-cable networks</a:t>
            </a:r>
          </a:p>
          <a:p>
            <a:pPr marL="338138" lvl="1" indent="-223838"/>
            <a:r>
              <a:rPr lang="en-US" sz="2000"/>
              <a:t>packet satellite network (Aloha)</a:t>
            </a:r>
          </a:p>
          <a:p>
            <a:pPr marL="338138" lvl="1" indent="-223838"/>
            <a:r>
              <a:rPr lang="en-US" sz="2000"/>
              <a:t>packet radio network</a:t>
            </a:r>
          </a:p>
          <a:p>
            <a:pPr marL="0" indent="0"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4962525" y="1446213"/>
            <a:ext cx="39465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0"/>
              <a:t>… differing in:</a:t>
            </a:r>
          </a:p>
          <a:p>
            <a:pPr marL="338138" lvl="1" indent="-223838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addressing conventions</a:t>
            </a:r>
          </a:p>
          <a:p>
            <a:pPr marL="338138" lvl="1" indent="-223838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packet formats</a:t>
            </a:r>
          </a:p>
          <a:p>
            <a:pPr marL="338138" lvl="1" indent="-223838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error recovery</a:t>
            </a:r>
          </a:p>
          <a:p>
            <a:pPr marL="338138" lvl="1" indent="-223838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/>
              <a:t>routing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400" i="0"/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400" i="0"/>
          </a:p>
        </p:txBody>
      </p:sp>
      <p:sp>
        <p:nvSpPr>
          <p:cNvPr id="541701" name="Freeform 5"/>
          <p:cNvSpPr>
            <a:spLocks/>
          </p:cNvSpPr>
          <p:nvPr/>
        </p:nvSpPr>
        <p:spPr bwMode="auto">
          <a:xfrm>
            <a:off x="5322888" y="3963988"/>
            <a:ext cx="2170112" cy="1825625"/>
          </a:xfrm>
          <a:custGeom>
            <a:avLst/>
            <a:gdLst>
              <a:gd name="T0" fmla="*/ 210 w 1367"/>
              <a:gd name="T1" fmla="*/ 101 h 1150"/>
              <a:gd name="T2" fmla="*/ 31 w 1367"/>
              <a:gd name="T3" fmla="*/ 227 h 1150"/>
              <a:gd name="T4" fmla="*/ 25 w 1367"/>
              <a:gd name="T5" fmla="*/ 535 h 1150"/>
              <a:gd name="T6" fmla="*/ 46 w 1367"/>
              <a:gd name="T7" fmla="*/ 792 h 1150"/>
              <a:gd name="T8" fmla="*/ 215 w 1367"/>
              <a:gd name="T9" fmla="*/ 827 h 1150"/>
              <a:gd name="T10" fmla="*/ 567 w 1367"/>
              <a:gd name="T11" fmla="*/ 1044 h 1150"/>
              <a:gd name="T12" fmla="*/ 873 w 1367"/>
              <a:gd name="T13" fmla="*/ 1135 h 1150"/>
              <a:gd name="T14" fmla="*/ 1051 w 1367"/>
              <a:gd name="T15" fmla="*/ 953 h 1150"/>
              <a:gd name="T16" fmla="*/ 1115 w 1367"/>
              <a:gd name="T17" fmla="*/ 469 h 1150"/>
              <a:gd name="T18" fmla="*/ 1278 w 1367"/>
              <a:gd name="T19" fmla="*/ 67 h 1150"/>
              <a:gd name="T20" fmla="*/ 582 w 1367"/>
              <a:gd name="T21" fmla="*/ 67 h 1150"/>
              <a:gd name="T22" fmla="*/ 210 w 1367"/>
              <a:gd name="T23" fmla="*/ 101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1702" name="Freeform 6"/>
          <p:cNvSpPr>
            <a:spLocks/>
          </p:cNvSpPr>
          <p:nvPr/>
        </p:nvSpPr>
        <p:spPr bwMode="auto">
          <a:xfrm>
            <a:off x="823913" y="4035425"/>
            <a:ext cx="3216275" cy="1674813"/>
          </a:xfrm>
          <a:custGeom>
            <a:avLst/>
            <a:gdLst>
              <a:gd name="T0" fmla="*/ 136 w 2026"/>
              <a:gd name="T1" fmla="*/ 462 h 1055"/>
              <a:gd name="T2" fmla="*/ 144 w 2026"/>
              <a:gd name="T3" fmla="*/ 142 h 1055"/>
              <a:gd name="T4" fmla="*/ 1000 w 2026"/>
              <a:gd name="T5" fmla="*/ 142 h 1055"/>
              <a:gd name="T6" fmla="*/ 1504 w 2026"/>
              <a:gd name="T7" fmla="*/ 6 h 1055"/>
              <a:gd name="T8" fmla="*/ 1950 w 2026"/>
              <a:gd name="T9" fmla="*/ 176 h 1055"/>
              <a:gd name="T10" fmla="*/ 1961 w 2026"/>
              <a:gd name="T11" fmla="*/ 796 h 1055"/>
              <a:gd name="T12" fmla="*/ 1736 w 2026"/>
              <a:gd name="T13" fmla="*/ 1006 h 1055"/>
              <a:gd name="T14" fmla="*/ 1088 w 2026"/>
              <a:gd name="T15" fmla="*/ 1038 h 1055"/>
              <a:gd name="T16" fmla="*/ 752 w 2026"/>
              <a:gd name="T17" fmla="*/ 902 h 1055"/>
              <a:gd name="T18" fmla="*/ 680 w 2026"/>
              <a:gd name="T19" fmla="*/ 598 h 1055"/>
              <a:gd name="T20" fmla="*/ 136 w 2026"/>
              <a:gd name="T21" fmla="*/ 462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3386138" y="505618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2" name="Clip" r:id="rId4" imgW="1305000" imgH="1085760" progId="MS_ClipArt_Gallery.5">
                  <p:embed/>
                </p:oleObj>
              </mc:Choice>
              <mc:Fallback>
                <p:oleObj name="Clip" r:id="rId4" imgW="1305000" imgH="10857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05618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2713038" y="5232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3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232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5" name="Line 9"/>
          <p:cNvSpPr>
            <a:spLocks noChangeShapeType="1"/>
          </p:cNvSpPr>
          <p:nvPr/>
        </p:nvSpPr>
        <p:spPr bwMode="auto">
          <a:xfrm flipV="1">
            <a:off x="1719263" y="4476750"/>
            <a:ext cx="936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>
            <a:off x="1990725" y="4560888"/>
            <a:ext cx="633413" cy="347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1707" name="Line 11"/>
          <p:cNvSpPr>
            <a:spLocks noChangeShapeType="1"/>
          </p:cNvSpPr>
          <p:nvPr/>
        </p:nvSpPr>
        <p:spPr bwMode="auto">
          <a:xfrm flipH="1">
            <a:off x="3116263" y="45196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1708" name="Group 12"/>
          <p:cNvGrpSpPr>
            <a:grpSpLocks/>
          </p:cNvGrpSpPr>
          <p:nvPr/>
        </p:nvGrpSpPr>
        <p:grpSpPr bwMode="auto">
          <a:xfrm>
            <a:off x="6473825" y="4262438"/>
            <a:ext cx="268288" cy="487362"/>
            <a:chOff x="3903" y="2225"/>
            <a:chExt cx="169" cy="307"/>
          </a:xfrm>
        </p:grpSpPr>
        <p:graphicFrame>
          <p:nvGraphicFramePr>
            <p:cNvPr id="541709" name="Object 13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4" name="Clip" r:id="rId7" imgW="981000" imgH="1209600" progId="MS_ClipArt_Gallery.2">
                    <p:embed/>
                  </p:oleObj>
                </mc:Choice>
                <mc:Fallback>
                  <p:oleObj name="Clip" r:id="rId7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10" name="Rectangle 14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41711" name="Line 15"/>
          <p:cNvSpPr>
            <a:spLocks noChangeShapeType="1"/>
          </p:cNvSpPr>
          <p:nvPr/>
        </p:nvSpPr>
        <p:spPr bwMode="auto">
          <a:xfrm>
            <a:off x="2974975" y="50006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1712" name="Line 16"/>
          <p:cNvSpPr>
            <a:spLocks noChangeShapeType="1"/>
          </p:cNvSpPr>
          <p:nvPr/>
        </p:nvSpPr>
        <p:spPr bwMode="auto">
          <a:xfrm rot="5400000" flipH="1">
            <a:off x="3309144" y="47982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1713" name="Group 17"/>
          <p:cNvGrpSpPr>
            <a:grpSpLocks/>
          </p:cNvGrpSpPr>
          <p:nvPr/>
        </p:nvGrpSpPr>
        <p:grpSpPr bwMode="auto">
          <a:xfrm>
            <a:off x="3225800" y="4279900"/>
            <a:ext cx="501650" cy="234950"/>
            <a:chOff x="3600" y="219"/>
            <a:chExt cx="360" cy="175"/>
          </a:xfrm>
        </p:grpSpPr>
        <p:sp>
          <p:nvSpPr>
            <p:cNvPr id="541714" name="Oval 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16" name="Line 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17" name="Rectangle 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1718" name="Oval 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41719" name="Group 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1720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21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22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41723" name="Group 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1724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25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26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41727" name="Group 31"/>
          <p:cNvGrpSpPr>
            <a:grpSpLocks/>
          </p:cNvGrpSpPr>
          <p:nvPr/>
        </p:nvGrpSpPr>
        <p:grpSpPr bwMode="auto">
          <a:xfrm>
            <a:off x="2616200" y="4768850"/>
            <a:ext cx="500063" cy="233363"/>
            <a:chOff x="3600" y="219"/>
            <a:chExt cx="360" cy="175"/>
          </a:xfrm>
        </p:grpSpPr>
        <p:sp>
          <p:nvSpPr>
            <p:cNvPr id="541728" name="Oval 3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29" name="Line 3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30" name="Line 3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31" name="Rectangle 3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1732" name="Oval 3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41733" name="Group 3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1734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35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36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41737" name="Group 4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1738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39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40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41741" name="Group 45"/>
          <p:cNvGrpSpPr>
            <a:grpSpLocks/>
          </p:cNvGrpSpPr>
          <p:nvPr/>
        </p:nvGrpSpPr>
        <p:grpSpPr bwMode="auto">
          <a:xfrm>
            <a:off x="1673225" y="4392613"/>
            <a:ext cx="501650" cy="233362"/>
            <a:chOff x="3600" y="219"/>
            <a:chExt cx="360" cy="175"/>
          </a:xfrm>
        </p:grpSpPr>
        <p:sp>
          <p:nvSpPr>
            <p:cNvPr id="541742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43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44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1745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1746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41747" name="Group 5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1748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49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50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41751" name="Group 5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1752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53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1754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41755" name="Line 59"/>
          <p:cNvSpPr>
            <a:spLocks noChangeShapeType="1"/>
          </p:cNvSpPr>
          <p:nvPr/>
        </p:nvSpPr>
        <p:spPr bwMode="auto">
          <a:xfrm flipV="1">
            <a:off x="2176463" y="4416425"/>
            <a:ext cx="10160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1756" name="Line 60"/>
          <p:cNvSpPr>
            <a:spLocks noChangeShapeType="1"/>
          </p:cNvSpPr>
          <p:nvPr/>
        </p:nvSpPr>
        <p:spPr bwMode="auto">
          <a:xfrm flipH="1" flipV="1">
            <a:off x="1465263" y="4530725"/>
            <a:ext cx="2159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41757" name="Object 61"/>
          <p:cNvGraphicFramePr>
            <a:graphicFrameLocks noChangeAspect="1"/>
          </p:cNvGraphicFramePr>
          <p:nvPr/>
        </p:nvGraphicFramePr>
        <p:xfrm>
          <a:off x="2179638" y="51181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1181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58" name="Line 62"/>
          <p:cNvSpPr>
            <a:spLocks noChangeShapeType="1"/>
          </p:cNvSpPr>
          <p:nvPr/>
        </p:nvSpPr>
        <p:spPr bwMode="auto">
          <a:xfrm flipH="1">
            <a:off x="2568575" y="5000625"/>
            <a:ext cx="215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1759" name="Group 63"/>
          <p:cNvGrpSpPr>
            <a:grpSpLocks/>
          </p:cNvGrpSpPr>
          <p:nvPr/>
        </p:nvGrpSpPr>
        <p:grpSpPr bwMode="auto">
          <a:xfrm>
            <a:off x="5749925" y="4300538"/>
            <a:ext cx="268288" cy="487362"/>
            <a:chOff x="1887" y="1465"/>
            <a:chExt cx="169" cy="307"/>
          </a:xfrm>
        </p:grpSpPr>
        <p:graphicFrame>
          <p:nvGraphicFramePr>
            <p:cNvPr id="541760" name="Object 64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6" name="Clip" r:id="rId10" imgW="981000" imgH="1209600" progId="MS_ClipArt_Gallery.2">
                    <p:embed/>
                  </p:oleObj>
                </mc:Choice>
                <mc:Fallback>
                  <p:oleObj name="Clip" r:id="rId10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46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61" name="Rectangle 65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541762" name="Object 66"/>
          <p:cNvGraphicFramePr>
            <a:graphicFrameLocks noChangeAspect="1"/>
          </p:cNvGraphicFramePr>
          <p:nvPr/>
        </p:nvGraphicFramePr>
        <p:xfrm>
          <a:off x="5461000" y="4859338"/>
          <a:ext cx="4175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7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859338"/>
                        <a:ext cx="4175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63" name="Line 67"/>
          <p:cNvSpPr>
            <a:spLocks noChangeShapeType="1"/>
          </p:cNvSpPr>
          <p:nvPr/>
        </p:nvSpPr>
        <p:spPr bwMode="auto">
          <a:xfrm flipH="1">
            <a:off x="5821363" y="4773613"/>
            <a:ext cx="6350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1764" name="Line 68"/>
          <p:cNvSpPr>
            <a:spLocks noChangeShapeType="1"/>
          </p:cNvSpPr>
          <p:nvPr/>
        </p:nvSpPr>
        <p:spPr bwMode="auto">
          <a:xfrm flipH="1">
            <a:off x="6748463" y="4481513"/>
            <a:ext cx="15240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1765" name="Group 69"/>
          <p:cNvGrpSpPr>
            <a:grpSpLocks/>
          </p:cNvGrpSpPr>
          <p:nvPr/>
        </p:nvGrpSpPr>
        <p:grpSpPr bwMode="auto">
          <a:xfrm>
            <a:off x="6181725" y="4770438"/>
            <a:ext cx="268288" cy="487362"/>
            <a:chOff x="3903" y="2225"/>
            <a:chExt cx="169" cy="307"/>
          </a:xfrm>
        </p:grpSpPr>
        <p:graphicFrame>
          <p:nvGraphicFramePr>
            <p:cNvPr id="541766" name="Object 70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8" name="Clip" r:id="rId12" imgW="981000" imgH="1209600" progId="MS_ClipArt_Gallery.2">
                    <p:embed/>
                  </p:oleObj>
                </mc:Choice>
                <mc:Fallback>
                  <p:oleObj name="Clip" r:id="rId12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67" name="Rectangle 71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541768" name="Object 72"/>
          <p:cNvGraphicFramePr>
            <a:graphicFrameLocks noChangeAspect="1"/>
          </p:cNvGraphicFramePr>
          <p:nvPr/>
        </p:nvGraphicFramePr>
        <p:xfrm>
          <a:off x="6523038" y="519588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9" name="Clip" r:id="rId13" imgW="1305000" imgH="1085760" progId="MS_ClipArt_Gallery.5">
                  <p:embed/>
                </p:oleObj>
              </mc:Choice>
              <mc:Fallback>
                <p:oleObj name="Clip" r:id="rId13" imgW="1305000" imgH="10857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519588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69" name="Line 73"/>
          <p:cNvSpPr>
            <a:spLocks noChangeShapeType="1"/>
          </p:cNvSpPr>
          <p:nvPr/>
        </p:nvSpPr>
        <p:spPr bwMode="auto">
          <a:xfrm>
            <a:off x="6316663" y="5256213"/>
            <a:ext cx="241300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1770" name="Text Box 74"/>
          <p:cNvSpPr txBox="1">
            <a:spLocks noChangeArrowheads="1"/>
          </p:cNvSpPr>
          <p:nvPr/>
        </p:nvSpPr>
        <p:spPr bwMode="auto">
          <a:xfrm>
            <a:off x="2141538" y="5726113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ARPAnet</a:t>
            </a:r>
          </a:p>
        </p:txBody>
      </p:sp>
      <p:sp>
        <p:nvSpPr>
          <p:cNvPr id="541771" name="Text Box 75"/>
          <p:cNvSpPr txBox="1">
            <a:spLocks noChangeArrowheads="1"/>
          </p:cNvSpPr>
          <p:nvPr/>
        </p:nvSpPr>
        <p:spPr bwMode="auto">
          <a:xfrm>
            <a:off x="5494338" y="5713413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satellite net</a:t>
            </a:r>
          </a:p>
        </p:txBody>
      </p:sp>
      <p:graphicFrame>
        <p:nvGraphicFramePr>
          <p:cNvPr id="541778" name="Object 82"/>
          <p:cNvGraphicFramePr>
            <a:graphicFrameLocks noChangeAspect="1"/>
          </p:cNvGraphicFramePr>
          <p:nvPr/>
        </p:nvGraphicFramePr>
        <p:xfrm>
          <a:off x="6743700" y="4173538"/>
          <a:ext cx="4175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0" name="Clip" r:id="rId14" imgW="1305000" imgH="1085760" progId="MS_ClipArt_Gallery.2">
                  <p:embed/>
                </p:oleObj>
              </mc:Choice>
              <mc:Fallback>
                <p:oleObj name="Clip" r:id="rId1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173538"/>
                        <a:ext cx="4175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79" name="Object 83"/>
          <p:cNvGraphicFramePr>
            <a:graphicFrameLocks noChangeAspect="1"/>
          </p:cNvGraphicFramePr>
          <p:nvPr/>
        </p:nvGraphicFramePr>
        <p:xfrm>
          <a:off x="1104900" y="4338638"/>
          <a:ext cx="4175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1" name="Clip" r:id="rId15" imgW="1305000" imgH="1085760" progId="MS_ClipArt_Gallery.2">
                  <p:embed/>
                </p:oleObj>
              </mc:Choice>
              <mc:Fallback>
                <p:oleObj name="Clip" r:id="rId1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338638"/>
                        <a:ext cx="4175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82" name="Rectangle 86"/>
          <p:cNvSpPr>
            <a:spLocks noChangeArrowheads="1"/>
          </p:cNvSpPr>
          <p:nvPr/>
        </p:nvSpPr>
        <p:spPr bwMode="auto">
          <a:xfrm>
            <a:off x="258763" y="6130925"/>
            <a:ext cx="40671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0">
                <a:latin typeface="Arial" charset="0"/>
                <a:cs typeface="Arial" charset="0"/>
              </a:rPr>
              <a:t>"A Protocol for Packet Network Intercommunication", </a:t>
            </a:r>
          </a:p>
          <a:p>
            <a:r>
              <a:rPr lang="en-US" sz="1200" i="0">
                <a:latin typeface="Arial" charset="0"/>
                <a:cs typeface="Arial" charset="0"/>
              </a:rPr>
              <a:t>V. Cerf, R. Kahn, IEEE Transactions on Communications,</a:t>
            </a:r>
          </a:p>
          <a:p>
            <a:r>
              <a:rPr lang="en-US" sz="1200" i="0">
                <a:latin typeface="Arial" charset="0"/>
                <a:cs typeface="Arial" charset="0"/>
              </a:rPr>
              <a:t> May, 1974, pp. 637-648.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sz="3600"/>
              <a:t>The Internet: virtualizing networks</a:t>
            </a:r>
          </a:p>
        </p:txBody>
      </p:sp>
      <p:sp>
        <p:nvSpPr>
          <p:cNvPr id="542725" name="Freeform 5"/>
          <p:cNvSpPr>
            <a:spLocks/>
          </p:cNvSpPr>
          <p:nvPr/>
        </p:nvSpPr>
        <p:spPr bwMode="auto">
          <a:xfrm>
            <a:off x="5322888" y="3963988"/>
            <a:ext cx="2170112" cy="1825625"/>
          </a:xfrm>
          <a:custGeom>
            <a:avLst/>
            <a:gdLst>
              <a:gd name="T0" fmla="*/ 210 w 1367"/>
              <a:gd name="T1" fmla="*/ 101 h 1150"/>
              <a:gd name="T2" fmla="*/ 31 w 1367"/>
              <a:gd name="T3" fmla="*/ 227 h 1150"/>
              <a:gd name="T4" fmla="*/ 25 w 1367"/>
              <a:gd name="T5" fmla="*/ 535 h 1150"/>
              <a:gd name="T6" fmla="*/ 46 w 1367"/>
              <a:gd name="T7" fmla="*/ 792 h 1150"/>
              <a:gd name="T8" fmla="*/ 215 w 1367"/>
              <a:gd name="T9" fmla="*/ 827 h 1150"/>
              <a:gd name="T10" fmla="*/ 567 w 1367"/>
              <a:gd name="T11" fmla="*/ 1044 h 1150"/>
              <a:gd name="T12" fmla="*/ 873 w 1367"/>
              <a:gd name="T13" fmla="*/ 1135 h 1150"/>
              <a:gd name="T14" fmla="*/ 1051 w 1367"/>
              <a:gd name="T15" fmla="*/ 953 h 1150"/>
              <a:gd name="T16" fmla="*/ 1115 w 1367"/>
              <a:gd name="T17" fmla="*/ 469 h 1150"/>
              <a:gd name="T18" fmla="*/ 1278 w 1367"/>
              <a:gd name="T19" fmla="*/ 67 h 1150"/>
              <a:gd name="T20" fmla="*/ 582 w 1367"/>
              <a:gd name="T21" fmla="*/ 67 h 1150"/>
              <a:gd name="T22" fmla="*/ 210 w 1367"/>
              <a:gd name="T23" fmla="*/ 101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26" name="Freeform 6"/>
          <p:cNvSpPr>
            <a:spLocks/>
          </p:cNvSpPr>
          <p:nvPr/>
        </p:nvSpPr>
        <p:spPr bwMode="auto">
          <a:xfrm>
            <a:off x="823913" y="4035425"/>
            <a:ext cx="3216275" cy="1674813"/>
          </a:xfrm>
          <a:custGeom>
            <a:avLst/>
            <a:gdLst>
              <a:gd name="T0" fmla="*/ 136 w 2026"/>
              <a:gd name="T1" fmla="*/ 462 h 1055"/>
              <a:gd name="T2" fmla="*/ 144 w 2026"/>
              <a:gd name="T3" fmla="*/ 142 h 1055"/>
              <a:gd name="T4" fmla="*/ 1000 w 2026"/>
              <a:gd name="T5" fmla="*/ 142 h 1055"/>
              <a:gd name="T6" fmla="*/ 1504 w 2026"/>
              <a:gd name="T7" fmla="*/ 6 h 1055"/>
              <a:gd name="T8" fmla="*/ 1950 w 2026"/>
              <a:gd name="T9" fmla="*/ 176 h 1055"/>
              <a:gd name="T10" fmla="*/ 1961 w 2026"/>
              <a:gd name="T11" fmla="*/ 796 h 1055"/>
              <a:gd name="T12" fmla="*/ 1736 w 2026"/>
              <a:gd name="T13" fmla="*/ 1006 h 1055"/>
              <a:gd name="T14" fmla="*/ 1088 w 2026"/>
              <a:gd name="T15" fmla="*/ 1038 h 1055"/>
              <a:gd name="T16" fmla="*/ 752 w 2026"/>
              <a:gd name="T17" fmla="*/ 902 h 1055"/>
              <a:gd name="T18" fmla="*/ 680 w 2026"/>
              <a:gd name="T19" fmla="*/ 598 h 1055"/>
              <a:gd name="T20" fmla="*/ 136 w 2026"/>
              <a:gd name="T21" fmla="*/ 462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42727" name="Object 7"/>
          <p:cNvGraphicFramePr>
            <a:graphicFrameLocks noChangeAspect="1"/>
          </p:cNvGraphicFramePr>
          <p:nvPr/>
        </p:nvGraphicFramePr>
        <p:xfrm>
          <a:off x="3386138" y="505618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6" name="Clip" r:id="rId4" imgW="1305000" imgH="1085760" progId="MS_ClipArt_Gallery.5">
                  <p:embed/>
                </p:oleObj>
              </mc:Choice>
              <mc:Fallback>
                <p:oleObj name="Clip" r:id="rId4" imgW="1305000" imgH="10857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05618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28" name="Object 8"/>
          <p:cNvGraphicFramePr>
            <a:graphicFrameLocks noChangeAspect="1"/>
          </p:cNvGraphicFramePr>
          <p:nvPr/>
        </p:nvGraphicFramePr>
        <p:xfrm>
          <a:off x="2713038" y="5232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232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29" name="Line 9"/>
          <p:cNvSpPr>
            <a:spLocks noChangeShapeType="1"/>
          </p:cNvSpPr>
          <p:nvPr/>
        </p:nvSpPr>
        <p:spPr bwMode="auto">
          <a:xfrm flipV="1">
            <a:off x="1719263" y="4476750"/>
            <a:ext cx="9366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1990725" y="4560888"/>
            <a:ext cx="633413" cy="347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 flipH="1">
            <a:off x="3116263" y="45196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2732" name="Group 12"/>
          <p:cNvGrpSpPr>
            <a:grpSpLocks/>
          </p:cNvGrpSpPr>
          <p:nvPr/>
        </p:nvGrpSpPr>
        <p:grpSpPr bwMode="auto">
          <a:xfrm>
            <a:off x="6473825" y="4262438"/>
            <a:ext cx="268288" cy="487362"/>
            <a:chOff x="3903" y="2225"/>
            <a:chExt cx="169" cy="307"/>
          </a:xfrm>
        </p:grpSpPr>
        <p:graphicFrame>
          <p:nvGraphicFramePr>
            <p:cNvPr id="542733" name="Object 13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58" name="Clip" r:id="rId7" imgW="981000" imgH="1209600" progId="MS_ClipArt_Gallery.2">
                    <p:embed/>
                  </p:oleObj>
                </mc:Choice>
                <mc:Fallback>
                  <p:oleObj name="Clip" r:id="rId7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34" name="Rectangle 14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42735" name="Line 15"/>
          <p:cNvSpPr>
            <a:spLocks noChangeShapeType="1"/>
          </p:cNvSpPr>
          <p:nvPr/>
        </p:nvSpPr>
        <p:spPr bwMode="auto">
          <a:xfrm>
            <a:off x="2974975" y="50006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36" name="Line 16"/>
          <p:cNvSpPr>
            <a:spLocks noChangeShapeType="1"/>
          </p:cNvSpPr>
          <p:nvPr/>
        </p:nvSpPr>
        <p:spPr bwMode="auto">
          <a:xfrm rot="5400000" flipH="1">
            <a:off x="3309144" y="47982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2737" name="Group 17"/>
          <p:cNvGrpSpPr>
            <a:grpSpLocks/>
          </p:cNvGrpSpPr>
          <p:nvPr/>
        </p:nvGrpSpPr>
        <p:grpSpPr bwMode="auto">
          <a:xfrm>
            <a:off x="3225800" y="4279900"/>
            <a:ext cx="501650" cy="234950"/>
            <a:chOff x="3600" y="219"/>
            <a:chExt cx="360" cy="175"/>
          </a:xfrm>
        </p:grpSpPr>
        <p:sp>
          <p:nvSpPr>
            <p:cNvPr id="542738" name="Oval 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40" name="Line 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41" name="Rectangle 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2742" name="Oval 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42743" name="Group 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2744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45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46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42747" name="Group 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2748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49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50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2616200" y="4768850"/>
            <a:ext cx="500063" cy="233363"/>
            <a:chOff x="3600" y="219"/>
            <a:chExt cx="360" cy="175"/>
          </a:xfrm>
        </p:grpSpPr>
        <p:sp>
          <p:nvSpPr>
            <p:cNvPr id="542752" name="Oval 3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53" name="Line 3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55" name="Rectangle 3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2756" name="Oval 3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42757" name="Group 3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2758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59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60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42761" name="Group 4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2762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63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64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42765" name="Group 45"/>
          <p:cNvGrpSpPr>
            <a:grpSpLocks/>
          </p:cNvGrpSpPr>
          <p:nvPr/>
        </p:nvGrpSpPr>
        <p:grpSpPr bwMode="auto">
          <a:xfrm>
            <a:off x="1673225" y="4392613"/>
            <a:ext cx="501650" cy="233362"/>
            <a:chOff x="3600" y="219"/>
            <a:chExt cx="360" cy="175"/>
          </a:xfrm>
        </p:grpSpPr>
        <p:sp>
          <p:nvSpPr>
            <p:cNvPr id="542766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67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68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69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42770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42771" name="Group 5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2772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73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74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42775" name="Group 5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42776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77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778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42779" name="Line 59"/>
          <p:cNvSpPr>
            <a:spLocks noChangeShapeType="1"/>
          </p:cNvSpPr>
          <p:nvPr/>
        </p:nvSpPr>
        <p:spPr bwMode="auto">
          <a:xfrm flipV="1">
            <a:off x="2176463" y="4416425"/>
            <a:ext cx="10160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80" name="Line 60"/>
          <p:cNvSpPr>
            <a:spLocks noChangeShapeType="1"/>
          </p:cNvSpPr>
          <p:nvPr/>
        </p:nvSpPr>
        <p:spPr bwMode="auto">
          <a:xfrm flipH="1" flipV="1">
            <a:off x="1465263" y="4530725"/>
            <a:ext cx="2159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42781" name="Object 61"/>
          <p:cNvGraphicFramePr>
            <a:graphicFrameLocks noChangeAspect="1"/>
          </p:cNvGraphicFramePr>
          <p:nvPr/>
        </p:nvGraphicFramePr>
        <p:xfrm>
          <a:off x="2179638" y="51181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9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1181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2" name="Line 62"/>
          <p:cNvSpPr>
            <a:spLocks noChangeShapeType="1"/>
          </p:cNvSpPr>
          <p:nvPr/>
        </p:nvSpPr>
        <p:spPr bwMode="auto">
          <a:xfrm flipH="1">
            <a:off x="2568575" y="5000625"/>
            <a:ext cx="215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2783" name="Group 63"/>
          <p:cNvGrpSpPr>
            <a:grpSpLocks/>
          </p:cNvGrpSpPr>
          <p:nvPr/>
        </p:nvGrpSpPr>
        <p:grpSpPr bwMode="auto">
          <a:xfrm>
            <a:off x="5749925" y="4300538"/>
            <a:ext cx="268288" cy="487362"/>
            <a:chOff x="1887" y="1465"/>
            <a:chExt cx="169" cy="307"/>
          </a:xfrm>
        </p:grpSpPr>
        <p:graphicFrame>
          <p:nvGraphicFramePr>
            <p:cNvPr id="542784" name="Object 64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0" name="Clip" r:id="rId10" imgW="981000" imgH="1209600" progId="MS_ClipArt_Gallery.2">
                    <p:embed/>
                  </p:oleObj>
                </mc:Choice>
                <mc:Fallback>
                  <p:oleObj name="Clip" r:id="rId10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46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5" name="Rectangle 65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542786" name="Object 66"/>
          <p:cNvGraphicFramePr>
            <a:graphicFrameLocks noChangeAspect="1"/>
          </p:cNvGraphicFramePr>
          <p:nvPr/>
        </p:nvGraphicFramePr>
        <p:xfrm>
          <a:off x="5461000" y="4859338"/>
          <a:ext cx="4175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1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859338"/>
                        <a:ext cx="4175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7" name="Line 67"/>
          <p:cNvSpPr>
            <a:spLocks noChangeShapeType="1"/>
          </p:cNvSpPr>
          <p:nvPr/>
        </p:nvSpPr>
        <p:spPr bwMode="auto">
          <a:xfrm flipH="1">
            <a:off x="5821363" y="4773613"/>
            <a:ext cx="6350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88" name="Line 68"/>
          <p:cNvSpPr>
            <a:spLocks noChangeShapeType="1"/>
          </p:cNvSpPr>
          <p:nvPr/>
        </p:nvSpPr>
        <p:spPr bwMode="auto">
          <a:xfrm flipH="1">
            <a:off x="6748463" y="4481513"/>
            <a:ext cx="152400" cy="239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42789" name="Group 69"/>
          <p:cNvGrpSpPr>
            <a:grpSpLocks/>
          </p:cNvGrpSpPr>
          <p:nvPr/>
        </p:nvGrpSpPr>
        <p:grpSpPr bwMode="auto">
          <a:xfrm>
            <a:off x="6181725" y="4770438"/>
            <a:ext cx="268288" cy="487362"/>
            <a:chOff x="3903" y="2225"/>
            <a:chExt cx="169" cy="307"/>
          </a:xfrm>
        </p:grpSpPr>
        <p:graphicFrame>
          <p:nvGraphicFramePr>
            <p:cNvPr id="542790" name="Object 70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62" name="Clip" r:id="rId12" imgW="981000" imgH="1209600" progId="MS_ClipArt_Gallery.2">
                    <p:embed/>
                  </p:oleObj>
                </mc:Choice>
                <mc:Fallback>
                  <p:oleObj name="Clip" r:id="rId12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91" name="Rectangle 71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542792" name="Object 72"/>
          <p:cNvGraphicFramePr>
            <a:graphicFrameLocks noChangeAspect="1"/>
          </p:cNvGraphicFramePr>
          <p:nvPr/>
        </p:nvGraphicFramePr>
        <p:xfrm>
          <a:off x="6523038" y="519588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3" name="Clip" r:id="rId13" imgW="1305000" imgH="1085760" progId="MS_ClipArt_Gallery.5">
                  <p:embed/>
                </p:oleObj>
              </mc:Choice>
              <mc:Fallback>
                <p:oleObj name="Clip" r:id="rId13" imgW="1305000" imgH="10857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519588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3" name="Line 73"/>
          <p:cNvSpPr>
            <a:spLocks noChangeShapeType="1"/>
          </p:cNvSpPr>
          <p:nvPr/>
        </p:nvSpPr>
        <p:spPr bwMode="auto">
          <a:xfrm>
            <a:off x="6316663" y="5256213"/>
            <a:ext cx="241300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94" name="Text Box 74"/>
          <p:cNvSpPr txBox="1">
            <a:spLocks noChangeArrowheads="1"/>
          </p:cNvSpPr>
          <p:nvPr/>
        </p:nvSpPr>
        <p:spPr bwMode="auto">
          <a:xfrm>
            <a:off x="2141538" y="5726113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ARPAnet</a:t>
            </a:r>
          </a:p>
        </p:txBody>
      </p:sp>
      <p:sp>
        <p:nvSpPr>
          <p:cNvPr id="542795" name="Text Box 75"/>
          <p:cNvSpPr txBox="1">
            <a:spLocks noChangeArrowheads="1"/>
          </p:cNvSpPr>
          <p:nvPr/>
        </p:nvSpPr>
        <p:spPr bwMode="auto">
          <a:xfrm>
            <a:off x="5494338" y="5713413"/>
            <a:ext cx="163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satellite net</a:t>
            </a:r>
          </a:p>
        </p:txBody>
      </p:sp>
      <p:graphicFrame>
        <p:nvGraphicFramePr>
          <p:cNvPr id="542802" name="Object 82"/>
          <p:cNvGraphicFramePr>
            <a:graphicFrameLocks noChangeAspect="1"/>
          </p:cNvGraphicFramePr>
          <p:nvPr/>
        </p:nvGraphicFramePr>
        <p:xfrm>
          <a:off x="6743700" y="4173538"/>
          <a:ext cx="4175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4" name="Clip" r:id="rId14" imgW="1305000" imgH="1085760" progId="MS_ClipArt_Gallery.2">
                  <p:embed/>
                </p:oleObj>
              </mc:Choice>
              <mc:Fallback>
                <p:oleObj name="Clip" r:id="rId1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173538"/>
                        <a:ext cx="4175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3" name="Object 83"/>
          <p:cNvGraphicFramePr>
            <a:graphicFrameLocks noChangeAspect="1"/>
          </p:cNvGraphicFramePr>
          <p:nvPr/>
        </p:nvGraphicFramePr>
        <p:xfrm>
          <a:off x="1104900" y="4338638"/>
          <a:ext cx="4175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5" name="Clip" r:id="rId15" imgW="1305000" imgH="1085760" progId="MS_ClipArt_Gallery.2">
                  <p:embed/>
                </p:oleObj>
              </mc:Choice>
              <mc:Fallback>
                <p:oleObj name="Clip" r:id="rId1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338638"/>
                        <a:ext cx="4175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6" name="Rectangle 86"/>
          <p:cNvSpPr>
            <a:spLocks noChangeArrowheads="1"/>
          </p:cNvSpPr>
          <p:nvPr/>
        </p:nvSpPr>
        <p:spPr bwMode="auto">
          <a:xfrm>
            <a:off x="4178300" y="3556000"/>
            <a:ext cx="317500" cy="6985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07" name="Line 87"/>
          <p:cNvSpPr>
            <a:spLocks noChangeShapeType="1"/>
          </p:cNvSpPr>
          <p:nvPr/>
        </p:nvSpPr>
        <p:spPr bwMode="auto">
          <a:xfrm flipV="1">
            <a:off x="3727450" y="4054475"/>
            <a:ext cx="4445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08" name="Line 88"/>
          <p:cNvSpPr>
            <a:spLocks noChangeShapeType="1"/>
          </p:cNvSpPr>
          <p:nvPr/>
        </p:nvSpPr>
        <p:spPr bwMode="auto">
          <a:xfrm>
            <a:off x="4806950" y="4005263"/>
            <a:ext cx="939800" cy="430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09" name="Rectangle 89"/>
          <p:cNvSpPr>
            <a:spLocks noChangeArrowheads="1"/>
          </p:cNvSpPr>
          <p:nvPr/>
        </p:nvSpPr>
        <p:spPr bwMode="auto">
          <a:xfrm>
            <a:off x="4495800" y="3556000"/>
            <a:ext cx="317500" cy="6985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10" name="Text Box 90"/>
          <p:cNvSpPr txBox="1">
            <a:spLocks noChangeArrowheads="1"/>
          </p:cNvSpPr>
          <p:nvPr/>
        </p:nvSpPr>
        <p:spPr bwMode="auto">
          <a:xfrm>
            <a:off x="3933825" y="4271963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gateway</a:t>
            </a:r>
          </a:p>
        </p:txBody>
      </p:sp>
      <p:grpSp>
        <p:nvGrpSpPr>
          <p:cNvPr id="542811" name="Group 91"/>
          <p:cNvGrpSpPr>
            <a:grpSpLocks/>
          </p:cNvGrpSpPr>
          <p:nvPr/>
        </p:nvGrpSpPr>
        <p:grpSpPr bwMode="auto">
          <a:xfrm>
            <a:off x="431800" y="1231900"/>
            <a:ext cx="7035800" cy="3022600"/>
            <a:chOff x="272" y="776"/>
            <a:chExt cx="4432" cy="1904"/>
          </a:xfrm>
        </p:grpSpPr>
        <p:grpSp>
          <p:nvGrpSpPr>
            <p:cNvPr id="542812" name="Group 92"/>
            <p:cNvGrpSpPr>
              <a:grpSpLocks/>
            </p:cNvGrpSpPr>
            <p:nvPr/>
          </p:nvGrpSpPr>
          <p:grpSpPr bwMode="auto">
            <a:xfrm>
              <a:off x="664" y="1976"/>
              <a:ext cx="4040" cy="704"/>
              <a:chOff x="672" y="1984"/>
              <a:chExt cx="4040" cy="704"/>
            </a:xfrm>
          </p:grpSpPr>
          <p:sp>
            <p:nvSpPr>
              <p:cNvPr id="542813" name="Rectangle 93"/>
              <p:cNvSpPr>
                <a:spLocks noChangeArrowheads="1"/>
              </p:cNvSpPr>
              <p:nvPr/>
            </p:nvSpPr>
            <p:spPr bwMode="auto">
              <a:xfrm>
                <a:off x="672" y="2032"/>
                <a:ext cx="4040" cy="19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814" name="Rectangle 94"/>
              <p:cNvSpPr>
                <a:spLocks noChangeArrowheads="1"/>
              </p:cNvSpPr>
              <p:nvPr/>
            </p:nvSpPr>
            <p:spPr bwMode="auto">
              <a:xfrm>
                <a:off x="752" y="2000"/>
                <a:ext cx="168" cy="6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815" name="Rectangle 95"/>
              <p:cNvSpPr>
                <a:spLocks noChangeArrowheads="1"/>
              </p:cNvSpPr>
              <p:nvPr/>
            </p:nvSpPr>
            <p:spPr bwMode="auto">
              <a:xfrm>
                <a:off x="4304" y="1984"/>
                <a:ext cx="168" cy="6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2816" name="Rectangle 96"/>
              <p:cNvSpPr>
                <a:spLocks noChangeArrowheads="1"/>
              </p:cNvSpPr>
              <p:nvPr/>
            </p:nvSpPr>
            <p:spPr bwMode="auto">
              <a:xfrm>
                <a:off x="2624" y="2024"/>
                <a:ext cx="432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42817" name="Rectangle 97"/>
            <p:cNvSpPr>
              <a:spLocks noChangeArrowheads="1"/>
            </p:cNvSpPr>
            <p:nvPr/>
          </p:nvSpPr>
          <p:spPr bwMode="auto">
            <a:xfrm>
              <a:off x="272" y="776"/>
              <a:ext cx="249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None/>
              </a:pPr>
              <a:r>
                <a:rPr lang="en-US" i="0"/>
                <a:t>Internetwork layer (IP): 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i="0"/>
                <a:t>addressing: internetwork appears as single, uniform entity, despite underlying local network heterogeneity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i="0"/>
                <a:t>network of networks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endParaRPr lang="en-US" i="0"/>
            </a:p>
          </p:txBody>
        </p:sp>
        <p:sp>
          <p:nvSpPr>
            <p:cNvPr id="542818" name="Line 98"/>
            <p:cNvSpPr>
              <a:spLocks noChangeShapeType="1"/>
            </p:cNvSpPr>
            <p:nvPr/>
          </p:nvSpPr>
          <p:spPr bwMode="auto">
            <a:xfrm flipH="1" flipV="1">
              <a:off x="1632" y="1696"/>
              <a:ext cx="50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4282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4279900" y="1181100"/>
            <a:ext cx="3962400" cy="14605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Gateway: </a:t>
            </a:r>
          </a:p>
          <a:p>
            <a:pPr>
              <a:lnSpc>
                <a:spcPct val="80000"/>
              </a:lnSpc>
            </a:pPr>
            <a:r>
              <a:rPr lang="en-US" sz="1800"/>
              <a:t>“embed internetwork packets in local packet format or extract them”</a:t>
            </a:r>
          </a:p>
          <a:p>
            <a:pPr>
              <a:lnSpc>
                <a:spcPct val="80000"/>
              </a:lnSpc>
            </a:pPr>
            <a:r>
              <a:rPr lang="en-US" sz="1800"/>
              <a:t>route (at internetwork level) to next gateway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sp>
        <p:nvSpPr>
          <p:cNvPr id="542821" name="Line 101"/>
          <p:cNvSpPr>
            <a:spLocks noChangeShapeType="1"/>
          </p:cNvSpPr>
          <p:nvPr/>
        </p:nvSpPr>
        <p:spPr bwMode="auto">
          <a:xfrm flipH="1">
            <a:off x="4656138" y="2728913"/>
            <a:ext cx="477837" cy="830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4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4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42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42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0700" cy="1143000"/>
          </a:xfrm>
        </p:spPr>
        <p:txBody>
          <a:bodyPr/>
          <a:lstStyle/>
          <a:p>
            <a:r>
              <a:rPr lang="en-US" sz="3200"/>
              <a:t>Cerf &amp; Kahn’s Internetwork Architecture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27635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What is virtualized?</a:t>
            </a:r>
          </a:p>
          <a:p>
            <a:r>
              <a:rPr lang="en-US" sz="2400"/>
              <a:t>two layers of addressing: internetwork and local network</a:t>
            </a:r>
          </a:p>
          <a:p>
            <a:r>
              <a:rPr lang="en-US" sz="2400"/>
              <a:t>new layer (IP) makes everything homogeneous at internetwork layer</a:t>
            </a:r>
          </a:p>
          <a:p>
            <a:r>
              <a:rPr lang="en-US" sz="2400"/>
              <a:t>underlying local network technology </a:t>
            </a:r>
          </a:p>
          <a:p>
            <a:pPr lvl="1"/>
            <a:r>
              <a:rPr lang="en-US"/>
              <a:t>cable</a:t>
            </a:r>
          </a:p>
          <a:p>
            <a:pPr lvl="1"/>
            <a:r>
              <a:rPr lang="en-US"/>
              <a:t>satellite</a:t>
            </a:r>
          </a:p>
          <a:p>
            <a:pPr lvl="1"/>
            <a:r>
              <a:rPr lang="en-US"/>
              <a:t>56K telephone modem</a:t>
            </a:r>
          </a:p>
          <a:p>
            <a:pPr lvl="1"/>
            <a:r>
              <a:rPr lang="en-US"/>
              <a:t>today: ATM, MPLS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… “invisible” at internetwork layer. Looks like a link layer technology to IP!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ATM and MPLS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31163" cy="4648200"/>
          </a:xfrm>
        </p:spPr>
        <p:txBody>
          <a:bodyPr/>
          <a:lstStyle/>
          <a:p>
            <a:r>
              <a:rPr lang="en-US"/>
              <a:t>ATM, MPLS separate networks in their own right</a:t>
            </a:r>
          </a:p>
          <a:p>
            <a:pPr lvl="1"/>
            <a:r>
              <a:rPr lang="en-US"/>
              <a:t> different service models, addressing, routing from Internet</a:t>
            </a:r>
          </a:p>
          <a:p>
            <a:r>
              <a:rPr lang="en-US"/>
              <a:t>viewed by Internet as logical link connecting IP routers</a:t>
            </a:r>
          </a:p>
          <a:p>
            <a:pPr lvl="1"/>
            <a:r>
              <a:rPr lang="en-US"/>
              <a:t>just like dialup link is really part of separate network (telephone network)</a:t>
            </a:r>
          </a:p>
          <a:p>
            <a:r>
              <a:rPr lang="en-US"/>
              <a:t>ATM, MPLS: of technical interest in their own right</a:t>
            </a:r>
          </a:p>
          <a:p>
            <a:pPr lvl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Detection</a:t>
            </a:r>
          </a:p>
        </p:txBody>
      </p:sp>
      <p:pic>
        <p:nvPicPr>
          <p:cNvPr id="515075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0"/>
              <a:t>EDC= Error Detection and Correction bits (redundancy)</a:t>
            </a:r>
          </a:p>
          <a:p>
            <a:r>
              <a:rPr lang="en-US" sz="2000" i="0"/>
              <a:t>D    = Data protected by error checking, may include header fields </a:t>
            </a:r>
            <a:br>
              <a:rPr lang="en-US" sz="2000" i="0"/>
            </a:br>
            <a:endParaRPr lang="en-US" sz="2000" i="0"/>
          </a:p>
          <a:p>
            <a:pPr>
              <a:buFontTx/>
              <a:buChar char="•"/>
            </a:pPr>
            <a:r>
              <a:rPr lang="en-US" sz="2000" i="0"/>
              <a:t> Error detection not 100% reliable!</a:t>
            </a:r>
          </a:p>
          <a:p>
            <a:pPr lvl="1">
              <a:buFontTx/>
              <a:buChar char="•"/>
            </a:pPr>
            <a:r>
              <a:rPr lang="en-US" sz="2000" i="0"/>
              <a:t> protocol may miss some errors, but rarely</a:t>
            </a:r>
          </a:p>
          <a:p>
            <a:pPr lvl="1">
              <a:buFontTx/>
              <a:buChar char="•"/>
            </a:pPr>
            <a:r>
              <a:rPr lang="en-US" sz="2000" i="0"/>
              <a:t> larger EDC field yields better detection and correction</a:t>
            </a:r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>
                <a:latin typeface="Arial" charset="0"/>
              </a:rPr>
              <a:t>otherwise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7988" cy="1143000"/>
          </a:xfrm>
        </p:spPr>
        <p:txBody>
          <a:bodyPr/>
          <a:lstStyle/>
          <a:p>
            <a:r>
              <a:rPr lang="en-US" sz="3600"/>
              <a:t>Asynchronous Transfer Mode: ATM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961313" cy="4908550"/>
          </a:xfrm>
        </p:spPr>
        <p:txBody>
          <a:bodyPr/>
          <a:lstStyle/>
          <a:p>
            <a:r>
              <a:rPr lang="en-US" sz="2400" b="1"/>
              <a:t>1990’s/00 standard for high-speed </a:t>
            </a:r>
            <a:r>
              <a:rPr lang="en-US" sz="2400"/>
              <a:t>(155Mbps to 622 Mbps and higher) </a:t>
            </a:r>
            <a:r>
              <a:rPr lang="en-US" sz="2400" i="1">
                <a:solidFill>
                  <a:srgbClr val="000099"/>
                </a:solidFill>
              </a:rPr>
              <a:t>Broadband Integrated Service Digital Network</a:t>
            </a:r>
            <a:r>
              <a:rPr lang="en-US" sz="2400"/>
              <a:t> architecture</a:t>
            </a:r>
          </a:p>
          <a:p>
            <a:r>
              <a:rPr lang="en-US" sz="2400" u="sng">
                <a:solidFill>
                  <a:srgbClr val="FF0000"/>
                </a:solidFill>
              </a:rPr>
              <a:t>Goal:</a:t>
            </a:r>
            <a:r>
              <a:rPr lang="en-US" sz="2400"/>
              <a:t> </a:t>
            </a:r>
            <a:r>
              <a:rPr lang="en-US" sz="2400" i="1">
                <a:solidFill>
                  <a:srgbClr val="FF0000"/>
                </a:solidFill>
              </a:rPr>
              <a:t>integrated, end-end transport of carry voice, video, data</a:t>
            </a:r>
            <a:endParaRPr lang="en-US" sz="2400"/>
          </a:p>
          <a:p>
            <a:pPr lvl="1"/>
            <a:r>
              <a:rPr lang="en-US"/>
              <a:t>meeting timing/QoS requirements of voice, video (versus Internet best-effort model)</a:t>
            </a:r>
          </a:p>
          <a:p>
            <a:pPr lvl="1"/>
            <a:r>
              <a:rPr lang="en-US"/>
              <a:t>“next generation” telephony: technical roots in telephone world</a:t>
            </a:r>
          </a:p>
          <a:p>
            <a:pPr lvl="1"/>
            <a:r>
              <a:rPr lang="en-US"/>
              <a:t>packet-switching (fixed length packets, called “cells”) using virtual circuits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Multiprotocol label switching (MPLS)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initial goal: speed up IP forwarding by using fixed length label (instead of IP address) to do forwarding </a:t>
            </a:r>
          </a:p>
          <a:p>
            <a:pPr lvl="1"/>
            <a:r>
              <a:rPr lang="en-US" sz="2000"/>
              <a:t>borrowing ideas from Virtual Circuit (VC) approach</a:t>
            </a:r>
          </a:p>
          <a:p>
            <a:pPr lvl="1"/>
            <a:r>
              <a:rPr lang="en-US" sz="2000"/>
              <a:t>but IP datagram still keeps IP address!</a:t>
            </a:r>
          </a:p>
          <a:p>
            <a:pPr lvl="1"/>
            <a:endParaRPr lang="en-US" sz="2000"/>
          </a:p>
        </p:txBody>
      </p:sp>
      <p:sp>
        <p:nvSpPr>
          <p:cNvPr id="546820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337 w 1958"/>
              <a:gd name="T1" fmla="*/ 0 h 683"/>
              <a:gd name="T2" fmla="*/ 0 w 1958"/>
              <a:gd name="T3" fmla="*/ 683 h 683"/>
              <a:gd name="T4" fmla="*/ 1958 w 1958"/>
              <a:gd name="T5" fmla="*/ 683 h 683"/>
              <a:gd name="T6" fmla="*/ 1382 w 1958"/>
              <a:gd name="T7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i="0">
                <a:latin typeface="Arial" charset="0"/>
              </a:rPr>
              <a:t>PPP or Ethernet </a:t>
            </a:r>
          </a:p>
          <a:p>
            <a:pPr algn="ctr" eaLnBrk="1" hangingPunct="1"/>
            <a:r>
              <a:rPr lang="en-US" i="0">
                <a:latin typeface="Arial" charset="0"/>
              </a:rPr>
              <a:t>header</a:t>
            </a:r>
          </a:p>
        </p:txBody>
      </p:sp>
      <p:sp>
        <p:nvSpPr>
          <p:cNvPr id="546824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i="0">
                <a:latin typeface="Arial" charset="0"/>
              </a:rPr>
              <a:t>IP header</a:t>
            </a:r>
          </a:p>
        </p:txBody>
      </p:sp>
      <p:sp>
        <p:nvSpPr>
          <p:cNvPr id="546825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6826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6827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remainder of link-layer frame</a:t>
            </a:r>
          </a:p>
        </p:txBody>
      </p:sp>
      <p:sp>
        <p:nvSpPr>
          <p:cNvPr id="546841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chemeClr val="bg1"/>
                </a:solidFill>
                <a:latin typeface="Arial" charset="0"/>
              </a:rPr>
              <a:t>MPLS header</a:t>
            </a:r>
          </a:p>
        </p:txBody>
      </p:sp>
      <p:sp>
        <p:nvSpPr>
          <p:cNvPr id="546843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i="0">
              <a:latin typeface="Arial" charset="0"/>
            </a:endParaRP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label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Exp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S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chemeClr val="bg1"/>
                </a:solidFill>
                <a:latin typeface="Arial" charset="0"/>
              </a:rPr>
              <a:t>TTL</a:t>
            </a:r>
          </a:p>
        </p:txBody>
      </p:sp>
      <p:sp>
        <p:nvSpPr>
          <p:cNvPr id="546848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6849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6850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20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3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latin typeface="Arial" charset="0"/>
              </a:rPr>
              <a:t>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MPLS capable routers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a.k.a. label-switched router</a:t>
            </a:r>
          </a:p>
          <a:p>
            <a:pPr>
              <a:lnSpc>
                <a:spcPct val="90000"/>
              </a:lnSpc>
            </a:pPr>
            <a:r>
              <a:rPr lang="en-US"/>
              <a:t>forwards packets to outgoing interface based only on label value (don’t inspect IP address)</a:t>
            </a:r>
          </a:p>
          <a:p>
            <a:pPr lvl="1">
              <a:lnSpc>
                <a:spcPct val="90000"/>
              </a:lnSpc>
            </a:pPr>
            <a:r>
              <a:rPr lang="en-US"/>
              <a:t>MPLS forwarding table distinct from IP forwarding tables</a:t>
            </a:r>
          </a:p>
          <a:p>
            <a:pPr>
              <a:lnSpc>
                <a:spcPct val="90000"/>
              </a:lnSpc>
            </a:pPr>
            <a:r>
              <a:rPr lang="en-US"/>
              <a:t>signaling protocol needed to set up forwarding</a:t>
            </a:r>
          </a:p>
          <a:p>
            <a:pPr lvl="1">
              <a:lnSpc>
                <a:spcPct val="90000"/>
              </a:lnSpc>
            </a:pPr>
            <a:r>
              <a:rPr lang="en-US"/>
              <a:t>RSVP-TE</a:t>
            </a:r>
          </a:p>
          <a:p>
            <a:pPr lvl="1">
              <a:lnSpc>
                <a:spcPct val="90000"/>
              </a:lnSpc>
            </a:pPr>
            <a:r>
              <a:rPr lang="en-US"/>
              <a:t>forwarding possible along paths that IP alone would not allow (e.g., source-specific routing) !!</a:t>
            </a:r>
          </a:p>
          <a:p>
            <a:pPr lvl="1">
              <a:lnSpc>
                <a:spcPct val="90000"/>
              </a:lnSpc>
            </a:pPr>
            <a:r>
              <a:rPr lang="en-US"/>
              <a:t>use MPLS for traffic engineering </a:t>
            </a:r>
          </a:p>
          <a:p>
            <a:pPr>
              <a:lnSpc>
                <a:spcPct val="90000"/>
              </a:lnSpc>
            </a:pPr>
            <a:r>
              <a:rPr lang="en-US"/>
              <a:t>must co-exist with IP-only routers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Freeform 2"/>
          <p:cNvSpPr>
            <a:spLocks/>
          </p:cNvSpPr>
          <p:nvPr/>
        </p:nvSpPr>
        <p:spPr bwMode="auto">
          <a:xfrm>
            <a:off x="1754188" y="5278438"/>
            <a:ext cx="2462212" cy="419100"/>
          </a:xfrm>
          <a:custGeom>
            <a:avLst/>
            <a:gdLst>
              <a:gd name="T0" fmla="*/ 1263 w 1551"/>
              <a:gd name="T1" fmla="*/ 8 h 264"/>
              <a:gd name="T2" fmla="*/ 0 w 1551"/>
              <a:gd name="T3" fmla="*/ 264 h 264"/>
              <a:gd name="T4" fmla="*/ 1536 w 1551"/>
              <a:gd name="T5" fmla="*/ 264 h 264"/>
              <a:gd name="T6" fmla="*/ 1551 w 1551"/>
              <a:gd name="T7" fmla="*/ 0 h 264"/>
              <a:gd name="T8" fmla="*/ 1263 w 1551"/>
              <a:gd name="T9" fmla="*/ 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1" h="264">
                <a:moveTo>
                  <a:pt x="1263" y="8"/>
                </a:moveTo>
                <a:lnTo>
                  <a:pt x="0" y="264"/>
                </a:lnTo>
                <a:lnTo>
                  <a:pt x="1536" y="264"/>
                </a:lnTo>
                <a:lnTo>
                  <a:pt x="1551" y="0"/>
                </a:lnTo>
                <a:lnTo>
                  <a:pt x="1263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03" name="Freeform 3"/>
          <p:cNvSpPr>
            <a:spLocks/>
          </p:cNvSpPr>
          <p:nvPr/>
        </p:nvSpPr>
        <p:spPr bwMode="auto">
          <a:xfrm>
            <a:off x="4492625" y="5326063"/>
            <a:ext cx="2447925" cy="577850"/>
          </a:xfrm>
          <a:custGeom>
            <a:avLst/>
            <a:gdLst>
              <a:gd name="T0" fmla="*/ 839 w 1542"/>
              <a:gd name="T1" fmla="*/ 8 h 364"/>
              <a:gd name="T2" fmla="*/ 0 w 1542"/>
              <a:gd name="T3" fmla="*/ 364 h 364"/>
              <a:gd name="T4" fmla="*/ 1542 w 1542"/>
              <a:gd name="T5" fmla="*/ 364 h 364"/>
              <a:gd name="T6" fmla="*/ 1127 w 1542"/>
              <a:gd name="T7" fmla="*/ 0 h 364"/>
              <a:gd name="T8" fmla="*/ 839 w 1542"/>
              <a:gd name="T9" fmla="*/ 8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2" h="364">
                <a:moveTo>
                  <a:pt x="839" y="8"/>
                </a:moveTo>
                <a:lnTo>
                  <a:pt x="0" y="364"/>
                </a:lnTo>
                <a:lnTo>
                  <a:pt x="1542" y="364"/>
                </a:lnTo>
                <a:lnTo>
                  <a:pt x="1127" y="0"/>
                </a:lnTo>
                <a:lnTo>
                  <a:pt x="839" y="8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04" name="Freeform 4"/>
          <p:cNvSpPr>
            <a:spLocks/>
          </p:cNvSpPr>
          <p:nvPr/>
        </p:nvSpPr>
        <p:spPr bwMode="auto">
          <a:xfrm>
            <a:off x="1884363" y="3106738"/>
            <a:ext cx="2433637" cy="798512"/>
          </a:xfrm>
          <a:custGeom>
            <a:avLst/>
            <a:gdLst>
              <a:gd name="T0" fmla="*/ 808 w 1533"/>
              <a:gd name="T1" fmla="*/ 503 h 503"/>
              <a:gd name="T2" fmla="*/ 1533 w 1533"/>
              <a:gd name="T3" fmla="*/ 0 h 503"/>
              <a:gd name="T4" fmla="*/ 0 w 1533"/>
              <a:gd name="T5" fmla="*/ 0 h 503"/>
              <a:gd name="T6" fmla="*/ 685 w 1533"/>
              <a:gd name="T7" fmla="*/ 481 h 503"/>
              <a:gd name="T8" fmla="*/ 808 w 1533"/>
              <a:gd name="T9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3" h="503">
                <a:moveTo>
                  <a:pt x="808" y="503"/>
                </a:moveTo>
                <a:lnTo>
                  <a:pt x="1533" y="0"/>
                </a:lnTo>
                <a:lnTo>
                  <a:pt x="0" y="0"/>
                </a:lnTo>
                <a:lnTo>
                  <a:pt x="685" y="481"/>
                </a:lnTo>
                <a:lnTo>
                  <a:pt x="808" y="5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05" name="Freeform 5"/>
          <p:cNvSpPr>
            <a:spLocks/>
          </p:cNvSpPr>
          <p:nvPr/>
        </p:nvSpPr>
        <p:spPr bwMode="auto">
          <a:xfrm>
            <a:off x="4552950" y="3416300"/>
            <a:ext cx="2589213" cy="511175"/>
          </a:xfrm>
          <a:custGeom>
            <a:avLst/>
            <a:gdLst>
              <a:gd name="T0" fmla="*/ 123 w 1631"/>
              <a:gd name="T1" fmla="*/ 322 h 322"/>
              <a:gd name="T2" fmla="*/ 1631 w 1631"/>
              <a:gd name="T3" fmla="*/ 0 h 322"/>
              <a:gd name="T4" fmla="*/ 89 w 1631"/>
              <a:gd name="T5" fmla="*/ 0 h 322"/>
              <a:gd name="T6" fmla="*/ 0 w 1631"/>
              <a:gd name="T7" fmla="*/ 300 h 322"/>
              <a:gd name="T8" fmla="*/ 123 w 1631"/>
              <a:gd name="T9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1" h="322">
                <a:moveTo>
                  <a:pt x="123" y="322"/>
                </a:moveTo>
                <a:lnTo>
                  <a:pt x="1631" y="0"/>
                </a:lnTo>
                <a:lnTo>
                  <a:pt x="89" y="0"/>
                </a:lnTo>
                <a:lnTo>
                  <a:pt x="0" y="300"/>
                </a:lnTo>
                <a:lnTo>
                  <a:pt x="123" y="32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12006" name="Group 6"/>
          <p:cNvGrpSpPr>
            <a:grpSpLocks/>
          </p:cNvGrpSpPr>
          <p:nvPr/>
        </p:nvGrpSpPr>
        <p:grpSpPr bwMode="auto">
          <a:xfrm>
            <a:off x="5583238" y="4924425"/>
            <a:ext cx="766762" cy="433388"/>
            <a:chOff x="3600" y="219"/>
            <a:chExt cx="360" cy="175"/>
          </a:xfrm>
        </p:grpSpPr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08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10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201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13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14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15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016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17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18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19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12020" name="Group 20"/>
          <p:cNvGrpSpPr>
            <a:grpSpLocks/>
          </p:cNvGrpSpPr>
          <p:nvPr/>
        </p:nvGrpSpPr>
        <p:grpSpPr bwMode="auto">
          <a:xfrm>
            <a:off x="3757613" y="4919663"/>
            <a:ext cx="766762" cy="433387"/>
            <a:chOff x="3600" y="219"/>
            <a:chExt cx="360" cy="175"/>
          </a:xfrm>
        </p:grpSpPr>
        <p:sp>
          <p:nvSpPr>
            <p:cNvPr id="512021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22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23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24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25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2026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27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28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29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03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31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32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33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12034" name="Group 34"/>
          <p:cNvGrpSpPr>
            <a:grpSpLocks/>
          </p:cNvGrpSpPr>
          <p:nvPr/>
        </p:nvGrpSpPr>
        <p:grpSpPr bwMode="auto">
          <a:xfrm>
            <a:off x="4111625" y="3902075"/>
            <a:ext cx="766763" cy="433388"/>
            <a:chOff x="3600" y="219"/>
            <a:chExt cx="360" cy="175"/>
          </a:xfrm>
        </p:grpSpPr>
        <p:sp>
          <p:nvSpPr>
            <p:cNvPr id="512035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36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37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38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39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2040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41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42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43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044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4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4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4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12048" name="Group 48"/>
          <p:cNvGrpSpPr>
            <a:grpSpLocks/>
          </p:cNvGrpSpPr>
          <p:nvPr/>
        </p:nvGrpSpPr>
        <p:grpSpPr bwMode="auto">
          <a:xfrm>
            <a:off x="2684463" y="3897313"/>
            <a:ext cx="766762" cy="433387"/>
            <a:chOff x="3600" y="219"/>
            <a:chExt cx="360" cy="175"/>
          </a:xfrm>
        </p:grpSpPr>
        <p:sp>
          <p:nvSpPr>
            <p:cNvPr id="512049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50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51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52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53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20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12055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56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57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058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2059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60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61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12062" name="Group 62"/>
          <p:cNvGrpSpPr>
            <a:grpSpLocks/>
          </p:cNvGrpSpPr>
          <p:nvPr/>
        </p:nvGrpSpPr>
        <p:grpSpPr bwMode="auto">
          <a:xfrm>
            <a:off x="1165225" y="3190875"/>
            <a:ext cx="766763" cy="433388"/>
            <a:chOff x="589" y="1281"/>
            <a:chExt cx="483" cy="273"/>
          </a:xfrm>
        </p:grpSpPr>
        <p:sp>
          <p:nvSpPr>
            <p:cNvPr id="512063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64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65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66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67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206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512069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70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71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07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512073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74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75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2076" name="Line 76"/>
          <p:cNvSpPr>
            <a:spLocks noChangeShapeType="1"/>
          </p:cNvSpPr>
          <p:nvPr/>
        </p:nvSpPr>
        <p:spPr bwMode="auto">
          <a:xfrm>
            <a:off x="1935163" y="3433763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77" name="Line 77"/>
          <p:cNvSpPr>
            <a:spLocks noChangeShapeType="1"/>
          </p:cNvSpPr>
          <p:nvPr/>
        </p:nvSpPr>
        <p:spPr bwMode="auto">
          <a:xfrm flipV="1">
            <a:off x="1982788" y="4138613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78" name="Line 78"/>
          <p:cNvSpPr>
            <a:spLocks noChangeShapeType="1"/>
          </p:cNvSpPr>
          <p:nvPr/>
        </p:nvSpPr>
        <p:spPr bwMode="auto">
          <a:xfrm flipV="1">
            <a:off x="3449638" y="4138613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79" name="Line 79"/>
          <p:cNvSpPr>
            <a:spLocks noChangeShapeType="1"/>
          </p:cNvSpPr>
          <p:nvPr/>
        </p:nvSpPr>
        <p:spPr bwMode="auto">
          <a:xfrm>
            <a:off x="3297238" y="4300538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80" name="Line 80"/>
          <p:cNvSpPr>
            <a:spLocks noChangeShapeType="1"/>
          </p:cNvSpPr>
          <p:nvPr/>
        </p:nvSpPr>
        <p:spPr bwMode="auto">
          <a:xfrm>
            <a:off x="4554538" y="51768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81" name="Line 81"/>
          <p:cNvSpPr>
            <a:spLocks noChangeShapeType="1"/>
          </p:cNvSpPr>
          <p:nvPr/>
        </p:nvSpPr>
        <p:spPr bwMode="auto">
          <a:xfrm>
            <a:off x="4840288" y="4252913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82" name="Line 82"/>
          <p:cNvSpPr>
            <a:spLocks noChangeShapeType="1"/>
          </p:cNvSpPr>
          <p:nvPr/>
        </p:nvSpPr>
        <p:spPr bwMode="auto">
          <a:xfrm>
            <a:off x="6354763" y="5157788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83" name="Text Box 83"/>
          <p:cNvSpPr txBox="1">
            <a:spLocks noChangeArrowheads="1"/>
          </p:cNvSpPr>
          <p:nvPr/>
        </p:nvSpPr>
        <p:spPr bwMode="auto">
          <a:xfrm>
            <a:off x="5803900" y="53578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R1</a:t>
            </a:r>
          </a:p>
        </p:txBody>
      </p:sp>
      <p:sp>
        <p:nvSpPr>
          <p:cNvPr id="512084" name="Text Box 84"/>
          <p:cNvSpPr txBox="1">
            <a:spLocks noChangeArrowheads="1"/>
          </p:cNvSpPr>
          <p:nvPr/>
        </p:nvSpPr>
        <p:spPr bwMode="auto">
          <a:xfrm>
            <a:off x="3940175" y="5335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R2</a:t>
            </a:r>
          </a:p>
        </p:txBody>
      </p:sp>
      <p:sp>
        <p:nvSpPr>
          <p:cNvPr id="512085" name="Text Box 85"/>
          <p:cNvSpPr txBox="1">
            <a:spLocks noChangeArrowheads="1"/>
          </p:cNvSpPr>
          <p:nvPr/>
        </p:nvSpPr>
        <p:spPr bwMode="auto">
          <a:xfrm>
            <a:off x="5862638" y="39560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D</a:t>
            </a:r>
          </a:p>
        </p:txBody>
      </p:sp>
      <p:sp>
        <p:nvSpPr>
          <p:cNvPr id="512086" name="Text Box 86"/>
          <p:cNvSpPr txBox="1">
            <a:spLocks noChangeArrowheads="1"/>
          </p:cNvSpPr>
          <p:nvPr/>
        </p:nvSpPr>
        <p:spPr bwMode="auto">
          <a:xfrm>
            <a:off x="4325938" y="43338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R3</a:t>
            </a:r>
          </a:p>
        </p:txBody>
      </p:sp>
      <p:sp>
        <p:nvSpPr>
          <p:cNvPr id="512087" name="Text Box 87"/>
          <p:cNvSpPr txBox="1">
            <a:spLocks noChangeArrowheads="1"/>
          </p:cNvSpPr>
          <p:nvPr/>
        </p:nvSpPr>
        <p:spPr bwMode="auto">
          <a:xfrm>
            <a:off x="2851150" y="43513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R4</a:t>
            </a:r>
          </a:p>
        </p:txBody>
      </p:sp>
      <p:grpSp>
        <p:nvGrpSpPr>
          <p:cNvPr id="512088" name="Group 88"/>
          <p:cNvGrpSpPr>
            <a:grpSpLocks/>
          </p:cNvGrpSpPr>
          <p:nvPr/>
        </p:nvGrpSpPr>
        <p:grpSpPr bwMode="auto">
          <a:xfrm>
            <a:off x="1211263" y="4137025"/>
            <a:ext cx="766762" cy="433388"/>
            <a:chOff x="589" y="1281"/>
            <a:chExt cx="483" cy="273"/>
          </a:xfrm>
        </p:grpSpPr>
        <p:sp>
          <p:nvSpPr>
            <p:cNvPr id="512089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90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91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92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512093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2094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512095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96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097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09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512099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100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101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2102" name="Text Box 102"/>
          <p:cNvSpPr txBox="1">
            <a:spLocks noChangeArrowheads="1"/>
          </p:cNvSpPr>
          <p:nvPr/>
        </p:nvSpPr>
        <p:spPr bwMode="auto">
          <a:xfrm>
            <a:off x="1403350" y="45704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R5</a:t>
            </a:r>
          </a:p>
        </p:txBody>
      </p:sp>
      <p:sp>
        <p:nvSpPr>
          <p:cNvPr id="512103" name="Text Box 103"/>
          <p:cNvSpPr txBox="1">
            <a:spLocks noChangeArrowheads="1"/>
          </p:cNvSpPr>
          <p:nvPr/>
        </p:nvSpPr>
        <p:spPr bwMode="auto">
          <a:xfrm>
            <a:off x="6283325" y="4897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04" name="Text Box 104"/>
          <p:cNvSpPr txBox="1">
            <a:spLocks noChangeArrowheads="1"/>
          </p:cNvSpPr>
          <p:nvPr/>
        </p:nvSpPr>
        <p:spPr bwMode="auto">
          <a:xfrm>
            <a:off x="4924425" y="4164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</a:t>
            </a:r>
          </a:p>
        </p:txBody>
      </p:sp>
      <p:sp>
        <p:nvSpPr>
          <p:cNvPr id="512105" name="Text Box 105"/>
          <p:cNvSpPr txBox="1">
            <a:spLocks noChangeArrowheads="1"/>
          </p:cNvSpPr>
          <p:nvPr/>
        </p:nvSpPr>
        <p:spPr bwMode="auto">
          <a:xfrm>
            <a:off x="4849813" y="38893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06" name="Line 106"/>
          <p:cNvSpPr>
            <a:spLocks noChangeShapeType="1"/>
          </p:cNvSpPr>
          <p:nvPr/>
        </p:nvSpPr>
        <p:spPr bwMode="auto">
          <a:xfrm>
            <a:off x="4883150" y="4129088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07" name="Text Box 107"/>
          <p:cNvSpPr txBox="1">
            <a:spLocks noChangeArrowheads="1"/>
          </p:cNvSpPr>
          <p:nvPr/>
        </p:nvSpPr>
        <p:spPr bwMode="auto">
          <a:xfrm>
            <a:off x="3411538" y="387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08" name="Text Box 108"/>
          <p:cNvSpPr txBox="1">
            <a:spLocks noChangeArrowheads="1"/>
          </p:cNvSpPr>
          <p:nvPr/>
        </p:nvSpPr>
        <p:spPr bwMode="auto">
          <a:xfrm>
            <a:off x="7016750" y="49752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A</a:t>
            </a:r>
          </a:p>
        </p:txBody>
      </p:sp>
      <p:sp>
        <p:nvSpPr>
          <p:cNvPr id="512109" name="Text Box 109"/>
          <p:cNvSpPr txBox="1">
            <a:spLocks noChangeArrowheads="1"/>
          </p:cNvSpPr>
          <p:nvPr/>
        </p:nvSpPr>
        <p:spPr bwMode="auto">
          <a:xfrm>
            <a:off x="1366838" y="3621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R6</a:t>
            </a:r>
          </a:p>
        </p:txBody>
      </p:sp>
      <p:grpSp>
        <p:nvGrpSpPr>
          <p:cNvPr id="512110" name="Group 110"/>
          <p:cNvGrpSpPr>
            <a:grpSpLocks/>
          </p:cNvGrpSpPr>
          <p:nvPr/>
        </p:nvGrpSpPr>
        <p:grpSpPr bwMode="auto">
          <a:xfrm>
            <a:off x="4895850" y="5343525"/>
            <a:ext cx="2546350" cy="922338"/>
            <a:chOff x="679" y="3270"/>
            <a:chExt cx="1604" cy="581"/>
          </a:xfrm>
        </p:grpSpPr>
        <p:sp>
          <p:nvSpPr>
            <p:cNvPr id="512111" name="Rectangle 111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i="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 i="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512113" name="Line 113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 6        -      A       0</a:t>
              </a:r>
            </a:p>
          </p:txBody>
        </p:sp>
        <p:sp>
          <p:nvSpPr>
            <p:cNvPr id="512115" name="Line 115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16" name="Line 116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17" name="Line 117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2118" name="Group 118"/>
          <p:cNvGrpSpPr>
            <a:grpSpLocks/>
          </p:cNvGrpSpPr>
          <p:nvPr/>
        </p:nvGrpSpPr>
        <p:grpSpPr bwMode="auto">
          <a:xfrm>
            <a:off x="4629150" y="2212975"/>
            <a:ext cx="2546350" cy="1239838"/>
            <a:chOff x="3494" y="291"/>
            <a:chExt cx="1604" cy="781"/>
          </a:xfrm>
        </p:grpSpPr>
        <p:sp>
          <p:nvSpPr>
            <p:cNvPr id="512119" name="Rectangle 119"/>
            <p:cNvSpPr>
              <a:spLocks noChangeArrowheads="1"/>
            </p:cNvSpPr>
            <p:nvPr/>
          </p:nvSpPr>
          <p:spPr bwMode="auto">
            <a:xfrm>
              <a:off x="3525" y="317"/>
              <a:ext cx="1533" cy="7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20" name="Text Box 120"/>
            <p:cNvSpPr txBox="1">
              <a:spLocks noChangeArrowheads="1"/>
            </p:cNvSpPr>
            <p:nvPr/>
          </p:nvSpPr>
          <p:spPr bwMode="auto">
            <a:xfrm>
              <a:off x="3494" y="291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i="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 i="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512121" name="Line 121"/>
            <p:cNvSpPr>
              <a:spLocks noChangeShapeType="1"/>
            </p:cNvSpPr>
            <p:nvPr/>
          </p:nvSpPr>
          <p:spPr bwMode="auto">
            <a:xfrm>
              <a:off x="3534" y="605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3545" y="609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10      6      A       1</a:t>
              </a:r>
            </a:p>
          </p:txBody>
        </p:sp>
        <p:sp>
          <p:nvSpPr>
            <p:cNvPr id="512123" name="Line 123"/>
            <p:cNvSpPr>
              <a:spLocks noChangeShapeType="1"/>
            </p:cNvSpPr>
            <p:nvPr/>
          </p:nvSpPr>
          <p:spPr bwMode="auto">
            <a:xfrm>
              <a:off x="3857" y="324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24" name="Text Box 124"/>
            <p:cNvSpPr txBox="1">
              <a:spLocks noChangeArrowheads="1"/>
            </p:cNvSpPr>
            <p:nvPr/>
          </p:nvSpPr>
          <p:spPr bwMode="auto">
            <a:xfrm>
              <a:off x="3540" y="830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12      9      D       0</a:t>
              </a:r>
            </a:p>
          </p:txBody>
        </p:sp>
        <p:sp>
          <p:nvSpPr>
            <p:cNvPr id="512125" name="Line 125"/>
            <p:cNvSpPr>
              <a:spLocks noChangeShapeType="1"/>
            </p:cNvSpPr>
            <p:nvPr/>
          </p:nvSpPr>
          <p:spPr bwMode="auto">
            <a:xfrm>
              <a:off x="4215" y="335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26" name="Line 126"/>
            <p:cNvSpPr>
              <a:spLocks noChangeShapeType="1"/>
            </p:cNvSpPr>
            <p:nvPr/>
          </p:nvSpPr>
          <p:spPr bwMode="auto">
            <a:xfrm>
              <a:off x="4573" y="329"/>
              <a:ext cx="1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2127" name="Rectangle 127"/>
          <p:cNvSpPr>
            <a:spLocks noChangeArrowheads="1"/>
          </p:cNvSpPr>
          <p:nvPr/>
        </p:nvSpPr>
        <p:spPr bwMode="auto">
          <a:xfrm>
            <a:off x="1843088" y="1651000"/>
            <a:ext cx="2433637" cy="1435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28" name="Text Box 128"/>
          <p:cNvSpPr txBox="1">
            <a:spLocks noChangeArrowheads="1"/>
          </p:cNvSpPr>
          <p:nvPr/>
        </p:nvSpPr>
        <p:spPr bwMode="auto">
          <a:xfrm>
            <a:off x="1793875" y="1609725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  in         out                 out</a:t>
            </a:r>
          </a:p>
          <a:p>
            <a:pPr eaLnBrk="1" hangingPunct="1"/>
            <a:r>
              <a:rPr lang="en-US" sz="1400" i="0">
                <a:latin typeface="Arial" charset="0"/>
              </a:rPr>
              <a:t>label     label   dest    interface</a:t>
            </a:r>
          </a:p>
        </p:txBody>
      </p:sp>
      <p:sp>
        <p:nvSpPr>
          <p:cNvPr id="512129" name="Line 129"/>
          <p:cNvSpPr>
            <a:spLocks noChangeShapeType="1"/>
          </p:cNvSpPr>
          <p:nvPr/>
        </p:nvSpPr>
        <p:spPr bwMode="auto">
          <a:xfrm>
            <a:off x="1857375" y="2108200"/>
            <a:ext cx="2392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30" name="Text Box 130"/>
          <p:cNvSpPr txBox="1">
            <a:spLocks noChangeArrowheads="1"/>
          </p:cNvSpPr>
          <p:nvPr/>
        </p:nvSpPr>
        <p:spPr bwMode="auto">
          <a:xfrm>
            <a:off x="1874838" y="2114550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        10      A       0</a:t>
            </a:r>
          </a:p>
        </p:txBody>
      </p:sp>
      <p:sp>
        <p:nvSpPr>
          <p:cNvPr id="512131" name="Line 131"/>
          <p:cNvSpPr>
            <a:spLocks noChangeShapeType="1"/>
          </p:cNvSpPr>
          <p:nvPr/>
        </p:nvSpPr>
        <p:spPr bwMode="auto">
          <a:xfrm>
            <a:off x="2370138" y="1662113"/>
            <a:ext cx="1587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32" name="Text Box 132"/>
          <p:cNvSpPr txBox="1">
            <a:spLocks noChangeArrowheads="1"/>
          </p:cNvSpPr>
          <p:nvPr/>
        </p:nvSpPr>
        <p:spPr bwMode="auto">
          <a:xfrm>
            <a:off x="1865313" y="2455863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        12      D       0</a:t>
            </a:r>
          </a:p>
        </p:txBody>
      </p:sp>
      <p:sp>
        <p:nvSpPr>
          <p:cNvPr id="512133" name="Line 133"/>
          <p:cNvSpPr>
            <a:spLocks noChangeShapeType="1"/>
          </p:cNvSpPr>
          <p:nvPr/>
        </p:nvSpPr>
        <p:spPr bwMode="auto">
          <a:xfrm>
            <a:off x="2938463" y="1658938"/>
            <a:ext cx="158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34" name="Line 134"/>
          <p:cNvSpPr>
            <a:spLocks noChangeShapeType="1"/>
          </p:cNvSpPr>
          <p:nvPr/>
        </p:nvSpPr>
        <p:spPr bwMode="auto">
          <a:xfrm>
            <a:off x="3506788" y="1670050"/>
            <a:ext cx="1587" cy="140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135" name="Text Box 135"/>
          <p:cNvSpPr txBox="1">
            <a:spLocks noChangeArrowheads="1"/>
          </p:cNvSpPr>
          <p:nvPr/>
        </p:nvSpPr>
        <p:spPr bwMode="auto">
          <a:xfrm>
            <a:off x="3335338" y="41989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1</a:t>
            </a:r>
          </a:p>
        </p:txBody>
      </p:sp>
      <p:grpSp>
        <p:nvGrpSpPr>
          <p:cNvPr id="512137" name="Group 137"/>
          <p:cNvGrpSpPr>
            <a:grpSpLocks/>
          </p:cNvGrpSpPr>
          <p:nvPr/>
        </p:nvGrpSpPr>
        <p:grpSpPr bwMode="auto">
          <a:xfrm>
            <a:off x="1716088" y="5661025"/>
            <a:ext cx="2546350" cy="922338"/>
            <a:chOff x="679" y="3270"/>
            <a:chExt cx="1604" cy="581"/>
          </a:xfrm>
        </p:grpSpPr>
        <p:sp>
          <p:nvSpPr>
            <p:cNvPr id="512138" name="Rectangle 138"/>
            <p:cNvSpPr>
              <a:spLocks noChangeArrowheads="1"/>
            </p:cNvSpPr>
            <p:nvPr/>
          </p:nvSpPr>
          <p:spPr bwMode="auto">
            <a:xfrm>
              <a:off x="710" y="3296"/>
              <a:ext cx="1533" cy="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39" name="Text Box 139"/>
            <p:cNvSpPr txBox="1">
              <a:spLocks noChangeArrowheads="1"/>
            </p:cNvSpPr>
            <p:nvPr/>
          </p:nvSpPr>
          <p:spPr bwMode="auto">
            <a:xfrm>
              <a:off x="679" y="3270"/>
              <a:ext cx="160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i="0">
                  <a:latin typeface="Arial" charset="0"/>
                </a:rPr>
                <a:t>  in         out                 out</a:t>
              </a:r>
            </a:p>
            <a:p>
              <a:pPr eaLnBrk="1" hangingPunct="1"/>
              <a:r>
                <a:rPr lang="en-US" sz="1400" i="0">
                  <a:latin typeface="Arial" charset="0"/>
                </a:rPr>
                <a:t>label     label   dest    interface</a:t>
              </a:r>
            </a:p>
          </p:txBody>
        </p:sp>
        <p:sp>
          <p:nvSpPr>
            <p:cNvPr id="512140" name="Line 140"/>
            <p:cNvSpPr>
              <a:spLocks noChangeShapeType="1"/>
            </p:cNvSpPr>
            <p:nvPr/>
          </p:nvSpPr>
          <p:spPr bwMode="auto">
            <a:xfrm>
              <a:off x="719" y="3584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41" name="Text Box 141"/>
            <p:cNvSpPr txBox="1">
              <a:spLocks noChangeArrowheads="1"/>
            </p:cNvSpPr>
            <p:nvPr/>
          </p:nvSpPr>
          <p:spPr bwMode="auto">
            <a:xfrm>
              <a:off x="730" y="3588"/>
              <a:ext cx="15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i="0">
                  <a:latin typeface="Arial" charset="0"/>
                </a:rPr>
                <a:t> 8        6      A       0</a:t>
              </a:r>
            </a:p>
          </p:txBody>
        </p:sp>
        <p:sp>
          <p:nvSpPr>
            <p:cNvPr id="512142" name="Line 142"/>
            <p:cNvSpPr>
              <a:spLocks noChangeShapeType="1"/>
            </p:cNvSpPr>
            <p:nvPr/>
          </p:nvSpPr>
          <p:spPr bwMode="auto">
            <a:xfrm>
              <a:off x="1042" y="3303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43" name="Line 143"/>
            <p:cNvSpPr>
              <a:spLocks noChangeShapeType="1"/>
            </p:cNvSpPr>
            <p:nvPr/>
          </p:nvSpPr>
          <p:spPr bwMode="auto">
            <a:xfrm>
              <a:off x="1426" y="3306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2144" name="Line 144"/>
            <p:cNvSpPr>
              <a:spLocks noChangeShapeType="1"/>
            </p:cNvSpPr>
            <p:nvPr/>
          </p:nvSpPr>
          <p:spPr bwMode="auto">
            <a:xfrm>
              <a:off x="1750" y="3309"/>
              <a:ext cx="1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2145" name="Text Box 145"/>
          <p:cNvSpPr txBox="1">
            <a:spLocks noChangeArrowheads="1"/>
          </p:cNvSpPr>
          <p:nvPr/>
        </p:nvSpPr>
        <p:spPr bwMode="auto">
          <a:xfrm>
            <a:off x="4487863" y="4914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charset="0"/>
              </a:rPr>
              <a:t>0</a:t>
            </a:r>
          </a:p>
        </p:txBody>
      </p:sp>
      <p:sp>
        <p:nvSpPr>
          <p:cNvPr id="512146" name="Text Box 146"/>
          <p:cNvSpPr txBox="1">
            <a:spLocks noChangeArrowheads="1"/>
          </p:cNvSpPr>
          <p:nvPr/>
        </p:nvSpPr>
        <p:spPr bwMode="auto">
          <a:xfrm>
            <a:off x="1847850" y="2757488"/>
            <a:ext cx="238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i="0">
                <a:latin typeface="Arial" charset="0"/>
              </a:rPr>
              <a:t>          8      A       1</a:t>
            </a:r>
          </a:p>
        </p:txBody>
      </p:sp>
      <p:sp>
        <p:nvSpPr>
          <p:cNvPr id="512147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MPLS forwarding tables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326667-E6E6-4DE2-8E19-42096EDF669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5.1 Introduction and services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5.2 Error detection and correction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5.3Multiple access protocols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5.4 Link-Layer Addressing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5.5 Ethernet</a:t>
            </a:r>
          </a:p>
        </p:txBody>
      </p:sp>
      <p:sp>
        <p:nvSpPr>
          <p:cNvPr id="69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5.6 Link-layer switches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5.7 PPP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5.8 Link virtualization: MPLS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5.9 A day in the life of a web request</a:t>
            </a:r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78836-F49B-470B-BFB1-898E12B00214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sz="2800" u="none">
                <a:solidFill>
                  <a:srgbClr val="FF0000"/>
                </a:solidFill>
              </a:rPr>
              <a:t>Synthesis:</a:t>
            </a:r>
            <a:r>
              <a:rPr lang="en-US" sz="2800" u="none"/>
              <a:t> a day in the life of a web request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r>
              <a:rPr lang="en-US"/>
              <a:t>journey down protocol stack complete!</a:t>
            </a:r>
          </a:p>
          <a:p>
            <a:pPr lvl="1"/>
            <a:r>
              <a:rPr lang="en-US"/>
              <a:t>application, transport, network, link</a:t>
            </a:r>
          </a:p>
          <a:p>
            <a:r>
              <a:rPr lang="en-US"/>
              <a:t>putting-it-all-together: synthesis!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goal:</a:t>
            </a:r>
            <a:r>
              <a:rPr lang="en-US"/>
              <a:t> identify, review, understand protocols (at all layers) involved in seemingly simple scenario: requesting www page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scenario:</a:t>
            </a:r>
            <a:r>
              <a:rPr lang="en-US"/>
              <a:t> student attaches laptop to campus network, requests/receives www.google.com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798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84 w 2453"/>
              <a:gd name="T1" fmla="*/ 632 h 2011"/>
              <a:gd name="T2" fmla="*/ 16 w 2453"/>
              <a:gd name="T3" fmla="*/ 809 h 2011"/>
              <a:gd name="T4" fmla="*/ 9 w 2453"/>
              <a:gd name="T5" fmla="*/ 1005 h 2011"/>
              <a:gd name="T6" fmla="*/ 70 w 2453"/>
              <a:gd name="T7" fmla="*/ 1147 h 2011"/>
              <a:gd name="T8" fmla="*/ 165 w 2453"/>
              <a:gd name="T9" fmla="*/ 1364 h 2011"/>
              <a:gd name="T10" fmla="*/ 280 w 2453"/>
              <a:gd name="T11" fmla="*/ 1446 h 2011"/>
              <a:gd name="T12" fmla="*/ 549 w 2453"/>
              <a:gd name="T13" fmla="*/ 1627 h 2011"/>
              <a:gd name="T14" fmla="*/ 1152 w 2453"/>
              <a:gd name="T15" fmla="*/ 1687 h 2011"/>
              <a:gd name="T16" fmla="*/ 1542 w 2453"/>
              <a:gd name="T17" fmla="*/ 1965 h 2011"/>
              <a:gd name="T18" fmla="*/ 1675 w 2453"/>
              <a:gd name="T19" fmla="*/ 1965 h 2011"/>
              <a:gd name="T20" fmla="*/ 1933 w 2453"/>
              <a:gd name="T21" fmla="*/ 1945 h 2011"/>
              <a:gd name="T22" fmla="*/ 2376 w 2453"/>
              <a:gd name="T23" fmla="*/ 1793 h 2011"/>
              <a:gd name="T24" fmla="*/ 2396 w 2453"/>
              <a:gd name="T25" fmla="*/ 1508 h 2011"/>
              <a:gd name="T26" fmla="*/ 2293 w 2453"/>
              <a:gd name="T27" fmla="*/ 1297 h 2011"/>
              <a:gd name="T28" fmla="*/ 2347 w 2453"/>
              <a:gd name="T29" fmla="*/ 843 h 2011"/>
              <a:gd name="T30" fmla="*/ 2340 w 2453"/>
              <a:gd name="T31" fmla="*/ 653 h 2011"/>
              <a:gd name="T32" fmla="*/ 2177 w 2453"/>
              <a:gd name="T33" fmla="*/ 456 h 2011"/>
              <a:gd name="T34" fmla="*/ 1920 w 2453"/>
              <a:gd name="T35" fmla="*/ 165 h 2011"/>
              <a:gd name="T36" fmla="*/ 1601 w 2453"/>
              <a:gd name="T37" fmla="*/ 36 h 2011"/>
              <a:gd name="T38" fmla="*/ 1229 w 2453"/>
              <a:gd name="T39" fmla="*/ 16 h 2011"/>
              <a:gd name="T40" fmla="*/ 917 w 2453"/>
              <a:gd name="T41" fmla="*/ 131 h 2011"/>
              <a:gd name="T42" fmla="*/ 477 w 2453"/>
              <a:gd name="T43" fmla="*/ 260 h 2011"/>
              <a:gd name="T44" fmla="*/ 212 w 2453"/>
              <a:gd name="T45" fmla="*/ 375 h 2011"/>
              <a:gd name="T46" fmla="*/ 84 w 2453"/>
              <a:gd name="T47" fmla="*/ 632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life: scenario</a:t>
            </a:r>
          </a:p>
        </p:txBody>
      </p:sp>
      <p:sp>
        <p:nvSpPr>
          <p:cNvPr id="699590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grpSp>
        <p:nvGrpSpPr>
          <p:cNvPr id="699592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699593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594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595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596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597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59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59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0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0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0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0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0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05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06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960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69960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0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1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1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12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1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16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1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1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20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21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99622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699623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99624" name="Group 38"/>
          <p:cNvGrpSpPr>
            <a:grpSpLocks/>
          </p:cNvGrpSpPr>
          <p:nvPr/>
        </p:nvGrpSpPr>
        <p:grpSpPr bwMode="auto">
          <a:xfrm>
            <a:off x="3094038" y="2459038"/>
            <a:ext cx="742950" cy="311150"/>
            <a:chOff x="1935" y="960"/>
            <a:chExt cx="468" cy="196"/>
          </a:xfrm>
        </p:grpSpPr>
        <p:sp>
          <p:nvSpPr>
            <p:cNvPr id="699625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9626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27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28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629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630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631" name="Rectangle 45"/>
          <p:cNvSpPr>
            <a:spLocks noChangeArrowheads="1"/>
          </p:cNvSpPr>
          <p:nvPr/>
        </p:nvSpPr>
        <p:spPr bwMode="auto">
          <a:xfrm>
            <a:off x="2241550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699633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99634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699635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36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37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99638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699639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40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699641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699642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9964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4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5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699646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9964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9964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69965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5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699652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99653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699654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55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56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57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58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59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0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1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62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65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66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67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9668" name="Group 84"/>
          <p:cNvGrpSpPr>
            <a:grpSpLocks/>
          </p:cNvGrpSpPr>
          <p:nvPr/>
        </p:nvGrpSpPr>
        <p:grpSpPr bwMode="auto">
          <a:xfrm>
            <a:off x="7307263" y="1511300"/>
            <a:ext cx="306387" cy="647700"/>
            <a:chOff x="4180" y="783"/>
            <a:chExt cx="150" cy="307"/>
          </a:xfrm>
        </p:grpSpPr>
        <p:sp>
          <p:nvSpPr>
            <p:cNvPr id="699669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0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1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2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3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74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75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76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677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678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grpSp>
        <p:nvGrpSpPr>
          <p:cNvPr id="699679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6996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6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6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685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86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87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688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689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90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691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692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693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99694" name="Group 125"/>
          <p:cNvGrpSpPr>
            <a:grpSpLocks/>
          </p:cNvGrpSpPr>
          <p:nvPr/>
        </p:nvGrpSpPr>
        <p:grpSpPr bwMode="auto">
          <a:xfrm>
            <a:off x="2736850" y="4446588"/>
            <a:ext cx="306388" cy="647700"/>
            <a:chOff x="4180" y="783"/>
            <a:chExt cx="150" cy="307"/>
          </a:xfrm>
        </p:grpSpPr>
        <p:sp>
          <p:nvSpPr>
            <p:cNvPr id="699695" name="AutoShape 12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6" name="Rectangle 12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7" name="Rectangle 12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8" name="AutoShape 12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699" name="Line 13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00" name="Line 13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01" name="Rectangle 13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702" name="Rectangle 13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699703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704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Google’s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699705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9706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699707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699708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699709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699710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699711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12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699713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699714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69971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1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1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699718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699719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20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9721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722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9723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699724" name="Object 142"/>
          <p:cNvGraphicFramePr>
            <a:graphicFrameLocks noChangeAspect="1"/>
          </p:cNvGraphicFramePr>
          <p:nvPr/>
        </p:nvGraphicFramePr>
        <p:xfrm>
          <a:off x="1628775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1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9743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699744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45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46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699747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48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49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699750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51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52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699753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54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55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699756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57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58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699759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0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61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699762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3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64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699765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6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67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699768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69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0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699771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72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3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699774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75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6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699777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78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99779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699780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9781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99782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699792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699790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pSp>
            <p:nvGrpSpPr>
              <p:cNvPr id="69978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699785" name="Picture 393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99786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4" y="1428"/>
                  <a:ext cx="956" cy="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699791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99794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i="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88" grpId="0" animBg="1"/>
      <p:bldP spid="69979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r>
              <a:rPr lang="en-US" sz="2000"/>
              <a:t>connecting laptop needs to get its own IP address, addr of first-hop router, addr of DNS server: use </a:t>
            </a:r>
            <a:r>
              <a:rPr lang="en-US" sz="2000" b="1" i="1">
                <a:solidFill>
                  <a:srgbClr val="FF0000"/>
                </a:solidFill>
              </a:rPr>
              <a:t>DHCP</a:t>
            </a:r>
          </a:p>
        </p:txBody>
      </p:sp>
      <p:sp>
        <p:nvSpPr>
          <p:cNvPr id="701630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1631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1632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1633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1634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35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36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1637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1638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1639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1640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1641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1642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43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1644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1645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1646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647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1648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1649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165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65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165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5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656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1657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658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1659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5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01671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1672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3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4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5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6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677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678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1679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1680" name="Text Box 240"/>
          <p:cNvSpPr txBox="1">
            <a:spLocks noChangeArrowheads="1"/>
          </p:cNvSpPr>
          <p:nvPr/>
        </p:nvSpPr>
        <p:spPr bwMode="auto">
          <a:xfrm>
            <a:off x="2562225" y="3816350"/>
            <a:ext cx="147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  <a:p>
            <a:r>
              <a:rPr lang="en-US"/>
              <a:t>(runs DHCP)</a:t>
            </a: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1689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1688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01682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681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1683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684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685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686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701691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692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701736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01735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1694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1695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696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1706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07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714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1708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0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10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13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1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1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1733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1716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734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1727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1718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1719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1720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721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1722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1723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724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1725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26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172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30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31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1737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701759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701760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701761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62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63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64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65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66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1767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768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176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77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77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701774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1775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701776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777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1778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779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780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1781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70178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1785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1786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1787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88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1789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790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791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1792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179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9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1795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1796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797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1798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1799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800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1801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1802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1803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1804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18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8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1807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1808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1809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1810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1811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1812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813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1814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1815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1819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01820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1821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701917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1918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7336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DHCP request </a:t>
            </a:r>
            <a:r>
              <a:rPr lang="en-US" sz="2000">
                <a:solidFill>
                  <a:schemeClr val="accent2"/>
                </a:solidFill>
              </a:rPr>
              <a:t>encapsulated</a:t>
            </a:r>
            <a:r>
              <a:rPr lang="en-US" sz="2000" i="0">
                <a:solidFill>
                  <a:schemeClr val="accent2"/>
                </a:solidFill>
              </a:rPr>
              <a:t> </a:t>
            </a:r>
            <a:r>
              <a:rPr lang="en-US" sz="2000" i="0"/>
              <a:t>in </a:t>
            </a:r>
            <a:r>
              <a:rPr lang="en-US" sz="2000" b="1">
                <a:solidFill>
                  <a:srgbClr val="FF0000"/>
                </a:solidFill>
              </a:rPr>
              <a:t>UDP</a:t>
            </a:r>
            <a:r>
              <a:rPr lang="en-US" sz="2000" i="0"/>
              <a:t>, encapsulated in </a:t>
            </a:r>
            <a:r>
              <a:rPr lang="en-US" sz="2000" b="1">
                <a:solidFill>
                  <a:srgbClr val="FF0000"/>
                </a:solidFill>
              </a:rPr>
              <a:t>IP</a:t>
            </a:r>
            <a:r>
              <a:rPr lang="en-US" sz="2000" i="0"/>
              <a:t>, encapsulated in </a:t>
            </a:r>
            <a:r>
              <a:rPr lang="en-US" sz="2000" b="1">
                <a:solidFill>
                  <a:srgbClr val="FF0000"/>
                </a:solidFill>
              </a:rPr>
              <a:t>802.1</a:t>
            </a:r>
            <a:r>
              <a:rPr lang="en-US" sz="2000" i="0"/>
              <a:t>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Ethernet frame </a:t>
            </a:r>
            <a:r>
              <a:rPr lang="en-US" sz="2000">
                <a:solidFill>
                  <a:srgbClr val="000099"/>
                </a:solidFill>
              </a:rPr>
              <a:t>broadcast</a:t>
            </a:r>
            <a:r>
              <a:rPr lang="en-US" sz="2000" i="0"/>
              <a:t> (dest: </a:t>
            </a:r>
            <a:r>
              <a:rPr lang="en-US" sz="1600" i="0"/>
              <a:t>FFFFFFFFFFFF</a:t>
            </a:r>
            <a:r>
              <a:rPr lang="en-US" sz="2000" i="0"/>
              <a:t>) on LAN, received at router running </a:t>
            </a:r>
            <a:r>
              <a:rPr lang="en-US" sz="2000" b="1">
                <a:solidFill>
                  <a:srgbClr val="FF0000"/>
                </a:solidFill>
              </a:rPr>
              <a:t>DHCP</a:t>
            </a:r>
            <a:r>
              <a:rPr lang="en-US" sz="2000" i="0"/>
              <a:t> 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Ethernet </a:t>
            </a:r>
            <a:r>
              <a:rPr lang="en-US" sz="2000">
                <a:solidFill>
                  <a:srgbClr val="000099"/>
                </a:solidFill>
              </a:rPr>
              <a:t>demuxed</a:t>
            </a:r>
            <a:r>
              <a:rPr lang="en-US" sz="2000" i="0"/>
              <a:t> to IP demuxed, UDP demuxed to DHCP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/>
              <a:t>A day in the life… connecting to the Internet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DHCP server formulates </a:t>
            </a:r>
            <a:r>
              <a:rPr lang="en-US" sz="1800" b="1" i="1">
                <a:solidFill>
                  <a:srgbClr val="FF0000"/>
                </a:solidFill>
              </a:rPr>
              <a:t>DHCP ACK</a:t>
            </a:r>
            <a:r>
              <a:rPr lang="en-US" sz="1800"/>
              <a:t> containing client’s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  <p:sp>
        <p:nvSpPr>
          <p:cNvPr id="703492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3493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3494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3495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3496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497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498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3499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3500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3501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3502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3503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3504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05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3506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3507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3508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09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3510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3511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351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3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4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515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351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7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18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3519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20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3521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19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3523" name="Group 84"/>
          <p:cNvGrpSpPr>
            <a:grpSpLocks/>
          </p:cNvGrpSpPr>
          <p:nvPr/>
        </p:nvGrpSpPr>
        <p:grpSpPr bwMode="auto">
          <a:xfrm>
            <a:off x="2554288" y="3170238"/>
            <a:ext cx="306387" cy="647700"/>
            <a:chOff x="4180" y="783"/>
            <a:chExt cx="150" cy="307"/>
          </a:xfrm>
        </p:grpSpPr>
        <p:sp>
          <p:nvSpPr>
            <p:cNvPr id="703524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5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6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7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28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29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30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3531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3532" name="Text Box 44"/>
          <p:cNvSpPr txBox="1">
            <a:spLocks noChangeArrowheads="1"/>
          </p:cNvSpPr>
          <p:nvPr/>
        </p:nvSpPr>
        <p:spPr bwMode="auto">
          <a:xfrm>
            <a:off x="2562225" y="3816350"/>
            <a:ext cx="147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router</a:t>
            </a:r>
          </a:p>
          <a:p>
            <a:r>
              <a:rPr lang="en-US"/>
              <a:t>(runs DHCP)</a:t>
            </a: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353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353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703536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37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3538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39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40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41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703546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703547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3548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354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5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355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5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553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3554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5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5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557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55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3560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3561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62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563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3564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356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3566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3567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568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3569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3570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57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357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7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357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75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576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3577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70357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703580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703581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58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83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584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58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58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703587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88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3589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90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591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703593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4 w 551"/>
                <a:gd name="T1" fmla="*/ 0 h 801"/>
                <a:gd name="T2" fmla="*/ 551 w 551"/>
                <a:gd name="T3" fmla="*/ 402 h 801"/>
                <a:gd name="T4" fmla="*/ 6 w 551"/>
                <a:gd name="T5" fmla="*/ 801 h 801"/>
                <a:gd name="T6" fmla="*/ 13 w 551"/>
                <a:gd name="T7" fmla="*/ 535 h 801"/>
                <a:gd name="T8" fmla="*/ 0 w 551"/>
                <a:gd name="T9" fmla="*/ 371 h 801"/>
                <a:gd name="T10" fmla="*/ 14 w 55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3594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703595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596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3597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98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599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3600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703602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703603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703604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360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0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7036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609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36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3611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12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703613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3614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15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703616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36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18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3619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03620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0362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0362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03623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624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03625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3626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703627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70362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70362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3630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3632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03633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3634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03635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3636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703638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3639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641600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0"/>
              <a:t>encapsulation at DHCP server, frame forwarded (</a:t>
            </a:r>
            <a:r>
              <a:rPr lang="en-US" b="1">
                <a:solidFill>
                  <a:schemeClr val="accent2"/>
                </a:solidFill>
              </a:rPr>
              <a:t>switch learning</a:t>
            </a:r>
            <a:r>
              <a:rPr lang="en-US" i="0"/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i="0"/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723900" y="5260975"/>
            <a:ext cx="7954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Client now has IP address, knows name &amp; addr of DNS </a:t>
            </a:r>
          </a:p>
          <a:p>
            <a:pPr algn="ctr"/>
            <a:r>
              <a:rPr lang="en-US" sz="2400"/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49825" y="3927475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0"/>
              <a:t>DHCP client receives DHCP ACK reply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143000"/>
          </a:xfrm>
        </p:spPr>
        <p:txBody>
          <a:bodyPr/>
          <a:lstStyle/>
          <a:p>
            <a:r>
              <a:rPr lang="en-US" sz="2800" u="none"/>
              <a:t>A day in the life… ARP (before DNS, before HTTP)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r>
              <a:rPr lang="en-US" sz="2000"/>
              <a:t>before sending </a:t>
            </a:r>
            <a:r>
              <a:rPr lang="en-US" sz="2000" b="1" i="1">
                <a:solidFill>
                  <a:srgbClr val="FF0000"/>
                </a:solidFill>
              </a:rPr>
              <a:t>HTTP</a:t>
            </a:r>
            <a:r>
              <a:rPr lang="en-US" sz="2000" b="1" i="1"/>
              <a:t> </a:t>
            </a:r>
            <a:r>
              <a:rPr lang="en-US" sz="2000"/>
              <a:t>request, need IP address of </a:t>
            </a:r>
            <a:r>
              <a:rPr lang="en-US" sz="1800"/>
              <a:t>www.google.com:</a:t>
            </a:r>
            <a:r>
              <a:rPr lang="en-US" sz="2000"/>
              <a:t>  </a:t>
            </a:r>
            <a:r>
              <a:rPr lang="en-US" sz="2000" b="1" i="1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704516" name="Freeform 3"/>
          <p:cNvSpPr>
            <a:spLocks/>
          </p:cNvSpPr>
          <p:nvPr/>
        </p:nvSpPr>
        <p:spPr bwMode="auto">
          <a:xfrm>
            <a:off x="773113" y="12731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4517" name="Line 36"/>
          <p:cNvSpPr>
            <a:spLocks noChangeShapeType="1"/>
          </p:cNvSpPr>
          <p:nvPr/>
        </p:nvSpPr>
        <p:spPr bwMode="auto">
          <a:xfrm flipV="1">
            <a:off x="3775075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4518" name="Group 38"/>
          <p:cNvGrpSpPr>
            <a:grpSpLocks/>
          </p:cNvGrpSpPr>
          <p:nvPr/>
        </p:nvGrpSpPr>
        <p:grpSpPr bwMode="auto">
          <a:xfrm>
            <a:off x="3255963" y="2459038"/>
            <a:ext cx="742950" cy="311150"/>
            <a:chOff x="1935" y="960"/>
            <a:chExt cx="468" cy="196"/>
          </a:xfrm>
        </p:grpSpPr>
        <p:sp>
          <p:nvSpPr>
            <p:cNvPr id="704519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4520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1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2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</p:grpSp>
      <p:sp>
        <p:nvSpPr>
          <p:cNvPr id="704523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4524" name="Line 44"/>
          <p:cNvSpPr>
            <a:spLocks noChangeShapeType="1"/>
          </p:cNvSpPr>
          <p:nvPr/>
        </p:nvSpPr>
        <p:spPr bwMode="auto">
          <a:xfrm flipV="1">
            <a:off x="3924300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4525" name="Rectangle 45"/>
          <p:cNvSpPr>
            <a:spLocks noChangeArrowheads="1"/>
          </p:cNvSpPr>
          <p:nvPr/>
        </p:nvSpPr>
        <p:spPr bwMode="auto">
          <a:xfrm>
            <a:off x="2403475" y="24796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latin typeface="Arial" charset="0"/>
            </a:endParaRPr>
          </a:p>
        </p:txBody>
      </p:sp>
      <p:sp>
        <p:nvSpPr>
          <p:cNvPr id="704526" name="Line 48"/>
          <p:cNvSpPr>
            <a:spLocks noChangeShapeType="1"/>
          </p:cNvSpPr>
          <p:nvPr/>
        </p:nvSpPr>
        <p:spPr bwMode="auto">
          <a:xfrm flipV="1">
            <a:off x="3279775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04527" name="Group 49"/>
          <p:cNvGrpSpPr>
            <a:grpSpLocks/>
          </p:cNvGrpSpPr>
          <p:nvPr/>
        </p:nvGrpSpPr>
        <p:grpSpPr bwMode="auto">
          <a:xfrm>
            <a:off x="2760663" y="3365500"/>
            <a:ext cx="987425" cy="479425"/>
            <a:chOff x="1118" y="1621"/>
            <a:chExt cx="622" cy="302"/>
          </a:xfrm>
        </p:grpSpPr>
        <p:sp>
          <p:nvSpPr>
            <p:cNvPr id="704528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sp>
          <p:nvSpPr>
            <p:cNvPr id="704529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charset="0"/>
              </a:endParaRPr>
            </a:p>
          </p:txBody>
        </p:sp>
        <p:grpSp>
          <p:nvGrpSpPr>
            <p:cNvPr id="704530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704531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sp>
            <p:nvSpPr>
              <p:cNvPr id="704532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33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704534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latin typeface="Arial" charset="0"/>
                </a:endParaRPr>
              </a:p>
            </p:txBody>
          </p:sp>
          <p:grpSp>
            <p:nvGrpSpPr>
              <p:cNvPr id="704535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70453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37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38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70453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70454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41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42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704543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44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704545" name="Object 142"/>
          <p:cNvGraphicFramePr>
            <a:graphicFrameLocks noChangeAspect="1"/>
          </p:cNvGraphicFramePr>
          <p:nvPr/>
        </p:nvGraphicFramePr>
        <p:xfrm>
          <a:off x="1790700" y="21415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3" name="Clip" r:id="rId3" imgW="1266840" imgH="1200240" progId="MS_ClipArt_Gallery.2">
                  <p:embed/>
                </p:oleObj>
              </mc:Choice>
              <mc:Fallback>
                <p:oleObj name="Clip" r:id="rId3" imgW="1266840" imgH="1200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41538"/>
                        <a:ext cx="65246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70455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4559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704560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61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charset="0"/>
                  </a:rPr>
                  <a:t>Phy</a:t>
                </a:r>
              </a:p>
            </p:txBody>
          </p:sp>
          <p:sp>
            <p:nvSpPr>
              <p:cNvPr id="704562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4563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4564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704565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704566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704567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68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704571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70457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704573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7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704575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76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704577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704578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704579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8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chemeClr val="bg1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704581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704582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704583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704584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0458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58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04601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01838"/>
            <a:ext cx="4586288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DNS query created, encapsulated in UDP, encapsulated in IP, encapsulated in Eth.  In order to send frame to router, need MAC address of router interface: </a:t>
            </a:r>
            <a:r>
              <a:rPr lang="en-US" sz="2000" b="1">
                <a:solidFill>
                  <a:srgbClr val="FF0000"/>
                </a:solidFill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587750"/>
            <a:ext cx="4386263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b="1">
                <a:solidFill>
                  <a:srgbClr val="FF0000"/>
                </a:solidFill>
              </a:rPr>
              <a:t>ARP query</a:t>
            </a:r>
            <a:r>
              <a:rPr lang="en-US" sz="2000" i="0"/>
              <a:t> broadcast, received by router, which replies with </a:t>
            </a:r>
            <a:r>
              <a:rPr lang="en-US" sz="2000" b="1">
                <a:solidFill>
                  <a:srgbClr val="FF0000"/>
                </a:solidFill>
              </a:rPr>
              <a:t>ARP reply</a:t>
            </a:r>
            <a:r>
              <a:rPr lang="en-US" sz="2000" i="0"/>
              <a:t> 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4845050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i="0"/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70461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13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14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12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607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70475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475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5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i="0">
                  <a:latin typeface="Arial" charset="0"/>
                </a:rPr>
                <a:t>Eth</a:t>
              </a:r>
            </a:p>
            <a:p>
              <a:pPr algn="ctr"/>
              <a:r>
                <a:rPr lang="en-US" sz="1600" i="0">
                  <a:latin typeface="Arial" charset="0"/>
                </a:rPr>
                <a:t>Phy</a:t>
              </a:r>
            </a:p>
          </p:txBody>
        </p:sp>
        <p:sp>
          <p:nvSpPr>
            <p:cNvPr id="704762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4763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04764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704765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04766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704753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52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704783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4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5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6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4787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i="0">
                  <a:latin typeface="Arial" charset="0"/>
                </a:rPr>
                <a:t>ARP reply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Mayank Pandey, MNNIT, Allahabad, India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9196</TotalTime>
  <Words>7252</Words>
  <Application>Microsoft Office PowerPoint</Application>
  <PresentationFormat>On-screen Show (4:3)</PresentationFormat>
  <Paragraphs>1708</Paragraphs>
  <Slides>104</Slides>
  <Notes>90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07" baseType="lpstr">
      <vt:lpstr>Office Theme</vt:lpstr>
      <vt:lpstr>Microsoft Clip Gallery</vt:lpstr>
      <vt:lpstr>Microsoft Equation 3.0</vt:lpstr>
      <vt:lpstr>Computer Networks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</vt:lpstr>
      <vt:lpstr>Error Detection</vt:lpstr>
      <vt:lpstr>Parity Checking</vt:lpstr>
      <vt:lpstr>Internet checksum (review)</vt:lpstr>
      <vt:lpstr>Checksumming: Cyclic Redundancy Check</vt:lpstr>
      <vt:lpstr>CRC Example</vt:lpstr>
      <vt:lpstr>Link Layer</vt:lpstr>
      <vt:lpstr>Multiple Access Links and Protocols</vt:lpstr>
      <vt:lpstr>Multiple Access protocols</vt:lpstr>
      <vt:lpstr>Ideal Multiple Access Protocol</vt:lpstr>
      <vt:lpstr>MAC Protocols: a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collision detection</vt:lpstr>
      <vt:lpstr>“Taking Turns” MAC protocols</vt:lpstr>
      <vt:lpstr>“Taking Turns” MAC protocols</vt:lpstr>
      <vt:lpstr>“Taking Turns” MAC protocols</vt:lpstr>
      <vt:lpstr> Summary of MAC protocols</vt:lpstr>
      <vt:lpstr>Link Layer</vt:lpstr>
      <vt:lpstr>MAC Addresses and ARP</vt:lpstr>
      <vt:lpstr>LAN Addresses and ARP</vt:lpstr>
      <vt:lpstr>LAN Address (more)</vt:lpstr>
      <vt:lpstr>ARP: Address Resolution Protocol</vt:lpstr>
      <vt:lpstr>ARP protocol: Same LAN (network)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</vt:lpstr>
      <vt:lpstr>Ethernet</vt:lpstr>
      <vt:lpstr>Star topology</vt:lpstr>
      <vt:lpstr>Ethernet Frame Structure</vt:lpstr>
      <vt:lpstr>Ethernet Frame Structure (more)</vt:lpstr>
      <vt:lpstr>Ethernet: Unreliable, connectionless</vt:lpstr>
      <vt:lpstr>Ethernet CSMA/CD algorithm</vt:lpstr>
      <vt:lpstr>Ethernet’s CSMA/CD (more)</vt:lpstr>
      <vt:lpstr>CSMA/CD efficiency</vt:lpstr>
      <vt:lpstr>802.3 Ethernet Standards: Link &amp; Physical Layers</vt:lpstr>
      <vt:lpstr>Manchester encoding</vt:lpstr>
      <vt:lpstr>Link Layer</vt:lpstr>
      <vt:lpstr>Hubs</vt:lpstr>
      <vt:lpstr>Switch</vt:lpstr>
      <vt:lpstr>Switch:  allows multiple simultaneous transmissions</vt:lpstr>
      <vt:lpstr>Switch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PowerPoint Presentation</vt:lpstr>
      <vt:lpstr>Link Layer</vt:lpstr>
      <vt:lpstr>Point to Point Data Link Control</vt:lpstr>
      <vt:lpstr>PPP Design Requirements [RFC 1557]</vt:lpstr>
      <vt:lpstr>PPP non-requirements</vt:lpstr>
      <vt:lpstr>PPP Data Frame</vt:lpstr>
      <vt:lpstr>PPP Data Frame</vt:lpstr>
      <vt:lpstr>Byte Stuffing</vt:lpstr>
      <vt:lpstr>Byte Stuffing</vt:lpstr>
      <vt:lpstr>PPP Data Control Protocol</vt:lpstr>
      <vt:lpstr>Link Layer</vt:lpstr>
      <vt:lpstr>Virtualization of networks</vt:lpstr>
      <vt:lpstr>The Internet: virtualizing networks</vt:lpstr>
      <vt:lpstr>The Internet: virtualizing networks</vt:lpstr>
      <vt:lpstr>Cerf &amp; Kahn’s Internetwork Architecture</vt:lpstr>
      <vt:lpstr>ATM and MPLS</vt:lpstr>
      <vt:lpstr>Asynchronous Transfer Mode: ATM</vt:lpstr>
      <vt:lpstr>Multiprotocol label switching (MPLS)</vt:lpstr>
      <vt:lpstr>MPLS capable routers</vt:lpstr>
      <vt:lpstr>MPLS forwarding tables</vt:lpstr>
      <vt:lpstr>Link Layer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 TCP connection carrying HTTP</vt:lpstr>
      <vt:lpstr>A day in the life… HTTP request/reply </vt:lpstr>
      <vt:lpstr>Chapter 5: Summary</vt:lpstr>
      <vt:lpstr>Chapter 5: let’s take a breath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540</cp:revision>
  <dcterms:created xsi:type="dcterms:W3CDTF">2011-03-15T06:08:11Z</dcterms:created>
  <dcterms:modified xsi:type="dcterms:W3CDTF">2015-10-29T07:53:43Z</dcterms:modified>
</cp:coreProperties>
</file>