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1" r:id="rId3"/>
    <p:sldId id="263" r:id="rId4"/>
    <p:sldId id="264" r:id="rId5"/>
    <p:sldId id="265" r:id="rId6"/>
    <p:sldId id="266" r:id="rId7"/>
    <p:sldId id="257" r:id="rId8"/>
    <p:sldId id="258" r:id="rId9"/>
    <p:sldId id="259" r:id="rId10"/>
    <p:sldId id="260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8" r:id="rId20"/>
    <p:sldId id="279" r:id="rId21"/>
    <p:sldId id="280" r:id="rId22"/>
    <p:sldId id="281" r:id="rId23"/>
    <p:sldId id="282" r:id="rId24"/>
    <p:sldId id="283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D86C2-0091-448A-98D5-2B38FBE48127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1409F-8CD1-42A2-98C6-7F0555685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A6BEED1-16E1-43E7-A04C-7A8F4C421756}" type="slidenum">
              <a:rPr lang="en-US"/>
              <a:pPr/>
              <a:t>2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915BDDB-053E-4DF7-88ED-FCACE4BB2E22}" type="slidenum">
              <a:rPr lang="en-US"/>
              <a:pPr/>
              <a:t>11</a:t>
            </a:fld>
            <a:endParaRPr lang="en-US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27A9341-C0C8-4778-ACD3-B739CDFE216C}" type="slidenum">
              <a:rPr lang="en-US"/>
              <a:pPr/>
              <a:t>12</a:t>
            </a:fld>
            <a:endParaRPr lang="en-US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 txBox="1">
            <a:spLocks noGrp="1"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11" rIns="91420" bIns="45711" anchor="b"/>
          <a:lstStyle/>
          <a:p>
            <a:pPr algn="r" defTabSz="914485"/>
            <a:fld id="{1E4BC110-23DD-4157-99DC-96931DA55FC0}" type="slidenum">
              <a:rPr lang="en-US" sz="1200"/>
              <a:pPr algn="r" defTabSz="914485"/>
              <a:t>13</a:t>
            </a:fld>
            <a:endParaRPr lang="en-US" sz="1200" dirty="0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 txBox="1">
            <a:spLocks noGrp="1"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11" rIns="91420" bIns="45711" anchor="b"/>
          <a:lstStyle/>
          <a:p>
            <a:pPr algn="r" defTabSz="914485"/>
            <a:fld id="{7DBCF2E7-8046-47F8-8DFC-06D149C8CED7}" type="slidenum">
              <a:rPr lang="en-US" sz="1200"/>
              <a:pPr algn="r" defTabSz="914485"/>
              <a:t>14</a:t>
            </a:fld>
            <a:endParaRPr lang="en-US" sz="1200" dirty="0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 txBox="1">
            <a:spLocks noGrp="1"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11" rIns="91420" bIns="45711" anchor="b"/>
          <a:lstStyle/>
          <a:p>
            <a:pPr algn="r" defTabSz="914485"/>
            <a:fld id="{D1231E5B-760E-4CC2-AF6B-928842B44D5E}" type="slidenum">
              <a:rPr lang="en-US" sz="1200"/>
              <a:pPr algn="r" defTabSz="914485"/>
              <a:t>15</a:t>
            </a:fld>
            <a:endParaRPr lang="en-US" sz="1200" dirty="0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0C2BC99-EAB1-406D-96E6-3F04A1872A43}" type="slidenum">
              <a:rPr lang="en-US"/>
              <a:pPr/>
              <a:t>16</a:t>
            </a:fld>
            <a:endParaRPr lang="en-US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FBCFF14-1844-4EFC-B05A-0C1BE7D0E578}" type="slidenum">
              <a:rPr lang="en-US"/>
              <a:pPr/>
              <a:t>17</a:t>
            </a:fld>
            <a:endParaRPr lang="en-US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 txBox="1">
            <a:spLocks noGrp="1"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11" rIns="91420" bIns="45711" anchor="b"/>
          <a:lstStyle/>
          <a:p>
            <a:pPr algn="r" defTabSz="914485"/>
            <a:fld id="{A35A8405-D670-46D1-B84A-EEB7914CD97B}" type="slidenum">
              <a:rPr lang="en-US" sz="1200"/>
              <a:pPr algn="r" defTabSz="914485"/>
              <a:t>18</a:t>
            </a:fld>
            <a:endParaRPr lang="en-US" sz="1200" dirty="0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2522103-B9A6-4BB6-92C6-B4FFBF2EA563}" type="slidenum">
              <a:rPr lang="en-US"/>
              <a:pPr/>
              <a:t>19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41D3B94-7F4C-4EAD-842C-941E83946943}" type="slidenum">
              <a:rPr lang="en-US"/>
              <a:pPr/>
              <a:t>20</a:t>
            </a:fld>
            <a:endParaRPr lang="en-US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B4285AD-0551-49A3-914C-A00D4BA1969F}" type="slidenum">
              <a:rPr lang="en-US"/>
              <a:pPr/>
              <a:t>3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28C5571-B7E3-4DD5-86CC-348C05B7648F}" type="slidenum">
              <a:rPr lang="en-US"/>
              <a:pPr/>
              <a:t>21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CBEE6BE-3E65-4024-9FEE-58F319B411F1}" type="slidenum">
              <a:rPr lang="en-US"/>
              <a:pPr/>
              <a:t>22</a:t>
            </a:fld>
            <a:endParaRPr lang="en-US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1D4EB9D-E4F3-4331-BA82-286275B45F96}" type="slidenum">
              <a:rPr lang="en-US"/>
              <a:pPr/>
              <a:t>4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CE7C95A-40ED-4BF9-8DB5-27F55C3CE48D}" type="slidenum">
              <a:rPr lang="en-US"/>
              <a:pPr/>
              <a:t>5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98F45D5-E47E-4EB1-9F6C-1E5BCCEBA87E}" type="slidenum">
              <a:rPr lang="en-US"/>
              <a:pPr/>
              <a:t>6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24701F9-CA9A-417F-B4C9-D729C0DCF3A8}" type="slidenum">
              <a:rPr lang="en-US"/>
              <a:pPr/>
              <a:t>7</a:t>
            </a:fld>
            <a:endParaRPr lang="en-US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B24F92C-0E96-45A3-8656-CB97F67C318E}" type="slidenum">
              <a:rPr lang="en-US"/>
              <a:pPr/>
              <a:t>8</a:t>
            </a:fld>
            <a:endParaRPr lang="en-US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B0DF00C-8C14-4659-92DA-1D483EF807CC}" type="slidenum">
              <a:rPr lang="en-US"/>
              <a:pPr/>
              <a:t>9</a:t>
            </a:fld>
            <a:endParaRPr lang="en-US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B92A6D3-E60C-4278-B095-9D17382F0A17}" type="slidenum">
              <a:rPr lang="en-US"/>
              <a:pPr/>
              <a:t>10</a:t>
            </a:fld>
            <a:endParaRPr lang="en-US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5742-03F1-4345-8A40-28E8C7B512DC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3A61-B00B-4D41-B435-84A5580AD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5742-03F1-4345-8A40-28E8C7B512DC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3A61-B00B-4D41-B435-84A5580AD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5742-03F1-4345-8A40-28E8C7B512DC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3A61-B00B-4D41-B435-84A5580AD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5742-03F1-4345-8A40-28E8C7B512DC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3A61-B00B-4D41-B435-84A5580AD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5742-03F1-4345-8A40-28E8C7B512DC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3A61-B00B-4D41-B435-84A5580AD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5742-03F1-4345-8A40-28E8C7B512DC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3A61-B00B-4D41-B435-84A5580AD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5742-03F1-4345-8A40-28E8C7B512DC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3A61-B00B-4D41-B435-84A5580AD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5742-03F1-4345-8A40-28E8C7B512DC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3A61-B00B-4D41-B435-84A5580AD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5742-03F1-4345-8A40-28E8C7B512DC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3A61-B00B-4D41-B435-84A5580AD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5742-03F1-4345-8A40-28E8C7B512DC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3A61-B00B-4D41-B435-84A5580AD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5742-03F1-4345-8A40-28E8C7B512DC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3A61-B00B-4D41-B435-84A5580AD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35742-03F1-4345-8A40-28E8C7B512DC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03A61-B00B-4D41-B435-84A5580AD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7.bin"/><Relationship Id="rId18" Type="http://schemas.openxmlformats.org/officeDocument/2006/relationships/oleObject" Target="../embeddings/oleObject12.bin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5.png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6.png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8.bin"/><Relationship Id="rId22" Type="http://schemas.openxmlformats.org/officeDocument/2006/relationships/oleObject" Target="../embeddings/oleObject16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6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oleObject" Target="../embeddings/oleObject23.bin"/><Relationship Id="rId18" Type="http://schemas.openxmlformats.org/officeDocument/2006/relationships/oleObject" Target="../embeddings/oleObject28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8.bin"/><Relationship Id="rId12" Type="http://schemas.openxmlformats.org/officeDocument/2006/relationships/oleObject" Target="../embeddings/oleObject22.bin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6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7.bin"/><Relationship Id="rId11" Type="http://schemas.openxmlformats.org/officeDocument/2006/relationships/oleObject" Target="../embeddings/oleObject21.bin"/><Relationship Id="rId5" Type="http://schemas.openxmlformats.org/officeDocument/2006/relationships/image" Target="../media/image5.png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6.png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20.bin"/><Relationship Id="rId14" Type="http://schemas.openxmlformats.org/officeDocument/2006/relationships/oleObject" Target="../embeddings/oleObject2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oleObject" Target="../embeddings/oleObject36.bin"/><Relationship Id="rId18" Type="http://schemas.openxmlformats.org/officeDocument/2006/relationships/oleObject" Target="../embeddings/oleObject41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1.bin"/><Relationship Id="rId12" Type="http://schemas.openxmlformats.org/officeDocument/2006/relationships/oleObject" Target="../embeddings/oleObject35.bin"/><Relationship Id="rId17" Type="http://schemas.openxmlformats.org/officeDocument/2006/relationships/oleObject" Target="../embeddings/oleObject40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3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0.bin"/><Relationship Id="rId11" Type="http://schemas.openxmlformats.org/officeDocument/2006/relationships/oleObject" Target="../embeddings/oleObject34.bin"/><Relationship Id="rId5" Type="http://schemas.openxmlformats.org/officeDocument/2006/relationships/image" Target="../media/image5.png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6.png"/><Relationship Id="rId19" Type="http://schemas.openxmlformats.org/officeDocument/2006/relationships/oleObject" Target="../embeddings/oleObject42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33.bin"/><Relationship Id="rId14" Type="http://schemas.openxmlformats.org/officeDocument/2006/relationships/oleObject" Target="../embeddings/oleObject37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oleObject" Target="../embeddings/oleObject4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Introduction: Computer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Freeform 2"/>
          <p:cNvSpPr>
            <a:spLocks/>
          </p:cNvSpPr>
          <p:nvPr/>
        </p:nvSpPr>
        <p:spPr bwMode="auto">
          <a:xfrm>
            <a:off x="3817938" y="1447800"/>
            <a:ext cx="4048125" cy="3833813"/>
          </a:xfrm>
          <a:custGeom>
            <a:avLst/>
            <a:gdLst>
              <a:gd name="T0" fmla="*/ 939800 w 2550"/>
              <a:gd name="T1" fmla="*/ 0 h 2415"/>
              <a:gd name="T2" fmla="*/ 4038600 w 2550"/>
              <a:gd name="T3" fmla="*/ 0 h 2415"/>
              <a:gd name="T4" fmla="*/ 4048125 w 2550"/>
              <a:gd name="T5" fmla="*/ 3833813 h 2415"/>
              <a:gd name="T6" fmla="*/ 0 w 2550"/>
              <a:gd name="T7" fmla="*/ 3833813 h 2415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2415"/>
              <a:gd name="T14" fmla="*/ 2550 w 2550"/>
              <a:gd name="T15" fmla="*/ 2415 h 2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5" name="Freeform 3"/>
          <p:cNvSpPr>
            <a:spLocks/>
          </p:cNvSpPr>
          <p:nvPr/>
        </p:nvSpPr>
        <p:spPr bwMode="auto">
          <a:xfrm>
            <a:off x="7129463" y="2246313"/>
            <a:ext cx="638175" cy="852487"/>
          </a:xfrm>
          <a:custGeom>
            <a:avLst/>
            <a:gdLst>
              <a:gd name="T0" fmla="*/ 638175 w 402"/>
              <a:gd name="T1" fmla="*/ 576262 h 537"/>
              <a:gd name="T2" fmla="*/ 44450 w 402"/>
              <a:gd name="T3" fmla="*/ 0 h 537"/>
              <a:gd name="T4" fmla="*/ 0 w 402"/>
              <a:gd name="T5" fmla="*/ 746124 h 537"/>
              <a:gd name="T6" fmla="*/ 384175 w 402"/>
              <a:gd name="T7" fmla="*/ 852487 h 537"/>
              <a:gd name="T8" fmla="*/ 638175 w 402"/>
              <a:gd name="T9" fmla="*/ 576262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2716213" y="223838"/>
            <a:ext cx="1120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  <a:latin typeface="Comic Sans MS" pitchFamily="66" charset="0"/>
              </a:rPr>
              <a:t>source</a:t>
            </a:r>
          </a:p>
        </p:txBody>
      </p:sp>
      <p:graphicFrame>
        <p:nvGraphicFramePr>
          <p:cNvPr id="27650" name="Object 9"/>
          <p:cNvGraphicFramePr>
            <a:graphicFrameLocks noChangeAspect="1"/>
          </p:cNvGraphicFramePr>
          <p:nvPr/>
        </p:nvGraphicFramePr>
        <p:xfrm>
          <a:off x="4098925" y="1201738"/>
          <a:ext cx="646113" cy="533400"/>
        </p:xfrm>
        <a:graphic>
          <a:graphicData uri="http://schemas.openxmlformats.org/presentationml/2006/ole">
            <p:oleObj spid="_x0000_s1026" name="Clip" r:id="rId4" imgW="1305000" imgH="1085760" progId="">
              <p:embed/>
            </p:oleObj>
          </a:graphicData>
        </a:graphic>
      </p:graphicFrame>
      <p:sp>
        <p:nvSpPr>
          <p:cNvPr id="27657" name="Freeform 10"/>
          <p:cNvSpPr>
            <a:spLocks/>
          </p:cNvSpPr>
          <p:nvPr/>
        </p:nvSpPr>
        <p:spPr bwMode="auto">
          <a:xfrm>
            <a:off x="3868738" y="654050"/>
            <a:ext cx="360362" cy="1577975"/>
          </a:xfrm>
          <a:custGeom>
            <a:avLst/>
            <a:gdLst>
              <a:gd name="T0" fmla="*/ 342816 w 267"/>
              <a:gd name="T1" fmla="*/ 620014 h 1186"/>
              <a:gd name="T2" fmla="*/ 0 w 267"/>
              <a:gd name="T3" fmla="*/ 0 h 1186"/>
              <a:gd name="T4" fmla="*/ 0 w 267"/>
              <a:gd name="T5" fmla="*/ 1577975 h 1186"/>
              <a:gd name="T6" fmla="*/ 360362 w 267"/>
              <a:gd name="T7" fmla="*/ 867487 h 1186"/>
              <a:gd name="T8" fmla="*/ 342816 w 267"/>
              <a:gd name="T9" fmla="*/ 620014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7488238" y="2827338"/>
            <a:ext cx="976312" cy="277812"/>
            <a:chOff x="198" y="3765"/>
            <a:chExt cx="693" cy="287"/>
          </a:xfrm>
        </p:grpSpPr>
        <p:sp>
          <p:nvSpPr>
            <p:cNvPr id="27788" name="Freeform 12"/>
            <p:cNvSpPr>
              <a:spLocks/>
            </p:cNvSpPr>
            <p:nvPr/>
          </p:nvSpPr>
          <p:spPr bwMode="auto">
            <a:xfrm>
              <a:off x="198" y="3888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89" name="Freeform 13"/>
            <p:cNvSpPr>
              <a:spLocks/>
            </p:cNvSpPr>
            <p:nvPr/>
          </p:nvSpPr>
          <p:spPr bwMode="auto">
            <a:xfrm>
              <a:off x="213" y="3765"/>
              <a:ext cx="658" cy="281"/>
            </a:xfrm>
            <a:custGeom>
              <a:avLst/>
              <a:gdLst>
                <a:gd name="T0" fmla="*/ 0 w 658"/>
                <a:gd name="T1" fmla="*/ 281 h 281"/>
                <a:gd name="T2" fmla="*/ 13 w 658"/>
                <a:gd name="T3" fmla="*/ 150 h 281"/>
                <a:gd name="T4" fmla="*/ 658 w 658"/>
                <a:gd name="T5" fmla="*/ 0 h 281"/>
                <a:gd name="T6" fmla="*/ 658 w 658"/>
                <a:gd name="T7" fmla="*/ 130 h 281"/>
                <a:gd name="T8" fmla="*/ 0 w 658"/>
                <a:gd name="T9" fmla="*/ 28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8"/>
                <a:gd name="T16" fmla="*/ 0 h 281"/>
                <a:gd name="T17" fmla="*/ 658 w 658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8" h="281">
                  <a:moveTo>
                    <a:pt x="0" y="281"/>
                  </a:moveTo>
                  <a:lnTo>
                    <a:pt x="13" y="150"/>
                  </a:lnTo>
                  <a:lnTo>
                    <a:pt x="658" y="0"/>
                  </a:lnTo>
                  <a:lnTo>
                    <a:pt x="658" y="130"/>
                  </a:lnTo>
                  <a:lnTo>
                    <a:pt x="0" y="28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90" name="Freeform 14"/>
            <p:cNvSpPr>
              <a:spLocks/>
            </p:cNvSpPr>
            <p:nvPr/>
          </p:nvSpPr>
          <p:spPr bwMode="auto">
            <a:xfrm>
              <a:off x="219" y="3765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423" y="3789"/>
              <a:ext cx="238" cy="103"/>
              <a:chOff x="2848" y="848"/>
              <a:chExt cx="140" cy="98"/>
            </a:xfrm>
          </p:grpSpPr>
          <p:sp>
            <p:nvSpPr>
              <p:cNvPr id="27796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97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98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9"/>
            <p:cNvGrpSpPr>
              <a:grpSpLocks/>
            </p:cNvGrpSpPr>
            <p:nvPr/>
          </p:nvGrpSpPr>
          <p:grpSpPr bwMode="auto">
            <a:xfrm flipV="1">
              <a:off x="437" y="3787"/>
              <a:ext cx="238" cy="103"/>
              <a:chOff x="2848" y="848"/>
              <a:chExt cx="140" cy="98"/>
            </a:xfrm>
          </p:grpSpPr>
          <p:sp>
            <p:nvSpPr>
              <p:cNvPr id="27793" name="Line 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94" name="Line 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95" name="Line 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7659" name="Rectangle 23"/>
          <p:cNvSpPr>
            <a:spLocks noChangeArrowheads="1"/>
          </p:cNvSpPr>
          <p:nvPr/>
        </p:nvSpPr>
        <p:spPr bwMode="auto">
          <a:xfrm>
            <a:off x="2644775" y="660400"/>
            <a:ext cx="1296988" cy="15462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Rectangle 24"/>
          <p:cNvSpPr>
            <a:spLocks noChangeArrowheads="1"/>
          </p:cNvSpPr>
          <p:nvPr/>
        </p:nvSpPr>
        <p:spPr bwMode="auto">
          <a:xfrm>
            <a:off x="2597150" y="7318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Line 25"/>
          <p:cNvSpPr>
            <a:spLocks noChangeShapeType="1"/>
          </p:cNvSpPr>
          <p:nvPr/>
        </p:nvSpPr>
        <p:spPr bwMode="auto">
          <a:xfrm>
            <a:off x="2597150" y="10493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Text Box 26"/>
          <p:cNvSpPr txBox="1">
            <a:spLocks noChangeArrowheads="1"/>
          </p:cNvSpPr>
          <p:nvPr/>
        </p:nvSpPr>
        <p:spPr bwMode="auto">
          <a:xfrm>
            <a:off x="2554288" y="698500"/>
            <a:ext cx="13176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physical</a:t>
            </a:r>
          </a:p>
        </p:txBody>
      </p:sp>
      <p:sp>
        <p:nvSpPr>
          <p:cNvPr id="27663" name="Line 27"/>
          <p:cNvSpPr>
            <a:spLocks noChangeShapeType="1"/>
          </p:cNvSpPr>
          <p:nvPr/>
        </p:nvSpPr>
        <p:spPr bwMode="auto">
          <a:xfrm>
            <a:off x="2605088" y="13700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Line 28"/>
          <p:cNvSpPr>
            <a:spLocks noChangeShapeType="1"/>
          </p:cNvSpPr>
          <p:nvPr/>
        </p:nvSpPr>
        <p:spPr bwMode="auto">
          <a:xfrm>
            <a:off x="2609850" y="1651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Line 29"/>
          <p:cNvSpPr>
            <a:spLocks noChangeShapeType="1"/>
          </p:cNvSpPr>
          <p:nvPr/>
        </p:nvSpPr>
        <p:spPr bwMode="auto">
          <a:xfrm>
            <a:off x="2609850" y="19272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1219200" y="1368425"/>
            <a:ext cx="1208088" cy="303213"/>
            <a:chOff x="501" y="1990"/>
            <a:chExt cx="761" cy="191"/>
          </a:xfrm>
        </p:grpSpPr>
        <p:sp>
          <p:nvSpPr>
            <p:cNvPr id="27782" name="Rectangle 40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83" name="Rectangle 41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27784" name="Rectangle 42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27785" name="Rectangle 43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27786" name="Line 44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87" name="Line 45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395288" y="996950"/>
            <a:ext cx="971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segment</a:t>
            </a:r>
            <a:endParaRPr lang="en-US" sz="160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7" name="Group 178"/>
          <p:cNvGrpSpPr>
            <a:grpSpLocks/>
          </p:cNvGrpSpPr>
          <p:nvPr/>
        </p:nvGrpSpPr>
        <p:grpSpPr bwMode="auto">
          <a:xfrm>
            <a:off x="1533525" y="1033463"/>
            <a:ext cx="301625" cy="292100"/>
            <a:chOff x="1962" y="2058"/>
            <a:chExt cx="190" cy="184"/>
          </a:xfrm>
        </p:grpSpPr>
        <p:sp>
          <p:nvSpPr>
            <p:cNvPr id="27780" name="Rectangle 47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81" name="Rectangle 48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</p:grp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195263" y="1336675"/>
            <a:ext cx="1076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datagram</a:t>
            </a:r>
            <a:endParaRPr lang="en-US" sz="160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27670" name="Text Box 54"/>
          <p:cNvSpPr txBox="1">
            <a:spLocks noChangeArrowheads="1"/>
          </p:cNvSpPr>
          <p:nvPr/>
        </p:nvSpPr>
        <p:spPr bwMode="auto">
          <a:xfrm>
            <a:off x="1547813" y="4157663"/>
            <a:ext cx="1508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99"/>
                </a:solidFill>
                <a:latin typeface="Comic Sans MS" pitchFamily="66" charset="0"/>
              </a:rPr>
              <a:t>destination</a:t>
            </a:r>
          </a:p>
        </p:txBody>
      </p:sp>
      <p:graphicFrame>
        <p:nvGraphicFramePr>
          <p:cNvPr id="27651" name="Object 55"/>
          <p:cNvGraphicFramePr>
            <a:graphicFrameLocks noChangeAspect="1"/>
          </p:cNvGraphicFramePr>
          <p:nvPr/>
        </p:nvGraphicFramePr>
        <p:xfrm>
          <a:off x="3209925" y="5087938"/>
          <a:ext cx="646113" cy="533400"/>
        </p:xfrm>
        <a:graphic>
          <a:graphicData uri="http://schemas.openxmlformats.org/presentationml/2006/ole">
            <p:oleObj spid="_x0000_s1027" name="Clip" r:id="rId5" imgW="1305000" imgH="1085760" progId="">
              <p:embed/>
            </p:oleObj>
          </a:graphicData>
        </a:graphic>
      </p:graphicFrame>
      <p:sp>
        <p:nvSpPr>
          <p:cNvPr id="27671" name="Freeform 56"/>
          <p:cNvSpPr>
            <a:spLocks/>
          </p:cNvSpPr>
          <p:nvPr/>
        </p:nvSpPr>
        <p:spPr bwMode="auto">
          <a:xfrm>
            <a:off x="2979738" y="4540250"/>
            <a:ext cx="360362" cy="1577975"/>
          </a:xfrm>
          <a:custGeom>
            <a:avLst/>
            <a:gdLst>
              <a:gd name="T0" fmla="*/ 342816 w 267"/>
              <a:gd name="T1" fmla="*/ 620014 h 1186"/>
              <a:gd name="T2" fmla="*/ 0 w 267"/>
              <a:gd name="T3" fmla="*/ 0 h 1186"/>
              <a:gd name="T4" fmla="*/ 0 w 267"/>
              <a:gd name="T5" fmla="*/ 1577975 h 1186"/>
              <a:gd name="T6" fmla="*/ 360362 w 267"/>
              <a:gd name="T7" fmla="*/ 867487 h 1186"/>
              <a:gd name="T8" fmla="*/ 342816 w 267"/>
              <a:gd name="T9" fmla="*/ 620014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2" name="Rectangle 57"/>
          <p:cNvSpPr>
            <a:spLocks noChangeArrowheads="1"/>
          </p:cNvSpPr>
          <p:nvPr/>
        </p:nvSpPr>
        <p:spPr bwMode="auto">
          <a:xfrm>
            <a:off x="1755775" y="4546600"/>
            <a:ext cx="1296988" cy="15462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Rectangle 58"/>
          <p:cNvSpPr>
            <a:spLocks noChangeArrowheads="1"/>
          </p:cNvSpPr>
          <p:nvPr/>
        </p:nvSpPr>
        <p:spPr bwMode="auto">
          <a:xfrm>
            <a:off x="1708150" y="46180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4" name="Line 59"/>
          <p:cNvSpPr>
            <a:spLocks noChangeShapeType="1"/>
          </p:cNvSpPr>
          <p:nvPr/>
        </p:nvSpPr>
        <p:spPr bwMode="auto">
          <a:xfrm>
            <a:off x="1708150" y="49355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5" name="Text Box 60"/>
          <p:cNvSpPr txBox="1">
            <a:spLocks noChangeArrowheads="1"/>
          </p:cNvSpPr>
          <p:nvPr/>
        </p:nvSpPr>
        <p:spPr bwMode="auto">
          <a:xfrm>
            <a:off x="1665288" y="4584700"/>
            <a:ext cx="13176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physical</a:t>
            </a:r>
          </a:p>
        </p:txBody>
      </p:sp>
      <p:sp>
        <p:nvSpPr>
          <p:cNvPr id="27676" name="Line 61"/>
          <p:cNvSpPr>
            <a:spLocks noChangeShapeType="1"/>
          </p:cNvSpPr>
          <p:nvPr/>
        </p:nvSpPr>
        <p:spPr bwMode="auto">
          <a:xfrm>
            <a:off x="1716088" y="52562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7" name="Line 62"/>
          <p:cNvSpPr>
            <a:spLocks noChangeShapeType="1"/>
          </p:cNvSpPr>
          <p:nvPr/>
        </p:nvSpPr>
        <p:spPr bwMode="auto">
          <a:xfrm>
            <a:off x="1720850" y="55372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8" name="Line 63"/>
          <p:cNvSpPr>
            <a:spLocks noChangeShapeType="1"/>
          </p:cNvSpPr>
          <p:nvPr/>
        </p:nvSpPr>
        <p:spPr bwMode="auto">
          <a:xfrm>
            <a:off x="1720850" y="58134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152400" y="5527675"/>
            <a:ext cx="1479550" cy="303213"/>
            <a:chOff x="332" y="2224"/>
            <a:chExt cx="932" cy="191"/>
          </a:xfrm>
        </p:grpSpPr>
        <p:sp>
          <p:nvSpPr>
            <p:cNvPr id="27772" name="Rectangle 65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73" name="Rectangle 66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27774" name="Rectangle 67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27775" name="Rectangle 68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l</a:t>
              </a:r>
            </a:p>
          </p:txBody>
        </p:sp>
        <p:sp>
          <p:nvSpPr>
            <p:cNvPr id="27776" name="Rectangle 69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27777" name="Line 70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78" name="Line 71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79" name="Line 72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73"/>
          <p:cNvGrpSpPr>
            <a:grpSpLocks/>
          </p:cNvGrpSpPr>
          <p:nvPr/>
        </p:nvGrpSpPr>
        <p:grpSpPr bwMode="auto">
          <a:xfrm>
            <a:off x="420688" y="5229225"/>
            <a:ext cx="1208087" cy="303213"/>
            <a:chOff x="501" y="1990"/>
            <a:chExt cx="761" cy="191"/>
          </a:xfrm>
        </p:grpSpPr>
        <p:sp>
          <p:nvSpPr>
            <p:cNvPr id="27766" name="Rectangle 74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67" name="Rectangle 75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27768" name="Rectangle 76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27769" name="Rectangle 77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27770" name="Line 78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71" name="Line 79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80"/>
          <p:cNvGrpSpPr>
            <a:grpSpLocks/>
          </p:cNvGrpSpPr>
          <p:nvPr/>
        </p:nvGrpSpPr>
        <p:grpSpPr bwMode="auto">
          <a:xfrm>
            <a:off x="723900" y="4921250"/>
            <a:ext cx="890588" cy="303213"/>
            <a:chOff x="645" y="1734"/>
            <a:chExt cx="561" cy="191"/>
          </a:xfrm>
        </p:grpSpPr>
        <p:sp>
          <p:nvSpPr>
            <p:cNvPr id="27762" name="Rectangle 81"/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63" name="Rectangle 82"/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27764" name="Rectangle 83"/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27765" name="Line 84"/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85"/>
          <p:cNvGrpSpPr>
            <a:grpSpLocks/>
          </p:cNvGrpSpPr>
          <p:nvPr/>
        </p:nvGrpSpPr>
        <p:grpSpPr bwMode="auto">
          <a:xfrm>
            <a:off x="930275" y="4610100"/>
            <a:ext cx="679450" cy="301625"/>
            <a:chOff x="780" y="1553"/>
            <a:chExt cx="428" cy="190"/>
          </a:xfrm>
        </p:grpSpPr>
        <p:sp>
          <p:nvSpPr>
            <p:cNvPr id="27760" name="Rectangle 8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61" name="Rectangle 8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</p:grpSp>
      <p:grpSp>
        <p:nvGrpSpPr>
          <p:cNvPr id="12" name="Group 88"/>
          <p:cNvGrpSpPr>
            <a:grpSpLocks/>
          </p:cNvGrpSpPr>
          <p:nvPr/>
        </p:nvGrpSpPr>
        <p:grpSpPr bwMode="auto">
          <a:xfrm>
            <a:off x="5654675" y="4164013"/>
            <a:ext cx="1387475" cy="1035050"/>
            <a:chOff x="3601" y="168"/>
            <a:chExt cx="874" cy="652"/>
          </a:xfrm>
        </p:grpSpPr>
        <p:sp>
          <p:nvSpPr>
            <p:cNvPr id="27755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6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7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8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1800">
                  <a:latin typeface="Comic Sans MS" pitchFamily="66" charset="0"/>
                </a:rPr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>
                  <a:latin typeface="Comic Sans MS" pitchFamily="66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>
                  <a:latin typeface="Comic Sans MS" pitchFamily="66" charset="0"/>
                </a:rPr>
                <a:t>physical</a:t>
              </a:r>
            </a:p>
          </p:txBody>
        </p:sp>
        <p:sp>
          <p:nvSpPr>
            <p:cNvPr id="27759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94"/>
          <p:cNvGrpSpPr>
            <a:grpSpLocks/>
          </p:cNvGrpSpPr>
          <p:nvPr/>
        </p:nvGrpSpPr>
        <p:grpSpPr bwMode="auto">
          <a:xfrm>
            <a:off x="5821363" y="2271713"/>
            <a:ext cx="1387475" cy="733425"/>
            <a:chOff x="4696" y="597"/>
            <a:chExt cx="874" cy="462"/>
          </a:xfrm>
        </p:grpSpPr>
        <p:sp>
          <p:nvSpPr>
            <p:cNvPr id="27751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2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3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4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1800">
                  <a:latin typeface="Comic Sans MS" pitchFamily="66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>
                  <a:latin typeface="Comic Sans MS" pitchFamily="66" charset="0"/>
                </a:rPr>
                <a:t>physical</a:t>
              </a:r>
            </a:p>
          </p:txBody>
        </p:sp>
      </p:grpSp>
      <p:sp>
        <p:nvSpPr>
          <p:cNvPr id="27685" name="Freeform 99"/>
          <p:cNvSpPr>
            <a:spLocks/>
          </p:cNvSpPr>
          <p:nvPr/>
        </p:nvSpPr>
        <p:spPr bwMode="auto">
          <a:xfrm>
            <a:off x="6978650" y="4156075"/>
            <a:ext cx="655638" cy="1135063"/>
          </a:xfrm>
          <a:custGeom>
            <a:avLst/>
            <a:gdLst>
              <a:gd name="T0" fmla="*/ 655638 w 413"/>
              <a:gd name="T1" fmla="*/ 904875 h 715"/>
              <a:gd name="T2" fmla="*/ 14288 w 413"/>
              <a:gd name="T3" fmla="*/ 0 h 715"/>
              <a:gd name="T4" fmla="*/ 0 w 413"/>
              <a:gd name="T5" fmla="*/ 958850 h 715"/>
              <a:gd name="T6" fmla="*/ 630238 w 413"/>
              <a:gd name="T7" fmla="*/ 1135063 h 715"/>
              <a:gd name="T8" fmla="*/ 655638 w 413"/>
              <a:gd name="T9" fmla="*/ 904875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3" h="715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4" name="Group 100"/>
          <p:cNvGrpSpPr>
            <a:grpSpLocks/>
          </p:cNvGrpSpPr>
          <p:nvPr/>
        </p:nvGrpSpPr>
        <p:grpSpPr bwMode="auto">
          <a:xfrm>
            <a:off x="7581900" y="4983163"/>
            <a:ext cx="766763" cy="433387"/>
            <a:chOff x="3600" y="219"/>
            <a:chExt cx="360" cy="175"/>
          </a:xfrm>
        </p:grpSpPr>
        <p:sp>
          <p:nvSpPr>
            <p:cNvPr id="27738" name="Oval 10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39" name="Line 10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40" name="Line 10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41" name="Rectangle 10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7742" name="Oval 10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10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7748" name="Line 10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49" name="Line 10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50" name="Line 10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11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745" name="Line 1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46" name="Line 1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47" name="Line 1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7687" name="Freeform 114"/>
          <p:cNvSpPr>
            <a:spLocks/>
          </p:cNvSpPr>
          <p:nvPr/>
        </p:nvSpPr>
        <p:spPr bwMode="auto">
          <a:xfrm>
            <a:off x="1828800" y="533400"/>
            <a:ext cx="5264150" cy="5494338"/>
          </a:xfrm>
          <a:custGeom>
            <a:avLst/>
            <a:gdLst>
              <a:gd name="T0" fmla="*/ 1384300 w 3316"/>
              <a:gd name="T1" fmla="*/ 0 h 3461"/>
              <a:gd name="T2" fmla="*/ 1393825 w 3316"/>
              <a:gd name="T3" fmla="*/ 2351088 h 3461"/>
              <a:gd name="T4" fmla="*/ 4146550 w 3316"/>
              <a:gd name="T5" fmla="*/ 2351088 h 3461"/>
              <a:gd name="T6" fmla="*/ 4146550 w 3316"/>
              <a:gd name="T7" fmla="*/ 1871663 h 3461"/>
              <a:gd name="T8" fmla="*/ 5229225 w 3316"/>
              <a:gd name="T9" fmla="*/ 1871663 h 3461"/>
              <a:gd name="T10" fmla="*/ 5264150 w 3316"/>
              <a:gd name="T11" fmla="*/ 4970463 h 3461"/>
              <a:gd name="T12" fmla="*/ 4997450 w 3316"/>
              <a:gd name="T13" fmla="*/ 4740276 h 3461"/>
              <a:gd name="T14" fmla="*/ 4989513 w 3316"/>
              <a:gd name="T15" fmla="*/ 3789363 h 3461"/>
              <a:gd name="T16" fmla="*/ 3976688 w 3316"/>
              <a:gd name="T17" fmla="*/ 3789363 h 3461"/>
              <a:gd name="T18" fmla="*/ 3976688 w 3316"/>
              <a:gd name="T19" fmla="*/ 4873626 h 3461"/>
              <a:gd name="T20" fmla="*/ 1677988 w 3316"/>
              <a:gd name="T21" fmla="*/ 5494338 h 3461"/>
              <a:gd name="T22" fmla="*/ 0 w 3316"/>
              <a:gd name="T23" fmla="*/ 5494338 h 3461"/>
              <a:gd name="T24" fmla="*/ 0 w 3316"/>
              <a:gd name="T25" fmla="*/ 3976688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" name="Group 115"/>
          <p:cNvGrpSpPr>
            <a:grpSpLocks/>
          </p:cNvGrpSpPr>
          <p:nvPr/>
        </p:nvGrpSpPr>
        <p:grpSpPr bwMode="auto">
          <a:xfrm>
            <a:off x="4238625" y="4546600"/>
            <a:ext cx="1479550" cy="303213"/>
            <a:chOff x="332" y="2224"/>
            <a:chExt cx="932" cy="191"/>
          </a:xfrm>
        </p:grpSpPr>
        <p:sp>
          <p:nvSpPr>
            <p:cNvPr id="27730" name="Rectangle 116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31" name="Rectangle 117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27732" name="Rectangle 118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27733" name="Rectangle 119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l</a:t>
              </a:r>
            </a:p>
          </p:txBody>
        </p:sp>
        <p:sp>
          <p:nvSpPr>
            <p:cNvPr id="27734" name="Rectangle 120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27735" name="Line 121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6" name="Line 122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7" name="Line 123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24"/>
          <p:cNvGrpSpPr>
            <a:grpSpLocks/>
          </p:cNvGrpSpPr>
          <p:nvPr/>
        </p:nvGrpSpPr>
        <p:grpSpPr bwMode="auto">
          <a:xfrm>
            <a:off x="4497388" y="4240213"/>
            <a:ext cx="1208087" cy="303212"/>
            <a:chOff x="501" y="1990"/>
            <a:chExt cx="761" cy="191"/>
          </a:xfrm>
        </p:grpSpPr>
        <p:sp>
          <p:nvSpPr>
            <p:cNvPr id="27724" name="Rectangle 125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25" name="Rectangle 126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27726" name="Rectangle 127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27727" name="Rectangle 128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27728" name="Line 129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9" name="Line 130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40"/>
          <p:cNvGrpSpPr>
            <a:grpSpLocks/>
          </p:cNvGrpSpPr>
          <p:nvPr/>
        </p:nvGrpSpPr>
        <p:grpSpPr bwMode="auto">
          <a:xfrm>
            <a:off x="7269163" y="4606925"/>
            <a:ext cx="1208087" cy="303213"/>
            <a:chOff x="501" y="1990"/>
            <a:chExt cx="761" cy="191"/>
          </a:xfrm>
        </p:grpSpPr>
        <p:sp>
          <p:nvSpPr>
            <p:cNvPr id="27718" name="Rectangle 141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9" name="Rectangle 142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27720" name="Rectangle 143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27721" name="Rectangle 144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27722" name="Line 145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3" name="Line 146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56"/>
          <p:cNvGrpSpPr>
            <a:grpSpLocks/>
          </p:cNvGrpSpPr>
          <p:nvPr/>
        </p:nvGrpSpPr>
        <p:grpSpPr bwMode="auto">
          <a:xfrm>
            <a:off x="938213" y="1665288"/>
            <a:ext cx="1479550" cy="303212"/>
            <a:chOff x="332" y="2224"/>
            <a:chExt cx="932" cy="191"/>
          </a:xfrm>
        </p:grpSpPr>
        <p:sp>
          <p:nvSpPr>
            <p:cNvPr id="27710" name="Rectangle 157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1" name="Rectangle 158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27712" name="Rectangle 159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27713" name="Rectangle 160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l</a:t>
              </a:r>
            </a:p>
          </p:txBody>
        </p:sp>
        <p:sp>
          <p:nvSpPr>
            <p:cNvPr id="27714" name="Rectangle 161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27715" name="Line 162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16" name="Line 163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17" name="Line 164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92" name="Text Box 166"/>
          <p:cNvSpPr txBox="1">
            <a:spLocks noChangeArrowheads="1"/>
          </p:cNvSpPr>
          <p:nvPr/>
        </p:nvSpPr>
        <p:spPr bwMode="auto">
          <a:xfrm>
            <a:off x="7921625" y="5411788"/>
            <a:ext cx="879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b="1">
                <a:latin typeface="Comic Sans MS" pitchFamily="66" charset="0"/>
              </a:rPr>
              <a:t>router</a:t>
            </a:r>
          </a:p>
        </p:txBody>
      </p:sp>
      <p:sp>
        <p:nvSpPr>
          <p:cNvPr id="27693" name="Text Box 167"/>
          <p:cNvSpPr txBox="1">
            <a:spLocks noChangeArrowheads="1"/>
          </p:cNvSpPr>
          <p:nvPr/>
        </p:nvSpPr>
        <p:spPr bwMode="auto">
          <a:xfrm>
            <a:off x="7935913" y="3098800"/>
            <a:ext cx="873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b="1">
                <a:latin typeface="Comic Sans MS" pitchFamily="66" charset="0"/>
              </a:rPr>
              <a:t>switch</a:t>
            </a:r>
          </a:p>
        </p:txBody>
      </p:sp>
      <p:sp>
        <p:nvSpPr>
          <p:cNvPr id="27694" name="Rectangle 168"/>
          <p:cNvSpPr>
            <a:spLocks noGrp="1" noChangeArrowheads="1"/>
          </p:cNvSpPr>
          <p:nvPr>
            <p:ph type="title"/>
          </p:nvPr>
        </p:nvSpPr>
        <p:spPr>
          <a:xfrm>
            <a:off x="4995863" y="0"/>
            <a:ext cx="3805237" cy="1143000"/>
          </a:xfrm>
        </p:spPr>
        <p:txBody>
          <a:bodyPr/>
          <a:lstStyle/>
          <a:p>
            <a:r>
              <a:rPr lang="en-US" smtClean="0">
                <a:solidFill>
                  <a:srgbClr val="000099"/>
                </a:solidFill>
              </a:rPr>
              <a:t>Encapsulation</a:t>
            </a:r>
          </a:p>
        </p:txBody>
      </p:sp>
      <p:sp>
        <p:nvSpPr>
          <p:cNvPr id="112814" name="Text Box 174"/>
          <p:cNvSpPr txBox="1">
            <a:spLocks noChangeArrowheads="1"/>
          </p:cNvSpPr>
          <p:nvPr/>
        </p:nvSpPr>
        <p:spPr bwMode="auto">
          <a:xfrm>
            <a:off x="703263" y="692150"/>
            <a:ext cx="973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message</a:t>
            </a:r>
            <a:endParaRPr lang="en-US" sz="160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21" name="Group 175"/>
          <p:cNvGrpSpPr>
            <a:grpSpLocks/>
          </p:cNvGrpSpPr>
          <p:nvPr/>
        </p:nvGrpSpPr>
        <p:grpSpPr bwMode="auto">
          <a:xfrm>
            <a:off x="1763713" y="719138"/>
            <a:ext cx="679450" cy="301625"/>
            <a:chOff x="780" y="1553"/>
            <a:chExt cx="428" cy="190"/>
          </a:xfrm>
        </p:grpSpPr>
        <p:sp>
          <p:nvSpPr>
            <p:cNvPr id="27708" name="Rectangle 17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9" name="Rectangle 17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</p:grpSp>
      <p:grpSp>
        <p:nvGrpSpPr>
          <p:cNvPr id="22" name="Group 185"/>
          <p:cNvGrpSpPr>
            <a:grpSpLocks/>
          </p:cNvGrpSpPr>
          <p:nvPr/>
        </p:nvGrpSpPr>
        <p:grpSpPr bwMode="auto">
          <a:xfrm>
            <a:off x="1528763" y="1039813"/>
            <a:ext cx="903287" cy="301625"/>
            <a:chOff x="1851" y="2046"/>
            <a:chExt cx="569" cy="190"/>
          </a:xfrm>
        </p:grpSpPr>
        <p:grpSp>
          <p:nvGrpSpPr>
            <p:cNvPr id="23" name="Group 179"/>
            <p:cNvGrpSpPr>
              <a:grpSpLocks/>
            </p:cNvGrpSpPr>
            <p:nvPr/>
          </p:nvGrpSpPr>
          <p:grpSpPr bwMode="auto">
            <a:xfrm>
              <a:off x="1851" y="2047"/>
              <a:ext cx="190" cy="184"/>
              <a:chOff x="1962" y="2058"/>
              <a:chExt cx="190" cy="184"/>
            </a:xfrm>
          </p:grpSpPr>
          <p:sp>
            <p:nvSpPr>
              <p:cNvPr id="27706" name="Rectangle 180"/>
              <p:cNvSpPr>
                <a:spLocks noChangeArrowheads="1"/>
              </p:cNvSpPr>
              <p:nvPr/>
            </p:nvSpPr>
            <p:spPr bwMode="auto">
              <a:xfrm>
                <a:off x="1962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7" name="Rectangle 181"/>
              <p:cNvSpPr>
                <a:spLocks noChangeArrowheads="1"/>
              </p:cNvSpPr>
              <p:nvPr/>
            </p:nvSpPr>
            <p:spPr bwMode="auto">
              <a:xfrm>
                <a:off x="1965" y="2058"/>
                <a:ext cx="187" cy="18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Comic Sans MS" pitchFamily="66" charset="0"/>
                  </a:rPr>
                  <a:t>H</a:t>
                </a:r>
                <a:r>
                  <a:rPr lang="en-US" sz="1800" baseline="-25000">
                    <a:latin typeface="Comic Sans MS" pitchFamily="66" charset="0"/>
                  </a:rPr>
                  <a:t>t</a:t>
                </a:r>
              </a:p>
            </p:txBody>
          </p:sp>
        </p:grpSp>
        <p:grpSp>
          <p:nvGrpSpPr>
            <p:cNvPr id="24" name="Group 182"/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27704" name="Rectangle 183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5" name="Rectangle 184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Comic Sans MS" pitchFamily="66" charset="0"/>
                  </a:rPr>
                  <a:t>M</a:t>
                </a:r>
                <a:endParaRPr lang="en-US" sz="1400"/>
              </a:p>
            </p:txBody>
          </p:sp>
        </p:grpSp>
      </p:grpSp>
      <p:grpSp>
        <p:nvGrpSpPr>
          <p:cNvPr id="25" name="Group 187"/>
          <p:cNvGrpSpPr>
            <a:grpSpLocks/>
          </p:cNvGrpSpPr>
          <p:nvPr/>
        </p:nvGrpSpPr>
        <p:grpSpPr bwMode="auto">
          <a:xfrm>
            <a:off x="1235075" y="1363663"/>
            <a:ext cx="301625" cy="292100"/>
            <a:chOff x="1962" y="2058"/>
            <a:chExt cx="190" cy="184"/>
          </a:xfrm>
        </p:grpSpPr>
        <p:sp>
          <p:nvSpPr>
            <p:cNvPr id="27700" name="Rectangle 188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1" name="Rectangle 189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n</a:t>
              </a:r>
            </a:p>
          </p:txBody>
        </p:sp>
      </p:grp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157163" y="1643063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frame</a:t>
            </a:r>
            <a:endParaRPr lang="en-US" sz="1600">
              <a:solidFill>
                <a:schemeClr val="accent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0037 L -4.72222E-6 0.045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112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926 L -3.05556E-6 0.0479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22222E-6 L -3.05556E-6 0.0421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1481E-6 L 3.05556E-6 0.13889 L 0.40295 0.13889 L 0.40295 0.09885 L 0.57152 0.10093 L 0.57152 0.57709 L 0.66371 0.50857 L 0.66371 0.42848 " pathEditMode="relative" rAng="0" ptsTypes="AAAAAAAA">
                                      <p:cBhvr>
                                        <p:cTn id="61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" y="2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046 L 0.00156 -0.0481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  <p:bldP spid="112645" grpId="1"/>
      <p:bldP spid="112644" grpId="0"/>
      <p:bldP spid="112644" grpId="1"/>
      <p:bldP spid="112814" grpId="0"/>
      <p:bldP spid="112647" grpId="0"/>
      <p:bldP spid="11264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3" y="114300"/>
            <a:ext cx="8096250" cy="1143000"/>
          </a:xfrm>
        </p:spPr>
        <p:txBody>
          <a:bodyPr/>
          <a:lstStyle/>
          <a:p>
            <a:r>
              <a:rPr lang="en-US" sz="3200" smtClean="0">
                <a:solidFill>
                  <a:srgbClr val="000099"/>
                </a:solidFill>
              </a:rPr>
              <a:t>Internet structure: network of networks</a:t>
            </a:r>
            <a:endParaRPr lang="en-US" smtClean="0">
              <a:solidFill>
                <a:srgbClr val="000099"/>
              </a:solidFill>
            </a:endParaRP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1925" y="1060450"/>
            <a:ext cx="8440738" cy="4648200"/>
          </a:xfrm>
        </p:spPr>
        <p:txBody>
          <a:bodyPr/>
          <a:lstStyle/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smtClean="0"/>
              <a:t>roughly hierarchical</a:t>
            </a:r>
          </a:p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smtClean="0">
                <a:solidFill>
                  <a:srgbClr val="FF0000"/>
                </a:solidFill>
              </a:rPr>
              <a:t>at center: small # of well-connected large networks</a:t>
            </a:r>
          </a:p>
          <a:p>
            <a:pPr lvl="1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z="2000" smtClean="0">
                <a:solidFill>
                  <a:srgbClr val="FF0000"/>
                </a:solidFill>
              </a:rPr>
              <a:t>“tier-1” commercial ISPs </a:t>
            </a:r>
            <a:r>
              <a:rPr lang="en-US" sz="2000" smtClean="0"/>
              <a:t>(e.g., Verizon, Sprint, AT&amp;T, Qwest, Level3), national &amp; international coverage</a:t>
            </a:r>
          </a:p>
          <a:p>
            <a:pPr lvl="1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z="2000" smtClean="0">
                <a:solidFill>
                  <a:srgbClr val="FF0000"/>
                </a:solidFill>
              </a:rPr>
              <a:t>large content distributors</a:t>
            </a:r>
            <a:r>
              <a:rPr lang="en-US" sz="2000" smtClean="0"/>
              <a:t> (Google, Akamai, Microsoft)</a:t>
            </a:r>
          </a:p>
          <a:p>
            <a:pPr lvl="1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z="2000" smtClean="0"/>
              <a:t>treat each other as equals (no charges)</a:t>
            </a:r>
          </a:p>
        </p:txBody>
      </p:sp>
      <p:sp>
        <p:nvSpPr>
          <p:cNvPr id="68614" name="Oval 33"/>
          <p:cNvSpPr>
            <a:spLocks noChangeArrowheads="1"/>
          </p:cNvSpPr>
          <p:nvPr/>
        </p:nvSpPr>
        <p:spPr bwMode="auto">
          <a:xfrm>
            <a:off x="3200400" y="5316538"/>
            <a:ext cx="1863725" cy="7905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Tier 1 ISP</a:t>
            </a:r>
            <a:endParaRPr lang="en-US"/>
          </a:p>
        </p:txBody>
      </p:sp>
      <p:sp>
        <p:nvSpPr>
          <p:cNvPr id="68616" name="Oval 35"/>
          <p:cNvSpPr>
            <a:spLocks noChangeArrowheads="1"/>
          </p:cNvSpPr>
          <p:nvPr/>
        </p:nvSpPr>
        <p:spPr bwMode="auto">
          <a:xfrm>
            <a:off x="5568950" y="5278438"/>
            <a:ext cx="1863725" cy="790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Tier 1 ISP</a:t>
            </a:r>
            <a:endParaRPr lang="en-US"/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6673850" y="4141788"/>
            <a:ext cx="1677988" cy="908050"/>
            <a:chOff x="4204" y="2385"/>
            <a:chExt cx="1057" cy="572"/>
          </a:xfrm>
        </p:grpSpPr>
        <p:sp>
          <p:nvSpPr>
            <p:cNvPr id="68631" name="Oval 23"/>
            <p:cNvSpPr>
              <a:spLocks noChangeArrowheads="1"/>
            </p:cNvSpPr>
            <p:nvPr/>
          </p:nvSpPr>
          <p:spPr bwMode="auto">
            <a:xfrm>
              <a:off x="4204" y="2385"/>
              <a:ext cx="1057" cy="57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2" name="Text Box 24"/>
            <p:cNvSpPr txBox="1">
              <a:spLocks noChangeArrowheads="1"/>
            </p:cNvSpPr>
            <p:nvPr/>
          </p:nvSpPr>
          <p:spPr bwMode="auto">
            <a:xfrm>
              <a:off x="4298" y="2476"/>
              <a:ext cx="886" cy="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>
                  <a:latin typeface="Comic Sans MS" pitchFamily="66" charset="0"/>
                </a:rPr>
                <a:t>Large Content </a:t>
              </a:r>
            </a:p>
            <a:p>
              <a:pPr algn="ctr">
                <a:lnSpc>
                  <a:spcPct val="85000"/>
                </a:lnSpc>
              </a:pPr>
              <a:r>
                <a:rPr lang="en-US" sz="1400">
                  <a:latin typeface="Comic Sans MS" pitchFamily="66" charset="0"/>
                </a:rPr>
                <a:t>Distributor </a:t>
              </a:r>
            </a:p>
            <a:p>
              <a:pPr algn="ctr">
                <a:lnSpc>
                  <a:spcPct val="85000"/>
                </a:lnSpc>
              </a:pPr>
              <a:r>
                <a:rPr lang="en-US" sz="1400">
                  <a:latin typeface="Comic Sans MS" pitchFamily="66" charset="0"/>
                </a:rPr>
                <a:t>(e.g., Google</a:t>
              </a:r>
              <a:r>
                <a:rPr lang="en-US" sz="1600">
                  <a:latin typeface="Comic Sans MS" pitchFamily="66" charset="0"/>
                </a:rPr>
                <a:t>)</a:t>
              </a:r>
            </a:p>
          </p:txBody>
        </p:sp>
      </p:grpSp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1851025" y="4210050"/>
            <a:ext cx="1677988" cy="908050"/>
            <a:chOff x="1166" y="2428"/>
            <a:chExt cx="1057" cy="572"/>
          </a:xfrm>
        </p:grpSpPr>
        <p:sp>
          <p:nvSpPr>
            <p:cNvPr id="68633" name="Oval 25"/>
            <p:cNvSpPr>
              <a:spLocks noChangeArrowheads="1"/>
            </p:cNvSpPr>
            <p:nvPr/>
          </p:nvSpPr>
          <p:spPr bwMode="auto">
            <a:xfrm>
              <a:off x="1166" y="2428"/>
              <a:ext cx="1057" cy="572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4" name="Text Box 26"/>
            <p:cNvSpPr txBox="1">
              <a:spLocks noChangeArrowheads="1"/>
            </p:cNvSpPr>
            <p:nvPr/>
          </p:nvSpPr>
          <p:spPr bwMode="auto">
            <a:xfrm>
              <a:off x="1244" y="2518"/>
              <a:ext cx="886" cy="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>
                  <a:latin typeface="Comic Sans MS" pitchFamily="66" charset="0"/>
                </a:rPr>
                <a:t>Large Content </a:t>
              </a:r>
            </a:p>
            <a:p>
              <a:pPr algn="ctr">
                <a:lnSpc>
                  <a:spcPct val="85000"/>
                </a:lnSpc>
              </a:pPr>
              <a:r>
                <a:rPr lang="en-US" sz="1400">
                  <a:latin typeface="Comic Sans MS" pitchFamily="66" charset="0"/>
                </a:rPr>
                <a:t>Distributor </a:t>
              </a:r>
            </a:p>
            <a:p>
              <a:pPr algn="ctr">
                <a:lnSpc>
                  <a:spcPct val="85000"/>
                </a:lnSpc>
              </a:pPr>
              <a:r>
                <a:rPr lang="en-US" sz="1400">
                  <a:latin typeface="Comic Sans MS" pitchFamily="66" charset="0"/>
                </a:rPr>
                <a:t>(e.g., Akamai</a:t>
              </a:r>
              <a:r>
                <a:rPr lang="en-US" sz="1600">
                  <a:latin typeface="Comic Sans MS" pitchFamily="66" charset="0"/>
                </a:rPr>
                <a:t>)</a:t>
              </a:r>
            </a:p>
          </p:txBody>
        </p:sp>
      </p:grp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3170238" y="3498850"/>
            <a:ext cx="3571875" cy="1909763"/>
            <a:chOff x="1997" y="1980"/>
            <a:chExt cx="2250" cy="1203"/>
          </a:xfrm>
        </p:grpSpPr>
        <p:grpSp>
          <p:nvGrpSpPr>
            <p:cNvPr id="5" name="Group 33"/>
            <p:cNvGrpSpPr>
              <a:grpSpLocks/>
            </p:cNvGrpSpPr>
            <p:nvPr/>
          </p:nvGrpSpPr>
          <p:grpSpPr bwMode="auto">
            <a:xfrm>
              <a:off x="2250" y="1980"/>
              <a:ext cx="374" cy="277"/>
              <a:chOff x="4895" y="3523"/>
              <a:chExt cx="374" cy="277"/>
            </a:xfrm>
          </p:grpSpPr>
          <p:sp>
            <p:nvSpPr>
              <p:cNvPr id="68639" name="Rectangle 31"/>
              <p:cNvSpPr>
                <a:spLocks noChangeArrowheads="1"/>
              </p:cNvSpPr>
              <p:nvPr/>
            </p:nvSpPr>
            <p:spPr bwMode="auto">
              <a:xfrm>
                <a:off x="4930" y="3523"/>
                <a:ext cx="299" cy="27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40" name="Text Box 32"/>
              <p:cNvSpPr txBox="1">
                <a:spLocks noChangeArrowheads="1"/>
              </p:cNvSpPr>
              <p:nvPr/>
            </p:nvSpPr>
            <p:spPr bwMode="auto">
              <a:xfrm>
                <a:off x="4895" y="3529"/>
                <a:ext cx="37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1"/>
                    </a:solidFill>
                    <a:latin typeface="Comic Sans MS" pitchFamily="66" charset="0"/>
                  </a:rPr>
                  <a:t>IXP</a:t>
                </a:r>
              </a:p>
            </p:txBody>
          </p:sp>
        </p:grpSp>
        <p:grpSp>
          <p:nvGrpSpPr>
            <p:cNvPr id="7" name="Group 34"/>
            <p:cNvGrpSpPr>
              <a:grpSpLocks/>
            </p:cNvGrpSpPr>
            <p:nvPr/>
          </p:nvGrpSpPr>
          <p:grpSpPr bwMode="auto">
            <a:xfrm>
              <a:off x="3852" y="1987"/>
              <a:ext cx="374" cy="277"/>
              <a:chOff x="4895" y="3523"/>
              <a:chExt cx="374" cy="277"/>
            </a:xfrm>
          </p:grpSpPr>
          <p:sp>
            <p:nvSpPr>
              <p:cNvPr id="68643" name="Rectangle 35"/>
              <p:cNvSpPr>
                <a:spLocks noChangeArrowheads="1"/>
              </p:cNvSpPr>
              <p:nvPr/>
            </p:nvSpPr>
            <p:spPr bwMode="auto">
              <a:xfrm>
                <a:off x="4930" y="3523"/>
                <a:ext cx="299" cy="27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44" name="Text Box 36"/>
              <p:cNvSpPr txBox="1">
                <a:spLocks noChangeArrowheads="1"/>
              </p:cNvSpPr>
              <p:nvPr/>
            </p:nvSpPr>
            <p:spPr bwMode="auto">
              <a:xfrm>
                <a:off x="4895" y="3529"/>
                <a:ext cx="37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1"/>
                    </a:solidFill>
                    <a:latin typeface="Comic Sans MS" pitchFamily="66" charset="0"/>
                  </a:rPr>
                  <a:t>IXP</a:t>
                </a:r>
              </a:p>
            </p:txBody>
          </p:sp>
        </p:grpSp>
        <p:sp>
          <p:nvSpPr>
            <p:cNvPr id="68670" name="Line 62"/>
            <p:cNvSpPr>
              <a:spLocks noChangeShapeType="1"/>
            </p:cNvSpPr>
            <p:nvPr/>
          </p:nvSpPr>
          <p:spPr bwMode="auto">
            <a:xfrm flipH="1">
              <a:off x="1997" y="2252"/>
              <a:ext cx="419" cy="2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673" name="Line 65"/>
            <p:cNvSpPr>
              <a:spLocks noChangeShapeType="1"/>
            </p:cNvSpPr>
            <p:nvPr/>
          </p:nvSpPr>
          <p:spPr bwMode="auto">
            <a:xfrm>
              <a:off x="2386" y="2267"/>
              <a:ext cx="8" cy="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674" name="Line 66"/>
            <p:cNvSpPr>
              <a:spLocks noChangeShapeType="1"/>
            </p:cNvSpPr>
            <p:nvPr/>
          </p:nvSpPr>
          <p:spPr bwMode="auto">
            <a:xfrm>
              <a:off x="2400" y="2266"/>
              <a:ext cx="1272" cy="9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675" name="Line 67"/>
            <p:cNvSpPr>
              <a:spLocks noChangeShapeType="1"/>
            </p:cNvSpPr>
            <p:nvPr/>
          </p:nvSpPr>
          <p:spPr bwMode="auto">
            <a:xfrm>
              <a:off x="2422" y="2280"/>
              <a:ext cx="1818" cy="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676" name="Line 68"/>
            <p:cNvSpPr>
              <a:spLocks noChangeShapeType="1"/>
            </p:cNvSpPr>
            <p:nvPr/>
          </p:nvSpPr>
          <p:spPr bwMode="auto">
            <a:xfrm flipH="1" flipV="1">
              <a:off x="4045" y="2256"/>
              <a:ext cx="202" cy="3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677" name="Line 69"/>
            <p:cNvSpPr>
              <a:spLocks noChangeShapeType="1"/>
            </p:cNvSpPr>
            <p:nvPr/>
          </p:nvSpPr>
          <p:spPr bwMode="auto">
            <a:xfrm flipV="1">
              <a:off x="3656" y="2270"/>
              <a:ext cx="404" cy="9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678" name="Line 70"/>
            <p:cNvSpPr>
              <a:spLocks noChangeShapeType="1"/>
            </p:cNvSpPr>
            <p:nvPr/>
          </p:nvSpPr>
          <p:spPr bwMode="auto">
            <a:xfrm flipV="1">
              <a:off x="2407" y="2262"/>
              <a:ext cx="1638" cy="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679" name="Line 71"/>
            <p:cNvSpPr>
              <a:spLocks noChangeShapeType="1"/>
            </p:cNvSpPr>
            <p:nvPr/>
          </p:nvSpPr>
          <p:spPr bwMode="auto">
            <a:xfrm flipV="1">
              <a:off x="2010" y="2284"/>
              <a:ext cx="2035" cy="2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615" name="Oval 34"/>
          <p:cNvSpPr>
            <a:spLocks noChangeArrowheads="1"/>
          </p:cNvSpPr>
          <p:nvPr/>
        </p:nvSpPr>
        <p:spPr bwMode="auto">
          <a:xfrm>
            <a:off x="4249738" y="4075113"/>
            <a:ext cx="1863725" cy="7905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Tier 1 ISP</a:t>
            </a:r>
            <a:endParaRPr lang="en-US"/>
          </a:p>
        </p:txBody>
      </p:sp>
      <p:grpSp>
        <p:nvGrpSpPr>
          <p:cNvPr id="8" name="Group 73"/>
          <p:cNvGrpSpPr>
            <a:grpSpLocks/>
          </p:cNvGrpSpPr>
          <p:nvPr/>
        </p:nvGrpSpPr>
        <p:grpSpPr bwMode="auto">
          <a:xfrm>
            <a:off x="2997200" y="4311650"/>
            <a:ext cx="4378325" cy="1438275"/>
            <a:chOff x="1767" y="874"/>
            <a:chExt cx="2758" cy="906"/>
          </a:xfrm>
        </p:grpSpPr>
        <p:sp>
          <p:nvSpPr>
            <p:cNvPr id="68654" name="Line 46"/>
            <p:cNvSpPr>
              <a:spLocks noChangeShapeType="1"/>
            </p:cNvSpPr>
            <p:nvPr/>
          </p:nvSpPr>
          <p:spPr bwMode="auto">
            <a:xfrm flipV="1">
              <a:off x="2919" y="1229"/>
              <a:ext cx="1331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618" name="Oval 23"/>
            <p:cNvSpPr>
              <a:spLocks noChangeArrowheads="1"/>
            </p:cNvSpPr>
            <p:nvPr/>
          </p:nvSpPr>
          <p:spPr bwMode="auto">
            <a:xfrm>
              <a:off x="3580" y="1482"/>
              <a:ext cx="87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9" name="Oval 36"/>
            <p:cNvSpPr>
              <a:spLocks noChangeArrowheads="1"/>
            </p:cNvSpPr>
            <p:nvPr/>
          </p:nvSpPr>
          <p:spPr bwMode="auto">
            <a:xfrm>
              <a:off x="3277" y="1186"/>
              <a:ext cx="88" cy="9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0" name="Oval 37"/>
            <p:cNvSpPr>
              <a:spLocks noChangeArrowheads="1"/>
            </p:cNvSpPr>
            <p:nvPr/>
          </p:nvSpPr>
          <p:spPr bwMode="auto">
            <a:xfrm>
              <a:off x="2959" y="1186"/>
              <a:ext cx="87" cy="9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1" name="Oval 38"/>
            <p:cNvSpPr>
              <a:spLocks noChangeArrowheads="1"/>
            </p:cNvSpPr>
            <p:nvPr/>
          </p:nvSpPr>
          <p:spPr bwMode="auto">
            <a:xfrm>
              <a:off x="2668" y="1490"/>
              <a:ext cx="87" cy="9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2" name="Oval 39"/>
            <p:cNvSpPr>
              <a:spLocks noChangeArrowheads="1"/>
            </p:cNvSpPr>
            <p:nvPr/>
          </p:nvSpPr>
          <p:spPr bwMode="auto">
            <a:xfrm>
              <a:off x="2991" y="1690"/>
              <a:ext cx="87" cy="9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3" name="Oval 40"/>
            <p:cNvSpPr>
              <a:spLocks noChangeArrowheads="1"/>
            </p:cNvSpPr>
            <p:nvPr/>
          </p:nvSpPr>
          <p:spPr bwMode="auto">
            <a:xfrm>
              <a:off x="3327" y="1682"/>
              <a:ext cx="87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4" name="Line 41"/>
            <p:cNvSpPr>
              <a:spLocks noChangeShapeType="1"/>
            </p:cNvSpPr>
            <p:nvPr/>
          </p:nvSpPr>
          <p:spPr bwMode="auto">
            <a:xfrm flipV="1">
              <a:off x="3080" y="1726"/>
              <a:ext cx="249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25" name="Line 42"/>
            <p:cNvSpPr>
              <a:spLocks noChangeShapeType="1"/>
            </p:cNvSpPr>
            <p:nvPr/>
          </p:nvSpPr>
          <p:spPr bwMode="auto">
            <a:xfrm>
              <a:off x="3348" y="1258"/>
              <a:ext cx="241" cy="2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26" name="Line 43"/>
            <p:cNvSpPr>
              <a:spLocks noChangeShapeType="1"/>
            </p:cNvSpPr>
            <p:nvPr/>
          </p:nvSpPr>
          <p:spPr bwMode="auto">
            <a:xfrm flipV="1">
              <a:off x="2732" y="1278"/>
              <a:ext cx="257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49" name="Oval 23"/>
            <p:cNvSpPr>
              <a:spLocks noChangeArrowheads="1"/>
            </p:cNvSpPr>
            <p:nvPr/>
          </p:nvSpPr>
          <p:spPr bwMode="auto">
            <a:xfrm>
              <a:off x="3422" y="1546"/>
              <a:ext cx="87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1" name="Oval 39"/>
            <p:cNvSpPr>
              <a:spLocks noChangeArrowheads="1"/>
            </p:cNvSpPr>
            <p:nvPr/>
          </p:nvSpPr>
          <p:spPr bwMode="auto">
            <a:xfrm>
              <a:off x="2882" y="1544"/>
              <a:ext cx="87" cy="9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56"/>
            <p:cNvGrpSpPr>
              <a:grpSpLocks/>
            </p:cNvGrpSpPr>
            <p:nvPr/>
          </p:nvGrpSpPr>
          <p:grpSpPr bwMode="auto">
            <a:xfrm>
              <a:off x="3672" y="874"/>
              <a:ext cx="533" cy="100"/>
              <a:chOff x="3807" y="2497"/>
              <a:chExt cx="533" cy="100"/>
            </a:xfrm>
          </p:grpSpPr>
          <p:sp>
            <p:nvSpPr>
              <p:cNvPr id="68652" name="Line 44"/>
              <p:cNvSpPr>
                <a:spLocks noChangeShapeType="1"/>
              </p:cNvSpPr>
              <p:nvPr/>
            </p:nvSpPr>
            <p:spPr bwMode="auto">
              <a:xfrm>
                <a:off x="3862" y="2547"/>
                <a:ext cx="4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35" name="Oval 38"/>
              <p:cNvSpPr>
                <a:spLocks noChangeArrowheads="1"/>
              </p:cNvSpPr>
              <p:nvPr/>
            </p:nvSpPr>
            <p:spPr bwMode="auto">
              <a:xfrm>
                <a:off x="4253" y="2497"/>
                <a:ext cx="87" cy="9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46" name="Oval 36"/>
              <p:cNvSpPr>
                <a:spLocks noChangeArrowheads="1"/>
              </p:cNvSpPr>
              <p:nvPr/>
            </p:nvSpPr>
            <p:spPr bwMode="auto">
              <a:xfrm>
                <a:off x="3807" y="2507"/>
                <a:ext cx="88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55"/>
            <p:cNvGrpSpPr>
              <a:grpSpLocks/>
            </p:cNvGrpSpPr>
            <p:nvPr/>
          </p:nvGrpSpPr>
          <p:grpSpPr bwMode="auto">
            <a:xfrm>
              <a:off x="1948" y="880"/>
              <a:ext cx="666" cy="95"/>
              <a:chOff x="2083" y="2503"/>
              <a:chExt cx="666" cy="95"/>
            </a:xfrm>
          </p:grpSpPr>
          <p:sp>
            <p:nvSpPr>
              <p:cNvPr id="68657" name="Line 49"/>
              <p:cNvSpPr>
                <a:spLocks noChangeShapeType="1"/>
              </p:cNvSpPr>
              <p:nvPr/>
            </p:nvSpPr>
            <p:spPr bwMode="auto">
              <a:xfrm flipH="1">
                <a:off x="2120" y="2550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47" name="Oval 36"/>
              <p:cNvSpPr>
                <a:spLocks noChangeArrowheads="1"/>
              </p:cNvSpPr>
              <p:nvPr/>
            </p:nvSpPr>
            <p:spPr bwMode="auto">
              <a:xfrm>
                <a:off x="2661" y="2508"/>
                <a:ext cx="88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55" name="Oval 39"/>
              <p:cNvSpPr>
                <a:spLocks noChangeArrowheads="1"/>
              </p:cNvSpPr>
              <p:nvPr/>
            </p:nvSpPr>
            <p:spPr bwMode="auto">
              <a:xfrm>
                <a:off x="2083" y="2503"/>
                <a:ext cx="87" cy="90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661" name="Line 53"/>
            <p:cNvSpPr>
              <a:spLocks noChangeShapeType="1"/>
            </p:cNvSpPr>
            <p:nvPr/>
          </p:nvSpPr>
          <p:spPr bwMode="auto">
            <a:xfrm>
              <a:off x="1995" y="1234"/>
              <a:ext cx="1461" cy="3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660" name="Line 52"/>
            <p:cNvSpPr>
              <a:spLocks noChangeShapeType="1"/>
            </p:cNvSpPr>
            <p:nvPr/>
          </p:nvSpPr>
          <p:spPr bwMode="auto">
            <a:xfrm flipH="1">
              <a:off x="4408" y="1335"/>
              <a:ext cx="82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659" name="Line 51"/>
            <p:cNvSpPr>
              <a:spLocks noChangeShapeType="1"/>
            </p:cNvSpPr>
            <p:nvPr/>
          </p:nvSpPr>
          <p:spPr bwMode="auto">
            <a:xfrm>
              <a:off x="1820" y="1344"/>
              <a:ext cx="209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636" name="Oval 38"/>
            <p:cNvSpPr>
              <a:spLocks noChangeArrowheads="1"/>
            </p:cNvSpPr>
            <p:nvPr/>
          </p:nvSpPr>
          <p:spPr bwMode="auto">
            <a:xfrm>
              <a:off x="4438" y="1286"/>
              <a:ext cx="87" cy="9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8" name="Oval 38"/>
            <p:cNvSpPr>
              <a:spLocks noChangeArrowheads="1"/>
            </p:cNvSpPr>
            <p:nvPr/>
          </p:nvSpPr>
          <p:spPr bwMode="auto">
            <a:xfrm>
              <a:off x="4171" y="1201"/>
              <a:ext cx="87" cy="9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8" name="Oval 23"/>
            <p:cNvSpPr>
              <a:spLocks noChangeArrowheads="1"/>
            </p:cNvSpPr>
            <p:nvPr/>
          </p:nvSpPr>
          <p:spPr bwMode="auto">
            <a:xfrm>
              <a:off x="4379" y="1518"/>
              <a:ext cx="87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0" name="Oval 39"/>
            <p:cNvSpPr>
              <a:spLocks noChangeArrowheads="1"/>
            </p:cNvSpPr>
            <p:nvPr/>
          </p:nvSpPr>
          <p:spPr bwMode="auto">
            <a:xfrm>
              <a:off x="1979" y="1546"/>
              <a:ext cx="87" cy="9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57"/>
            <p:cNvGrpSpPr>
              <a:grpSpLocks/>
            </p:cNvGrpSpPr>
            <p:nvPr/>
          </p:nvGrpSpPr>
          <p:grpSpPr bwMode="auto">
            <a:xfrm>
              <a:off x="2037" y="1012"/>
              <a:ext cx="2075" cy="101"/>
              <a:chOff x="2172" y="2635"/>
              <a:chExt cx="2075" cy="101"/>
            </a:xfrm>
          </p:grpSpPr>
          <p:sp>
            <p:nvSpPr>
              <p:cNvPr id="68653" name="Line 45"/>
              <p:cNvSpPr>
                <a:spLocks noChangeShapeType="1"/>
              </p:cNvSpPr>
              <p:nvPr/>
            </p:nvSpPr>
            <p:spPr bwMode="auto">
              <a:xfrm flipV="1">
                <a:off x="2216" y="2690"/>
                <a:ext cx="198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37" name="Oval 38"/>
              <p:cNvSpPr>
                <a:spLocks noChangeArrowheads="1"/>
              </p:cNvSpPr>
              <p:nvPr/>
            </p:nvSpPr>
            <p:spPr bwMode="auto">
              <a:xfrm>
                <a:off x="4160" y="2646"/>
                <a:ext cx="87" cy="9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56" name="Oval 39"/>
              <p:cNvSpPr>
                <a:spLocks noChangeArrowheads="1"/>
              </p:cNvSpPr>
              <p:nvPr/>
            </p:nvSpPr>
            <p:spPr bwMode="auto">
              <a:xfrm>
                <a:off x="2172" y="2635"/>
                <a:ext cx="87" cy="90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658" name="Oval 39"/>
            <p:cNvSpPr>
              <a:spLocks noChangeArrowheads="1"/>
            </p:cNvSpPr>
            <p:nvPr/>
          </p:nvSpPr>
          <p:spPr bwMode="auto">
            <a:xfrm>
              <a:off x="1767" y="1291"/>
              <a:ext cx="87" cy="90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62" name="Oval 23"/>
            <p:cNvSpPr>
              <a:spLocks noChangeArrowheads="1"/>
            </p:cNvSpPr>
            <p:nvPr/>
          </p:nvSpPr>
          <p:spPr bwMode="auto">
            <a:xfrm>
              <a:off x="1958" y="1174"/>
              <a:ext cx="87" cy="90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627" name="Text Box 47"/>
          <p:cNvSpPr txBox="1">
            <a:spLocks noChangeArrowheads="1"/>
          </p:cNvSpPr>
          <p:nvPr/>
        </p:nvSpPr>
        <p:spPr bwMode="auto">
          <a:xfrm>
            <a:off x="0" y="4154488"/>
            <a:ext cx="2035175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latin typeface="Comic Sans MS" pitchFamily="66" charset="0"/>
              </a:rPr>
              <a:t>Tier-1 ISPs &amp;</a:t>
            </a:r>
          </a:p>
          <a:p>
            <a:pPr algn="ctr"/>
            <a:r>
              <a:rPr lang="en-US" sz="1800">
                <a:latin typeface="Comic Sans MS" pitchFamily="66" charset="0"/>
              </a:rPr>
              <a:t>Content Distributors, interconnect (peer) privately </a:t>
            </a:r>
          </a:p>
        </p:txBody>
      </p:sp>
      <p:sp>
        <p:nvSpPr>
          <p:cNvPr id="68682" name="Text Box 47"/>
          <p:cNvSpPr txBox="1">
            <a:spLocks noChangeArrowheads="1"/>
          </p:cNvSpPr>
          <p:nvPr/>
        </p:nvSpPr>
        <p:spPr bwMode="auto">
          <a:xfrm>
            <a:off x="0" y="5538788"/>
            <a:ext cx="203517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latin typeface="Comic Sans MS" pitchFamily="66" charset="0"/>
              </a:rPr>
              <a:t>… or at Internet Exchange Points IXPs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8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6" name="Picture 3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150" y="1465263"/>
            <a:ext cx="8385175" cy="476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>
          <a:xfrm>
            <a:off x="233363" y="1143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000099"/>
                </a:solidFill>
              </a:rPr>
              <a:t>Tier-1 ISP: e.g., Sprint</a:t>
            </a:r>
          </a:p>
        </p:txBody>
      </p:sp>
      <p:grpSp>
        <p:nvGrpSpPr>
          <p:cNvPr id="2" name="Group 312"/>
          <p:cNvGrpSpPr>
            <a:grpSpLocks/>
          </p:cNvGrpSpPr>
          <p:nvPr/>
        </p:nvGrpSpPr>
        <p:grpSpPr bwMode="auto">
          <a:xfrm>
            <a:off x="1452563" y="1674813"/>
            <a:ext cx="3089275" cy="3046412"/>
            <a:chOff x="1063" y="1858"/>
            <a:chExt cx="1946" cy="1919"/>
          </a:xfrm>
        </p:grpSpPr>
        <p:grpSp>
          <p:nvGrpSpPr>
            <p:cNvPr id="3" name="Group 201"/>
            <p:cNvGrpSpPr>
              <a:grpSpLocks/>
            </p:cNvGrpSpPr>
            <p:nvPr/>
          </p:nvGrpSpPr>
          <p:grpSpPr bwMode="auto">
            <a:xfrm>
              <a:off x="1449" y="1866"/>
              <a:ext cx="1560" cy="1911"/>
              <a:chOff x="2472" y="1212"/>
              <a:chExt cx="1908" cy="2232"/>
            </a:xfrm>
          </p:grpSpPr>
          <p:sp>
            <p:nvSpPr>
              <p:cNvPr id="69641" name="Rectangle 202"/>
              <p:cNvSpPr>
                <a:spLocks noChangeArrowheads="1"/>
              </p:cNvSpPr>
              <p:nvPr/>
            </p:nvSpPr>
            <p:spPr bwMode="auto">
              <a:xfrm>
                <a:off x="2472" y="1242"/>
                <a:ext cx="1908" cy="220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203"/>
              <p:cNvGrpSpPr>
                <a:grpSpLocks/>
              </p:cNvGrpSpPr>
              <p:nvPr/>
            </p:nvGrpSpPr>
            <p:grpSpPr bwMode="auto">
              <a:xfrm>
                <a:off x="2547" y="1212"/>
                <a:ext cx="1781" cy="2179"/>
                <a:chOff x="2547" y="1212"/>
                <a:chExt cx="1781" cy="2179"/>
              </a:xfrm>
            </p:grpSpPr>
            <p:grpSp>
              <p:nvGrpSpPr>
                <p:cNvPr id="5" name="Group 204"/>
                <p:cNvGrpSpPr>
                  <a:grpSpLocks/>
                </p:cNvGrpSpPr>
                <p:nvPr/>
              </p:nvGrpSpPr>
              <p:grpSpPr bwMode="auto">
                <a:xfrm flipH="1">
                  <a:off x="2612" y="2114"/>
                  <a:ext cx="345" cy="337"/>
                  <a:chOff x="3776" y="2126"/>
                  <a:chExt cx="441" cy="337"/>
                </a:xfrm>
              </p:grpSpPr>
              <p:sp>
                <p:nvSpPr>
                  <p:cNvPr id="69747" name="Line 205"/>
                  <p:cNvSpPr>
                    <a:spLocks noChangeShapeType="1"/>
                  </p:cNvSpPr>
                  <p:nvPr/>
                </p:nvSpPr>
                <p:spPr bwMode="auto">
                  <a:xfrm>
                    <a:off x="3776" y="2278"/>
                    <a:ext cx="44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748" name="Line 206"/>
                  <p:cNvSpPr>
                    <a:spLocks noChangeShapeType="1"/>
                  </p:cNvSpPr>
                  <p:nvPr/>
                </p:nvSpPr>
                <p:spPr bwMode="auto">
                  <a:xfrm>
                    <a:off x="3776" y="2374"/>
                    <a:ext cx="44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749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7" y="2126"/>
                    <a:ext cx="358" cy="33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/>
                      <a:t>…</a:t>
                    </a:r>
                  </a:p>
                </p:txBody>
              </p:sp>
            </p:grpSp>
            <p:grpSp>
              <p:nvGrpSpPr>
                <p:cNvPr id="7" name="Group 208"/>
                <p:cNvGrpSpPr>
                  <a:grpSpLocks/>
                </p:cNvGrpSpPr>
                <p:nvPr/>
              </p:nvGrpSpPr>
              <p:grpSpPr bwMode="auto">
                <a:xfrm flipH="1">
                  <a:off x="2867" y="2398"/>
                  <a:ext cx="949" cy="332"/>
                  <a:chOff x="2927" y="2500"/>
                  <a:chExt cx="949" cy="332"/>
                </a:xfrm>
              </p:grpSpPr>
              <p:sp>
                <p:nvSpPr>
                  <p:cNvPr id="69744" name="Line 20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27" y="2515"/>
                    <a:ext cx="236" cy="31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745" name="Line 210"/>
                  <p:cNvSpPr>
                    <a:spLocks noChangeShapeType="1"/>
                  </p:cNvSpPr>
                  <p:nvPr/>
                </p:nvSpPr>
                <p:spPr bwMode="auto">
                  <a:xfrm>
                    <a:off x="3209" y="2500"/>
                    <a:ext cx="201" cy="33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746" name="Line 211"/>
                  <p:cNvSpPr>
                    <a:spLocks noChangeShapeType="1"/>
                  </p:cNvSpPr>
                  <p:nvPr/>
                </p:nvSpPr>
                <p:spPr bwMode="auto">
                  <a:xfrm>
                    <a:off x="3315" y="2500"/>
                    <a:ext cx="561" cy="324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9645" name="Line 212"/>
                <p:cNvSpPr>
                  <a:spLocks noChangeShapeType="1"/>
                </p:cNvSpPr>
                <p:nvPr/>
              </p:nvSpPr>
              <p:spPr bwMode="auto">
                <a:xfrm flipH="1" flipV="1">
                  <a:off x="3114" y="1780"/>
                  <a:ext cx="1" cy="41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646" name="Line 213"/>
                <p:cNvSpPr>
                  <a:spLocks noChangeShapeType="1"/>
                </p:cNvSpPr>
                <p:nvPr/>
              </p:nvSpPr>
              <p:spPr bwMode="auto">
                <a:xfrm flipH="1">
                  <a:off x="2831" y="2419"/>
                  <a:ext cx="236" cy="31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647" name="Line 214"/>
                <p:cNvSpPr>
                  <a:spLocks noChangeShapeType="1"/>
                </p:cNvSpPr>
                <p:nvPr/>
              </p:nvSpPr>
              <p:spPr bwMode="auto">
                <a:xfrm>
                  <a:off x="3113" y="2404"/>
                  <a:ext cx="201" cy="33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648" name="Line 215"/>
                <p:cNvSpPr>
                  <a:spLocks noChangeShapeType="1"/>
                </p:cNvSpPr>
                <p:nvPr/>
              </p:nvSpPr>
              <p:spPr bwMode="auto">
                <a:xfrm>
                  <a:off x="3219" y="2404"/>
                  <a:ext cx="561" cy="32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" name="Group 216"/>
                <p:cNvGrpSpPr>
                  <a:grpSpLocks/>
                </p:cNvGrpSpPr>
                <p:nvPr/>
              </p:nvGrpSpPr>
              <p:grpSpPr bwMode="auto">
                <a:xfrm>
                  <a:off x="3408" y="2216"/>
                  <a:ext cx="370" cy="208"/>
                  <a:chOff x="3600" y="219"/>
                  <a:chExt cx="360" cy="175"/>
                </a:xfrm>
              </p:grpSpPr>
              <p:sp>
                <p:nvSpPr>
                  <p:cNvPr id="69731" name="Oval 217"/>
                  <p:cNvSpPr>
                    <a:spLocks noChangeArrowheads="1"/>
                  </p:cNvSpPr>
                  <p:nvPr/>
                </p:nvSpPr>
                <p:spPr bwMode="auto">
                  <a:xfrm>
                    <a:off x="3603" y="297"/>
                    <a:ext cx="357" cy="97"/>
                  </a:xfrm>
                  <a:prstGeom prst="ellipse">
                    <a:avLst/>
                  </a:prstGeom>
                  <a:solidFill>
                    <a:srgbClr val="CC66FF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9732" name="Line 218"/>
                  <p:cNvSpPr>
                    <a:spLocks noChangeShapeType="1"/>
                  </p:cNvSpPr>
                  <p:nvPr/>
                </p:nvSpPr>
                <p:spPr bwMode="auto">
                  <a:xfrm>
                    <a:off x="3603" y="289"/>
                    <a:ext cx="0" cy="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9733" name="Line 219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289"/>
                    <a:ext cx="0" cy="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9734" name="Rectangle 220"/>
                  <p:cNvSpPr>
                    <a:spLocks noChangeArrowheads="1"/>
                  </p:cNvSpPr>
                  <p:nvPr/>
                </p:nvSpPr>
                <p:spPr bwMode="auto">
                  <a:xfrm>
                    <a:off x="3603" y="289"/>
                    <a:ext cx="354" cy="59"/>
                  </a:xfrm>
                  <a:prstGeom prst="rect">
                    <a:avLst/>
                  </a:prstGeom>
                  <a:solidFill>
                    <a:srgbClr val="CC66FF"/>
                  </a:solidFill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69735" name="Oval 221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19"/>
                    <a:ext cx="357" cy="113"/>
                  </a:xfrm>
                  <a:prstGeom prst="ellipse">
                    <a:avLst/>
                  </a:prstGeom>
                  <a:solidFill>
                    <a:srgbClr val="CC66FF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9" name="Group 222"/>
                  <p:cNvGrpSpPr>
                    <a:grpSpLocks/>
                  </p:cNvGrpSpPr>
                  <p:nvPr/>
                </p:nvGrpSpPr>
                <p:grpSpPr bwMode="auto">
                  <a:xfrm>
                    <a:off x="3686" y="244"/>
                    <a:ext cx="177" cy="66"/>
                    <a:chOff x="2848" y="848"/>
                    <a:chExt cx="140" cy="98"/>
                  </a:xfrm>
                </p:grpSpPr>
                <p:sp>
                  <p:nvSpPr>
                    <p:cNvPr id="69741" name="Line 22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742" name="Line 2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743" name="Line 2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50"/>
                      <a:ext cx="52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0" name="Group 226"/>
                  <p:cNvGrpSpPr>
                    <a:grpSpLocks/>
                  </p:cNvGrpSpPr>
                  <p:nvPr/>
                </p:nvGrpSpPr>
                <p:grpSpPr bwMode="auto">
                  <a:xfrm flipV="1">
                    <a:off x="3686" y="243"/>
                    <a:ext cx="177" cy="66"/>
                    <a:chOff x="2848" y="848"/>
                    <a:chExt cx="140" cy="98"/>
                  </a:xfrm>
                </p:grpSpPr>
                <p:sp>
                  <p:nvSpPr>
                    <p:cNvPr id="69738" name="Line 22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739" name="Line 2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740" name="Line 2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50"/>
                      <a:ext cx="52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1" name="Group 230"/>
                <p:cNvGrpSpPr>
                  <a:grpSpLocks/>
                </p:cNvGrpSpPr>
                <p:nvPr/>
              </p:nvGrpSpPr>
              <p:grpSpPr bwMode="auto">
                <a:xfrm>
                  <a:off x="3606" y="2727"/>
                  <a:ext cx="369" cy="208"/>
                  <a:chOff x="3600" y="219"/>
                  <a:chExt cx="360" cy="175"/>
                </a:xfrm>
              </p:grpSpPr>
              <p:sp>
                <p:nvSpPr>
                  <p:cNvPr id="69718" name="Oval 231"/>
                  <p:cNvSpPr>
                    <a:spLocks noChangeArrowheads="1"/>
                  </p:cNvSpPr>
                  <p:nvPr/>
                </p:nvSpPr>
                <p:spPr bwMode="auto">
                  <a:xfrm>
                    <a:off x="3603" y="297"/>
                    <a:ext cx="357" cy="97"/>
                  </a:xfrm>
                  <a:prstGeom prst="ellipse">
                    <a:avLst/>
                  </a:prstGeom>
                  <a:solidFill>
                    <a:srgbClr val="CC66FF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9719" name="Line 232"/>
                  <p:cNvSpPr>
                    <a:spLocks noChangeShapeType="1"/>
                  </p:cNvSpPr>
                  <p:nvPr/>
                </p:nvSpPr>
                <p:spPr bwMode="auto">
                  <a:xfrm>
                    <a:off x="3603" y="289"/>
                    <a:ext cx="0" cy="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9720" name="Line 233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289"/>
                    <a:ext cx="0" cy="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9721" name="Rectangle 234"/>
                  <p:cNvSpPr>
                    <a:spLocks noChangeArrowheads="1"/>
                  </p:cNvSpPr>
                  <p:nvPr/>
                </p:nvSpPr>
                <p:spPr bwMode="auto">
                  <a:xfrm>
                    <a:off x="3603" y="289"/>
                    <a:ext cx="354" cy="59"/>
                  </a:xfrm>
                  <a:prstGeom prst="rect">
                    <a:avLst/>
                  </a:prstGeom>
                  <a:solidFill>
                    <a:srgbClr val="CC66FF"/>
                  </a:solidFill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69722" name="Oval 235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19"/>
                    <a:ext cx="357" cy="113"/>
                  </a:xfrm>
                  <a:prstGeom prst="ellipse">
                    <a:avLst/>
                  </a:prstGeom>
                  <a:solidFill>
                    <a:srgbClr val="CC66FF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2" name="Group 236"/>
                  <p:cNvGrpSpPr>
                    <a:grpSpLocks/>
                  </p:cNvGrpSpPr>
                  <p:nvPr/>
                </p:nvGrpSpPr>
                <p:grpSpPr bwMode="auto">
                  <a:xfrm>
                    <a:off x="3686" y="244"/>
                    <a:ext cx="177" cy="66"/>
                    <a:chOff x="2848" y="848"/>
                    <a:chExt cx="140" cy="98"/>
                  </a:xfrm>
                </p:grpSpPr>
                <p:sp>
                  <p:nvSpPr>
                    <p:cNvPr id="69728" name="Line 23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729" name="Line 2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730" name="Line 2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50"/>
                      <a:ext cx="52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3" name="Group 240"/>
                  <p:cNvGrpSpPr>
                    <a:grpSpLocks/>
                  </p:cNvGrpSpPr>
                  <p:nvPr/>
                </p:nvGrpSpPr>
                <p:grpSpPr bwMode="auto">
                  <a:xfrm flipV="1">
                    <a:off x="3686" y="243"/>
                    <a:ext cx="177" cy="66"/>
                    <a:chOff x="2848" y="848"/>
                    <a:chExt cx="140" cy="98"/>
                  </a:xfrm>
                </p:grpSpPr>
                <p:sp>
                  <p:nvSpPr>
                    <p:cNvPr id="69725" name="Line 24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726" name="Line 2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727" name="Line 2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50"/>
                      <a:ext cx="52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4" name="Group 244"/>
                <p:cNvGrpSpPr>
                  <a:grpSpLocks/>
                </p:cNvGrpSpPr>
                <p:nvPr/>
              </p:nvGrpSpPr>
              <p:grpSpPr bwMode="auto">
                <a:xfrm>
                  <a:off x="3124" y="2738"/>
                  <a:ext cx="370" cy="208"/>
                  <a:chOff x="3600" y="219"/>
                  <a:chExt cx="360" cy="175"/>
                </a:xfrm>
              </p:grpSpPr>
              <p:sp>
                <p:nvSpPr>
                  <p:cNvPr id="69705" name="Oval 245"/>
                  <p:cNvSpPr>
                    <a:spLocks noChangeArrowheads="1"/>
                  </p:cNvSpPr>
                  <p:nvPr/>
                </p:nvSpPr>
                <p:spPr bwMode="auto">
                  <a:xfrm>
                    <a:off x="3603" y="297"/>
                    <a:ext cx="357" cy="97"/>
                  </a:xfrm>
                  <a:prstGeom prst="ellipse">
                    <a:avLst/>
                  </a:prstGeom>
                  <a:solidFill>
                    <a:srgbClr val="CC66FF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9706" name="Line 246"/>
                  <p:cNvSpPr>
                    <a:spLocks noChangeShapeType="1"/>
                  </p:cNvSpPr>
                  <p:nvPr/>
                </p:nvSpPr>
                <p:spPr bwMode="auto">
                  <a:xfrm>
                    <a:off x="3603" y="289"/>
                    <a:ext cx="0" cy="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9707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289"/>
                    <a:ext cx="0" cy="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9708" name="Rectangle 248"/>
                  <p:cNvSpPr>
                    <a:spLocks noChangeArrowheads="1"/>
                  </p:cNvSpPr>
                  <p:nvPr/>
                </p:nvSpPr>
                <p:spPr bwMode="auto">
                  <a:xfrm>
                    <a:off x="3603" y="289"/>
                    <a:ext cx="354" cy="59"/>
                  </a:xfrm>
                  <a:prstGeom prst="rect">
                    <a:avLst/>
                  </a:prstGeom>
                  <a:solidFill>
                    <a:srgbClr val="CC66FF"/>
                  </a:solidFill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69709" name="Oval 249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19"/>
                    <a:ext cx="357" cy="113"/>
                  </a:xfrm>
                  <a:prstGeom prst="ellipse">
                    <a:avLst/>
                  </a:prstGeom>
                  <a:solidFill>
                    <a:srgbClr val="CC66FF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5" name="Group 250"/>
                  <p:cNvGrpSpPr>
                    <a:grpSpLocks/>
                  </p:cNvGrpSpPr>
                  <p:nvPr/>
                </p:nvGrpSpPr>
                <p:grpSpPr bwMode="auto">
                  <a:xfrm>
                    <a:off x="3686" y="244"/>
                    <a:ext cx="177" cy="66"/>
                    <a:chOff x="2848" y="848"/>
                    <a:chExt cx="140" cy="98"/>
                  </a:xfrm>
                </p:grpSpPr>
                <p:sp>
                  <p:nvSpPr>
                    <p:cNvPr id="69715" name="Line 25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716" name="Line 2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717" name="Line 2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50"/>
                      <a:ext cx="52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6" name="Group 254"/>
                  <p:cNvGrpSpPr>
                    <a:grpSpLocks/>
                  </p:cNvGrpSpPr>
                  <p:nvPr/>
                </p:nvGrpSpPr>
                <p:grpSpPr bwMode="auto">
                  <a:xfrm flipV="1">
                    <a:off x="3686" y="243"/>
                    <a:ext cx="177" cy="66"/>
                    <a:chOff x="2848" y="848"/>
                    <a:chExt cx="140" cy="98"/>
                  </a:xfrm>
                </p:grpSpPr>
                <p:sp>
                  <p:nvSpPr>
                    <p:cNvPr id="69712" name="Line 25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713" name="Line 2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714" name="Line 2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50"/>
                      <a:ext cx="52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7" name="Group 258"/>
                <p:cNvGrpSpPr>
                  <a:grpSpLocks/>
                </p:cNvGrpSpPr>
                <p:nvPr/>
              </p:nvGrpSpPr>
              <p:grpSpPr bwMode="auto">
                <a:xfrm>
                  <a:off x="2639" y="2739"/>
                  <a:ext cx="369" cy="207"/>
                  <a:chOff x="3600" y="219"/>
                  <a:chExt cx="360" cy="175"/>
                </a:xfrm>
              </p:grpSpPr>
              <p:sp>
                <p:nvSpPr>
                  <p:cNvPr id="69692" name="Oval 259"/>
                  <p:cNvSpPr>
                    <a:spLocks noChangeArrowheads="1"/>
                  </p:cNvSpPr>
                  <p:nvPr/>
                </p:nvSpPr>
                <p:spPr bwMode="auto">
                  <a:xfrm>
                    <a:off x="3603" y="297"/>
                    <a:ext cx="357" cy="97"/>
                  </a:xfrm>
                  <a:prstGeom prst="ellipse">
                    <a:avLst/>
                  </a:prstGeom>
                  <a:solidFill>
                    <a:srgbClr val="CC66FF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9693" name="Line 260"/>
                  <p:cNvSpPr>
                    <a:spLocks noChangeShapeType="1"/>
                  </p:cNvSpPr>
                  <p:nvPr/>
                </p:nvSpPr>
                <p:spPr bwMode="auto">
                  <a:xfrm>
                    <a:off x="3603" y="289"/>
                    <a:ext cx="0" cy="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9694" name="Line 261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289"/>
                    <a:ext cx="0" cy="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9695" name="Rectangle 262"/>
                  <p:cNvSpPr>
                    <a:spLocks noChangeArrowheads="1"/>
                  </p:cNvSpPr>
                  <p:nvPr/>
                </p:nvSpPr>
                <p:spPr bwMode="auto">
                  <a:xfrm>
                    <a:off x="3603" y="289"/>
                    <a:ext cx="354" cy="59"/>
                  </a:xfrm>
                  <a:prstGeom prst="rect">
                    <a:avLst/>
                  </a:prstGeom>
                  <a:solidFill>
                    <a:srgbClr val="CC66FF"/>
                  </a:solidFill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69696" name="Oval 26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19"/>
                    <a:ext cx="357" cy="113"/>
                  </a:xfrm>
                  <a:prstGeom prst="ellipse">
                    <a:avLst/>
                  </a:prstGeom>
                  <a:solidFill>
                    <a:srgbClr val="CC66FF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8" name="Group 264"/>
                  <p:cNvGrpSpPr>
                    <a:grpSpLocks/>
                  </p:cNvGrpSpPr>
                  <p:nvPr/>
                </p:nvGrpSpPr>
                <p:grpSpPr bwMode="auto">
                  <a:xfrm>
                    <a:off x="3686" y="244"/>
                    <a:ext cx="177" cy="66"/>
                    <a:chOff x="2848" y="848"/>
                    <a:chExt cx="140" cy="98"/>
                  </a:xfrm>
                </p:grpSpPr>
                <p:sp>
                  <p:nvSpPr>
                    <p:cNvPr id="69702" name="Line 26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703" name="Line 2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704" name="Line 2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50"/>
                      <a:ext cx="52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9" name="Group 268"/>
                  <p:cNvGrpSpPr>
                    <a:grpSpLocks/>
                  </p:cNvGrpSpPr>
                  <p:nvPr/>
                </p:nvGrpSpPr>
                <p:grpSpPr bwMode="auto">
                  <a:xfrm flipV="1">
                    <a:off x="3686" y="243"/>
                    <a:ext cx="177" cy="66"/>
                    <a:chOff x="2848" y="848"/>
                    <a:chExt cx="140" cy="98"/>
                  </a:xfrm>
                </p:grpSpPr>
                <p:sp>
                  <p:nvSpPr>
                    <p:cNvPr id="69699" name="Line 26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700" name="Line 2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701" name="Line 2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50"/>
                      <a:ext cx="52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69653" name="Text Box 272"/>
                <p:cNvSpPr txBox="1">
                  <a:spLocks noChangeArrowheads="1"/>
                </p:cNvSpPr>
                <p:nvPr/>
              </p:nvSpPr>
              <p:spPr bwMode="auto">
                <a:xfrm>
                  <a:off x="2826" y="3132"/>
                  <a:ext cx="1397" cy="2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sz="1600">
                      <a:latin typeface="Arial" charset="0"/>
                      <a:cs typeface="Arial" charset="0"/>
                    </a:rPr>
                    <a:t>to/from customers</a:t>
                  </a:r>
                </a:p>
              </p:txBody>
            </p:sp>
            <p:sp>
              <p:nvSpPr>
                <p:cNvPr id="69654" name="Text Box 273"/>
                <p:cNvSpPr txBox="1">
                  <a:spLocks noChangeArrowheads="1"/>
                </p:cNvSpPr>
                <p:nvPr/>
              </p:nvSpPr>
              <p:spPr bwMode="auto">
                <a:xfrm>
                  <a:off x="3666" y="2030"/>
                  <a:ext cx="662" cy="2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sz="1600">
                      <a:latin typeface="Arial" charset="0"/>
                      <a:cs typeface="Arial" charset="0"/>
                    </a:rPr>
                    <a:t>peering</a:t>
                  </a:r>
                </a:p>
              </p:txBody>
            </p:sp>
            <p:sp>
              <p:nvSpPr>
                <p:cNvPr id="69655" name="Text Box 274"/>
                <p:cNvSpPr txBox="1">
                  <a:spLocks noChangeArrowheads="1"/>
                </p:cNvSpPr>
                <p:nvPr/>
              </p:nvSpPr>
              <p:spPr bwMode="auto">
                <a:xfrm>
                  <a:off x="2891" y="1586"/>
                  <a:ext cx="1396" cy="2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sz="1600">
                      <a:latin typeface="Arial" charset="0"/>
                      <a:cs typeface="Arial" charset="0"/>
                    </a:rPr>
                    <a:t> to/from backbone</a:t>
                  </a:r>
                </a:p>
              </p:txBody>
            </p:sp>
            <p:sp>
              <p:nvSpPr>
                <p:cNvPr id="69656" name="Rectangle 275"/>
                <p:cNvSpPr>
                  <a:spLocks noChangeArrowheads="1"/>
                </p:cNvSpPr>
                <p:nvPr/>
              </p:nvSpPr>
              <p:spPr bwMode="auto">
                <a:xfrm>
                  <a:off x="2547" y="1319"/>
                  <a:ext cx="1770" cy="2072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0" name="Group 276"/>
                <p:cNvGrpSpPr>
                  <a:grpSpLocks/>
                </p:cNvGrpSpPr>
                <p:nvPr/>
              </p:nvGrpSpPr>
              <p:grpSpPr bwMode="auto">
                <a:xfrm>
                  <a:off x="2922" y="2204"/>
                  <a:ext cx="370" cy="208"/>
                  <a:chOff x="3600" y="219"/>
                  <a:chExt cx="360" cy="175"/>
                </a:xfrm>
              </p:grpSpPr>
              <p:sp>
                <p:nvSpPr>
                  <p:cNvPr id="69679" name="Oval 277"/>
                  <p:cNvSpPr>
                    <a:spLocks noChangeArrowheads="1"/>
                  </p:cNvSpPr>
                  <p:nvPr/>
                </p:nvSpPr>
                <p:spPr bwMode="auto">
                  <a:xfrm>
                    <a:off x="3603" y="297"/>
                    <a:ext cx="357" cy="97"/>
                  </a:xfrm>
                  <a:prstGeom prst="ellipse">
                    <a:avLst/>
                  </a:prstGeom>
                  <a:solidFill>
                    <a:srgbClr val="CC66FF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9680" name="Line 278"/>
                  <p:cNvSpPr>
                    <a:spLocks noChangeShapeType="1"/>
                  </p:cNvSpPr>
                  <p:nvPr/>
                </p:nvSpPr>
                <p:spPr bwMode="auto">
                  <a:xfrm>
                    <a:off x="3603" y="289"/>
                    <a:ext cx="0" cy="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9681" name="Line 279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289"/>
                    <a:ext cx="0" cy="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9682" name="Rectangle 280"/>
                  <p:cNvSpPr>
                    <a:spLocks noChangeArrowheads="1"/>
                  </p:cNvSpPr>
                  <p:nvPr/>
                </p:nvSpPr>
                <p:spPr bwMode="auto">
                  <a:xfrm>
                    <a:off x="3603" y="289"/>
                    <a:ext cx="354" cy="59"/>
                  </a:xfrm>
                  <a:prstGeom prst="rect">
                    <a:avLst/>
                  </a:prstGeom>
                  <a:solidFill>
                    <a:srgbClr val="CC66FF"/>
                  </a:solidFill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>
                      <a:cs typeface="Arial" charset="0"/>
                    </a:endParaRPr>
                  </a:p>
                </p:txBody>
              </p:sp>
              <p:sp>
                <p:nvSpPr>
                  <p:cNvPr id="69683" name="Oval 281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19"/>
                    <a:ext cx="357" cy="113"/>
                  </a:xfrm>
                  <a:prstGeom prst="ellipse">
                    <a:avLst/>
                  </a:prstGeom>
                  <a:solidFill>
                    <a:srgbClr val="CC66FF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1" name="Group 282"/>
                  <p:cNvGrpSpPr>
                    <a:grpSpLocks/>
                  </p:cNvGrpSpPr>
                  <p:nvPr/>
                </p:nvGrpSpPr>
                <p:grpSpPr bwMode="auto">
                  <a:xfrm>
                    <a:off x="3686" y="244"/>
                    <a:ext cx="177" cy="66"/>
                    <a:chOff x="2848" y="848"/>
                    <a:chExt cx="140" cy="98"/>
                  </a:xfrm>
                </p:grpSpPr>
                <p:sp>
                  <p:nvSpPr>
                    <p:cNvPr id="69689" name="Line 28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690" name="Line 2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691" name="Line 2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50"/>
                      <a:ext cx="52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2" name="Group 286"/>
                  <p:cNvGrpSpPr>
                    <a:grpSpLocks/>
                  </p:cNvGrpSpPr>
                  <p:nvPr/>
                </p:nvGrpSpPr>
                <p:grpSpPr bwMode="auto">
                  <a:xfrm flipV="1">
                    <a:off x="3686" y="243"/>
                    <a:ext cx="177" cy="66"/>
                    <a:chOff x="2848" y="848"/>
                    <a:chExt cx="140" cy="98"/>
                  </a:xfrm>
                </p:grpSpPr>
                <p:sp>
                  <p:nvSpPr>
                    <p:cNvPr id="69686" name="Line 28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687" name="Line 2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688" name="Line 2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50"/>
                      <a:ext cx="52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69658" name="Line 290"/>
                <p:cNvSpPr>
                  <a:spLocks noChangeShapeType="1"/>
                </p:cNvSpPr>
                <p:nvPr/>
              </p:nvSpPr>
              <p:spPr bwMode="auto">
                <a:xfrm flipH="1" flipV="1">
                  <a:off x="3612" y="1810"/>
                  <a:ext cx="1" cy="41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3" name="Group 291"/>
                <p:cNvGrpSpPr>
                  <a:grpSpLocks/>
                </p:cNvGrpSpPr>
                <p:nvPr/>
              </p:nvGrpSpPr>
              <p:grpSpPr bwMode="auto">
                <a:xfrm>
                  <a:off x="3776" y="2126"/>
                  <a:ext cx="441" cy="606"/>
                  <a:chOff x="3776" y="2126"/>
                  <a:chExt cx="441" cy="606"/>
                </a:xfrm>
              </p:grpSpPr>
              <p:sp>
                <p:nvSpPr>
                  <p:cNvPr id="69676" name="Line 292"/>
                  <p:cNvSpPr>
                    <a:spLocks noChangeShapeType="1"/>
                  </p:cNvSpPr>
                  <p:nvPr/>
                </p:nvSpPr>
                <p:spPr bwMode="auto">
                  <a:xfrm>
                    <a:off x="3776" y="2278"/>
                    <a:ext cx="44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677" name="Line 293"/>
                  <p:cNvSpPr>
                    <a:spLocks noChangeShapeType="1"/>
                  </p:cNvSpPr>
                  <p:nvPr/>
                </p:nvSpPr>
                <p:spPr bwMode="auto">
                  <a:xfrm>
                    <a:off x="3776" y="2374"/>
                    <a:ext cx="44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678" name="Text Box 2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8" y="2126"/>
                    <a:ext cx="356" cy="60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/>
                      <a:t>….</a:t>
                    </a:r>
                  </a:p>
                </p:txBody>
              </p:sp>
            </p:grpSp>
            <p:grpSp>
              <p:nvGrpSpPr>
                <p:cNvPr id="24" name="Group 295"/>
                <p:cNvGrpSpPr>
                  <a:grpSpLocks/>
                </p:cNvGrpSpPr>
                <p:nvPr/>
              </p:nvGrpSpPr>
              <p:grpSpPr bwMode="auto">
                <a:xfrm>
                  <a:off x="3594" y="2893"/>
                  <a:ext cx="351" cy="279"/>
                  <a:chOff x="4302" y="2857"/>
                  <a:chExt cx="351" cy="279"/>
                </a:xfrm>
              </p:grpSpPr>
              <p:grpSp>
                <p:nvGrpSpPr>
                  <p:cNvPr id="25" name="Group 296"/>
                  <p:cNvGrpSpPr>
                    <a:grpSpLocks/>
                  </p:cNvGrpSpPr>
                  <p:nvPr/>
                </p:nvGrpSpPr>
                <p:grpSpPr bwMode="auto">
                  <a:xfrm>
                    <a:off x="4461" y="2895"/>
                    <a:ext cx="102" cy="195"/>
                    <a:chOff x="4467" y="2745"/>
                    <a:chExt cx="96" cy="345"/>
                  </a:xfrm>
                </p:grpSpPr>
                <p:sp>
                  <p:nvSpPr>
                    <p:cNvPr id="69674" name="Line 297"/>
                    <p:cNvSpPr>
                      <a:spLocks noChangeShapeType="1"/>
                    </p:cNvSpPr>
                    <p:nvPr/>
                  </p:nvSpPr>
                  <p:spPr bwMode="auto">
                    <a:xfrm rot="16200000" flipH="1">
                      <a:off x="4294" y="2918"/>
                      <a:ext cx="34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675" name="Line 298"/>
                    <p:cNvSpPr>
                      <a:spLocks noChangeShapeType="1"/>
                    </p:cNvSpPr>
                    <p:nvPr/>
                  </p:nvSpPr>
                  <p:spPr bwMode="auto">
                    <a:xfrm rot="16200000" flipH="1">
                      <a:off x="4390" y="2918"/>
                      <a:ext cx="34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9673" name="Text Box 299"/>
                  <p:cNvSpPr txBox="1">
                    <a:spLocks noChangeArrowheads="1"/>
                  </p:cNvSpPr>
                  <p:nvPr/>
                </p:nvSpPr>
                <p:spPr bwMode="auto">
                  <a:xfrm rot="16200000" flipH="1">
                    <a:off x="4338" y="2821"/>
                    <a:ext cx="279" cy="35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/>
                      <a:t>…</a:t>
                    </a:r>
                  </a:p>
                </p:txBody>
              </p:sp>
            </p:grpSp>
            <p:grpSp>
              <p:nvGrpSpPr>
                <p:cNvPr id="26" name="Group 300"/>
                <p:cNvGrpSpPr>
                  <a:grpSpLocks/>
                </p:cNvGrpSpPr>
                <p:nvPr/>
              </p:nvGrpSpPr>
              <p:grpSpPr bwMode="auto">
                <a:xfrm>
                  <a:off x="3104" y="2919"/>
                  <a:ext cx="352" cy="279"/>
                  <a:chOff x="4304" y="2859"/>
                  <a:chExt cx="352" cy="279"/>
                </a:xfrm>
              </p:grpSpPr>
              <p:grpSp>
                <p:nvGrpSpPr>
                  <p:cNvPr id="27" name="Group 301"/>
                  <p:cNvGrpSpPr>
                    <a:grpSpLocks/>
                  </p:cNvGrpSpPr>
                  <p:nvPr/>
                </p:nvGrpSpPr>
                <p:grpSpPr bwMode="auto">
                  <a:xfrm>
                    <a:off x="4461" y="2895"/>
                    <a:ext cx="102" cy="195"/>
                    <a:chOff x="4467" y="2745"/>
                    <a:chExt cx="96" cy="345"/>
                  </a:xfrm>
                </p:grpSpPr>
                <p:sp>
                  <p:nvSpPr>
                    <p:cNvPr id="69670" name="Line 302"/>
                    <p:cNvSpPr>
                      <a:spLocks noChangeShapeType="1"/>
                    </p:cNvSpPr>
                    <p:nvPr/>
                  </p:nvSpPr>
                  <p:spPr bwMode="auto">
                    <a:xfrm rot="16200000" flipH="1">
                      <a:off x="4294" y="2918"/>
                      <a:ext cx="34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671" name="Line 303"/>
                    <p:cNvSpPr>
                      <a:spLocks noChangeShapeType="1"/>
                    </p:cNvSpPr>
                    <p:nvPr/>
                  </p:nvSpPr>
                  <p:spPr bwMode="auto">
                    <a:xfrm rot="16200000" flipH="1">
                      <a:off x="4390" y="2918"/>
                      <a:ext cx="34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9669" name="Text Box 304"/>
                  <p:cNvSpPr txBox="1">
                    <a:spLocks noChangeArrowheads="1"/>
                  </p:cNvSpPr>
                  <p:nvPr/>
                </p:nvSpPr>
                <p:spPr bwMode="auto">
                  <a:xfrm rot="16200000" flipH="1">
                    <a:off x="4340" y="2823"/>
                    <a:ext cx="279" cy="3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/>
                      <a:t>…</a:t>
                    </a:r>
                  </a:p>
                </p:txBody>
              </p:sp>
            </p:grpSp>
            <p:grpSp>
              <p:nvGrpSpPr>
                <p:cNvPr id="28" name="Group 305"/>
                <p:cNvGrpSpPr>
                  <a:grpSpLocks/>
                </p:cNvGrpSpPr>
                <p:nvPr/>
              </p:nvGrpSpPr>
              <p:grpSpPr bwMode="auto">
                <a:xfrm>
                  <a:off x="2588" y="2913"/>
                  <a:ext cx="353" cy="279"/>
                  <a:chOff x="4304" y="2859"/>
                  <a:chExt cx="320" cy="279"/>
                </a:xfrm>
              </p:grpSpPr>
              <p:grpSp>
                <p:nvGrpSpPr>
                  <p:cNvPr id="29" name="Group 306"/>
                  <p:cNvGrpSpPr>
                    <a:grpSpLocks/>
                  </p:cNvGrpSpPr>
                  <p:nvPr/>
                </p:nvGrpSpPr>
                <p:grpSpPr bwMode="auto">
                  <a:xfrm>
                    <a:off x="4461" y="2895"/>
                    <a:ext cx="102" cy="195"/>
                    <a:chOff x="4467" y="2745"/>
                    <a:chExt cx="96" cy="345"/>
                  </a:xfrm>
                </p:grpSpPr>
                <p:sp>
                  <p:nvSpPr>
                    <p:cNvPr id="69666" name="Line 307"/>
                    <p:cNvSpPr>
                      <a:spLocks noChangeShapeType="1"/>
                    </p:cNvSpPr>
                    <p:nvPr/>
                  </p:nvSpPr>
                  <p:spPr bwMode="auto">
                    <a:xfrm rot="16200000" flipH="1">
                      <a:off x="4294" y="2918"/>
                      <a:ext cx="34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667" name="Line 308"/>
                    <p:cNvSpPr>
                      <a:spLocks noChangeShapeType="1"/>
                    </p:cNvSpPr>
                    <p:nvPr/>
                  </p:nvSpPr>
                  <p:spPr bwMode="auto">
                    <a:xfrm rot="16200000" flipH="1">
                      <a:off x="4390" y="2918"/>
                      <a:ext cx="34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9665" name="Text Box 309"/>
                  <p:cNvSpPr txBox="1">
                    <a:spLocks noChangeArrowheads="1"/>
                  </p:cNvSpPr>
                  <p:nvPr/>
                </p:nvSpPr>
                <p:spPr bwMode="auto">
                  <a:xfrm rot="16200000" flipH="1">
                    <a:off x="4324" y="2839"/>
                    <a:ext cx="279" cy="32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/>
                      <a:t>…</a:t>
                    </a:r>
                  </a:p>
                </p:txBody>
              </p:sp>
            </p:grpSp>
            <p:sp>
              <p:nvSpPr>
                <p:cNvPr id="69663" name="Text Box 310"/>
                <p:cNvSpPr txBox="1">
                  <a:spLocks noChangeArrowheads="1"/>
                </p:cNvSpPr>
                <p:nvPr/>
              </p:nvSpPr>
              <p:spPr bwMode="auto">
                <a:xfrm>
                  <a:off x="2620" y="1212"/>
                  <a:ext cx="1569" cy="22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sz="140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POP: point-of-presence</a:t>
                  </a:r>
                </a:p>
              </p:txBody>
            </p:sp>
          </p:grpSp>
        </p:grpSp>
        <p:sp>
          <p:nvSpPr>
            <p:cNvPr id="69640" name="Freeform 311"/>
            <p:cNvSpPr>
              <a:spLocks/>
            </p:cNvSpPr>
            <p:nvPr/>
          </p:nvSpPr>
          <p:spPr bwMode="auto">
            <a:xfrm>
              <a:off x="1063" y="1858"/>
              <a:ext cx="446" cy="1866"/>
            </a:xfrm>
            <a:custGeom>
              <a:avLst/>
              <a:gdLst>
                <a:gd name="T0" fmla="*/ 0 w 446"/>
                <a:gd name="T1" fmla="*/ 1290 h 1866"/>
                <a:gd name="T2" fmla="*/ 389 w 446"/>
                <a:gd name="T3" fmla="*/ 0 h 1866"/>
                <a:gd name="T4" fmla="*/ 414 w 446"/>
                <a:gd name="T5" fmla="*/ 933 h 1866"/>
                <a:gd name="T6" fmla="*/ 446 w 446"/>
                <a:gd name="T7" fmla="*/ 1509 h 1866"/>
                <a:gd name="T8" fmla="*/ 446 w 446"/>
                <a:gd name="T9" fmla="*/ 1866 h 1866"/>
                <a:gd name="T10" fmla="*/ 0 w 446"/>
                <a:gd name="T11" fmla="*/ 1290 h 18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6"/>
                <a:gd name="T19" fmla="*/ 0 h 1866"/>
                <a:gd name="T20" fmla="*/ 446 w 446"/>
                <a:gd name="T21" fmla="*/ 1866 h 18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6" h="1866">
                  <a:moveTo>
                    <a:pt x="0" y="1290"/>
                  </a:moveTo>
                  <a:lnTo>
                    <a:pt x="389" y="0"/>
                  </a:lnTo>
                  <a:lnTo>
                    <a:pt x="414" y="933"/>
                  </a:lnTo>
                  <a:lnTo>
                    <a:pt x="446" y="1509"/>
                  </a:lnTo>
                  <a:lnTo>
                    <a:pt x="446" y="1866"/>
                  </a:lnTo>
                  <a:lnTo>
                    <a:pt x="0" y="1290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63" name="Oval 71"/>
          <p:cNvSpPr>
            <a:spLocks noChangeArrowheads="1"/>
          </p:cNvSpPr>
          <p:nvPr/>
        </p:nvSpPr>
        <p:spPr bwMode="auto">
          <a:xfrm>
            <a:off x="3900488" y="3556000"/>
            <a:ext cx="1031875" cy="6318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Comic Sans MS" pitchFamily="66" charset="0"/>
              </a:rPr>
              <a:t>Tier 2</a:t>
            </a:r>
          </a:p>
          <a:p>
            <a:pPr algn="ctr"/>
            <a:r>
              <a:rPr lang="en-US" sz="1600">
                <a:latin typeface="Comic Sans MS" pitchFamily="66" charset="0"/>
              </a:rPr>
              <a:t>ISP</a:t>
            </a:r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9063" y="114300"/>
            <a:ext cx="8096250" cy="1143000"/>
          </a:xfrm>
        </p:spPr>
        <p:txBody>
          <a:bodyPr/>
          <a:lstStyle/>
          <a:p>
            <a:r>
              <a:rPr lang="en-US" sz="3200" smtClean="0">
                <a:solidFill>
                  <a:srgbClr val="000099"/>
                </a:solidFill>
              </a:rPr>
              <a:t>Internet structure: network of networks</a:t>
            </a:r>
            <a:endParaRPr lang="en-US" smtClean="0">
              <a:solidFill>
                <a:srgbClr val="000099"/>
              </a:solidFill>
            </a:endParaRP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1200150" y="3711575"/>
            <a:ext cx="6500813" cy="2608263"/>
            <a:chOff x="1166" y="2204"/>
            <a:chExt cx="4095" cy="1643"/>
          </a:xfrm>
        </p:grpSpPr>
        <p:sp>
          <p:nvSpPr>
            <p:cNvPr id="187396" name="Oval 33"/>
            <p:cNvSpPr>
              <a:spLocks noChangeArrowheads="1"/>
            </p:cNvSpPr>
            <p:nvPr/>
          </p:nvSpPr>
          <p:spPr bwMode="auto">
            <a:xfrm>
              <a:off x="2016" y="3349"/>
              <a:ext cx="1174" cy="49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808080"/>
                  </a:solidFill>
                  <a:latin typeface="Comic Sans MS" pitchFamily="66" charset="0"/>
                </a:rPr>
                <a:t>Tier 1 ISP</a:t>
              </a:r>
              <a:endParaRPr lang="en-US">
                <a:solidFill>
                  <a:srgbClr val="808080"/>
                </a:solidFill>
              </a:endParaRPr>
            </a:p>
          </p:txBody>
        </p:sp>
        <p:sp>
          <p:nvSpPr>
            <p:cNvPr id="187397" name="Oval 35"/>
            <p:cNvSpPr>
              <a:spLocks noChangeArrowheads="1"/>
            </p:cNvSpPr>
            <p:nvPr/>
          </p:nvSpPr>
          <p:spPr bwMode="auto">
            <a:xfrm>
              <a:off x="3508" y="3325"/>
              <a:ext cx="1174" cy="49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808080"/>
                  </a:solidFill>
                  <a:latin typeface="Comic Sans MS" pitchFamily="66" charset="0"/>
                </a:rPr>
                <a:t>Tier 1 ISP</a:t>
              </a:r>
              <a:endParaRPr lang="en-US">
                <a:solidFill>
                  <a:srgbClr val="808080"/>
                </a:solidFill>
              </a:endParaRP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204" y="2609"/>
              <a:ext cx="1057" cy="572"/>
              <a:chOff x="4204" y="2385"/>
              <a:chExt cx="1057" cy="572"/>
            </a:xfrm>
          </p:grpSpPr>
          <p:sp>
            <p:nvSpPr>
              <p:cNvPr id="187400" name="Oval 8"/>
              <p:cNvSpPr>
                <a:spLocks noChangeArrowheads="1"/>
              </p:cNvSpPr>
              <p:nvPr/>
            </p:nvSpPr>
            <p:spPr bwMode="auto">
              <a:xfrm>
                <a:off x="4204" y="2385"/>
                <a:ext cx="1057" cy="572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401" name="Text Box 9"/>
              <p:cNvSpPr txBox="1">
                <a:spLocks noChangeArrowheads="1"/>
              </p:cNvSpPr>
              <p:nvPr/>
            </p:nvSpPr>
            <p:spPr bwMode="auto">
              <a:xfrm>
                <a:off x="4298" y="2476"/>
                <a:ext cx="886" cy="4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85000"/>
                  </a:lnSpc>
                </a:pPr>
                <a:r>
                  <a:rPr lang="en-US" sz="1400">
                    <a:solidFill>
                      <a:srgbClr val="808080"/>
                    </a:solidFill>
                    <a:latin typeface="Comic Sans MS" pitchFamily="66" charset="0"/>
                  </a:rPr>
                  <a:t>Large Content </a:t>
                </a:r>
              </a:p>
              <a:p>
                <a:pPr algn="ctr">
                  <a:lnSpc>
                    <a:spcPct val="85000"/>
                  </a:lnSpc>
                </a:pPr>
                <a:r>
                  <a:rPr lang="en-US" sz="1400">
                    <a:solidFill>
                      <a:srgbClr val="808080"/>
                    </a:solidFill>
                    <a:latin typeface="Comic Sans MS" pitchFamily="66" charset="0"/>
                  </a:rPr>
                  <a:t>Distributor </a:t>
                </a:r>
              </a:p>
              <a:p>
                <a:pPr algn="ctr">
                  <a:lnSpc>
                    <a:spcPct val="85000"/>
                  </a:lnSpc>
                </a:pPr>
                <a:r>
                  <a:rPr lang="en-US" sz="1400">
                    <a:solidFill>
                      <a:srgbClr val="808080"/>
                    </a:solidFill>
                    <a:latin typeface="Comic Sans MS" pitchFamily="66" charset="0"/>
                  </a:rPr>
                  <a:t>(e.g., Google</a:t>
                </a:r>
                <a:r>
                  <a:rPr lang="en-US" sz="1600">
                    <a:solidFill>
                      <a:srgbClr val="808080"/>
                    </a:solidFill>
                    <a:latin typeface="Comic Sans MS" pitchFamily="66" charset="0"/>
                  </a:rPr>
                  <a:t>)</a:t>
                </a:r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1166" y="2652"/>
              <a:ext cx="1057" cy="572"/>
              <a:chOff x="1166" y="2428"/>
              <a:chExt cx="1057" cy="572"/>
            </a:xfrm>
          </p:grpSpPr>
          <p:sp>
            <p:nvSpPr>
              <p:cNvPr id="187403" name="Oval 11"/>
              <p:cNvSpPr>
                <a:spLocks noChangeArrowheads="1"/>
              </p:cNvSpPr>
              <p:nvPr/>
            </p:nvSpPr>
            <p:spPr bwMode="auto">
              <a:xfrm>
                <a:off x="1166" y="2428"/>
                <a:ext cx="1057" cy="572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404" name="Text Box 12"/>
              <p:cNvSpPr txBox="1">
                <a:spLocks noChangeArrowheads="1"/>
              </p:cNvSpPr>
              <p:nvPr/>
            </p:nvSpPr>
            <p:spPr bwMode="auto">
              <a:xfrm>
                <a:off x="1244" y="2518"/>
                <a:ext cx="886" cy="4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85000"/>
                  </a:lnSpc>
                </a:pPr>
                <a:r>
                  <a:rPr lang="en-US" sz="1400">
                    <a:solidFill>
                      <a:srgbClr val="808080"/>
                    </a:solidFill>
                    <a:latin typeface="Comic Sans MS" pitchFamily="66" charset="0"/>
                  </a:rPr>
                  <a:t>Large Content </a:t>
                </a:r>
              </a:p>
              <a:p>
                <a:pPr algn="ctr">
                  <a:lnSpc>
                    <a:spcPct val="85000"/>
                  </a:lnSpc>
                </a:pPr>
                <a:r>
                  <a:rPr lang="en-US" sz="1400">
                    <a:solidFill>
                      <a:srgbClr val="808080"/>
                    </a:solidFill>
                    <a:latin typeface="Comic Sans MS" pitchFamily="66" charset="0"/>
                  </a:rPr>
                  <a:t>Distributor </a:t>
                </a:r>
              </a:p>
              <a:p>
                <a:pPr algn="ctr">
                  <a:lnSpc>
                    <a:spcPct val="85000"/>
                  </a:lnSpc>
                </a:pPr>
                <a:r>
                  <a:rPr lang="en-US" sz="1400">
                    <a:solidFill>
                      <a:srgbClr val="808080"/>
                    </a:solidFill>
                    <a:latin typeface="Comic Sans MS" pitchFamily="66" charset="0"/>
                  </a:rPr>
                  <a:t>(e.g., Akamai</a:t>
                </a:r>
                <a:r>
                  <a:rPr lang="en-US" sz="1600">
                    <a:solidFill>
                      <a:srgbClr val="808080"/>
                    </a:solidFill>
                    <a:latin typeface="Comic Sans MS" pitchFamily="66" charset="0"/>
                  </a:rPr>
                  <a:t>)</a:t>
                </a:r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1997" y="2204"/>
              <a:ext cx="2250" cy="1203"/>
              <a:chOff x="1997" y="1980"/>
              <a:chExt cx="2250" cy="1203"/>
            </a:xfrm>
          </p:grpSpPr>
          <p:grpSp>
            <p:nvGrpSpPr>
              <p:cNvPr id="7" name="Group 14"/>
              <p:cNvGrpSpPr>
                <a:grpSpLocks/>
              </p:cNvGrpSpPr>
              <p:nvPr/>
            </p:nvGrpSpPr>
            <p:grpSpPr bwMode="auto">
              <a:xfrm>
                <a:off x="2250" y="1980"/>
                <a:ext cx="374" cy="277"/>
                <a:chOff x="4895" y="3523"/>
                <a:chExt cx="374" cy="277"/>
              </a:xfrm>
            </p:grpSpPr>
            <p:sp>
              <p:nvSpPr>
                <p:cNvPr id="187407" name="Rectangle 15"/>
                <p:cNvSpPr>
                  <a:spLocks noChangeArrowheads="1"/>
                </p:cNvSpPr>
                <p:nvPr/>
              </p:nvSpPr>
              <p:spPr bwMode="auto">
                <a:xfrm>
                  <a:off x="4930" y="3523"/>
                  <a:ext cx="299" cy="277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740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895" y="3529"/>
                  <a:ext cx="37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808080"/>
                      </a:solidFill>
                      <a:latin typeface="Comic Sans MS" pitchFamily="66" charset="0"/>
                    </a:rPr>
                    <a:t>IXP</a:t>
                  </a:r>
                </a:p>
              </p:txBody>
            </p: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3852" y="1987"/>
                <a:ext cx="374" cy="277"/>
                <a:chOff x="4895" y="3523"/>
                <a:chExt cx="374" cy="277"/>
              </a:xfrm>
            </p:grpSpPr>
            <p:sp>
              <p:nvSpPr>
                <p:cNvPr id="187410" name="Rectangle 18"/>
                <p:cNvSpPr>
                  <a:spLocks noChangeArrowheads="1"/>
                </p:cNvSpPr>
                <p:nvPr/>
              </p:nvSpPr>
              <p:spPr bwMode="auto">
                <a:xfrm>
                  <a:off x="4930" y="3523"/>
                  <a:ext cx="299" cy="277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741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895" y="3529"/>
                  <a:ext cx="37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808080"/>
                      </a:solidFill>
                      <a:latin typeface="Comic Sans MS" pitchFamily="66" charset="0"/>
                    </a:rPr>
                    <a:t>IXP</a:t>
                  </a:r>
                </a:p>
              </p:txBody>
            </p:sp>
          </p:grpSp>
          <p:sp>
            <p:nvSpPr>
              <p:cNvPr id="187412" name="Line 20"/>
              <p:cNvSpPr>
                <a:spLocks noChangeShapeType="1"/>
              </p:cNvSpPr>
              <p:nvPr/>
            </p:nvSpPr>
            <p:spPr bwMode="auto">
              <a:xfrm flipH="1">
                <a:off x="1997" y="2252"/>
                <a:ext cx="419" cy="231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413" name="Line 21"/>
              <p:cNvSpPr>
                <a:spLocks noChangeShapeType="1"/>
              </p:cNvSpPr>
              <p:nvPr/>
            </p:nvSpPr>
            <p:spPr bwMode="auto">
              <a:xfrm>
                <a:off x="2386" y="2267"/>
                <a:ext cx="8" cy="875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414" name="Line 22"/>
              <p:cNvSpPr>
                <a:spLocks noChangeShapeType="1"/>
              </p:cNvSpPr>
              <p:nvPr/>
            </p:nvSpPr>
            <p:spPr bwMode="auto">
              <a:xfrm>
                <a:off x="2400" y="2266"/>
                <a:ext cx="1272" cy="905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415" name="Line 23"/>
              <p:cNvSpPr>
                <a:spLocks noChangeShapeType="1"/>
              </p:cNvSpPr>
              <p:nvPr/>
            </p:nvSpPr>
            <p:spPr bwMode="auto">
              <a:xfrm>
                <a:off x="2422" y="2280"/>
                <a:ext cx="1818" cy="329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416" name="Line 24"/>
              <p:cNvSpPr>
                <a:spLocks noChangeShapeType="1"/>
              </p:cNvSpPr>
              <p:nvPr/>
            </p:nvSpPr>
            <p:spPr bwMode="auto">
              <a:xfrm flipH="1" flipV="1">
                <a:off x="4045" y="2256"/>
                <a:ext cx="202" cy="352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417" name="Line 25"/>
              <p:cNvSpPr>
                <a:spLocks noChangeShapeType="1"/>
              </p:cNvSpPr>
              <p:nvPr/>
            </p:nvSpPr>
            <p:spPr bwMode="auto">
              <a:xfrm flipV="1">
                <a:off x="3656" y="2270"/>
                <a:ext cx="404" cy="913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418" name="Line 26"/>
              <p:cNvSpPr>
                <a:spLocks noChangeShapeType="1"/>
              </p:cNvSpPr>
              <p:nvPr/>
            </p:nvSpPr>
            <p:spPr bwMode="auto">
              <a:xfrm flipV="1">
                <a:off x="2407" y="2262"/>
                <a:ext cx="1638" cy="868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419" name="Line 27"/>
              <p:cNvSpPr>
                <a:spLocks noChangeShapeType="1"/>
              </p:cNvSpPr>
              <p:nvPr/>
            </p:nvSpPr>
            <p:spPr bwMode="auto">
              <a:xfrm flipV="1">
                <a:off x="2010" y="2284"/>
                <a:ext cx="2035" cy="202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7420" name="Oval 34"/>
            <p:cNvSpPr>
              <a:spLocks noChangeArrowheads="1"/>
            </p:cNvSpPr>
            <p:nvPr/>
          </p:nvSpPr>
          <p:spPr bwMode="auto">
            <a:xfrm>
              <a:off x="2677" y="2567"/>
              <a:ext cx="1174" cy="49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808080"/>
                  </a:solidFill>
                  <a:latin typeface="Comic Sans MS" pitchFamily="66" charset="0"/>
                </a:rPr>
                <a:t>Tier 1 ISP</a:t>
              </a:r>
              <a:endParaRPr lang="en-US">
                <a:solidFill>
                  <a:srgbClr val="808080"/>
                </a:solidFill>
              </a:endParaRPr>
            </a:p>
          </p:txBody>
        </p:sp>
        <p:grpSp>
          <p:nvGrpSpPr>
            <p:cNvPr id="9" name="Group 29"/>
            <p:cNvGrpSpPr>
              <a:grpSpLocks/>
            </p:cNvGrpSpPr>
            <p:nvPr/>
          </p:nvGrpSpPr>
          <p:grpSpPr bwMode="auto">
            <a:xfrm>
              <a:off x="1888" y="2716"/>
              <a:ext cx="2758" cy="906"/>
              <a:chOff x="1767" y="874"/>
              <a:chExt cx="2758" cy="906"/>
            </a:xfrm>
          </p:grpSpPr>
          <p:sp>
            <p:nvSpPr>
              <p:cNvPr id="187422" name="Line 30"/>
              <p:cNvSpPr>
                <a:spLocks noChangeShapeType="1"/>
              </p:cNvSpPr>
              <p:nvPr/>
            </p:nvSpPr>
            <p:spPr bwMode="auto">
              <a:xfrm flipV="1">
                <a:off x="2919" y="1229"/>
                <a:ext cx="1331" cy="351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423" name="Oval 23"/>
              <p:cNvSpPr>
                <a:spLocks noChangeArrowheads="1"/>
              </p:cNvSpPr>
              <p:nvPr/>
            </p:nvSpPr>
            <p:spPr bwMode="auto">
              <a:xfrm>
                <a:off x="3580" y="1482"/>
                <a:ext cx="87" cy="9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8080"/>
                  </a:solidFill>
                </a:endParaRPr>
              </a:p>
            </p:txBody>
          </p:sp>
          <p:sp>
            <p:nvSpPr>
              <p:cNvPr id="187424" name="Oval 36"/>
              <p:cNvSpPr>
                <a:spLocks noChangeArrowheads="1"/>
              </p:cNvSpPr>
              <p:nvPr/>
            </p:nvSpPr>
            <p:spPr bwMode="auto">
              <a:xfrm>
                <a:off x="3277" y="1186"/>
                <a:ext cx="88" cy="9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8080"/>
                  </a:solidFill>
                </a:endParaRPr>
              </a:p>
            </p:txBody>
          </p:sp>
          <p:sp>
            <p:nvSpPr>
              <p:cNvPr id="187425" name="Oval 37"/>
              <p:cNvSpPr>
                <a:spLocks noChangeArrowheads="1"/>
              </p:cNvSpPr>
              <p:nvPr/>
            </p:nvSpPr>
            <p:spPr bwMode="auto">
              <a:xfrm>
                <a:off x="2959" y="1186"/>
                <a:ext cx="87" cy="9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8080"/>
                  </a:solidFill>
                </a:endParaRPr>
              </a:p>
            </p:txBody>
          </p:sp>
          <p:sp>
            <p:nvSpPr>
              <p:cNvPr id="187426" name="Oval 38"/>
              <p:cNvSpPr>
                <a:spLocks noChangeArrowheads="1"/>
              </p:cNvSpPr>
              <p:nvPr/>
            </p:nvSpPr>
            <p:spPr bwMode="auto">
              <a:xfrm>
                <a:off x="2668" y="1490"/>
                <a:ext cx="87" cy="9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8080"/>
                  </a:solidFill>
                </a:endParaRPr>
              </a:p>
            </p:txBody>
          </p:sp>
          <p:sp>
            <p:nvSpPr>
              <p:cNvPr id="187427" name="Oval 39"/>
              <p:cNvSpPr>
                <a:spLocks noChangeArrowheads="1"/>
              </p:cNvSpPr>
              <p:nvPr/>
            </p:nvSpPr>
            <p:spPr bwMode="auto">
              <a:xfrm>
                <a:off x="2991" y="1690"/>
                <a:ext cx="87" cy="9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8080"/>
                  </a:solidFill>
                </a:endParaRPr>
              </a:p>
            </p:txBody>
          </p:sp>
          <p:sp>
            <p:nvSpPr>
              <p:cNvPr id="187428" name="Oval 40"/>
              <p:cNvSpPr>
                <a:spLocks noChangeArrowheads="1"/>
              </p:cNvSpPr>
              <p:nvPr/>
            </p:nvSpPr>
            <p:spPr bwMode="auto">
              <a:xfrm>
                <a:off x="3327" y="1682"/>
                <a:ext cx="87" cy="9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8080"/>
                  </a:solidFill>
                </a:endParaRPr>
              </a:p>
            </p:txBody>
          </p:sp>
          <p:sp>
            <p:nvSpPr>
              <p:cNvPr id="187429" name="Line 41"/>
              <p:cNvSpPr>
                <a:spLocks noChangeShapeType="1"/>
              </p:cNvSpPr>
              <p:nvPr/>
            </p:nvSpPr>
            <p:spPr bwMode="auto">
              <a:xfrm flipV="1">
                <a:off x="3080" y="1726"/>
                <a:ext cx="249" cy="4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430" name="Line 42"/>
              <p:cNvSpPr>
                <a:spLocks noChangeShapeType="1"/>
              </p:cNvSpPr>
              <p:nvPr/>
            </p:nvSpPr>
            <p:spPr bwMode="auto">
              <a:xfrm>
                <a:off x="3348" y="1258"/>
                <a:ext cx="241" cy="232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431" name="Line 43"/>
              <p:cNvSpPr>
                <a:spLocks noChangeShapeType="1"/>
              </p:cNvSpPr>
              <p:nvPr/>
            </p:nvSpPr>
            <p:spPr bwMode="auto">
              <a:xfrm flipV="1">
                <a:off x="2732" y="1278"/>
                <a:ext cx="257" cy="224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432" name="Oval 23"/>
              <p:cNvSpPr>
                <a:spLocks noChangeArrowheads="1"/>
              </p:cNvSpPr>
              <p:nvPr/>
            </p:nvSpPr>
            <p:spPr bwMode="auto">
              <a:xfrm>
                <a:off x="3422" y="1546"/>
                <a:ext cx="87" cy="9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8080"/>
                  </a:solidFill>
                </a:endParaRPr>
              </a:p>
            </p:txBody>
          </p:sp>
          <p:sp>
            <p:nvSpPr>
              <p:cNvPr id="187433" name="Oval 39"/>
              <p:cNvSpPr>
                <a:spLocks noChangeArrowheads="1"/>
              </p:cNvSpPr>
              <p:nvPr/>
            </p:nvSpPr>
            <p:spPr bwMode="auto">
              <a:xfrm>
                <a:off x="2882" y="1544"/>
                <a:ext cx="87" cy="9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8080"/>
                  </a:solidFill>
                </a:endParaRPr>
              </a:p>
            </p:txBody>
          </p:sp>
          <p:grpSp>
            <p:nvGrpSpPr>
              <p:cNvPr id="10" name="Group 42"/>
              <p:cNvGrpSpPr>
                <a:grpSpLocks/>
              </p:cNvGrpSpPr>
              <p:nvPr/>
            </p:nvGrpSpPr>
            <p:grpSpPr bwMode="auto">
              <a:xfrm>
                <a:off x="3672" y="874"/>
                <a:ext cx="533" cy="100"/>
                <a:chOff x="3807" y="2497"/>
                <a:chExt cx="533" cy="100"/>
              </a:xfrm>
            </p:grpSpPr>
            <p:sp>
              <p:nvSpPr>
                <p:cNvPr id="187435" name="Line 43"/>
                <p:cNvSpPr>
                  <a:spLocks noChangeShapeType="1"/>
                </p:cNvSpPr>
                <p:nvPr/>
              </p:nvSpPr>
              <p:spPr bwMode="auto">
                <a:xfrm>
                  <a:off x="3862" y="2547"/>
                  <a:ext cx="46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436" name="Oval 38"/>
                <p:cNvSpPr>
                  <a:spLocks noChangeArrowheads="1"/>
                </p:cNvSpPr>
                <p:nvPr/>
              </p:nvSpPr>
              <p:spPr bwMode="auto">
                <a:xfrm>
                  <a:off x="4253" y="2497"/>
                  <a:ext cx="87" cy="90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808080"/>
                    </a:solidFill>
                  </a:endParaRPr>
                </a:p>
              </p:txBody>
            </p:sp>
            <p:sp>
              <p:nvSpPr>
                <p:cNvPr id="187437" name="Oval 36"/>
                <p:cNvSpPr>
                  <a:spLocks noChangeArrowheads="1"/>
                </p:cNvSpPr>
                <p:nvPr/>
              </p:nvSpPr>
              <p:spPr bwMode="auto">
                <a:xfrm>
                  <a:off x="3807" y="2507"/>
                  <a:ext cx="88" cy="90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808080"/>
                    </a:solidFill>
                  </a:endParaRPr>
                </a:p>
              </p:txBody>
            </p:sp>
          </p:grpSp>
          <p:grpSp>
            <p:nvGrpSpPr>
              <p:cNvPr id="11" name="Group 46"/>
              <p:cNvGrpSpPr>
                <a:grpSpLocks/>
              </p:cNvGrpSpPr>
              <p:nvPr/>
            </p:nvGrpSpPr>
            <p:grpSpPr bwMode="auto">
              <a:xfrm>
                <a:off x="1948" y="880"/>
                <a:ext cx="666" cy="95"/>
                <a:chOff x="2083" y="2503"/>
                <a:chExt cx="666" cy="95"/>
              </a:xfrm>
            </p:grpSpPr>
            <p:sp>
              <p:nvSpPr>
                <p:cNvPr id="187439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2120" y="2550"/>
                  <a:ext cx="568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440" name="Oval 36"/>
                <p:cNvSpPr>
                  <a:spLocks noChangeArrowheads="1"/>
                </p:cNvSpPr>
                <p:nvPr/>
              </p:nvSpPr>
              <p:spPr bwMode="auto">
                <a:xfrm>
                  <a:off x="2661" y="2508"/>
                  <a:ext cx="88" cy="90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808080"/>
                    </a:solidFill>
                  </a:endParaRPr>
                </a:p>
              </p:txBody>
            </p:sp>
            <p:sp>
              <p:nvSpPr>
                <p:cNvPr id="187441" name="Oval 39"/>
                <p:cNvSpPr>
                  <a:spLocks noChangeArrowheads="1"/>
                </p:cNvSpPr>
                <p:nvPr/>
              </p:nvSpPr>
              <p:spPr bwMode="auto">
                <a:xfrm>
                  <a:off x="2083" y="2503"/>
                  <a:ext cx="87" cy="90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808080"/>
                    </a:solidFill>
                  </a:endParaRPr>
                </a:p>
              </p:txBody>
            </p:sp>
          </p:grpSp>
          <p:sp>
            <p:nvSpPr>
              <p:cNvPr id="187442" name="Line 50"/>
              <p:cNvSpPr>
                <a:spLocks noChangeShapeType="1"/>
              </p:cNvSpPr>
              <p:nvPr/>
            </p:nvSpPr>
            <p:spPr bwMode="auto">
              <a:xfrm>
                <a:off x="1995" y="1234"/>
                <a:ext cx="1461" cy="3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443" name="Line 51"/>
              <p:cNvSpPr>
                <a:spLocks noChangeShapeType="1"/>
              </p:cNvSpPr>
              <p:nvPr/>
            </p:nvSpPr>
            <p:spPr bwMode="auto">
              <a:xfrm flipH="1">
                <a:off x="4408" y="1335"/>
                <a:ext cx="82" cy="21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444" name="Line 52"/>
              <p:cNvSpPr>
                <a:spLocks noChangeShapeType="1"/>
              </p:cNvSpPr>
              <p:nvPr/>
            </p:nvSpPr>
            <p:spPr bwMode="auto">
              <a:xfrm>
                <a:off x="1820" y="1344"/>
                <a:ext cx="209" cy="24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445" name="Oval 38"/>
              <p:cNvSpPr>
                <a:spLocks noChangeArrowheads="1"/>
              </p:cNvSpPr>
              <p:nvPr/>
            </p:nvSpPr>
            <p:spPr bwMode="auto">
              <a:xfrm>
                <a:off x="4438" y="1286"/>
                <a:ext cx="87" cy="9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8080"/>
                  </a:solidFill>
                </a:endParaRPr>
              </a:p>
            </p:txBody>
          </p:sp>
          <p:sp>
            <p:nvSpPr>
              <p:cNvPr id="187446" name="Oval 38"/>
              <p:cNvSpPr>
                <a:spLocks noChangeArrowheads="1"/>
              </p:cNvSpPr>
              <p:nvPr/>
            </p:nvSpPr>
            <p:spPr bwMode="auto">
              <a:xfrm>
                <a:off x="4171" y="1201"/>
                <a:ext cx="87" cy="9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8080"/>
                  </a:solidFill>
                </a:endParaRPr>
              </a:p>
            </p:txBody>
          </p:sp>
          <p:sp>
            <p:nvSpPr>
              <p:cNvPr id="187447" name="Oval 23"/>
              <p:cNvSpPr>
                <a:spLocks noChangeArrowheads="1"/>
              </p:cNvSpPr>
              <p:nvPr/>
            </p:nvSpPr>
            <p:spPr bwMode="auto">
              <a:xfrm>
                <a:off x="4379" y="1518"/>
                <a:ext cx="87" cy="9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8080"/>
                  </a:solidFill>
                </a:endParaRPr>
              </a:p>
            </p:txBody>
          </p:sp>
          <p:sp>
            <p:nvSpPr>
              <p:cNvPr id="187448" name="Oval 39"/>
              <p:cNvSpPr>
                <a:spLocks noChangeArrowheads="1"/>
              </p:cNvSpPr>
              <p:nvPr/>
            </p:nvSpPr>
            <p:spPr bwMode="auto">
              <a:xfrm>
                <a:off x="1979" y="1546"/>
                <a:ext cx="87" cy="9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8080"/>
                  </a:solidFill>
                </a:endParaRPr>
              </a:p>
            </p:txBody>
          </p:sp>
          <p:grpSp>
            <p:nvGrpSpPr>
              <p:cNvPr id="12" name="Group 57"/>
              <p:cNvGrpSpPr>
                <a:grpSpLocks/>
              </p:cNvGrpSpPr>
              <p:nvPr/>
            </p:nvGrpSpPr>
            <p:grpSpPr bwMode="auto">
              <a:xfrm>
                <a:off x="2037" y="1012"/>
                <a:ext cx="2075" cy="101"/>
                <a:chOff x="2172" y="2635"/>
                <a:chExt cx="2075" cy="101"/>
              </a:xfrm>
            </p:grpSpPr>
            <p:sp>
              <p:nvSpPr>
                <p:cNvPr id="187450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216" y="2690"/>
                  <a:ext cx="1989" cy="1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451" name="Oval 38"/>
                <p:cNvSpPr>
                  <a:spLocks noChangeArrowheads="1"/>
                </p:cNvSpPr>
                <p:nvPr/>
              </p:nvSpPr>
              <p:spPr bwMode="auto">
                <a:xfrm>
                  <a:off x="4160" y="2646"/>
                  <a:ext cx="87" cy="90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808080"/>
                    </a:solidFill>
                  </a:endParaRPr>
                </a:p>
              </p:txBody>
            </p:sp>
            <p:sp>
              <p:nvSpPr>
                <p:cNvPr id="187452" name="Oval 39"/>
                <p:cNvSpPr>
                  <a:spLocks noChangeArrowheads="1"/>
                </p:cNvSpPr>
                <p:nvPr/>
              </p:nvSpPr>
              <p:spPr bwMode="auto">
                <a:xfrm>
                  <a:off x="2172" y="2635"/>
                  <a:ext cx="87" cy="90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808080"/>
                    </a:solidFill>
                  </a:endParaRPr>
                </a:p>
              </p:txBody>
            </p:sp>
          </p:grpSp>
          <p:sp>
            <p:nvSpPr>
              <p:cNvPr id="187453" name="Oval 39"/>
              <p:cNvSpPr>
                <a:spLocks noChangeArrowheads="1"/>
              </p:cNvSpPr>
              <p:nvPr/>
            </p:nvSpPr>
            <p:spPr bwMode="auto">
              <a:xfrm>
                <a:off x="1767" y="1291"/>
                <a:ext cx="87" cy="9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8080"/>
                  </a:solidFill>
                </a:endParaRPr>
              </a:p>
            </p:txBody>
          </p:sp>
          <p:sp>
            <p:nvSpPr>
              <p:cNvPr id="187454" name="Oval 23"/>
              <p:cNvSpPr>
                <a:spLocks noChangeArrowheads="1"/>
              </p:cNvSpPr>
              <p:nvPr/>
            </p:nvSpPr>
            <p:spPr bwMode="auto">
              <a:xfrm>
                <a:off x="1958" y="1174"/>
                <a:ext cx="87" cy="9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8080"/>
                  </a:solidFill>
                </a:endParaRPr>
              </a:p>
            </p:txBody>
          </p:sp>
        </p:grpSp>
      </p:grp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352425" y="1022350"/>
            <a:ext cx="87915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“tier-2” ISPs: smaller (often regional) ISPs</a:t>
            </a:r>
          </a:p>
          <a:p>
            <a:pPr marL="628650" lvl="1" indent="-2286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>
                <a:latin typeface="Comic Sans MS" pitchFamily="66" charset="0"/>
              </a:rPr>
              <a:t>connect to one or more tier-1 </a:t>
            </a:r>
            <a:r>
              <a:rPr lang="en-US" i="1">
                <a:solidFill>
                  <a:srgbClr val="FF0000"/>
                </a:solidFill>
                <a:latin typeface="Comic Sans MS" pitchFamily="66" charset="0"/>
              </a:rPr>
              <a:t>(provider)</a:t>
            </a:r>
            <a:r>
              <a:rPr lang="en-US">
                <a:latin typeface="Comic Sans MS" pitchFamily="66" charset="0"/>
              </a:rPr>
              <a:t> ISPs</a:t>
            </a:r>
          </a:p>
          <a:p>
            <a:pPr marL="1143000" lvl="2" indent="-22860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latin typeface="Comic Sans MS" pitchFamily="66" charset="0"/>
              </a:rPr>
              <a:t>each tier-1 has many tier-2 </a:t>
            </a:r>
            <a:r>
              <a:rPr lang="en-US" sz="2000" i="1">
                <a:solidFill>
                  <a:srgbClr val="FF0000"/>
                </a:solidFill>
                <a:latin typeface="Comic Sans MS" pitchFamily="66" charset="0"/>
              </a:rPr>
              <a:t>customer nets</a:t>
            </a:r>
          </a:p>
          <a:p>
            <a:pPr marL="1143000" lvl="2" indent="-22860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latin typeface="Comic Sans MS" pitchFamily="66" charset="0"/>
              </a:rPr>
              <a:t>tier 2 pays tier 1 provider</a:t>
            </a:r>
          </a:p>
          <a:p>
            <a:pPr marL="628650" lvl="1" indent="-2286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>
                <a:latin typeface="Comic Sans MS" pitchFamily="66" charset="0"/>
              </a:rPr>
              <a:t>tier-2 nets sometimes peer directly with each other (bypassing tier 1) , or at IXP</a:t>
            </a:r>
          </a:p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endParaRPr lang="en-US" i="1">
              <a:solidFill>
                <a:srgbClr val="FF0000"/>
              </a:solidFill>
              <a:latin typeface="Comic Sans MS" pitchFamily="66" charset="0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endParaRPr lang="en-US" sz="2000">
              <a:latin typeface="Comic Sans MS" pitchFamily="66" charset="0"/>
            </a:endParaRPr>
          </a:p>
        </p:txBody>
      </p:sp>
      <p:sp>
        <p:nvSpPr>
          <p:cNvPr id="187458" name="Oval 66"/>
          <p:cNvSpPr>
            <a:spLocks noChangeArrowheads="1"/>
          </p:cNvSpPr>
          <p:nvPr/>
        </p:nvSpPr>
        <p:spPr bwMode="auto">
          <a:xfrm>
            <a:off x="3351213" y="3881438"/>
            <a:ext cx="1031875" cy="6318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Comic Sans MS" pitchFamily="66" charset="0"/>
              </a:rPr>
              <a:t>Tier 2</a:t>
            </a:r>
          </a:p>
          <a:p>
            <a:pPr algn="ctr"/>
            <a:r>
              <a:rPr lang="en-US" sz="1600">
                <a:latin typeface="Comic Sans MS" pitchFamily="66" charset="0"/>
              </a:rPr>
              <a:t>ISP</a:t>
            </a:r>
          </a:p>
        </p:txBody>
      </p:sp>
      <p:sp>
        <p:nvSpPr>
          <p:cNvPr id="187461" name="Oval 69"/>
          <p:cNvSpPr>
            <a:spLocks noChangeArrowheads="1"/>
          </p:cNvSpPr>
          <p:nvPr/>
        </p:nvSpPr>
        <p:spPr bwMode="auto">
          <a:xfrm>
            <a:off x="4464050" y="3925888"/>
            <a:ext cx="1031875" cy="6318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Comic Sans MS" pitchFamily="66" charset="0"/>
              </a:rPr>
              <a:t>Tier 2</a:t>
            </a:r>
          </a:p>
          <a:p>
            <a:pPr algn="ctr"/>
            <a:r>
              <a:rPr lang="en-US" sz="1600">
                <a:latin typeface="Comic Sans MS" pitchFamily="66" charset="0"/>
              </a:rPr>
              <a:t>ISP</a:t>
            </a:r>
          </a:p>
        </p:txBody>
      </p:sp>
      <p:sp>
        <p:nvSpPr>
          <p:cNvPr id="187462" name="Oval 70"/>
          <p:cNvSpPr>
            <a:spLocks noChangeArrowheads="1"/>
          </p:cNvSpPr>
          <p:nvPr/>
        </p:nvSpPr>
        <p:spPr bwMode="auto">
          <a:xfrm>
            <a:off x="3152775" y="6072188"/>
            <a:ext cx="1031875" cy="6318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Comic Sans MS" pitchFamily="66" charset="0"/>
              </a:rPr>
              <a:t>Tier 2</a:t>
            </a:r>
          </a:p>
          <a:p>
            <a:pPr algn="ctr"/>
            <a:r>
              <a:rPr lang="en-US" sz="1600">
                <a:latin typeface="Comic Sans MS" pitchFamily="66" charset="0"/>
              </a:rPr>
              <a:t>ISP</a:t>
            </a:r>
          </a:p>
        </p:txBody>
      </p:sp>
      <p:sp>
        <p:nvSpPr>
          <p:cNvPr id="187464" name="Oval 72"/>
          <p:cNvSpPr>
            <a:spLocks noChangeArrowheads="1"/>
          </p:cNvSpPr>
          <p:nvPr/>
        </p:nvSpPr>
        <p:spPr bwMode="auto">
          <a:xfrm>
            <a:off x="1582738" y="5643563"/>
            <a:ext cx="1031875" cy="6318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Comic Sans MS" pitchFamily="66" charset="0"/>
              </a:rPr>
              <a:t>Tier 2</a:t>
            </a:r>
          </a:p>
          <a:p>
            <a:pPr algn="ctr"/>
            <a:r>
              <a:rPr lang="en-US" sz="1600">
                <a:latin typeface="Comic Sans MS" pitchFamily="66" charset="0"/>
              </a:rPr>
              <a:t>ISP</a:t>
            </a:r>
          </a:p>
        </p:txBody>
      </p:sp>
      <p:sp>
        <p:nvSpPr>
          <p:cNvPr id="187465" name="Oval 73"/>
          <p:cNvSpPr>
            <a:spLocks noChangeArrowheads="1"/>
          </p:cNvSpPr>
          <p:nvPr/>
        </p:nvSpPr>
        <p:spPr bwMode="auto">
          <a:xfrm>
            <a:off x="2306638" y="5962650"/>
            <a:ext cx="1031875" cy="6318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Comic Sans MS" pitchFamily="66" charset="0"/>
              </a:rPr>
              <a:t>Tier 2</a:t>
            </a:r>
          </a:p>
          <a:p>
            <a:pPr algn="ctr"/>
            <a:r>
              <a:rPr lang="en-US" sz="1600">
                <a:latin typeface="Comic Sans MS" pitchFamily="66" charset="0"/>
              </a:rPr>
              <a:t>ISP</a:t>
            </a:r>
          </a:p>
        </p:txBody>
      </p:sp>
      <p:sp>
        <p:nvSpPr>
          <p:cNvPr id="187466" name="Oval 74"/>
          <p:cNvSpPr>
            <a:spLocks noChangeArrowheads="1"/>
          </p:cNvSpPr>
          <p:nvPr/>
        </p:nvSpPr>
        <p:spPr bwMode="auto">
          <a:xfrm>
            <a:off x="4538663" y="6032500"/>
            <a:ext cx="1031875" cy="6318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Comic Sans MS" pitchFamily="66" charset="0"/>
              </a:rPr>
              <a:t>Tier 2</a:t>
            </a:r>
          </a:p>
          <a:p>
            <a:pPr algn="ctr"/>
            <a:r>
              <a:rPr lang="en-US" sz="1600">
                <a:latin typeface="Comic Sans MS" pitchFamily="66" charset="0"/>
              </a:rPr>
              <a:t>ISP</a:t>
            </a:r>
          </a:p>
        </p:txBody>
      </p:sp>
      <p:sp>
        <p:nvSpPr>
          <p:cNvPr id="187467" name="Oval 75"/>
          <p:cNvSpPr>
            <a:spLocks noChangeArrowheads="1"/>
          </p:cNvSpPr>
          <p:nvPr/>
        </p:nvSpPr>
        <p:spPr bwMode="auto">
          <a:xfrm>
            <a:off x="5334000" y="6054725"/>
            <a:ext cx="1031875" cy="6318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Comic Sans MS" pitchFamily="66" charset="0"/>
              </a:rPr>
              <a:t>Tier 2</a:t>
            </a:r>
          </a:p>
          <a:p>
            <a:pPr algn="ctr"/>
            <a:r>
              <a:rPr lang="en-US" sz="1600">
                <a:latin typeface="Comic Sans MS" pitchFamily="66" charset="0"/>
              </a:rPr>
              <a:t>ISP</a:t>
            </a:r>
          </a:p>
        </p:txBody>
      </p:sp>
      <p:sp>
        <p:nvSpPr>
          <p:cNvPr id="187468" name="Oval 76"/>
          <p:cNvSpPr>
            <a:spLocks noChangeArrowheads="1"/>
          </p:cNvSpPr>
          <p:nvPr/>
        </p:nvSpPr>
        <p:spPr bwMode="auto">
          <a:xfrm>
            <a:off x="6140450" y="5992813"/>
            <a:ext cx="1031875" cy="6318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Comic Sans MS" pitchFamily="66" charset="0"/>
              </a:rPr>
              <a:t>Tier 2</a:t>
            </a:r>
          </a:p>
          <a:p>
            <a:pPr algn="ctr"/>
            <a:r>
              <a:rPr lang="en-US" sz="1600">
                <a:latin typeface="Comic Sans MS" pitchFamily="66" charset="0"/>
              </a:rPr>
              <a:t>ISP</a:t>
            </a:r>
          </a:p>
        </p:txBody>
      </p:sp>
      <p:sp>
        <p:nvSpPr>
          <p:cNvPr id="187469" name="Line 77"/>
          <p:cNvSpPr>
            <a:spLocks noChangeShapeType="1"/>
          </p:cNvSpPr>
          <p:nvPr/>
        </p:nvSpPr>
        <p:spPr bwMode="auto">
          <a:xfrm flipH="1">
            <a:off x="2327275" y="4154488"/>
            <a:ext cx="820738" cy="1531937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470" name="Line 78"/>
          <p:cNvSpPr>
            <a:spLocks noChangeShapeType="1"/>
          </p:cNvSpPr>
          <p:nvPr/>
        </p:nvSpPr>
        <p:spPr bwMode="auto">
          <a:xfrm flipH="1">
            <a:off x="2860675" y="4162425"/>
            <a:ext cx="285750" cy="1806575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471" name="Line 79"/>
          <p:cNvSpPr>
            <a:spLocks noChangeShapeType="1"/>
          </p:cNvSpPr>
          <p:nvPr/>
        </p:nvSpPr>
        <p:spPr bwMode="auto">
          <a:xfrm flipH="1">
            <a:off x="3106738" y="4183063"/>
            <a:ext cx="2662237" cy="1819275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472" name="Line 80"/>
          <p:cNvSpPr>
            <a:spLocks noChangeShapeType="1"/>
          </p:cNvSpPr>
          <p:nvPr/>
        </p:nvSpPr>
        <p:spPr bwMode="auto">
          <a:xfrm flipH="1">
            <a:off x="5026025" y="4191000"/>
            <a:ext cx="715963" cy="186690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473" name="Line 81"/>
          <p:cNvSpPr>
            <a:spLocks noChangeShapeType="1"/>
          </p:cNvSpPr>
          <p:nvPr/>
        </p:nvSpPr>
        <p:spPr bwMode="auto">
          <a:xfrm>
            <a:off x="3208338" y="4198938"/>
            <a:ext cx="1801812" cy="1843087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474" name="Line 82"/>
          <p:cNvSpPr>
            <a:spLocks noChangeShapeType="1"/>
          </p:cNvSpPr>
          <p:nvPr/>
        </p:nvSpPr>
        <p:spPr bwMode="auto">
          <a:xfrm>
            <a:off x="5843588" y="4230688"/>
            <a:ext cx="815975" cy="1819275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475" name="Line 83"/>
          <p:cNvSpPr>
            <a:spLocks noChangeShapeType="1"/>
          </p:cNvSpPr>
          <p:nvPr/>
        </p:nvSpPr>
        <p:spPr bwMode="auto">
          <a:xfrm flipH="1">
            <a:off x="3892550" y="4511675"/>
            <a:ext cx="846138" cy="160655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476" name="Line 84"/>
          <p:cNvSpPr>
            <a:spLocks noChangeShapeType="1"/>
          </p:cNvSpPr>
          <p:nvPr/>
        </p:nvSpPr>
        <p:spPr bwMode="auto">
          <a:xfrm>
            <a:off x="4094163" y="4495800"/>
            <a:ext cx="2170112" cy="161925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Oval 2"/>
          <p:cNvSpPr>
            <a:spLocks noChangeArrowheads="1"/>
          </p:cNvSpPr>
          <p:nvPr/>
        </p:nvSpPr>
        <p:spPr bwMode="auto">
          <a:xfrm>
            <a:off x="3900488" y="3178175"/>
            <a:ext cx="1031875" cy="6318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Tier 2</a:t>
            </a:r>
          </a:p>
          <a:p>
            <a:pPr algn="ctr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ISP</a:t>
            </a:r>
          </a:p>
        </p:txBody>
      </p:sp>
      <p:sp>
        <p:nvSpPr>
          <p:cNvPr id="1894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9063" y="114300"/>
            <a:ext cx="8096250" cy="1143000"/>
          </a:xfrm>
        </p:spPr>
        <p:txBody>
          <a:bodyPr/>
          <a:lstStyle/>
          <a:p>
            <a:r>
              <a:rPr lang="en-US" sz="3200" smtClean="0">
                <a:solidFill>
                  <a:srgbClr val="000099"/>
                </a:solidFill>
              </a:rPr>
              <a:t>Internet structure: network of networks</a:t>
            </a:r>
            <a:endParaRPr lang="en-US" smtClean="0">
              <a:solidFill>
                <a:srgbClr val="000099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00150" y="3333750"/>
            <a:ext cx="6500813" cy="2608263"/>
            <a:chOff x="1166" y="2204"/>
            <a:chExt cx="4095" cy="1643"/>
          </a:xfrm>
        </p:grpSpPr>
        <p:sp>
          <p:nvSpPr>
            <p:cNvPr id="189446" name="Oval 33"/>
            <p:cNvSpPr>
              <a:spLocks noChangeArrowheads="1"/>
            </p:cNvSpPr>
            <p:nvPr/>
          </p:nvSpPr>
          <p:spPr bwMode="auto">
            <a:xfrm>
              <a:off x="2016" y="3349"/>
              <a:ext cx="1174" cy="49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808080"/>
                  </a:solidFill>
                  <a:latin typeface="Comic Sans MS" pitchFamily="66" charset="0"/>
                </a:rPr>
                <a:t>Tier 1 ISP</a:t>
              </a:r>
              <a:endParaRPr lang="en-US">
                <a:solidFill>
                  <a:srgbClr val="808080"/>
                </a:solidFill>
              </a:endParaRPr>
            </a:p>
          </p:txBody>
        </p:sp>
        <p:sp>
          <p:nvSpPr>
            <p:cNvPr id="189447" name="Oval 35"/>
            <p:cNvSpPr>
              <a:spLocks noChangeArrowheads="1"/>
            </p:cNvSpPr>
            <p:nvPr/>
          </p:nvSpPr>
          <p:spPr bwMode="auto">
            <a:xfrm>
              <a:off x="3508" y="3325"/>
              <a:ext cx="1174" cy="49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808080"/>
                  </a:solidFill>
                  <a:latin typeface="Comic Sans MS" pitchFamily="66" charset="0"/>
                </a:rPr>
                <a:t>Tier 1 ISP</a:t>
              </a:r>
              <a:endParaRPr lang="en-US">
                <a:solidFill>
                  <a:srgbClr val="808080"/>
                </a:solidFill>
              </a:endParaRP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4204" y="2609"/>
              <a:ext cx="1057" cy="572"/>
              <a:chOff x="4204" y="2385"/>
              <a:chExt cx="1057" cy="572"/>
            </a:xfrm>
          </p:grpSpPr>
          <p:sp>
            <p:nvSpPr>
              <p:cNvPr id="189449" name="Oval 9"/>
              <p:cNvSpPr>
                <a:spLocks noChangeArrowheads="1"/>
              </p:cNvSpPr>
              <p:nvPr/>
            </p:nvSpPr>
            <p:spPr bwMode="auto">
              <a:xfrm>
                <a:off x="4204" y="2385"/>
                <a:ext cx="1057" cy="572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450" name="Text Box 10"/>
              <p:cNvSpPr txBox="1">
                <a:spLocks noChangeArrowheads="1"/>
              </p:cNvSpPr>
              <p:nvPr/>
            </p:nvSpPr>
            <p:spPr bwMode="auto">
              <a:xfrm>
                <a:off x="4298" y="2476"/>
                <a:ext cx="886" cy="4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85000"/>
                  </a:lnSpc>
                </a:pPr>
                <a:r>
                  <a:rPr lang="en-US" sz="1400">
                    <a:solidFill>
                      <a:srgbClr val="808080"/>
                    </a:solidFill>
                    <a:latin typeface="Comic Sans MS" pitchFamily="66" charset="0"/>
                  </a:rPr>
                  <a:t>Large Content </a:t>
                </a:r>
              </a:p>
              <a:p>
                <a:pPr algn="ctr">
                  <a:lnSpc>
                    <a:spcPct val="85000"/>
                  </a:lnSpc>
                </a:pPr>
                <a:r>
                  <a:rPr lang="en-US" sz="1400">
                    <a:solidFill>
                      <a:srgbClr val="808080"/>
                    </a:solidFill>
                    <a:latin typeface="Comic Sans MS" pitchFamily="66" charset="0"/>
                  </a:rPr>
                  <a:t>Distributor </a:t>
                </a:r>
              </a:p>
              <a:p>
                <a:pPr algn="ctr">
                  <a:lnSpc>
                    <a:spcPct val="85000"/>
                  </a:lnSpc>
                </a:pPr>
                <a:r>
                  <a:rPr lang="en-US" sz="1400">
                    <a:solidFill>
                      <a:srgbClr val="808080"/>
                    </a:solidFill>
                    <a:latin typeface="Comic Sans MS" pitchFamily="66" charset="0"/>
                  </a:rPr>
                  <a:t>(e.g., Google</a:t>
                </a:r>
                <a:r>
                  <a:rPr lang="en-US" sz="1600">
                    <a:solidFill>
                      <a:srgbClr val="808080"/>
                    </a:solidFill>
                    <a:latin typeface="Comic Sans MS" pitchFamily="66" charset="0"/>
                  </a:rPr>
                  <a:t>)</a:t>
                </a:r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166" y="2652"/>
              <a:ext cx="1057" cy="572"/>
              <a:chOff x="1166" y="2428"/>
              <a:chExt cx="1057" cy="572"/>
            </a:xfrm>
          </p:grpSpPr>
          <p:sp>
            <p:nvSpPr>
              <p:cNvPr id="189452" name="Oval 12"/>
              <p:cNvSpPr>
                <a:spLocks noChangeArrowheads="1"/>
              </p:cNvSpPr>
              <p:nvPr/>
            </p:nvSpPr>
            <p:spPr bwMode="auto">
              <a:xfrm>
                <a:off x="1166" y="2428"/>
                <a:ext cx="1057" cy="572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453" name="Text Box 13"/>
              <p:cNvSpPr txBox="1">
                <a:spLocks noChangeArrowheads="1"/>
              </p:cNvSpPr>
              <p:nvPr/>
            </p:nvSpPr>
            <p:spPr bwMode="auto">
              <a:xfrm>
                <a:off x="1244" y="2518"/>
                <a:ext cx="886" cy="4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85000"/>
                  </a:lnSpc>
                </a:pPr>
                <a:r>
                  <a:rPr lang="en-US" sz="1400">
                    <a:solidFill>
                      <a:srgbClr val="808080"/>
                    </a:solidFill>
                    <a:latin typeface="Comic Sans MS" pitchFamily="66" charset="0"/>
                  </a:rPr>
                  <a:t>Large Content </a:t>
                </a:r>
              </a:p>
              <a:p>
                <a:pPr algn="ctr">
                  <a:lnSpc>
                    <a:spcPct val="85000"/>
                  </a:lnSpc>
                </a:pPr>
                <a:r>
                  <a:rPr lang="en-US" sz="1400">
                    <a:solidFill>
                      <a:srgbClr val="808080"/>
                    </a:solidFill>
                    <a:latin typeface="Comic Sans MS" pitchFamily="66" charset="0"/>
                  </a:rPr>
                  <a:t>Distributor </a:t>
                </a:r>
              </a:p>
              <a:p>
                <a:pPr algn="ctr">
                  <a:lnSpc>
                    <a:spcPct val="85000"/>
                  </a:lnSpc>
                </a:pPr>
                <a:r>
                  <a:rPr lang="en-US" sz="1400">
                    <a:solidFill>
                      <a:srgbClr val="808080"/>
                    </a:solidFill>
                    <a:latin typeface="Comic Sans MS" pitchFamily="66" charset="0"/>
                  </a:rPr>
                  <a:t>(e.g., Akamai</a:t>
                </a:r>
                <a:r>
                  <a:rPr lang="en-US" sz="1600">
                    <a:solidFill>
                      <a:srgbClr val="808080"/>
                    </a:solidFill>
                    <a:latin typeface="Comic Sans MS" pitchFamily="66" charset="0"/>
                  </a:rPr>
                  <a:t>)</a:t>
                </a:r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1997" y="2204"/>
              <a:ext cx="2250" cy="1203"/>
              <a:chOff x="1997" y="1980"/>
              <a:chExt cx="2250" cy="1203"/>
            </a:xfrm>
          </p:grpSpPr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2250" y="1980"/>
                <a:ext cx="374" cy="277"/>
                <a:chOff x="4895" y="3523"/>
                <a:chExt cx="374" cy="277"/>
              </a:xfrm>
            </p:grpSpPr>
            <p:sp>
              <p:nvSpPr>
                <p:cNvPr id="189456" name="Rectangle 16"/>
                <p:cNvSpPr>
                  <a:spLocks noChangeArrowheads="1"/>
                </p:cNvSpPr>
                <p:nvPr/>
              </p:nvSpPr>
              <p:spPr bwMode="auto">
                <a:xfrm>
                  <a:off x="4930" y="3523"/>
                  <a:ext cx="299" cy="277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945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895" y="3529"/>
                  <a:ext cx="37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808080"/>
                      </a:solidFill>
                      <a:latin typeface="Comic Sans MS" pitchFamily="66" charset="0"/>
                    </a:rPr>
                    <a:t>IXP</a:t>
                  </a:r>
                </a:p>
              </p:txBody>
            </p:sp>
          </p:grpSp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3852" y="1987"/>
                <a:ext cx="374" cy="277"/>
                <a:chOff x="4895" y="3523"/>
                <a:chExt cx="374" cy="277"/>
              </a:xfrm>
            </p:grpSpPr>
            <p:sp>
              <p:nvSpPr>
                <p:cNvPr id="189459" name="Rectangle 19"/>
                <p:cNvSpPr>
                  <a:spLocks noChangeArrowheads="1"/>
                </p:cNvSpPr>
                <p:nvPr/>
              </p:nvSpPr>
              <p:spPr bwMode="auto">
                <a:xfrm>
                  <a:off x="4930" y="3523"/>
                  <a:ext cx="299" cy="277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946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895" y="3529"/>
                  <a:ext cx="37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808080"/>
                      </a:solidFill>
                      <a:latin typeface="Comic Sans MS" pitchFamily="66" charset="0"/>
                    </a:rPr>
                    <a:t>IXP</a:t>
                  </a:r>
                </a:p>
              </p:txBody>
            </p:sp>
          </p:grpSp>
          <p:sp>
            <p:nvSpPr>
              <p:cNvPr id="189461" name="Line 21"/>
              <p:cNvSpPr>
                <a:spLocks noChangeShapeType="1"/>
              </p:cNvSpPr>
              <p:nvPr/>
            </p:nvSpPr>
            <p:spPr bwMode="auto">
              <a:xfrm flipH="1">
                <a:off x="1997" y="2252"/>
                <a:ext cx="419" cy="231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462" name="Line 22"/>
              <p:cNvSpPr>
                <a:spLocks noChangeShapeType="1"/>
              </p:cNvSpPr>
              <p:nvPr/>
            </p:nvSpPr>
            <p:spPr bwMode="auto">
              <a:xfrm>
                <a:off x="2386" y="2267"/>
                <a:ext cx="8" cy="875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463" name="Line 23"/>
              <p:cNvSpPr>
                <a:spLocks noChangeShapeType="1"/>
              </p:cNvSpPr>
              <p:nvPr/>
            </p:nvSpPr>
            <p:spPr bwMode="auto">
              <a:xfrm>
                <a:off x="2400" y="2266"/>
                <a:ext cx="1272" cy="905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464" name="Line 24"/>
              <p:cNvSpPr>
                <a:spLocks noChangeShapeType="1"/>
              </p:cNvSpPr>
              <p:nvPr/>
            </p:nvSpPr>
            <p:spPr bwMode="auto">
              <a:xfrm>
                <a:off x="2422" y="2280"/>
                <a:ext cx="1818" cy="329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465" name="Line 25"/>
              <p:cNvSpPr>
                <a:spLocks noChangeShapeType="1"/>
              </p:cNvSpPr>
              <p:nvPr/>
            </p:nvSpPr>
            <p:spPr bwMode="auto">
              <a:xfrm flipH="1" flipV="1">
                <a:off x="4045" y="2256"/>
                <a:ext cx="202" cy="352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466" name="Line 26"/>
              <p:cNvSpPr>
                <a:spLocks noChangeShapeType="1"/>
              </p:cNvSpPr>
              <p:nvPr/>
            </p:nvSpPr>
            <p:spPr bwMode="auto">
              <a:xfrm flipV="1">
                <a:off x="3656" y="2270"/>
                <a:ext cx="404" cy="913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467" name="Line 27"/>
              <p:cNvSpPr>
                <a:spLocks noChangeShapeType="1"/>
              </p:cNvSpPr>
              <p:nvPr/>
            </p:nvSpPr>
            <p:spPr bwMode="auto">
              <a:xfrm flipV="1">
                <a:off x="2407" y="2262"/>
                <a:ext cx="1638" cy="868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468" name="Line 28"/>
              <p:cNvSpPr>
                <a:spLocks noChangeShapeType="1"/>
              </p:cNvSpPr>
              <p:nvPr/>
            </p:nvSpPr>
            <p:spPr bwMode="auto">
              <a:xfrm flipV="1">
                <a:off x="2010" y="2284"/>
                <a:ext cx="2035" cy="202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9469" name="Oval 34"/>
            <p:cNvSpPr>
              <a:spLocks noChangeArrowheads="1"/>
            </p:cNvSpPr>
            <p:nvPr/>
          </p:nvSpPr>
          <p:spPr bwMode="auto">
            <a:xfrm>
              <a:off x="2677" y="2567"/>
              <a:ext cx="1174" cy="49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808080"/>
                  </a:solidFill>
                  <a:latin typeface="Comic Sans MS" pitchFamily="66" charset="0"/>
                </a:rPr>
                <a:t>Tier 1 ISP</a:t>
              </a:r>
              <a:endParaRPr lang="en-US">
                <a:solidFill>
                  <a:srgbClr val="808080"/>
                </a:solidFill>
              </a:endParaRPr>
            </a:p>
          </p:txBody>
        </p:sp>
        <p:grpSp>
          <p:nvGrpSpPr>
            <p:cNvPr id="9" name="Group 30"/>
            <p:cNvGrpSpPr>
              <a:grpSpLocks/>
            </p:cNvGrpSpPr>
            <p:nvPr/>
          </p:nvGrpSpPr>
          <p:grpSpPr bwMode="auto">
            <a:xfrm>
              <a:off x="1888" y="2716"/>
              <a:ext cx="2758" cy="906"/>
              <a:chOff x="1767" y="874"/>
              <a:chExt cx="2758" cy="906"/>
            </a:xfrm>
          </p:grpSpPr>
          <p:sp>
            <p:nvSpPr>
              <p:cNvPr id="189471" name="Line 31"/>
              <p:cNvSpPr>
                <a:spLocks noChangeShapeType="1"/>
              </p:cNvSpPr>
              <p:nvPr/>
            </p:nvSpPr>
            <p:spPr bwMode="auto">
              <a:xfrm flipV="1">
                <a:off x="2919" y="1229"/>
                <a:ext cx="1331" cy="351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472" name="Oval 23"/>
              <p:cNvSpPr>
                <a:spLocks noChangeArrowheads="1"/>
              </p:cNvSpPr>
              <p:nvPr/>
            </p:nvSpPr>
            <p:spPr bwMode="auto">
              <a:xfrm>
                <a:off x="3580" y="1482"/>
                <a:ext cx="87" cy="9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8080"/>
                  </a:solidFill>
                </a:endParaRPr>
              </a:p>
            </p:txBody>
          </p:sp>
          <p:sp>
            <p:nvSpPr>
              <p:cNvPr id="189473" name="Oval 36"/>
              <p:cNvSpPr>
                <a:spLocks noChangeArrowheads="1"/>
              </p:cNvSpPr>
              <p:nvPr/>
            </p:nvSpPr>
            <p:spPr bwMode="auto">
              <a:xfrm>
                <a:off x="3277" y="1186"/>
                <a:ext cx="88" cy="9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8080"/>
                  </a:solidFill>
                </a:endParaRPr>
              </a:p>
            </p:txBody>
          </p:sp>
          <p:sp>
            <p:nvSpPr>
              <p:cNvPr id="189474" name="Oval 37"/>
              <p:cNvSpPr>
                <a:spLocks noChangeArrowheads="1"/>
              </p:cNvSpPr>
              <p:nvPr/>
            </p:nvSpPr>
            <p:spPr bwMode="auto">
              <a:xfrm>
                <a:off x="2959" y="1186"/>
                <a:ext cx="87" cy="9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8080"/>
                  </a:solidFill>
                </a:endParaRPr>
              </a:p>
            </p:txBody>
          </p:sp>
          <p:sp>
            <p:nvSpPr>
              <p:cNvPr id="189475" name="Oval 38"/>
              <p:cNvSpPr>
                <a:spLocks noChangeArrowheads="1"/>
              </p:cNvSpPr>
              <p:nvPr/>
            </p:nvSpPr>
            <p:spPr bwMode="auto">
              <a:xfrm>
                <a:off x="2668" y="1490"/>
                <a:ext cx="87" cy="9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8080"/>
                  </a:solidFill>
                </a:endParaRPr>
              </a:p>
            </p:txBody>
          </p:sp>
          <p:sp>
            <p:nvSpPr>
              <p:cNvPr id="189476" name="Oval 39"/>
              <p:cNvSpPr>
                <a:spLocks noChangeArrowheads="1"/>
              </p:cNvSpPr>
              <p:nvPr/>
            </p:nvSpPr>
            <p:spPr bwMode="auto">
              <a:xfrm>
                <a:off x="2991" y="1690"/>
                <a:ext cx="87" cy="9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8080"/>
                  </a:solidFill>
                </a:endParaRPr>
              </a:p>
            </p:txBody>
          </p:sp>
          <p:sp>
            <p:nvSpPr>
              <p:cNvPr id="189477" name="Oval 40"/>
              <p:cNvSpPr>
                <a:spLocks noChangeArrowheads="1"/>
              </p:cNvSpPr>
              <p:nvPr/>
            </p:nvSpPr>
            <p:spPr bwMode="auto">
              <a:xfrm>
                <a:off x="3327" y="1682"/>
                <a:ext cx="87" cy="9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8080"/>
                  </a:solidFill>
                </a:endParaRPr>
              </a:p>
            </p:txBody>
          </p:sp>
          <p:sp>
            <p:nvSpPr>
              <p:cNvPr id="189478" name="Line 41"/>
              <p:cNvSpPr>
                <a:spLocks noChangeShapeType="1"/>
              </p:cNvSpPr>
              <p:nvPr/>
            </p:nvSpPr>
            <p:spPr bwMode="auto">
              <a:xfrm flipV="1">
                <a:off x="3080" y="1726"/>
                <a:ext cx="249" cy="4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479" name="Line 42"/>
              <p:cNvSpPr>
                <a:spLocks noChangeShapeType="1"/>
              </p:cNvSpPr>
              <p:nvPr/>
            </p:nvSpPr>
            <p:spPr bwMode="auto">
              <a:xfrm>
                <a:off x="3348" y="1258"/>
                <a:ext cx="241" cy="232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480" name="Line 43"/>
              <p:cNvSpPr>
                <a:spLocks noChangeShapeType="1"/>
              </p:cNvSpPr>
              <p:nvPr/>
            </p:nvSpPr>
            <p:spPr bwMode="auto">
              <a:xfrm flipV="1">
                <a:off x="2732" y="1278"/>
                <a:ext cx="257" cy="224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481" name="Oval 23"/>
              <p:cNvSpPr>
                <a:spLocks noChangeArrowheads="1"/>
              </p:cNvSpPr>
              <p:nvPr/>
            </p:nvSpPr>
            <p:spPr bwMode="auto">
              <a:xfrm>
                <a:off x="3422" y="1546"/>
                <a:ext cx="87" cy="9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8080"/>
                  </a:solidFill>
                </a:endParaRPr>
              </a:p>
            </p:txBody>
          </p:sp>
          <p:sp>
            <p:nvSpPr>
              <p:cNvPr id="189482" name="Oval 39"/>
              <p:cNvSpPr>
                <a:spLocks noChangeArrowheads="1"/>
              </p:cNvSpPr>
              <p:nvPr/>
            </p:nvSpPr>
            <p:spPr bwMode="auto">
              <a:xfrm>
                <a:off x="2882" y="1544"/>
                <a:ext cx="87" cy="9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8080"/>
                  </a:solidFill>
                </a:endParaRPr>
              </a:p>
            </p:txBody>
          </p:sp>
          <p:grpSp>
            <p:nvGrpSpPr>
              <p:cNvPr id="10" name="Group 43"/>
              <p:cNvGrpSpPr>
                <a:grpSpLocks/>
              </p:cNvGrpSpPr>
              <p:nvPr/>
            </p:nvGrpSpPr>
            <p:grpSpPr bwMode="auto">
              <a:xfrm>
                <a:off x="3672" y="874"/>
                <a:ext cx="533" cy="100"/>
                <a:chOff x="3807" y="2497"/>
                <a:chExt cx="533" cy="100"/>
              </a:xfrm>
            </p:grpSpPr>
            <p:sp>
              <p:nvSpPr>
                <p:cNvPr id="189484" name="Line 44"/>
                <p:cNvSpPr>
                  <a:spLocks noChangeShapeType="1"/>
                </p:cNvSpPr>
                <p:nvPr/>
              </p:nvSpPr>
              <p:spPr bwMode="auto">
                <a:xfrm>
                  <a:off x="3862" y="2547"/>
                  <a:ext cx="46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485" name="Oval 38"/>
                <p:cNvSpPr>
                  <a:spLocks noChangeArrowheads="1"/>
                </p:cNvSpPr>
                <p:nvPr/>
              </p:nvSpPr>
              <p:spPr bwMode="auto">
                <a:xfrm>
                  <a:off x="4253" y="2497"/>
                  <a:ext cx="87" cy="90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808080"/>
                    </a:solidFill>
                  </a:endParaRPr>
                </a:p>
              </p:txBody>
            </p:sp>
            <p:sp>
              <p:nvSpPr>
                <p:cNvPr id="189486" name="Oval 36"/>
                <p:cNvSpPr>
                  <a:spLocks noChangeArrowheads="1"/>
                </p:cNvSpPr>
                <p:nvPr/>
              </p:nvSpPr>
              <p:spPr bwMode="auto">
                <a:xfrm>
                  <a:off x="3807" y="2507"/>
                  <a:ext cx="88" cy="90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808080"/>
                    </a:solidFill>
                  </a:endParaRPr>
                </a:p>
              </p:txBody>
            </p:sp>
          </p:grpSp>
          <p:grpSp>
            <p:nvGrpSpPr>
              <p:cNvPr id="11" name="Group 47"/>
              <p:cNvGrpSpPr>
                <a:grpSpLocks/>
              </p:cNvGrpSpPr>
              <p:nvPr/>
            </p:nvGrpSpPr>
            <p:grpSpPr bwMode="auto">
              <a:xfrm>
                <a:off x="1948" y="880"/>
                <a:ext cx="666" cy="95"/>
                <a:chOff x="2083" y="2503"/>
                <a:chExt cx="666" cy="95"/>
              </a:xfrm>
            </p:grpSpPr>
            <p:sp>
              <p:nvSpPr>
                <p:cNvPr id="189488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2120" y="2550"/>
                  <a:ext cx="568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489" name="Oval 36"/>
                <p:cNvSpPr>
                  <a:spLocks noChangeArrowheads="1"/>
                </p:cNvSpPr>
                <p:nvPr/>
              </p:nvSpPr>
              <p:spPr bwMode="auto">
                <a:xfrm>
                  <a:off x="2661" y="2508"/>
                  <a:ext cx="88" cy="90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808080"/>
                    </a:solidFill>
                  </a:endParaRPr>
                </a:p>
              </p:txBody>
            </p:sp>
            <p:sp>
              <p:nvSpPr>
                <p:cNvPr id="189490" name="Oval 39"/>
                <p:cNvSpPr>
                  <a:spLocks noChangeArrowheads="1"/>
                </p:cNvSpPr>
                <p:nvPr/>
              </p:nvSpPr>
              <p:spPr bwMode="auto">
                <a:xfrm>
                  <a:off x="2083" y="2503"/>
                  <a:ext cx="87" cy="90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808080"/>
                    </a:solidFill>
                  </a:endParaRPr>
                </a:p>
              </p:txBody>
            </p:sp>
          </p:grpSp>
          <p:sp>
            <p:nvSpPr>
              <p:cNvPr id="189491" name="Line 51"/>
              <p:cNvSpPr>
                <a:spLocks noChangeShapeType="1"/>
              </p:cNvSpPr>
              <p:nvPr/>
            </p:nvSpPr>
            <p:spPr bwMode="auto">
              <a:xfrm>
                <a:off x="1995" y="1234"/>
                <a:ext cx="1461" cy="3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492" name="Line 52"/>
              <p:cNvSpPr>
                <a:spLocks noChangeShapeType="1"/>
              </p:cNvSpPr>
              <p:nvPr/>
            </p:nvSpPr>
            <p:spPr bwMode="auto">
              <a:xfrm flipH="1">
                <a:off x="4408" y="1335"/>
                <a:ext cx="82" cy="21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493" name="Line 53"/>
              <p:cNvSpPr>
                <a:spLocks noChangeShapeType="1"/>
              </p:cNvSpPr>
              <p:nvPr/>
            </p:nvSpPr>
            <p:spPr bwMode="auto">
              <a:xfrm>
                <a:off x="1820" y="1344"/>
                <a:ext cx="209" cy="24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494" name="Oval 38"/>
              <p:cNvSpPr>
                <a:spLocks noChangeArrowheads="1"/>
              </p:cNvSpPr>
              <p:nvPr/>
            </p:nvSpPr>
            <p:spPr bwMode="auto">
              <a:xfrm>
                <a:off x="4438" y="1286"/>
                <a:ext cx="87" cy="9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8080"/>
                  </a:solidFill>
                </a:endParaRPr>
              </a:p>
            </p:txBody>
          </p:sp>
          <p:sp>
            <p:nvSpPr>
              <p:cNvPr id="189495" name="Oval 38"/>
              <p:cNvSpPr>
                <a:spLocks noChangeArrowheads="1"/>
              </p:cNvSpPr>
              <p:nvPr/>
            </p:nvSpPr>
            <p:spPr bwMode="auto">
              <a:xfrm>
                <a:off x="4171" y="1201"/>
                <a:ext cx="87" cy="9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8080"/>
                  </a:solidFill>
                </a:endParaRPr>
              </a:p>
            </p:txBody>
          </p:sp>
          <p:sp>
            <p:nvSpPr>
              <p:cNvPr id="189496" name="Oval 23"/>
              <p:cNvSpPr>
                <a:spLocks noChangeArrowheads="1"/>
              </p:cNvSpPr>
              <p:nvPr/>
            </p:nvSpPr>
            <p:spPr bwMode="auto">
              <a:xfrm>
                <a:off x="4379" y="1518"/>
                <a:ext cx="87" cy="9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8080"/>
                  </a:solidFill>
                </a:endParaRPr>
              </a:p>
            </p:txBody>
          </p:sp>
          <p:sp>
            <p:nvSpPr>
              <p:cNvPr id="189497" name="Oval 39"/>
              <p:cNvSpPr>
                <a:spLocks noChangeArrowheads="1"/>
              </p:cNvSpPr>
              <p:nvPr/>
            </p:nvSpPr>
            <p:spPr bwMode="auto">
              <a:xfrm>
                <a:off x="1979" y="1546"/>
                <a:ext cx="87" cy="9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8080"/>
                  </a:solidFill>
                </a:endParaRPr>
              </a:p>
            </p:txBody>
          </p:sp>
          <p:grpSp>
            <p:nvGrpSpPr>
              <p:cNvPr id="12" name="Group 58"/>
              <p:cNvGrpSpPr>
                <a:grpSpLocks/>
              </p:cNvGrpSpPr>
              <p:nvPr/>
            </p:nvGrpSpPr>
            <p:grpSpPr bwMode="auto">
              <a:xfrm>
                <a:off x="2037" y="1012"/>
                <a:ext cx="2075" cy="101"/>
                <a:chOff x="2172" y="2635"/>
                <a:chExt cx="2075" cy="101"/>
              </a:xfrm>
            </p:grpSpPr>
            <p:sp>
              <p:nvSpPr>
                <p:cNvPr id="189499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216" y="2690"/>
                  <a:ext cx="1989" cy="1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500" name="Oval 38"/>
                <p:cNvSpPr>
                  <a:spLocks noChangeArrowheads="1"/>
                </p:cNvSpPr>
                <p:nvPr/>
              </p:nvSpPr>
              <p:spPr bwMode="auto">
                <a:xfrm>
                  <a:off x="4160" y="2646"/>
                  <a:ext cx="87" cy="90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808080"/>
                    </a:solidFill>
                  </a:endParaRPr>
                </a:p>
              </p:txBody>
            </p:sp>
            <p:sp>
              <p:nvSpPr>
                <p:cNvPr id="189501" name="Oval 39"/>
                <p:cNvSpPr>
                  <a:spLocks noChangeArrowheads="1"/>
                </p:cNvSpPr>
                <p:nvPr/>
              </p:nvSpPr>
              <p:spPr bwMode="auto">
                <a:xfrm>
                  <a:off x="2172" y="2635"/>
                  <a:ext cx="87" cy="90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808080"/>
                    </a:solidFill>
                  </a:endParaRPr>
                </a:p>
              </p:txBody>
            </p:sp>
          </p:grpSp>
          <p:sp>
            <p:nvSpPr>
              <p:cNvPr id="189502" name="Oval 39"/>
              <p:cNvSpPr>
                <a:spLocks noChangeArrowheads="1"/>
              </p:cNvSpPr>
              <p:nvPr/>
            </p:nvSpPr>
            <p:spPr bwMode="auto">
              <a:xfrm>
                <a:off x="1767" y="1291"/>
                <a:ext cx="87" cy="9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8080"/>
                  </a:solidFill>
                </a:endParaRPr>
              </a:p>
            </p:txBody>
          </p:sp>
          <p:sp>
            <p:nvSpPr>
              <p:cNvPr id="189503" name="Oval 23"/>
              <p:cNvSpPr>
                <a:spLocks noChangeArrowheads="1"/>
              </p:cNvSpPr>
              <p:nvPr/>
            </p:nvSpPr>
            <p:spPr bwMode="auto">
              <a:xfrm>
                <a:off x="1958" y="1174"/>
                <a:ext cx="87" cy="9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8080"/>
                  </a:solidFill>
                </a:endParaRPr>
              </a:p>
            </p:txBody>
          </p:sp>
        </p:grpSp>
      </p:grpSp>
      <p:sp>
        <p:nvSpPr>
          <p:cNvPr id="189505" name="Oval 65"/>
          <p:cNvSpPr>
            <a:spLocks noChangeArrowheads="1"/>
          </p:cNvSpPr>
          <p:nvPr/>
        </p:nvSpPr>
        <p:spPr bwMode="auto">
          <a:xfrm>
            <a:off x="3351213" y="3503613"/>
            <a:ext cx="1031875" cy="6318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Tier 2</a:t>
            </a:r>
          </a:p>
          <a:p>
            <a:pPr algn="ctr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ISP</a:t>
            </a:r>
          </a:p>
        </p:txBody>
      </p:sp>
      <p:sp>
        <p:nvSpPr>
          <p:cNvPr id="189506" name="Oval 66"/>
          <p:cNvSpPr>
            <a:spLocks noChangeArrowheads="1"/>
          </p:cNvSpPr>
          <p:nvPr/>
        </p:nvSpPr>
        <p:spPr bwMode="auto">
          <a:xfrm>
            <a:off x="4464050" y="3548063"/>
            <a:ext cx="1031875" cy="6318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Tier 2</a:t>
            </a:r>
          </a:p>
          <a:p>
            <a:pPr algn="ctr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ISP</a:t>
            </a:r>
          </a:p>
        </p:txBody>
      </p:sp>
      <p:sp>
        <p:nvSpPr>
          <p:cNvPr id="189507" name="Oval 67"/>
          <p:cNvSpPr>
            <a:spLocks noChangeArrowheads="1"/>
          </p:cNvSpPr>
          <p:nvPr/>
        </p:nvSpPr>
        <p:spPr bwMode="auto">
          <a:xfrm>
            <a:off x="3152775" y="5694363"/>
            <a:ext cx="1031875" cy="6318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Tier 2</a:t>
            </a:r>
          </a:p>
          <a:p>
            <a:pPr algn="ctr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ISP</a:t>
            </a:r>
          </a:p>
        </p:txBody>
      </p:sp>
      <p:sp>
        <p:nvSpPr>
          <p:cNvPr id="189508" name="Oval 68"/>
          <p:cNvSpPr>
            <a:spLocks noChangeArrowheads="1"/>
          </p:cNvSpPr>
          <p:nvPr/>
        </p:nvSpPr>
        <p:spPr bwMode="auto">
          <a:xfrm>
            <a:off x="1582738" y="5265738"/>
            <a:ext cx="1031875" cy="6318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Tier 2</a:t>
            </a:r>
          </a:p>
          <a:p>
            <a:pPr algn="ctr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ISP</a:t>
            </a:r>
          </a:p>
        </p:txBody>
      </p:sp>
      <p:sp>
        <p:nvSpPr>
          <p:cNvPr id="189509" name="Oval 69"/>
          <p:cNvSpPr>
            <a:spLocks noChangeArrowheads="1"/>
          </p:cNvSpPr>
          <p:nvPr/>
        </p:nvSpPr>
        <p:spPr bwMode="auto">
          <a:xfrm>
            <a:off x="2306638" y="5584825"/>
            <a:ext cx="1031875" cy="6318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Tier 2</a:t>
            </a:r>
          </a:p>
          <a:p>
            <a:pPr algn="ctr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ISP</a:t>
            </a:r>
          </a:p>
        </p:txBody>
      </p:sp>
      <p:sp>
        <p:nvSpPr>
          <p:cNvPr id="189510" name="Oval 70"/>
          <p:cNvSpPr>
            <a:spLocks noChangeArrowheads="1"/>
          </p:cNvSpPr>
          <p:nvPr/>
        </p:nvSpPr>
        <p:spPr bwMode="auto">
          <a:xfrm>
            <a:off x="4538663" y="5654675"/>
            <a:ext cx="1031875" cy="6318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Tier 2</a:t>
            </a:r>
          </a:p>
          <a:p>
            <a:pPr algn="ctr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ISP</a:t>
            </a:r>
          </a:p>
        </p:txBody>
      </p:sp>
      <p:sp>
        <p:nvSpPr>
          <p:cNvPr id="189511" name="Oval 71"/>
          <p:cNvSpPr>
            <a:spLocks noChangeArrowheads="1"/>
          </p:cNvSpPr>
          <p:nvPr/>
        </p:nvSpPr>
        <p:spPr bwMode="auto">
          <a:xfrm>
            <a:off x="5334000" y="5676900"/>
            <a:ext cx="1031875" cy="6318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Tier 2</a:t>
            </a:r>
          </a:p>
          <a:p>
            <a:pPr algn="ctr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ISP</a:t>
            </a:r>
          </a:p>
        </p:txBody>
      </p:sp>
      <p:sp>
        <p:nvSpPr>
          <p:cNvPr id="189512" name="Oval 72"/>
          <p:cNvSpPr>
            <a:spLocks noChangeArrowheads="1"/>
          </p:cNvSpPr>
          <p:nvPr/>
        </p:nvSpPr>
        <p:spPr bwMode="auto">
          <a:xfrm>
            <a:off x="6140450" y="5614988"/>
            <a:ext cx="1031875" cy="6318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Tier 2</a:t>
            </a:r>
          </a:p>
          <a:p>
            <a:pPr algn="ctr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ISP</a:t>
            </a:r>
          </a:p>
        </p:txBody>
      </p:sp>
      <p:sp>
        <p:nvSpPr>
          <p:cNvPr id="189513" name="Line 73"/>
          <p:cNvSpPr>
            <a:spLocks noChangeShapeType="1"/>
          </p:cNvSpPr>
          <p:nvPr/>
        </p:nvSpPr>
        <p:spPr bwMode="auto">
          <a:xfrm flipH="1">
            <a:off x="2327275" y="3776663"/>
            <a:ext cx="820738" cy="153193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9514" name="Line 74"/>
          <p:cNvSpPr>
            <a:spLocks noChangeShapeType="1"/>
          </p:cNvSpPr>
          <p:nvPr/>
        </p:nvSpPr>
        <p:spPr bwMode="auto">
          <a:xfrm flipH="1">
            <a:off x="2860675" y="3784600"/>
            <a:ext cx="285750" cy="18065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9515" name="Line 75"/>
          <p:cNvSpPr>
            <a:spLocks noChangeShapeType="1"/>
          </p:cNvSpPr>
          <p:nvPr/>
        </p:nvSpPr>
        <p:spPr bwMode="auto">
          <a:xfrm flipH="1">
            <a:off x="3106738" y="3805238"/>
            <a:ext cx="2662237" cy="18192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9516" name="Line 76"/>
          <p:cNvSpPr>
            <a:spLocks noChangeShapeType="1"/>
          </p:cNvSpPr>
          <p:nvPr/>
        </p:nvSpPr>
        <p:spPr bwMode="auto">
          <a:xfrm flipH="1">
            <a:off x="5026025" y="3813175"/>
            <a:ext cx="715963" cy="18669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9517" name="Line 77"/>
          <p:cNvSpPr>
            <a:spLocks noChangeShapeType="1"/>
          </p:cNvSpPr>
          <p:nvPr/>
        </p:nvSpPr>
        <p:spPr bwMode="auto">
          <a:xfrm>
            <a:off x="3208338" y="3821113"/>
            <a:ext cx="1801812" cy="184308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9518" name="Line 78"/>
          <p:cNvSpPr>
            <a:spLocks noChangeShapeType="1"/>
          </p:cNvSpPr>
          <p:nvPr/>
        </p:nvSpPr>
        <p:spPr bwMode="auto">
          <a:xfrm>
            <a:off x="5843588" y="3852863"/>
            <a:ext cx="815975" cy="18192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9519" name="Line 79"/>
          <p:cNvSpPr>
            <a:spLocks noChangeShapeType="1"/>
          </p:cNvSpPr>
          <p:nvPr/>
        </p:nvSpPr>
        <p:spPr bwMode="auto">
          <a:xfrm flipH="1">
            <a:off x="3892550" y="4133850"/>
            <a:ext cx="846138" cy="160655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9520" name="Line 80"/>
          <p:cNvSpPr>
            <a:spLocks noChangeShapeType="1"/>
          </p:cNvSpPr>
          <p:nvPr/>
        </p:nvSpPr>
        <p:spPr bwMode="auto">
          <a:xfrm>
            <a:off x="4094163" y="4117975"/>
            <a:ext cx="2170112" cy="161925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339725" y="1227138"/>
            <a:ext cx="84407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“Tier-3” ISPs, local ISPs 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customer of tier 1 or tier 2 network</a:t>
            </a:r>
          </a:p>
          <a:p>
            <a:pPr marL="742950" lvl="1" indent="-28575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latin typeface="Comic Sans MS" pitchFamily="66" charset="0"/>
              </a:rPr>
              <a:t>last hop (“access”) network (closest to end systems)</a:t>
            </a:r>
          </a:p>
        </p:txBody>
      </p:sp>
      <p:sp>
        <p:nvSpPr>
          <p:cNvPr id="189522" name="Oval 82"/>
          <p:cNvSpPr>
            <a:spLocks noChangeArrowheads="1"/>
          </p:cNvSpPr>
          <p:nvPr/>
        </p:nvSpPr>
        <p:spPr bwMode="auto">
          <a:xfrm>
            <a:off x="4119563" y="2825750"/>
            <a:ext cx="536575" cy="452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523" name="Oval 83"/>
          <p:cNvSpPr>
            <a:spLocks noChangeArrowheads="1"/>
          </p:cNvSpPr>
          <p:nvPr/>
        </p:nvSpPr>
        <p:spPr bwMode="auto">
          <a:xfrm>
            <a:off x="4462463" y="2811463"/>
            <a:ext cx="536575" cy="452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524" name="Oval 84"/>
          <p:cNvSpPr>
            <a:spLocks noChangeArrowheads="1"/>
          </p:cNvSpPr>
          <p:nvPr/>
        </p:nvSpPr>
        <p:spPr bwMode="auto">
          <a:xfrm>
            <a:off x="4721225" y="3011488"/>
            <a:ext cx="536575" cy="452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525" name="Oval 85"/>
          <p:cNvSpPr>
            <a:spLocks noChangeArrowheads="1"/>
          </p:cNvSpPr>
          <p:nvPr/>
        </p:nvSpPr>
        <p:spPr bwMode="auto">
          <a:xfrm>
            <a:off x="4884738" y="3211513"/>
            <a:ext cx="536575" cy="452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526" name="Oval 86"/>
          <p:cNvSpPr>
            <a:spLocks noChangeArrowheads="1"/>
          </p:cNvSpPr>
          <p:nvPr/>
        </p:nvSpPr>
        <p:spPr bwMode="auto">
          <a:xfrm>
            <a:off x="5226050" y="3340100"/>
            <a:ext cx="536575" cy="452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527" name="Oval 87"/>
          <p:cNvSpPr>
            <a:spLocks noChangeArrowheads="1"/>
          </p:cNvSpPr>
          <p:nvPr/>
        </p:nvSpPr>
        <p:spPr bwMode="auto">
          <a:xfrm>
            <a:off x="5329238" y="3705225"/>
            <a:ext cx="536575" cy="452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528" name="Oval 88"/>
          <p:cNvSpPr>
            <a:spLocks noChangeArrowheads="1"/>
          </p:cNvSpPr>
          <p:nvPr/>
        </p:nvSpPr>
        <p:spPr bwMode="auto">
          <a:xfrm>
            <a:off x="3629025" y="2978150"/>
            <a:ext cx="536575" cy="452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529" name="Oval 89"/>
          <p:cNvSpPr>
            <a:spLocks noChangeArrowheads="1"/>
          </p:cNvSpPr>
          <p:nvPr/>
        </p:nvSpPr>
        <p:spPr bwMode="auto">
          <a:xfrm>
            <a:off x="3422650" y="3154363"/>
            <a:ext cx="536575" cy="452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530" name="Oval 90"/>
          <p:cNvSpPr>
            <a:spLocks noChangeArrowheads="1"/>
          </p:cNvSpPr>
          <p:nvPr/>
        </p:nvSpPr>
        <p:spPr bwMode="auto">
          <a:xfrm>
            <a:off x="3040063" y="3343275"/>
            <a:ext cx="536575" cy="452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531" name="Oval 91"/>
          <p:cNvSpPr>
            <a:spLocks noChangeArrowheads="1"/>
          </p:cNvSpPr>
          <p:nvPr/>
        </p:nvSpPr>
        <p:spPr bwMode="auto">
          <a:xfrm>
            <a:off x="2895600" y="3675063"/>
            <a:ext cx="536575" cy="452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532" name="Oval 92"/>
          <p:cNvSpPr>
            <a:spLocks noChangeArrowheads="1"/>
          </p:cNvSpPr>
          <p:nvPr/>
        </p:nvSpPr>
        <p:spPr bwMode="auto">
          <a:xfrm>
            <a:off x="1290638" y="5110163"/>
            <a:ext cx="536575" cy="452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533" name="Oval 93"/>
          <p:cNvSpPr>
            <a:spLocks noChangeArrowheads="1"/>
          </p:cNvSpPr>
          <p:nvPr/>
        </p:nvSpPr>
        <p:spPr bwMode="auto">
          <a:xfrm>
            <a:off x="1111250" y="5451475"/>
            <a:ext cx="536575" cy="452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534" name="Oval 94"/>
          <p:cNvSpPr>
            <a:spLocks noChangeArrowheads="1"/>
          </p:cNvSpPr>
          <p:nvPr/>
        </p:nvSpPr>
        <p:spPr bwMode="auto">
          <a:xfrm>
            <a:off x="1276350" y="5697538"/>
            <a:ext cx="536575" cy="452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535" name="Oval 95"/>
          <p:cNvSpPr>
            <a:spLocks noChangeArrowheads="1"/>
          </p:cNvSpPr>
          <p:nvPr/>
        </p:nvSpPr>
        <p:spPr bwMode="auto">
          <a:xfrm>
            <a:off x="1571625" y="5861050"/>
            <a:ext cx="536575" cy="452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536" name="Oval 96"/>
          <p:cNvSpPr>
            <a:spLocks noChangeArrowheads="1"/>
          </p:cNvSpPr>
          <p:nvPr/>
        </p:nvSpPr>
        <p:spPr bwMode="auto">
          <a:xfrm>
            <a:off x="1951038" y="5870575"/>
            <a:ext cx="536575" cy="452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537" name="Oval 97"/>
          <p:cNvSpPr>
            <a:spLocks noChangeArrowheads="1"/>
          </p:cNvSpPr>
          <p:nvPr/>
        </p:nvSpPr>
        <p:spPr bwMode="auto">
          <a:xfrm>
            <a:off x="2317750" y="6116638"/>
            <a:ext cx="536575" cy="452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538" name="Oval 98"/>
          <p:cNvSpPr>
            <a:spLocks noChangeArrowheads="1"/>
          </p:cNvSpPr>
          <p:nvPr/>
        </p:nvSpPr>
        <p:spPr bwMode="auto">
          <a:xfrm>
            <a:off x="2697163" y="6100763"/>
            <a:ext cx="536575" cy="452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539" name="Oval 99"/>
          <p:cNvSpPr>
            <a:spLocks noChangeArrowheads="1"/>
          </p:cNvSpPr>
          <p:nvPr/>
        </p:nvSpPr>
        <p:spPr bwMode="auto">
          <a:xfrm>
            <a:off x="3052763" y="6169025"/>
            <a:ext cx="536575" cy="452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540" name="Oval 100"/>
          <p:cNvSpPr>
            <a:spLocks noChangeArrowheads="1"/>
          </p:cNvSpPr>
          <p:nvPr/>
        </p:nvSpPr>
        <p:spPr bwMode="auto">
          <a:xfrm>
            <a:off x="3549650" y="6213475"/>
            <a:ext cx="536575" cy="452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541" name="Oval 101"/>
          <p:cNvSpPr>
            <a:spLocks noChangeArrowheads="1"/>
          </p:cNvSpPr>
          <p:nvPr/>
        </p:nvSpPr>
        <p:spPr bwMode="auto">
          <a:xfrm>
            <a:off x="3938588" y="6092825"/>
            <a:ext cx="536575" cy="452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542" name="Oval 102"/>
          <p:cNvSpPr>
            <a:spLocks noChangeArrowheads="1"/>
          </p:cNvSpPr>
          <p:nvPr/>
        </p:nvSpPr>
        <p:spPr bwMode="auto">
          <a:xfrm>
            <a:off x="4635500" y="6221413"/>
            <a:ext cx="536575" cy="452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543" name="Oval 103"/>
          <p:cNvSpPr>
            <a:spLocks noChangeArrowheads="1"/>
          </p:cNvSpPr>
          <p:nvPr/>
        </p:nvSpPr>
        <p:spPr bwMode="auto">
          <a:xfrm>
            <a:off x="5035550" y="6183313"/>
            <a:ext cx="536575" cy="452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544" name="Oval 104"/>
          <p:cNvSpPr>
            <a:spLocks noChangeArrowheads="1"/>
          </p:cNvSpPr>
          <p:nvPr/>
        </p:nvSpPr>
        <p:spPr bwMode="auto">
          <a:xfrm>
            <a:off x="5246688" y="6121400"/>
            <a:ext cx="536575" cy="452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545" name="Oval 105"/>
          <p:cNvSpPr>
            <a:spLocks noChangeArrowheads="1"/>
          </p:cNvSpPr>
          <p:nvPr/>
        </p:nvSpPr>
        <p:spPr bwMode="auto">
          <a:xfrm>
            <a:off x="5553075" y="6249988"/>
            <a:ext cx="536575" cy="452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546" name="Oval 106"/>
          <p:cNvSpPr>
            <a:spLocks noChangeArrowheads="1"/>
          </p:cNvSpPr>
          <p:nvPr/>
        </p:nvSpPr>
        <p:spPr bwMode="auto">
          <a:xfrm>
            <a:off x="5883275" y="6142038"/>
            <a:ext cx="536575" cy="452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547" name="Oval 107"/>
          <p:cNvSpPr>
            <a:spLocks noChangeArrowheads="1"/>
          </p:cNvSpPr>
          <p:nvPr/>
        </p:nvSpPr>
        <p:spPr bwMode="auto">
          <a:xfrm>
            <a:off x="6296025" y="6164263"/>
            <a:ext cx="536575" cy="452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548" name="Oval 108"/>
          <p:cNvSpPr>
            <a:spLocks noChangeArrowheads="1"/>
          </p:cNvSpPr>
          <p:nvPr/>
        </p:nvSpPr>
        <p:spPr bwMode="auto">
          <a:xfrm>
            <a:off x="6696075" y="6115050"/>
            <a:ext cx="536575" cy="452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549" name="Oval 109"/>
          <p:cNvSpPr>
            <a:spLocks noChangeArrowheads="1"/>
          </p:cNvSpPr>
          <p:nvPr/>
        </p:nvSpPr>
        <p:spPr bwMode="auto">
          <a:xfrm>
            <a:off x="6977063" y="5948363"/>
            <a:ext cx="536575" cy="452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Oval 2"/>
          <p:cNvSpPr>
            <a:spLocks noChangeArrowheads="1"/>
          </p:cNvSpPr>
          <p:nvPr/>
        </p:nvSpPr>
        <p:spPr bwMode="auto">
          <a:xfrm>
            <a:off x="3900488" y="3178175"/>
            <a:ext cx="1031875" cy="6318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Tier 2</a:t>
            </a:r>
          </a:p>
          <a:p>
            <a:pPr algn="ctr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ISP</a:t>
            </a:r>
          </a:p>
        </p:txBody>
      </p:sp>
      <p:sp>
        <p:nvSpPr>
          <p:cNvPr id="1914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9063" y="114300"/>
            <a:ext cx="8096250" cy="1143000"/>
          </a:xfrm>
        </p:spPr>
        <p:txBody>
          <a:bodyPr/>
          <a:lstStyle/>
          <a:p>
            <a:r>
              <a:rPr lang="en-US" sz="3200" smtClean="0">
                <a:solidFill>
                  <a:srgbClr val="000099"/>
                </a:solidFill>
              </a:rPr>
              <a:t>Internet structure: network of networks</a:t>
            </a:r>
            <a:endParaRPr lang="en-US" smtClean="0">
              <a:solidFill>
                <a:srgbClr val="000099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00150" y="3333750"/>
            <a:ext cx="6500813" cy="2608263"/>
            <a:chOff x="1166" y="2204"/>
            <a:chExt cx="4095" cy="1643"/>
          </a:xfrm>
        </p:grpSpPr>
        <p:sp>
          <p:nvSpPr>
            <p:cNvPr id="191494" name="Oval 33"/>
            <p:cNvSpPr>
              <a:spLocks noChangeArrowheads="1"/>
            </p:cNvSpPr>
            <p:nvPr/>
          </p:nvSpPr>
          <p:spPr bwMode="auto">
            <a:xfrm>
              <a:off x="2016" y="3349"/>
              <a:ext cx="1174" cy="49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808080"/>
                  </a:solidFill>
                  <a:latin typeface="Comic Sans MS" pitchFamily="66" charset="0"/>
                </a:rPr>
                <a:t>Tier 1 ISP</a:t>
              </a:r>
              <a:endParaRPr lang="en-US">
                <a:solidFill>
                  <a:srgbClr val="808080"/>
                </a:solidFill>
              </a:endParaRPr>
            </a:p>
          </p:txBody>
        </p:sp>
        <p:sp>
          <p:nvSpPr>
            <p:cNvPr id="191495" name="Oval 35"/>
            <p:cNvSpPr>
              <a:spLocks noChangeArrowheads="1"/>
            </p:cNvSpPr>
            <p:nvPr/>
          </p:nvSpPr>
          <p:spPr bwMode="auto">
            <a:xfrm>
              <a:off x="3508" y="3325"/>
              <a:ext cx="1174" cy="49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808080"/>
                  </a:solidFill>
                  <a:latin typeface="Comic Sans MS" pitchFamily="66" charset="0"/>
                </a:rPr>
                <a:t>Tier 1 ISP</a:t>
              </a:r>
              <a:endParaRPr lang="en-US">
                <a:solidFill>
                  <a:srgbClr val="808080"/>
                </a:solidFill>
              </a:endParaRP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4204" y="2609"/>
              <a:ext cx="1057" cy="572"/>
              <a:chOff x="4204" y="2385"/>
              <a:chExt cx="1057" cy="572"/>
            </a:xfrm>
          </p:grpSpPr>
          <p:sp>
            <p:nvSpPr>
              <p:cNvPr id="191497" name="Oval 9"/>
              <p:cNvSpPr>
                <a:spLocks noChangeArrowheads="1"/>
              </p:cNvSpPr>
              <p:nvPr/>
            </p:nvSpPr>
            <p:spPr bwMode="auto">
              <a:xfrm>
                <a:off x="4204" y="2385"/>
                <a:ext cx="1057" cy="572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498" name="Text Box 10"/>
              <p:cNvSpPr txBox="1">
                <a:spLocks noChangeArrowheads="1"/>
              </p:cNvSpPr>
              <p:nvPr/>
            </p:nvSpPr>
            <p:spPr bwMode="auto">
              <a:xfrm>
                <a:off x="4298" y="2476"/>
                <a:ext cx="886" cy="4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85000"/>
                  </a:lnSpc>
                </a:pPr>
                <a:r>
                  <a:rPr lang="en-US" sz="1400">
                    <a:solidFill>
                      <a:srgbClr val="808080"/>
                    </a:solidFill>
                    <a:latin typeface="Comic Sans MS" pitchFamily="66" charset="0"/>
                  </a:rPr>
                  <a:t>Large Content </a:t>
                </a:r>
              </a:p>
              <a:p>
                <a:pPr algn="ctr">
                  <a:lnSpc>
                    <a:spcPct val="85000"/>
                  </a:lnSpc>
                </a:pPr>
                <a:r>
                  <a:rPr lang="en-US" sz="1400">
                    <a:solidFill>
                      <a:srgbClr val="808080"/>
                    </a:solidFill>
                    <a:latin typeface="Comic Sans MS" pitchFamily="66" charset="0"/>
                  </a:rPr>
                  <a:t>Distributor </a:t>
                </a:r>
              </a:p>
              <a:p>
                <a:pPr algn="ctr">
                  <a:lnSpc>
                    <a:spcPct val="85000"/>
                  </a:lnSpc>
                </a:pPr>
                <a:r>
                  <a:rPr lang="en-US" sz="1400">
                    <a:solidFill>
                      <a:srgbClr val="808080"/>
                    </a:solidFill>
                    <a:latin typeface="Comic Sans MS" pitchFamily="66" charset="0"/>
                  </a:rPr>
                  <a:t>(e.g., Google</a:t>
                </a:r>
                <a:r>
                  <a:rPr lang="en-US" sz="1600">
                    <a:solidFill>
                      <a:srgbClr val="808080"/>
                    </a:solidFill>
                    <a:latin typeface="Comic Sans MS" pitchFamily="66" charset="0"/>
                  </a:rPr>
                  <a:t>)</a:t>
                </a:r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166" y="2652"/>
              <a:ext cx="1057" cy="572"/>
              <a:chOff x="1166" y="2428"/>
              <a:chExt cx="1057" cy="572"/>
            </a:xfrm>
          </p:grpSpPr>
          <p:sp>
            <p:nvSpPr>
              <p:cNvPr id="191500" name="Oval 12"/>
              <p:cNvSpPr>
                <a:spLocks noChangeArrowheads="1"/>
              </p:cNvSpPr>
              <p:nvPr/>
            </p:nvSpPr>
            <p:spPr bwMode="auto">
              <a:xfrm>
                <a:off x="1166" y="2428"/>
                <a:ext cx="1057" cy="572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501" name="Text Box 13"/>
              <p:cNvSpPr txBox="1">
                <a:spLocks noChangeArrowheads="1"/>
              </p:cNvSpPr>
              <p:nvPr/>
            </p:nvSpPr>
            <p:spPr bwMode="auto">
              <a:xfrm>
                <a:off x="1244" y="2518"/>
                <a:ext cx="886" cy="4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85000"/>
                  </a:lnSpc>
                </a:pPr>
                <a:r>
                  <a:rPr lang="en-US" sz="1400">
                    <a:solidFill>
                      <a:srgbClr val="808080"/>
                    </a:solidFill>
                    <a:latin typeface="Comic Sans MS" pitchFamily="66" charset="0"/>
                  </a:rPr>
                  <a:t>Large Content </a:t>
                </a:r>
              </a:p>
              <a:p>
                <a:pPr algn="ctr">
                  <a:lnSpc>
                    <a:spcPct val="85000"/>
                  </a:lnSpc>
                </a:pPr>
                <a:r>
                  <a:rPr lang="en-US" sz="1400">
                    <a:solidFill>
                      <a:srgbClr val="808080"/>
                    </a:solidFill>
                    <a:latin typeface="Comic Sans MS" pitchFamily="66" charset="0"/>
                  </a:rPr>
                  <a:t>Distributor </a:t>
                </a:r>
              </a:p>
              <a:p>
                <a:pPr algn="ctr">
                  <a:lnSpc>
                    <a:spcPct val="85000"/>
                  </a:lnSpc>
                </a:pPr>
                <a:r>
                  <a:rPr lang="en-US" sz="1400">
                    <a:solidFill>
                      <a:srgbClr val="808080"/>
                    </a:solidFill>
                    <a:latin typeface="Comic Sans MS" pitchFamily="66" charset="0"/>
                  </a:rPr>
                  <a:t>(e.g., Akamai</a:t>
                </a:r>
                <a:r>
                  <a:rPr lang="en-US" sz="1600">
                    <a:solidFill>
                      <a:srgbClr val="808080"/>
                    </a:solidFill>
                    <a:latin typeface="Comic Sans MS" pitchFamily="66" charset="0"/>
                  </a:rPr>
                  <a:t>)</a:t>
                </a:r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1997" y="2204"/>
              <a:ext cx="2250" cy="1203"/>
              <a:chOff x="1997" y="1980"/>
              <a:chExt cx="2250" cy="1203"/>
            </a:xfrm>
          </p:grpSpPr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2250" y="1980"/>
                <a:ext cx="374" cy="277"/>
                <a:chOff x="4895" y="3523"/>
                <a:chExt cx="374" cy="277"/>
              </a:xfrm>
            </p:grpSpPr>
            <p:sp>
              <p:nvSpPr>
                <p:cNvPr id="191504" name="Rectangle 16"/>
                <p:cNvSpPr>
                  <a:spLocks noChangeArrowheads="1"/>
                </p:cNvSpPr>
                <p:nvPr/>
              </p:nvSpPr>
              <p:spPr bwMode="auto">
                <a:xfrm>
                  <a:off x="4930" y="3523"/>
                  <a:ext cx="299" cy="277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150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895" y="3529"/>
                  <a:ext cx="37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808080"/>
                      </a:solidFill>
                      <a:latin typeface="Comic Sans MS" pitchFamily="66" charset="0"/>
                    </a:rPr>
                    <a:t>IXP</a:t>
                  </a:r>
                </a:p>
              </p:txBody>
            </p:sp>
          </p:grpSp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3852" y="1987"/>
                <a:ext cx="374" cy="277"/>
                <a:chOff x="4895" y="3523"/>
                <a:chExt cx="374" cy="277"/>
              </a:xfrm>
            </p:grpSpPr>
            <p:sp>
              <p:nvSpPr>
                <p:cNvPr id="191507" name="Rectangle 19"/>
                <p:cNvSpPr>
                  <a:spLocks noChangeArrowheads="1"/>
                </p:cNvSpPr>
                <p:nvPr/>
              </p:nvSpPr>
              <p:spPr bwMode="auto">
                <a:xfrm>
                  <a:off x="4930" y="3523"/>
                  <a:ext cx="299" cy="277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150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895" y="3529"/>
                  <a:ext cx="37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808080"/>
                      </a:solidFill>
                      <a:latin typeface="Comic Sans MS" pitchFamily="66" charset="0"/>
                    </a:rPr>
                    <a:t>IXP</a:t>
                  </a:r>
                </a:p>
              </p:txBody>
            </p:sp>
          </p:grpSp>
          <p:sp>
            <p:nvSpPr>
              <p:cNvPr id="191509" name="Line 21"/>
              <p:cNvSpPr>
                <a:spLocks noChangeShapeType="1"/>
              </p:cNvSpPr>
              <p:nvPr/>
            </p:nvSpPr>
            <p:spPr bwMode="auto">
              <a:xfrm flipH="1">
                <a:off x="1997" y="2252"/>
                <a:ext cx="419" cy="231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510" name="Line 22"/>
              <p:cNvSpPr>
                <a:spLocks noChangeShapeType="1"/>
              </p:cNvSpPr>
              <p:nvPr/>
            </p:nvSpPr>
            <p:spPr bwMode="auto">
              <a:xfrm>
                <a:off x="2386" y="2267"/>
                <a:ext cx="8" cy="875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511" name="Line 23"/>
              <p:cNvSpPr>
                <a:spLocks noChangeShapeType="1"/>
              </p:cNvSpPr>
              <p:nvPr/>
            </p:nvSpPr>
            <p:spPr bwMode="auto">
              <a:xfrm>
                <a:off x="2400" y="2266"/>
                <a:ext cx="1272" cy="905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512" name="Line 24"/>
              <p:cNvSpPr>
                <a:spLocks noChangeShapeType="1"/>
              </p:cNvSpPr>
              <p:nvPr/>
            </p:nvSpPr>
            <p:spPr bwMode="auto">
              <a:xfrm>
                <a:off x="2422" y="2280"/>
                <a:ext cx="1818" cy="329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513" name="Line 25"/>
              <p:cNvSpPr>
                <a:spLocks noChangeShapeType="1"/>
              </p:cNvSpPr>
              <p:nvPr/>
            </p:nvSpPr>
            <p:spPr bwMode="auto">
              <a:xfrm flipH="1" flipV="1">
                <a:off x="4045" y="2256"/>
                <a:ext cx="202" cy="352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514" name="Line 26"/>
              <p:cNvSpPr>
                <a:spLocks noChangeShapeType="1"/>
              </p:cNvSpPr>
              <p:nvPr/>
            </p:nvSpPr>
            <p:spPr bwMode="auto">
              <a:xfrm flipV="1">
                <a:off x="3656" y="2270"/>
                <a:ext cx="404" cy="913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515" name="Line 27"/>
              <p:cNvSpPr>
                <a:spLocks noChangeShapeType="1"/>
              </p:cNvSpPr>
              <p:nvPr/>
            </p:nvSpPr>
            <p:spPr bwMode="auto">
              <a:xfrm flipV="1">
                <a:off x="2407" y="2262"/>
                <a:ext cx="1638" cy="868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516" name="Line 28"/>
              <p:cNvSpPr>
                <a:spLocks noChangeShapeType="1"/>
              </p:cNvSpPr>
              <p:nvPr/>
            </p:nvSpPr>
            <p:spPr bwMode="auto">
              <a:xfrm flipV="1">
                <a:off x="2010" y="2284"/>
                <a:ext cx="2035" cy="202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1517" name="Oval 34"/>
            <p:cNvSpPr>
              <a:spLocks noChangeArrowheads="1"/>
            </p:cNvSpPr>
            <p:nvPr/>
          </p:nvSpPr>
          <p:spPr bwMode="auto">
            <a:xfrm>
              <a:off x="2677" y="2567"/>
              <a:ext cx="1174" cy="49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808080"/>
                  </a:solidFill>
                  <a:latin typeface="Comic Sans MS" pitchFamily="66" charset="0"/>
                </a:rPr>
                <a:t>Tier 1 ISP</a:t>
              </a:r>
              <a:endParaRPr lang="en-US">
                <a:solidFill>
                  <a:srgbClr val="808080"/>
                </a:solidFill>
              </a:endParaRPr>
            </a:p>
          </p:txBody>
        </p:sp>
        <p:grpSp>
          <p:nvGrpSpPr>
            <p:cNvPr id="9" name="Group 30"/>
            <p:cNvGrpSpPr>
              <a:grpSpLocks/>
            </p:cNvGrpSpPr>
            <p:nvPr/>
          </p:nvGrpSpPr>
          <p:grpSpPr bwMode="auto">
            <a:xfrm>
              <a:off x="1888" y="2716"/>
              <a:ext cx="2758" cy="906"/>
              <a:chOff x="1767" y="874"/>
              <a:chExt cx="2758" cy="906"/>
            </a:xfrm>
          </p:grpSpPr>
          <p:sp>
            <p:nvSpPr>
              <p:cNvPr id="191519" name="Line 31"/>
              <p:cNvSpPr>
                <a:spLocks noChangeShapeType="1"/>
              </p:cNvSpPr>
              <p:nvPr/>
            </p:nvSpPr>
            <p:spPr bwMode="auto">
              <a:xfrm flipV="1">
                <a:off x="2919" y="1229"/>
                <a:ext cx="1331" cy="351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520" name="Oval 23"/>
              <p:cNvSpPr>
                <a:spLocks noChangeArrowheads="1"/>
              </p:cNvSpPr>
              <p:nvPr/>
            </p:nvSpPr>
            <p:spPr bwMode="auto">
              <a:xfrm>
                <a:off x="3580" y="1482"/>
                <a:ext cx="87" cy="9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8080"/>
                  </a:solidFill>
                </a:endParaRPr>
              </a:p>
            </p:txBody>
          </p:sp>
          <p:sp>
            <p:nvSpPr>
              <p:cNvPr id="191521" name="Oval 36"/>
              <p:cNvSpPr>
                <a:spLocks noChangeArrowheads="1"/>
              </p:cNvSpPr>
              <p:nvPr/>
            </p:nvSpPr>
            <p:spPr bwMode="auto">
              <a:xfrm>
                <a:off x="3277" y="1186"/>
                <a:ext cx="88" cy="9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8080"/>
                  </a:solidFill>
                </a:endParaRPr>
              </a:p>
            </p:txBody>
          </p:sp>
          <p:sp>
            <p:nvSpPr>
              <p:cNvPr id="191522" name="Oval 37"/>
              <p:cNvSpPr>
                <a:spLocks noChangeArrowheads="1"/>
              </p:cNvSpPr>
              <p:nvPr/>
            </p:nvSpPr>
            <p:spPr bwMode="auto">
              <a:xfrm>
                <a:off x="2959" y="1186"/>
                <a:ext cx="87" cy="9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8080"/>
                  </a:solidFill>
                </a:endParaRPr>
              </a:p>
            </p:txBody>
          </p:sp>
          <p:sp>
            <p:nvSpPr>
              <p:cNvPr id="191523" name="Oval 38"/>
              <p:cNvSpPr>
                <a:spLocks noChangeArrowheads="1"/>
              </p:cNvSpPr>
              <p:nvPr/>
            </p:nvSpPr>
            <p:spPr bwMode="auto">
              <a:xfrm>
                <a:off x="2668" y="1490"/>
                <a:ext cx="87" cy="9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8080"/>
                  </a:solidFill>
                </a:endParaRPr>
              </a:p>
            </p:txBody>
          </p:sp>
          <p:sp>
            <p:nvSpPr>
              <p:cNvPr id="191524" name="Oval 39"/>
              <p:cNvSpPr>
                <a:spLocks noChangeArrowheads="1"/>
              </p:cNvSpPr>
              <p:nvPr/>
            </p:nvSpPr>
            <p:spPr bwMode="auto">
              <a:xfrm>
                <a:off x="2991" y="1690"/>
                <a:ext cx="87" cy="9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8080"/>
                  </a:solidFill>
                </a:endParaRPr>
              </a:p>
            </p:txBody>
          </p:sp>
          <p:sp>
            <p:nvSpPr>
              <p:cNvPr id="191525" name="Oval 40"/>
              <p:cNvSpPr>
                <a:spLocks noChangeArrowheads="1"/>
              </p:cNvSpPr>
              <p:nvPr/>
            </p:nvSpPr>
            <p:spPr bwMode="auto">
              <a:xfrm>
                <a:off x="3327" y="1682"/>
                <a:ext cx="87" cy="9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8080"/>
                  </a:solidFill>
                </a:endParaRPr>
              </a:p>
            </p:txBody>
          </p:sp>
          <p:sp>
            <p:nvSpPr>
              <p:cNvPr id="191526" name="Line 41"/>
              <p:cNvSpPr>
                <a:spLocks noChangeShapeType="1"/>
              </p:cNvSpPr>
              <p:nvPr/>
            </p:nvSpPr>
            <p:spPr bwMode="auto">
              <a:xfrm flipV="1">
                <a:off x="3080" y="1726"/>
                <a:ext cx="249" cy="4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527" name="Line 42"/>
              <p:cNvSpPr>
                <a:spLocks noChangeShapeType="1"/>
              </p:cNvSpPr>
              <p:nvPr/>
            </p:nvSpPr>
            <p:spPr bwMode="auto">
              <a:xfrm>
                <a:off x="3348" y="1258"/>
                <a:ext cx="241" cy="232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528" name="Line 43"/>
              <p:cNvSpPr>
                <a:spLocks noChangeShapeType="1"/>
              </p:cNvSpPr>
              <p:nvPr/>
            </p:nvSpPr>
            <p:spPr bwMode="auto">
              <a:xfrm flipV="1">
                <a:off x="2732" y="1278"/>
                <a:ext cx="257" cy="224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529" name="Oval 23"/>
              <p:cNvSpPr>
                <a:spLocks noChangeArrowheads="1"/>
              </p:cNvSpPr>
              <p:nvPr/>
            </p:nvSpPr>
            <p:spPr bwMode="auto">
              <a:xfrm>
                <a:off x="3422" y="1546"/>
                <a:ext cx="87" cy="9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8080"/>
                  </a:solidFill>
                </a:endParaRPr>
              </a:p>
            </p:txBody>
          </p:sp>
          <p:sp>
            <p:nvSpPr>
              <p:cNvPr id="191530" name="Oval 39"/>
              <p:cNvSpPr>
                <a:spLocks noChangeArrowheads="1"/>
              </p:cNvSpPr>
              <p:nvPr/>
            </p:nvSpPr>
            <p:spPr bwMode="auto">
              <a:xfrm>
                <a:off x="2882" y="1544"/>
                <a:ext cx="87" cy="9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8080"/>
                  </a:solidFill>
                </a:endParaRPr>
              </a:p>
            </p:txBody>
          </p:sp>
          <p:grpSp>
            <p:nvGrpSpPr>
              <p:cNvPr id="10" name="Group 43"/>
              <p:cNvGrpSpPr>
                <a:grpSpLocks/>
              </p:cNvGrpSpPr>
              <p:nvPr/>
            </p:nvGrpSpPr>
            <p:grpSpPr bwMode="auto">
              <a:xfrm>
                <a:off x="3672" y="874"/>
                <a:ext cx="533" cy="100"/>
                <a:chOff x="3807" y="2497"/>
                <a:chExt cx="533" cy="100"/>
              </a:xfrm>
            </p:grpSpPr>
            <p:sp>
              <p:nvSpPr>
                <p:cNvPr id="191532" name="Line 44"/>
                <p:cNvSpPr>
                  <a:spLocks noChangeShapeType="1"/>
                </p:cNvSpPr>
                <p:nvPr/>
              </p:nvSpPr>
              <p:spPr bwMode="auto">
                <a:xfrm>
                  <a:off x="3862" y="2547"/>
                  <a:ext cx="46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533" name="Oval 38"/>
                <p:cNvSpPr>
                  <a:spLocks noChangeArrowheads="1"/>
                </p:cNvSpPr>
                <p:nvPr/>
              </p:nvSpPr>
              <p:spPr bwMode="auto">
                <a:xfrm>
                  <a:off x="4253" y="2497"/>
                  <a:ext cx="87" cy="90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808080"/>
                    </a:solidFill>
                  </a:endParaRPr>
                </a:p>
              </p:txBody>
            </p:sp>
            <p:sp>
              <p:nvSpPr>
                <p:cNvPr id="191534" name="Oval 36"/>
                <p:cNvSpPr>
                  <a:spLocks noChangeArrowheads="1"/>
                </p:cNvSpPr>
                <p:nvPr/>
              </p:nvSpPr>
              <p:spPr bwMode="auto">
                <a:xfrm>
                  <a:off x="3807" y="2507"/>
                  <a:ext cx="88" cy="90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808080"/>
                    </a:solidFill>
                  </a:endParaRPr>
                </a:p>
              </p:txBody>
            </p:sp>
          </p:grpSp>
          <p:grpSp>
            <p:nvGrpSpPr>
              <p:cNvPr id="11" name="Group 47"/>
              <p:cNvGrpSpPr>
                <a:grpSpLocks/>
              </p:cNvGrpSpPr>
              <p:nvPr/>
            </p:nvGrpSpPr>
            <p:grpSpPr bwMode="auto">
              <a:xfrm>
                <a:off x="1948" y="880"/>
                <a:ext cx="666" cy="95"/>
                <a:chOff x="2083" y="2503"/>
                <a:chExt cx="666" cy="95"/>
              </a:xfrm>
            </p:grpSpPr>
            <p:sp>
              <p:nvSpPr>
                <p:cNvPr id="191536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2120" y="2550"/>
                  <a:ext cx="568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537" name="Oval 36"/>
                <p:cNvSpPr>
                  <a:spLocks noChangeArrowheads="1"/>
                </p:cNvSpPr>
                <p:nvPr/>
              </p:nvSpPr>
              <p:spPr bwMode="auto">
                <a:xfrm>
                  <a:off x="2661" y="2508"/>
                  <a:ext cx="88" cy="90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808080"/>
                    </a:solidFill>
                  </a:endParaRPr>
                </a:p>
              </p:txBody>
            </p:sp>
            <p:sp>
              <p:nvSpPr>
                <p:cNvPr id="191538" name="Oval 39"/>
                <p:cNvSpPr>
                  <a:spLocks noChangeArrowheads="1"/>
                </p:cNvSpPr>
                <p:nvPr/>
              </p:nvSpPr>
              <p:spPr bwMode="auto">
                <a:xfrm>
                  <a:off x="2083" y="2503"/>
                  <a:ext cx="87" cy="90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808080"/>
                    </a:solidFill>
                  </a:endParaRPr>
                </a:p>
              </p:txBody>
            </p:sp>
          </p:grpSp>
          <p:sp>
            <p:nvSpPr>
              <p:cNvPr id="191539" name="Line 51"/>
              <p:cNvSpPr>
                <a:spLocks noChangeShapeType="1"/>
              </p:cNvSpPr>
              <p:nvPr/>
            </p:nvSpPr>
            <p:spPr bwMode="auto">
              <a:xfrm>
                <a:off x="1995" y="1234"/>
                <a:ext cx="1461" cy="3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540" name="Line 52"/>
              <p:cNvSpPr>
                <a:spLocks noChangeShapeType="1"/>
              </p:cNvSpPr>
              <p:nvPr/>
            </p:nvSpPr>
            <p:spPr bwMode="auto">
              <a:xfrm flipH="1">
                <a:off x="4408" y="1335"/>
                <a:ext cx="82" cy="21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541" name="Line 53"/>
              <p:cNvSpPr>
                <a:spLocks noChangeShapeType="1"/>
              </p:cNvSpPr>
              <p:nvPr/>
            </p:nvSpPr>
            <p:spPr bwMode="auto">
              <a:xfrm>
                <a:off x="1820" y="1344"/>
                <a:ext cx="209" cy="24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542" name="Oval 38"/>
              <p:cNvSpPr>
                <a:spLocks noChangeArrowheads="1"/>
              </p:cNvSpPr>
              <p:nvPr/>
            </p:nvSpPr>
            <p:spPr bwMode="auto">
              <a:xfrm>
                <a:off x="4438" y="1286"/>
                <a:ext cx="87" cy="9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8080"/>
                  </a:solidFill>
                </a:endParaRPr>
              </a:p>
            </p:txBody>
          </p:sp>
          <p:sp>
            <p:nvSpPr>
              <p:cNvPr id="191543" name="Oval 38"/>
              <p:cNvSpPr>
                <a:spLocks noChangeArrowheads="1"/>
              </p:cNvSpPr>
              <p:nvPr/>
            </p:nvSpPr>
            <p:spPr bwMode="auto">
              <a:xfrm>
                <a:off x="4171" y="1201"/>
                <a:ext cx="87" cy="9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8080"/>
                  </a:solidFill>
                </a:endParaRPr>
              </a:p>
            </p:txBody>
          </p:sp>
          <p:sp>
            <p:nvSpPr>
              <p:cNvPr id="191544" name="Oval 23"/>
              <p:cNvSpPr>
                <a:spLocks noChangeArrowheads="1"/>
              </p:cNvSpPr>
              <p:nvPr/>
            </p:nvSpPr>
            <p:spPr bwMode="auto">
              <a:xfrm>
                <a:off x="4379" y="1518"/>
                <a:ext cx="87" cy="9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8080"/>
                  </a:solidFill>
                </a:endParaRPr>
              </a:p>
            </p:txBody>
          </p:sp>
          <p:sp>
            <p:nvSpPr>
              <p:cNvPr id="191545" name="Oval 39"/>
              <p:cNvSpPr>
                <a:spLocks noChangeArrowheads="1"/>
              </p:cNvSpPr>
              <p:nvPr/>
            </p:nvSpPr>
            <p:spPr bwMode="auto">
              <a:xfrm>
                <a:off x="1979" y="1546"/>
                <a:ext cx="87" cy="9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8080"/>
                  </a:solidFill>
                </a:endParaRPr>
              </a:p>
            </p:txBody>
          </p:sp>
          <p:grpSp>
            <p:nvGrpSpPr>
              <p:cNvPr id="12" name="Group 58"/>
              <p:cNvGrpSpPr>
                <a:grpSpLocks/>
              </p:cNvGrpSpPr>
              <p:nvPr/>
            </p:nvGrpSpPr>
            <p:grpSpPr bwMode="auto">
              <a:xfrm>
                <a:off x="2037" y="1012"/>
                <a:ext cx="2075" cy="101"/>
                <a:chOff x="2172" y="2635"/>
                <a:chExt cx="2075" cy="101"/>
              </a:xfrm>
            </p:grpSpPr>
            <p:sp>
              <p:nvSpPr>
                <p:cNvPr id="191547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216" y="2690"/>
                  <a:ext cx="1989" cy="1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548" name="Oval 38"/>
                <p:cNvSpPr>
                  <a:spLocks noChangeArrowheads="1"/>
                </p:cNvSpPr>
                <p:nvPr/>
              </p:nvSpPr>
              <p:spPr bwMode="auto">
                <a:xfrm>
                  <a:off x="4160" y="2646"/>
                  <a:ext cx="87" cy="90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808080"/>
                    </a:solidFill>
                  </a:endParaRPr>
                </a:p>
              </p:txBody>
            </p:sp>
            <p:sp>
              <p:nvSpPr>
                <p:cNvPr id="191549" name="Oval 39"/>
                <p:cNvSpPr>
                  <a:spLocks noChangeArrowheads="1"/>
                </p:cNvSpPr>
                <p:nvPr/>
              </p:nvSpPr>
              <p:spPr bwMode="auto">
                <a:xfrm>
                  <a:off x="2172" y="2635"/>
                  <a:ext cx="87" cy="90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808080"/>
                    </a:solidFill>
                  </a:endParaRPr>
                </a:p>
              </p:txBody>
            </p:sp>
          </p:grpSp>
          <p:sp>
            <p:nvSpPr>
              <p:cNvPr id="191550" name="Oval 39"/>
              <p:cNvSpPr>
                <a:spLocks noChangeArrowheads="1"/>
              </p:cNvSpPr>
              <p:nvPr/>
            </p:nvSpPr>
            <p:spPr bwMode="auto">
              <a:xfrm>
                <a:off x="1767" y="1291"/>
                <a:ext cx="87" cy="9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8080"/>
                  </a:solidFill>
                </a:endParaRPr>
              </a:p>
            </p:txBody>
          </p:sp>
          <p:sp>
            <p:nvSpPr>
              <p:cNvPr id="191551" name="Oval 23"/>
              <p:cNvSpPr>
                <a:spLocks noChangeArrowheads="1"/>
              </p:cNvSpPr>
              <p:nvPr/>
            </p:nvSpPr>
            <p:spPr bwMode="auto">
              <a:xfrm>
                <a:off x="1958" y="1174"/>
                <a:ext cx="87" cy="9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8080"/>
                  </a:solidFill>
                </a:endParaRPr>
              </a:p>
            </p:txBody>
          </p:sp>
        </p:grpSp>
      </p:grpSp>
      <p:sp>
        <p:nvSpPr>
          <p:cNvPr id="191552" name="Oval 64"/>
          <p:cNvSpPr>
            <a:spLocks noChangeArrowheads="1"/>
          </p:cNvSpPr>
          <p:nvPr/>
        </p:nvSpPr>
        <p:spPr bwMode="auto">
          <a:xfrm>
            <a:off x="3351213" y="3503613"/>
            <a:ext cx="1031875" cy="6318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Tier 2</a:t>
            </a:r>
          </a:p>
          <a:p>
            <a:pPr algn="ctr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ISP</a:t>
            </a:r>
          </a:p>
        </p:txBody>
      </p:sp>
      <p:sp>
        <p:nvSpPr>
          <p:cNvPr id="191553" name="Oval 65"/>
          <p:cNvSpPr>
            <a:spLocks noChangeArrowheads="1"/>
          </p:cNvSpPr>
          <p:nvPr/>
        </p:nvSpPr>
        <p:spPr bwMode="auto">
          <a:xfrm>
            <a:off x="4464050" y="3548063"/>
            <a:ext cx="1031875" cy="6318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Tier 2</a:t>
            </a:r>
          </a:p>
          <a:p>
            <a:pPr algn="ctr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ISP</a:t>
            </a:r>
          </a:p>
        </p:txBody>
      </p:sp>
      <p:sp>
        <p:nvSpPr>
          <p:cNvPr id="191554" name="Oval 66"/>
          <p:cNvSpPr>
            <a:spLocks noChangeArrowheads="1"/>
          </p:cNvSpPr>
          <p:nvPr/>
        </p:nvSpPr>
        <p:spPr bwMode="auto">
          <a:xfrm>
            <a:off x="3152775" y="5694363"/>
            <a:ext cx="1031875" cy="6318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Tier 2</a:t>
            </a:r>
          </a:p>
          <a:p>
            <a:pPr algn="ctr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ISP</a:t>
            </a:r>
          </a:p>
        </p:txBody>
      </p:sp>
      <p:sp>
        <p:nvSpPr>
          <p:cNvPr id="191555" name="Oval 67"/>
          <p:cNvSpPr>
            <a:spLocks noChangeArrowheads="1"/>
          </p:cNvSpPr>
          <p:nvPr/>
        </p:nvSpPr>
        <p:spPr bwMode="auto">
          <a:xfrm>
            <a:off x="1582738" y="5265738"/>
            <a:ext cx="1031875" cy="6318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Tier 2</a:t>
            </a:r>
          </a:p>
          <a:p>
            <a:pPr algn="ctr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ISP</a:t>
            </a:r>
          </a:p>
        </p:txBody>
      </p:sp>
      <p:sp>
        <p:nvSpPr>
          <p:cNvPr id="191556" name="Oval 68"/>
          <p:cNvSpPr>
            <a:spLocks noChangeArrowheads="1"/>
          </p:cNvSpPr>
          <p:nvPr/>
        </p:nvSpPr>
        <p:spPr bwMode="auto">
          <a:xfrm>
            <a:off x="2306638" y="5584825"/>
            <a:ext cx="1031875" cy="6318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Tier 2</a:t>
            </a:r>
          </a:p>
          <a:p>
            <a:pPr algn="ctr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ISP</a:t>
            </a:r>
          </a:p>
        </p:txBody>
      </p:sp>
      <p:sp>
        <p:nvSpPr>
          <p:cNvPr id="191557" name="Oval 69"/>
          <p:cNvSpPr>
            <a:spLocks noChangeArrowheads="1"/>
          </p:cNvSpPr>
          <p:nvPr/>
        </p:nvSpPr>
        <p:spPr bwMode="auto">
          <a:xfrm>
            <a:off x="4538663" y="5654675"/>
            <a:ext cx="1031875" cy="6318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Tier 2</a:t>
            </a:r>
          </a:p>
          <a:p>
            <a:pPr algn="ctr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ISP</a:t>
            </a:r>
          </a:p>
        </p:txBody>
      </p:sp>
      <p:sp>
        <p:nvSpPr>
          <p:cNvPr id="191558" name="Oval 70"/>
          <p:cNvSpPr>
            <a:spLocks noChangeArrowheads="1"/>
          </p:cNvSpPr>
          <p:nvPr/>
        </p:nvSpPr>
        <p:spPr bwMode="auto">
          <a:xfrm>
            <a:off x="5334000" y="5676900"/>
            <a:ext cx="1031875" cy="6318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Tier 2</a:t>
            </a:r>
          </a:p>
          <a:p>
            <a:pPr algn="ctr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ISP</a:t>
            </a:r>
          </a:p>
        </p:txBody>
      </p:sp>
      <p:sp>
        <p:nvSpPr>
          <p:cNvPr id="191559" name="Oval 71"/>
          <p:cNvSpPr>
            <a:spLocks noChangeArrowheads="1"/>
          </p:cNvSpPr>
          <p:nvPr/>
        </p:nvSpPr>
        <p:spPr bwMode="auto">
          <a:xfrm>
            <a:off x="6140450" y="5614988"/>
            <a:ext cx="1031875" cy="6318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Tier 2</a:t>
            </a:r>
          </a:p>
          <a:p>
            <a:pPr algn="ctr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ISP</a:t>
            </a:r>
          </a:p>
        </p:txBody>
      </p:sp>
      <p:sp>
        <p:nvSpPr>
          <p:cNvPr id="191560" name="Line 72"/>
          <p:cNvSpPr>
            <a:spLocks noChangeShapeType="1"/>
          </p:cNvSpPr>
          <p:nvPr/>
        </p:nvSpPr>
        <p:spPr bwMode="auto">
          <a:xfrm flipH="1">
            <a:off x="2327275" y="3776663"/>
            <a:ext cx="820738" cy="153193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1561" name="Line 73"/>
          <p:cNvSpPr>
            <a:spLocks noChangeShapeType="1"/>
          </p:cNvSpPr>
          <p:nvPr/>
        </p:nvSpPr>
        <p:spPr bwMode="auto">
          <a:xfrm flipH="1">
            <a:off x="2860675" y="3784600"/>
            <a:ext cx="285750" cy="18065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1562" name="Line 74"/>
          <p:cNvSpPr>
            <a:spLocks noChangeShapeType="1"/>
          </p:cNvSpPr>
          <p:nvPr/>
        </p:nvSpPr>
        <p:spPr bwMode="auto">
          <a:xfrm flipH="1">
            <a:off x="3106738" y="3805238"/>
            <a:ext cx="2662237" cy="18192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1563" name="Line 75"/>
          <p:cNvSpPr>
            <a:spLocks noChangeShapeType="1"/>
          </p:cNvSpPr>
          <p:nvPr/>
        </p:nvSpPr>
        <p:spPr bwMode="auto">
          <a:xfrm flipH="1">
            <a:off x="5026025" y="3813175"/>
            <a:ext cx="715963" cy="18669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1564" name="Line 76"/>
          <p:cNvSpPr>
            <a:spLocks noChangeShapeType="1"/>
          </p:cNvSpPr>
          <p:nvPr/>
        </p:nvSpPr>
        <p:spPr bwMode="auto">
          <a:xfrm>
            <a:off x="3208338" y="3821113"/>
            <a:ext cx="1801812" cy="184308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1565" name="Line 77"/>
          <p:cNvSpPr>
            <a:spLocks noChangeShapeType="1"/>
          </p:cNvSpPr>
          <p:nvPr/>
        </p:nvSpPr>
        <p:spPr bwMode="auto">
          <a:xfrm>
            <a:off x="5843588" y="3852863"/>
            <a:ext cx="815975" cy="18192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1566" name="Line 78"/>
          <p:cNvSpPr>
            <a:spLocks noChangeShapeType="1"/>
          </p:cNvSpPr>
          <p:nvPr/>
        </p:nvSpPr>
        <p:spPr bwMode="auto">
          <a:xfrm flipH="1">
            <a:off x="3892550" y="4133850"/>
            <a:ext cx="846138" cy="160655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1567" name="Line 79"/>
          <p:cNvSpPr>
            <a:spLocks noChangeShapeType="1"/>
          </p:cNvSpPr>
          <p:nvPr/>
        </p:nvSpPr>
        <p:spPr bwMode="auto">
          <a:xfrm>
            <a:off x="4094163" y="4117975"/>
            <a:ext cx="2170112" cy="161925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1569" name="Oval 81"/>
          <p:cNvSpPr>
            <a:spLocks noChangeArrowheads="1"/>
          </p:cNvSpPr>
          <p:nvPr/>
        </p:nvSpPr>
        <p:spPr bwMode="auto">
          <a:xfrm>
            <a:off x="4119563" y="2825750"/>
            <a:ext cx="536575" cy="452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70" name="Oval 82"/>
          <p:cNvSpPr>
            <a:spLocks noChangeArrowheads="1"/>
          </p:cNvSpPr>
          <p:nvPr/>
        </p:nvSpPr>
        <p:spPr bwMode="auto">
          <a:xfrm>
            <a:off x="4462463" y="2811463"/>
            <a:ext cx="536575" cy="452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71" name="Oval 83"/>
          <p:cNvSpPr>
            <a:spLocks noChangeArrowheads="1"/>
          </p:cNvSpPr>
          <p:nvPr/>
        </p:nvSpPr>
        <p:spPr bwMode="auto">
          <a:xfrm>
            <a:off x="4721225" y="3011488"/>
            <a:ext cx="536575" cy="452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72" name="Oval 84"/>
          <p:cNvSpPr>
            <a:spLocks noChangeArrowheads="1"/>
          </p:cNvSpPr>
          <p:nvPr/>
        </p:nvSpPr>
        <p:spPr bwMode="auto">
          <a:xfrm>
            <a:off x="4884738" y="3211513"/>
            <a:ext cx="536575" cy="452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73" name="Oval 85"/>
          <p:cNvSpPr>
            <a:spLocks noChangeArrowheads="1"/>
          </p:cNvSpPr>
          <p:nvPr/>
        </p:nvSpPr>
        <p:spPr bwMode="auto">
          <a:xfrm>
            <a:off x="5226050" y="3340100"/>
            <a:ext cx="536575" cy="452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74" name="Oval 86"/>
          <p:cNvSpPr>
            <a:spLocks noChangeArrowheads="1"/>
          </p:cNvSpPr>
          <p:nvPr/>
        </p:nvSpPr>
        <p:spPr bwMode="auto">
          <a:xfrm>
            <a:off x="5329238" y="3705225"/>
            <a:ext cx="536575" cy="452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75" name="Oval 87"/>
          <p:cNvSpPr>
            <a:spLocks noChangeArrowheads="1"/>
          </p:cNvSpPr>
          <p:nvPr/>
        </p:nvSpPr>
        <p:spPr bwMode="auto">
          <a:xfrm>
            <a:off x="3629025" y="2978150"/>
            <a:ext cx="536575" cy="452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76" name="Oval 88"/>
          <p:cNvSpPr>
            <a:spLocks noChangeArrowheads="1"/>
          </p:cNvSpPr>
          <p:nvPr/>
        </p:nvSpPr>
        <p:spPr bwMode="auto">
          <a:xfrm>
            <a:off x="3422650" y="3154363"/>
            <a:ext cx="536575" cy="452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77" name="Oval 89"/>
          <p:cNvSpPr>
            <a:spLocks noChangeArrowheads="1"/>
          </p:cNvSpPr>
          <p:nvPr/>
        </p:nvSpPr>
        <p:spPr bwMode="auto">
          <a:xfrm>
            <a:off x="3040063" y="3343275"/>
            <a:ext cx="536575" cy="452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78" name="Oval 90"/>
          <p:cNvSpPr>
            <a:spLocks noChangeArrowheads="1"/>
          </p:cNvSpPr>
          <p:nvPr/>
        </p:nvSpPr>
        <p:spPr bwMode="auto">
          <a:xfrm>
            <a:off x="2895600" y="3675063"/>
            <a:ext cx="536575" cy="452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79" name="Oval 91"/>
          <p:cNvSpPr>
            <a:spLocks noChangeArrowheads="1"/>
          </p:cNvSpPr>
          <p:nvPr/>
        </p:nvSpPr>
        <p:spPr bwMode="auto">
          <a:xfrm>
            <a:off x="1290638" y="5110163"/>
            <a:ext cx="536575" cy="452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80" name="Oval 92"/>
          <p:cNvSpPr>
            <a:spLocks noChangeArrowheads="1"/>
          </p:cNvSpPr>
          <p:nvPr/>
        </p:nvSpPr>
        <p:spPr bwMode="auto">
          <a:xfrm>
            <a:off x="1111250" y="5451475"/>
            <a:ext cx="536575" cy="452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81" name="Oval 93"/>
          <p:cNvSpPr>
            <a:spLocks noChangeArrowheads="1"/>
          </p:cNvSpPr>
          <p:nvPr/>
        </p:nvSpPr>
        <p:spPr bwMode="auto">
          <a:xfrm>
            <a:off x="1276350" y="5697538"/>
            <a:ext cx="536575" cy="452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82" name="Oval 94"/>
          <p:cNvSpPr>
            <a:spLocks noChangeArrowheads="1"/>
          </p:cNvSpPr>
          <p:nvPr/>
        </p:nvSpPr>
        <p:spPr bwMode="auto">
          <a:xfrm>
            <a:off x="1571625" y="5861050"/>
            <a:ext cx="536575" cy="452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83" name="Oval 95"/>
          <p:cNvSpPr>
            <a:spLocks noChangeArrowheads="1"/>
          </p:cNvSpPr>
          <p:nvPr/>
        </p:nvSpPr>
        <p:spPr bwMode="auto">
          <a:xfrm>
            <a:off x="1951038" y="5870575"/>
            <a:ext cx="536575" cy="452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84" name="Oval 96"/>
          <p:cNvSpPr>
            <a:spLocks noChangeArrowheads="1"/>
          </p:cNvSpPr>
          <p:nvPr/>
        </p:nvSpPr>
        <p:spPr bwMode="auto">
          <a:xfrm>
            <a:off x="2317750" y="6116638"/>
            <a:ext cx="536575" cy="452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85" name="Oval 97"/>
          <p:cNvSpPr>
            <a:spLocks noChangeArrowheads="1"/>
          </p:cNvSpPr>
          <p:nvPr/>
        </p:nvSpPr>
        <p:spPr bwMode="auto">
          <a:xfrm>
            <a:off x="2697163" y="6100763"/>
            <a:ext cx="536575" cy="452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86" name="Oval 98"/>
          <p:cNvSpPr>
            <a:spLocks noChangeArrowheads="1"/>
          </p:cNvSpPr>
          <p:nvPr/>
        </p:nvSpPr>
        <p:spPr bwMode="auto">
          <a:xfrm>
            <a:off x="3052763" y="6169025"/>
            <a:ext cx="536575" cy="452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87" name="Oval 99"/>
          <p:cNvSpPr>
            <a:spLocks noChangeArrowheads="1"/>
          </p:cNvSpPr>
          <p:nvPr/>
        </p:nvSpPr>
        <p:spPr bwMode="auto">
          <a:xfrm>
            <a:off x="3549650" y="6213475"/>
            <a:ext cx="536575" cy="452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88" name="Oval 100"/>
          <p:cNvSpPr>
            <a:spLocks noChangeArrowheads="1"/>
          </p:cNvSpPr>
          <p:nvPr/>
        </p:nvSpPr>
        <p:spPr bwMode="auto">
          <a:xfrm>
            <a:off x="3938588" y="6092825"/>
            <a:ext cx="536575" cy="452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89" name="Oval 101"/>
          <p:cNvSpPr>
            <a:spLocks noChangeArrowheads="1"/>
          </p:cNvSpPr>
          <p:nvPr/>
        </p:nvSpPr>
        <p:spPr bwMode="auto">
          <a:xfrm>
            <a:off x="4635500" y="6221413"/>
            <a:ext cx="536575" cy="452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90" name="Oval 102"/>
          <p:cNvSpPr>
            <a:spLocks noChangeArrowheads="1"/>
          </p:cNvSpPr>
          <p:nvPr/>
        </p:nvSpPr>
        <p:spPr bwMode="auto">
          <a:xfrm>
            <a:off x="5035550" y="6183313"/>
            <a:ext cx="536575" cy="452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91" name="Oval 103"/>
          <p:cNvSpPr>
            <a:spLocks noChangeArrowheads="1"/>
          </p:cNvSpPr>
          <p:nvPr/>
        </p:nvSpPr>
        <p:spPr bwMode="auto">
          <a:xfrm>
            <a:off x="5246688" y="6121400"/>
            <a:ext cx="536575" cy="452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92" name="Oval 104"/>
          <p:cNvSpPr>
            <a:spLocks noChangeArrowheads="1"/>
          </p:cNvSpPr>
          <p:nvPr/>
        </p:nvSpPr>
        <p:spPr bwMode="auto">
          <a:xfrm>
            <a:off x="5553075" y="6249988"/>
            <a:ext cx="536575" cy="452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93" name="Oval 105"/>
          <p:cNvSpPr>
            <a:spLocks noChangeArrowheads="1"/>
          </p:cNvSpPr>
          <p:nvPr/>
        </p:nvSpPr>
        <p:spPr bwMode="auto">
          <a:xfrm>
            <a:off x="5883275" y="6142038"/>
            <a:ext cx="536575" cy="452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94" name="Oval 106"/>
          <p:cNvSpPr>
            <a:spLocks noChangeArrowheads="1"/>
          </p:cNvSpPr>
          <p:nvPr/>
        </p:nvSpPr>
        <p:spPr bwMode="auto">
          <a:xfrm>
            <a:off x="6296025" y="6164263"/>
            <a:ext cx="536575" cy="452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95" name="Oval 107"/>
          <p:cNvSpPr>
            <a:spLocks noChangeArrowheads="1"/>
          </p:cNvSpPr>
          <p:nvPr/>
        </p:nvSpPr>
        <p:spPr bwMode="auto">
          <a:xfrm>
            <a:off x="6696075" y="6115050"/>
            <a:ext cx="536575" cy="452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96" name="Oval 108"/>
          <p:cNvSpPr>
            <a:spLocks noChangeArrowheads="1"/>
          </p:cNvSpPr>
          <p:nvPr/>
        </p:nvSpPr>
        <p:spPr bwMode="auto">
          <a:xfrm>
            <a:off x="6977063" y="5948363"/>
            <a:ext cx="536575" cy="452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1597" name="Object 219"/>
          <p:cNvGraphicFramePr>
            <a:graphicFrameLocks noChangeAspect="1"/>
          </p:cNvGraphicFramePr>
          <p:nvPr/>
        </p:nvGraphicFramePr>
        <p:xfrm>
          <a:off x="7651750" y="6210300"/>
          <a:ext cx="417513" cy="319088"/>
        </p:xfrm>
        <a:graphic>
          <a:graphicData uri="http://schemas.openxmlformats.org/presentationml/2006/ole">
            <p:oleObj spid="_x0000_s8194" name="Clip" r:id="rId4" imgW="1305000" imgH="1085760" progId="">
              <p:embed/>
            </p:oleObj>
          </a:graphicData>
        </a:graphic>
      </p:graphicFrame>
      <p:graphicFrame>
        <p:nvGraphicFramePr>
          <p:cNvPr id="191598" name="Object 219"/>
          <p:cNvGraphicFramePr>
            <a:graphicFrameLocks noChangeAspect="1"/>
          </p:cNvGraphicFramePr>
          <p:nvPr/>
        </p:nvGraphicFramePr>
        <p:xfrm>
          <a:off x="3316288" y="2917825"/>
          <a:ext cx="417512" cy="306388"/>
        </p:xfrm>
        <a:graphic>
          <a:graphicData uri="http://schemas.openxmlformats.org/presentationml/2006/ole">
            <p:oleObj spid="_x0000_s8195" name="Clip" r:id="rId5" imgW="1305000" imgH="1085760" progId="">
              <p:embed/>
            </p:oleObj>
          </a:graphicData>
        </a:graphic>
      </p:graphicFrame>
      <p:sp>
        <p:nvSpPr>
          <p:cNvPr id="191599" name="Freeform 111"/>
          <p:cNvSpPr>
            <a:spLocks/>
          </p:cNvSpPr>
          <p:nvPr/>
        </p:nvSpPr>
        <p:spPr bwMode="auto">
          <a:xfrm>
            <a:off x="3668713" y="2898775"/>
            <a:ext cx="4121150" cy="3479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" y="142"/>
              </a:cxn>
              <a:cxn ang="0">
                <a:pos x="83" y="531"/>
              </a:cxn>
              <a:cxn ang="0">
                <a:pos x="539" y="950"/>
              </a:cxn>
              <a:cxn ang="0">
                <a:pos x="1332" y="1586"/>
              </a:cxn>
              <a:cxn ang="0">
                <a:pos x="1886" y="1877"/>
              </a:cxn>
              <a:cxn ang="0">
                <a:pos x="2260" y="2019"/>
              </a:cxn>
              <a:cxn ang="0">
                <a:pos x="2596" y="2192"/>
              </a:cxn>
            </a:cxnLst>
            <a:rect l="0" t="0" r="r" b="b"/>
            <a:pathLst>
              <a:path w="2596" h="2192">
                <a:moveTo>
                  <a:pt x="0" y="0"/>
                </a:moveTo>
                <a:cubicBezTo>
                  <a:pt x="64" y="27"/>
                  <a:pt x="129" y="54"/>
                  <a:pt x="143" y="142"/>
                </a:cubicBezTo>
                <a:cubicBezTo>
                  <a:pt x="157" y="230"/>
                  <a:pt x="17" y="397"/>
                  <a:pt x="83" y="531"/>
                </a:cubicBezTo>
                <a:cubicBezTo>
                  <a:pt x="149" y="665"/>
                  <a:pt x="331" y="774"/>
                  <a:pt x="539" y="950"/>
                </a:cubicBezTo>
                <a:cubicBezTo>
                  <a:pt x="747" y="1126"/>
                  <a:pt x="1108" y="1432"/>
                  <a:pt x="1332" y="1586"/>
                </a:cubicBezTo>
                <a:cubicBezTo>
                  <a:pt x="1556" y="1740"/>
                  <a:pt x="1731" y="1805"/>
                  <a:pt x="1886" y="1877"/>
                </a:cubicBezTo>
                <a:cubicBezTo>
                  <a:pt x="2041" y="1949"/>
                  <a:pt x="2142" y="1967"/>
                  <a:pt x="2260" y="2019"/>
                </a:cubicBezTo>
                <a:cubicBezTo>
                  <a:pt x="2378" y="2071"/>
                  <a:pt x="2487" y="2131"/>
                  <a:pt x="2596" y="2192"/>
                </a:cubicBezTo>
              </a:path>
            </a:pathLst>
          </a:custGeom>
          <a:noFill/>
          <a:ln w="38100" cmpd="sng">
            <a:solidFill>
              <a:srgbClr val="0033CC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1600" name="Rectangle 3"/>
          <p:cNvSpPr>
            <a:spLocks noChangeArrowheads="1"/>
          </p:cNvSpPr>
          <p:nvPr/>
        </p:nvSpPr>
        <p:spPr bwMode="auto">
          <a:xfrm>
            <a:off x="423863" y="1498600"/>
            <a:ext cx="84407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>
                <a:latin typeface="Comic Sans MS" pitchFamily="66" charset="0"/>
              </a:rPr>
              <a:t>a packet passes through </a:t>
            </a:r>
            <a:r>
              <a:rPr lang="en-US" i="1">
                <a:solidFill>
                  <a:srgbClr val="FF0000"/>
                </a:solidFill>
                <a:latin typeface="Comic Sans MS" pitchFamily="66" charset="0"/>
              </a:rPr>
              <a:t>many</a:t>
            </a:r>
            <a:r>
              <a:rPr lang="en-US">
                <a:latin typeface="Comic Sans MS" pitchFamily="66" charset="0"/>
              </a:rPr>
              <a:t> networks from source host to destination host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endParaRPr lang="en-US">
              <a:latin typeface="Comic Sans MS" pitchFamily="66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endParaRPr lang="en-US" sz="200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9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9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3" y="80963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000099"/>
                </a:solidFill>
              </a:rPr>
              <a:t>How do loss and delay occur?</a:t>
            </a:r>
            <a:endParaRPr lang="en-US" sz="4400" smtClean="0">
              <a:solidFill>
                <a:srgbClr val="000099"/>
              </a:solidFill>
            </a:endParaRPr>
          </a:p>
        </p:txBody>
      </p:sp>
      <p:sp>
        <p:nvSpPr>
          <p:cNvPr id="184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9438" y="1371600"/>
            <a:ext cx="8564562" cy="21145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packets </a:t>
            </a:r>
            <a:r>
              <a:rPr lang="en-US" i="1" smtClean="0"/>
              <a:t>queue</a:t>
            </a:r>
            <a:r>
              <a:rPr lang="en-US" smtClean="0"/>
              <a:t> in router buffers</a:t>
            </a:r>
            <a:r>
              <a:rPr lang="en-US" sz="2400" smtClean="0"/>
              <a:t> </a:t>
            </a:r>
          </a:p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smtClean="0">
                <a:solidFill>
                  <a:srgbClr val="FF0000"/>
                </a:solidFill>
              </a:rPr>
              <a:t>packet arrival rate to link exceeds output link capacity</a:t>
            </a:r>
          </a:p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smtClean="0"/>
              <a:t>packets queue, wait for turn</a:t>
            </a:r>
          </a:p>
        </p:txBody>
      </p:sp>
      <p:graphicFrame>
        <p:nvGraphicFramePr>
          <p:cNvPr id="18434" name="Object 5"/>
          <p:cNvGraphicFramePr>
            <a:graphicFrameLocks noChangeAspect="1"/>
          </p:cNvGraphicFramePr>
          <p:nvPr/>
        </p:nvGraphicFramePr>
        <p:xfrm>
          <a:off x="1298575" y="4856163"/>
          <a:ext cx="646113" cy="533400"/>
        </p:xfrm>
        <a:graphic>
          <a:graphicData uri="http://schemas.openxmlformats.org/presentationml/2006/ole">
            <p:oleObj spid="_x0000_s43010" name="Clip" r:id="rId4" imgW="1305000" imgH="1085760" progId="">
              <p:embed/>
            </p:oleObj>
          </a:graphicData>
        </a:graphic>
      </p:graphicFrame>
      <p:sp>
        <p:nvSpPr>
          <p:cNvPr id="18440" name="Oval 6"/>
          <p:cNvSpPr>
            <a:spLocks noChangeArrowheads="1"/>
          </p:cNvSpPr>
          <p:nvPr/>
        </p:nvSpPr>
        <p:spPr bwMode="auto">
          <a:xfrm>
            <a:off x="2339975" y="4614863"/>
            <a:ext cx="1198563" cy="369887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Rectangle 7"/>
          <p:cNvSpPr>
            <a:spLocks noChangeArrowheads="1"/>
          </p:cNvSpPr>
          <p:nvPr/>
        </p:nvSpPr>
        <p:spPr bwMode="auto">
          <a:xfrm>
            <a:off x="2339975" y="4546600"/>
            <a:ext cx="1198563" cy="2635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42" name="Oval 8"/>
          <p:cNvSpPr>
            <a:spLocks noChangeArrowheads="1"/>
          </p:cNvSpPr>
          <p:nvPr/>
        </p:nvSpPr>
        <p:spPr bwMode="auto">
          <a:xfrm>
            <a:off x="2349500" y="4318000"/>
            <a:ext cx="1198563" cy="430213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695575" y="4348163"/>
            <a:ext cx="498475" cy="119062"/>
            <a:chOff x="2208" y="2184"/>
            <a:chExt cx="176" cy="69"/>
          </a:xfrm>
        </p:grpSpPr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18490" name="Line 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1" name="Line 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2" name="Line 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18487" name="Line 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8" name="Line 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9" name="Line 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444" name="Oval 18"/>
          <p:cNvSpPr>
            <a:spLocks noChangeArrowheads="1"/>
          </p:cNvSpPr>
          <p:nvPr/>
        </p:nvSpPr>
        <p:spPr bwMode="auto">
          <a:xfrm>
            <a:off x="5435600" y="4633913"/>
            <a:ext cx="1198563" cy="369887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Line 19"/>
          <p:cNvSpPr>
            <a:spLocks noChangeShapeType="1"/>
          </p:cNvSpPr>
          <p:nvPr/>
        </p:nvSpPr>
        <p:spPr bwMode="auto">
          <a:xfrm>
            <a:off x="5445125" y="461327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Rectangle 20"/>
          <p:cNvSpPr>
            <a:spLocks noChangeArrowheads="1"/>
          </p:cNvSpPr>
          <p:nvPr/>
        </p:nvSpPr>
        <p:spPr bwMode="auto">
          <a:xfrm>
            <a:off x="5445125" y="4575175"/>
            <a:ext cx="1198563" cy="2635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47" name="Oval 21"/>
          <p:cNvSpPr>
            <a:spLocks noChangeArrowheads="1"/>
          </p:cNvSpPr>
          <p:nvPr/>
        </p:nvSpPr>
        <p:spPr bwMode="auto">
          <a:xfrm>
            <a:off x="5454650" y="4346575"/>
            <a:ext cx="1198563" cy="430213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435" name="Object 23"/>
          <p:cNvGraphicFramePr>
            <a:graphicFrameLocks noChangeAspect="1"/>
          </p:cNvGraphicFramePr>
          <p:nvPr/>
        </p:nvGraphicFramePr>
        <p:xfrm>
          <a:off x="984250" y="3846513"/>
          <a:ext cx="646113" cy="533400"/>
        </p:xfrm>
        <a:graphic>
          <a:graphicData uri="http://schemas.openxmlformats.org/presentationml/2006/ole">
            <p:oleObj spid="_x0000_s43011" name="Clip" r:id="rId5" imgW="1305000" imgH="1085760" progId="">
              <p:embed/>
            </p:oleObj>
          </a:graphicData>
        </a:graphic>
      </p:graphicFrame>
      <p:sp>
        <p:nvSpPr>
          <p:cNvPr id="18448" name="Line 24"/>
          <p:cNvSpPr>
            <a:spLocks noChangeShapeType="1"/>
          </p:cNvSpPr>
          <p:nvPr/>
        </p:nvSpPr>
        <p:spPr bwMode="auto">
          <a:xfrm>
            <a:off x="1609725" y="4252913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Line 25"/>
          <p:cNvSpPr>
            <a:spLocks noChangeShapeType="1"/>
          </p:cNvSpPr>
          <p:nvPr/>
        </p:nvSpPr>
        <p:spPr bwMode="auto">
          <a:xfrm flipV="1">
            <a:off x="1914525" y="5238750"/>
            <a:ext cx="195263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Line 26"/>
          <p:cNvSpPr>
            <a:spLocks noChangeShapeType="1"/>
          </p:cNvSpPr>
          <p:nvPr/>
        </p:nvSpPr>
        <p:spPr bwMode="auto">
          <a:xfrm>
            <a:off x="3533775" y="4672013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Line 28"/>
          <p:cNvSpPr>
            <a:spLocks noChangeShapeType="1"/>
          </p:cNvSpPr>
          <p:nvPr/>
        </p:nvSpPr>
        <p:spPr bwMode="auto">
          <a:xfrm flipH="1">
            <a:off x="2114550" y="4243388"/>
            <a:ext cx="0" cy="1000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Line 29"/>
          <p:cNvSpPr>
            <a:spLocks noChangeShapeType="1"/>
          </p:cNvSpPr>
          <p:nvPr/>
        </p:nvSpPr>
        <p:spPr bwMode="auto">
          <a:xfrm>
            <a:off x="2124075" y="4676775"/>
            <a:ext cx="200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Rectangle 40"/>
          <p:cNvSpPr>
            <a:spLocks noChangeArrowheads="1"/>
          </p:cNvSpPr>
          <p:nvPr/>
        </p:nvSpPr>
        <p:spPr bwMode="auto">
          <a:xfrm>
            <a:off x="3200400" y="4543425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54" name="Rectangle 41"/>
          <p:cNvSpPr>
            <a:spLocks noChangeArrowheads="1"/>
          </p:cNvSpPr>
          <p:nvPr/>
        </p:nvSpPr>
        <p:spPr bwMode="auto">
          <a:xfrm>
            <a:off x="3362325" y="4543425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Rectangle 42"/>
          <p:cNvSpPr>
            <a:spLocks noChangeArrowheads="1"/>
          </p:cNvSpPr>
          <p:nvPr/>
        </p:nvSpPr>
        <p:spPr bwMode="auto">
          <a:xfrm>
            <a:off x="2147888" y="4443413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44"/>
          <p:cNvSpPr>
            <a:spLocks noChangeShapeType="1"/>
          </p:cNvSpPr>
          <p:nvPr/>
        </p:nvSpPr>
        <p:spPr bwMode="auto">
          <a:xfrm>
            <a:off x="2324100" y="4548188"/>
            <a:ext cx="242888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Line 45"/>
          <p:cNvSpPr>
            <a:spLocks noChangeShapeType="1"/>
          </p:cNvSpPr>
          <p:nvPr/>
        </p:nvSpPr>
        <p:spPr bwMode="auto">
          <a:xfrm flipV="1">
            <a:off x="1990725" y="482441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Text Box 47"/>
          <p:cNvSpPr txBox="1">
            <a:spLocks noChangeArrowheads="1"/>
          </p:cNvSpPr>
          <p:nvPr/>
        </p:nvSpPr>
        <p:spPr bwMode="auto">
          <a:xfrm>
            <a:off x="631825" y="3870325"/>
            <a:ext cx="4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CC66"/>
                </a:solidFill>
                <a:latin typeface="Comic Sans MS" pitchFamily="66" charset="0"/>
              </a:rPr>
              <a:t>A</a:t>
            </a:r>
            <a:endParaRPr lang="en-US">
              <a:solidFill>
                <a:srgbClr val="00CC66"/>
              </a:solidFill>
            </a:endParaRPr>
          </a:p>
        </p:txBody>
      </p:sp>
      <p:sp>
        <p:nvSpPr>
          <p:cNvPr id="18459" name="Text Box 48"/>
          <p:cNvSpPr txBox="1">
            <a:spLocks noChangeArrowheads="1"/>
          </p:cNvSpPr>
          <p:nvPr/>
        </p:nvSpPr>
        <p:spPr bwMode="auto">
          <a:xfrm>
            <a:off x="908050" y="4889500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B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460" name="Rectangle 63"/>
          <p:cNvSpPr>
            <a:spLocks noChangeArrowheads="1"/>
          </p:cNvSpPr>
          <p:nvPr/>
        </p:nvSpPr>
        <p:spPr bwMode="auto">
          <a:xfrm>
            <a:off x="3490913" y="4481513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93"/>
          <p:cNvGrpSpPr>
            <a:grpSpLocks/>
          </p:cNvGrpSpPr>
          <p:nvPr/>
        </p:nvGrpSpPr>
        <p:grpSpPr bwMode="auto">
          <a:xfrm>
            <a:off x="3586163" y="3017838"/>
            <a:ext cx="4221162" cy="1454150"/>
            <a:chOff x="2259" y="2090"/>
            <a:chExt cx="2659" cy="916"/>
          </a:xfrm>
        </p:grpSpPr>
        <p:sp>
          <p:nvSpPr>
            <p:cNvPr id="18483" name="Text Box 66"/>
            <p:cNvSpPr txBox="1">
              <a:spLocks noChangeArrowheads="1"/>
            </p:cNvSpPr>
            <p:nvPr/>
          </p:nvSpPr>
          <p:spPr bwMode="auto">
            <a:xfrm>
              <a:off x="2602" y="2090"/>
              <a:ext cx="2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packet being transmitted </a:t>
              </a:r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(delay)</a:t>
              </a:r>
            </a:p>
          </p:txBody>
        </p:sp>
        <p:sp>
          <p:nvSpPr>
            <p:cNvPr id="18484" name="Line 67"/>
            <p:cNvSpPr>
              <a:spLocks noChangeShapeType="1"/>
            </p:cNvSpPr>
            <p:nvPr/>
          </p:nvSpPr>
          <p:spPr bwMode="auto">
            <a:xfrm rot="10800000" flipV="1">
              <a:off x="2259" y="2294"/>
              <a:ext cx="105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94"/>
          <p:cNvGrpSpPr>
            <a:grpSpLocks/>
          </p:cNvGrpSpPr>
          <p:nvPr/>
        </p:nvGrpSpPr>
        <p:grpSpPr bwMode="auto">
          <a:xfrm>
            <a:off x="3338513" y="4802188"/>
            <a:ext cx="3462337" cy="804862"/>
            <a:chOff x="2103" y="3214"/>
            <a:chExt cx="2181" cy="507"/>
          </a:xfrm>
        </p:grpSpPr>
        <p:sp>
          <p:nvSpPr>
            <p:cNvPr id="18481" name="Text Box 72"/>
            <p:cNvSpPr txBox="1">
              <a:spLocks noChangeArrowheads="1"/>
            </p:cNvSpPr>
            <p:nvPr/>
          </p:nvSpPr>
          <p:spPr bwMode="auto">
            <a:xfrm>
              <a:off x="2530" y="3490"/>
              <a:ext cx="17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packets queueing</a:t>
              </a:r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 (delay)</a:t>
              </a: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18482" name="Line 73"/>
            <p:cNvSpPr>
              <a:spLocks noChangeShapeType="1"/>
            </p:cNvSpPr>
            <p:nvPr/>
          </p:nvSpPr>
          <p:spPr bwMode="auto">
            <a:xfrm rot="10800000">
              <a:off x="2103" y="3214"/>
              <a:ext cx="471" cy="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4"/>
          <p:cNvGrpSpPr>
            <a:grpSpLocks/>
          </p:cNvGrpSpPr>
          <p:nvPr/>
        </p:nvGrpSpPr>
        <p:grpSpPr bwMode="auto">
          <a:xfrm>
            <a:off x="5781675" y="4405313"/>
            <a:ext cx="498475" cy="119062"/>
            <a:chOff x="2208" y="2184"/>
            <a:chExt cx="176" cy="69"/>
          </a:xfrm>
        </p:grpSpPr>
        <p:grpSp>
          <p:nvGrpSpPr>
            <p:cNvPr id="9" name="Group 75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18478" name="Line 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9" name="Line 7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0" name="Line 7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79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18475" name="Line 8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6" name="Line 8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7" name="Line 8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464" name="Rectangle 84"/>
          <p:cNvSpPr>
            <a:spLocks noChangeArrowheads="1"/>
          </p:cNvSpPr>
          <p:nvPr/>
        </p:nvSpPr>
        <p:spPr bwMode="auto">
          <a:xfrm>
            <a:off x="1673225" y="3971925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5" name="Line 85"/>
          <p:cNvSpPr>
            <a:spLocks noChangeShapeType="1"/>
          </p:cNvSpPr>
          <p:nvPr/>
        </p:nvSpPr>
        <p:spPr bwMode="auto">
          <a:xfrm>
            <a:off x="1803400" y="4078288"/>
            <a:ext cx="242888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6" name="Rectangle 86"/>
          <p:cNvSpPr>
            <a:spLocks noChangeArrowheads="1"/>
          </p:cNvSpPr>
          <p:nvPr/>
        </p:nvSpPr>
        <p:spPr bwMode="auto">
          <a:xfrm>
            <a:off x="1944688" y="5002213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7" name="Rectangle 88"/>
          <p:cNvSpPr>
            <a:spLocks noChangeArrowheads="1"/>
          </p:cNvSpPr>
          <p:nvPr/>
        </p:nvSpPr>
        <p:spPr bwMode="auto">
          <a:xfrm>
            <a:off x="3060700" y="4543425"/>
            <a:ext cx="147638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68" name="Rectangle 89"/>
          <p:cNvSpPr>
            <a:spLocks noChangeArrowheads="1"/>
          </p:cNvSpPr>
          <p:nvPr/>
        </p:nvSpPr>
        <p:spPr bwMode="auto">
          <a:xfrm>
            <a:off x="2921000" y="4543425"/>
            <a:ext cx="147638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69" name="Rectangle 90"/>
          <p:cNvSpPr>
            <a:spLocks noChangeArrowheads="1"/>
          </p:cNvSpPr>
          <p:nvPr/>
        </p:nvSpPr>
        <p:spPr bwMode="auto">
          <a:xfrm>
            <a:off x="2781300" y="4543425"/>
            <a:ext cx="147638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11" name="Group 95"/>
          <p:cNvGrpSpPr>
            <a:grpSpLocks/>
          </p:cNvGrpSpPr>
          <p:nvPr/>
        </p:nvGrpSpPr>
        <p:grpSpPr bwMode="auto">
          <a:xfrm>
            <a:off x="2517775" y="4764088"/>
            <a:ext cx="4621213" cy="1511300"/>
            <a:chOff x="1586" y="3190"/>
            <a:chExt cx="2911" cy="952"/>
          </a:xfrm>
        </p:grpSpPr>
        <p:sp>
          <p:nvSpPr>
            <p:cNvPr id="18471" name="Line 91"/>
            <p:cNvSpPr>
              <a:spLocks noChangeShapeType="1"/>
            </p:cNvSpPr>
            <p:nvPr/>
          </p:nvSpPr>
          <p:spPr bwMode="auto">
            <a:xfrm rot="10800000" flipH="1">
              <a:off x="1798" y="3190"/>
              <a:ext cx="105" cy="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2" name="Text Box 92"/>
            <p:cNvSpPr txBox="1">
              <a:spLocks noChangeArrowheads="1"/>
            </p:cNvSpPr>
            <p:nvPr/>
          </p:nvSpPr>
          <p:spPr bwMode="auto">
            <a:xfrm>
              <a:off x="1586" y="3738"/>
              <a:ext cx="291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free (available) buffers: arriving packets </a:t>
              </a:r>
            </a:p>
            <a:p>
              <a:r>
                <a:rPr lang="en-US" sz="1800">
                  <a:latin typeface="Comic Sans MS" pitchFamily="66" charset="0"/>
                </a:rPr>
                <a:t>dropped (</a:t>
              </a:r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loss</a:t>
              </a:r>
              <a:r>
                <a:rPr lang="en-US" sz="1800">
                  <a:latin typeface="Comic Sans MS" pitchFamily="66" charset="0"/>
                </a:rPr>
                <a:t>) if no free buffers</a:t>
              </a:r>
              <a:endParaRPr 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075" y="123825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000099"/>
                </a:solidFill>
              </a:rPr>
              <a:t>Four sources of packet delay</a:t>
            </a:r>
            <a:endParaRPr lang="en-US" sz="4400" smtClean="0">
              <a:solidFill>
                <a:srgbClr val="000099"/>
              </a:solidFill>
            </a:endParaRPr>
          </a:p>
        </p:txBody>
      </p:sp>
      <p:sp>
        <p:nvSpPr>
          <p:cNvPr id="1946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862013" y="4479925"/>
            <a:ext cx="3810000" cy="16367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d</a:t>
            </a:r>
            <a:r>
              <a:rPr lang="en-US" sz="2400" baseline="-25000" smtClean="0">
                <a:solidFill>
                  <a:srgbClr val="FF0000"/>
                </a:solidFill>
              </a:rPr>
              <a:t>proc</a:t>
            </a:r>
            <a:r>
              <a:rPr lang="en-US" sz="2400" smtClean="0">
                <a:solidFill>
                  <a:srgbClr val="FF0000"/>
                </a:solidFill>
              </a:rPr>
              <a:t>: nodal processing</a:t>
            </a:r>
            <a:r>
              <a:rPr lang="en-US" sz="2400" smtClean="0"/>
              <a:t> </a:t>
            </a:r>
          </a:p>
          <a:p>
            <a:pPr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z="2000" smtClean="0"/>
              <a:t>check bit errors</a:t>
            </a:r>
          </a:p>
          <a:p>
            <a:pPr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z="2000" smtClean="0"/>
              <a:t>determine output link</a:t>
            </a:r>
          </a:p>
          <a:p>
            <a:pPr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z="2000" smtClean="0"/>
              <a:t>typically &lt; msec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30363" y="1270000"/>
            <a:ext cx="6021387" cy="2174875"/>
            <a:chOff x="494" y="2702"/>
            <a:chExt cx="3793" cy="1370"/>
          </a:xfrm>
        </p:grpSpPr>
        <p:graphicFrame>
          <p:nvGraphicFramePr>
            <p:cNvPr id="19458" name="Object 6"/>
            <p:cNvGraphicFramePr>
              <a:graphicFrameLocks noChangeAspect="1"/>
            </p:cNvGraphicFramePr>
            <p:nvPr/>
          </p:nvGraphicFramePr>
          <p:xfrm>
            <a:off x="914" y="3452"/>
            <a:ext cx="407" cy="336"/>
          </p:xfrm>
          <a:graphic>
            <a:graphicData uri="http://schemas.openxmlformats.org/presentationml/2006/ole">
              <p:oleObj spid="_x0000_s44034" name="Clip" r:id="rId4" imgW="1305000" imgH="1085760" progId="">
                <p:embed/>
              </p:oleObj>
            </a:graphicData>
          </a:graphic>
        </p:graphicFrame>
        <p:sp>
          <p:nvSpPr>
            <p:cNvPr id="19466" name="Oval 7"/>
            <p:cNvSpPr>
              <a:spLocks noChangeArrowheads="1"/>
            </p:cNvSpPr>
            <p:nvPr/>
          </p:nvSpPr>
          <p:spPr bwMode="auto">
            <a:xfrm>
              <a:off x="1570" y="3300"/>
              <a:ext cx="755" cy="233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7" name="Rectangle 8"/>
            <p:cNvSpPr>
              <a:spLocks noChangeArrowheads="1"/>
            </p:cNvSpPr>
            <p:nvPr/>
          </p:nvSpPr>
          <p:spPr bwMode="auto">
            <a:xfrm>
              <a:off x="1570" y="3257"/>
              <a:ext cx="755" cy="16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9468" name="Oval 9"/>
            <p:cNvSpPr>
              <a:spLocks noChangeArrowheads="1"/>
            </p:cNvSpPr>
            <p:nvPr/>
          </p:nvSpPr>
          <p:spPr bwMode="auto">
            <a:xfrm>
              <a:off x="1576" y="3113"/>
              <a:ext cx="755" cy="271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794" y="3132"/>
              <a:ext cx="314" cy="75"/>
              <a:chOff x="2208" y="2184"/>
              <a:chExt cx="176" cy="69"/>
            </a:xfrm>
          </p:grpSpPr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19512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13" name="Line 1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14" name="Line 1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19509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10" name="Line 1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11" name="Line 1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9470" name="Oval 19"/>
            <p:cNvSpPr>
              <a:spLocks noChangeArrowheads="1"/>
            </p:cNvSpPr>
            <p:nvPr/>
          </p:nvSpPr>
          <p:spPr bwMode="auto">
            <a:xfrm>
              <a:off x="3520" y="3312"/>
              <a:ext cx="755" cy="233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Line 20"/>
            <p:cNvSpPr>
              <a:spLocks noChangeShapeType="1"/>
            </p:cNvSpPr>
            <p:nvPr/>
          </p:nvSpPr>
          <p:spPr bwMode="auto">
            <a:xfrm>
              <a:off x="3526" y="3299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2" name="Rectangle 21"/>
            <p:cNvSpPr>
              <a:spLocks noChangeArrowheads="1"/>
            </p:cNvSpPr>
            <p:nvPr/>
          </p:nvSpPr>
          <p:spPr bwMode="auto">
            <a:xfrm>
              <a:off x="3526" y="3275"/>
              <a:ext cx="755" cy="16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9473" name="Oval 22"/>
            <p:cNvSpPr>
              <a:spLocks noChangeArrowheads="1"/>
            </p:cNvSpPr>
            <p:nvPr/>
          </p:nvSpPr>
          <p:spPr bwMode="auto">
            <a:xfrm>
              <a:off x="3532" y="3131"/>
              <a:ext cx="755" cy="271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9459" name="Object 23"/>
            <p:cNvGraphicFramePr>
              <a:graphicFrameLocks noChangeAspect="1"/>
            </p:cNvGraphicFramePr>
            <p:nvPr/>
          </p:nvGraphicFramePr>
          <p:xfrm>
            <a:off x="716" y="2816"/>
            <a:ext cx="407" cy="336"/>
          </p:xfrm>
          <a:graphic>
            <a:graphicData uri="http://schemas.openxmlformats.org/presentationml/2006/ole">
              <p:oleObj spid="_x0000_s44035" name="Clip" r:id="rId5" imgW="1305000" imgH="1085760" progId="">
                <p:embed/>
              </p:oleObj>
            </a:graphicData>
          </a:graphic>
        </p:graphicFrame>
        <p:sp>
          <p:nvSpPr>
            <p:cNvPr id="19474" name="Line 24"/>
            <p:cNvSpPr>
              <a:spLocks noChangeShapeType="1"/>
            </p:cNvSpPr>
            <p:nvPr/>
          </p:nvSpPr>
          <p:spPr bwMode="auto">
            <a:xfrm>
              <a:off x="1110" y="3072"/>
              <a:ext cx="3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5" name="Line 25"/>
            <p:cNvSpPr>
              <a:spLocks noChangeShapeType="1"/>
            </p:cNvSpPr>
            <p:nvPr/>
          </p:nvSpPr>
          <p:spPr bwMode="auto">
            <a:xfrm flipV="1">
              <a:off x="1302" y="3693"/>
              <a:ext cx="123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6" name="Line 26"/>
            <p:cNvSpPr>
              <a:spLocks noChangeShapeType="1"/>
            </p:cNvSpPr>
            <p:nvPr/>
          </p:nvSpPr>
          <p:spPr bwMode="auto">
            <a:xfrm>
              <a:off x="2322" y="3336"/>
              <a:ext cx="1218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7" name="Line 27"/>
            <p:cNvSpPr>
              <a:spLocks noChangeShapeType="1"/>
            </p:cNvSpPr>
            <p:nvPr/>
          </p:nvSpPr>
          <p:spPr bwMode="auto">
            <a:xfrm flipH="1">
              <a:off x="1428" y="3066"/>
              <a:ext cx="0" cy="6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8" name="Line 28"/>
            <p:cNvSpPr>
              <a:spLocks noChangeShapeType="1"/>
            </p:cNvSpPr>
            <p:nvPr/>
          </p:nvSpPr>
          <p:spPr bwMode="auto">
            <a:xfrm>
              <a:off x="1434" y="3339"/>
              <a:ext cx="1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9" name="Rectangle 29"/>
            <p:cNvSpPr>
              <a:spLocks noChangeArrowheads="1"/>
            </p:cNvSpPr>
            <p:nvPr/>
          </p:nvSpPr>
          <p:spPr bwMode="auto">
            <a:xfrm>
              <a:off x="2901" y="3210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0" name="Rectangle 30"/>
            <p:cNvSpPr>
              <a:spLocks noChangeArrowheads="1"/>
            </p:cNvSpPr>
            <p:nvPr/>
          </p:nvSpPr>
          <p:spPr bwMode="auto">
            <a:xfrm>
              <a:off x="2112" y="325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1" name="Rectangle 31"/>
            <p:cNvSpPr>
              <a:spLocks noChangeArrowheads="1"/>
            </p:cNvSpPr>
            <p:nvPr/>
          </p:nvSpPr>
          <p:spPr bwMode="auto">
            <a:xfrm>
              <a:off x="2214" y="3255"/>
              <a:ext cx="93" cy="12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2" name="Rectangle 32"/>
            <p:cNvSpPr>
              <a:spLocks noChangeArrowheads="1"/>
            </p:cNvSpPr>
            <p:nvPr/>
          </p:nvSpPr>
          <p:spPr bwMode="auto">
            <a:xfrm>
              <a:off x="1449" y="3192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3" name="Line 33"/>
            <p:cNvSpPr>
              <a:spLocks noChangeShapeType="1"/>
            </p:cNvSpPr>
            <p:nvPr/>
          </p:nvSpPr>
          <p:spPr bwMode="auto">
            <a:xfrm>
              <a:off x="1560" y="3258"/>
              <a:ext cx="153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4" name="Line 34"/>
            <p:cNvSpPr>
              <a:spLocks noChangeShapeType="1"/>
            </p:cNvSpPr>
            <p:nvPr/>
          </p:nvSpPr>
          <p:spPr bwMode="auto">
            <a:xfrm flipV="1">
              <a:off x="1350" y="3432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5" name="Line 35"/>
            <p:cNvSpPr>
              <a:spLocks noChangeShapeType="1"/>
            </p:cNvSpPr>
            <p:nvPr/>
          </p:nvSpPr>
          <p:spPr bwMode="auto">
            <a:xfrm flipV="1">
              <a:off x="3387" y="3084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Text Box 36"/>
            <p:cNvSpPr txBox="1">
              <a:spLocks noChangeArrowheads="1"/>
            </p:cNvSpPr>
            <p:nvPr/>
          </p:nvSpPr>
          <p:spPr bwMode="auto">
            <a:xfrm>
              <a:off x="494" y="2831"/>
              <a:ext cx="2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CC66"/>
                  </a:solidFill>
                  <a:latin typeface="Comic Sans MS" pitchFamily="66" charset="0"/>
                </a:rPr>
                <a:t>A</a:t>
              </a:r>
              <a:endParaRPr lang="en-US">
                <a:solidFill>
                  <a:srgbClr val="00CC66"/>
                </a:solidFill>
              </a:endParaRPr>
            </a:p>
          </p:txBody>
        </p:sp>
        <p:sp>
          <p:nvSpPr>
            <p:cNvPr id="19487" name="Text Box 37"/>
            <p:cNvSpPr txBox="1">
              <a:spLocks noChangeArrowheads="1"/>
            </p:cNvSpPr>
            <p:nvPr/>
          </p:nvSpPr>
          <p:spPr bwMode="auto">
            <a:xfrm>
              <a:off x="668" y="3473"/>
              <a:ext cx="2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Comic Sans MS" pitchFamily="66" charset="0"/>
                </a:rPr>
                <a:t>B</a:t>
              </a:r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9488" name="Rectangle 38"/>
            <p:cNvSpPr>
              <a:spLocks noChangeArrowheads="1"/>
            </p:cNvSpPr>
            <p:nvPr/>
          </p:nvSpPr>
          <p:spPr bwMode="auto">
            <a:xfrm>
              <a:off x="2295" y="3216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9" name="Text Box 39"/>
            <p:cNvSpPr txBox="1">
              <a:spLocks noChangeArrowheads="1"/>
            </p:cNvSpPr>
            <p:nvPr/>
          </p:nvSpPr>
          <p:spPr bwMode="auto">
            <a:xfrm>
              <a:off x="2540" y="2966"/>
              <a:ext cx="8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propagation</a:t>
              </a:r>
              <a:endParaRPr lang="en-US" sz="1800"/>
            </a:p>
          </p:txBody>
        </p:sp>
        <p:sp>
          <p:nvSpPr>
            <p:cNvPr id="19490" name="Line 40"/>
            <p:cNvSpPr>
              <a:spLocks noChangeShapeType="1"/>
            </p:cNvSpPr>
            <p:nvPr/>
          </p:nvSpPr>
          <p:spPr bwMode="auto">
            <a:xfrm rot="10800000">
              <a:off x="2385" y="3084"/>
              <a:ext cx="2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1" name="Text Box 41"/>
            <p:cNvSpPr txBox="1">
              <a:spLocks noChangeArrowheads="1"/>
            </p:cNvSpPr>
            <p:nvPr/>
          </p:nvSpPr>
          <p:spPr bwMode="auto">
            <a:xfrm>
              <a:off x="1346" y="2702"/>
              <a:ext cx="95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transmission</a:t>
              </a:r>
              <a:endParaRPr lang="en-US" sz="1800"/>
            </a:p>
          </p:txBody>
        </p:sp>
        <p:sp>
          <p:nvSpPr>
            <p:cNvPr id="19492" name="Line 42"/>
            <p:cNvSpPr>
              <a:spLocks noChangeShapeType="1"/>
            </p:cNvSpPr>
            <p:nvPr/>
          </p:nvSpPr>
          <p:spPr bwMode="auto">
            <a:xfrm rot="10800000" flipH="1" flipV="1">
              <a:off x="2022" y="2874"/>
              <a:ext cx="333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3" name="Text Box 43"/>
            <p:cNvSpPr txBox="1">
              <a:spLocks noChangeArrowheads="1"/>
            </p:cNvSpPr>
            <p:nvPr/>
          </p:nvSpPr>
          <p:spPr bwMode="auto">
            <a:xfrm>
              <a:off x="1424" y="3668"/>
              <a:ext cx="82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nodal</a:t>
              </a:r>
            </a:p>
            <a:p>
              <a:pPr algn="ctr"/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processing</a:t>
              </a:r>
              <a:endParaRPr lang="en-US" sz="1800"/>
            </a:p>
          </p:txBody>
        </p:sp>
        <p:sp>
          <p:nvSpPr>
            <p:cNvPr id="19494" name="Line 44"/>
            <p:cNvSpPr>
              <a:spLocks noChangeShapeType="1"/>
            </p:cNvSpPr>
            <p:nvPr/>
          </p:nvSpPr>
          <p:spPr bwMode="auto">
            <a:xfrm rot="10800000">
              <a:off x="1587" y="3696"/>
              <a:ext cx="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5" name="Line 45"/>
            <p:cNvSpPr>
              <a:spLocks noChangeShapeType="1"/>
            </p:cNvSpPr>
            <p:nvPr/>
          </p:nvSpPr>
          <p:spPr bwMode="auto">
            <a:xfrm rot="10800000" flipV="1">
              <a:off x="2097" y="3546"/>
              <a:ext cx="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6" name="Text Box 46"/>
            <p:cNvSpPr txBox="1">
              <a:spLocks noChangeArrowheads="1"/>
            </p:cNvSpPr>
            <p:nvPr/>
          </p:nvSpPr>
          <p:spPr bwMode="auto">
            <a:xfrm>
              <a:off x="2354" y="3830"/>
              <a:ext cx="6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queueing</a:t>
              </a:r>
              <a:endParaRPr lang="en-US" sz="1800"/>
            </a:p>
          </p:txBody>
        </p:sp>
        <p:sp>
          <p:nvSpPr>
            <p:cNvPr id="19497" name="Line 47"/>
            <p:cNvSpPr>
              <a:spLocks noChangeShapeType="1"/>
            </p:cNvSpPr>
            <p:nvPr/>
          </p:nvSpPr>
          <p:spPr bwMode="auto">
            <a:xfrm rot="10800000">
              <a:off x="2199" y="3546"/>
              <a:ext cx="375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48"/>
            <p:cNvGrpSpPr>
              <a:grpSpLocks/>
            </p:cNvGrpSpPr>
            <p:nvPr/>
          </p:nvGrpSpPr>
          <p:grpSpPr bwMode="auto">
            <a:xfrm>
              <a:off x="3738" y="3168"/>
              <a:ext cx="314" cy="75"/>
              <a:chOff x="2208" y="2184"/>
              <a:chExt cx="176" cy="69"/>
            </a:xfrm>
          </p:grpSpPr>
          <p:grpSp>
            <p:nvGrpSpPr>
              <p:cNvPr id="8" name="Group 49"/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19504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05" name="Line 5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06" name="Line 5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53"/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19501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02" name="Line 5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03" name="Line 5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9465" name="Rectangle 58"/>
          <p:cNvSpPr>
            <a:spLocks noChangeArrowheads="1"/>
          </p:cNvSpPr>
          <p:nvPr/>
        </p:nvSpPr>
        <p:spPr bwMode="auto">
          <a:xfrm>
            <a:off x="4802188" y="4492625"/>
            <a:ext cx="3810000" cy="218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4488" indent="-344488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 d</a:t>
            </a:r>
            <a:r>
              <a:rPr lang="en-US" baseline="-25000">
                <a:solidFill>
                  <a:srgbClr val="FF0000"/>
                </a:solidFill>
                <a:latin typeface="Comic Sans MS" pitchFamily="66" charset="0"/>
              </a:rPr>
              <a:t>queue</a:t>
            </a: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: queueing delay</a:t>
            </a:r>
          </a:p>
          <a:p>
            <a:pPr marL="344488" indent="-344488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latin typeface="Comic Sans MS" pitchFamily="66" charset="0"/>
              </a:rPr>
              <a:t>time waiting at output link for transmission </a:t>
            </a:r>
          </a:p>
          <a:p>
            <a:pPr marL="344488" indent="-344488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latin typeface="Comic Sans MS" pitchFamily="66" charset="0"/>
              </a:rPr>
              <a:t>depends on congestion level of router</a:t>
            </a:r>
          </a:p>
        </p:txBody>
      </p:sp>
      <p:sp>
        <p:nvSpPr>
          <p:cNvPr id="19518" name="Rectangle 3"/>
          <p:cNvSpPr>
            <a:spLocks noChangeArrowheads="1"/>
          </p:cNvSpPr>
          <p:nvPr/>
        </p:nvSpPr>
        <p:spPr bwMode="auto">
          <a:xfrm>
            <a:off x="2116138" y="3630613"/>
            <a:ext cx="4943475" cy="5540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>
                <a:latin typeface="Comic Sans MS" pitchFamily="66" charset="0"/>
              </a:rPr>
              <a:t>d</a:t>
            </a:r>
            <a:r>
              <a:rPr lang="en-US" baseline="-25000">
                <a:latin typeface="Comic Sans MS" pitchFamily="66" charset="0"/>
              </a:rPr>
              <a:t>nodal</a:t>
            </a:r>
            <a:r>
              <a:rPr lang="en-US">
                <a:latin typeface="Comic Sans MS" pitchFamily="66" charset="0"/>
              </a:rPr>
              <a:t> = d</a:t>
            </a:r>
            <a:r>
              <a:rPr lang="en-US" baseline="-25000">
                <a:latin typeface="Comic Sans MS" pitchFamily="66" charset="0"/>
              </a:rPr>
              <a:t>proc</a:t>
            </a:r>
            <a:r>
              <a:rPr lang="en-US">
                <a:latin typeface="Comic Sans MS" pitchFamily="66" charset="0"/>
              </a:rPr>
              <a:t> + d</a:t>
            </a:r>
            <a:r>
              <a:rPr lang="en-US" baseline="-25000">
                <a:latin typeface="Comic Sans MS" pitchFamily="66" charset="0"/>
              </a:rPr>
              <a:t>queue</a:t>
            </a:r>
            <a:r>
              <a:rPr lang="en-US">
                <a:latin typeface="Comic Sans MS" pitchFamily="66" charset="0"/>
              </a:rPr>
              <a:t> + d</a:t>
            </a:r>
            <a:r>
              <a:rPr lang="en-US" baseline="-25000">
                <a:latin typeface="Comic Sans MS" pitchFamily="66" charset="0"/>
              </a:rPr>
              <a:t>trans</a:t>
            </a:r>
            <a:r>
              <a:rPr lang="en-US">
                <a:latin typeface="Comic Sans MS" pitchFamily="66" charset="0"/>
              </a:rPr>
              <a:t> +  d</a:t>
            </a:r>
            <a:r>
              <a:rPr lang="en-US" baseline="-25000">
                <a:latin typeface="Comic Sans MS" pitchFamily="66" charset="0"/>
              </a:rPr>
              <a:t>prop</a:t>
            </a:r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9075" y="123825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000099"/>
                </a:solidFill>
              </a:rPr>
              <a:t>Four sources of packet delay</a:t>
            </a:r>
            <a:endParaRPr lang="en-US" sz="4400" smtClean="0">
              <a:solidFill>
                <a:srgbClr val="000099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30363" y="1270000"/>
            <a:ext cx="6021387" cy="2174875"/>
            <a:chOff x="494" y="2702"/>
            <a:chExt cx="3793" cy="1370"/>
          </a:xfrm>
        </p:grpSpPr>
        <p:graphicFrame>
          <p:nvGraphicFramePr>
            <p:cNvPr id="182277" name="Object 6"/>
            <p:cNvGraphicFramePr>
              <a:graphicFrameLocks noChangeAspect="1"/>
            </p:cNvGraphicFramePr>
            <p:nvPr/>
          </p:nvGraphicFramePr>
          <p:xfrm>
            <a:off x="914" y="3452"/>
            <a:ext cx="407" cy="336"/>
          </p:xfrm>
          <a:graphic>
            <a:graphicData uri="http://schemas.openxmlformats.org/presentationml/2006/ole">
              <p:oleObj spid="_x0000_s45058" name="Clip" r:id="rId4" imgW="1305000" imgH="1085760" progId="">
                <p:embed/>
              </p:oleObj>
            </a:graphicData>
          </a:graphic>
        </p:graphicFrame>
        <p:sp>
          <p:nvSpPr>
            <p:cNvPr id="182278" name="Oval 7"/>
            <p:cNvSpPr>
              <a:spLocks noChangeArrowheads="1"/>
            </p:cNvSpPr>
            <p:nvPr/>
          </p:nvSpPr>
          <p:spPr bwMode="auto">
            <a:xfrm>
              <a:off x="1570" y="3300"/>
              <a:ext cx="755" cy="233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79" name="Rectangle 8"/>
            <p:cNvSpPr>
              <a:spLocks noChangeArrowheads="1"/>
            </p:cNvSpPr>
            <p:nvPr/>
          </p:nvSpPr>
          <p:spPr bwMode="auto">
            <a:xfrm>
              <a:off x="1570" y="3257"/>
              <a:ext cx="755" cy="16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82280" name="Oval 9"/>
            <p:cNvSpPr>
              <a:spLocks noChangeArrowheads="1"/>
            </p:cNvSpPr>
            <p:nvPr/>
          </p:nvSpPr>
          <p:spPr bwMode="auto">
            <a:xfrm>
              <a:off x="1576" y="3113"/>
              <a:ext cx="755" cy="271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794" y="3132"/>
              <a:ext cx="314" cy="75"/>
              <a:chOff x="2208" y="2184"/>
              <a:chExt cx="176" cy="69"/>
            </a:xfrm>
          </p:grpSpPr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182283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2284" name="Line 1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2285" name="Line 1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182287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2288" name="Line 1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2289" name="Line 1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82290" name="Oval 19"/>
            <p:cNvSpPr>
              <a:spLocks noChangeArrowheads="1"/>
            </p:cNvSpPr>
            <p:nvPr/>
          </p:nvSpPr>
          <p:spPr bwMode="auto">
            <a:xfrm>
              <a:off x="3520" y="3312"/>
              <a:ext cx="755" cy="233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1" name="Line 20"/>
            <p:cNvSpPr>
              <a:spLocks noChangeShapeType="1"/>
            </p:cNvSpPr>
            <p:nvPr/>
          </p:nvSpPr>
          <p:spPr bwMode="auto">
            <a:xfrm>
              <a:off x="3526" y="3299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Rectangle 21"/>
            <p:cNvSpPr>
              <a:spLocks noChangeArrowheads="1"/>
            </p:cNvSpPr>
            <p:nvPr/>
          </p:nvSpPr>
          <p:spPr bwMode="auto">
            <a:xfrm>
              <a:off x="3526" y="3275"/>
              <a:ext cx="755" cy="16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82293" name="Oval 22"/>
            <p:cNvSpPr>
              <a:spLocks noChangeArrowheads="1"/>
            </p:cNvSpPr>
            <p:nvPr/>
          </p:nvSpPr>
          <p:spPr bwMode="auto">
            <a:xfrm>
              <a:off x="3532" y="3131"/>
              <a:ext cx="755" cy="271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82294" name="Object 23"/>
            <p:cNvGraphicFramePr>
              <a:graphicFrameLocks noChangeAspect="1"/>
            </p:cNvGraphicFramePr>
            <p:nvPr/>
          </p:nvGraphicFramePr>
          <p:xfrm>
            <a:off x="716" y="2816"/>
            <a:ext cx="407" cy="336"/>
          </p:xfrm>
          <a:graphic>
            <a:graphicData uri="http://schemas.openxmlformats.org/presentationml/2006/ole">
              <p:oleObj spid="_x0000_s45059" name="Clip" r:id="rId5" imgW="1305000" imgH="1085760" progId="">
                <p:embed/>
              </p:oleObj>
            </a:graphicData>
          </a:graphic>
        </p:graphicFrame>
        <p:sp>
          <p:nvSpPr>
            <p:cNvPr id="182295" name="Line 24"/>
            <p:cNvSpPr>
              <a:spLocks noChangeShapeType="1"/>
            </p:cNvSpPr>
            <p:nvPr/>
          </p:nvSpPr>
          <p:spPr bwMode="auto">
            <a:xfrm>
              <a:off x="1110" y="3072"/>
              <a:ext cx="3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6" name="Line 25"/>
            <p:cNvSpPr>
              <a:spLocks noChangeShapeType="1"/>
            </p:cNvSpPr>
            <p:nvPr/>
          </p:nvSpPr>
          <p:spPr bwMode="auto">
            <a:xfrm flipV="1">
              <a:off x="1302" y="3693"/>
              <a:ext cx="123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7" name="Line 26"/>
            <p:cNvSpPr>
              <a:spLocks noChangeShapeType="1"/>
            </p:cNvSpPr>
            <p:nvPr/>
          </p:nvSpPr>
          <p:spPr bwMode="auto">
            <a:xfrm>
              <a:off x="2322" y="3336"/>
              <a:ext cx="1218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8" name="Line 27"/>
            <p:cNvSpPr>
              <a:spLocks noChangeShapeType="1"/>
            </p:cNvSpPr>
            <p:nvPr/>
          </p:nvSpPr>
          <p:spPr bwMode="auto">
            <a:xfrm flipH="1">
              <a:off x="1428" y="3066"/>
              <a:ext cx="0" cy="6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9" name="Line 28"/>
            <p:cNvSpPr>
              <a:spLocks noChangeShapeType="1"/>
            </p:cNvSpPr>
            <p:nvPr/>
          </p:nvSpPr>
          <p:spPr bwMode="auto">
            <a:xfrm>
              <a:off x="1434" y="3339"/>
              <a:ext cx="1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00" name="Rectangle 29"/>
            <p:cNvSpPr>
              <a:spLocks noChangeArrowheads="1"/>
            </p:cNvSpPr>
            <p:nvPr/>
          </p:nvSpPr>
          <p:spPr bwMode="auto">
            <a:xfrm>
              <a:off x="2901" y="3210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01" name="Rectangle 30"/>
            <p:cNvSpPr>
              <a:spLocks noChangeArrowheads="1"/>
            </p:cNvSpPr>
            <p:nvPr/>
          </p:nvSpPr>
          <p:spPr bwMode="auto">
            <a:xfrm>
              <a:off x="2112" y="325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02" name="Rectangle 31"/>
            <p:cNvSpPr>
              <a:spLocks noChangeArrowheads="1"/>
            </p:cNvSpPr>
            <p:nvPr/>
          </p:nvSpPr>
          <p:spPr bwMode="auto">
            <a:xfrm>
              <a:off x="2214" y="3255"/>
              <a:ext cx="93" cy="12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03" name="Rectangle 32"/>
            <p:cNvSpPr>
              <a:spLocks noChangeArrowheads="1"/>
            </p:cNvSpPr>
            <p:nvPr/>
          </p:nvSpPr>
          <p:spPr bwMode="auto">
            <a:xfrm>
              <a:off x="1449" y="3192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04" name="Line 33"/>
            <p:cNvSpPr>
              <a:spLocks noChangeShapeType="1"/>
            </p:cNvSpPr>
            <p:nvPr/>
          </p:nvSpPr>
          <p:spPr bwMode="auto">
            <a:xfrm>
              <a:off x="1560" y="3258"/>
              <a:ext cx="153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05" name="Line 34"/>
            <p:cNvSpPr>
              <a:spLocks noChangeShapeType="1"/>
            </p:cNvSpPr>
            <p:nvPr/>
          </p:nvSpPr>
          <p:spPr bwMode="auto">
            <a:xfrm flipV="1">
              <a:off x="1350" y="3432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06" name="Line 35"/>
            <p:cNvSpPr>
              <a:spLocks noChangeShapeType="1"/>
            </p:cNvSpPr>
            <p:nvPr/>
          </p:nvSpPr>
          <p:spPr bwMode="auto">
            <a:xfrm flipV="1">
              <a:off x="3387" y="3084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07" name="Text Box 36"/>
            <p:cNvSpPr txBox="1">
              <a:spLocks noChangeArrowheads="1"/>
            </p:cNvSpPr>
            <p:nvPr/>
          </p:nvSpPr>
          <p:spPr bwMode="auto">
            <a:xfrm>
              <a:off x="494" y="2831"/>
              <a:ext cx="2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CC66"/>
                  </a:solidFill>
                  <a:latin typeface="Comic Sans MS" pitchFamily="66" charset="0"/>
                </a:rPr>
                <a:t>A</a:t>
              </a:r>
              <a:endParaRPr lang="en-US">
                <a:solidFill>
                  <a:srgbClr val="00CC66"/>
                </a:solidFill>
              </a:endParaRPr>
            </a:p>
          </p:txBody>
        </p:sp>
        <p:sp>
          <p:nvSpPr>
            <p:cNvPr id="182308" name="Text Box 37"/>
            <p:cNvSpPr txBox="1">
              <a:spLocks noChangeArrowheads="1"/>
            </p:cNvSpPr>
            <p:nvPr/>
          </p:nvSpPr>
          <p:spPr bwMode="auto">
            <a:xfrm>
              <a:off x="668" y="3473"/>
              <a:ext cx="2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Comic Sans MS" pitchFamily="66" charset="0"/>
                </a:rPr>
                <a:t>B</a:t>
              </a:r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82309" name="Rectangle 38"/>
            <p:cNvSpPr>
              <a:spLocks noChangeArrowheads="1"/>
            </p:cNvSpPr>
            <p:nvPr/>
          </p:nvSpPr>
          <p:spPr bwMode="auto">
            <a:xfrm>
              <a:off x="2295" y="3216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10" name="Text Box 39"/>
            <p:cNvSpPr txBox="1">
              <a:spLocks noChangeArrowheads="1"/>
            </p:cNvSpPr>
            <p:nvPr/>
          </p:nvSpPr>
          <p:spPr bwMode="auto">
            <a:xfrm>
              <a:off x="2540" y="2966"/>
              <a:ext cx="8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propagation</a:t>
              </a:r>
              <a:endParaRPr lang="en-US" sz="1800"/>
            </a:p>
          </p:txBody>
        </p:sp>
        <p:sp>
          <p:nvSpPr>
            <p:cNvPr id="182311" name="Line 40"/>
            <p:cNvSpPr>
              <a:spLocks noChangeShapeType="1"/>
            </p:cNvSpPr>
            <p:nvPr/>
          </p:nvSpPr>
          <p:spPr bwMode="auto">
            <a:xfrm rot="10800000">
              <a:off x="2385" y="3084"/>
              <a:ext cx="2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12" name="Text Box 41"/>
            <p:cNvSpPr txBox="1">
              <a:spLocks noChangeArrowheads="1"/>
            </p:cNvSpPr>
            <p:nvPr/>
          </p:nvSpPr>
          <p:spPr bwMode="auto">
            <a:xfrm>
              <a:off x="1346" y="2702"/>
              <a:ext cx="95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transmission</a:t>
              </a:r>
              <a:endParaRPr lang="en-US" sz="1800"/>
            </a:p>
          </p:txBody>
        </p:sp>
        <p:sp>
          <p:nvSpPr>
            <p:cNvPr id="182313" name="Line 42"/>
            <p:cNvSpPr>
              <a:spLocks noChangeShapeType="1"/>
            </p:cNvSpPr>
            <p:nvPr/>
          </p:nvSpPr>
          <p:spPr bwMode="auto">
            <a:xfrm rot="10800000" flipH="1" flipV="1">
              <a:off x="2022" y="2874"/>
              <a:ext cx="333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14" name="Text Box 43"/>
            <p:cNvSpPr txBox="1">
              <a:spLocks noChangeArrowheads="1"/>
            </p:cNvSpPr>
            <p:nvPr/>
          </p:nvSpPr>
          <p:spPr bwMode="auto">
            <a:xfrm>
              <a:off x="1424" y="3668"/>
              <a:ext cx="82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nodal</a:t>
              </a:r>
            </a:p>
            <a:p>
              <a:pPr algn="ctr"/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processing</a:t>
              </a:r>
              <a:endParaRPr lang="en-US" sz="1800"/>
            </a:p>
          </p:txBody>
        </p:sp>
        <p:sp>
          <p:nvSpPr>
            <p:cNvPr id="182315" name="Line 44"/>
            <p:cNvSpPr>
              <a:spLocks noChangeShapeType="1"/>
            </p:cNvSpPr>
            <p:nvPr/>
          </p:nvSpPr>
          <p:spPr bwMode="auto">
            <a:xfrm rot="10800000">
              <a:off x="1587" y="3696"/>
              <a:ext cx="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16" name="Line 45"/>
            <p:cNvSpPr>
              <a:spLocks noChangeShapeType="1"/>
            </p:cNvSpPr>
            <p:nvPr/>
          </p:nvSpPr>
          <p:spPr bwMode="auto">
            <a:xfrm rot="10800000" flipV="1">
              <a:off x="2097" y="3546"/>
              <a:ext cx="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17" name="Text Box 46"/>
            <p:cNvSpPr txBox="1">
              <a:spLocks noChangeArrowheads="1"/>
            </p:cNvSpPr>
            <p:nvPr/>
          </p:nvSpPr>
          <p:spPr bwMode="auto">
            <a:xfrm>
              <a:off x="2354" y="3830"/>
              <a:ext cx="6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queueing</a:t>
              </a:r>
              <a:endParaRPr lang="en-US" sz="1800"/>
            </a:p>
          </p:txBody>
        </p:sp>
        <p:sp>
          <p:nvSpPr>
            <p:cNvPr id="182318" name="Line 47"/>
            <p:cNvSpPr>
              <a:spLocks noChangeShapeType="1"/>
            </p:cNvSpPr>
            <p:nvPr/>
          </p:nvSpPr>
          <p:spPr bwMode="auto">
            <a:xfrm rot="10800000">
              <a:off x="2199" y="3546"/>
              <a:ext cx="375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48"/>
            <p:cNvGrpSpPr>
              <a:grpSpLocks/>
            </p:cNvGrpSpPr>
            <p:nvPr/>
          </p:nvGrpSpPr>
          <p:grpSpPr bwMode="auto">
            <a:xfrm>
              <a:off x="3738" y="3168"/>
              <a:ext cx="314" cy="75"/>
              <a:chOff x="2208" y="2184"/>
              <a:chExt cx="176" cy="69"/>
            </a:xfrm>
          </p:grpSpPr>
          <p:grpSp>
            <p:nvGrpSpPr>
              <p:cNvPr id="8" name="Group 49"/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182321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2322" name="Line 5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2323" name="Line 5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53"/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182325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2326" name="Line 5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2327" name="Line 5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82330" name="Rectangle 3"/>
          <p:cNvSpPr>
            <a:spLocks noChangeArrowheads="1"/>
          </p:cNvSpPr>
          <p:nvPr/>
        </p:nvSpPr>
        <p:spPr bwMode="auto">
          <a:xfrm>
            <a:off x="2116138" y="3630613"/>
            <a:ext cx="4943475" cy="5540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>
                <a:latin typeface="Comic Sans MS" pitchFamily="66" charset="0"/>
              </a:rPr>
              <a:t>d</a:t>
            </a:r>
            <a:r>
              <a:rPr lang="en-US" baseline="-25000">
                <a:latin typeface="Comic Sans MS" pitchFamily="66" charset="0"/>
              </a:rPr>
              <a:t>nodal</a:t>
            </a:r>
            <a:r>
              <a:rPr lang="en-US">
                <a:latin typeface="Comic Sans MS" pitchFamily="66" charset="0"/>
              </a:rPr>
              <a:t> = d</a:t>
            </a:r>
            <a:r>
              <a:rPr lang="en-US" baseline="-25000">
                <a:latin typeface="Comic Sans MS" pitchFamily="66" charset="0"/>
              </a:rPr>
              <a:t>proc</a:t>
            </a:r>
            <a:r>
              <a:rPr lang="en-US">
                <a:latin typeface="Comic Sans MS" pitchFamily="66" charset="0"/>
              </a:rPr>
              <a:t> + d</a:t>
            </a:r>
            <a:r>
              <a:rPr lang="en-US" baseline="-25000">
                <a:latin typeface="Comic Sans MS" pitchFamily="66" charset="0"/>
              </a:rPr>
              <a:t>queue</a:t>
            </a:r>
            <a:r>
              <a:rPr lang="en-US">
                <a:latin typeface="Comic Sans MS" pitchFamily="66" charset="0"/>
              </a:rPr>
              <a:t> + d</a:t>
            </a:r>
            <a:r>
              <a:rPr lang="en-US" baseline="-25000">
                <a:latin typeface="Comic Sans MS" pitchFamily="66" charset="0"/>
              </a:rPr>
              <a:t>trans</a:t>
            </a:r>
            <a:r>
              <a:rPr lang="en-US">
                <a:latin typeface="Comic Sans MS" pitchFamily="66" charset="0"/>
              </a:rPr>
              <a:t> +  d</a:t>
            </a:r>
            <a:r>
              <a:rPr lang="en-US" baseline="-25000">
                <a:latin typeface="Comic Sans MS" pitchFamily="66" charset="0"/>
              </a:rPr>
              <a:t>prop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82331" name="Rectangle 3"/>
          <p:cNvSpPr>
            <a:spLocks noChangeArrowheads="1"/>
          </p:cNvSpPr>
          <p:nvPr/>
        </p:nvSpPr>
        <p:spPr bwMode="auto">
          <a:xfrm>
            <a:off x="627063" y="4459288"/>
            <a:ext cx="3810000" cy="207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d</a:t>
            </a:r>
            <a:r>
              <a:rPr lang="en-US" baseline="-25000">
                <a:solidFill>
                  <a:srgbClr val="FF0000"/>
                </a:solidFill>
                <a:latin typeface="Comic Sans MS" pitchFamily="66" charset="0"/>
              </a:rPr>
              <a:t>trans</a:t>
            </a: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: transmission delay:</a:t>
            </a:r>
            <a:endParaRPr lang="en-US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latin typeface="Comic Sans MS" pitchFamily="66" charset="0"/>
              </a:rPr>
              <a:t>L: packet length (bits) 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latin typeface="Comic Sans MS" pitchFamily="66" charset="0"/>
              </a:rPr>
              <a:t>R: link bandwidth (bps)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d</a:t>
            </a:r>
            <a:r>
              <a:rPr lang="en-US" sz="2000" baseline="-25000">
                <a:solidFill>
                  <a:srgbClr val="FF0000"/>
                </a:solidFill>
                <a:latin typeface="Comic Sans MS" pitchFamily="66" charset="0"/>
              </a:rPr>
              <a:t>trans</a:t>
            </a:r>
            <a:r>
              <a:rPr lang="en-US" sz="2000">
                <a:latin typeface="Comic Sans MS" pitchFamily="66" charset="0"/>
              </a:rPr>
              <a:t> = L/R</a:t>
            </a:r>
          </a:p>
        </p:txBody>
      </p:sp>
      <p:sp>
        <p:nvSpPr>
          <p:cNvPr id="182332" name="Rectangle 4"/>
          <p:cNvSpPr>
            <a:spLocks noChangeArrowheads="1"/>
          </p:cNvSpPr>
          <p:nvPr/>
        </p:nvSpPr>
        <p:spPr bwMode="auto">
          <a:xfrm>
            <a:off x="4718050" y="4449763"/>
            <a:ext cx="41529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d</a:t>
            </a:r>
            <a:r>
              <a:rPr lang="en-US" baseline="-25000">
                <a:solidFill>
                  <a:srgbClr val="FF0000"/>
                </a:solidFill>
                <a:latin typeface="Comic Sans MS" pitchFamily="66" charset="0"/>
              </a:rPr>
              <a:t>prop</a:t>
            </a: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: propagation delay: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latin typeface="Comic Sans MS" pitchFamily="66" charset="0"/>
              </a:rPr>
              <a:t>d: length of physical link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latin typeface="Comic Sans MS" pitchFamily="66" charset="0"/>
              </a:rPr>
              <a:t>s: propagation speed in medium (~2x10</a:t>
            </a:r>
            <a:r>
              <a:rPr lang="en-US" sz="2000" baseline="30000">
                <a:latin typeface="Comic Sans MS" pitchFamily="66" charset="0"/>
              </a:rPr>
              <a:t>8</a:t>
            </a:r>
            <a:r>
              <a:rPr lang="en-US" sz="2000">
                <a:latin typeface="Comic Sans MS" pitchFamily="66" charset="0"/>
              </a:rPr>
              <a:t> m/sec)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d</a:t>
            </a:r>
            <a:r>
              <a:rPr lang="en-US" sz="2000" baseline="-25000">
                <a:solidFill>
                  <a:srgbClr val="FF0000"/>
                </a:solidFill>
                <a:latin typeface="Comic Sans MS" pitchFamily="66" charset="0"/>
              </a:rPr>
              <a:t>prop</a:t>
            </a:r>
            <a:r>
              <a:rPr lang="en-US" sz="2000">
                <a:latin typeface="Comic Sans MS" pitchFamily="66" charset="0"/>
              </a:rPr>
              <a:t> = d/s</a:t>
            </a:r>
          </a:p>
        </p:txBody>
      </p:sp>
      <p:grpSp>
        <p:nvGrpSpPr>
          <p:cNvPr id="10" name="Group 63"/>
          <p:cNvGrpSpPr>
            <a:grpSpLocks/>
          </p:cNvGrpSpPr>
          <p:nvPr/>
        </p:nvGrpSpPr>
        <p:grpSpPr bwMode="auto">
          <a:xfrm>
            <a:off x="2433638" y="5811838"/>
            <a:ext cx="2528887" cy="739775"/>
            <a:chOff x="1533" y="3661"/>
            <a:chExt cx="1593" cy="466"/>
          </a:xfrm>
        </p:grpSpPr>
        <p:sp>
          <p:nvSpPr>
            <p:cNvPr id="182333" name="AutoShape 61"/>
            <p:cNvSpPr>
              <a:spLocks noChangeArrowheads="1"/>
            </p:cNvSpPr>
            <p:nvPr/>
          </p:nvSpPr>
          <p:spPr bwMode="auto">
            <a:xfrm rot="381619">
              <a:off x="1533" y="3661"/>
              <a:ext cx="1593" cy="201"/>
            </a:xfrm>
            <a:prstGeom prst="leftRightArrow">
              <a:avLst>
                <a:gd name="adj1" fmla="val 35324"/>
                <a:gd name="adj2" fmla="val 94994"/>
              </a:avLst>
            </a:prstGeom>
            <a:gradFill rotWithShape="1">
              <a:gsLst>
                <a:gs pos="0">
                  <a:srgbClr val="FF0000"/>
                </a:gs>
                <a:gs pos="5000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34" name="Text Box 62"/>
            <p:cNvSpPr txBox="1">
              <a:spLocks noChangeArrowheads="1"/>
            </p:cNvSpPr>
            <p:nvPr/>
          </p:nvSpPr>
          <p:spPr bwMode="auto">
            <a:xfrm>
              <a:off x="1645" y="3723"/>
              <a:ext cx="132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d</a:t>
              </a:r>
              <a:r>
                <a:rPr lang="en-US" sz="1800" baseline="-25000">
                  <a:solidFill>
                    <a:srgbClr val="FF0000"/>
                  </a:solidFill>
                  <a:latin typeface="Comic Sans MS" pitchFamily="66" charset="0"/>
                </a:rPr>
                <a:t>trans </a:t>
              </a:r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and d</a:t>
              </a:r>
              <a:r>
                <a:rPr lang="en-US" sz="1800" baseline="-25000">
                  <a:solidFill>
                    <a:srgbClr val="FF0000"/>
                  </a:solidFill>
                  <a:latin typeface="Comic Sans MS" pitchFamily="66" charset="0"/>
                </a:rPr>
                <a:t>prop</a:t>
              </a:r>
            </a:p>
            <a:p>
              <a:pPr algn="ctr"/>
              <a:r>
                <a:rPr lang="en-US" sz="1800" i="1">
                  <a:solidFill>
                    <a:srgbClr val="FF0000"/>
                  </a:solidFill>
                  <a:latin typeface="Comic Sans MS" pitchFamily="66" charset="0"/>
                </a:rPr>
                <a:t>very </a:t>
              </a:r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different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80" name="Picture 60" descr="queueDela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13200" y="852488"/>
            <a:ext cx="4968875" cy="305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0563" y="1600200"/>
            <a:ext cx="3810000" cy="1781175"/>
          </a:xfrm>
        </p:spPr>
        <p:txBody>
          <a:bodyPr/>
          <a:lstStyle/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smtClean="0"/>
              <a:t>R: link bandwidth (bps)</a:t>
            </a:r>
          </a:p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smtClean="0"/>
              <a:t>L: packet length (bits)</a:t>
            </a:r>
          </a:p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smtClean="0"/>
              <a:t>a: average packet arrival rate</a:t>
            </a:r>
          </a:p>
        </p:txBody>
      </p:sp>
      <p:sp>
        <p:nvSpPr>
          <p:cNvPr id="75783" name="Rectangle 61"/>
          <p:cNvSpPr>
            <a:spLocks noChangeArrowheads="1"/>
          </p:cNvSpPr>
          <p:nvPr/>
        </p:nvSpPr>
        <p:spPr bwMode="auto">
          <a:xfrm>
            <a:off x="4187825" y="3451225"/>
            <a:ext cx="3810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5000"/>
              </a:lnSpc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traffic intensity </a:t>
            </a:r>
          </a:p>
          <a:p>
            <a:pPr marL="342900" indent="-342900" algn="ctr">
              <a:lnSpc>
                <a:spcPct val="85000"/>
              </a:lnSpc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= La/R</a:t>
            </a:r>
          </a:p>
        </p:txBody>
      </p:sp>
      <p:sp>
        <p:nvSpPr>
          <p:cNvPr id="75784" name="Rectangle 62"/>
          <p:cNvSpPr>
            <a:spLocks noChangeArrowheads="1"/>
          </p:cNvSpPr>
          <p:nvPr/>
        </p:nvSpPr>
        <p:spPr bwMode="auto">
          <a:xfrm>
            <a:off x="488950" y="4352925"/>
            <a:ext cx="69723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>
                <a:latin typeface="Comic Sans MS" pitchFamily="66" charset="0"/>
              </a:rPr>
              <a:t>La/R ~ 0: avg. queueing delay small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>
                <a:latin typeface="Comic Sans MS" pitchFamily="66" charset="0"/>
              </a:rPr>
              <a:t>La/R -&gt; 1: avg. queueing delay large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>
                <a:latin typeface="Comic Sans MS" pitchFamily="66" charset="0"/>
              </a:rPr>
              <a:t>La/R &gt; 1: more “work” arriving 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000">
                <a:latin typeface="Comic Sans MS" pitchFamily="66" charset="0"/>
              </a:rPr>
              <a:t>    than can be serviced, average delay infinite!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endParaRPr lang="en-US">
              <a:latin typeface="Comic Sans MS" pitchFamily="66" charset="0"/>
            </a:endParaRPr>
          </a:p>
        </p:txBody>
      </p:sp>
      <p:sp>
        <p:nvSpPr>
          <p:cNvPr id="75787" name="Rectangle 11"/>
          <p:cNvSpPr>
            <a:spLocks noChangeArrowheads="1"/>
          </p:cNvSpPr>
          <p:nvPr/>
        </p:nvSpPr>
        <p:spPr bwMode="auto">
          <a:xfrm>
            <a:off x="4500563" y="868363"/>
            <a:ext cx="1271587" cy="4270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8" name="Rectangle 61"/>
          <p:cNvSpPr>
            <a:spLocks noChangeArrowheads="1"/>
          </p:cNvSpPr>
          <p:nvPr/>
        </p:nvSpPr>
        <p:spPr bwMode="auto">
          <a:xfrm rot="16200000">
            <a:off x="3596482" y="2180431"/>
            <a:ext cx="243363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5000"/>
              </a:lnSpc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average  queueing delay</a:t>
            </a:r>
          </a:p>
        </p:txBody>
      </p:sp>
      <p:pic>
        <p:nvPicPr>
          <p:cNvPr id="75789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3463" y="4935538"/>
            <a:ext cx="1546225" cy="123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790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6800" y="4197350"/>
            <a:ext cx="1481138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5791" name="Text Box 15"/>
          <p:cNvSpPr txBox="1">
            <a:spLocks noChangeArrowheads="1"/>
          </p:cNvSpPr>
          <p:nvPr/>
        </p:nvSpPr>
        <p:spPr bwMode="auto">
          <a:xfrm>
            <a:off x="7554913" y="4146550"/>
            <a:ext cx="11001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La/R ~ 0</a:t>
            </a:r>
          </a:p>
        </p:txBody>
      </p:sp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123825"/>
            <a:ext cx="7772400" cy="1143000"/>
          </a:xfrm>
        </p:spPr>
        <p:txBody>
          <a:bodyPr/>
          <a:lstStyle/>
          <a:p>
            <a:r>
              <a:rPr lang="en-US" sz="3600" smtClean="0">
                <a:solidFill>
                  <a:srgbClr val="000099"/>
                </a:solidFill>
              </a:rPr>
              <a:t>Queueing delay (revisited)</a:t>
            </a:r>
            <a:endParaRPr lang="en-US" smtClean="0">
              <a:solidFill>
                <a:srgbClr val="000099"/>
              </a:solidFill>
            </a:endParaRPr>
          </a:p>
        </p:txBody>
      </p:sp>
      <p:sp>
        <p:nvSpPr>
          <p:cNvPr id="75792" name="Text Box 16"/>
          <p:cNvSpPr txBox="1">
            <a:spLocks noChangeArrowheads="1"/>
          </p:cNvSpPr>
          <p:nvPr/>
        </p:nvSpPr>
        <p:spPr bwMode="auto">
          <a:xfrm>
            <a:off x="7885113" y="6115050"/>
            <a:ext cx="1109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La/R -&gt;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2"/>
          <p:cNvSpPr>
            <a:spLocks noGrp="1" noChangeArrowheads="1"/>
          </p:cNvSpPr>
          <p:nvPr>
            <p:ph type="title"/>
          </p:nvPr>
        </p:nvSpPr>
        <p:spPr>
          <a:xfrm>
            <a:off x="212725" y="95250"/>
            <a:ext cx="8382000" cy="1143000"/>
          </a:xfrm>
        </p:spPr>
        <p:txBody>
          <a:bodyPr/>
          <a:lstStyle/>
          <a:p>
            <a:r>
              <a:rPr lang="en-US" sz="3200" smtClean="0">
                <a:solidFill>
                  <a:srgbClr val="000099"/>
                </a:solidFill>
              </a:rPr>
              <a:t>What’s the Internet: “nuts and bolts” view</a:t>
            </a:r>
            <a:endParaRPr lang="en-US" smtClean="0">
              <a:solidFill>
                <a:srgbClr val="000099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92275" y="1300163"/>
            <a:ext cx="3779838" cy="2036762"/>
          </a:xfrm>
        </p:spPr>
        <p:txBody>
          <a:bodyPr/>
          <a:lstStyle/>
          <a:p>
            <a:pPr marL="231775" indent="-231775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smtClean="0"/>
              <a:t>millions of connected computing devices: </a:t>
            </a:r>
            <a:r>
              <a:rPr lang="en-US" sz="2400" i="1" smtClean="0">
                <a:solidFill>
                  <a:srgbClr val="FF0000"/>
                </a:solidFill>
              </a:rPr>
              <a:t>hosts = end systems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</a:p>
          <a:p>
            <a:pPr marL="566738" lvl="1" indent="-219075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mtClean="0"/>
              <a:t>running </a:t>
            </a:r>
            <a:r>
              <a:rPr lang="en-US" i="1" smtClean="0">
                <a:solidFill>
                  <a:srgbClr val="FF0000"/>
                </a:solidFill>
              </a:rPr>
              <a:t>network apps</a:t>
            </a:r>
            <a:endParaRPr lang="en-US" smtClean="0"/>
          </a:p>
        </p:txBody>
      </p:sp>
      <p:grpSp>
        <p:nvGrpSpPr>
          <p:cNvPr id="2" name="Group 262"/>
          <p:cNvGrpSpPr>
            <a:grpSpLocks/>
          </p:cNvGrpSpPr>
          <p:nvPr/>
        </p:nvGrpSpPr>
        <p:grpSpPr bwMode="auto">
          <a:xfrm>
            <a:off x="5489575" y="1319213"/>
            <a:ext cx="3470275" cy="4489450"/>
            <a:chOff x="3177" y="1065"/>
            <a:chExt cx="2186" cy="2828"/>
          </a:xfrm>
        </p:grpSpPr>
        <p:sp>
          <p:nvSpPr>
            <p:cNvPr id="1134" name="Freeform 263"/>
            <p:cNvSpPr>
              <a:spLocks/>
            </p:cNvSpPr>
            <p:nvPr/>
          </p:nvSpPr>
          <p:spPr bwMode="auto">
            <a:xfrm>
              <a:off x="4261" y="2412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Freeform 264"/>
            <p:cNvSpPr>
              <a:spLocks/>
            </p:cNvSpPr>
            <p:nvPr/>
          </p:nvSpPr>
          <p:spPr bwMode="auto">
            <a:xfrm>
              <a:off x="4273" y="1451"/>
              <a:ext cx="1090" cy="658"/>
            </a:xfrm>
            <a:custGeom>
              <a:avLst/>
              <a:gdLst>
                <a:gd name="T0" fmla="*/ 604 w 765"/>
                <a:gd name="T1" fmla="*/ 14 h 459"/>
                <a:gd name="T2" fmla="*/ 410 w 765"/>
                <a:gd name="T3" fmla="*/ 100 h 459"/>
                <a:gd name="T4" fmla="*/ 137 w 765"/>
                <a:gd name="T5" fmla="*/ 143 h 459"/>
                <a:gd name="T6" fmla="*/ 20 w 765"/>
                <a:gd name="T7" fmla="*/ 482 h 459"/>
                <a:gd name="T8" fmla="*/ 256 w 765"/>
                <a:gd name="T9" fmla="*/ 636 h 459"/>
                <a:gd name="T10" fmla="*/ 493 w 765"/>
                <a:gd name="T11" fmla="*/ 611 h 459"/>
                <a:gd name="T12" fmla="*/ 832 w 765"/>
                <a:gd name="T13" fmla="*/ 636 h 459"/>
                <a:gd name="T14" fmla="*/ 995 w 765"/>
                <a:gd name="T15" fmla="*/ 622 h 459"/>
                <a:gd name="T16" fmla="*/ 1071 w 765"/>
                <a:gd name="T17" fmla="*/ 533 h 459"/>
                <a:gd name="T18" fmla="*/ 1069 w 765"/>
                <a:gd name="T19" fmla="*/ 227 h 459"/>
                <a:gd name="T20" fmla="*/ 943 w 765"/>
                <a:gd name="T21" fmla="*/ 49 h 459"/>
                <a:gd name="T22" fmla="*/ 604 w 765"/>
                <a:gd name="T23" fmla="*/ 14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Freeform 265"/>
            <p:cNvSpPr>
              <a:spLocks/>
            </p:cNvSpPr>
            <p:nvPr/>
          </p:nvSpPr>
          <p:spPr bwMode="auto">
            <a:xfrm>
              <a:off x="3177" y="1267"/>
              <a:ext cx="1036" cy="675"/>
            </a:xfrm>
            <a:custGeom>
              <a:avLst/>
              <a:gdLst>
                <a:gd name="T0" fmla="*/ 648 w 1036"/>
                <a:gd name="T1" fmla="*/ 11 h 675"/>
                <a:gd name="T2" fmla="*/ 390 w 1036"/>
                <a:gd name="T3" fmla="*/ 53 h 675"/>
                <a:gd name="T4" fmla="*/ 206 w 1036"/>
                <a:gd name="T5" fmla="*/ 129 h 675"/>
                <a:gd name="T6" fmla="*/ 152 w 1036"/>
                <a:gd name="T7" fmla="*/ 229 h 675"/>
                <a:gd name="T8" fmla="*/ 22 w 1036"/>
                <a:gd name="T9" fmla="*/ 297 h 675"/>
                <a:gd name="T10" fmla="*/ 18 w 1036"/>
                <a:gd name="T11" fmla="*/ 459 h 675"/>
                <a:gd name="T12" fmla="*/ 132 w 1036"/>
                <a:gd name="T13" fmla="*/ 489 h 675"/>
                <a:gd name="T14" fmla="*/ 458 w 1036"/>
                <a:gd name="T15" fmla="*/ 489 h 675"/>
                <a:gd name="T16" fmla="*/ 598 w 1036"/>
                <a:gd name="T17" fmla="*/ 555 h 675"/>
                <a:gd name="T18" fmla="*/ 752 w 1036"/>
                <a:gd name="T19" fmla="*/ 657 h 675"/>
                <a:gd name="T20" fmla="*/ 870 w 1036"/>
                <a:gd name="T21" fmla="*/ 661 h 675"/>
                <a:gd name="T22" fmla="*/ 952 w 1036"/>
                <a:gd name="T23" fmla="*/ 603 h 675"/>
                <a:gd name="T24" fmla="*/ 992 w 1036"/>
                <a:gd name="T25" fmla="*/ 445 h 675"/>
                <a:gd name="T26" fmla="*/ 1018 w 1036"/>
                <a:gd name="T27" fmla="*/ 291 h 675"/>
                <a:gd name="T28" fmla="*/ 1022 w 1036"/>
                <a:gd name="T29" fmla="*/ 107 h 675"/>
                <a:gd name="T30" fmla="*/ 934 w 1036"/>
                <a:gd name="T31" fmla="*/ 17 h 675"/>
                <a:gd name="T32" fmla="*/ 776 w 1036"/>
                <a:gd name="T33" fmla="*/ 3 h 675"/>
                <a:gd name="T34" fmla="*/ 648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266"/>
            <p:cNvGrpSpPr>
              <a:grpSpLocks/>
            </p:cNvGrpSpPr>
            <p:nvPr/>
          </p:nvGrpSpPr>
          <p:grpSpPr bwMode="auto">
            <a:xfrm>
              <a:off x="3232" y="2108"/>
              <a:ext cx="919" cy="588"/>
              <a:chOff x="2889" y="1631"/>
              <a:chExt cx="980" cy="743"/>
            </a:xfrm>
          </p:grpSpPr>
          <p:sp>
            <p:nvSpPr>
              <p:cNvPr id="1439" name="Rectangle 267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" name="AutoShape 268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00CCFF"/>
                  </a:solidFill>
                </a:endParaRPr>
              </a:p>
            </p:txBody>
          </p:sp>
        </p:grpSp>
        <p:grpSp>
          <p:nvGrpSpPr>
            <p:cNvPr id="4" name="Group 269"/>
            <p:cNvGrpSpPr>
              <a:grpSpLocks/>
            </p:cNvGrpSpPr>
            <p:nvPr/>
          </p:nvGrpSpPr>
          <p:grpSpPr bwMode="auto">
            <a:xfrm>
              <a:off x="3674" y="1388"/>
              <a:ext cx="212" cy="335"/>
              <a:chOff x="3796" y="1043"/>
              <a:chExt cx="865" cy="1237"/>
            </a:xfrm>
          </p:grpSpPr>
          <p:sp>
            <p:nvSpPr>
              <p:cNvPr id="1409" name="Line 270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10" name="Line 271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11" name="Line 272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12" name="Line 273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13" name="Line 274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14" name="Line 275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15" name="Line 276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16" name="Line 277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17" name="Line 278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18" name="Line 279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19" name="Line 280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20" name="Line 281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21" name="Line 282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22" name="Line 283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23" name="Line 284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5" name="Group 285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1435" name="Line 286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6" name="Line 2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7" name="Line 288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8" name="Line 2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290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1431" name="Line 291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2" name="Line 29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3" name="Line 293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4" name="Line 29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95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1427" name="Line 296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28" name="Line 29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29" name="Line 298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0" name="Line 29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300"/>
            <p:cNvGrpSpPr>
              <a:grpSpLocks/>
            </p:cNvGrpSpPr>
            <p:nvPr/>
          </p:nvGrpSpPr>
          <p:grpSpPr bwMode="auto">
            <a:xfrm>
              <a:off x="3223" y="1598"/>
              <a:ext cx="436" cy="114"/>
              <a:chOff x="3072" y="739"/>
              <a:chExt cx="652" cy="146"/>
            </a:xfrm>
          </p:grpSpPr>
          <p:pic>
            <p:nvPicPr>
              <p:cNvPr id="1406" name="Picture 301" descr="lgv_fqmg[1]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07" name="Line 302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" name="Line 303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140" name="Picture 304" descr="imgyjavg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99" y="1417"/>
              <a:ext cx="232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305"/>
            <p:cNvGrpSpPr>
              <a:grpSpLocks/>
            </p:cNvGrpSpPr>
            <p:nvPr/>
          </p:nvGrpSpPr>
          <p:grpSpPr bwMode="auto">
            <a:xfrm>
              <a:off x="3880" y="1303"/>
              <a:ext cx="256" cy="269"/>
              <a:chOff x="2870" y="1518"/>
              <a:chExt cx="292" cy="320"/>
            </a:xfrm>
          </p:grpSpPr>
          <p:graphicFrame>
            <p:nvGraphicFramePr>
              <p:cNvPr id="1040" name="Object 30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2064" name="Clip" r:id="rId6" imgW="819000" imgH="847800" progId="">
                  <p:embed/>
                </p:oleObj>
              </a:graphicData>
            </a:graphic>
          </p:graphicFrame>
          <p:graphicFrame>
            <p:nvGraphicFramePr>
              <p:cNvPr id="1041" name="Object 30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2065" name="Clip" r:id="rId7" imgW="1266840" imgH="1200240" progId="">
                  <p:embed/>
                </p:oleObj>
              </a:graphicData>
            </a:graphic>
          </p:graphicFrame>
        </p:grpSp>
        <p:grpSp>
          <p:nvGrpSpPr>
            <p:cNvPr id="11" name="Group 308"/>
            <p:cNvGrpSpPr>
              <a:grpSpLocks/>
            </p:cNvGrpSpPr>
            <p:nvPr/>
          </p:nvGrpSpPr>
          <p:grpSpPr bwMode="auto">
            <a:xfrm>
              <a:off x="4338" y="2487"/>
              <a:ext cx="228" cy="108"/>
              <a:chOff x="3600" y="219"/>
              <a:chExt cx="360" cy="175"/>
            </a:xfrm>
          </p:grpSpPr>
          <p:sp>
            <p:nvSpPr>
              <p:cNvPr id="1393" name="Oval 30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4" name="Line 31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5" name="Line 31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6" name="Rectangle 31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397" name="Oval 31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" name="Group 31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03" name="Line 3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" name="Line 3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5" name="Line 3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31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00" name="Line 31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1" name="Line 32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2" name="Line 32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" name="Group 322"/>
            <p:cNvGrpSpPr>
              <a:grpSpLocks/>
            </p:cNvGrpSpPr>
            <p:nvPr/>
          </p:nvGrpSpPr>
          <p:grpSpPr bwMode="auto">
            <a:xfrm>
              <a:off x="4562" y="2663"/>
              <a:ext cx="228" cy="108"/>
              <a:chOff x="3600" y="219"/>
              <a:chExt cx="360" cy="175"/>
            </a:xfrm>
          </p:grpSpPr>
          <p:sp>
            <p:nvSpPr>
              <p:cNvPr id="1380" name="Oval 32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1" name="Line 32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2" name="Line 32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" name="Rectangle 32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384" name="Oval 32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" name="Group 32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390" name="Line 32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91" name="Line 33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92" name="Line 33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33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87" name="Line 3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8" name="Line 3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9" name="Line 3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7" name="Group 336"/>
            <p:cNvGrpSpPr>
              <a:grpSpLocks/>
            </p:cNvGrpSpPr>
            <p:nvPr/>
          </p:nvGrpSpPr>
          <p:grpSpPr bwMode="auto">
            <a:xfrm>
              <a:off x="4738" y="2495"/>
              <a:ext cx="228" cy="108"/>
              <a:chOff x="3600" y="219"/>
              <a:chExt cx="360" cy="175"/>
            </a:xfrm>
          </p:grpSpPr>
          <p:sp>
            <p:nvSpPr>
              <p:cNvPr id="1367" name="Oval 33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8" name="Line 33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9" name="Line 33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0" name="Rectangle 34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371" name="Oval 34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" name="Group 34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377" name="Line 3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8" name="Line 3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9" name="Line 3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34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74" name="Line 3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5" name="Line 3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6" name="Line 3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" name="Group 350"/>
            <p:cNvGrpSpPr>
              <a:grpSpLocks/>
            </p:cNvGrpSpPr>
            <p:nvPr/>
          </p:nvGrpSpPr>
          <p:grpSpPr bwMode="auto">
            <a:xfrm>
              <a:off x="4401" y="1766"/>
              <a:ext cx="221" cy="101"/>
              <a:chOff x="3600" y="219"/>
              <a:chExt cx="360" cy="175"/>
            </a:xfrm>
          </p:grpSpPr>
          <p:sp>
            <p:nvSpPr>
              <p:cNvPr id="1354" name="Oval 35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5" name="Line 35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6" name="Line 35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7" name="Rectangle 35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358" name="Oval 35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1" name="Group 35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364" name="Line 35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5" name="Line 35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6" name="Line 35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36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61" name="Line 36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2" name="Line 36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3" name="Line 36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" name="Group 364"/>
            <p:cNvGrpSpPr>
              <a:grpSpLocks/>
            </p:cNvGrpSpPr>
            <p:nvPr/>
          </p:nvGrpSpPr>
          <p:grpSpPr bwMode="auto">
            <a:xfrm>
              <a:off x="4400" y="1927"/>
              <a:ext cx="228" cy="108"/>
              <a:chOff x="3600" y="219"/>
              <a:chExt cx="360" cy="175"/>
            </a:xfrm>
          </p:grpSpPr>
          <p:sp>
            <p:nvSpPr>
              <p:cNvPr id="1341" name="Oval 36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2" name="Line 36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3" name="Line 36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4" name="Rectangle 36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345" name="Oval 36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" name="Group 37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351" name="Line 37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2" name="Line 37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3" name="Line 37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37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48" name="Line 37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9" name="Line 37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0" name="Line 37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6" name="Group 378"/>
            <p:cNvGrpSpPr>
              <a:grpSpLocks/>
            </p:cNvGrpSpPr>
            <p:nvPr/>
          </p:nvGrpSpPr>
          <p:grpSpPr bwMode="auto">
            <a:xfrm>
              <a:off x="4700" y="1706"/>
              <a:ext cx="210" cy="97"/>
              <a:chOff x="3600" y="219"/>
              <a:chExt cx="360" cy="175"/>
            </a:xfrm>
          </p:grpSpPr>
          <p:sp>
            <p:nvSpPr>
              <p:cNvPr id="1328" name="Oval 37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9" name="Line 38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0" name="Line 38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" name="Rectangle 38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332" name="Oval 38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" name="Group 38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338" name="Line 38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9" name="Line 38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0" name="Line 38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38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35" name="Line 3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6" name="Line 3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7" name="Line 3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9" name="Group 392"/>
            <p:cNvGrpSpPr>
              <a:grpSpLocks/>
            </p:cNvGrpSpPr>
            <p:nvPr/>
          </p:nvGrpSpPr>
          <p:grpSpPr bwMode="auto">
            <a:xfrm>
              <a:off x="4754" y="1927"/>
              <a:ext cx="228" cy="108"/>
              <a:chOff x="3600" y="219"/>
              <a:chExt cx="360" cy="175"/>
            </a:xfrm>
          </p:grpSpPr>
          <p:sp>
            <p:nvSpPr>
              <p:cNvPr id="1315" name="Oval 39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6" name="Line 39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7" name="Line 39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8" name="Rectangle 39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319" name="Oval 39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0" name="Group 39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325" name="Line 39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6" name="Line 40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7" name="Line 40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40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22" name="Line 4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3" name="Line 4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4" name="Line 4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24" name="Group 406"/>
            <p:cNvGrpSpPr>
              <a:grpSpLocks/>
            </p:cNvGrpSpPr>
            <p:nvPr/>
          </p:nvGrpSpPr>
          <p:grpSpPr bwMode="auto">
            <a:xfrm>
              <a:off x="3866" y="1763"/>
              <a:ext cx="220" cy="100"/>
              <a:chOff x="3600" y="219"/>
              <a:chExt cx="360" cy="175"/>
            </a:xfrm>
          </p:grpSpPr>
          <p:sp>
            <p:nvSpPr>
              <p:cNvPr id="1302" name="Oval 40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3" name="Line 40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4" name="Line 40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5" name="Rectangle 41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306" name="Oval 41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25" name="Group 41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312" name="Line 41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3" name="Line 41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4" name="Line 41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2" name="Group 41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09" name="Line 41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0" name="Line 41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1" name="Line 41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43" name="Group 420"/>
            <p:cNvGrpSpPr>
              <a:grpSpLocks/>
            </p:cNvGrpSpPr>
            <p:nvPr/>
          </p:nvGrpSpPr>
          <p:grpSpPr bwMode="auto">
            <a:xfrm>
              <a:off x="3673" y="2487"/>
              <a:ext cx="220" cy="100"/>
              <a:chOff x="3600" y="219"/>
              <a:chExt cx="360" cy="175"/>
            </a:xfrm>
          </p:grpSpPr>
          <p:sp>
            <p:nvSpPr>
              <p:cNvPr id="1289" name="Oval 42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" name="Line 42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" name="Line 42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2" name="Rectangle 42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293" name="Oval 42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45" name="Group 42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99" name="Line 42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0" name="Line 42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" name="Line 42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6" name="Group 43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96" name="Line 43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7" name="Line 43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8" name="Line 43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51" name="Line 434"/>
            <p:cNvSpPr>
              <a:spLocks noChangeShapeType="1"/>
            </p:cNvSpPr>
            <p:nvPr/>
          </p:nvSpPr>
          <p:spPr bwMode="auto">
            <a:xfrm flipV="1">
              <a:off x="4430" y="2757"/>
              <a:ext cx="143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Line 435"/>
            <p:cNvSpPr>
              <a:spLocks noChangeShapeType="1"/>
            </p:cNvSpPr>
            <p:nvPr/>
          </p:nvSpPr>
          <p:spPr bwMode="auto">
            <a:xfrm>
              <a:off x="4508" y="2592"/>
              <a:ext cx="103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Line 436"/>
            <p:cNvSpPr>
              <a:spLocks noChangeShapeType="1"/>
            </p:cNvSpPr>
            <p:nvPr/>
          </p:nvSpPr>
          <p:spPr bwMode="auto">
            <a:xfrm>
              <a:off x="4569" y="2542"/>
              <a:ext cx="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Line 437"/>
            <p:cNvSpPr>
              <a:spLocks noChangeShapeType="1"/>
            </p:cNvSpPr>
            <p:nvPr/>
          </p:nvSpPr>
          <p:spPr bwMode="auto">
            <a:xfrm flipV="1">
              <a:off x="4718" y="2596"/>
              <a:ext cx="85" cy="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Line 438"/>
            <p:cNvSpPr>
              <a:spLocks noChangeShapeType="1"/>
            </p:cNvSpPr>
            <p:nvPr/>
          </p:nvSpPr>
          <p:spPr bwMode="auto">
            <a:xfrm>
              <a:off x="3898" y="2546"/>
              <a:ext cx="4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47" name="Group 439"/>
            <p:cNvGrpSpPr>
              <a:grpSpLocks/>
            </p:cNvGrpSpPr>
            <p:nvPr/>
          </p:nvGrpSpPr>
          <p:grpSpPr bwMode="auto">
            <a:xfrm>
              <a:off x="3424" y="2213"/>
              <a:ext cx="209" cy="224"/>
              <a:chOff x="2870" y="1518"/>
              <a:chExt cx="292" cy="320"/>
            </a:xfrm>
          </p:grpSpPr>
          <p:graphicFrame>
            <p:nvGraphicFramePr>
              <p:cNvPr id="1038" name="Object 44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2062" name="Clip" r:id="rId8" imgW="819000" imgH="847800" progId="">
                  <p:embed/>
                </p:oleObj>
              </a:graphicData>
            </a:graphic>
          </p:graphicFrame>
          <p:graphicFrame>
            <p:nvGraphicFramePr>
              <p:cNvPr id="1039" name="Object 44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2063" name="Clip" r:id="rId9" imgW="1266840" imgH="1200240" progId="">
                  <p:embed/>
                </p:oleObj>
              </a:graphicData>
            </a:graphic>
          </p:graphicFrame>
        </p:grpSp>
        <p:grpSp>
          <p:nvGrpSpPr>
            <p:cNvPr id="1048" name="Group 442"/>
            <p:cNvGrpSpPr>
              <a:grpSpLocks/>
            </p:cNvGrpSpPr>
            <p:nvPr/>
          </p:nvGrpSpPr>
          <p:grpSpPr bwMode="auto">
            <a:xfrm>
              <a:off x="3452" y="2445"/>
              <a:ext cx="139" cy="194"/>
              <a:chOff x="2556" y="2689"/>
              <a:chExt cx="183" cy="255"/>
            </a:xfrm>
          </p:grpSpPr>
          <p:pic>
            <p:nvPicPr>
              <p:cNvPr id="1272" name="Picture 443" descr="31u_bnrz[1]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73" name="Freeform 444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>
                  <a:gd name="T0" fmla="*/ 12 w 199"/>
                  <a:gd name="T1" fmla="*/ 5 h 232"/>
                  <a:gd name="T2" fmla="*/ 9 w 199"/>
                  <a:gd name="T3" fmla="*/ 7 h 232"/>
                  <a:gd name="T4" fmla="*/ 7 w 199"/>
                  <a:gd name="T5" fmla="*/ 8 h 232"/>
                  <a:gd name="T6" fmla="*/ 5 w 199"/>
                  <a:gd name="T7" fmla="*/ 11 h 232"/>
                  <a:gd name="T8" fmla="*/ 3 w 199"/>
                  <a:gd name="T9" fmla="*/ 13 h 232"/>
                  <a:gd name="T10" fmla="*/ 2 w 199"/>
                  <a:gd name="T11" fmla="*/ 15 h 232"/>
                  <a:gd name="T12" fmla="*/ 1 w 199"/>
                  <a:gd name="T13" fmla="*/ 18 h 232"/>
                  <a:gd name="T14" fmla="*/ 0 w 199"/>
                  <a:gd name="T15" fmla="*/ 21 h 232"/>
                  <a:gd name="T16" fmla="*/ 0 w 199"/>
                  <a:gd name="T17" fmla="*/ 24 h 232"/>
                  <a:gd name="T18" fmla="*/ 0 w 199"/>
                  <a:gd name="T19" fmla="*/ 28 h 232"/>
                  <a:gd name="T20" fmla="*/ 2 w 199"/>
                  <a:gd name="T21" fmla="*/ 31 h 232"/>
                  <a:gd name="T22" fmla="*/ 4 w 199"/>
                  <a:gd name="T23" fmla="*/ 34 h 232"/>
                  <a:gd name="T24" fmla="*/ 7 w 199"/>
                  <a:gd name="T25" fmla="*/ 36 h 232"/>
                  <a:gd name="T26" fmla="*/ 11 w 199"/>
                  <a:gd name="T27" fmla="*/ 38 h 232"/>
                  <a:gd name="T28" fmla="*/ 15 w 199"/>
                  <a:gd name="T29" fmla="*/ 39 h 232"/>
                  <a:gd name="T30" fmla="*/ 18 w 199"/>
                  <a:gd name="T31" fmla="*/ 39 h 232"/>
                  <a:gd name="T32" fmla="*/ 22 w 199"/>
                  <a:gd name="T33" fmla="*/ 38 h 232"/>
                  <a:gd name="T34" fmla="*/ 23 w 199"/>
                  <a:gd name="T35" fmla="*/ 38 h 232"/>
                  <a:gd name="T36" fmla="*/ 24 w 199"/>
                  <a:gd name="T37" fmla="*/ 38 h 232"/>
                  <a:gd name="T38" fmla="*/ 24 w 199"/>
                  <a:gd name="T39" fmla="*/ 37 h 232"/>
                  <a:gd name="T40" fmla="*/ 25 w 199"/>
                  <a:gd name="T41" fmla="*/ 37 h 232"/>
                  <a:gd name="T42" fmla="*/ 24 w 199"/>
                  <a:gd name="T43" fmla="*/ 36 h 232"/>
                  <a:gd name="T44" fmla="*/ 23 w 199"/>
                  <a:gd name="T45" fmla="*/ 35 h 232"/>
                  <a:gd name="T46" fmla="*/ 22 w 199"/>
                  <a:gd name="T47" fmla="*/ 34 h 232"/>
                  <a:gd name="T48" fmla="*/ 21 w 199"/>
                  <a:gd name="T49" fmla="*/ 34 h 232"/>
                  <a:gd name="T50" fmla="*/ 19 w 199"/>
                  <a:gd name="T51" fmla="*/ 33 h 232"/>
                  <a:gd name="T52" fmla="*/ 17 w 199"/>
                  <a:gd name="T53" fmla="*/ 33 h 232"/>
                  <a:gd name="T54" fmla="*/ 16 w 199"/>
                  <a:gd name="T55" fmla="*/ 32 h 232"/>
                  <a:gd name="T56" fmla="*/ 14 w 199"/>
                  <a:gd name="T57" fmla="*/ 32 h 232"/>
                  <a:gd name="T58" fmla="*/ 12 w 199"/>
                  <a:gd name="T59" fmla="*/ 31 h 232"/>
                  <a:gd name="T60" fmla="*/ 10 w 199"/>
                  <a:gd name="T61" fmla="*/ 31 h 232"/>
                  <a:gd name="T62" fmla="*/ 9 w 199"/>
                  <a:gd name="T63" fmla="*/ 30 h 232"/>
                  <a:gd name="T64" fmla="*/ 7 w 199"/>
                  <a:gd name="T65" fmla="*/ 28 h 232"/>
                  <a:gd name="T66" fmla="*/ 7 w 199"/>
                  <a:gd name="T67" fmla="*/ 22 h 232"/>
                  <a:gd name="T68" fmla="*/ 8 w 199"/>
                  <a:gd name="T69" fmla="*/ 16 h 232"/>
                  <a:gd name="T70" fmla="*/ 11 w 199"/>
                  <a:gd name="T71" fmla="*/ 12 h 232"/>
                  <a:gd name="T72" fmla="*/ 16 w 199"/>
                  <a:gd name="T73" fmla="*/ 8 h 232"/>
                  <a:gd name="T74" fmla="*/ 20 w 199"/>
                  <a:gd name="T75" fmla="*/ 6 h 232"/>
                  <a:gd name="T76" fmla="*/ 25 w 199"/>
                  <a:gd name="T77" fmla="*/ 4 h 232"/>
                  <a:gd name="T78" fmla="*/ 30 w 199"/>
                  <a:gd name="T79" fmla="*/ 2 h 232"/>
                  <a:gd name="T80" fmla="*/ 33 w 199"/>
                  <a:gd name="T81" fmla="*/ 1 h 232"/>
                  <a:gd name="T82" fmla="*/ 31 w 199"/>
                  <a:gd name="T83" fmla="*/ 0 h 232"/>
                  <a:gd name="T84" fmla="*/ 29 w 199"/>
                  <a:gd name="T85" fmla="*/ 0 h 232"/>
                  <a:gd name="T86" fmla="*/ 26 w 199"/>
                  <a:gd name="T87" fmla="*/ 0 h 232"/>
                  <a:gd name="T88" fmla="*/ 23 w 199"/>
                  <a:gd name="T89" fmla="*/ 1 h 232"/>
                  <a:gd name="T90" fmla="*/ 20 w 199"/>
                  <a:gd name="T91" fmla="*/ 2 h 232"/>
                  <a:gd name="T92" fmla="*/ 17 w 199"/>
                  <a:gd name="T93" fmla="*/ 3 h 232"/>
                  <a:gd name="T94" fmla="*/ 14 w 199"/>
                  <a:gd name="T95" fmla="*/ 4 h 232"/>
                  <a:gd name="T96" fmla="*/ 12 w 199"/>
                  <a:gd name="T97" fmla="*/ 5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9"/>
                  <a:gd name="T148" fmla="*/ 0 h 232"/>
                  <a:gd name="T149" fmla="*/ 199 w 199"/>
                  <a:gd name="T150" fmla="*/ 232 h 2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4" name="Freeform 445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>
                  <a:gd name="T0" fmla="*/ 19 w 128"/>
                  <a:gd name="T1" fmla="*/ 10 h 180"/>
                  <a:gd name="T2" fmla="*/ 19 w 128"/>
                  <a:gd name="T3" fmla="*/ 13 h 180"/>
                  <a:gd name="T4" fmla="*/ 19 w 128"/>
                  <a:gd name="T5" fmla="*/ 16 h 180"/>
                  <a:gd name="T6" fmla="*/ 18 w 128"/>
                  <a:gd name="T7" fmla="*/ 18 h 180"/>
                  <a:gd name="T8" fmla="*/ 16 w 128"/>
                  <a:gd name="T9" fmla="*/ 20 h 180"/>
                  <a:gd name="T10" fmla="*/ 13 w 128"/>
                  <a:gd name="T11" fmla="*/ 22 h 180"/>
                  <a:gd name="T12" fmla="*/ 10 w 128"/>
                  <a:gd name="T13" fmla="*/ 24 h 180"/>
                  <a:gd name="T14" fmla="*/ 8 w 128"/>
                  <a:gd name="T15" fmla="*/ 26 h 180"/>
                  <a:gd name="T16" fmla="*/ 5 w 128"/>
                  <a:gd name="T17" fmla="*/ 27 h 180"/>
                  <a:gd name="T18" fmla="*/ 5 w 128"/>
                  <a:gd name="T19" fmla="*/ 28 h 180"/>
                  <a:gd name="T20" fmla="*/ 5 w 128"/>
                  <a:gd name="T21" fmla="*/ 28 h 180"/>
                  <a:gd name="T22" fmla="*/ 5 w 128"/>
                  <a:gd name="T23" fmla="*/ 29 h 180"/>
                  <a:gd name="T24" fmla="*/ 5 w 128"/>
                  <a:gd name="T25" fmla="*/ 30 h 180"/>
                  <a:gd name="T26" fmla="*/ 6 w 128"/>
                  <a:gd name="T27" fmla="*/ 30 h 180"/>
                  <a:gd name="T28" fmla="*/ 6 w 128"/>
                  <a:gd name="T29" fmla="*/ 30 h 180"/>
                  <a:gd name="T30" fmla="*/ 6 w 128"/>
                  <a:gd name="T31" fmla="*/ 30 h 180"/>
                  <a:gd name="T32" fmla="*/ 7 w 128"/>
                  <a:gd name="T33" fmla="*/ 30 h 180"/>
                  <a:gd name="T34" fmla="*/ 10 w 128"/>
                  <a:gd name="T35" fmla="*/ 28 h 180"/>
                  <a:gd name="T36" fmla="*/ 13 w 128"/>
                  <a:gd name="T37" fmla="*/ 26 h 180"/>
                  <a:gd name="T38" fmla="*/ 16 w 128"/>
                  <a:gd name="T39" fmla="*/ 24 h 180"/>
                  <a:gd name="T40" fmla="*/ 19 w 128"/>
                  <a:gd name="T41" fmla="*/ 22 h 180"/>
                  <a:gd name="T42" fmla="*/ 21 w 128"/>
                  <a:gd name="T43" fmla="*/ 19 h 180"/>
                  <a:gd name="T44" fmla="*/ 22 w 128"/>
                  <a:gd name="T45" fmla="*/ 16 h 180"/>
                  <a:gd name="T46" fmla="*/ 22 w 128"/>
                  <a:gd name="T47" fmla="*/ 13 h 180"/>
                  <a:gd name="T48" fmla="*/ 21 w 128"/>
                  <a:gd name="T49" fmla="*/ 9 h 180"/>
                  <a:gd name="T50" fmla="*/ 19 w 128"/>
                  <a:gd name="T51" fmla="*/ 7 h 180"/>
                  <a:gd name="T52" fmla="*/ 17 w 128"/>
                  <a:gd name="T53" fmla="*/ 4 h 180"/>
                  <a:gd name="T54" fmla="*/ 14 w 128"/>
                  <a:gd name="T55" fmla="*/ 2 h 180"/>
                  <a:gd name="T56" fmla="*/ 10 w 128"/>
                  <a:gd name="T57" fmla="*/ 1 h 180"/>
                  <a:gd name="T58" fmla="*/ 6 w 128"/>
                  <a:gd name="T59" fmla="*/ 0 h 180"/>
                  <a:gd name="T60" fmla="*/ 3 w 128"/>
                  <a:gd name="T61" fmla="*/ 0 h 180"/>
                  <a:gd name="T62" fmla="*/ 1 w 128"/>
                  <a:gd name="T63" fmla="*/ 0 h 180"/>
                  <a:gd name="T64" fmla="*/ 0 w 128"/>
                  <a:gd name="T65" fmla="*/ 1 h 180"/>
                  <a:gd name="T66" fmla="*/ 2 w 128"/>
                  <a:gd name="T67" fmla="*/ 2 h 180"/>
                  <a:gd name="T68" fmla="*/ 5 w 128"/>
                  <a:gd name="T69" fmla="*/ 2 h 180"/>
                  <a:gd name="T70" fmla="*/ 8 w 128"/>
                  <a:gd name="T71" fmla="*/ 3 h 180"/>
                  <a:gd name="T72" fmla="*/ 10 w 128"/>
                  <a:gd name="T73" fmla="*/ 4 h 180"/>
                  <a:gd name="T74" fmla="*/ 13 w 128"/>
                  <a:gd name="T75" fmla="*/ 5 h 180"/>
                  <a:gd name="T76" fmla="*/ 15 w 128"/>
                  <a:gd name="T77" fmla="*/ 6 h 180"/>
                  <a:gd name="T78" fmla="*/ 17 w 128"/>
                  <a:gd name="T79" fmla="*/ 8 h 180"/>
                  <a:gd name="T80" fmla="*/ 19 w 128"/>
                  <a:gd name="T81" fmla="*/ 10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0"/>
                  <a:gd name="T125" fmla="*/ 128 w 128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5" name="Freeform 446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>
                  <a:gd name="T0" fmla="*/ 17 w 322"/>
                  <a:gd name="T1" fmla="*/ 12 h 378"/>
                  <a:gd name="T2" fmla="*/ 9 w 322"/>
                  <a:gd name="T3" fmla="*/ 19 h 378"/>
                  <a:gd name="T4" fmla="*/ 3 w 322"/>
                  <a:gd name="T5" fmla="*/ 28 h 378"/>
                  <a:gd name="T6" fmla="*/ 0 w 322"/>
                  <a:gd name="T7" fmla="*/ 38 h 378"/>
                  <a:gd name="T8" fmla="*/ 1 w 322"/>
                  <a:gd name="T9" fmla="*/ 44 h 378"/>
                  <a:gd name="T10" fmla="*/ 2 w 322"/>
                  <a:gd name="T11" fmla="*/ 47 h 378"/>
                  <a:gd name="T12" fmla="*/ 3 w 322"/>
                  <a:gd name="T13" fmla="*/ 50 h 378"/>
                  <a:gd name="T14" fmla="*/ 5 w 322"/>
                  <a:gd name="T15" fmla="*/ 52 h 378"/>
                  <a:gd name="T16" fmla="*/ 9 w 322"/>
                  <a:gd name="T17" fmla="*/ 54 h 378"/>
                  <a:gd name="T18" fmla="*/ 14 w 322"/>
                  <a:gd name="T19" fmla="*/ 56 h 378"/>
                  <a:gd name="T20" fmla="*/ 20 w 322"/>
                  <a:gd name="T21" fmla="*/ 58 h 378"/>
                  <a:gd name="T22" fmla="*/ 25 w 322"/>
                  <a:gd name="T23" fmla="*/ 60 h 378"/>
                  <a:gd name="T24" fmla="*/ 31 w 322"/>
                  <a:gd name="T25" fmla="*/ 61 h 378"/>
                  <a:gd name="T26" fmla="*/ 37 w 322"/>
                  <a:gd name="T27" fmla="*/ 62 h 378"/>
                  <a:gd name="T28" fmla="*/ 43 w 322"/>
                  <a:gd name="T29" fmla="*/ 62 h 378"/>
                  <a:gd name="T30" fmla="*/ 48 w 322"/>
                  <a:gd name="T31" fmla="*/ 63 h 378"/>
                  <a:gd name="T32" fmla="*/ 52 w 322"/>
                  <a:gd name="T33" fmla="*/ 63 h 378"/>
                  <a:gd name="T34" fmla="*/ 54 w 322"/>
                  <a:gd name="T35" fmla="*/ 62 h 378"/>
                  <a:gd name="T36" fmla="*/ 54 w 322"/>
                  <a:gd name="T37" fmla="*/ 60 h 378"/>
                  <a:gd name="T38" fmla="*/ 53 w 322"/>
                  <a:gd name="T39" fmla="*/ 59 h 378"/>
                  <a:gd name="T40" fmla="*/ 49 w 322"/>
                  <a:gd name="T41" fmla="*/ 58 h 378"/>
                  <a:gd name="T42" fmla="*/ 44 w 322"/>
                  <a:gd name="T43" fmla="*/ 57 h 378"/>
                  <a:gd name="T44" fmla="*/ 39 w 322"/>
                  <a:gd name="T45" fmla="*/ 56 h 378"/>
                  <a:gd name="T46" fmla="*/ 34 w 322"/>
                  <a:gd name="T47" fmla="*/ 55 h 378"/>
                  <a:gd name="T48" fmla="*/ 29 w 322"/>
                  <a:gd name="T49" fmla="*/ 54 h 378"/>
                  <a:gd name="T50" fmla="*/ 23 w 322"/>
                  <a:gd name="T51" fmla="*/ 53 h 378"/>
                  <a:gd name="T52" fmla="*/ 18 w 322"/>
                  <a:gd name="T53" fmla="*/ 52 h 378"/>
                  <a:gd name="T54" fmla="*/ 13 w 322"/>
                  <a:gd name="T55" fmla="*/ 50 h 378"/>
                  <a:gd name="T56" fmla="*/ 9 w 322"/>
                  <a:gd name="T57" fmla="*/ 47 h 378"/>
                  <a:gd name="T58" fmla="*/ 6 w 322"/>
                  <a:gd name="T59" fmla="*/ 43 h 378"/>
                  <a:gd name="T60" fmla="*/ 6 w 322"/>
                  <a:gd name="T61" fmla="*/ 39 h 378"/>
                  <a:gd name="T62" fmla="*/ 6 w 322"/>
                  <a:gd name="T63" fmla="*/ 33 h 378"/>
                  <a:gd name="T64" fmla="*/ 9 w 322"/>
                  <a:gd name="T65" fmla="*/ 28 h 378"/>
                  <a:gd name="T66" fmla="*/ 12 w 322"/>
                  <a:gd name="T67" fmla="*/ 23 h 378"/>
                  <a:gd name="T68" fmla="*/ 16 w 322"/>
                  <a:gd name="T69" fmla="*/ 18 h 378"/>
                  <a:gd name="T70" fmla="*/ 21 w 322"/>
                  <a:gd name="T71" fmla="*/ 14 h 378"/>
                  <a:gd name="T72" fmla="*/ 26 w 322"/>
                  <a:gd name="T73" fmla="*/ 9 h 378"/>
                  <a:gd name="T74" fmla="*/ 33 w 322"/>
                  <a:gd name="T75" fmla="*/ 6 h 378"/>
                  <a:gd name="T76" fmla="*/ 40 w 322"/>
                  <a:gd name="T77" fmla="*/ 3 h 378"/>
                  <a:gd name="T78" fmla="*/ 44 w 322"/>
                  <a:gd name="T79" fmla="*/ 1 h 378"/>
                  <a:gd name="T80" fmla="*/ 43 w 322"/>
                  <a:gd name="T81" fmla="*/ 0 h 378"/>
                  <a:gd name="T82" fmla="*/ 37 w 322"/>
                  <a:gd name="T83" fmla="*/ 1 h 378"/>
                  <a:gd name="T84" fmla="*/ 30 w 322"/>
                  <a:gd name="T85" fmla="*/ 3 h 378"/>
                  <a:gd name="T86" fmla="*/ 24 w 322"/>
                  <a:gd name="T87" fmla="*/ 6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2"/>
                  <a:gd name="T133" fmla="*/ 0 h 378"/>
                  <a:gd name="T134" fmla="*/ 322 w 322"/>
                  <a:gd name="T135" fmla="*/ 378 h 3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6" name="Freeform 447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>
                  <a:gd name="T0" fmla="*/ 39 w 283"/>
                  <a:gd name="T1" fmla="*/ 13 h 252"/>
                  <a:gd name="T2" fmla="*/ 41 w 283"/>
                  <a:gd name="T3" fmla="*/ 15 h 252"/>
                  <a:gd name="T4" fmla="*/ 43 w 283"/>
                  <a:gd name="T5" fmla="*/ 18 h 252"/>
                  <a:gd name="T6" fmla="*/ 43 w 283"/>
                  <a:gd name="T7" fmla="*/ 21 h 252"/>
                  <a:gd name="T8" fmla="*/ 43 w 283"/>
                  <a:gd name="T9" fmla="*/ 24 h 252"/>
                  <a:gd name="T10" fmla="*/ 43 w 283"/>
                  <a:gd name="T11" fmla="*/ 26 h 252"/>
                  <a:gd name="T12" fmla="*/ 42 w 283"/>
                  <a:gd name="T13" fmla="*/ 28 h 252"/>
                  <a:gd name="T14" fmla="*/ 41 w 283"/>
                  <a:gd name="T15" fmla="*/ 31 h 252"/>
                  <a:gd name="T16" fmla="*/ 39 w 283"/>
                  <a:gd name="T17" fmla="*/ 32 h 252"/>
                  <a:gd name="T18" fmla="*/ 37 w 283"/>
                  <a:gd name="T19" fmla="*/ 34 h 252"/>
                  <a:gd name="T20" fmla="*/ 36 w 283"/>
                  <a:gd name="T21" fmla="*/ 36 h 252"/>
                  <a:gd name="T22" fmla="*/ 34 w 283"/>
                  <a:gd name="T23" fmla="*/ 37 h 252"/>
                  <a:gd name="T24" fmla="*/ 32 w 283"/>
                  <a:gd name="T25" fmla="*/ 39 h 252"/>
                  <a:gd name="T26" fmla="*/ 32 w 283"/>
                  <a:gd name="T27" fmla="*/ 40 h 252"/>
                  <a:gd name="T28" fmla="*/ 32 w 283"/>
                  <a:gd name="T29" fmla="*/ 40 h 252"/>
                  <a:gd name="T30" fmla="*/ 32 w 283"/>
                  <a:gd name="T31" fmla="*/ 41 h 252"/>
                  <a:gd name="T32" fmla="*/ 32 w 283"/>
                  <a:gd name="T33" fmla="*/ 41 h 252"/>
                  <a:gd name="T34" fmla="*/ 33 w 283"/>
                  <a:gd name="T35" fmla="*/ 42 h 252"/>
                  <a:gd name="T36" fmla="*/ 34 w 283"/>
                  <a:gd name="T37" fmla="*/ 42 h 252"/>
                  <a:gd name="T38" fmla="*/ 34 w 283"/>
                  <a:gd name="T39" fmla="*/ 42 h 252"/>
                  <a:gd name="T40" fmla="*/ 35 w 283"/>
                  <a:gd name="T41" fmla="*/ 41 h 252"/>
                  <a:gd name="T42" fmla="*/ 39 w 283"/>
                  <a:gd name="T43" fmla="*/ 39 h 252"/>
                  <a:gd name="T44" fmla="*/ 42 w 283"/>
                  <a:gd name="T45" fmla="*/ 36 h 252"/>
                  <a:gd name="T46" fmla="*/ 45 w 283"/>
                  <a:gd name="T47" fmla="*/ 32 h 252"/>
                  <a:gd name="T48" fmla="*/ 46 w 283"/>
                  <a:gd name="T49" fmla="*/ 28 h 252"/>
                  <a:gd name="T50" fmla="*/ 47 w 283"/>
                  <a:gd name="T51" fmla="*/ 24 h 252"/>
                  <a:gd name="T52" fmla="*/ 47 w 283"/>
                  <a:gd name="T53" fmla="*/ 19 h 252"/>
                  <a:gd name="T54" fmla="*/ 45 w 283"/>
                  <a:gd name="T55" fmla="*/ 15 h 252"/>
                  <a:gd name="T56" fmla="*/ 42 w 283"/>
                  <a:gd name="T57" fmla="*/ 12 h 252"/>
                  <a:gd name="T58" fmla="*/ 40 w 283"/>
                  <a:gd name="T59" fmla="*/ 10 h 252"/>
                  <a:gd name="T60" fmla="*/ 37 w 283"/>
                  <a:gd name="T61" fmla="*/ 8 h 252"/>
                  <a:gd name="T62" fmla="*/ 34 w 283"/>
                  <a:gd name="T63" fmla="*/ 7 h 252"/>
                  <a:gd name="T64" fmla="*/ 31 w 283"/>
                  <a:gd name="T65" fmla="*/ 5 h 252"/>
                  <a:gd name="T66" fmla="*/ 27 w 283"/>
                  <a:gd name="T67" fmla="*/ 4 h 252"/>
                  <a:gd name="T68" fmla="*/ 24 w 283"/>
                  <a:gd name="T69" fmla="*/ 3 h 252"/>
                  <a:gd name="T70" fmla="*/ 20 w 283"/>
                  <a:gd name="T71" fmla="*/ 2 h 252"/>
                  <a:gd name="T72" fmla="*/ 17 w 283"/>
                  <a:gd name="T73" fmla="*/ 1 h 252"/>
                  <a:gd name="T74" fmla="*/ 14 w 283"/>
                  <a:gd name="T75" fmla="*/ 1 h 252"/>
                  <a:gd name="T76" fmla="*/ 11 w 283"/>
                  <a:gd name="T77" fmla="*/ 0 h 252"/>
                  <a:gd name="T78" fmla="*/ 8 w 283"/>
                  <a:gd name="T79" fmla="*/ 0 h 252"/>
                  <a:gd name="T80" fmla="*/ 6 w 283"/>
                  <a:gd name="T81" fmla="*/ 0 h 252"/>
                  <a:gd name="T82" fmla="*/ 3 w 283"/>
                  <a:gd name="T83" fmla="*/ 0 h 252"/>
                  <a:gd name="T84" fmla="*/ 2 w 283"/>
                  <a:gd name="T85" fmla="*/ 0 h 252"/>
                  <a:gd name="T86" fmla="*/ 1 w 283"/>
                  <a:gd name="T87" fmla="*/ 0 h 252"/>
                  <a:gd name="T88" fmla="*/ 0 w 283"/>
                  <a:gd name="T89" fmla="*/ 1 h 252"/>
                  <a:gd name="T90" fmla="*/ 2 w 283"/>
                  <a:gd name="T91" fmla="*/ 1 h 252"/>
                  <a:gd name="T92" fmla="*/ 4 w 283"/>
                  <a:gd name="T93" fmla="*/ 1 h 252"/>
                  <a:gd name="T94" fmla="*/ 6 w 283"/>
                  <a:gd name="T95" fmla="*/ 2 h 252"/>
                  <a:gd name="T96" fmla="*/ 9 w 283"/>
                  <a:gd name="T97" fmla="*/ 2 h 252"/>
                  <a:gd name="T98" fmla="*/ 11 w 283"/>
                  <a:gd name="T99" fmla="*/ 3 h 252"/>
                  <a:gd name="T100" fmla="*/ 14 w 283"/>
                  <a:gd name="T101" fmla="*/ 3 h 252"/>
                  <a:gd name="T102" fmla="*/ 16 w 283"/>
                  <a:gd name="T103" fmla="*/ 4 h 252"/>
                  <a:gd name="T104" fmla="*/ 19 w 283"/>
                  <a:gd name="T105" fmla="*/ 4 h 252"/>
                  <a:gd name="T106" fmla="*/ 21 w 283"/>
                  <a:gd name="T107" fmla="*/ 5 h 252"/>
                  <a:gd name="T108" fmla="*/ 24 w 283"/>
                  <a:gd name="T109" fmla="*/ 6 h 252"/>
                  <a:gd name="T110" fmla="*/ 27 w 283"/>
                  <a:gd name="T111" fmla="*/ 7 h 252"/>
                  <a:gd name="T112" fmla="*/ 29 w 283"/>
                  <a:gd name="T113" fmla="*/ 8 h 252"/>
                  <a:gd name="T114" fmla="*/ 32 w 283"/>
                  <a:gd name="T115" fmla="*/ 9 h 252"/>
                  <a:gd name="T116" fmla="*/ 35 w 283"/>
                  <a:gd name="T117" fmla="*/ 10 h 252"/>
                  <a:gd name="T118" fmla="*/ 37 w 283"/>
                  <a:gd name="T119" fmla="*/ 11 h 252"/>
                  <a:gd name="T120" fmla="*/ 39 w 283"/>
                  <a:gd name="T121" fmla="*/ 13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3"/>
                  <a:gd name="T184" fmla="*/ 0 h 252"/>
                  <a:gd name="T185" fmla="*/ 283 w 283"/>
                  <a:gd name="T186" fmla="*/ 252 h 2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7" name="Freeform 448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>
                  <a:gd name="T0" fmla="*/ 0 w 114"/>
                  <a:gd name="T1" fmla="*/ 21 h 238"/>
                  <a:gd name="T2" fmla="*/ 0 w 114"/>
                  <a:gd name="T3" fmla="*/ 24 h 238"/>
                  <a:gd name="T4" fmla="*/ 1 w 114"/>
                  <a:gd name="T5" fmla="*/ 28 h 238"/>
                  <a:gd name="T6" fmla="*/ 2 w 114"/>
                  <a:gd name="T7" fmla="*/ 30 h 238"/>
                  <a:gd name="T8" fmla="*/ 4 w 114"/>
                  <a:gd name="T9" fmla="*/ 33 h 238"/>
                  <a:gd name="T10" fmla="*/ 6 w 114"/>
                  <a:gd name="T11" fmla="*/ 35 h 238"/>
                  <a:gd name="T12" fmla="*/ 9 w 114"/>
                  <a:gd name="T13" fmla="*/ 37 h 238"/>
                  <a:gd name="T14" fmla="*/ 12 w 114"/>
                  <a:gd name="T15" fmla="*/ 38 h 238"/>
                  <a:gd name="T16" fmla="*/ 15 w 114"/>
                  <a:gd name="T17" fmla="*/ 39 h 238"/>
                  <a:gd name="T18" fmla="*/ 16 w 114"/>
                  <a:gd name="T19" fmla="*/ 39 h 238"/>
                  <a:gd name="T20" fmla="*/ 17 w 114"/>
                  <a:gd name="T21" fmla="*/ 39 h 238"/>
                  <a:gd name="T22" fmla="*/ 18 w 114"/>
                  <a:gd name="T23" fmla="*/ 38 h 238"/>
                  <a:gd name="T24" fmla="*/ 19 w 114"/>
                  <a:gd name="T25" fmla="*/ 37 h 238"/>
                  <a:gd name="T26" fmla="*/ 19 w 114"/>
                  <a:gd name="T27" fmla="*/ 36 h 238"/>
                  <a:gd name="T28" fmla="*/ 18 w 114"/>
                  <a:gd name="T29" fmla="*/ 35 h 238"/>
                  <a:gd name="T30" fmla="*/ 18 w 114"/>
                  <a:gd name="T31" fmla="*/ 35 h 238"/>
                  <a:gd name="T32" fmla="*/ 17 w 114"/>
                  <a:gd name="T33" fmla="*/ 34 h 238"/>
                  <a:gd name="T34" fmla="*/ 14 w 114"/>
                  <a:gd name="T35" fmla="*/ 33 h 238"/>
                  <a:gd name="T36" fmla="*/ 11 w 114"/>
                  <a:gd name="T37" fmla="*/ 32 h 238"/>
                  <a:gd name="T38" fmla="*/ 8 w 114"/>
                  <a:gd name="T39" fmla="*/ 29 h 238"/>
                  <a:gd name="T40" fmla="*/ 7 w 114"/>
                  <a:gd name="T41" fmla="*/ 27 h 238"/>
                  <a:gd name="T42" fmla="*/ 5 w 114"/>
                  <a:gd name="T43" fmla="*/ 24 h 238"/>
                  <a:gd name="T44" fmla="*/ 5 w 114"/>
                  <a:gd name="T45" fmla="*/ 21 h 238"/>
                  <a:gd name="T46" fmla="*/ 5 w 114"/>
                  <a:gd name="T47" fmla="*/ 18 h 238"/>
                  <a:gd name="T48" fmla="*/ 6 w 114"/>
                  <a:gd name="T49" fmla="*/ 15 h 238"/>
                  <a:gd name="T50" fmla="*/ 7 w 114"/>
                  <a:gd name="T51" fmla="*/ 12 h 238"/>
                  <a:gd name="T52" fmla="*/ 9 w 114"/>
                  <a:gd name="T53" fmla="*/ 10 h 238"/>
                  <a:gd name="T54" fmla="*/ 10 w 114"/>
                  <a:gd name="T55" fmla="*/ 8 h 238"/>
                  <a:gd name="T56" fmla="*/ 12 w 114"/>
                  <a:gd name="T57" fmla="*/ 6 h 238"/>
                  <a:gd name="T58" fmla="*/ 14 w 114"/>
                  <a:gd name="T59" fmla="*/ 5 h 238"/>
                  <a:gd name="T60" fmla="*/ 16 w 114"/>
                  <a:gd name="T61" fmla="*/ 3 h 238"/>
                  <a:gd name="T62" fmla="*/ 18 w 114"/>
                  <a:gd name="T63" fmla="*/ 1 h 238"/>
                  <a:gd name="T64" fmla="*/ 19 w 114"/>
                  <a:gd name="T65" fmla="*/ 0 h 238"/>
                  <a:gd name="T66" fmla="*/ 18 w 114"/>
                  <a:gd name="T67" fmla="*/ 0 h 238"/>
                  <a:gd name="T68" fmla="*/ 16 w 114"/>
                  <a:gd name="T69" fmla="*/ 1 h 238"/>
                  <a:gd name="T70" fmla="*/ 13 w 114"/>
                  <a:gd name="T71" fmla="*/ 3 h 238"/>
                  <a:gd name="T72" fmla="*/ 9 w 114"/>
                  <a:gd name="T73" fmla="*/ 6 h 238"/>
                  <a:gd name="T74" fmla="*/ 6 w 114"/>
                  <a:gd name="T75" fmla="*/ 9 h 238"/>
                  <a:gd name="T76" fmla="*/ 3 w 114"/>
                  <a:gd name="T77" fmla="*/ 13 h 238"/>
                  <a:gd name="T78" fmla="*/ 1 w 114"/>
                  <a:gd name="T79" fmla="*/ 17 h 238"/>
                  <a:gd name="T80" fmla="*/ 0 w 114"/>
                  <a:gd name="T81" fmla="*/ 21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4"/>
                  <a:gd name="T124" fmla="*/ 0 h 238"/>
                  <a:gd name="T125" fmla="*/ 114 w 114"/>
                  <a:gd name="T126" fmla="*/ 238 h 2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8" name="Freeform 449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>
                  <a:gd name="T0" fmla="*/ 35 w 246"/>
                  <a:gd name="T1" fmla="*/ 21 h 310"/>
                  <a:gd name="T2" fmla="*/ 37 w 246"/>
                  <a:gd name="T3" fmla="*/ 24 h 310"/>
                  <a:gd name="T4" fmla="*/ 38 w 246"/>
                  <a:gd name="T5" fmla="*/ 28 h 310"/>
                  <a:gd name="T6" fmla="*/ 37 w 246"/>
                  <a:gd name="T7" fmla="*/ 31 h 310"/>
                  <a:gd name="T8" fmla="*/ 35 w 246"/>
                  <a:gd name="T9" fmla="*/ 35 h 310"/>
                  <a:gd name="T10" fmla="*/ 31 w 246"/>
                  <a:gd name="T11" fmla="*/ 38 h 310"/>
                  <a:gd name="T12" fmla="*/ 28 w 246"/>
                  <a:gd name="T13" fmla="*/ 41 h 310"/>
                  <a:gd name="T14" fmla="*/ 24 w 246"/>
                  <a:gd name="T15" fmla="*/ 44 h 310"/>
                  <a:gd name="T16" fmla="*/ 22 w 246"/>
                  <a:gd name="T17" fmla="*/ 47 h 310"/>
                  <a:gd name="T18" fmla="*/ 21 w 246"/>
                  <a:gd name="T19" fmla="*/ 48 h 310"/>
                  <a:gd name="T20" fmla="*/ 20 w 246"/>
                  <a:gd name="T21" fmla="*/ 50 h 310"/>
                  <a:gd name="T22" fmla="*/ 20 w 246"/>
                  <a:gd name="T23" fmla="*/ 51 h 310"/>
                  <a:gd name="T24" fmla="*/ 22 w 246"/>
                  <a:gd name="T25" fmla="*/ 52 h 310"/>
                  <a:gd name="T26" fmla="*/ 23 w 246"/>
                  <a:gd name="T27" fmla="*/ 52 h 310"/>
                  <a:gd name="T28" fmla="*/ 26 w 246"/>
                  <a:gd name="T29" fmla="*/ 49 h 310"/>
                  <a:gd name="T30" fmla="*/ 30 w 246"/>
                  <a:gd name="T31" fmla="*/ 45 h 310"/>
                  <a:gd name="T32" fmla="*/ 35 w 246"/>
                  <a:gd name="T33" fmla="*/ 41 h 310"/>
                  <a:gd name="T34" fmla="*/ 39 w 246"/>
                  <a:gd name="T35" fmla="*/ 37 h 310"/>
                  <a:gd name="T36" fmla="*/ 41 w 246"/>
                  <a:gd name="T37" fmla="*/ 31 h 310"/>
                  <a:gd name="T38" fmla="*/ 40 w 246"/>
                  <a:gd name="T39" fmla="*/ 26 h 310"/>
                  <a:gd name="T40" fmla="*/ 38 w 246"/>
                  <a:gd name="T41" fmla="*/ 20 h 310"/>
                  <a:gd name="T42" fmla="*/ 34 w 246"/>
                  <a:gd name="T43" fmla="*/ 16 h 310"/>
                  <a:gd name="T44" fmla="*/ 30 w 246"/>
                  <a:gd name="T45" fmla="*/ 12 h 310"/>
                  <a:gd name="T46" fmla="*/ 25 w 246"/>
                  <a:gd name="T47" fmla="*/ 10 h 310"/>
                  <a:gd name="T48" fmla="*/ 21 w 246"/>
                  <a:gd name="T49" fmla="*/ 7 h 310"/>
                  <a:gd name="T50" fmla="*/ 16 w 246"/>
                  <a:gd name="T51" fmla="*/ 5 h 310"/>
                  <a:gd name="T52" fmla="*/ 12 w 246"/>
                  <a:gd name="T53" fmla="*/ 3 h 310"/>
                  <a:gd name="T54" fmla="*/ 8 w 246"/>
                  <a:gd name="T55" fmla="*/ 1 h 310"/>
                  <a:gd name="T56" fmla="*/ 4 w 246"/>
                  <a:gd name="T57" fmla="*/ 0 h 310"/>
                  <a:gd name="T58" fmla="*/ 1 w 246"/>
                  <a:gd name="T59" fmla="*/ 0 h 310"/>
                  <a:gd name="T60" fmla="*/ 1 w 246"/>
                  <a:gd name="T61" fmla="*/ 1 h 310"/>
                  <a:gd name="T62" fmla="*/ 5 w 246"/>
                  <a:gd name="T63" fmla="*/ 2 h 310"/>
                  <a:gd name="T64" fmla="*/ 9 w 246"/>
                  <a:gd name="T65" fmla="*/ 4 h 310"/>
                  <a:gd name="T66" fmla="*/ 13 w 246"/>
                  <a:gd name="T67" fmla="*/ 6 h 310"/>
                  <a:gd name="T68" fmla="*/ 18 w 246"/>
                  <a:gd name="T69" fmla="*/ 9 h 310"/>
                  <a:gd name="T70" fmla="*/ 22 w 246"/>
                  <a:gd name="T71" fmla="*/ 12 h 310"/>
                  <a:gd name="T72" fmla="*/ 27 w 246"/>
                  <a:gd name="T73" fmla="*/ 15 h 310"/>
                  <a:gd name="T74" fmla="*/ 31 w 246"/>
                  <a:gd name="T75" fmla="*/ 18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6"/>
                  <a:gd name="T115" fmla="*/ 0 h 310"/>
                  <a:gd name="T116" fmla="*/ 246 w 246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9" name="Freeform 450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>
                  <a:gd name="T0" fmla="*/ 5 w 83"/>
                  <a:gd name="T1" fmla="*/ 2 h 187"/>
                  <a:gd name="T2" fmla="*/ 5 w 83"/>
                  <a:gd name="T3" fmla="*/ 1 h 187"/>
                  <a:gd name="T4" fmla="*/ 4 w 83"/>
                  <a:gd name="T5" fmla="*/ 0 h 187"/>
                  <a:gd name="T6" fmla="*/ 3 w 83"/>
                  <a:gd name="T7" fmla="*/ 0 h 187"/>
                  <a:gd name="T8" fmla="*/ 2 w 83"/>
                  <a:gd name="T9" fmla="*/ 0 h 187"/>
                  <a:gd name="T10" fmla="*/ 1 w 83"/>
                  <a:gd name="T11" fmla="*/ 0 h 187"/>
                  <a:gd name="T12" fmla="*/ 1 w 83"/>
                  <a:gd name="T13" fmla="*/ 1 h 187"/>
                  <a:gd name="T14" fmla="*/ 0 w 83"/>
                  <a:gd name="T15" fmla="*/ 2 h 187"/>
                  <a:gd name="T16" fmla="*/ 0 w 83"/>
                  <a:gd name="T17" fmla="*/ 3 h 187"/>
                  <a:gd name="T18" fmla="*/ 1 w 83"/>
                  <a:gd name="T19" fmla="*/ 7 h 187"/>
                  <a:gd name="T20" fmla="*/ 3 w 83"/>
                  <a:gd name="T21" fmla="*/ 12 h 187"/>
                  <a:gd name="T22" fmla="*/ 5 w 83"/>
                  <a:gd name="T23" fmla="*/ 17 h 187"/>
                  <a:gd name="T24" fmla="*/ 7 w 83"/>
                  <a:gd name="T25" fmla="*/ 21 h 187"/>
                  <a:gd name="T26" fmla="*/ 9 w 83"/>
                  <a:gd name="T27" fmla="*/ 25 h 187"/>
                  <a:gd name="T28" fmla="*/ 11 w 83"/>
                  <a:gd name="T29" fmla="*/ 28 h 187"/>
                  <a:gd name="T30" fmla="*/ 13 w 83"/>
                  <a:gd name="T31" fmla="*/ 31 h 187"/>
                  <a:gd name="T32" fmla="*/ 14 w 83"/>
                  <a:gd name="T33" fmla="*/ 31 h 187"/>
                  <a:gd name="T34" fmla="*/ 13 w 83"/>
                  <a:gd name="T35" fmla="*/ 29 h 187"/>
                  <a:gd name="T36" fmla="*/ 13 w 83"/>
                  <a:gd name="T37" fmla="*/ 26 h 187"/>
                  <a:gd name="T38" fmla="*/ 11 w 83"/>
                  <a:gd name="T39" fmla="*/ 23 h 187"/>
                  <a:gd name="T40" fmla="*/ 10 w 83"/>
                  <a:gd name="T41" fmla="*/ 19 h 187"/>
                  <a:gd name="T42" fmla="*/ 9 w 83"/>
                  <a:gd name="T43" fmla="*/ 15 h 187"/>
                  <a:gd name="T44" fmla="*/ 7 w 83"/>
                  <a:gd name="T45" fmla="*/ 10 h 187"/>
                  <a:gd name="T46" fmla="*/ 6 w 83"/>
                  <a:gd name="T47" fmla="*/ 6 h 187"/>
                  <a:gd name="T48" fmla="*/ 5 w 83"/>
                  <a:gd name="T49" fmla="*/ 2 h 1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3"/>
                  <a:gd name="T76" fmla="*/ 0 h 187"/>
                  <a:gd name="T77" fmla="*/ 83 w 83"/>
                  <a:gd name="T78" fmla="*/ 187 h 18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" name="Freeform 451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>
                  <a:gd name="T0" fmla="*/ 4 w 44"/>
                  <a:gd name="T1" fmla="*/ 2 h 94"/>
                  <a:gd name="T2" fmla="*/ 3 w 44"/>
                  <a:gd name="T3" fmla="*/ 1 h 94"/>
                  <a:gd name="T4" fmla="*/ 3 w 44"/>
                  <a:gd name="T5" fmla="*/ 0 h 94"/>
                  <a:gd name="T6" fmla="*/ 2 w 44"/>
                  <a:gd name="T7" fmla="*/ 0 h 94"/>
                  <a:gd name="T8" fmla="*/ 2 w 44"/>
                  <a:gd name="T9" fmla="*/ 0 h 94"/>
                  <a:gd name="T10" fmla="*/ 1 w 44"/>
                  <a:gd name="T11" fmla="*/ 0 h 94"/>
                  <a:gd name="T12" fmla="*/ 0 w 44"/>
                  <a:gd name="T13" fmla="*/ 1 h 94"/>
                  <a:gd name="T14" fmla="*/ 0 w 44"/>
                  <a:gd name="T15" fmla="*/ 1 h 94"/>
                  <a:gd name="T16" fmla="*/ 0 w 44"/>
                  <a:gd name="T17" fmla="*/ 2 h 94"/>
                  <a:gd name="T18" fmla="*/ 0 w 44"/>
                  <a:gd name="T19" fmla="*/ 4 h 94"/>
                  <a:gd name="T20" fmla="*/ 1 w 44"/>
                  <a:gd name="T21" fmla="*/ 6 h 94"/>
                  <a:gd name="T22" fmla="*/ 1 w 44"/>
                  <a:gd name="T23" fmla="*/ 9 h 94"/>
                  <a:gd name="T24" fmla="*/ 2 w 44"/>
                  <a:gd name="T25" fmla="*/ 11 h 94"/>
                  <a:gd name="T26" fmla="*/ 3 w 44"/>
                  <a:gd name="T27" fmla="*/ 13 h 94"/>
                  <a:gd name="T28" fmla="*/ 4 w 44"/>
                  <a:gd name="T29" fmla="*/ 15 h 94"/>
                  <a:gd name="T30" fmla="*/ 6 w 44"/>
                  <a:gd name="T31" fmla="*/ 16 h 94"/>
                  <a:gd name="T32" fmla="*/ 7 w 44"/>
                  <a:gd name="T33" fmla="*/ 16 h 94"/>
                  <a:gd name="T34" fmla="*/ 7 w 44"/>
                  <a:gd name="T35" fmla="*/ 13 h 94"/>
                  <a:gd name="T36" fmla="*/ 6 w 44"/>
                  <a:gd name="T37" fmla="*/ 9 h 94"/>
                  <a:gd name="T38" fmla="*/ 5 w 44"/>
                  <a:gd name="T39" fmla="*/ 5 h 94"/>
                  <a:gd name="T40" fmla="*/ 4 w 44"/>
                  <a:gd name="T41" fmla="*/ 2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4"/>
                  <a:gd name="T64" fmla="*/ 0 h 94"/>
                  <a:gd name="T65" fmla="*/ 44 w 44"/>
                  <a:gd name="T66" fmla="*/ 94 h 9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1" name="Freeform 452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>
                  <a:gd name="T0" fmla="*/ 3 w 38"/>
                  <a:gd name="T1" fmla="*/ 1 h 54"/>
                  <a:gd name="T2" fmla="*/ 3 w 38"/>
                  <a:gd name="T3" fmla="*/ 1 h 54"/>
                  <a:gd name="T4" fmla="*/ 3 w 38"/>
                  <a:gd name="T5" fmla="*/ 1 h 54"/>
                  <a:gd name="T6" fmla="*/ 3 w 38"/>
                  <a:gd name="T7" fmla="*/ 1 h 54"/>
                  <a:gd name="T8" fmla="*/ 3 w 38"/>
                  <a:gd name="T9" fmla="*/ 1 h 54"/>
                  <a:gd name="T10" fmla="*/ 3 w 38"/>
                  <a:gd name="T11" fmla="*/ 1 h 54"/>
                  <a:gd name="T12" fmla="*/ 2 w 38"/>
                  <a:gd name="T13" fmla="*/ 0 h 54"/>
                  <a:gd name="T14" fmla="*/ 2 w 38"/>
                  <a:gd name="T15" fmla="*/ 0 h 54"/>
                  <a:gd name="T16" fmla="*/ 1 w 38"/>
                  <a:gd name="T17" fmla="*/ 0 h 54"/>
                  <a:gd name="T18" fmla="*/ 1 w 38"/>
                  <a:gd name="T19" fmla="*/ 0 h 54"/>
                  <a:gd name="T20" fmla="*/ 0 w 38"/>
                  <a:gd name="T21" fmla="*/ 1 h 54"/>
                  <a:gd name="T22" fmla="*/ 0 w 38"/>
                  <a:gd name="T23" fmla="*/ 1 h 54"/>
                  <a:gd name="T24" fmla="*/ 0 w 38"/>
                  <a:gd name="T25" fmla="*/ 2 h 54"/>
                  <a:gd name="T26" fmla="*/ 0 w 38"/>
                  <a:gd name="T27" fmla="*/ 3 h 54"/>
                  <a:gd name="T28" fmla="*/ 1 w 38"/>
                  <a:gd name="T29" fmla="*/ 4 h 54"/>
                  <a:gd name="T30" fmla="*/ 1 w 38"/>
                  <a:gd name="T31" fmla="*/ 5 h 54"/>
                  <a:gd name="T32" fmla="*/ 2 w 38"/>
                  <a:gd name="T33" fmla="*/ 7 h 54"/>
                  <a:gd name="T34" fmla="*/ 3 w 38"/>
                  <a:gd name="T35" fmla="*/ 8 h 54"/>
                  <a:gd name="T36" fmla="*/ 4 w 38"/>
                  <a:gd name="T37" fmla="*/ 8 h 54"/>
                  <a:gd name="T38" fmla="*/ 5 w 38"/>
                  <a:gd name="T39" fmla="*/ 9 h 54"/>
                  <a:gd name="T40" fmla="*/ 6 w 38"/>
                  <a:gd name="T41" fmla="*/ 9 h 54"/>
                  <a:gd name="T42" fmla="*/ 6 w 38"/>
                  <a:gd name="T43" fmla="*/ 7 h 54"/>
                  <a:gd name="T44" fmla="*/ 5 w 38"/>
                  <a:gd name="T45" fmla="*/ 5 h 54"/>
                  <a:gd name="T46" fmla="*/ 4 w 38"/>
                  <a:gd name="T47" fmla="*/ 3 h 54"/>
                  <a:gd name="T48" fmla="*/ 3 w 38"/>
                  <a:gd name="T49" fmla="*/ 1 h 5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8"/>
                  <a:gd name="T76" fmla="*/ 0 h 54"/>
                  <a:gd name="T77" fmla="*/ 38 w 38"/>
                  <a:gd name="T78" fmla="*/ 54 h 5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2" name="Freeform 453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>
                  <a:gd name="T0" fmla="*/ 6 w 52"/>
                  <a:gd name="T1" fmla="*/ 4 h 36"/>
                  <a:gd name="T2" fmla="*/ 7 w 52"/>
                  <a:gd name="T3" fmla="*/ 4 h 36"/>
                  <a:gd name="T4" fmla="*/ 8 w 52"/>
                  <a:gd name="T5" fmla="*/ 3 h 36"/>
                  <a:gd name="T6" fmla="*/ 8 w 52"/>
                  <a:gd name="T7" fmla="*/ 3 h 36"/>
                  <a:gd name="T8" fmla="*/ 8 w 52"/>
                  <a:gd name="T9" fmla="*/ 2 h 36"/>
                  <a:gd name="T10" fmla="*/ 8 w 52"/>
                  <a:gd name="T11" fmla="*/ 1 h 36"/>
                  <a:gd name="T12" fmla="*/ 7 w 52"/>
                  <a:gd name="T13" fmla="*/ 0 h 36"/>
                  <a:gd name="T14" fmla="*/ 6 w 52"/>
                  <a:gd name="T15" fmla="*/ 0 h 36"/>
                  <a:gd name="T16" fmla="*/ 6 w 52"/>
                  <a:gd name="T17" fmla="*/ 0 h 36"/>
                  <a:gd name="T18" fmla="*/ 5 w 52"/>
                  <a:gd name="T19" fmla="*/ 0 h 36"/>
                  <a:gd name="T20" fmla="*/ 4 w 52"/>
                  <a:gd name="T21" fmla="*/ 0 h 36"/>
                  <a:gd name="T22" fmla="*/ 3 w 52"/>
                  <a:gd name="T23" fmla="*/ 1 h 36"/>
                  <a:gd name="T24" fmla="*/ 2 w 52"/>
                  <a:gd name="T25" fmla="*/ 1 h 36"/>
                  <a:gd name="T26" fmla="*/ 1 w 52"/>
                  <a:gd name="T27" fmla="*/ 2 h 36"/>
                  <a:gd name="T28" fmla="*/ 0 w 52"/>
                  <a:gd name="T29" fmla="*/ 4 h 36"/>
                  <a:gd name="T30" fmla="*/ 0 w 52"/>
                  <a:gd name="T31" fmla="*/ 5 h 36"/>
                  <a:gd name="T32" fmla="*/ 0 w 52"/>
                  <a:gd name="T33" fmla="*/ 5 h 36"/>
                  <a:gd name="T34" fmla="*/ 1 w 52"/>
                  <a:gd name="T35" fmla="*/ 6 h 36"/>
                  <a:gd name="T36" fmla="*/ 1 w 52"/>
                  <a:gd name="T37" fmla="*/ 6 h 36"/>
                  <a:gd name="T38" fmla="*/ 2 w 52"/>
                  <a:gd name="T39" fmla="*/ 6 h 36"/>
                  <a:gd name="T40" fmla="*/ 3 w 52"/>
                  <a:gd name="T41" fmla="*/ 6 h 36"/>
                  <a:gd name="T42" fmla="*/ 4 w 52"/>
                  <a:gd name="T43" fmla="*/ 6 h 36"/>
                  <a:gd name="T44" fmla="*/ 5 w 52"/>
                  <a:gd name="T45" fmla="*/ 5 h 36"/>
                  <a:gd name="T46" fmla="*/ 6 w 52"/>
                  <a:gd name="T47" fmla="*/ 5 h 36"/>
                  <a:gd name="T48" fmla="*/ 6 w 52"/>
                  <a:gd name="T49" fmla="*/ 4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2"/>
                  <a:gd name="T76" fmla="*/ 0 h 36"/>
                  <a:gd name="T77" fmla="*/ 52 w 52"/>
                  <a:gd name="T78" fmla="*/ 36 h 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3" name="Freeform 454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>
                  <a:gd name="T0" fmla="*/ 12 w 198"/>
                  <a:gd name="T1" fmla="*/ 6 h 236"/>
                  <a:gd name="T2" fmla="*/ 10 w 198"/>
                  <a:gd name="T3" fmla="*/ 8 h 236"/>
                  <a:gd name="T4" fmla="*/ 8 w 198"/>
                  <a:gd name="T5" fmla="*/ 10 h 236"/>
                  <a:gd name="T6" fmla="*/ 6 w 198"/>
                  <a:gd name="T7" fmla="*/ 12 h 236"/>
                  <a:gd name="T8" fmla="*/ 4 w 198"/>
                  <a:gd name="T9" fmla="*/ 14 h 236"/>
                  <a:gd name="T10" fmla="*/ 2 w 198"/>
                  <a:gd name="T11" fmla="*/ 17 h 236"/>
                  <a:gd name="T12" fmla="*/ 1 w 198"/>
                  <a:gd name="T13" fmla="*/ 19 h 236"/>
                  <a:gd name="T14" fmla="*/ 0 w 198"/>
                  <a:gd name="T15" fmla="*/ 21 h 236"/>
                  <a:gd name="T16" fmla="*/ 0 w 198"/>
                  <a:gd name="T17" fmla="*/ 24 h 236"/>
                  <a:gd name="T18" fmla="*/ 0 w 198"/>
                  <a:gd name="T19" fmla="*/ 28 h 236"/>
                  <a:gd name="T20" fmla="*/ 2 w 198"/>
                  <a:gd name="T21" fmla="*/ 31 h 236"/>
                  <a:gd name="T22" fmla="*/ 4 w 198"/>
                  <a:gd name="T23" fmla="*/ 34 h 236"/>
                  <a:gd name="T24" fmla="*/ 7 w 198"/>
                  <a:gd name="T25" fmla="*/ 36 h 236"/>
                  <a:gd name="T26" fmla="*/ 11 w 198"/>
                  <a:gd name="T27" fmla="*/ 38 h 236"/>
                  <a:gd name="T28" fmla="*/ 15 w 198"/>
                  <a:gd name="T29" fmla="*/ 39 h 236"/>
                  <a:gd name="T30" fmla="*/ 18 w 198"/>
                  <a:gd name="T31" fmla="*/ 39 h 236"/>
                  <a:gd name="T32" fmla="*/ 22 w 198"/>
                  <a:gd name="T33" fmla="*/ 38 h 236"/>
                  <a:gd name="T34" fmla="*/ 23 w 198"/>
                  <a:gd name="T35" fmla="*/ 38 h 236"/>
                  <a:gd name="T36" fmla="*/ 24 w 198"/>
                  <a:gd name="T37" fmla="*/ 38 h 236"/>
                  <a:gd name="T38" fmla="*/ 24 w 198"/>
                  <a:gd name="T39" fmla="*/ 37 h 236"/>
                  <a:gd name="T40" fmla="*/ 24 w 198"/>
                  <a:gd name="T41" fmla="*/ 37 h 236"/>
                  <a:gd name="T42" fmla="*/ 24 w 198"/>
                  <a:gd name="T43" fmla="*/ 36 h 236"/>
                  <a:gd name="T44" fmla="*/ 24 w 198"/>
                  <a:gd name="T45" fmla="*/ 36 h 236"/>
                  <a:gd name="T46" fmla="*/ 23 w 198"/>
                  <a:gd name="T47" fmla="*/ 36 h 236"/>
                  <a:gd name="T48" fmla="*/ 22 w 198"/>
                  <a:gd name="T49" fmla="*/ 36 h 236"/>
                  <a:gd name="T50" fmla="*/ 21 w 198"/>
                  <a:gd name="T51" fmla="*/ 36 h 236"/>
                  <a:gd name="T52" fmla="*/ 20 w 198"/>
                  <a:gd name="T53" fmla="*/ 36 h 236"/>
                  <a:gd name="T54" fmla="*/ 19 w 198"/>
                  <a:gd name="T55" fmla="*/ 36 h 236"/>
                  <a:gd name="T56" fmla="*/ 18 w 198"/>
                  <a:gd name="T57" fmla="*/ 36 h 236"/>
                  <a:gd name="T58" fmla="*/ 16 w 198"/>
                  <a:gd name="T59" fmla="*/ 36 h 236"/>
                  <a:gd name="T60" fmla="*/ 15 w 198"/>
                  <a:gd name="T61" fmla="*/ 36 h 236"/>
                  <a:gd name="T62" fmla="*/ 13 w 198"/>
                  <a:gd name="T63" fmla="*/ 35 h 236"/>
                  <a:gd name="T64" fmla="*/ 10 w 198"/>
                  <a:gd name="T65" fmla="*/ 35 h 236"/>
                  <a:gd name="T66" fmla="*/ 8 w 198"/>
                  <a:gd name="T67" fmla="*/ 34 h 236"/>
                  <a:gd name="T68" fmla="*/ 7 w 198"/>
                  <a:gd name="T69" fmla="*/ 33 h 236"/>
                  <a:gd name="T70" fmla="*/ 5 w 198"/>
                  <a:gd name="T71" fmla="*/ 31 h 236"/>
                  <a:gd name="T72" fmla="*/ 3 w 198"/>
                  <a:gd name="T73" fmla="*/ 29 h 236"/>
                  <a:gd name="T74" fmla="*/ 2 w 198"/>
                  <a:gd name="T75" fmla="*/ 26 h 236"/>
                  <a:gd name="T76" fmla="*/ 3 w 198"/>
                  <a:gd name="T77" fmla="*/ 23 h 236"/>
                  <a:gd name="T78" fmla="*/ 4 w 198"/>
                  <a:gd name="T79" fmla="*/ 20 h 236"/>
                  <a:gd name="T80" fmla="*/ 5 w 198"/>
                  <a:gd name="T81" fmla="*/ 18 h 236"/>
                  <a:gd name="T82" fmla="*/ 7 w 198"/>
                  <a:gd name="T83" fmla="*/ 16 h 236"/>
                  <a:gd name="T84" fmla="*/ 8 w 198"/>
                  <a:gd name="T85" fmla="*/ 14 h 236"/>
                  <a:gd name="T86" fmla="*/ 10 w 198"/>
                  <a:gd name="T87" fmla="*/ 12 h 236"/>
                  <a:gd name="T88" fmla="*/ 13 w 198"/>
                  <a:gd name="T89" fmla="*/ 10 h 236"/>
                  <a:gd name="T90" fmla="*/ 16 w 198"/>
                  <a:gd name="T91" fmla="*/ 8 h 236"/>
                  <a:gd name="T92" fmla="*/ 18 w 198"/>
                  <a:gd name="T93" fmla="*/ 6 h 236"/>
                  <a:gd name="T94" fmla="*/ 21 w 198"/>
                  <a:gd name="T95" fmla="*/ 5 h 236"/>
                  <a:gd name="T96" fmla="*/ 24 w 198"/>
                  <a:gd name="T97" fmla="*/ 4 h 236"/>
                  <a:gd name="T98" fmla="*/ 26 w 198"/>
                  <a:gd name="T99" fmla="*/ 3 h 236"/>
                  <a:gd name="T100" fmla="*/ 29 w 198"/>
                  <a:gd name="T101" fmla="*/ 2 h 236"/>
                  <a:gd name="T102" fmla="*/ 31 w 198"/>
                  <a:gd name="T103" fmla="*/ 2 h 236"/>
                  <a:gd name="T104" fmla="*/ 33 w 198"/>
                  <a:gd name="T105" fmla="*/ 1 h 236"/>
                  <a:gd name="T106" fmla="*/ 32 w 198"/>
                  <a:gd name="T107" fmla="*/ 0 h 236"/>
                  <a:gd name="T108" fmla="*/ 30 w 198"/>
                  <a:gd name="T109" fmla="*/ 0 h 236"/>
                  <a:gd name="T110" fmla="*/ 27 w 198"/>
                  <a:gd name="T111" fmla="*/ 0 h 236"/>
                  <a:gd name="T112" fmla="*/ 24 w 198"/>
                  <a:gd name="T113" fmla="*/ 1 h 236"/>
                  <a:gd name="T114" fmla="*/ 21 w 198"/>
                  <a:gd name="T115" fmla="*/ 2 h 236"/>
                  <a:gd name="T116" fmla="*/ 17 w 198"/>
                  <a:gd name="T117" fmla="*/ 3 h 236"/>
                  <a:gd name="T118" fmla="*/ 15 w 198"/>
                  <a:gd name="T119" fmla="*/ 5 h 236"/>
                  <a:gd name="T120" fmla="*/ 12 w 198"/>
                  <a:gd name="T121" fmla="*/ 6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8"/>
                  <a:gd name="T184" fmla="*/ 0 h 236"/>
                  <a:gd name="T185" fmla="*/ 198 w 198"/>
                  <a:gd name="T186" fmla="*/ 236 h 2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4" name="Freeform 455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>
                  <a:gd name="T0" fmla="*/ 19 w 128"/>
                  <a:gd name="T1" fmla="*/ 10 h 183"/>
                  <a:gd name="T2" fmla="*/ 19 w 128"/>
                  <a:gd name="T3" fmla="*/ 13 h 183"/>
                  <a:gd name="T4" fmla="*/ 19 w 128"/>
                  <a:gd name="T5" fmla="*/ 16 h 183"/>
                  <a:gd name="T6" fmla="*/ 17 w 128"/>
                  <a:gd name="T7" fmla="*/ 18 h 183"/>
                  <a:gd name="T8" fmla="*/ 15 w 128"/>
                  <a:gd name="T9" fmla="*/ 20 h 183"/>
                  <a:gd name="T10" fmla="*/ 13 w 128"/>
                  <a:gd name="T11" fmla="*/ 22 h 183"/>
                  <a:gd name="T12" fmla="*/ 10 w 128"/>
                  <a:gd name="T13" fmla="*/ 24 h 183"/>
                  <a:gd name="T14" fmla="*/ 7 w 128"/>
                  <a:gd name="T15" fmla="*/ 26 h 183"/>
                  <a:gd name="T16" fmla="*/ 5 w 128"/>
                  <a:gd name="T17" fmla="*/ 27 h 183"/>
                  <a:gd name="T18" fmla="*/ 5 w 128"/>
                  <a:gd name="T19" fmla="*/ 28 h 183"/>
                  <a:gd name="T20" fmla="*/ 4 w 128"/>
                  <a:gd name="T21" fmla="*/ 28 h 183"/>
                  <a:gd name="T22" fmla="*/ 4 w 128"/>
                  <a:gd name="T23" fmla="*/ 29 h 183"/>
                  <a:gd name="T24" fmla="*/ 5 w 128"/>
                  <a:gd name="T25" fmla="*/ 29 h 183"/>
                  <a:gd name="T26" fmla="*/ 5 w 128"/>
                  <a:gd name="T27" fmla="*/ 30 h 183"/>
                  <a:gd name="T28" fmla="*/ 6 w 128"/>
                  <a:gd name="T29" fmla="*/ 30 h 183"/>
                  <a:gd name="T30" fmla="*/ 6 w 128"/>
                  <a:gd name="T31" fmla="*/ 30 h 183"/>
                  <a:gd name="T32" fmla="*/ 7 w 128"/>
                  <a:gd name="T33" fmla="*/ 30 h 183"/>
                  <a:gd name="T34" fmla="*/ 10 w 128"/>
                  <a:gd name="T35" fmla="*/ 28 h 183"/>
                  <a:gd name="T36" fmla="*/ 13 w 128"/>
                  <a:gd name="T37" fmla="*/ 26 h 183"/>
                  <a:gd name="T38" fmla="*/ 16 w 128"/>
                  <a:gd name="T39" fmla="*/ 24 h 183"/>
                  <a:gd name="T40" fmla="*/ 19 w 128"/>
                  <a:gd name="T41" fmla="*/ 22 h 183"/>
                  <a:gd name="T42" fmla="*/ 20 w 128"/>
                  <a:gd name="T43" fmla="*/ 19 h 183"/>
                  <a:gd name="T44" fmla="*/ 21 w 128"/>
                  <a:gd name="T45" fmla="*/ 16 h 183"/>
                  <a:gd name="T46" fmla="*/ 22 w 128"/>
                  <a:gd name="T47" fmla="*/ 13 h 183"/>
                  <a:gd name="T48" fmla="*/ 21 w 128"/>
                  <a:gd name="T49" fmla="*/ 10 h 183"/>
                  <a:gd name="T50" fmla="*/ 19 w 128"/>
                  <a:gd name="T51" fmla="*/ 7 h 183"/>
                  <a:gd name="T52" fmla="*/ 17 w 128"/>
                  <a:gd name="T53" fmla="*/ 5 h 183"/>
                  <a:gd name="T54" fmla="*/ 14 w 128"/>
                  <a:gd name="T55" fmla="*/ 3 h 183"/>
                  <a:gd name="T56" fmla="*/ 10 w 128"/>
                  <a:gd name="T57" fmla="*/ 1 h 183"/>
                  <a:gd name="T58" fmla="*/ 7 w 128"/>
                  <a:gd name="T59" fmla="*/ 0 h 183"/>
                  <a:gd name="T60" fmla="*/ 4 w 128"/>
                  <a:gd name="T61" fmla="*/ 0 h 183"/>
                  <a:gd name="T62" fmla="*/ 2 w 128"/>
                  <a:gd name="T63" fmla="*/ 0 h 183"/>
                  <a:gd name="T64" fmla="*/ 0 w 128"/>
                  <a:gd name="T65" fmla="*/ 1 h 183"/>
                  <a:gd name="T66" fmla="*/ 3 w 128"/>
                  <a:gd name="T67" fmla="*/ 2 h 183"/>
                  <a:gd name="T68" fmla="*/ 6 w 128"/>
                  <a:gd name="T69" fmla="*/ 2 h 183"/>
                  <a:gd name="T70" fmla="*/ 8 w 128"/>
                  <a:gd name="T71" fmla="*/ 3 h 183"/>
                  <a:gd name="T72" fmla="*/ 11 w 128"/>
                  <a:gd name="T73" fmla="*/ 4 h 183"/>
                  <a:gd name="T74" fmla="*/ 13 w 128"/>
                  <a:gd name="T75" fmla="*/ 5 h 183"/>
                  <a:gd name="T76" fmla="*/ 15 w 128"/>
                  <a:gd name="T77" fmla="*/ 6 h 183"/>
                  <a:gd name="T78" fmla="*/ 17 w 128"/>
                  <a:gd name="T79" fmla="*/ 8 h 183"/>
                  <a:gd name="T80" fmla="*/ 19 w 128"/>
                  <a:gd name="T81" fmla="*/ 10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3"/>
                  <a:gd name="T125" fmla="*/ 128 w 128"/>
                  <a:gd name="T126" fmla="*/ 183 h 1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5" name="Freeform 456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>
                  <a:gd name="T0" fmla="*/ 17 w 323"/>
                  <a:gd name="T1" fmla="*/ 12 h 379"/>
                  <a:gd name="T2" fmla="*/ 9 w 323"/>
                  <a:gd name="T3" fmla="*/ 19 h 379"/>
                  <a:gd name="T4" fmla="*/ 3 w 323"/>
                  <a:gd name="T5" fmla="*/ 28 h 379"/>
                  <a:gd name="T6" fmla="*/ 0 w 323"/>
                  <a:gd name="T7" fmla="*/ 38 h 379"/>
                  <a:gd name="T8" fmla="*/ 1 w 323"/>
                  <a:gd name="T9" fmla="*/ 44 h 379"/>
                  <a:gd name="T10" fmla="*/ 2 w 323"/>
                  <a:gd name="T11" fmla="*/ 47 h 379"/>
                  <a:gd name="T12" fmla="*/ 3 w 323"/>
                  <a:gd name="T13" fmla="*/ 50 h 379"/>
                  <a:gd name="T14" fmla="*/ 6 w 323"/>
                  <a:gd name="T15" fmla="*/ 52 h 379"/>
                  <a:gd name="T16" fmla="*/ 9 w 323"/>
                  <a:gd name="T17" fmla="*/ 54 h 379"/>
                  <a:gd name="T18" fmla="*/ 14 w 323"/>
                  <a:gd name="T19" fmla="*/ 57 h 379"/>
                  <a:gd name="T20" fmla="*/ 20 w 323"/>
                  <a:gd name="T21" fmla="*/ 58 h 379"/>
                  <a:gd name="T22" fmla="*/ 25 w 323"/>
                  <a:gd name="T23" fmla="*/ 60 h 379"/>
                  <a:gd name="T24" fmla="*/ 31 w 323"/>
                  <a:gd name="T25" fmla="*/ 61 h 379"/>
                  <a:gd name="T26" fmla="*/ 36 w 323"/>
                  <a:gd name="T27" fmla="*/ 62 h 379"/>
                  <a:gd name="T28" fmla="*/ 42 w 323"/>
                  <a:gd name="T29" fmla="*/ 62 h 379"/>
                  <a:gd name="T30" fmla="*/ 48 w 323"/>
                  <a:gd name="T31" fmla="*/ 63 h 379"/>
                  <a:gd name="T32" fmla="*/ 51 w 323"/>
                  <a:gd name="T33" fmla="*/ 63 h 379"/>
                  <a:gd name="T34" fmla="*/ 53 w 323"/>
                  <a:gd name="T35" fmla="*/ 62 h 379"/>
                  <a:gd name="T36" fmla="*/ 53 w 323"/>
                  <a:gd name="T37" fmla="*/ 60 h 379"/>
                  <a:gd name="T38" fmla="*/ 52 w 323"/>
                  <a:gd name="T39" fmla="*/ 59 h 379"/>
                  <a:gd name="T40" fmla="*/ 48 w 323"/>
                  <a:gd name="T41" fmla="*/ 58 h 379"/>
                  <a:gd name="T42" fmla="*/ 43 w 323"/>
                  <a:gd name="T43" fmla="*/ 58 h 379"/>
                  <a:gd name="T44" fmla="*/ 38 w 323"/>
                  <a:gd name="T45" fmla="*/ 58 h 379"/>
                  <a:gd name="T46" fmla="*/ 33 w 323"/>
                  <a:gd name="T47" fmla="*/ 57 h 379"/>
                  <a:gd name="T48" fmla="*/ 28 w 323"/>
                  <a:gd name="T49" fmla="*/ 56 h 379"/>
                  <a:gd name="T50" fmla="*/ 22 w 323"/>
                  <a:gd name="T51" fmla="*/ 55 h 379"/>
                  <a:gd name="T52" fmla="*/ 17 w 323"/>
                  <a:gd name="T53" fmla="*/ 53 h 379"/>
                  <a:gd name="T54" fmla="*/ 12 w 323"/>
                  <a:gd name="T55" fmla="*/ 51 h 379"/>
                  <a:gd name="T56" fmla="*/ 8 w 323"/>
                  <a:gd name="T57" fmla="*/ 48 h 379"/>
                  <a:gd name="T58" fmla="*/ 6 w 323"/>
                  <a:gd name="T59" fmla="*/ 45 h 379"/>
                  <a:gd name="T60" fmla="*/ 5 w 323"/>
                  <a:gd name="T61" fmla="*/ 40 h 379"/>
                  <a:gd name="T62" fmla="*/ 6 w 323"/>
                  <a:gd name="T63" fmla="*/ 33 h 379"/>
                  <a:gd name="T64" fmla="*/ 8 w 323"/>
                  <a:gd name="T65" fmla="*/ 27 h 379"/>
                  <a:gd name="T66" fmla="*/ 11 w 323"/>
                  <a:gd name="T67" fmla="*/ 23 h 379"/>
                  <a:gd name="T68" fmla="*/ 15 w 323"/>
                  <a:gd name="T69" fmla="*/ 18 h 379"/>
                  <a:gd name="T70" fmla="*/ 19 w 323"/>
                  <a:gd name="T71" fmla="*/ 15 h 379"/>
                  <a:gd name="T72" fmla="*/ 24 w 323"/>
                  <a:gd name="T73" fmla="*/ 11 h 379"/>
                  <a:gd name="T74" fmla="*/ 30 w 323"/>
                  <a:gd name="T75" fmla="*/ 7 h 379"/>
                  <a:gd name="T76" fmla="*/ 36 w 323"/>
                  <a:gd name="T77" fmla="*/ 4 h 379"/>
                  <a:gd name="T78" fmla="*/ 42 w 323"/>
                  <a:gd name="T79" fmla="*/ 1 h 379"/>
                  <a:gd name="T80" fmla="*/ 42 w 323"/>
                  <a:gd name="T81" fmla="*/ 0 h 379"/>
                  <a:gd name="T82" fmla="*/ 36 w 323"/>
                  <a:gd name="T83" fmla="*/ 1 h 379"/>
                  <a:gd name="T84" fmla="*/ 30 w 323"/>
                  <a:gd name="T85" fmla="*/ 3 h 379"/>
                  <a:gd name="T86" fmla="*/ 23 w 323"/>
                  <a:gd name="T87" fmla="*/ 6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3"/>
                  <a:gd name="T133" fmla="*/ 0 h 379"/>
                  <a:gd name="T134" fmla="*/ 323 w 323"/>
                  <a:gd name="T135" fmla="*/ 379 h 3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6" name="Freeform 457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>
                  <a:gd name="T0" fmla="*/ 39 w 282"/>
                  <a:gd name="T1" fmla="*/ 13 h 253"/>
                  <a:gd name="T2" fmla="*/ 41 w 282"/>
                  <a:gd name="T3" fmla="*/ 15 h 253"/>
                  <a:gd name="T4" fmla="*/ 42 w 282"/>
                  <a:gd name="T5" fmla="*/ 18 h 253"/>
                  <a:gd name="T6" fmla="*/ 43 w 282"/>
                  <a:gd name="T7" fmla="*/ 21 h 253"/>
                  <a:gd name="T8" fmla="*/ 43 w 282"/>
                  <a:gd name="T9" fmla="*/ 24 h 253"/>
                  <a:gd name="T10" fmla="*/ 43 w 282"/>
                  <a:gd name="T11" fmla="*/ 26 h 253"/>
                  <a:gd name="T12" fmla="*/ 42 w 282"/>
                  <a:gd name="T13" fmla="*/ 28 h 253"/>
                  <a:gd name="T14" fmla="*/ 41 w 282"/>
                  <a:gd name="T15" fmla="*/ 31 h 253"/>
                  <a:gd name="T16" fmla="*/ 39 w 282"/>
                  <a:gd name="T17" fmla="*/ 32 h 253"/>
                  <a:gd name="T18" fmla="*/ 37 w 282"/>
                  <a:gd name="T19" fmla="*/ 34 h 253"/>
                  <a:gd name="T20" fmla="*/ 36 w 282"/>
                  <a:gd name="T21" fmla="*/ 36 h 253"/>
                  <a:gd name="T22" fmla="*/ 34 w 282"/>
                  <a:gd name="T23" fmla="*/ 37 h 253"/>
                  <a:gd name="T24" fmla="*/ 32 w 282"/>
                  <a:gd name="T25" fmla="*/ 39 h 253"/>
                  <a:gd name="T26" fmla="*/ 32 w 282"/>
                  <a:gd name="T27" fmla="*/ 40 h 253"/>
                  <a:gd name="T28" fmla="*/ 32 w 282"/>
                  <a:gd name="T29" fmla="*/ 40 h 253"/>
                  <a:gd name="T30" fmla="*/ 32 w 282"/>
                  <a:gd name="T31" fmla="*/ 41 h 253"/>
                  <a:gd name="T32" fmla="*/ 32 w 282"/>
                  <a:gd name="T33" fmla="*/ 41 h 253"/>
                  <a:gd name="T34" fmla="*/ 33 w 282"/>
                  <a:gd name="T35" fmla="*/ 42 h 253"/>
                  <a:gd name="T36" fmla="*/ 33 w 282"/>
                  <a:gd name="T37" fmla="*/ 42 h 253"/>
                  <a:gd name="T38" fmla="*/ 34 w 282"/>
                  <a:gd name="T39" fmla="*/ 42 h 253"/>
                  <a:gd name="T40" fmla="*/ 35 w 282"/>
                  <a:gd name="T41" fmla="*/ 41 h 253"/>
                  <a:gd name="T42" fmla="*/ 39 w 282"/>
                  <a:gd name="T43" fmla="*/ 39 h 253"/>
                  <a:gd name="T44" fmla="*/ 42 w 282"/>
                  <a:gd name="T45" fmla="*/ 36 h 253"/>
                  <a:gd name="T46" fmla="*/ 45 w 282"/>
                  <a:gd name="T47" fmla="*/ 32 h 253"/>
                  <a:gd name="T48" fmla="*/ 46 w 282"/>
                  <a:gd name="T49" fmla="*/ 28 h 253"/>
                  <a:gd name="T50" fmla="*/ 47 w 282"/>
                  <a:gd name="T51" fmla="*/ 23 h 253"/>
                  <a:gd name="T52" fmla="*/ 47 w 282"/>
                  <a:gd name="T53" fmla="*/ 19 h 253"/>
                  <a:gd name="T54" fmla="*/ 45 w 282"/>
                  <a:gd name="T55" fmla="*/ 15 h 253"/>
                  <a:gd name="T56" fmla="*/ 42 w 282"/>
                  <a:gd name="T57" fmla="*/ 12 h 253"/>
                  <a:gd name="T58" fmla="*/ 39 w 282"/>
                  <a:gd name="T59" fmla="*/ 10 h 253"/>
                  <a:gd name="T60" fmla="*/ 37 w 282"/>
                  <a:gd name="T61" fmla="*/ 8 h 253"/>
                  <a:gd name="T62" fmla="*/ 34 w 282"/>
                  <a:gd name="T63" fmla="*/ 6 h 253"/>
                  <a:gd name="T64" fmla="*/ 30 w 282"/>
                  <a:gd name="T65" fmla="*/ 5 h 253"/>
                  <a:gd name="T66" fmla="*/ 27 w 282"/>
                  <a:gd name="T67" fmla="*/ 4 h 253"/>
                  <a:gd name="T68" fmla="*/ 24 w 282"/>
                  <a:gd name="T69" fmla="*/ 3 h 253"/>
                  <a:gd name="T70" fmla="*/ 20 w 282"/>
                  <a:gd name="T71" fmla="*/ 2 h 253"/>
                  <a:gd name="T72" fmla="*/ 17 w 282"/>
                  <a:gd name="T73" fmla="*/ 1 h 253"/>
                  <a:gd name="T74" fmla="*/ 14 w 282"/>
                  <a:gd name="T75" fmla="*/ 1 h 253"/>
                  <a:gd name="T76" fmla="*/ 10 w 282"/>
                  <a:gd name="T77" fmla="*/ 0 h 253"/>
                  <a:gd name="T78" fmla="*/ 8 w 282"/>
                  <a:gd name="T79" fmla="*/ 0 h 253"/>
                  <a:gd name="T80" fmla="*/ 5 w 282"/>
                  <a:gd name="T81" fmla="*/ 0 h 253"/>
                  <a:gd name="T82" fmla="*/ 3 w 282"/>
                  <a:gd name="T83" fmla="*/ 0 h 253"/>
                  <a:gd name="T84" fmla="*/ 2 w 282"/>
                  <a:gd name="T85" fmla="*/ 0 h 253"/>
                  <a:gd name="T86" fmla="*/ 1 w 282"/>
                  <a:gd name="T87" fmla="*/ 1 h 253"/>
                  <a:gd name="T88" fmla="*/ 0 w 282"/>
                  <a:gd name="T89" fmla="*/ 1 h 253"/>
                  <a:gd name="T90" fmla="*/ 2 w 282"/>
                  <a:gd name="T91" fmla="*/ 1 h 253"/>
                  <a:gd name="T92" fmla="*/ 4 w 282"/>
                  <a:gd name="T93" fmla="*/ 1 h 253"/>
                  <a:gd name="T94" fmla="*/ 6 w 282"/>
                  <a:gd name="T95" fmla="*/ 2 h 253"/>
                  <a:gd name="T96" fmla="*/ 9 w 282"/>
                  <a:gd name="T97" fmla="*/ 2 h 253"/>
                  <a:gd name="T98" fmla="*/ 11 w 282"/>
                  <a:gd name="T99" fmla="*/ 3 h 253"/>
                  <a:gd name="T100" fmla="*/ 14 w 282"/>
                  <a:gd name="T101" fmla="*/ 3 h 253"/>
                  <a:gd name="T102" fmla="*/ 16 w 282"/>
                  <a:gd name="T103" fmla="*/ 4 h 253"/>
                  <a:gd name="T104" fmla="*/ 19 w 282"/>
                  <a:gd name="T105" fmla="*/ 4 h 253"/>
                  <a:gd name="T106" fmla="*/ 22 w 282"/>
                  <a:gd name="T107" fmla="*/ 5 h 253"/>
                  <a:gd name="T108" fmla="*/ 24 w 282"/>
                  <a:gd name="T109" fmla="*/ 6 h 253"/>
                  <a:gd name="T110" fmla="*/ 27 w 282"/>
                  <a:gd name="T111" fmla="*/ 7 h 253"/>
                  <a:gd name="T112" fmla="*/ 29 w 282"/>
                  <a:gd name="T113" fmla="*/ 8 h 253"/>
                  <a:gd name="T114" fmla="*/ 32 w 282"/>
                  <a:gd name="T115" fmla="*/ 9 h 253"/>
                  <a:gd name="T116" fmla="*/ 35 w 282"/>
                  <a:gd name="T117" fmla="*/ 10 h 253"/>
                  <a:gd name="T118" fmla="*/ 37 w 282"/>
                  <a:gd name="T119" fmla="*/ 11 h 253"/>
                  <a:gd name="T120" fmla="*/ 39 w 282"/>
                  <a:gd name="T121" fmla="*/ 13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2"/>
                  <a:gd name="T184" fmla="*/ 0 h 253"/>
                  <a:gd name="T185" fmla="*/ 282 w 282"/>
                  <a:gd name="T186" fmla="*/ 253 h 2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7" name="Freeform 458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>
                  <a:gd name="T0" fmla="*/ 0 w 115"/>
                  <a:gd name="T1" fmla="*/ 21 h 236"/>
                  <a:gd name="T2" fmla="*/ 0 w 115"/>
                  <a:gd name="T3" fmla="*/ 24 h 236"/>
                  <a:gd name="T4" fmla="*/ 1 w 115"/>
                  <a:gd name="T5" fmla="*/ 27 h 236"/>
                  <a:gd name="T6" fmla="*/ 2 w 115"/>
                  <a:gd name="T7" fmla="*/ 30 h 236"/>
                  <a:gd name="T8" fmla="*/ 4 w 115"/>
                  <a:gd name="T9" fmla="*/ 33 h 236"/>
                  <a:gd name="T10" fmla="*/ 6 w 115"/>
                  <a:gd name="T11" fmla="*/ 35 h 236"/>
                  <a:gd name="T12" fmla="*/ 9 w 115"/>
                  <a:gd name="T13" fmla="*/ 37 h 236"/>
                  <a:gd name="T14" fmla="*/ 12 w 115"/>
                  <a:gd name="T15" fmla="*/ 38 h 236"/>
                  <a:gd name="T16" fmla="*/ 15 w 115"/>
                  <a:gd name="T17" fmla="*/ 39 h 236"/>
                  <a:gd name="T18" fmla="*/ 16 w 115"/>
                  <a:gd name="T19" fmla="*/ 39 h 236"/>
                  <a:gd name="T20" fmla="*/ 17 w 115"/>
                  <a:gd name="T21" fmla="*/ 39 h 236"/>
                  <a:gd name="T22" fmla="*/ 18 w 115"/>
                  <a:gd name="T23" fmla="*/ 38 h 236"/>
                  <a:gd name="T24" fmla="*/ 18 w 115"/>
                  <a:gd name="T25" fmla="*/ 37 h 236"/>
                  <a:gd name="T26" fmla="*/ 18 w 115"/>
                  <a:gd name="T27" fmla="*/ 36 h 236"/>
                  <a:gd name="T28" fmla="*/ 18 w 115"/>
                  <a:gd name="T29" fmla="*/ 36 h 236"/>
                  <a:gd name="T30" fmla="*/ 18 w 115"/>
                  <a:gd name="T31" fmla="*/ 35 h 236"/>
                  <a:gd name="T32" fmla="*/ 17 w 115"/>
                  <a:gd name="T33" fmla="*/ 34 h 236"/>
                  <a:gd name="T34" fmla="*/ 14 w 115"/>
                  <a:gd name="T35" fmla="*/ 33 h 236"/>
                  <a:gd name="T36" fmla="*/ 11 w 115"/>
                  <a:gd name="T37" fmla="*/ 32 h 236"/>
                  <a:gd name="T38" fmla="*/ 8 w 115"/>
                  <a:gd name="T39" fmla="*/ 30 h 236"/>
                  <a:gd name="T40" fmla="*/ 7 w 115"/>
                  <a:gd name="T41" fmla="*/ 27 h 236"/>
                  <a:gd name="T42" fmla="*/ 5 w 115"/>
                  <a:gd name="T43" fmla="*/ 24 h 236"/>
                  <a:gd name="T44" fmla="*/ 5 w 115"/>
                  <a:gd name="T45" fmla="*/ 21 h 236"/>
                  <a:gd name="T46" fmla="*/ 5 w 115"/>
                  <a:gd name="T47" fmla="*/ 18 h 236"/>
                  <a:gd name="T48" fmla="*/ 6 w 115"/>
                  <a:gd name="T49" fmla="*/ 15 h 236"/>
                  <a:gd name="T50" fmla="*/ 7 w 115"/>
                  <a:gd name="T51" fmla="*/ 12 h 236"/>
                  <a:gd name="T52" fmla="*/ 9 w 115"/>
                  <a:gd name="T53" fmla="*/ 10 h 236"/>
                  <a:gd name="T54" fmla="*/ 12 w 115"/>
                  <a:gd name="T55" fmla="*/ 8 h 236"/>
                  <a:gd name="T56" fmla="*/ 14 w 115"/>
                  <a:gd name="T57" fmla="*/ 5 h 236"/>
                  <a:gd name="T58" fmla="*/ 16 w 115"/>
                  <a:gd name="T59" fmla="*/ 4 h 236"/>
                  <a:gd name="T60" fmla="*/ 18 w 115"/>
                  <a:gd name="T61" fmla="*/ 2 h 236"/>
                  <a:gd name="T62" fmla="*/ 19 w 115"/>
                  <a:gd name="T63" fmla="*/ 1 h 236"/>
                  <a:gd name="T64" fmla="*/ 19 w 115"/>
                  <a:gd name="T65" fmla="*/ 0 h 236"/>
                  <a:gd name="T66" fmla="*/ 17 w 115"/>
                  <a:gd name="T67" fmla="*/ 1 h 236"/>
                  <a:gd name="T68" fmla="*/ 14 w 115"/>
                  <a:gd name="T69" fmla="*/ 2 h 236"/>
                  <a:gd name="T70" fmla="*/ 11 w 115"/>
                  <a:gd name="T71" fmla="*/ 4 h 236"/>
                  <a:gd name="T72" fmla="*/ 8 w 115"/>
                  <a:gd name="T73" fmla="*/ 7 h 236"/>
                  <a:gd name="T74" fmla="*/ 5 w 115"/>
                  <a:gd name="T75" fmla="*/ 10 h 236"/>
                  <a:gd name="T76" fmla="*/ 3 w 115"/>
                  <a:gd name="T77" fmla="*/ 14 h 236"/>
                  <a:gd name="T78" fmla="*/ 1 w 115"/>
                  <a:gd name="T79" fmla="*/ 17 h 236"/>
                  <a:gd name="T80" fmla="*/ 0 w 115"/>
                  <a:gd name="T81" fmla="*/ 21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5"/>
                  <a:gd name="T124" fmla="*/ 0 h 236"/>
                  <a:gd name="T125" fmla="*/ 115 w 115"/>
                  <a:gd name="T126" fmla="*/ 236 h 2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8" name="Freeform 459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>
                  <a:gd name="T0" fmla="*/ 35 w 245"/>
                  <a:gd name="T1" fmla="*/ 21 h 310"/>
                  <a:gd name="T2" fmla="*/ 37 w 245"/>
                  <a:gd name="T3" fmla="*/ 24 h 310"/>
                  <a:gd name="T4" fmla="*/ 38 w 245"/>
                  <a:gd name="T5" fmla="*/ 28 h 310"/>
                  <a:gd name="T6" fmla="*/ 37 w 245"/>
                  <a:gd name="T7" fmla="*/ 31 h 310"/>
                  <a:gd name="T8" fmla="*/ 35 w 245"/>
                  <a:gd name="T9" fmla="*/ 35 h 310"/>
                  <a:gd name="T10" fmla="*/ 31 w 245"/>
                  <a:gd name="T11" fmla="*/ 38 h 310"/>
                  <a:gd name="T12" fmla="*/ 28 w 245"/>
                  <a:gd name="T13" fmla="*/ 41 h 310"/>
                  <a:gd name="T14" fmla="*/ 24 w 245"/>
                  <a:gd name="T15" fmla="*/ 44 h 310"/>
                  <a:gd name="T16" fmla="*/ 21 w 245"/>
                  <a:gd name="T17" fmla="*/ 47 h 310"/>
                  <a:gd name="T18" fmla="*/ 21 w 245"/>
                  <a:gd name="T19" fmla="*/ 48 h 310"/>
                  <a:gd name="T20" fmla="*/ 20 w 245"/>
                  <a:gd name="T21" fmla="*/ 50 h 310"/>
                  <a:gd name="T22" fmla="*/ 20 w 245"/>
                  <a:gd name="T23" fmla="*/ 51 h 310"/>
                  <a:gd name="T24" fmla="*/ 22 w 245"/>
                  <a:gd name="T25" fmla="*/ 52 h 310"/>
                  <a:gd name="T26" fmla="*/ 23 w 245"/>
                  <a:gd name="T27" fmla="*/ 52 h 310"/>
                  <a:gd name="T28" fmla="*/ 26 w 245"/>
                  <a:gd name="T29" fmla="*/ 49 h 310"/>
                  <a:gd name="T30" fmla="*/ 30 w 245"/>
                  <a:gd name="T31" fmla="*/ 45 h 310"/>
                  <a:gd name="T32" fmla="*/ 35 w 245"/>
                  <a:gd name="T33" fmla="*/ 41 h 310"/>
                  <a:gd name="T34" fmla="*/ 38 w 245"/>
                  <a:gd name="T35" fmla="*/ 37 h 310"/>
                  <a:gd name="T36" fmla="*/ 41 w 245"/>
                  <a:gd name="T37" fmla="*/ 31 h 310"/>
                  <a:gd name="T38" fmla="*/ 41 w 245"/>
                  <a:gd name="T39" fmla="*/ 25 h 310"/>
                  <a:gd name="T40" fmla="*/ 38 w 245"/>
                  <a:gd name="T41" fmla="*/ 20 h 310"/>
                  <a:gd name="T42" fmla="*/ 34 w 245"/>
                  <a:gd name="T43" fmla="*/ 16 h 310"/>
                  <a:gd name="T44" fmla="*/ 29 w 245"/>
                  <a:gd name="T45" fmla="*/ 13 h 310"/>
                  <a:gd name="T46" fmla="*/ 25 w 245"/>
                  <a:gd name="T47" fmla="*/ 10 h 310"/>
                  <a:gd name="T48" fmla="*/ 20 w 245"/>
                  <a:gd name="T49" fmla="*/ 8 h 310"/>
                  <a:gd name="T50" fmla="*/ 16 w 245"/>
                  <a:gd name="T51" fmla="*/ 5 h 310"/>
                  <a:gd name="T52" fmla="*/ 11 w 245"/>
                  <a:gd name="T53" fmla="*/ 3 h 310"/>
                  <a:gd name="T54" fmla="*/ 7 w 245"/>
                  <a:gd name="T55" fmla="*/ 1 h 310"/>
                  <a:gd name="T56" fmla="*/ 3 w 245"/>
                  <a:gd name="T57" fmla="*/ 0 h 310"/>
                  <a:gd name="T58" fmla="*/ 1 w 245"/>
                  <a:gd name="T59" fmla="*/ 0 h 310"/>
                  <a:gd name="T60" fmla="*/ 2 w 245"/>
                  <a:gd name="T61" fmla="*/ 1 h 310"/>
                  <a:gd name="T62" fmla="*/ 6 w 245"/>
                  <a:gd name="T63" fmla="*/ 3 h 310"/>
                  <a:gd name="T64" fmla="*/ 10 w 245"/>
                  <a:gd name="T65" fmla="*/ 5 h 310"/>
                  <a:gd name="T66" fmla="*/ 14 w 245"/>
                  <a:gd name="T67" fmla="*/ 7 h 310"/>
                  <a:gd name="T68" fmla="*/ 19 w 245"/>
                  <a:gd name="T69" fmla="*/ 10 h 310"/>
                  <a:gd name="T70" fmla="*/ 23 w 245"/>
                  <a:gd name="T71" fmla="*/ 12 h 310"/>
                  <a:gd name="T72" fmla="*/ 28 w 245"/>
                  <a:gd name="T73" fmla="*/ 15 h 310"/>
                  <a:gd name="T74" fmla="*/ 31 w 245"/>
                  <a:gd name="T75" fmla="*/ 18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5"/>
                  <a:gd name="T115" fmla="*/ 0 h 310"/>
                  <a:gd name="T116" fmla="*/ 245 w 245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1029" name="Object 460"/>
            <p:cNvGraphicFramePr>
              <a:graphicFrameLocks noChangeAspect="1"/>
            </p:cNvGraphicFramePr>
            <p:nvPr/>
          </p:nvGraphicFramePr>
          <p:xfrm>
            <a:off x="3694" y="2240"/>
            <a:ext cx="207" cy="173"/>
          </p:xfrm>
          <a:graphic>
            <a:graphicData uri="http://schemas.openxmlformats.org/presentationml/2006/ole">
              <p:oleObj spid="_x0000_s2053" name="Clip" r:id="rId11" imgW="1305000" imgH="1085760" progId="">
                <p:embed/>
              </p:oleObj>
            </a:graphicData>
          </a:graphic>
        </p:graphicFrame>
        <p:sp>
          <p:nvSpPr>
            <p:cNvPr id="1158" name="Line 461"/>
            <p:cNvSpPr>
              <a:spLocks noChangeShapeType="1"/>
            </p:cNvSpPr>
            <p:nvPr/>
          </p:nvSpPr>
          <p:spPr bwMode="auto">
            <a:xfrm>
              <a:off x="4084" y="1820"/>
              <a:ext cx="321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Line 462"/>
            <p:cNvSpPr>
              <a:spLocks noChangeShapeType="1"/>
            </p:cNvSpPr>
            <p:nvPr/>
          </p:nvSpPr>
          <p:spPr bwMode="auto">
            <a:xfrm>
              <a:off x="3811" y="1712"/>
              <a:ext cx="96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Freeform 463"/>
            <p:cNvSpPr>
              <a:spLocks/>
            </p:cNvSpPr>
            <p:nvPr/>
          </p:nvSpPr>
          <p:spPr bwMode="auto">
            <a:xfrm>
              <a:off x="3382" y="2976"/>
              <a:ext cx="1877" cy="917"/>
            </a:xfrm>
            <a:custGeom>
              <a:avLst/>
              <a:gdLst>
                <a:gd name="T0" fmla="*/ 889 w 1877"/>
                <a:gd name="T1" fmla="*/ 23 h 917"/>
                <a:gd name="T2" fmla="*/ 692 w 1877"/>
                <a:gd name="T3" fmla="*/ 109 h 917"/>
                <a:gd name="T4" fmla="*/ 415 w 1877"/>
                <a:gd name="T5" fmla="*/ 91 h 917"/>
                <a:gd name="T6" fmla="*/ 112 w 1877"/>
                <a:gd name="T7" fmla="*/ 170 h 917"/>
                <a:gd name="T8" fmla="*/ 50 w 1877"/>
                <a:gd name="T9" fmla="*/ 353 h 917"/>
                <a:gd name="T10" fmla="*/ 14 w 1877"/>
                <a:gd name="T11" fmla="*/ 528 h 917"/>
                <a:gd name="T12" fmla="*/ 139 w 1877"/>
                <a:gd name="T13" fmla="*/ 650 h 917"/>
                <a:gd name="T14" fmla="*/ 505 w 1877"/>
                <a:gd name="T15" fmla="*/ 781 h 917"/>
                <a:gd name="T16" fmla="*/ 933 w 1877"/>
                <a:gd name="T17" fmla="*/ 886 h 917"/>
                <a:gd name="T18" fmla="*/ 1370 w 1877"/>
                <a:gd name="T19" fmla="*/ 901 h 917"/>
                <a:gd name="T20" fmla="*/ 1676 w 1877"/>
                <a:gd name="T21" fmla="*/ 793 h 917"/>
                <a:gd name="T22" fmla="*/ 1860 w 1877"/>
                <a:gd name="T23" fmla="*/ 624 h 917"/>
                <a:gd name="T24" fmla="*/ 1776 w 1877"/>
                <a:gd name="T25" fmla="*/ 219 h 917"/>
                <a:gd name="T26" fmla="*/ 1503 w 1877"/>
                <a:gd name="T27" fmla="*/ 100 h 917"/>
                <a:gd name="T28" fmla="*/ 1200 w 1877"/>
                <a:gd name="T29" fmla="*/ 13 h 917"/>
                <a:gd name="T30" fmla="*/ 889 w 1877"/>
                <a:gd name="T31" fmla="*/ 23 h 9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77"/>
                <a:gd name="T49" fmla="*/ 0 h 917"/>
                <a:gd name="T50" fmla="*/ 1877 w 1877"/>
                <a:gd name="T51" fmla="*/ 917 h 91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Line 464"/>
            <p:cNvSpPr>
              <a:spLocks noChangeShapeType="1"/>
            </p:cNvSpPr>
            <p:nvPr/>
          </p:nvSpPr>
          <p:spPr bwMode="auto">
            <a:xfrm rot="-5400000">
              <a:off x="4791" y="3440"/>
              <a:ext cx="33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49" name="Group 465"/>
            <p:cNvGrpSpPr>
              <a:grpSpLocks/>
            </p:cNvGrpSpPr>
            <p:nvPr/>
          </p:nvGrpSpPr>
          <p:grpSpPr bwMode="auto">
            <a:xfrm>
              <a:off x="4736" y="3526"/>
              <a:ext cx="125" cy="230"/>
              <a:chOff x="4180" y="783"/>
              <a:chExt cx="150" cy="307"/>
            </a:xfrm>
          </p:grpSpPr>
          <p:sp>
            <p:nvSpPr>
              <p:cNvPr id="1264" name="AutoShape 466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5" name="Rectangle 467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6" name="Rectangle 468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7" name="AutoShape 469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8" name="Line 470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9" name="Line 471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" name="Rectangle 472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" name="Rectangle 473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63" name="Line 474"/>
            <p:cNvSpPr>
              <a:spLocks noChangeShapeType="1"/>
            </p:cNvSpPr>
            <p:nvPr/>
          </p:nvSpPr>
          <p:spPr bwMode="auto">
            <a:xfrm rot="5400000" flipV="1">
              <a:off x="4883" y="3617"/>
              <a:ext cx="2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4" name="Line 475"/>
            <p:cNvSpPr>
              <a:spLocks noChangeShapeType="1"/>
            </p:cNvSpPr>
            <p:nvPr/>
          </p:nvSpPr>
          <p:spPr bwMode="auto">
            <a:xfrm rot="-5400000">
              <a:off x="5000" y="3413"/>
              <a:ext cx="0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50" name="Group 476"/>
            <p:cNvGrpSpPr>
              <a:grpSpLocks/>
            </p:cNvGrpSpPr>
            <p:nvPr/>
          </p:nvGrpSpPr>
          <p:grpSpPr bwMode="auto">
            <a:xfrm>
              <a:off x="4735" y="3230"/>
              <a:ext cx="316" cy="148"/>
              <a:chOff x="3600" y="219"/>
              <a:chExt cx="360" cy="175"/>
            </a:xfrm>
          </p:grpSpPr>
          <p:sp>
            <p:nvSpPr>
              <p:cNvPr id="1251" name="Oval 47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2" name="Line 47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3" name="Line 47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4" name="Rectangle 48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255" name="Oval 48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51" name="Group 48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61" name="Line 48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2" name="Line 48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3" name="Line 48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52" name="Group 48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58" name="Line 48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9" name="Line 48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0" name="Line 48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53" name="Group 490"/>
            <p:cNvGrpSpPr>
              <a:grpSpLocks/>
            </p:cNvGrpSpPr>
            <p:nvPr/>
          </p:nvGrpSpPr>
          <p:grpSpPr bwMode="auto">
            <a:xfrm>
              <a:off x="4221" y="3056"/>
              <a:ext cx="316" cy="148"/>
              <a:chOff x="3600" y="219"/>
              <a:chExt cx="360" cy="175"/>
            </a:xfrm>
          </p:grpSpPr>
          <p:sp>
            <p:nvSpPr>
              <p:cNvPr id="1238" name="Oval 49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" name="Line 49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0" name="Line 49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" name="Rectangle 49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242" name="Oval 49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736" name="Group 49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48" name="Line 49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9" name="Line 49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0" name="Line 49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737" name="Group 50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45" name="Line 50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6" name="Line 50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7" name="Line 50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738" name="Group 504"/>
            <p:cNvGrpSpPr>
              <a:grpSpLocks/>
            </p:cNvGrpSpPr>
            <p:nvPr/>
          </p:nvGrpSpPr>
          <p:grpSpPr bwMode="auto">
            <a:xfrm>
              <a:off x="3802" y="3248"/>
              <a:ext cx="316" cy="148"/>
              <a:chOff x="3600" y="219"/>
              <a:chExt cx="360" cy="175"/>
            </a:xfrm>
          </p:grpSpPr>
          <p:sp>
            <p:nvSpPr>
              <p:cNvPr id="1225" name="Oval 50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6" name="Line 50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7" name="Line 50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8" name="Rectangle 50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229" name="Oval 50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739" name="Group 51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35" name="Line 5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6" name="Line 5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7" name="Line 5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740" name="Group 51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32" name="Line 5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3" name="Line 5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4" name="Line 5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68" name="Line 518"/>
            <p:cNvSpPr>
              <a:spLocks noChangeShapeType="1"/>
            </p:cNvSpPr>
            <p:nvPr/>
          </p:nvSpPr>
          <p:spPr bwMode="auto">
            <a:xfrm>
              <a:off x="4504" y="3189"/>
              <a:ext cx="226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" name="Line 519"/>
            <p:cNvSpPr>
              <a:spLocks noChangeShapeType="1"/>
            </p:cNvSpPr>
            <p:nvPr/>
          </p:nvSpPr>
          <p:spPr bwMode="auto">
            <a:xfrm flipV="1">
              <a:off x="4093" y="3197"/>
              <a:ext cx="175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0" name="Line 520"/>
            <p:cNvSpPr>
              <a:spLocks noChangeShapeType="1"/>
            </p:cNvSpPr>
            <p:nvPr/>
          </p:nvSpPr>
          <p:spPr bwMode="auto">
            <a:xfrm flipV="1">
              <a:off x="4120" y="3325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1" name="Line 521"/>
            <p:cNvSpPr>
              <a:spLocks noChangeShapeType="1"/>
            </p:cNvSpPr>
            <p:nvPr/>
          </p:nvSpPr>
          <p:spPr bwMode="auto">
            <a:xfrm flipH="1">
              <a:off x="3676" y="3165"/>
              <a:ext cx="16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2" name="Line 522"/>
            <p:cNvSpPr>
              <a:spLocks noChangeShapeType="1"/>
            </p:cNvSpPr>
            <p:nvPr/>
          </p:nvSpPr>
          <p:spPr bwMode="auto">
            <a:xfrm>
              <a:off x="3692" y="3197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3" name="Line 523"/>
            <p:cNvSpPr>
              <a:spLocks noChangeShapeType="1"/>
            </p:cNvSpPr>
            <p:nvPr/>
          </p:nvSpPr>
          <p:spPr bwMode="auto">
            <a:xfrm>
              <a:off x="3604" y="3409"/>
              <a:ext cx="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4" name="Line 524"/>
            <p:cNvSpPr>
              <a:spLocks noChangeShapeType="1"/>
            </p:cNvSpPr>
            <p:nvPr/>
          </p:nvSpPr>
          <p:spPr bwMode="auto">
            <a:xfrm>
              <a:off x="3763" y="3459"/>
              <a:ext cx="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5" name="Line 525"/>
            <p:cNvSpPr>
              <a:spLocks noChangeShapeType="1"/>
            </p:cNvSpPr>
            <p:nvPr/>
          </p:nvSpPr>
          <p:spPr bwMode="auto">
            <a:xfrm flipH="1">
              <a:off x="3914" y="3401"/>
              <a:ext cx="34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6" name="Line 526"/>
            <p:cNvSpPr>
              <a:spLocks noChangeShapeType="1"/>
            </p:cNvSpPr>
            <p:nvPr/>
          </p:nvSpPr>
          <p:spPr bwMode="auto">
            <a:xfrm>
              <a:off x="3796" y="3457"/>
              <a:ext cx="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7" name="Line 527"/>
            <p:cNvSpPr>
              <a:spLocks noChangeShapeType="1"/>
            </p:cNvSpPr>
            <p:nvPr/>
          </p:nvSpPr>
          <p:spPr bwMode="auto">
            <a:xfrm flipH="1" flipV="1">
              <a:off x="4046" y="346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030" name="Object 528"/>
            <p:cNvGraphicFramePr>
              <a:graphicFrameLocks noChangeAspect="1"/>
            </p:cNvGraphicFramePr>
            <p:nvPr/>
          </p:nvGraphicFramePr>
          <p:xfrm>
            <a:off x="3451" y="3335"/>
            <a:ext cx="216" cy="180"/>
          </p:xfrm>
          <a:graphic>
            <a:graphicData uri="http://schemas.openxmlformats.org/presentationml/2006/ole">
              <p:oleObj spid="_x0000_s2054" name="Clip" r:id="rId12" imgW="1305000" imgH="1085760" progId="">
                <p:embed/>
              </p:oleObj>
            </a:graphicData>
          </a:graphic>
        </p:graphicFrame>
        <p:graphicFrame>
          <p:nvGraphicFramePr>
            <p:cNvPr id="1031" name="Object 529"/>
            <p:cNvGraphicFramePr>
              <a:graphicFrameLocks noChangeAspect="1"/>
            </p:cNvGraphicFramePr>
            <p:nvPr/>
          </p:nvGraphicFramePr>
          <p:xfrm>
            <a:off x="3555" y="3135"/>
            <a:ext cx="216" cy="180"/>
          </p:xfrm>
          <a:graphic>
            <a:graphicData uri="http://schemas.openxmlformats.org/presentationml/2006/ole">
              <p:oleObj spid="_x0000_s2055" name="Clip" r:id="rId13" imgW="1305000" imgH="1085760" progId="">
                <p:embed/>
              </p:oleObj>
            </a:graphicData>
          </a:graphic>
        </p:graphicFrame>
        <p:graphicFrame>
          <p:nvGraphicFramePr>
            <p:cNvPr id="1032" name="Object 530"/>
            <p:cNvGraphicFramePr>
              <a:graphicFrameLocks noChangeAspect="1"/>
            </p:cNvGraphicFramePr>
            <p:nvPr/>
          </p:nvGraphicFramePr>
          <p:xfrm>
            <a:off x="3723" y="3495"/>
            <a:ext cx="216" cy="180"/>
          </p:xfrm>
          <a:graphic>
            <a:graphicData uri="http://schemas.openxmlformats.org/presentationml/2006/ole">
              <p:oleObj spid="_x0000_s2056" name="Clip" r:id="rId14" imgW="1305000" imgH="1085760" progId="">
                <p:embed/>
              </p:oleObj>
            </a:graphicData>
          </a:graphic>
        </p:graphicFrame>
        <p:graphicFrame>
          <p:nvGraphicFramePr>
            <p:cNvPr id="1033" name="Object 531"/>
            <p:cNvGraphicFramePr>
              <a:graphicFrameLocks noChangeAspect="1"/>
            </p:cNvGraphicFramePr>
            <p:nvPr/>
          </p:nvGraphicFramePr>
          <p:xfrm>
            <a:off x="3937" y="3497"/>
            <a:ext cx="216" cy="180"/>
          </p:xfrm>
          <a:graphic>
            <a:graphicData uri="http://schemas.openxmlformats.org/presentationml/2006/ole">
              <p:oleObj spid="_x0000_s2057" name="Clip" r:id="rId15" imgW="1305000" imgH="1085760" progId="">
                <p:embed/>
              </p:oleObj>
            </a:graphicData>
          </a:graphic>
        </p:graphicFrame>
        <p:grpSp>
          <p:nvGrpSpPr>
            <p:cNvPr id="4741" name="Group 532"/>
            <p:cNvGrpSpPr>
              <a:grpSpLocks/>
            </p:cNvGrpSpPr>
            <p:nvPr/>
          </p:nvGrpSpPr>
          <p:grpSpPr bwMode="auto">
            <a:xfrm>
              <a:off x="4509" y="3576"/>
              <a:ext cx="172" cy="215"/>
              <a:chOff x="2870" y="1518"/>
              <a:chExt cx="292" cy="320"/>
            </a:xfrm>
          </p:grpSpPr>
          <p:graphicFrame>
            <p:nvGraphicFramePr>
              <p:cNvPr id="1036" name="Object 533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2060" name="Clip" r:id="rId16" imgW="819000" imgH="847800" progId="">
                  <p:embed/>
                </p:oleObj>
              </a:graphicData>
            </a:graphic>
          </p:graphicFrame>
          <p:graphicFrame>
            <p:nvGraphicFramePr>
              <p:cNvPr id="1037" name="Object 534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2061" name="Clip" r:id="rId17" imgW="1266840" imgH="1200240" progId="">
                  <p:embed/>
                </p:oleObj>
              </a:graphicData>
            </a:graphic>
          </p:graphicFrame>
        </p:grpSp>
        <p:grpSp>
          <p:nvGrpSpPr>
            <p:cNvPr id="4742" name="Group 535"/>
            <p:cNvGrpSpPr>
              <a:grpSpLocks/>
            </p:cNvGrpSpPr>
            <p:nvPr/>
          </p:nvGrpSpPr>
          <p:grpSpPr bwMode="auto">
            <a:xfrm>
              <a:off x="4225" y="3608"/>
              <a:ext cx="220" cy="203"/>
              <a:chOff x="2870" y="1518"/>
              <a:chExt cx="292" cy="320"/>
            </a:xfrm>
          </p:grpSpPr>
          <p:graphicFrame>
            <p:nvGraphicFramePr>
              <p:cNvPr id="1034" name="Object 53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2058" name="Clip" r:id="rId18" imgW="819000" imgH="847800" progId="">
                  <p:embed/>
                </p:oleObj>
              </a:graphicData>
            </a:graphic>
          </p:graphicFrame>
          <p:graphicFrame>
            <p:nvGraphicFramePr>
              <p:cNvPr id="1035" name="Object 53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2059" name="Clip" r:id="rId19" imgW="1266840" imgH="1200240" progId="">
                  <p:embed/>
                </p:oleObj>
              </a:graphicData>
            </a:graphic>
          </p:graphicFrame>
        </p:grpSp>
        <p:grpSp>
          <p:nvGrpSpPr>
            <p:cNvPr id="4743" name="Group 538"/>
            <p:cNvGrpSpPr>
              <a:grpSpLocks/>
            </p:cNvGrpSpPr>
            <p:nvPr/>
          </p:nvGrpSpPr>
          <p:grpSpPr bwMode="auto">
            <a:xfrm>
              <a:off x="4324" y="3364"/>
              <a:ext cx="183" cy="255"/>
              <a:chOff x="2556" y="2689"/>
              <a:chExt cx="183" cy="255"/>
            </a:xfrm>
          </p:grpSpPr>
          <p:pic>
            <p:nvPicPr>
              <p:cNvPr id="1208" name="Picture 539" descr="31u_bnrz[1]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09" name="Freeform 540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>
                  <a:gd name="T0" fmla="*/ 12 w 199"/>
                  <a:gd name="T1" fmla="*/ 5 h 232"/>
                  <a:gd name="T2" fmla="*/ 9 w 199"/>
                  <a:gd name="T3" fmla="*/ 7 h 232"/>
                  <a:gd name="T4" fmla="*/ 7 w 199"/>
                  <a:gd name="T5" fmla="*/ 8 h 232"/>
                  <a:gd name="T6" fmla="*/ 5 w 199"/>
                  <a:gd name="T7" fmla="*/ 11 h 232"/>
                  <a:gd name="T8" fmla="*/ 3 w 199"/>
                  <a:gd name="T9" fmla="*/ 13 h 232"/>
                  <a:gd name="T10" fmla="*/ 2 w 199"/>
                  <a:gd name="T11" fmla="*/ 15 h 232"/>
                  <a:gd name="T12" fmla="*/ 1 w 199"/>
                  <a:gd name="T13" fmla="*/ 18 h 232"/>
                  <a:gd name="T14" fmla="*/ 0 w 199"/>
                  <a:gd name="T15" fmla="*/ 21 h 232"/>
                  <a:gd name="T16" fmla="*/ 0 w 199"/>
                  <a:gd name="T17" fmla="*/ 24 h 232"/>
                  <a:gd name="T18" fmla="*/ 0 w 199"/>
                  <a:gd name="T19" fmla="*/ 28 h 232"/>
                  <a:gd name="T20" fmla="*/ 2 w 199"/>
                  <a:gd name="T21" fmla="*/ 31 h 232"/>
                  <a:gd name="T22" fmla="*/ 4 w 199"/>
                  <a:gd name="T23" fmla="*/ 34 h 232"/>
                  <a:gd name="T24" fmla="*/ 7 w 199"/>
                  <a:gd name="T25" fmla="*/ 36 h 232"/>
                  <a:gd name="T26" fmla="*/ 11 w 199"/>
                  <a:gd name="T27" fmla="*/ 38 h 232"/>
                  <a:gd name="T28" fmla="*/ 15 w 199"/>
                  <a:gd name="T29" fmla="*/ 39 h 232"/>
                  <a:gd name="T30" fmla="*/ 18 w 199"/>
                  <a:gd name="T31" fmla="*/ 39 h 232"/>
                  <a:gd name="T32" fmla="*/ 22 w 199"/>
                  <a:gd name="T33" fmla="*/ 38 h 232"/>
                  <a:gd name="T34" fmla="*/ 23 w 199"/>
                  <a:gd name="T35" fmla="*/ 38 h 232"/>
                  <a:gd name="T36" fmla="*/ 24 w 199"/>
                  <a:gd name="T37" fmla="*/ 38 h 232"/>
                  <a:gd name="T38" fmla="*/ 24 w 199"/>
                  <a:gd name="T39" fmla="*/ 37 h 232"/>
                  <a:gd name="T40" fmla="*/ 25 w 199"/>
                  <a:gd name="T41" fmla="*/ 37 h 232"/>
                  <a:gd name="T42" fmla="*/ 24 w 199"/>
                  <a:gd name="T43" fmla="*/ 36 h 232"/>
                  <a:gd name="T44" fmla="*/ 23 w 199"/>
                  <a:gd name="T45" fmla="*/ 35 h 232"/>
                  <a:gd name="T46" fmla="*/ 22 w 199"/>
                  <a:gd name="T47" fmla="*/ 34 h 232"/>
                  <a:gd name="T48" fmla="*/ 21 w 199"/>
                  <a:gd name="T49" fmla="*/ 34 h 232"/>
                  <a:gd name="T50" fmla="*/ 19 w 199"/>
                  <a:gd name="T51" fmla="*/ 33 h 232"/>
                  <a:gd name="T52" fmla="*/ 17 w 199"/>
                  <a:gd name="T53" fmla="*/ 33 h 232"/>
                  <a:gd name="T54" fmla="*/ 16 w 199"/>
                  <a:gd name="T55" fmla="*/ 32 h 232"/>
                  <a:gd name="T56" fmla="*/ 14 w 199"/>
                  <a:gd name="T57" fmla="*/ 32 h 232"/>
                  <a:gd name="T58" fmla="*/ 12 w 199"/>
                  <a:gd name="T59" fmla="*/ 31 h 232"/>
                  <a:gd name="T60" fmla="*/ 10 w 199"/>
                  <a:gd name="T61" fmla="*/ 31 h 232"/>
                  <a:gd name="T62" fmla="*/ 9 w 199"/>
                  <a:gd name="T63" fmla="*/ 30 h 232"/>
                  <a:gd name="T64" fmla="*/ 7 w 199"/>
                  <a:gd name="T65" fmla="*/ 28 h 232"/>
                  <a:gd name="T66" fmla="*/ 7 w 199"/>
                  <a:gd name="T67" fmla="*/ 22 h 232"/>
                  <a:gd name="T68" fmla="*/ 8 w 199"/>
                  <a:gd name="T69" fmla="*/ 16 h 232"/>
                  <a:gd name="T70" fmla="*/ 11 w 199"/>
                  <a:gd name="T71" fmla="*/ 12 h 232"/>
                  <a:gd name="T72" fmla="*/ 16 w 199"/>
                  <a:gd name="T73" fmla="*/ 8 h 232"/>
                  <a:gd name="T74" fmla="*/ 20 w 199"/>
                  <a:gd name="T75" fmla="*/ 6 h 232"/>
                  <a:gd name="T76" fmla="*/ 25 w 199"/>
                  <a:gd name="T77" fmla="*/ 4 h 232"/>
                  <a:gd name="T78" fmla="*/ 30 w 199"/>
                  <a:gd name="T79" fmla="*/ 2 h 232"/>
                  <a:gd name="T80" fmla="*/ 33 w 199"/>
                  <a:gd name="T81" fmla="*/ 1 h 232"/>
                  <a:gd name="T82" fmla="*/ 31 w 199"/>
                  <a:gd name="T83" fmla="*/ 0 h 232"/>
                  <a:gd name="T84" fmla="*/ 29 w 199"/>
                  <a:gd name="T85" fmla="*/ 0 h 232"/>
                  <a:gd name="T86" fmla="*/ 26 w 199"/>
                  <a:gd name="T87" fmla="*/ 0 h 232"/>
                  <a:gd name="T88" fmla="*/ 23 w 199"/>
                  <a:gd name="T89" fmla="*/ 1 h 232"/>
                  <a:gd name="T90" fmla="*/ 20 w 199"/>
                  <a:gd name="T91" fmla="*/ 2 h 232"/>
                  <a:gd name="T92" fmla="*/ 17 w 199"/>
                  <a:gd name="T93" fmla="*/ 3 h 232"/>
                  <a:gd name="T94" fmla="*/ 14 w 199"/>
                  <a:gd name="T95" fmla="*/ 4 h 232"/>
                  <a:gd name="T96" fmla="*/ 12 w 199"/>
                  <a:gd name="T97" fmla="*/ 5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9"/>
                  <a:gd name="T148" fmla="*/ 0 h 232"/>
                  <a:gd name="T149" fmla="*/ 199 w 199"/>
                  <a:gd name="T150" fmla="*/ 232 h 2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0" name="Freeform 541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>
                  <a:gd name="T0" fmla="*/ 19 w 128"/>
                  <a:gd name="T1" fmla="*/ 10 h 180"/>
                  <a:gd name="T2" fmla="*/ 19 w 128"/>
                  <a:gd name="T3" fmla="*/ 13 h 180"/>
                  <a:gd name="T4" fmla="*/ 19 w 128"/>
                  <a:gd name="T5" fmla="*/ 16 h 180"/>
                  <a:gd name="T6" fmla="*/ 18 w 128"/>
                  <a:gd name="T7" fmla="*/ 18 h 180"/>
                  <a:gd name="T8" fmla="*/ 16 w 128"/>
                  <a:gd name="T9" fmla="*/ 20 h 180"/>
                  <a:gd name="T10" fmla="*/ 13 w 128"/>
                  <a:gd name="T11" fmla="*/ 22 h 180"/>
                  <a:gd name="T12" fmla="*/ 10 w 128"/>
                  <a:gd name="T13" fmla="*/ 24 h 180"/>
                  <a:gd name="T14" fmla="*/ 8 w 128"/>
                  <a:gd name="T15" fmla="*/ 26 h 180"/>
                  <a:gd name="T16" fmla="*/ 5 w 128"/>
                  <a:gd name="T17" fmla="*/ 27 h 180"/>
                  <a:gd name="T18" fmla="*/ 5 w 128"/>
                  <a:gd name="T19" fmla="*/ 28 h 180"/>
                  <a:gd name="T20" fmla="*/ 5 w 128"/>
                  <a:gd name="T21" fmla="*/ 28 h 180"/>
                  <a:gd name="T22" fmla="*/ 5 w 128"/>
                  <a:gd name="T23" fmla="*/ 29 h 180"/>
                  <a:gd name="T24" fmla="*/ 5 w 128"/>
                  <a:gd name="T25" fmla="*/ 30 h 180"/>
                  <a:gd name="T26" fmla="*/ 6 w 128"/>
                  <a:gd name="T27" fmla="*/ 30 h 180"/>
                  <a:gd name="T28" fmla="*/ 6 w 128"/>
                  <a:gd name="T29" fmla="*/ 30 h 180"/>
                  <a:gd name="T30" fmla="*/ 6 w 128"/>
                  <a:gd name="T31" fmla="*/ 30 h 180"/>
                  <a:gd name="T32" fmla="*/ 7 w 128"/>
                  <a:gd name="T33" fmla="*/ 30 h 180"/>
                  <a:gd name="T34" fmla="*/ 10 w 128"/>
                  <a:gd name="T35" fmla="*/ 28 h 180"/>
                  <a:gd name="T36" fmla="*/ 13 w 128"/>
                  <a:gd name="T37" fmla="*/ 26 h 180"/>
                  <a:gd name="T38" fmla="*/ 16 w 128"/>
                  <a:gd name="T39" fmla="*/ 24 h 180"/>
                  <a:gd name="T40" fmla="*/ 19 w 128"/>
                  <a:gd name="T41" fmla="*/ 22 h 180"/>
                  <a:gd name="T42" fmla="*/ 21 w 128"/>
                  <a:gd name="T43" fmla="*/ 19 h 180"/>
                  <a:gd name="T44" fmla="*/ 22 w 128"/>
                  <a:gd name="T45" fmla="*/ 16 h 180"/>
                  <a:gd name="T46" fmla="*/ 22 w 128"/>
                  <a:gd name="T47" fmla="*/ 13 h 180"/>
                  <a:gd name="T48" fmla="*/ 21 w 128"/>
                  <a:gd name="T49" fmla="*/ 9 h 180"/>
                  <a:gd name="T50" fmla="*/ 19 w 128"/>
                  <a:gd name="T51" fmla="*/ 7 h 180"/>
                  <a:gd name="T52" fmla="*/ 17 w 128"/>
                  <a:gd name="T53" fmla="*/ 4 h 180"/>
                  <a:gd name="T54" fmla="*/ 14 w 128"/>
                  <a:gd name="T55" fmla="*/ 2 h 180"/>
                  <a:gd name="T56" fmla="*/ 10 w 128"/>
                  <a:gd name="T57" fmla="*/ 1 h 180"/>
                  <a:gd name="T58" fmla="*/ 6 w 128"/>
                  <a:gd name="T59" fmla="*/ 0 h 180"/>
                  <a:gd name="T60" fmla="*/ 3 w 128"/>
                  <a:gd name="T61" fmla="*/ 0 h 180"/>
                  <a:gd name="T62" fmla="*/ 1 w 128"/>
                  <a:gd name="T63" fmla="*/ 0 h 180"/>
                  <a:gd name="T64" fmla="*/ 0 w 128"/>
                  <a:gd name="T65" fmla="*/ 1 h 180"/>
                  <a:gd name="T66" fmla="*/ 2 w 128"/>
                  <a:gd name="T67" fmla="*/ 2 h 180"/>
                  <a:gd name="T68" fmla="*/ 5 w 128"/>
                  <a:gd name="T69" fmla="*/ 2 h 180"/>
                  <a:gd name="T70" fmla="*/ 8 w 128"/>
                  <a:gd name="T71" fmla="*/ 3 h 180"/>
                  <a:gd name="T72" fmla="*/ 10 w 128"/>
                  <a:gd name="T73" fmla="*/ 4 h 180"/>
                  <a:gd name="T74" fmla="*/ 13 w 128"/>
                  <a:gd name="T75" fmla="*/ 5 h 180"/>
                  <a:gd name="T76" fmla="*/ 15 w 128"/>
                  <a:gd name="T77" fmla="*/ 6 h 180"/>
                  <a:gd name="T78" fmla="*/ 17 w 128"/>
                  <a:gd name="T79" fmla="*/ 8 h 180"/>
                  <a:gd name="T80" fmla="*/ 19 w 128"/>
                  <a:gd name="T81" fmla="*/ 10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0"/>
                  <a:gd name="T125" fmla="*/ 128 w 128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1" name="Freeform 542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>
                  <a:gd name="T0" fmla="*/ 17 w 322"/>
                  <a:gd name="T1" fmla="*/ 12 h 378"/>
                  <a:gd name="T2" fmla="*/ 9 w 322"/>
                  <a:gd name="T3" fmla="*/ 19 h 378"/>
                  <a:gd name="T4" fmla="*/ 3 w 322"/>
                  <a:gd name="T5" fmla="*/ 28 h 378"/>
                  <a:gd name="T6" fmla="*/ 0 w 322"/>
                  <a:gd name="T7" fmla="*/ 38 h 378"/>
                  <a:gd name="T8" fmla="*/ 1 w 322"/>
                  <a:gd name="T9" fmla="*/ 44 h 378"/>
                  <a:gd name="T10" fmla="*/ 2 w 322"/>
                  <a:gd name="T11" fmla="*/ 47 h 378"/>
                  <a:gd name="T12" fmla="*/ 3 w 322"/>
                  <a:gd name="T13" fmla="*/ 50 h 378"/>
                  <a:gd name="T14" fmla="*/ 5 w 322"/>
                  <a:gd name="T15" fmla="*/ 52 h 378"/>
                  <a:gd name="T16" fmla="*/ 9 w 322"/>
                  <a:gd name="T17" fmla="*/ 54 h 378"/>
                  <a:gd name="T18" fmla="*/ 14 w 322"/>
                  <a:gd name="T19" fmla="*/ 56 h 378"/>
                  <a:gd name="T20" fmla="*/ 20 w 322"/>
                  <a:gd name="T21" fmla="*/ 58 h 378"/>
                  <a:gd name="T22" fmla="*/ 25 w 322"/>
                  <a:gd name="T23" fmla="*/ 60 h 378"/>
                  <a:gd name="T24" fmla="*/ 31 w 322"/>
                  <a:gd name="T25" fmla="*/ 61 h 378"/>
                  <a:gd name="T26" fmla="*/ 37 w 322"/>
                  <a:gd name="T27" fmla="*/ 62 h 378"/>
                  <a:gd name="T28" fmla="*/ 43 w 322"/>
                  <a:gd name="T29" fmla="*/ 62 h 378"/>
                  <a:gd name="T30" fmla="*/ 48 w 322"/>
                  <a:gd name="T31" fmla="*/ 63 h 378"/>
                  <a:gd name="T32" fmla="*/ 52 w 322"/>
                  <a:gd name="T33" fmla="*/ 63 h 378"/>
                  <a:gd name="T34" fmla="*/ 54 w 322"/>
                  <a:gd name="T35" fmla="*/ 62 h 378"/>
                  <a:gd name="T36" fmla="*/ 54 w 322"/>
                  <a:gd name="T37" fmla="*/ 60 h 378"/>
                  <a:gd name="T38" fmla="*/ 53 w 322"/>
                  <a:gd name="T39" fmla="*/ 59 h 378"/>
                  <a:gd name="T40" fmla="*/ 49 w 322"/>
                  <a:gd name="T41" fmla="*/ 58 h 378"/>
                  <a:gd name="T42" fmla="*/ 44 w 322"/>
                  <a:gd name="T43" fmla="*/ 57 h 378"/>
                  <a:gd name="T44" fmla="*/ 39 w 322"/>
                  <a:gd name="T45" fmla="*/ 56 h 378"/>
                  <a:gd name="T46" fmla="*/ 34 w 322"/>
                  <a:gd name="T47" fmla="*/ 55 h 378"/>
                  <a:gd name="T48" fmla="*/ 29 w 322"/>
                  <a:gd name="T49" fmla="*/ 54 h 378"/>
                  <a:gd name="T50" fmla="*/ 23 w 322"/>
                  <a:gd name="T51" fmla="*/ 53 h 378"/>
                  <a:gd name="T52" fmla="*/ 18 w 322"/>
                  <a:gd name="T53" fmla="*/ 52 h 378"/>
                  <a:gd name="T54" fmla="*/ 13 w 322"/>
                  <a:gd name="T55" fmla="*/ 50 h 378"/>
                  <a:gd name="T56" fmla="*/ 9 w 322"/>
                  <a:gd name="T57" fmla="*/ 47 h 378"/>
                  <a:gd name="T58" fmla="*/ 6 w 322"/>
                  <a:gd name="T59" fmla="*/ 43 h 378"/>
                  <a:gd name="T60" fmla="*/ 6 w 322"/>
                  <a:gd name="T61" fmla="*/ 39 h 378"/>
                  <a:gd name="T62" fmla="*/ 6 w 322"/>
                  <a:gd name="T63" fmla="*/ 33 h 378"/>
                  <a:gd name="T64" fmla="*/ 9 w 322"/>
                  <a:gd name="T65" fmla="*/ 28 h 378"/>
                  <a:gd name="T66" fmla="*/ 12 w 322"/>
                  <a:gd name="T67" fmla="*/ 23 h 378"/>
                  <a:gd name="T68" fmla="*/ 16 w 322"/>
                  <a:gd name="T69" fmla="*/ 18 h 378"/>
                  <a:gd name="T70" fmla="*/ 21 w 322"/>
                  <a:gd name="T71" fmla="*/ 14 h 378"/>
                  <a:gd name="T72" fmla="*/ 26 w 322"/>
                  <a:gd name="T73" fmla="*/ 9 h 378"/>
                  <a:gd name="T74" fmla="*/ 33 w 322"/>
                  <a:gd name="T75" fmla="*/ 6 h 378"/>
                  <a:gd name="T76" fmla="*/ 40 w 322"/>
                  <a:gd name="T77" fmla="*/ 3 h 378"/>
                  <a:gd name="T78" fmla="*/ 44 w 322"/>
                  <a:gd name="T79" fmla="*/ 1 h 378"/>
                  <a:gd name="T80" fmla="*/ 43 w 322"/>
                  <a:gd name="T81" fmla="*/ 0 h 378"/>
                  <a:gd name="T82" fmla="*/ 37 w 322"/>
                  <a:gd name="T83" fmla="*/ 1 h 378"/>
                  <a:gd name="T84" fmla="*/ 30 w 322"/>
                  <a:gd name="T85" fmla="*/ 3 h 378"/>
                  <a:gd name="T86" fmla="*/ 24 w 322"/>
                  <a:gd name="T87" fmla="*/ 6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2"/>
                  <a:gd name="T133" fmla="*/ 0 h 378"/>
                  <a:gd name="T134" fmla="*/ 322 w 322"/>
                  <a:gd name="T135" fmla="*/ 378 h 3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2" name="Freeform 543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>
                  <a:gd name="T0" fmla="*/ 39 w 283"/>
                  <a:gd name="T1" fmla="*/ 13 h 252"/>
                  <a:gd name="T2" fmla="*/ 41 w 283"/>
                  <a:gd name="T3" fmla="*/ 15 h 252"/>
                  <a:gd name="T4" fmla="*/ 43 w 283"/>
                  <a:gd name="T5" fmla="*/ 18 h 252"/>
                  <a:gd name="T6" fmla="*/ 43 w 283"/>
                  <a:gd name="T7" fmla="*/ 21 h 252"/>
                  <a:gd name="T8" fmla="*/ 43 w 283"/>
                  <a:gd name="T9" fmla="*/ 24 h 252"/>
                  <a:gd name="T10" fmla="*/ 43 w 283"/>
                  <a:gd name="T11" fmla="*/ 26 h 252"/>
                  <a:gd name="T12" fmla="*/ 42 w 283"/>
                  <a:gd name="T13" fmla="*/ 28 h 252"/>
                  <a:gd name="T14" fmla="*/ 41 w 283"/>
                  <a:gd name="T15" fmla="*/ 31 h 252"/>
                  <a:gd name="T16" fmla="*/ 39 w 283"/>
                  <a:gd name="T17" fmla="*/ 32 h 252"/>
                  <a:gd name="T18" fmla="*/ 37 w 283"/>
                  <a:gd name="T19" fmla="*/ 34 h 252"/>
                  <a:gd name="T20" fmla="*/ 36 w 283"/>
                  <a:gd name="T21" fmla="*/ 36 h 252"/>
                  <a:gd name="T22" fmla="*/ 34 w 283"/>
                  <a:gd name="T23" fmla="*/ 37 h 252"/>
                  <a:gd name="T24" fmla="*/ 32 w 283"/>
                  <a:gd name="T25" fmla="*/ 39 h 252"/>
                  <a:gd name="T26" fmla="*/ 32 w 283"/>
                  <a:gd name="T27" fmla="*/ 40 h 252"/>
                  <a:gd name="T28" fmla="*/ 32 w 283"/>
                  <a:gd name="T29" fmla="*/ 40 h 252"/>
                  <a:gd name="T30" fmla="*/ 32 w 283"/>
                  <a:gd name="T31" fmla="*/ 41 h 252"/>
                  <a:gd name="T32" fmla="*/ 32 w 283"/>
                  <a:gd name="T33" fmla="*/ 41 h 252"/>
                  <a:gd name="T34" fmla="*/ 33 w 283"/>
                  <a:gd name="T35" fmla="*/ 42 h 252"/>
                  <a:gd name="T36" fmla="*/ 34 w 283"/>
                  <a:gd name="T37" fmla="*/ 42 h 252"/>
                  <a:gd name="T38" fmla="*/ 34 w 283"/>
                  <a:gd name="T39" fmla="*/ 42 h 252"/>
                  <a:gd name="T40" fmla="*/ 35 w 283"/>
                  <a:gd name="T41" fmla="*/ 41 h 252"/>
                  <a:gd name="T42" fmla="*/ 39 w 283"/>
                  <a:gd name="T43" fmla="*/ 39 h 252"/>
                  <a:gd name="T44" fmla="*/ 42 w 283"/>
                  <a:gd name="T45" fmla="*/ 36 h 252"/>
                  <a:gd name="T46" fmla="*/ 45 w 283"/>
                  <a:gd name="T47" fmla="*/ 32 h 252"/>
                  <a:gd name="T48" fmla="*/ 46 w 283"/>
                  <a:gd name="T49" fmla="*/ 28 h 252"/>
                  <a:gd name="T50" fmla="*/ 47 w 283"/>
                  <a:gd name="T51" fmla="*/ 24 h 252"/>
                  <a:gd name="T52" fmla="*/ 47 w 283"/>
                  <a:gd name="T53" fmla="*/ 19 h 252"/>
                  <a:gd name="T54" fmla="*/ 45 w 283"/>
                  <a:gd name="T55" fmla="*/ 15 h 252"/>
                  <a:gd name="T56" fmla="*/ 42 w 283"/>
                  <a:gd name="T57" fmla="*/ 12 h 252"/>
                  <a:gd name="T58" fmla="*/ 40 w 283"/>
                  <a:gd name="T59" fmla="*/ 10 h 252"/>
                  <a:gd name="T60" fmla="*/ 37 w 283"/>
                  <a:gd name="T61" fmla="*/ 8 h 252"/>
                  <a:gd name="T62" fmla="*/ 34 w 283"/>
                  <a:gd name="T63" fmla="*/ 7 h 252"/>
                  <a:gd name="T64" fmla="*/ 31 w 283"/>
                  <a:gd name="T65" fmla="*/ 5 h 252"/>
                  <a:gd name="T66" fmla="*/ 27 w 283"/>
                  <a:gd name="T67" fmla="*/ 4 h 252"/>
                  <a:gd name="T68" fmla="*/ 24 w 283"/>
                  <a:gd name="T69" fmla="*/ 3 h 252"/>
                  <a:gd name="T70" fmla="*/ 20 w 283"/>
                  <a:gd name="T71" fmla="*/ 2 h 252"/>
                  <a:gd name="T72" fmla="*/ 17 w 283"/>
                  <a:gd name="T73" fmla="*/ 1 h 252"/>
                  <a:gd name="T74" fmla="*/ 14 w 283"/>
                  <a:gd name="T75" fmla="*/ 1 h 252"/>
                  <a:gd name="T76" fmla="*/ 11 w 283"/>
                  <a:gd name="T77" fmla="*/ 0 h 252"/>
                  <a:gd name="T78" fmla="*/ 8 w 283"/>
                  <a:gd name="T79" fmla="*/ 0 h 252"/>
                  <a:gd name="T80" fmla="*/ 6 w 283"/>
                  <a:gd name="T81" fmla="*/ 0 h 252"/>
                  <a:gd name="T82" fmla="*/ 3 w 283"/>
                  <a:gd name="T83" fmla="*/ 0 h 252"/>
                  <a:gd name="T84" fmla="*/ 2 w 283"/>
                  <a:gd name="T85" fmla="*/ 0 h 252"/>
                  <a:gd name="T86" fmla="*/ 1 w 283"/>
                  <a:gd name="T87" fmla="*/ 0 h 252"/>
                  <a:gd name="T88" fmla="*/ 0 w 283"/>
                  <a:gd name="T89" fmla="*/ 1 h 252"/>
                  <a:gd name="T90" fmla="*/ 2 w 283"/>
                  <a:gd name="T91" fmla="*/ 1 h 252"/>
                  <a:gd name="T92" fmla="*/ 4 w 283"/>
                  <a:gd name="T93" fmla="*/ 1 h 252"/>
                  <a:gd name="T94" fmla="*/ 6 w 283"/>
                  <a:gd name="T95" fmla="*/ 2 h 252"/>
                  <a:gd name="T96" fmla="*/ 9 w 283"/>
                  <a:gd name="T97" fmla="*/ 2 h 252"/>
                  <a:gd name="T98" fmla="*/ 11 w 283"/>
                  <a:gd name="T99" fmla="*/ 3 h 252"/>
                  <a:gd name="T100" fmla="*/ 14 w 283"/>
                  <a:gd name="T101" fmla="*/ 3 h 252"/>
                  <a:gd name="T102" fmla="*/ 16 w 283"/>
                  <a:gd name="T103" fmla="*/ 4 h 252"/>
                  <a:gd name="T104" fmla="*/ 19 w 283"/>
                  <a:gd name="T105" fmla="*/ 4 h 252"/>
                  <a:gd name="T106" fmla="*/ 21 w 283"/>
                  <a:gd name="T107" fmla="*/ 5 h 252"/>
                  <a:gd name="T108" fmla="*/ 24 w 283"/>
                  <a:gd name="T109" fmla="*/ 6 h 252"/>
                  <a:gd name="T110" fmla="*/ 27 w 283"/>
                  <a:gd name="T111" fmla="*/ 7 h 252"/>
                  <a:gd name="T112" fmla="*/ 29 w 283"/>
                  <a:gd name="T113" fmla="*/ 8 h 252"/>
                  <a:gd name="T114" fmla="*/ 32 w 283"/>
                  <a:gd name="T115" fmla="*/ 9 h 252"/>
                  <a:gd name="T116" fmla="*/ 35 w 283"/>
                  <a:gd name="T117" fmla="*/ 10 h 252"/>
                  <a:gd name="T118" fmla="*/ 37 w 283"/>
                  <a:gd name="T119" fmla="*/ 11 h 252"/>
                  <a:gd name="T120" fmla="*/ 39 w 283"/>
                  <a:gd name="T121" fmla="*/ 13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3"/>
                  <a:gd name="T184" fmla="*/ 0 h 252"/>
                  <a:gd name="T185" fmla="*/ 283 w 283"/>
                  <a:gd name="T186" fmla="*/ 252 h 2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3" name="Freeform 544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>
                  <a:gd name="T0" fmla="*/ 0 w 114"/>
                  <a:gd name="T1" fmla="*/ 21 h 238"/>
                  <a:gd name="T2" fmla="*/ 0 w 114"/>
                  <a:gd name="T3" fmla="*/ 24 h 238"/>
                  <a:gd name="T4" fmla="*/ 1 w 114"/>
                  <a:gd name="T5" fmla="*/ 28 h 238"/>
                  <a:gd name="T6" fmla="*/ 2 w 114"/>
                  <a:gd name="T7" fmla="*/ 30 h 238"/>
                  <a:gd name="T8" fmla="*/ 4 w 114"/>
                  <a:gd name="T9" fmla="*/ 33 h 238"/>
                  <a:gd name="T10" fmla="*/ 6 w 114"/>
                  <a:gd name="T11" fmla="*/ 35 h 238"/>
                  <a:gd name="T12" fmla="*/ 9 w 114"/>
                  <a:gd name="T13" fmla="*/ 37 h 238"/>
                  <a:gd name="T14" fmla="*/ 12 w 114"/>
                  <a:gd name="T15" fmla="*/ 38 h 238"/>
                  <a:gd name="T16" fmla="*/ 15 w 114"/>
                  <a:gd name="T17" fmla="*/ 39 h 238"/>
                  <a:gd name="T18" fmla="*/ 16 w 114"/>
                  <a:gd name="T19" fmla="*/ 39 h 238"/>
                  <a:gd name="T20" fmla="*/ 17 w 114"/>
                  <a:gd name="T21" fmla="*/ 39 h 238"/>
                  <a:gd name="T22" fmla="*/ 18 w 114"/>
                  <a:gd name="T23" fmla="*/ 38 h 238"/>
                  <a:gd name="T24" fmla="*/ 19 w 114"/>
                  <a:gd name="T25" fmla="*/ 37 h 238"/>
                  <a:gd name="T26" fmla="*/ 19 w 114"/>
                  <a:gd name="T27" fmla="*/ 36 h 238"/>
                  <a:gd name="T28" fmla="*/ 18 w 114"/>
                  <a:gd name="T29" fmla="*/ 35 h 238"/>
                  <a:gd name="T30" fmla="*/ 18 w 114"/>
                  <a:gd name="T31" fmla="*/ 35 h 238"/>
                  <a:gd name="T32" fmla="*/ 17 w 114"/>
                  <a:gd name="T33" fmla="*/ 34 h 238"/>
                  <a:gd name="T34" fmla="*/ 14 w 114"/>
                  <a:gd name="T35" fmla="*/ 33 h 238"/>
                  <a:gd name="T36" fmla="*/ 11 w 114"/>
                  <a:gd name="T37" fmla="*/ 32 h 238"/>
                  <a:gd name="T38" fmla="*/ 8 w 114"/>
                  <a:gd name="T39" fmla="*/ 29 h 238"/>
                  <a:gd name="T40" fmla="*/ 7 w 114"/>
                  <a:gd name="T41" fmla="*/ 27 h 238"/>
                  <a:gd name="T42" fmla="*/ 5 w 114"/>
                  <a:gd name="T43" fmla="*/ 24 h 238"/>
                  <a:gd name="T44" fmla="*/ 5 w 114"/>
                  <a:gd name="T45" fmla="*/ 21 h 238"/>
                  <a:gd name="T46" fmla="*/ 5 w 114"/>
                  <a:gd name="T47" fmla="*/ 18 h 238"/>
                  <a:gd name="T48" fmla="*/ 6 w 114"/>
                  <a:gd name="T49" fmla="*/ 15 h 238"/>
                  <a:gd name="T50" fmla="*/ 7 w 114"/>
                  <a:gd name="T51" fmla="*/ 12 h 238"/>
                  <a:gd name="T52" fmla="*/ 9 w 114"/>
                  <a:gd name="T53" fmla="*/ 10 h 238"/>
                  <a:gd name="T54" fmla="*/ 10 w 114"/>
                  <a:gd name="T55" fmla="*/ 8 h 238"/>
                  <a:gd name="T56" fmla="*/ 12 w 114"/>
                  <a:gd name="T57" fmla="*/ 6 h 238"/>
                  <a:gd name="T58" fmla="*/ 14 w 114"/>
                  <a:gd name="T59" fmla="*/ 5 h 238"/>
                  <a:gd name="T60" fmla="*/ 16 w 114"/>
                  <a:gd name="T61" fmla="*/ 3 h 238"/>
                  <a:gd name="T62" fmla="*/ 18 w 114"/>
                  <a:gd name="T63" fmla="*/ 1 h 238"/>
                  <a:gd name="T64" fmla="*/ 19 w 114"/>
                  <a:gd name="T65" fmla="*/ 0 h 238"/>
                  <a:gd name="T66" fmla="*/ 18 w 114"/>
                  <a:gd name="T67" fmla="*/ 0 h 238"/>
                  <a:gd name="T68" fmla="*/ 16 w 114"/>
                  <a:gd name="T69" fmla="*/ 1 h 238"/>
                  <a:gd name="T70" fmla="*/ 13 w 114"/>
                  <a:gd name="T71" fmla="*/ 3 h 238"/>
                  <a:gd name="T72" fmla="*/ 9 w 114"/>
                  <a:gd name="T73" fmla="*/ 6 h 238"/>
                  <a:gd name="T74" fmla="*/ 6 w 114"/>
                  <a:gd name="T75" fmla="*/ 9 h 238"/>
                  <a:gd name="T76" fmla="*/ 3 w 114"/>
                  <a:gd name="T77" fmla="*/ 13 h 238"/>
                  <a:gd name="T78" fmla="*/ 1 w 114"/>
                  <a:gd name="T79" fmla="*/ 17 h 238"/>
                  <a:gd name="T80" fmla="*/ 0 w 114"/>
                  <a:gd name="T81" fmla="*/ 21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4"/>
                  <a:gd name="T124" fmla="*/ 0 h 238"/>
                  <a:gd name="T125" fmla="*/ 114 w 114"/>
                  <a:gd name="T126" fmla="*/ 238 h 2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4" name="Freeform 545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>
                  <a:gd name="T0" fmla="*/ 35 w 246"/>
                  <a:gd name="T1" fmla="*/ 21 h 310"/>
                  <a:gd name="T2" fmla="*/ 37 w 246"/>
                  <a:gd name="T3" fmla="*/ 24 h 310"/>
                  <a:gd name="T4" fmla="*/ 38 w 246"/>
                  <a:gd name="T5" fmla="*/ 28 h 310"/>
                  <a:gd name="T6" fmla="*/ 37 w 246"/>
                  <a:gd name="T7" fmla="*/ 31 h 310"/>
                  <a:gd name="T8" fmla="*/ 35 w 246"/>
                  <a:gd name="T9" fmla="*/ 35 h 310"/>
                  <a:gd name="T10" fmla="*/ 31 w 246"/>
                  <a:gd name="T11" fmla="*/ 38 h 310"/>
                  <a:gd name="T12" fmla="*/ 28 w 246"/>
                  <a:gd name="T13" fmla="*/ 41 h 310"/>
                  <a:gd name="T14" fmla="*/ 24 w 246"/>
                  <a:gd name="T15" fmla="*/ 44 h 310"/>
                  <a:gd name="T16" fmla="*/ 22 w 246"/>
                  <a:gd name="T17" fmla="*/ 47 h 310"/>
                  <a:gd name="T18" fmla="*/ 21 w 246"/>
                  <a:gd name="T19" fmla="*/ 48 h 310"/>
                  <a:gd name="T20" fmla="*/ 20 w 246"/>
                  <a:gd name="T21" fmla="*/ 50 h 310"/>
                  <a:gd name="T22" fmla="*/ 20 w 246"/>
                  <a:gd name="T23" fmla="*/ 51 h 310"/>
                  <a:gd name="T24" fmla="*/ 22 w 246"/>
                  <a:gd name="T25" fmla="*/ 52 h 310"/>
                  <a:gd name="T26" fmla="*/ 23 w 246"/>
                  <a:gd name="T27" fmla="*/ 52 h 310"/>
                  <a:gd name="T28" fmla="*/ 26 w 246"/>
                  <a:gd name="T29" fmla="*/ 49 h 310"/>
                  <a:gd name="T30" fmla="*/ 30 w 246"/>
                  <a:gd name="T31" fmla="*/ 45 h 310"/>
                  <a:gd name="T32" fmla="*/ 35 w 246"/>
                  <a:gd name="T33" fmla="*/ 41 h 310"/>
                  <a:gd name="T34" fmla="*/ 39 w 246"/>
                  <a:gd name="T35" fmla="*/ 37 h 310"/>
                  <a:gd name="T36" fmla="*/ 41 w 246"/>
                  <a:gd name="T37" fmla="*/ 31 h 310"/>
                  <a:gd name="T38" fmla="*/ 40 w 246"/>
                  <a:gd name="T39" fmla="*/ 26 h 310"/>
                  <a:gd name="T40" fmla="*/ 38 w 246"/>
                  <a:gd name="T41" fmla="*/ 20 h 310"/>
                  <a:gd name="T42" fmla="*/ 34 w 246"/>
                  <a:gd name="T43" fmla="*/ 16 h 310"/>
                  <a:gd name="T44" fmla="*/ 30 w 246"/>
                  <a:gd name="T45" fmla="*/ 12 h 310"/>
                  <a:gd name="T46" fmla="*/ 25 w 246"/>
                  <a:gd name="T47" fmla="*/ 10 h 310"/>
                  <a:gd name="T48" fmla="*/ 21 w 246"/>
                  <a:gd name="T49" fmla="*/ 7 h 310"/>
                  <a:gd name="T50" fmla="*/ 16 w 246"/>
                  <a:gd name="T51" fmla="*/ 5 h 310"/>
                  <a:gd name="T52" fmla="*/ 12 w 246"/>
                  <a:gd name="T53" fmla="*/ 3 h 310"/>
                  <a:gd name="T54" fmla="*/ 8 w 246"/>
                  <a:gd name="T55" fmla="*/ 1 h 310"/>
                  <a:gd name="T56" fmla="*/ 4 w 246"/>
                  <a:gd name="T57" fmla="*/ 0 h 310"/>
                  <a:gd name="T58" fmla="*/ 1 w 246"/>
                  <a:gd name="T59" fmla="*/ 0 h 310"/>
                  <a:gd name="T60" fmla="*/ 1 w 246"/>
                  <a:gd name="T61" fmla="*/ 1 h 310"/>
                  <a:gd name="T62" fmla="*/ 5 w 246"/>
                  <a:gd name="T63" fmla="*/ 2 h 310"/>
                  <a:gd name="T64" fmla="*/ 9 w 246"/>
                  <a:gd name="T65" fmla="*/ 4 h 310"/>
                  <a:gd name="T66" fmla="*/ 13 w 246"/>
                  <a:gd name="T67" fmla="*/ 6 h 310"/>
                  <a:gd name="T68" fmla="*/ 18 w 246"/>
                  <a:gd name="T69" fmla="*/ 9 h 310"/>
                  <a:gd name="T70" fmla="*/ 22 w 246"/>
                  <a:gd name="T71" fmla="*/ 12 h 310"/>
                  <a:gd name="T72" fmla="*/ 27 w 246"/>
                  <a:gd name="T73" fmla="*/ 15 h 310"/>
                  <a:gd name="T74" fmla="*/ 31 w 246"/>
                  <a:gd name="T75" fmla="*/ 18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6"/>
                  <a:gd name="T115" fmla="*/ 0 h 310"/>
                  <a:gd name="T116" fmla="*/ 246 w 246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5" name="Freeform 546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>
                  <a:gd name="T0" fmla="*/ 5 w 83"/>
                  <a:gd name="T1" fmla="*/ 2 h 187"/>
                  <a:gd name="T2" fmla="*/ 5 w 83"/>
                  <a:gd name="T3" fmla="*/ 1 h 187"/>
                  <a:gd name="T4" fmla="*/ 4 w 83"/>
                  <a:gd name="T5" fmla="*/ 0 h 187"/>
                  <a:gd name="T6" fmla="*/ 3 w 83"/>
                  <a:gd name="T7" fmla="*/ 0 h 187"/>
                  <a:gd name="T8" fmla="*/ 2 w 83"/>
                  <a:gd name="T9" fmla="*/ 0 h 187"/>
                  <a:gd name="T10" fmla="*/ 1 w 83"/>
                  <a:gd name="T11" fmla="*/ 0 h 187"/>
                  <a:gd name="T12" fmla="*/ 1 w 83"/>
                  <a:gd name="T13" fmla="*/ 1 h 187"/>
                  <a:gd name="T14" fmla="*/ 0 w 83"/>
                  <a:gd name="T15" fmla="*/ 2 h 187"/>
                  <a:gd name="T16" fmla="*/ 0 w 83"/>
                  <a:gd name="T17" fmla="*/ 3 h 187"/>
                  <a:gd name="T18" fmla="*/ 1 w 83"/>
                  <a:gd name="T19" fmla="*/ 7 h 187"/>
                  <a:gd name="T20" fmla="*/ 3 w 83"/>
                  <a:gd name="T21" fmla="*/ 12 h 187"/>
                  <a:gd name="T22" fmla="*/ 5 w 83"/>
                  <a:gd name="T23" fmla="*/ 17 h 187"/>
                  <a:gd name="T24" fmla="*/ 7 w 83"/>
                  <a:gd name="T25" fmla="*/ 21 h 187"/>
                  <a:gd name="T26" fmla="*/ 9 w 83"/>
                  <a:gd name="T27" fmla="*/ 25 h 187"/>
                  <a:gd name="T28" fmla="*/ 11 w 83"/>
                  <a:gd name="T29" fmla="*/ 28 h 187"/>
                  <a:gd name="T30" fmla="*/ 13 w 83"/>
                  <a:gd name="T31" fmla="*/ 31 h 187"/>
                  <a:gd name="T32" fmla="*/ 14 w 83"/>
                  <a:gd name="T33" fmla="*/ 31 h 187"/>
                  <a:gd name="T34" fmla="*/ 13 w 83"/>
                  <a:gd name="T35" fmla="*/ 29 h 187"/>
                  <a:gd name="T36" fmla="*/ 13 w 83"/>
                  <a:gd name="T37" fmla="*/ 26 h 187"/>
                  <a:gd name="T38" fmla="*/ 11 w 83"/>
                  <a:gd name="T39" fmla="*/ 23 h 187"/>
                  <a:gd name="T40" fmla="*/ 10 w 83"/>
                  <a:gd name="T41" fmla="*/ 19 h 187"/>
                  <a:gd name="T42" fmla="*/ 9 w 83"/>
                  <a:gd name="T43" fmla="*/ 15 h 187"/>
                  <a:gd name="T44" fmla="*/ 7 w 83"/>
                  <a:gd name="T45" fmla="*/ 10 h 187"/>
                  <a:gd name="T46" fmla="*/ 6 w 83"/>
                  <a:gd name="T47" fmla="*/ 6 h 187"/>
                  <a:gd name="T48" fmla="*/ 5 w 83"/>
                  <a:gd name="T49" fmla="*/ 2 h 1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3"/>
                  <a:gd name="T76" fmla="*/ 0 h 187"/>
                  <a:gd name="T77" fmla="*/ 83 w 83"/>
                  <a:gd name="T78" fmla="*/ 187 h 18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6" name="Freeform 547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>
                  <a:gd name="T0" fmla="*/ 4 w 44"/>
                  <a:gd name="T1" fmla="*/ 2 h 94"/>
                  <a:gd name="T2" fmla="*/ 3 w 44"/>
                  <a:gd name="T3" fmla="*/ 1 h 94"/>
                  <a:gd name="T4" fmla="*/ 3 w 44"/>
                  <a:gd name="T5" fmla="*/ 0 h 94"/>
                  <a:gd name="T6" fmla="*/ 2 w 44"/>
                  <a:gd name="T7" fmla="*/ 0 h 94"/>
                  <a:gd name="T8" fmla="*/ 2 w 44"/>
                  <a:gd name="T9" fmla="*/ 0 h 94"/>
                  <a:gd name="T10" fmla="*/ 1 w 44"/>
                  <a:gd name="T11" fmla="*/ 0 h 94"/>
                  <a:gd name="T12" fmla="*/ 0 w 44"/>
                  <a:gd name="T13" fmla="*/ 1 h 94"/>
                  <a:gd name="T14" fmla="*/ 0 w 44"/>
                  <a:gd name="T15" fmla="*/ 1 h 94"/>
                  <a:gd name="T16" fmla="*/ 0 w 44"/>
                  <a:gd name="T17" fmla="*/ 2 h 94"/>
                  <a:gd name="T18" fmla="*/ 0 w 44"/>
                  <a:gd name="T19" fmla="*/ 4 h 94"/>
                  <a:gd name="T20" fmla="*/ 1 w 44"/>
                  <a:gd name="T21" fmla="*/ 6 h 94"/>
                  <a:gd name="T22" fmla="*/ 1 w 44"/>
                  <a:gd name="T23" fmla="*/ 9 h 94"/>
                  <a:gd name="T24" fmla="*/ 2 w 44"/>
                  <a:gd name="T25" fmla="*/ 11 h 94"/>
                  <a:gd name="T26" fmla="*/ 3 w 44"/>
                  <a:gd name="T27" fmla="*/ 13 h 94"/>
                  <a:gd name="T28" fmla="*/ 4 w 44"/>
                  <a:gd name="T29" fmla="*/ 15 h 94"/>
                  <a:gd name="T30" fmla="*/ 6 w 44"/>
                  <a:gd name="T31" fmla="*/ 16 h 94"/>
                  <a:gd name="T32" fmla="*/ 7 w 44"/>
                  <a:gd name="T33" fmla="*/ 16 h 94"/>
                  <a:gd name="T34" fmla="*/ 7 w 44"/>
                  <a:gd name="T35" fmla="*/ 13 h 94"/>
                  <a:gd name="T36" fmla="*/ 6 w 44"/>
                  <a:gd name="T37" fmla="*/ 9 h 94"/>
                  <a:gd name="T38" fmla="*/ 5 w 44"/>
                  <a:gd name="T39" fmla="*/ 5 h 94"/>
                  <a:gd name="T40" fmla="*/ 4 w 44"/>
                  <a:gd name="T41" fmla="*/ 2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4"/>
                  <a:gd name="T64" fmla="*/ 0 h 94"/>
                  <a:gd name="T65" fmla="*/ 44 w 44"/>
                  <a:gd name="T66" fmla="*/ 94 h 9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7" name="Freeform 548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>
                  <a:gd name="T0" fmla="*/ 3 w 38"/>
                  <a:gd name="T1" fmla="*/ 1 h 54"/>
                  <a:gd name="T2" fmla="*/ 3 w 38"/>
                  <a:gd name="T3" fmla="*/ 1 h 54"/>
                  <a:gd name="T4" fmla="*/ 3 w 38"/>
                  <a:gd name="T5" fmla="*/ 1 h 54"/>
                  <a:gd name="T6" fmla="*/ 3 w 38"/>
                  <a:gd name="T7" fmla="*/ 1 h 54"/>
                  <a:gd name="T8" fmla="*/ 3 w 38"/>
                  <a:gd name="T9" fmla="*/ 1 h 54"/>
                  <a:gd name="T10" fmla="*/ 3 w 38"/>
                  <a:gd name="T11" fmla="*/ 1 h 54"/>
                  <a:gd name="T12" fmla="*/ 2 w 38"/>
                  <a:gd name="T13" fmla="*/ 0 h 54"/>
                  <a:gd name="T14" fmla="*/ 2 w 38"/>
                  <a:gd name="T15" fmla="*/ 0 h 54"/>
                  <a:gd name="T16" fmla="*/ 1 w 38"/>
                  <a:gd name="T17" fmla="*/ 0 h 54"/>
                  <a:gd name="T18" fmla="*/ 1 w 38"/>
                  <a:gd name="T19" fmla="*/ 0 h 54"/>
                  <a:gd name="T20" fmla="*/ 0 w 38"/>
                  <a:gd name="T21" fmla="*/ 1 h 54"/>
                  <a:gd name="T22" fmla="*/ 0 w 38"/>
                  <a:gd name="T23" fmla="*/ 1 h 54"/>
                  <a:gd name="T24" fmla="*/ 0 w 38"/>
                  <a:gd name="T25" fmla="*/ 2 h 54"/>
                  <a:gd name="T26" fmla="*/ 0 w 38"/>
                  <a:gd name="T27" fmla="*/ 3 h 54"/>
                  <a:gd name="T28" fmla="*/ 1 w 38"/>
                  <a:gd name="T29" fmla="*/ 4 h 54"/>
                  <a:gd name="T30" fmla="*/ 1 w 38"/>
                  <a:gd name="T31" fmla="*/ 5 h 54"/>
                  <a:gd name="T32" fmla="*/ 2 w 38"/>
                  <a:gd name="T33" fmla="*/ 7 h 54"/>
                  <a:gd name="T34" fmla="*/ 3 w 38"/>
                  <a:gd name="T35" fmla="*/ 8 h 54"/>
                  <a:gd name="T36" fmla="*/ 4 w 38"/>
                  <a:gd name="T37" fmla="*/ 8 h 54"/>
                  <a:gd name="T38" fmla="*/ 5 w 38"/>
                  <a:gd name="T39" fmla="*/ 9 h 54"/>
                  <a:gd name="T40" fmla="*/ 6 w 38"/>
                  <a:gd name="T41" fmla="*/ 9 h 54"/>
                  <a:gd name="T42" fmla="*/ 6 w 38"/>
                  <a:gd name="T43" fmla="*/ 7 h 54"/>
                  <a:gd name="T44" fmla="*/ 5 w 38"/>
                  <a:gd name="T45" fmla="*/ 5 h 54"/>
                  <a:gd name="T46" fmla="*/ 4 w 38"/>
                  <a:gd name="T47" fmla="*/ 3 h 54"/>
                  <a:gd name="T48" fmla="*/ 3 w 38"/>
                  <a:gd name="T49" fmla="*/ 1 h 5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8"/>
                  <a:gd name="T76" fmla="*/ 0 h 54"/>
                  <a:gd name="T77" fmla="*/ 38 w 38"/>
                  <a:gd name="T78" fmla="*/ 54 h 5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8" name="Freeform 549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>
                  <a:gd name="T0" fmla="*/ 6 w 52"/>
                  <a:gd name="T1" fmla="*/ 4 h 36"/>
                  <a:gd name="T2" fmla="*/ 7 w 52"/>
                  <a:gd name="T3" fmla="*/ 4 h 36"/>
                  <a:gd name="T4" fmla="*/ 8 w 52"/>
                  <a:gd name="T5" fmla="*/ 3 h 36"/>
                  <a:gd name="T6" fmla="*/ 8 w 52"/>
                  <a:gd name="T7" fmla="*/ 3 h 36"/>
                  <a:gd name="T8" fmla="*/ 8 w 52"/>
                  <a:gd name="T9" fmla="*/ 2 h 36"/>
                  <a:gd name="T10" fmla="*/ 8 w 52"/>
                  <a:gd name="T11" fmla="*/ 1 h 36"/>
                  <a:gd name="T12" fmla="*/ 7 w 52"/>
                  <a:gd name="T13" fmla="*/ 0 h 36"/>
                  <a:gd name="T14" fmla="*/ 6 w 52"/>
                  <a:gd name="T15" fmla="*/ 0 h 36"/>
                  <a:gd name="T16" fmla="*/ 6 w 52"/>
                  <a:gd name="T17" fmla="*/ 0 h 36"/>
                  <a:gd name="T18" fmla="*/ 5 w 52"/>
                  <a:gd name="T19" fmla="*/ 0 h 36"/>
                  <a:gd name="T20" fmla="*/ 4 w 52"/>
                  <a:gd name="T21" fmla="*/ 0 h 36"/>
                  <a:gd name="T22" fmla="*/ 3 w 52"/>
                  <a:gd name="T23" fmla="*/ 1 h 36"/>
                  <a:gd name="T24" fmla="*/ 2 w 52"/>
                  <a:gd name="T25" fmla="*/ 1 h 36"/>
                  <a:gd name="T26" fmla="*/ 1 w 52"/>
                  <a:gd name="T27" fmla="*/ 2 h 36"/>
                  <a:gd name="T28" fmla="*/ 0 w 52"/>
                  <a:gd name="T29" fmla="*/ 4 h 36"/>
                  <a:gd name="T30" fmla="*/ 0 w 52"/>
                  <a:gd name="T31" fmla="*/ 5 h 36"/>
                  <a:gd name="T32" fmla="*/ 0 w 52"/>
                  <a:gd name="T33" fmla="*/ 5 h 36"/>
                  <a:gd name="T34" fmla="*/ 1 w 52"/>
                  <a:gd name="T35" fmla="*/ 6 h 36"/>
                  <a:gd name="T36" fmla="*/ 1 w 52"/>
                  <a:gd name="T37" fmla="*/ 6 h 36"/>
                  <a:gd name="T38" fmla="*/ 2 w 52"/>
                  <a:gd name="T39" fmla="*/ 6 h 36"/>
                  <a:gd name="T40" fmla="*/ 3 w 52"/>
                  <a:gd name="T41" fmla="*/ 6 h 36"/>
                  <a:gd name="T42" fmla="*/ 4 w 52"/>
                  <a:gd name="T43" fmla="*/ 6 h 36"/>
                  <a:gd name="T44" fmla="*/ 5 w 52"/>
                  <a:gd name="T45" fmla="*/ 5 h 36"/>
                  <a:gd name="T46" fmla="*/ 6 w 52"/>
                  <a:gd name="T47" fmla="*/ 5 h 36"/>
                  <a:gd name="T48" fmla="*/ 6 w 52"/>
                  <a:gd name="T49" fmla="*/ 4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2"/>
                  <a:gd name="T76" fmla="*/ 0 h 36"/>
                  <a:gd name="T77" fmla="*/ 52 w 52"/>
                  <a:gd name="T78" fmla="*/ 36 h 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" name="Freeform 550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>
                  <a:gd name="T0" fmla="*/ 12 w 198"/>
                  <a:gd name="T1" fmla="*/ 6 h 236"/>
                  <a:gd name="T2" fmla="*/ 10 w 198"/>
                  <a:gd name="T3" fmla="*/ 8 h 236"/>
                  <a:gd name="T4" fmla="*/ 8 w 198"/>
                  <a:gd name="T5" fmla="*/ 10 h 236"/>
                  <a:gd name="T6" fmla="*/ 6 w 198"/>
                  <a:gd name="T7" fmla="*/ 12 h 236"/>
                  <a:gd name="T8" fmla="*/ 4 w 198"/>
                  <a:gd name="T9" fmla="*/ 14 h 236"/>
                  <a:gd name="T10" fmla="*/ 2 w 198"/>
                  <a:gd name="T11" fmla="*/ 17 h 236"/>
                  <a:gd name="T12" fmla="*/ 1 w 198"/>
                  <a:gd name="T13" fmla="*/ 19 h 236"/>
                  <a:gd name="T14" fmla="*/ 0 w 198"/>
                  <a:gd name="T15" fmla="*/ 21 h 236"/>
                  <a:gd name="T16" fmla="*/ 0 w 198"/>
                  <a:gd name="T17" fmla="*/ 24 h 236"/>
                  <a:gd name="T18" fmla="*/ 0 w 198"/>
                  <a:gd name="T19" fmla="*/ 28 h 236"/>
                  <a:gd name="T20" fmla="*/ 2 w 198"/>
                  <a:gd name="T21" fmla="*/ 31 h 236"/>
                  <a:gd name="T22" fmla="*/ 4 w 198"/>
                  <a:gd name="T23" fmla="*/ 34 h 236"/>
                  <a:gd name="T24" fmla="*/ 7 w 198"/>
                  <a:gd name="T25" fmla="*/ 36 h 236"/>
                  <a:gd name="T26" fmla="*/ 11 w 198"/>
                  <a:gd name="T27" fmla="*/ 38 h 236"/>
                  <a:gd name="T28" fmla="*/ 15 w 198"/>
                  <a:gd name="T29" fmla="*/ 39 h 236"/>
                  <a:gd name="T30" fmla="*/ 18 w 198"/>
                  <a:gd name="T31" fmla="*/ 39 h 236"/>
                  <a:gd name="T32" fmla="*/ 22 w 198"/>
                  <a:gd name="T33" fmla="*/ 38 h 236"/>
                  <a:gd name="T34" fmla="*/ 23 w 198"/>
                  <a:gd name="T35" fmla="*/ 38 h 236"/>
                  <a:gd name="T36" fmla="*/ 24 w 198"/>
                  <a:gd name="T37" fmla="*/ 38 h 236"/>
                  <a:gd name="T38" fmla="*/ 24 w 198"/>
                  <a:gd name="T39" fmla="*/ 37 h 236"/>
                  <a:gd name="T40" fmla="*/ 24 w 198"/>
                  <a:gd name="T41" fmla="*/ 37 h 236"/>
                  <a:gd name="T42" fmla="*/ 24 w 198"/>
                  <a:gd name="T43" fmla="*/ 36 h 236"/>
                  <a:gd name="T44" fmla="*/ 24 w 198"/>
                  <a:gd name="T45" fmla="*/ 36 h 236"/>
                  <a:gd name="T46" fmla="*/ 23 w 198"/>
                  <a:gd name="T47" fmla="*/ 36 h 236"/>
                  <a:gd name="T48" fmla="*/ 22 w 198"/>
                  <a:gd name="T49" fmla="*/ 36 h 236"/>
                  <a:gd name="T50" fmla="*/ 21 w 198"/>
                  <a:gd name="T51" fmla="*/ 36 h 236"/>
                  <a:gd name="T52" fmla="*/ 20 w 198"/>
                  <a:gd name="T53" fmla="*/ 36 h 236"/>
                  <a:gd name="T54" fmla="*/ 19 w 198"/>
                  <a:gd name="T55" fmla="*/ 36 h 236"/>
                  <a:gd name="T56" fmla="*/ 18 w 198"/>
                  <a:gd name="T57" fmla="*/ 36 h 236"/>
                  <a:gd name="T58" fmla="*/ 16 w 198"/>
                  <a:gd name="T59" fmla="*/ 36 h 236"/>
                  <a:gd name="T60" fmla="*/ 15 w 198"/>
                  <a:gd name="T61" fmla="*/ 36 h 236"/>
                  <a:gd name="T62" fmla="*/ 13 w 198"/>
                  <a:gd name="T63" fmla="*/ 35 h 236"/>
                  <a:gd name="T64" fmla="*/ 10 w 198"/>
                  <a:gd name="T65" fmla="*/ 35 h 236"/>
                  <a:gd name="T66" fmla="*/ 8 w 198"/>
                  <a:gd name="T67" fmla="*/ 34 h 236"/>
                  <a:gd name="T68" fmla="*/ 7 w 198"/>
                  <a:gd name="T69" fmla="*/ 33 h 236"/>
                  <a:gd name="T70" fmla="*/ 5 w 198"/>
                  <a:gd name="T71" fmla="*/ 31 h 236"/>
                  <a:gd name="T72" fmla="*/ 3 w 198"/>
                  <a:gd name="T73" fmla="*/ 29 h 236"/>
                  <a:gd name="T74" fmla="*/ 2 w 198"/>
                  <a:gd name="T75" fmla="*/ 26 h 236"/>
                  <a:gd name="T76" fmla="*/ 3 w 198"/>
                  <a:gd name="T77" fmla="*/ 23 h 236"/>
                  <a:gd name="T78" fmla="*/ 4 w 198"/>
                  <a:gd name="T79" fmla="*/ 20 h 236"/>
                  <a:gd name="T80" fmla="*/ 5 w 198"/>
                  <a:gd name="T81" fmla="*/ 18 h 236"/>
                  <a:gd name="T82" fmla="*/ 7 w 198"/>
                  <a:gd name="T83" fmla="*/ 16 h 236"/>
                  <a:gd name="T84" fmla="*/ 8 w 198"/>
                  <a:gd name="T85" fmla="*/ 14 h 236"/>
                  <a:gd name="T86" fmla="*/ 10 w 198"/>
                  <a:gd name="T87" fmla="*/ 12 h 236"/>
                  <a:gd name="T88" fmla="*/ 13 w 198"/>
                  <a:gd name="T89" fmla="*/ 10 h 236"/>
                  <a:gd name="T90" fmla="*/ 16 w 198"/>
                  <a:gd name="T91" fmla="*/ 8 h 236"/>
                  <a:gd name="T92" fmla="*/ 18 w 198"/>
                  <a:gd name="T93" fmla="*/ 6 h 236"/>
                  <a:gd name="T94" fmla="*/ 21 w 198"/>
                  <a:gd name="T95" fmla="*/ 5 h 236"/>
                  <a:gd name="T96" fmla="*/ 24 w 198"/>
                  <a:gd name="T97" fmla="*/ 4 h 236"/>
                  <a:gd name="T98" fmla="*/ 26 w 198"/>
                  <a:gd name="T99" fmla="*/ 3 h 236"/>
                  <a:gd name="T100" fmla="*/ 29 w 198"/>
                  <a:gd name="T101" fmla="*/ 2 h 236"/>
                  <a:gd name="T102" fmla="*/ 31 w 198"/>
                  <a:gd name="T103" fmla="*/ 2 h 236"/>
                  <a:gd name="T104" fmla="*/ 33 w 198"/>
                  <a:gd name="T105" fmla="*/ 1 h 236"/>
                  <a:gd name="T106" fmla="*/ 32 w 198"/>
                  <a:gd name="T107" fmla="*/ 0 h 236"/>
                  <a:gd name="T108" fmla="*/ 30 w 198"/>
                  <a:gd name="T109" fmla="*/ 0 h 236"/>
                  <a:gd name="T110" fmla="*/ 27 w 198"/>
                  <a:gd name="T111" fmla="*/ 0 h 236"/>
                  <a:gd name="T112" fmla="*/ 24 w 198"/>
                  <a:gd name="T113" fmla="*/ 1 h 236"/>
                  <a:gd name="T114" fmla="*/ 21 w 198"/>
                  <a:gd name="T115" fmla="*/ 2 h 236"/>
                  <a:gd name="T116" fmla="*/ 17 w 198"/>
                  <a:gd name="T117" fmla="*/ 3 h 236"/>
                  <a:gd name="T118" fmla="*/ 15 w 198"/>
                  <a:gd name="T119" fmla="*/ 5 h 236"/>
                  <a:gd name="T120" fmla="*/ 12 w 198"/>
                  <a:gd name="T121" fmla="*/ 6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8"/>
                  <a:gd name="T184" fmla="*/ 0 h 236"/>
                  <a:gd name="T185" fmla="*/ 198 w 198"/>
                  <a:gd name="T186" fmla="*/ 236 h 2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" name="Freeform 551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>
                  <a:gd name="T0" fmla="*/ 19 w 128"/>
                  <a:gd name="T1" fmla="*/ 10 h 183"/>
                  <a:gd name="T2" fmla="*/ 19 w 128"/>
                  <a:gd name="T3" fmla="*/ 13 h 183"/>
                  <a:gd name="T4" fmla="*/ 19 w 128"/>
                  <a:gd name="T5" fmla="*/ 16 h 183"/>
                  <a:gd name="T6" fmla="*/ 17 w 128"/>
                  <a:gd name="T7" fmla="*/ 18 h 183"/>
                  <a:gd name="T8" fmla="*/ 15 w 128"/>
                  <a:gd name="T9" fmla="*/ 20 h 183"/>
                  <a:gd name="T10" fmla="*/ 13 w 128"/>
                  <a:gd name="T11" fmla="*/ 22 h 183"/>
                  <a:gd name="T12" fmla="*/ 10 w 128"/>
                  <a:gd name="T13" fmla="*/ 24 h 183"/>
                  <a:gd name="T14" fmla="*/ 7 w 128"/>
                  <a:gd name="T15" fmla="*/ 26 h 183"/>
                  <a:gd name="T16" fmla="*/ 5 w 128"/>
                  <a:gd name="T17" fmla="*/ 27 h 183"/>
                  <a:gd name="T18" fmla="*/ 5 w 128"/>
                  <a:gd name="T19" fmla="*/ 28 h 183"/>
                  <a:gd name="T20" fmla="*/ 4 w 128"/>
                  <a:gd name="T21" fmla="*/ 28 h 183"/>
                  <a:gd name="T22" fmla="*/ 4 w 128"/>
                  <a:gd name="T23" fmla="*/ 29 h 183"/>
                  <a:gd name="T24" fmla="*/ 5 w 128"/>
                  <a:gd name="T25" fmla="*/ 29 h 183"/>
                  <a:gd name="T26" fmla="*/ 5 w 128"/>
                  <a:gd name="T27" fmla="*/ 30 h 183"/>
                  <a:gd name="T28" fmla="*/ 6 w 128"/>
                  <a:gd name="T29" fmla="*/ 30 h 183"/>
                  <a:gd name="T30" fmla="*/ 6 w 128"/>
                  <a:gd name="T31" fmla="*/ 30 h 183"/>
                  <a:gd name="T32" fmla="*/ 7 w 128"/>
                  <a:gd name="T33" fmla="*/ 30 h 183"/>
                  <a:gd name="T34" fmla="*/ 10 w 128"/>
                  <a:gd name="T35" fmla="*/ 28 h 183"/>
                  <a:gd name="T36" fmla="*/ 13 w 128"/>
                  <a:gd name="T37" fmla="*/ 26 h 183"/>
                  <a:gd name="T38" fmla="*/ 16 w 128"/>
                  <a:gd name="T39" fmla="*/ 24 h 183"/>
                  <a:gd name="T40" fmla="*/ 19 w 128"/>
                  <a:gd name="T41" fmla="*/ 22 h 183"/>
                  <a:gd name="T42" fmla="*/ 20 w 128"/>
                  <a:gd name="T43" fmla="*/ 19 h 183"/>
                  <a:gd name="T44" fmla="*/ 21 w 128"/>
                  <a:gd name="T45" fmla="*/ 16 h 183"/>
                  <a:gd name="T46" fmla="*/ 22 w 128"/>
                  <a:gd name="T47" fmla="*/ 13 h 183"/>
                  <a:gd name="T48" fmla="*/ 21 w 128"/>
                  <a:gd name="T49" fmla="*/ 10 h 183"/>
                  <a:gd name="T50" fmla="*/ 19 w 128"/>
                  <a:gd name="T51" fmla="*/ 7 h 183"/>
                  <a:gd name="T52" fmla="*/ 17 w 128"/>
                  <a:gd name="T53" fmla="*/ 5 h 183"/>
                  <a:gd name="T54" fmla="*/ 14 w 128"/>
                  <a:gd name="T55" fmla="*/ 3 h 183"/>
                  <a:gd name="T56" fmla="*/ 10 w 128"/>
                  <a:gd name="T57" fmla="*/ 1 h 183"/>
                  <a:gd name="T58" fmla="*/ 7 w 128"/>
                  <a:gd name="T59" fmla="*/ 0 h 183"/>
                  <a:gd name="T60" fmla="*/ 4 w 128"/>
                  <a:gd name="T61" fmla="*/ 0 h 183"/>
                  <a:gd name="T62" fmla="*/ 2 w 128"/>
                  <a:gd name="T63" fmla="*/ 0 h 183"/>
                  <a:gd name="T64" fmla="*/ 0 w 128"/>
                  <a:gd name="T65" fmla="*/ 1 h 183"/>
                  <a:gd name="T66" fmla="*/ 3 w 128"/>
                  <a:gd name="T67" fmla="*/ 2 h 183"/>
                  <a:gd name="T68" fmla="*/ 6 w 128"/>
                  <a:gd name="T69" fmla="*/ 2 h 183"/>
                  <a:gd name="T70" fmla="*/ 8 w 128"/>
                  <a:gd name="T71" fmla="*/ 3 h 183"/>
                  <a:gd name="T72" fmla="*/ 11 w 128"/>
                  <a:gd name="T73" fmla="*/ 4 h 183"/>
                  <a:gd name="T74" fmla="*/ 13 w 128"/>
                  <a:gd name="T75" fmla="*/ 5 h 183"/>
                  <a:gd name="T76" fmla="*/ 15 w 128"/>
                  <a:gd name="T77" fmla="*/ 6 h 183"/>
                  <a:gd name="T78" fmla="*/ 17 w 128"/>
                  <a:gd name="T79" fmla="*/ 8 h 183"/>
                  <a:gd name="T80" fmla="*/ 19 w 128"/>
                  <a:gd name="T81" fmla="*/ 10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3"/>
                  <a:gd name="T125" fmla="*/ 128 w 128"/>
                  <a:gd name="T126" fmla="*/ 183 h 1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" name="Freeform 552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>
                  <a:gd name="T0" fmla="*/ 17 w 323"/>
                  <a:gd name="T1" fmla="*/ 12 h 379"/>
                  <a:gd name="T2" fmla="*/ 9 w 323"/>
                  <a:gd name="T3" fmla="*/ 19 h 379"/>
                  <a:gd name="T4" fmla="*/ 3 w 323"/>
                  <a:gd name="T5" fmla="*/ 28 h 379"/>
                  <a:gd name="T6" fmla="*/ 0 w 323"/>
                  <a:gd name="T7" fmla="*/ 38 h 379"/>
                  <a:gd name="T8" fmla="*/ 1 w 323"/>
                  <a:gd name="T9" fmla="*/ 44 h 379"/>
                  <a:gd name="T10" fmla="*/ 2 w 323"/>
                  <a:gd name="T11" fmla="*/ 47 h 379"/>
                  <a:gd name="T12" fmla="*/ 3 w 323"/>
                  <a:gd name="T13" fmla="*/ 50 h 379"/>
                  <a:gd name="T14" fmla="*/ 6 w 323"/>
                  <a:gd name="T15" fmla="*/ 52 h 379"/>
                  <a:gd name="T16" fmla="*/ 9 w 323"/>
                  <a:gd name="T17" fmla="*/ 54 h 379"/>
                  <a:gd name="T18" fmla="*/ 14 w 323"/>
                  <a:gd name="T19" fmla="*/ 57 h 379"/>
                  <a:gd name="T20" fmla="*/ 20 w 323"/>
                  <a:gd name="T21" fmla="*/ 58 h 379"/>
                  <a:gd name="T22" fmla="*/ 25 w 323"/>
                  <a:gd name="T23" fmla="*/ 60 h 379"/>
                  <a:gd name="T24" fmla="*/ 31 w 323"/>
                  <a:gd name="T25" fmla="*/ 61 h 379"/>
                  <a:gd name="T26" fmla="*/ 36 w 323"/>
                  <a:gd name="T27" fmla="*/ 62 h 379"/>
                  <a:gd name="T28" fmla="*/ 42 w 323"/>
                  <a:gd name="T29" fmla="*/ 62 h 379"/>
                  <a:gd name="T30" fmla="*/ 48 w 323"/>
                  <a:gd name="T31" fmla="*/ 63 h 379"/>
                  <a:gd name="T32" fmla="*/ 51 w 323"/>
                  <a:gd name="T33" fmla="*/ 63 h 379"/>
                  <a:gd name="T34" fmla="*/ 53 w 323"/>
                  <a:gd name="T35" fmla="*/ 62 h 379"/>
                  <a:gd name="T36" fmla="*/ 53 w 323"/>
                  <a:gd name="T37" fmla="*/ 60 h 379"/>
                  <a:gd name="T38" fmla="*/ 52 w 323"/>
                  <a:gd name="T39" fmla="*/ 59 h 379"/>
                  <a:gd name="T40" fmla="*/ 48 w 323"/>
                  <a:gd name="T41" fmla="*/ 58 h 379"/>
                  <a:gd name="T42" fmla="*/ 43 w 323"/>
                  <a:gd name="T43" fmla="*/ 58 h 379"/>
                  <a:gd name="T44" fmla="*/ 38 w 323"/>
                  <a:gd name="T45" fmla="*/ 58 h 379"/>
                  <a:gd name="T46" fmla="*/ 33 w 323"/>
                  <a:gd name="T47" fmla="*/ 57 h 379"/>
                  <a:gd name="T48" fmla="*/ 28 w 323"/>
                  <a:gd name="T49" fmla="*/ 56 h 379"/>
                  <a:gd name="T50" fmla="*/ 22 w 323"/>
                  <a:gd name="T51" fmla="*/ 55 h 379"/>
                  <a:gd name="T52" fmla="*/ 17 w 323"/>
                  <a:gd name="T53" fmla="*/ 53 h 379"/>
                  <a:gd name="T54" fmla="*/ 12 w 323"/>
                  <a:gd name="T55" fmla="*/ 51 h 379"/>
                  <a:gd name="T56" fmla="*/ 8 w 323"/>
                  <a:gd name="T57" fmla="*/ 48 h 379"/>
                  <a:gd name="T58" fmla="*/ 6 w 323"/>
                  <a:gd name="T59" fmla="*/ 45 h 379"/>
                  <a:gd name="T60" fmla="*/ 5 w 323"/>
                  <a:gd name="T61" fmla="*/ 40 h 379"/>
                  <a:gd name="T62" fmla="*/ 6 w 323"/>
                  <a:gd name="T63" fmla="*/ 33 h 379"/>
                  <a:gd name="T64" fmla="*/ 8 w 323"/>
                  <a:gd name="T65" fmla="*/ 27 h 379"/>
                  <a:gd name="T66" fmla="*/ 11 w 323"/>
                  <a:gd name="T67" fmla="*/ 23 h 379"/>
                  <a:gd name="T68" fmla="*/ 15 w 323"/>
                  <a:gd name="T69" fmla="*/ 18 h 379"/>
                  <a:gd name="T70" fmla="*/ 19 w 323"/>
                  <a:gd name="T71" fmla="*/ 15 h 379"/>
                  <a:gd name="T72" fmla="*/ 24 w 323"/>
                  <a:gd name="T73" fmla="*/ 11 h 379"/>
                  <a:gd name="T74" fmla="*/ 30 w 323"/>
                  <a:gd name="T75" fmla="*/ 7 h 379"/>
                  <a:gd name="T76" fmla="*/ 36 w 323"/>
                  <a:gd name="T77" fmla="*/ 4 h 379"/>
                  <a:gd name="T78" fmla="*/ 42 w 323"/>
                  <a:gd name="T79" fmla="*/ 1 h 379"/>
                  <a:gd name="T80" fmla="*/ 42 w 323"/>
                  <a:gd name="T81" fmla="*/ 0 h 379"/>
                  <a:gd name="T82" fmla="*/ 36 w 323"/>
                  <a:gd name="T83" fmla="*/ 1 h 379"/>
                  <a:gd name="T84" fmla="*/ 30 w 323"/>
                  <a:gd name="T85" fmla="*/ 3 h 379"/>
                  <a:gd name="T86" fmla="*/ 23 w 323"/>
                  <a:gd name="T87" fmla="*/ 6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3"/>
                  <a:gd name="T133" fmla="*/ 0 h 379"/>
                  <a:gd name="T134" fmla="*/ 323 w 323"/>
                  <a:gd name="T135" fmla="*/ 379 h 3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" name="Freeform 553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>
                  <a:gd name="T0" fmla="*/ 39 w 282"/>
                  <a:gd name="T1" fmla="*/ 13 h 253"/>
                  <a:gd name="T2" fmla="*/ 41 w 282"/>
                  <a:gd name="T3" fmla="*/ 15 h 253"/>
                  <a:gd name="T4" fmla="*/ 42 w 282"/>
                  <a:gd name="T5" fmla="*/ 18 h 253"/>
                  <a:gd name="T6" fmla="*/ 43 w 282"/>
                  <a:gd name="T7" fmla="*/ 21 h 253"/>
                  <a:gd name="T8" fmla="*/ 43 w 282"/>
                  <a:gd name="T9" fmla="*/ 24 h 253"/>
                  <a:gd name="T10" fmla="*/ 43 w 282"/>
                  <a:gd name="T11" fmla="*/ 26 h 253"/>
                  <a:gd name="T12" fmla="*/ 42 w 282"/>
                  <a:gd name="T13" fmla="*/ 28 h 253"/>
                  <a:gd name="T14" fmla="*/ 41 w 282"/>
                  <a:gd name="T15" fmla="*/ 31 h 253"/>
                  <a:gd name="T16" fmla="*/ 39 w 282"/>
                  <a:gd name="T17" fmla="*/ 32 h 253"/>
                  <a:gd name="T18" fmla="*/ 37 w 282"/>
                  <a:gd name="T19" fmla="*/ 34 h 253"/>
                  <a:gd name="T20" fmla="*/ 36 w 282"/>
                  <a:gd name="T21" fmla="*/ 36 h 253"/>
                  <a:gd name="T22" fmla="*/ 34 w 282"/>
                  <a:gd name="T23" fmla="*/ 37 h 253"/>
                  <a:gd name="T24" fmla="*/ 32 w 282"/>
                  <a:gd name="T25" fmla="*/ 39 h 253"/>
                  <a:gd name="T26" fmla="*/ 32 w 282"/>
                  <a:gd name="T27" fmla="*/ 40 h 253"/>
                  <a:gd name="T28" fmla="*/ 32 w 282"/>
                  <a:gd name="T29" fmla="*/ 40 h 253"/>
                  <a:gd name="T30" fmla="*/ 32 w 282"/>
                  <a:gd name="T31" fmla="*/ 41 h 253"/>
                  <a:gd name="T32" fmla="*/ 32 w 282"/>
                  <a:gd name="T33" fmla="*/ 41 h 253"/>
                  <a:gd name="T34" fmla="*/ 33 w 282"/>
                  <a:gd name="T35" fmla="*/ 42 h 253"/>
                  <a:gd name="T36" fmla="*/ 33 w 282"/>
                  <a:gd name="T37" fmla="*/ 42 h 253"/>
                  <a:gd name="T38" fmla="*/ 34 w 282"/>
                  <a:gd name="T39" fmla="*/ 42 h 253"/>
                  <a:gd name="T40" fmla="*/ 35 w 282"/>
                  <a:gd name="T41" fmla="*/ 41 h 253"/>
                  <a:gd name="T42" fmla="*/ 39 w 282"/>
                  <a:gd name="T43" fmla="*/ 39 h 253"/>
                  <a:gd name="T44" fmla="*/ 42 w 282"/>
                  <a:gd name="T45" fmla="*/ 36 h 253"/>
                  <a:gd name="T46" fmla="*/ 45 w 282"/>
                  <a:gd name="T47" fmla="*/ 32 h 253"/>
                  <a:gd name="T48" fmla="*/ 46 w 282"/>
                  <a:gd name="T49" fmla="*/ 28 h 253"/>
                  <a:gd name="T50" fmla="*/ 47 w 282"/>
                  <a:gd name="T51" fmla="*/ 23 h 253"/>
                  <a:gd name="T52" fmla="*/ 47 w 282"/>
                  <a:gd name="T53" fmla="*/ 19 h 253"/>
                  <a:gd name="T54" fmla="*/ 45 w 282"/>
                  <a:gd name="T55" fmla="*/ 15 h 253"/>
                  <a:gd name="T56" fmla="*/ 42 w 282"/>
                  <a:gd name="T57" fmla="*/ 12 h 253"/>
                  <a:gd name="T58" fmla="*/ 39 w 282"/>
                  <a:gd name="T59" fmla="*/ 10 h 253"/>
                  <a:gd name="T60" fmla="*/ 37 w 282"/>
                  <a:gd name="T61" fmla="*/ 8 h 253"/>
                  <a:gd name="T62" fmla="*/ 34 w 282"/>
                  <a:gd name="T63" fmla="*/ 6 h 253"/>
                  <a:gd name="T64" fmla="*/ 30 w 282"/>
                  <a:gd name="T65" fmla="*/ 5 h 253"/>
                  <a:gd name="T66" fmla="*/ 27 w 282"/>
                  <a:gd name="T67" fmla="*/ 4 h 253"/>
                  <a:gd name="T68" fmla="*/ 24 w 282"/>
                  <a:gd name="T69" fmla="*/ 3 h 253"/>
                  <a:gd name="T70" fmla="*/ 20 w 282"/>
                  <a:gd name="T71" fmla="*/ 2 h 253"/>
                  <a:gd name="T72" fmla="*/ 17 w 282"/>
                  <a:gd name="T73" fmla="*/ 1 h 253"/>
                  <a:gd name="T74" fmla="*/ 14 w 282"/>
                  <a:gd name="T75" fmla="*/ 1 h 253"/>
                  <a:gd name="T76" fmla="*/ 10 w 282"/>
                  <a:gd name="T77" fmla="*/ 0 h 253"/>
                  <a:gd name="T78" fmla="*/ 8 w 282"/>
                  <a:gd name="T79" fmla="*/ 0 h 253"/>
                  <a:gd name="T80" fmla="*/ 5 w 282"/>
                  <a:gd name="T81" fmla="*/ 0 h 253"/>
                  <a:gd name="T82" fmla="*/ 3 w 282"/>
                  <a:gd name="T83" fmla="*/ 0 h 253"/>
                  <a:gd name="T84" fmla="*/ 2 w 282"/>
                  <a:gd name="T85" fmla="*/ 0 h 253"/>
                  <a:gd name="T86" fmla="*/ 1 w 282"/>
                  <a:gd name="T87" fmla="*/ 1 h 253"/>
                  <a:gd name="T88" fmla="*/ 0 w 282"/>
                  <a:gd name="T89" fmla="*/ 1 h 253"/>
                  <a:gd name="T90" fmla="*/ 2 w 282"/>
                  <a:gd name="T91" fmla="*/ 1 h 253"/>
                  <a:gd name="T92" fmla="*/ 4 w 282"/>
                  <a:gd name="T93" fmla="*/ 1 h 253"/>
                  <a:gd name="T94" fmla="*/ 6 w 282"/>
                  <a:gd name="T95" fmla="*/ 2 h 253"/>
                  <a:gd name="T96" fmla="*/ 9 w 282"/>
                  <a:gd name="T97" fmla="*/ 2 h 253"/>
                  <a:gd name="T98" fmla="*/ 11 w 282"/>
                  <a:gd name="T99" fmla="*/ 3 h 253"/>
                  <a:gd name="T100" fmla="*/ 14 w 282"/>
                  <a:gd name="T101" fmla="*/ 3 h 253"/>
                  <a:gd name="T102" fmla="*/ 16 w 282"/>
                  <a:gd name="T103" fmla="*/ 4 h 253"/>
                  <a:gd name="T104" fmla="*/ 19 w 282"/>
                  <a:gd name="T105" fmla="*/ 4 h 253"/>
                  <a:gd name="T106" fmla="*/ 22 w 282"/>
                  <a:gd name="T107" fmla="*/ 5 h 253"/>
                  <a:gd name="T108" fmla="*/ 24 w 282"/>
                  <a:gd name="T109" fmla="*/ 6 h 253"/>
                  <a:gd name="T110" fmla="*/ 27 w 282"/>
                  <a:gd name="T111" fmla="*/ 7 h 253"/>
                  <a:gd name="T112" fmla="*/ 29 w 282"/>
                  <a:gd name="T113" fmla="*/ 8 h 253"/>
                  <a:gd name="T114" fmla="*/ 32 w 282"/>
                  <a:gd name="T115" fmla="*/ 9 h 253"/>
                  <a:gd name="T116" fmla="*/ 35 w 282"/>
                  <a:gd name="T117" fmla="*/ 10 h 253"/>
                  <a:gd name="T118" fmla="*/ 37 w 282"/>
                  <a:gd name="T119" fmla="*/ 11 h 253"/>
                  <a:gd name="T120" fmla="*/ 39 w 282"/>
                  <a:gd name="T121" fmla="*/ 13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2"/>
                  <a:gd name="T184" fmla="*/ 0 h 253"/>
                  <a:gd name="T185" fmla="*/ 282 w 282"/>
                  <a:gd name="T186" fmla="*/ 253 h 2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" name="Freeform 554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>
                  <a:gd name="T0" fmla="*/ 0 w 115"/>
                  <a:gd name="T1" fmla="*/ 21 h 236"/>
                  <a:gd name="T2" fmla="*/ 0 w 115"/>
                  <a:gd name="T3" fmla="*/ 24 h 236"/>
                  <a:gd name="T4" fmla="*/ 1 w 115"/>
                  <a:gd name="T5" fmla="*/ 27 h 236"/>
                  <a:gd name="T6" fmla="*/ 2 w 115"/>
                  <a:gd name="T7" fmla="*/ 30 h 236"/>
                  <a:gd name="T8" fmla="*/ 4 w 115"/>
                  <a:gd name="T9" fmla="*/ 33 h 236"/>
                  <a:gd name="T10" fmla="*/ 6 w 115"/>
                  <a:gd name="T11" fmla="*/ 35 h 236"/>
                  <a:gd name="T12" fmla="*/ 9 w 115"/>
                  <a:gd name="T13" fmla="*/ 37 h 236"/>
                  <a:gd name="T14" fmla="*/ 12 w 115"/>
                  <a:gd name="T15" fmla="*/ 38 h 236"/>
                  <a:gd name="T16" fmla="*/ 15 w 115"/>
                  <a:gd name="T17" fmla="*/ 39 h 236"/>
                  <a:gd name="T18" fmla="*/ 16 w 115"/>
                  <a:gd name="T19" fmla="*/ 39 h 236"/>
                  <a:gd name="T20" fmla="*/ 17 w 115"/>
                  <a:gd name="T21" fmla="*/ 39 h 236"/>
                  <a:gd name="T22" fmla="*/ 18 w 115"/>
                  <a:gd name="T23" fmla="*/ 38 h 236"/>
                  <a:gd name="T24" fmla="*/ 18 w 115"/>
                  <a:gd name="T25" fmla="*/ 37 h 236"/>
                  <a:gd name="T26" fmla="*/ 18 w 115"/>
                  <a:gd name="T27" fmla="*/ 36 h 236"/>
                  <a:gd name="T28" fmla="*/ 18 w 115"/>
                  <a:gd name="T29" fmla="*/ 36 h 236"/>
                  <a:gd name="T30" fmla="*/ 18 w 115"/>
                  <a:gd name="T31" fmla="*/ 35 h 236"/>
                  <a:gd name="T32" fmla="*/ 17 w 115"/>
                  <a:gd name="T33" fmla="*/ 34 h 236"/>
                  <a:gd name="T34" fmla="*/ 14 w 115"/>
                  <a:gd name="T35" fmla="*/ 33 h 236"/>
                  <a:gd name="T36" fmla="*/ 11 w 115"/>
                  <a:gd name="T37" fmla="*/ 32 h 236"/>
                  <a:gd name="T38" fmla="*/ 8 w 115"/>
                  <a:gd name="T39" fmla="*/ 30 h 236"/>
                  <a:gd name="T40" fmla="*/ 7 w 115"/>
                  <a:gd name="T41" fmla="*/ 27 h 236"/>
                  <a:gd name="T42" fmla="*/ 5 w 115"/>
                  <a:gd name="T43" fmla="*/ 24 h 236"/>
                  <a:gd name="T44" fmla="*/ 5 w 115"/>
                  <a:gd name="T45" fmla="*/ 21 h 236"/>
                  <a:gd name="T46" fmla="*/ 5 w 115"/>
                  <a:gd name="T47" fmla="*/ 18 h 236"/>
                  <a:gd name="T48" fmla="*/ 6 w 115"/>
                  <a:gd name="T49" fmla="*/ 15 h 236"/>
                  <a:gd name="T50" fmla="*/ 7 w 115"/>
                  <a:gd name="T51" fmla="*/ 12 h 236"/>
                  <a:gd name="T52" fmla="*/ 9 w 115"/>
                  <a:gd name="T53" fmla="*/ 10 h 236"/>
                  <a:gd name="T54" fmla="*/ 12 w 115"/>
                  <a:gd name="T55" fmla="*/ 8 h 236"/>
                  <a:gd name="T56" fmla="*/ 14 w 115"/>
                  <a:gd name="T57" fmla="*/ 5 h 236"/>
                  <a:gd name="T58" fmla="*/ 16 w 115"/>
                  <a:gd name="T59" fmla="*/ 4 h 236"/>
                  <a:gd name="T60" fmla="*/ 18 w 115"/>
                  <a:gd name="T61" fmla="*/ 2 h 236"/>
                  <a:gd name="T62" fmla="*/ 19 w 115"/>
                  <a:gd name="T63" fmla="*/ 1 h 236"/>
                  <a:gd name="T64" fmla="*/ 19 w 115"/>
                  <a:gd name="T65" fmla="*/ 0 h 236"/>
                  <a:gd name="T66" fmla="*/ 17 w 115"/>
                  <a:gd name="T67" fmla="*/ 1 h 236"/>
                  <a:gd name="T68" fmla="*/ 14 w 115"/>
                  <a:gd name="T69" fmla="*/ 2 h 236"/>
                  <a:gd name="T70" fmla="*/ 11 w 115"/>
                  <a:gd name="T71" fmla="*/ 4 h 236"/>
                  <a:gd name="T72" fmla="*/ 8 w 115"/>
                  <a:gd name="T73" fmla="*/ 7 h 236"/>
                  <a:gd name="T74" fmla="*/ 5 w 115"/>
                  <a:gd name="T75" fmla="*/ 10 h 236"/>
                  <a:gd name="T76" fmla="*/ 3 w 115"/>
                  <a:gd name="T77" fmla="*/ 14 h 236"/>
                  <a:gd name="T78" fmla="*/ 1 w 115"/>
                  <a:gd name="T79" fmla="*/ 17 h 236"/>
                  <a:gd name="T80" fmla="*/ 0 w 115"/>
                  <a:gd name="T81" fmla="*/ 21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5"/>
                  <a:gd name="T124" fmla="*/ 0 h 236"/>
                  <a:gd name="T125" fmla="*/ 115 w 115"/>
                  <a:gd name="T126" fmla="*/ 236 h 2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" name="Freeform 555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>
                  <a:gd name="T0" fmla="*/ 35 w 245"/>
                  <a:gd name="T1" fmla="*/ 21 h 310"/>
                  <a:gd name="T2" fmla="*/ 37 w 245"/>
                  <a:gd name="T3" fmla="*/ 24 h 310"/>
                  <a:gd name="T4" fmla="*/ 38 w 245"/>
                  <a:gd name="T5" fmla="*/ 28 h 310"/>
                  <a:gd name="T6" fmla="*/ 37 w 245"/>
                  <a:gd name="T7" fmla="*/ 31 h 310"/>
                  <a:gd name="T8" fmla="*/ 35 w 245"/>
                  <a:gd name="T9" fmla="*/ 35 h 310"/>
                  <a:gd name="T10" fmla="*/ 31 w 245"/>
                  <a:gd name="T11" fmla="*/ 38 h 310"/>
                  <a:gd name="T12" fmla="*/ 28 w 245"/>
                  <a:gd name="T13" fmla="*/ 41 h 310"/>
                  <a:gd name="T14" fmla="*/ 24 w 245"/>
                  <a:gd name="T15" fmla="*/ 44 h 310"/>
                  <a:gd name="T16" fmla="*/ 21 w 245"/>
                  <a:gd name="T17" fmla="*/ 47 h 310"/>
                  <a:gd name="T18" fmla="*/ 21 w 245"/>
                  <a:gd name="T19" fmla="*/ 48 h 310"/>
                  <a:gd name="T20" fmla="*/ 20 w 245"/>
                  <a:gd name="T21" fmla="*/ 50 h 310"/>
                  <a:gd name="T22" fmla="*/ 20 w 245"/>
                  <a:gd name="T23" fmla="*/ 51 h 310"/>
                  <a:gd name="T24" fmla="*/ 22 w 245"/>
                  <a:gd name="T25" fmla="*/ 52 h 310"/>
                  <a:gd name="T26" fmla="*/ 23 w 245"/>
                  <a:gd name="T27" fmla="*/ 52 h 310"/>
                  <a:gd name="T28" fmla="*/ 26 w 245"/>
                  <a:gd name="T29" fmla="*/ 49 h 310"/>
                  <a:gd name="T30" fmla="*/ 30 w 245"/>
                  <a:gd name="T31" fmla="*/ 45 h 310"/>
                  <a:gd name="T32" fmla="*/ 35 w 245"/>
                  <a:gd name="T33" fmla="*/ 41 h 310"/>
                  <a:gd name="T34" fmla="*/ 38 w 245"/>
                  <a:gd name="T35" fmla="*/ 37 h 310"/>
                  <a:gd name="T36" fmla="*/ 41 w 245"/>
                  <a:gd name="T37" fmla="*/ 31 h 310"/>
                  <a:gd name="T38" fmla="*/ 41 w 245"/>
                  <a:gd name="T39" fmla="*/ 25 h 310"/>
                  <a:gd name="T40" fmla="*/ 38 w 245"/>
                  <a:gd name="T41" fmla="*/ 20 h 310"/>
                  <a:gd name="T42" fmla="*/ 34 w 245"/>
                  <a:gd name="T43" fmla="*/ 16 h 310"/>
                  <a:gd name="T44" fmla="*/ 29 w 245"/>
                  <a:gd name="T45" fmla="*/ 13 h 310"/>
                  <a:gd name="T46" fmla="*/ 25 w 245"/>
                  <a:gd name="T47" fmla="*/ 10 h 310"/>
                  <a:gd name="T48" fmla="*/ 20 w 245"/>
                  <a:gd name="T49" fmla="*/ 8 h 310"/>
                  <a:gd name="T50" fmla="*/ 16 w 245"/>
                  <a:gd name="T51" fmla="*/ 5 h 310"/>
                  <a:gd name="T52" fmla="*/ 11 w 245"/>
                  <a:gd name="T53" fmla="*/ 3 h 310"/>
                  <a:gd name="T54" fmla="*/ 7 w 245"/>
                  <a:gd name="T55" fmla="*/ 1 h 310"/>
                  <a:gd name="T56" fmla="*/ 3 w 245"/>
                  <a:gd name="T57" fmla="*/ 0 h 310"/>
                  <a:gd name="T58" fmla="*/ 1 w 245"/>
                  <a:gd name="T59" fmla="*/ 0 h 310"/>
                  <a:gd name="T60" fmla="*/ 2 w 245"/>
                  <a:gd name="T61" fmla="*/ 1 h 310"/>
                  <a:gd name="T62" fmla="*/ 6 w 245"/>
                  <a:gd name="T63" fmla="*/ 3 h 310"/>
                  <a:gd name="T64" fmla="*/ 10 w 245"/>
                  <a:gd name="T65" fmla="*/ 5 h 310"/>
                  <a:gd name="T66" fmla="*/ 14 w 245"/>
                  <a:gd name="T67" fmla="*/ 7 h 310"/>
                  <a:gd name="T68" fmla="*/ 19 w 245"/>
                  <a:gd name="T69" fmla="*/ 10 h 310"/>
                  <a:gd name="T70" fmla="*/ 23 w 245"/>
                  <a:gd name="T71" fmla="*/ 12 h 310"/>
                  <a:gd name="T72" fmla="*/ 28 w 245"/>
                  <a:gd name="T73" fmla="*/ 15 h 310"/>
                  <a:gd name="T74" fmla="*/ 31 w 245"/>
                  <a:gd name="T75" fmla="*/ 18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5"/>
                  <a:gd name="T115" fmla="*/ 0 h 310"/>
                  <a:gd name="T116" fmla="*/ 245 w 245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81" name="Line 556"/>
            <p:cNvSpPr>
              <a:spLocks noChangeShapeType="1"/>
            </p:cNvSpPr>
            <p:nvPr/>
          </p:nvSpPr>
          <p:spPr bwMode="auto">
            <a:xfrm>
              <a:off x="4097" y="3373"/>
              <a:ext cx="317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2" name="Line 557"/>
            <p:cNvSpPr>
              <a:spLocks noChangeShapeType="1"/>
            </p:cNvSpPr>
            <p:nvPr/>
          </p:nvSpPr>
          <p:spPr bwMode="auto">
            <a:xfrm>
              <a:off x="3750" y="3332"/>
              <a:ext cx="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744" name="Group 558"/>
            <p:cNvGrpSpPr>
              <a:grpSpLocks/>
            </p:cNvGrpSpPr>
            <p:nvPr/>
          </p:nvGrpSpPr>
          <p:grpSpPr bwMode="auto">
            <a:xfrm>
              <a:off x="4995" y="3370"/>
              <a:ext cx="131" cy="258"/>
              <a:chOff x="4180" y="783"/>
              <a:chExt cx="150" cy="307"/>
            </a:xfrm>
          </p:grpSpPr>
          <p:sp>
            <p:nvSpPr>
              <p:cNvPr id="1200" name="AutoShape 559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1" name="Rectangle 560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2" name="Rectangle 561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3" name="AutoShape 562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4" name="Line 563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5" name="Line 564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6" name="Rectangle 565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7" name="Rectangle 566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84" name="Line 567"/>
            <p:cNvSpPr>
              <a:spLocks noChangeShapeType="1"/>
            </p:cNvSpPr>
            <p:nvPr/>
          </p:nvSpPr>
          <p:spPr bwMode="auto">
            <a:xfrm flipH="1">
              <a:off x="3806" y="2401"/>
              <a:ext cx="2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5" name="Line 568"/>
            <p:cNvSpPr>
              <a:spLocks noChangeShapeType="1"/>
            </p:cNvSpPr>
            <p:nvPr/>
          </p:nvSpPr>
          <p:spPr bwMode="auto">
            <a:xfrm flipV="1">
              <a:off x="4623" y="1760"/>
              <a:ext cx="78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6" name="Line 569"/>
            <p:cNvSpPr>
              <a:spLocks noChangeShapeType="1"/>
            </p:cNvSpPr>
            <p:nvPr/>
          </p:nvSpPr>
          <p:spPr bwMode="auto">
            <a:xfrm>
              <a:off x="4514" y="1869"/>
              <a:ext cx="0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" name="Line 570"/>
            <p:cNvSpPr>
              <a:spLocks noChangeShapeType="1"/>
            </p:cNvSpPr>
            <p:nvPr/>
          </p:nvSpPr>
          <p:spPr bwMode="auto">
            <a:xfrm flipV="1">
              <a:off x="4630" y="1804"/>
              <a:ext cx="16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" name="Line 571"/>
            <p:cNvSpPr>
              <a:spLocks noChangeShapeType="1"/>
            </p:cNvSpPr>
            <p:nvPr/>
          </p:nvSpPr>
          <p:spPr bwMode="auto">
            <a:xfrm>
              <a:off x="4852" y="1803"/>
              <a:ext cx="0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9" name="Line 572"/>
            <p:cNvSpPr>
              <a:spLocks noChangeShapeType="1"/>
            </p:cNvSpPr>
            <p:nvPr/>
          </p:nvSpPr>
          <p:spPr bwMode="auto">
            <a:xfrm>
              <a:off x="4634" y="1996"/>
              <a:ext cx="1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0" name="Line 573"/>
            <p:cNvSpPr>
              <a:spLocks noChangeShapeType="1"/>
            </p:cNvSpPr>
            <p:nvPr/>
          </p:nvSpPr>
          <p:spPr bwMode="auto">
            <a:xfrm flipV="1">
              <a:off x="3560" y="2542"/>
              <a:ext cx="10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1" name="Line 574"/>
            <p:cNvSpPr>
              <a:spLocks noChangeShapeType="1"/>
            </p:cNvSpPr>
            <p:nvPr/>
          </p:nvSpPr>
          <p:spPr bwMode="auto">
            <a:xfrm flipV="1">
              <a:off x="4895" y="1614"/>
              <a:ext cx="15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2" name="Line 575"/>
            <p:cNvSpPr>
              <a:spLocks noChangeShapeType="1"/>
            </p:cNvSpPr>
            <p:nvPr/>
          </p:nvSpPr>
          <p:spPr bwMode="auto">
            <a:xfrm>
              <a:off x="4983" y="1990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3" name="Line 576"/>
            <p:cNvSpPr>
              <a:spLocks noChangeShapeType="1"/>
            </p:cNvSpPr>
            <p:nvPr/>
          </p:nvSpPr>
          <p:spPr bwMode="auto">
            <a:xfrm flipH="1">
              <a:off x="4445" y="2038"/>
              <a:ext cx="62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4" name="Line 577"/>
            <p:cNvSpPr>
              <a:spLocks noChangeShapeType="1"/>
            </p:cNvSpPr>
            <p:nvPr/>
          </p:nvSpPr>
          <p:spPr bwMode="auto">
            <a:xfrm flipH="1">
              <a:off x="4817" y="2038"/>
              <a:ext cx="70" cy="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5" name="Text Box 578"/>
            <p:cNvSpPr txBox="1">
              <a:spLocks noChangeArrowheads="1"/>
            </p:cNvSpPr>
            <p:nvPr/>
          </p:nvSpPr>
          <p:spPr bwMode="auto">
            <a:xfrm>
              <a:off x="3229" y="2006"/>
              <a:ext cx="10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Home network</a:t>
              </a:r>
            </a:p>
          </p:txBody>
        </p:sp>
        <p:sp>
          <p:nvSpPr>
            <p:cNvPr id="1196" name="Text Box 579"/>
            <p:cNvSpPr txBox="1">
              <a:spLocks noChangeArrowheads="1"/>
            </p:cNvSpPr>
            <p:nvPr/>
          </p:nvSpPr>
          <p:spPr bwMode="auto">
            <a:xfrm>
              <a:off x="3515" y="2852"/>
              <a:ext cx="15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Institutional network</a:t>
              </a:r>
            </a:p>
          </p:txBody>
        </p:sp>
        <p:sp>
          <p:nvSpPr>
            <p:cNvPr id="1197" name="Text Box 580"/>
            <p:cNvSpPr txBox="1">
              <a:spLocks noChangeArrowheads="1"/>
            </p:cNvSpPr>
            <p:nvPr/>
          </p:nvSpPr>
          <p:spPr bwMode="auto">
            <a:xfrm>
              <a:off x="3234" y="1065"/>
              <a:ext cx="11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Mobile network</a:t>
              </a:r>
            </a:p>
          </p:txBody>
        </p:sp>
        <p:sp>
          <p:nvSpPr>
            <p:cNvPr id="1198" name="Text Box 581"/>
            <p:cNvSpPr txBox="1">
              <a:spLocks noChangeArrowheads="1"/>
            </p:cNvSpPr>
            <p:nvPr/>
          </p:nvSpPr>
          <p:spPr bwMode="auto">
            <a:xfrm>
              <a:off x="4369" y="1368"/>
              <a:ext cx="8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Global ISP</a:t>
              </a:r>
            </a:p>
          </p:txBody>
        </p:sp>
        <p:sp>
          <p:nvSpPr>
            <p:cNvPr id="1199" name="Text Box 582"/>
            <p:cNvSpPr txBox="1">
              <a:spLocks noChangeArrowheads="1"/>
            </p:cNvSpPr>
            <p:nvPr/>
          </p:nvSpPr>
          <p:spPr bwMode="auto">
            <a:xfrm>
              <a:off x="4240" y="2240"/>
              <a:ext cx="9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Regional ISP</a:t>
              </a:r>
            </a:p>
          </p:txBody>
        </p:sp>
      </p:grpSp>
      <p:grpSp>
        <p:nvGrpSpPr>
          <p:cNvPr id="4745" name="Group 674"/>
          <p:cNvGrpSpPr>
            <a:grpSpLocks/>
          </p:cNvGrpSpPr>
          <p:nvPr/>
        </p:nvGrpSpPr>
        <p:grpSpPr bwMode="auto">
          <a:xfrm>
            <a:off x="465138" y="5464175"/>
            <a:ext cx="800100" cy="506413"/>
            <a:chOff x="293" y="3442"/>
            <a:chExt cx="504" cy="319"/>
          </a:xfrm>
        </p:grpSpPr>
        <p:grpSp>
          <p:nvGrpSpPr>
            <p:cNvPr id="4746" name="Group 585"/>
            <p:cNvGrpSpPr>
              <a:grpSpLocks/>
            </p:cNvGrpSpPr>
            <p:nvPr/>
          </p:nvGrpSpPr>
          <p:grpSpPr bwMode="auto">
            <a:xfrm>
              <a:off x="383" y="3442"/>
              <a:ext cx="228" cy="108"/>
              <a:chOff x="3600" y="219"/>
              <a:chExt cx="360" cy="175"/>
            </a:xfrm>
          </p:grpSpPr>
          <p:sp>
            <p:nvSpPr>
              <p:cNvPr id="1121" name="Oval 586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2" name="Line 58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3" name="Line 58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4" name="Rectangle 58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125" name="Oval 59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747" name="Group 59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31" name="Line 59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2" name="Line 59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3" name="Line 59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748" name="Group 59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28" name="Line 59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9" name="Line 59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0" name="Line 59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20" name="Text Box 662"/>
            <p:cNvSpPr txBox="1">
              <a:spLocks noChangeArrowheads="1"/>
            </p:cNvSpPr>
            <p:nvPr/>
          </p:nvSpPr>
          <p:spPr bwMode="auto">
            <a:xfrm>
              <a:off x="293" y="3549"/>
              <a:ext cx="5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router</a:t>
              </a:r>
            </a:p>
          </p:txBody>
        </p:sp>
      </p:grpSp>
      <p:grpSp>
        <p:nvGrpSpPr>
          <p:cNvPr id="4749" name="Group 672"/>
          <p:cNvGrpSpPr>
            <a:grpSpLocks/>
          </p:cNvGrpSpPr>
          <p:nvPr/>
        </p:nvGrpSpPr>
        <p:grpSpPr bwMode="auto">
          <a:xfrm>
            <a:off x="146050" y="1325563"/>
            <a:ext cx="1458913" cy="1893887"/>
            <a:chOff x="92" y="835"/>
            <a:chExt cx="919" cy="1193"/>
          </a:xfrm>
        </p:grpSpPr>
        <p:grpSp>
          <p:nvGrpSpPr>
            <p:cNvPr id="4750" name="Group 599"/>
            <p:cNvGrpSpPr>
              <a:grpSpLocks/>
            </p:cNvGrpSpPr>
            <p:nvPr/>
          </p:nvGrpSpPr>
          <p:grpSpPr bwMode="auto">
            <a:xfrm>
              <a:off x="92" y="1416"/>
              <a:ext cx="220" cy="245"/>
              <a:chOff x="2870" y="1518"/>
              <a:chExt cx="292" cy="320"/>
            </a:xfrm>
          </p:grpSpPr>
          <p:graphicFrame>
            <p:nvGraphicFramePr>
              <p:cNvPr id="1027" name="Object 60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2051" name="Clip" r:id="rId20" imgW="819000" imgH="847800" progId="">
                  <p:embed/>
                </p:oleObj>
              </a:graphicData>
            </a:graphic>
          </p:graphicFrame>
          <p:graphicFrame>
            <p:nvGraphicFramePr>
              <p:cNvPr id="1028" name="Object 60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2052" name="Clip" r:id="rId21" imgW="1266840" imgH="1200240" progId="">
                  <p:embed/>
                </p:oleObj>
              </a:graphicData>
            </a:graphic>
          </p:graphicFrame>
        </p:grpSp>
        <p:graphicFrame>
          <p:nvGraphicFramePr>
            <p:cNvPr id="1026" name="Object 602"/>
            <p:cNvGraphicFramePr>
              <a:graphicFrameLocks noChangeAspect="1"/>
            </p:cNvGraphicFramePr>
            <p:nvPr/>
          </p:nvGraphicFramePr>
          <p:xfrm>
            <a:off x="131" y="843"/>
            <a:ext cx="207" cy="173"/>
          </p:xfrm>
          <a:graphic>
            <a:graphicData uri="http://schemas.openxmlformats.org/presentationml/2006/ole">
              <p:oleObj spid="_x0000_s2050" name="Clip" r:id="rId22" imgW="1305000" imgH="1085760" progId="">
                <p:embed/>
              </p:oleObj>
            </a:graphicData>
          </a:graphic>
        </p:graphicFrame>
        <p:grpSp>
          <p:nvGrpSpPr>
            <p:cNvPr id="4751" name="Group 603"/>
            <p:cNvGrpSpPr>
              <a:grpSpLocks/>
            </p:cNvGrpSpPr>
            <p:nvPr/>
          </p:nvGrpSpPr>
          <p:grpSpPr bwMode="auto">
            <a:xfrm>
              <a:off x="171" y="1105"/>
              <a:ext cx="148" cy="241"/>
              <a:chOff x="4180" y="783"/>
              <a:chExt cx="150" cy="307"/>
            </a:xfrm>
          </p:grpSpPr>
          <p:sp>
            <p:nvSpPr>
              <p:cNvPr id="1111" name="AutoShape 60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2" name="Rectangle 60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3" name="Rectangle 60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4" name="AutoShape 60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5" name="Line 60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" name="Line 60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7" name="Rectangle 61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8" name="Rectangle 611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1106" name="Picture 661" descr="imgyjavg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12" y="1763"/>
              <a:ext cx="232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7" name="Text Box 663"/>
            <p:cNvSpPr txBox="1">
              <a:spLocks noChangeArrowheads="1"/>
            </p:cNvSpPr>
            <p:nvPr/>
          </p:nvSpPr>
          <p:spPr bwMode="auto">
            <a:xfrm>
              <a:off x="348" y="835"/>
              <a:ext cx="2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PC</a:t>
              </a:r>
            </a:p>
          </p:txBody>
        </p:sp>
        <p:sp>
          <p:nvSpPr>
            <p:cNvPr id="1108" name="Text Box 664"/>
            <p:cNvSpPr txBox="1">
              <a:spLocks noChangeArrowheads="1"/>
            </p:cNvSpPr>
            <p:nvPr/>
          </p:nvSpPr>
          <p:spPr bwMode="auto">
            <a:xfrm>
              <a:off x="334" y="1107"/>
              <a:ext cx="5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server</a:t>
              </a:r>
            </a:p>
          </p:txBody>
        </p:sp>
        <p:sp>
          <p:nvSpPr>
            <p:cNvPr id="1109" name="Text Box 665"/>
            <p:cNvSpPr txBox="1">
              <a:spLocks noChangeArrowheads="1"/>
            </p:cNvSpPr>
            <p:nvPr/>
          </p:nvSpPr>
          <p:spPr bwMode="auto">
            <a:xfrm>
              <a:off x="345" y="1437"/>
              <a:ext cx="601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1600">
                  <a:latin typeface="Comic Sans MS" pitchFamily="66" charset="0"/>
                </a:rPr>
                <a:t>wireless</a:t>
              </a:r>
            </a:p>
            <a:p>
              <a:pPr>
                <a:lnSpc>
                  <a:spcPct val="75000"/>
                </a:lnSpc>
              </a:pPr>
              <a:r>
                <a:rPr lang="en-US" sz="1600">
                  <a:latin typeface="Comic Sans MS" pitchFamily="66" charset="0"/>
                </a:rPr>
                <a:t>laptop</a:t>
              </a:r>
            </a:p>
          </p:txBody>
        </p:sp>
        <p:sp>
          <p:nvSpPr>
            <p:cNvPr id="1110" name="Text Box 667"/>
            <p:cNvSpPr txBox="1">
              <a:spLocks noChangeArrowheads="1"/>
            </p:cNvSpPr>
            <p:nvPr/>
          </p:nvSpPr>
          <p:spPr bwMode="auto">
            <a:xfrm>
              <a:off x="359" y="1738"/>
              <a:ext cx="652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1600">
                  <a:latin typeface="Comic Sans MS" pitchFamily="66" charset="0"/>
                </a:rPr>
                <a:t>cellular </a:t>
              </a:r>
            </a:p>
            <a:p>
              <a:pPr>
                <a:lnSpc>
                  <a:spcPct val="75000"/>
                </a:lnSpc>
              </a:pPr>
              <a:r>
                <a:rPr lang="en-US" sz="1600">
                  <a:latin typeface="Comic Sans MS" pitchFamily="66" charset="0"/>
                </a:rPr>
                <a:t>handheld</a:t>
              </a:r>
            </a:p>
          </p:txBody>
        </p:sp>
      </p:grpSp>
      <p:grpSp>
        <p:nvGrpSpPr>
          <p:cNvPr id="4752" name="Group 673"/>
          <p:cNvGrpSpPr>
            <a:grpSpLocks/>
          </p:cNvGrpSpPr>
          <p:nvPr/>
        </p:nvGrpSpPr>
        <p:grpSpPr bwMode="auto">
          <a:xfrm>
            <a:off x="338138" y="3865563"/>
            <a:ext cx="1431925" cy="992187"/>
            <a:chOff x="213" y="2435"/>
            <a:chExt cx="902" cy="625"/>
          </a:xfrm>
        </p:grpSpPr>
        <p:grpSp>
          <p:nvGrpSpPr>
            <p:cNvPr id="4753" name="Group 612"/>
            <p:cNvGrpSpPr>
              <a:grpSpLocks/>
            </p:cNvGrpSpPr>
            <p:nvPr/>
          </p:nvGrpSpPr>
          <p:grpSpPr bwMode="auto">
            <a:xfrm>
              <a:off x="213" y="2446"/>
              <a:ext cx="149" cy="213"/>
              <a:chOff x="2556" y="2689"/>
              <a:chExt cx="183" cy="255"/>
            </a:xfrm>
          </p:grpSpPr>
          <p:pic>
            <p:nvPicPr>
              <p:cNvPr id="1087" name="Picture 613" descr="31u_bnrz[1]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88" name="Freeform 614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>
                  <a:gd name="T0" fmla="*/ 12 w 199"/>
                  <a:gd name="T1" fmla="*/ 5 h 232"/>
                  <a:gd name="T2" fmla="*/ 9 w 199"/>
                  <a:gd name="T3" fmla="*/ 7 h 232"/>
                  <a:gd name="T4" fmla="*/ 7 w 199"/>
                  <a:gd name="T5" fmla="*/ 8 h 232"/>
                  <a:gd name="T6" fmla="*/ 5 w 199"/>
                  <a:gd name="T7" fmla="*/ 11 h 232"/>
                  <a:gd name="T8" fmla="*/ 3 w 199"/>
                  <a:gd name="T9" fmla="*/ 13 h 232"/>
                  <a:gd name="T10" fmla="*/ 2 w 199"/>
                  <a:gd name="T11" fmla="*/ 15 h 232"/>
                  <a:gd name="T12" fmla="*/ 1 w 199"/>
                  <a:gd name="T13" fmla="*/ 18 h 232"/>
                  <a:gd name="T14" fmla="*/ 0 w 199"/>
                  <a:gd name="T15" fmla="*/ 21 h 232"/>
                  <a:gd name="T16" fmla="*/ 0 w 199"/>
                  <a:gd name="T17" fmla="*/ 24 h 232"/>
                  <a:gd name="T18" fmla="*/ 0 w 199"/>
                  <a:gd name="T19" fmla="*/ 28 h 232"/>
                  <a:gd name="T20" fmla="*/ 2 w 199"/>
                  <a:gd name="T21" fmla="*/ 31 h 232"/>
                  <a:gd name="T22" fmla="*/ 4 w 199"/>
                  <a:gd name="T23" fmla="*/ 34 h 232"/>
                  <a:gd name="T24" fmla="*/ 7 w 199"/>
                  <a:gd name="T25" fmla="*/ 36 h 232"/>
                  <a:gd name="T26" fmla="*/ 11 w 199"/>
                  <a:gd name="T27" fmla="*/ 38 h 232"/>
                  <a:gd name="T28" fmla="*/ 15 w 199"/>
                  <a:gd name="T29" fmla="*/ 39 h 232"/>
                  <a:gd name="T30" fmla="*/ 18 w 199"/>
                  <a:gd name="T31" fmla="*/ 39 h 232"/>
                  <a:gd name="T32" fmla="*/ 22 w 199"/>
                  <a:gd name="T33" fmla="*/ 38 h 232"/>
                  <a:gd name="T34" fmla="*/ 23 w 199"/>
                  <a:gd name="T35" fmla="*/ 38 h 232"/>
                  <a:gd name="T36" fmla="*/ 24 w 199"/>
                  <a:gd name="T37" fmla="*/ 38 h 232"/>
                  <a:gd name="T38" fmla="*/ 24 w 199"/>
                  <a:gd name="T39" fmla="*/ 37 h 232"/>
                  <a:gd name="T40" fmla="*/ 25 w 199"/>
                  <a:gd name="T41" fmla="*/ 37 h 232"/>
                  <a:gd name="T42" fmla="*/ 24 w 199"/>
                  <a:gd name="T43" fmla="*/ 36 h 232"/>
                  <a:gd name="T44" fmla="*/ 23 w 199"/>
                  <a:gd name="T45" fmla="*/ 35 h 232"/>
                  <a:gd name="T46" fmla="*/ 22 w 199"/>
                  <a:gd name="T47" fmla="*/ 34 h 232"/>
                  <a:gd name="T48" fmla="*/ 21 w 199"/>
                  <a:gd name="T49" fmla="*/ 34 h 232"/>
                  <a:gd name="T50" fmla="*/ 19 w 199"/>
                  <a:gd name="T51" fmla="*/ 33 h 232"/>
                  <a:gd name="T52" fmla="*/ 17 w 199"/>
                  <a:gd name="T53" fmla="*/ 33 h 232"/>
                  <a:gd name="T54" fmla="*/ 16 w 199"/>
                  <a:gd name="T55" fmla="*/ 32 h 232"/>
                  <a:gd name="T56" fmla="*/ 14 w 199"/>
                  <a:gd name="T57" fmla="*/ 32 h 232"/>
                  <a:gd name="T58" fmla="*/ 12 w 199"/>
                  <a:gd name="T59" fmla="*/ 31 h 232"/>
                  <a:gd name="T60" fmla="*/ 10 w 199"/>
                  <a:gd name="T61" fmla="*/ 31 h 232"/>
                  <a:gd name="T62" fmla="*/ 9 w 199"/>
                  <a:gd name="T63" fmla="*/ 30 h 232"/>
                  <a:gd name="T64" fmla="*/ 7 w 199"/>
                  <a:gd name="T65" fmla="*/ 28 h 232"/>
                  <a:gd name="T66" fmla="*/ 7 w 199"/>
                  <a:gd name="T67" fmla="*/ 22 h 232"/>
                  <a:gd name="T68" fmla="*/ 8 w 199"/>
                  <a:gd name="T69" fmla="*/ 16 h 232"/>
                  <a:gd name="T70" fmla="*/ 11 w 199"/>
                  <a:gd name="T71" fmla="*/ 12 h 232"/>
                  <a:gd name="T72" fmla="*/ 16 w 199"/>
                  <a:gd name="T73" fmla="*/ 8 h 232"/>
                  <a:gd name="T74" fmla="*/ 20 w 199"/>
                  <a:gd name="T75" fmla="*/ 6 h 232"/>
                  <a:gd name="T76" fmla="*/ 25 w 199"/>
                  <a:gd name="T77" fmla="*/ 4 h 232"/>
                  <a:gd name="T78" fmla="*/ 30 w 199"/>
                  <a:gd name="T79" fmla="*/ 2 h 232"/>
                  <a:gd name="T80" fmla="*/ 33 w 199"/>
                  <a:gd name="T81" fmla="*/ 1 h 232"/>
                  <a:gd name="T82" fmla="*/ 31 w 199"/>
                  <a:gd name="T83" fmla="*/ 0 h 232"/>
                  <a:gd name="T84" fmla="*/ 29 w 199"/>
                  <a:gd name="T85" fmla="*/ 0 h 232"/>
                  <a:gd name="T86" fmla="*/ 26 w 199"/>
                  <a:gd name="T87" fmla="*/ 0 h 232"/>
                  <a:gd name="T88" fmla="*/ 23 w 199"/>
                  <a:gd name="T89" fmla="*/ 1 h 232"/>
                  <a:gd name="T90" fmla="*/ 20 w 199"/>
                  <a:gd name="T91" fmla="*/ 2 h 232"/>
                  <a:gd name="T92" fmla="*/ 17 w 199"/>
                  <a:gd name="T93" fmla="*/ 3 h 232"/>
                  <a:gd name="T94" fmla="*/ 14 w 199"/>
                  <a:gd name="T95" fmla="*/ 4 h 232"/>
                  <a:gd name="T96" fmla="*/ 12 w 199"/>
                  <a:gd name="T97" fmla="*/ 5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9"/>
                  <a:gd name="T148" fmla="*/ 0 h 232"/>
                  <a:gd name="T149" fmla="*/ 199 w 199"/>
                  <a:gd name="T150" fmla="*/ 232 h 2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9" name="Freeform 615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>
                  <a:gd name="T0" fmla="*/ 19 w 128"/>
                  <a:gd name="T1" fmla="*/ 10 h 180"/>
                  <a:gd name="T2" fmla="*/ 19 w 128"/>
                  <a:gd name="T3" fmla="*/ 13 h 180"/>
                  <a:gd name="T4" fmla="*/ 19 w 128"/>
                  <a:gd name="T5" fmla="*/ 16 h 180"/>
                  <a:gd name="T6" fmla="*/ 18 w 128"/>
                  <a:gd name="T7" fmla="*/ 18 h 180"/>
                  <a:gd name="T8" fmla="*/ 16 w 128"/>
                  <a:gd name="T9" fmla="*/ 20 h 180"/>
                  <a:gd name="T10" fmla="*/ 13 w 128"/>
                  <a:gd name="T11" fmla="*/ 22 h 180"/>
                  <a:gd name="T12" fmla="*/ 10 w 128"/>
                  <a:gd name="T13" fmla="*/ 24 h 180"/>
                  <a:gd name="T14" fmla="*/ 8 w 128"/>
                  <a:gd name="T15" fmla="*/ 26 h 180"/>
                  <a:gd name="T16" fmla="*/ 5 w 128"/>
                  <a:gd name="T17" fmla="*/ 27 h 180"/>
                  <a:gd name="T18" fmla="*/ 5 w 128"/>
                  <a:gd name="T19" fmla="*/ 28 h 180"/>
                  <a:gd name="T20" fmla="*/ 5 w 128"/>
                  <a:gd name="T21" fmla="*/ 28 h 180"/>
                  <a:gd name="T22" fmla="*/ 5 w 128"/>
                  <a:gd name="T23" fmla="*/ 29 h 180"/>
                  <a:gd name="T24" fmla="*/ 5 w 128"/>
                  <a:gd name="T25" fmla="*/ 30 h 180"/>
                  <a:gd name="T26" fmla="*/ 6 w 128"/>
                  <a:gd name="T27" fmla="*/ 30 h 180"/>
                  <a:gd name="T28" fmla="*/ 6 w 128"/>
                  <a:gd name="T29" fmla="*/ 30 h 180"/>
                  <a:gd name="T30" fmla="*/ 6 w 128"/>
                  <a:gd name="T31" fmla="*/ 30 h 180"/>
                  <a:gd name="T32" fmla="*/ 7 w 128"/>
                  <a:gd name="T33" fmla="*/ 30 h 180"/>
                  <a:gd name="T34" fmla="*/ 10 w 128"/>
                  <a:gd name="T35" fmla="*/ 28 h 180"/>
                  <a:gd name="T36" fmla="*/ 13 w 128"/>
                  <a:gd name="T37" fmla="*/ 26 h 180"/>
                  <a:gd name="T38" fmla="*/ 16 w 128"/>
                  <a:gd name="T39" fmla="*/ 24 h 180"/>
                  <a:gd name="T40" fmla="*/ 19 w 128"/>
                  <a:gd name="T41" fmla="*/ 22 h 180"/>
                  <a:gd name="T42" fmla="*/ 21 w 128"/>
                  <a:gd name="T43" fmla="*/ 19 h 180"/>
                  <a:gd name="T44" fmla="*/ 22 w 128"/>
                  <a:gd name="T45" fmla="*/ 16 h 180"/>
                  <a:gd name="T46" fmla="*/ 22 w 128"/>
                  <a:gd name="T47" fmla="*/ 13 h 180"/>
                  <a:gd name="T48" fmla="*/ 21 w 128"/>
                  <a:gd name="T49" fmla="*/ 9 h 180"/>
                  <a:gd name="T50" fmla="*/ 19 w 128"/>
                  <a:gd name="T51" fmla="*/ 7 h 180"/>
                  <a:gd name="T52" fmla="*/ 17 w 128"/>
                  <a:gd name="T53" fmla="*/ 4 h 180"/>
                  <a:gd name="T54" fmla="*/ 14 w 128"/>
                  <a:gd name="T55" fmla="*/ 2 h 180"/>
                  <a:gd name="T56" fmla="*/ 10 w 128"/>
                  <a:gd name="T57" fmla="*/ 1 h 180"/>
                  <a:gd name="T58" fmla="*/ 6 w 128"/>
                  <a:gd name="T59" fmla="*/ 0 h 180"/>
                  <a:gd name="T60" fmla="*/ 3 w 128"/>
                  <a:gd name="T61" fmla="*/ 0 h 180"/>
                  <a:gd name="T62" fmla="*/ 1 w 128"/>
                  <a:gd name="T63" fmla="*/ 0 h 180"/>
                  <a:gd name="T64" fmla="*/ 0 w 128"/>
                  <a:gd name="T65" fmla="*/ 1 h 180"/>
                  <a:gd name="T66" fmla="*/ 2 w 128"/>
                  <a:gd name="T67" fmla="*/ 2 h 180"/>
                  <a:gd name="T68" fmla="*/ 5 w 128"/>
                  <a:gd name="T69" fmla="*/ 2 h 180"/>
                  <a:gd name="T70" fmla="*/ 8 w 128"/>
                  <a:gd name="T71" fmla="*/ 3 h 180"/>
                  <a:gd name="T72" fmla="*/ 10 w 128"/>
                  <a:gd name="T73" fmla="*/ 4 h 180"/>
                  <a:gd name="T74" fmla="*/ 13 w 128"/>
                  <a:gd name="T75" fmla="*/ 5 h 180"/>
                  <a:gd name="T76" fmla="*/ 15 w 128"/>
                  <a:gd name="T77" fmla="*/ 6 h 180"/>
                  <a:gd name="T78" fmla="*/ 17 w 128"/>
                  <a:gd name="T79" fmla="*/ 8 h 180"/>
                  <a:gd name="T80" fmla="*/ 19 w 128"/>
                  <a:gd name="T81" fmla="*/ 10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0"/>
                  <a:gd name="T125" fmla="*/ 128 w 128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0" name="Freeform 616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>
                  <a:gd name="T0" fmla="*/ 17 w 322"/>
                  <a:gd name="T1" fmla="*/ 12 h 378"/>
                  <a:gd name="T2" fmla="*/ 9 w 322"/>
                  <a:gd name="T3" fmla="*/ 19 h 378"/>
                  <a:gd name="T4" fmla="*/ 3 w 322"/>
                  <a:gd name="T5" fmla="*/ 28 h 378"/>
                  <a:gd name="T6" fmla="*/ 0 w 322"/>
                  <a:gd name="T7" fmla="*/ 38 h 378"/>
                  <a:gd name="T8" fmla="*/ 1 w 322"/>
                  <a:gd name="T9" fmla="*/ 44 h 378"/>
                  <a:gd name="T10" fmla="*/ 2 w 322"/>
                  <a:gd name="T11" fmla="*/ 47 h 378"/>
                  <a:gd name="T12" fmla="*/ 3 w 322"/>
                  <a:gd name="T13" fmla="*/ 50 h 378"/>
                  <a:gd name="T14" fmla="*/ 5 w 322"/>
                  <a:gd name="T15" fmla="*/ 52 h 378"/>
                  <a:gd name="T16" fmla="*/ 9 w 322"/>
                  <a:gd name="T17" fmla="*/ 54 h 378"/>
                  <a:gd name="T18" fmla="*/ 14 w 322"/>
                  <a:gd name="T19" fmla="*/ 56 h 378"/>
                  <a:gd name="T20" fmla="*/ 20 w 322"/>
                  <a:gd name="T21" fmla="*/ 58 h 378"/>
                  <a:gd name="T22" fmla="*/ 25 w 322"/>
                  <a:gd name="T23" fmla="*/ 60 h 378"/>
                  <a:gd name="T24" fmla="*/ 31 w 322"/>
                  <a:gd name="T25" fmla="*/ 61 h 378"/>
                  <a:gd name="T26" fmla="*/ 37 w 322"/>
                  <a:gd name="T27" fmla="*/ 62 h 378"/>
                  <a:gd name="T28" fmla="*/ 43 w 322"/>
                  <a:gd name="T29" fmla="*/ 62 h 378"/>
                  <a:gd name="T30" fmla="*/ 48 w 322"/>
                  <a:gd name="T31" fmla="*/ 63 h 378"/>
                  <a:gd name="T32" fmla="*/ 52 w 322"/>
                  <a:gd name="T33" fmla="*/ 63 h 378"/>
                  <a:gd name="T34" fmla="*/ 54 w 322"/>
                  <a:gd name="T35" fmla="*/ 62 h 378"/>
                  <a:gd name="T36" fmla="*/ 54 w 322"/>
                  <a:gd name="T37" fmla="*/ 60 h 378"/>
                  <a:gd name="T38" fmla="*/ 53 w 322"/>
                  <a:gd name="T39" fmla="*/ 59 h 378"/>
                  <a:gd name="T40" fmla="*/ 49 w 322"/>
                  <a:gd name="T41" fmla="*/ 58 h 378"/>
                  <a:gd name="T42" fmla="*/ 44 w 322"/>
                  <a:gd name="T43" fmla="*/ 57 h 378"/>
                  <a:gd name="T44" fmla="*/ 39 w 322"/>
                  <a:gd name="T45" fmla="*/ 56 h 378"/>
                  <a:gd name="T46" fmla="*/ 34 w 322"/>
                  <a:gd name="T47" fmla="*/ 55 h 378"/>
                  <a:gd name="T48" fmla="*/ 29 w 322"/>
                  <a:gd name="T49" fmla="*/ 54 h 378"/>
                  <a:gd name="T50" fmla="*/ 23 w 322"/>
                  <a:gd name="T51" fmla="*/ 53 h 378"/>
                  <a:gd name="T52" fmla="*/ 18 w 322"/>
                  <a:gd name="T53" fmla="*/ 52 h 378"/>
                  <a:gd name="T54" fmla="*/ 13 w 322"/>
                  <a:gd name="T55" fmla="*/ 50 h 378"/>
                  <a:gd name="T56" fmla="*/ 9 w 322"/>
                  <a:gd name="T57" fmla="*/ 47 h 378"/>
                  <a:gd name="T58" fmla="*/ 6 w 322"/>
                  <a:gd name="T59" fmla="*/ 43 h 378"/>
                  <a:gd name="T60" fmla="*/ 6 w 322"/>
                  <a:gd name="T61" fmla="*/ 39 h 378"/>
                  <a:gd name="T62" fmla="*/ 6 w 322"/>
                  <a:gd name="T63" fmla="*/ 33 h 378"/>
                  <a:gd name="T64" fmla="*/ 9 w 322"/>
                  <a:gd name="T65" fmla="*/ 28 h 378"/>
                  <a:gd name="T66" fmla="*/ 12 w 322"/>
                  <a:gd name="T67" fmla="*/ 23 h 378"/>
                  <a:gd name="T68" fmla="*/ 16 w 322"/>
                  <a:gd name="T69" fmla="*/ 18 h 378"/>
                  <a:gd name="T70" fmla="*/ 21 w 322"/>
                  <a:gd name="T71" fmla="*/ 14 h 378"/>
                  <a:gd name="T72" fmla="*/ 26 w 322"/>
                  <a:gd name="T73" fmla="*/ 9 h 378"/>
                  <a:gd name="T74" fmla="*/ 33 w 322"/>
                  <a:gd name="T75" fmla="*/ 6 h 378"/>
                  <a:gd name="T76" fmla="*/ 40 w 322"/>
                  <a:gd name="T77" fmla="*/ 3 h 378"/>
                  <a:gd name="T78" fmla="*/ 44 w 322"/>
                  <a:gd name="T79" fmla="*/ 1 h 378"/>
                  <a:gd name="T80" fmla="*/ 43 w 322"/>
                  <a:gd name="T81" fmla="*/ 0 h 378"/>
                  <a:gd name="T82" fmla="*/ 37 w 322"/>
                  <a:gd name="T83" fmla="*/ 1 h 378"/>
                  <a:gd name="T84" fmla="*/ 30 w 322"/>
                  <a:gd name="T85" fmla="*/ 3 h 378"/>
                  <a:gd name="T86" fmla="*/ 24 w 322"/>
                  <a:gd name="T87" fmla="*/ 6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2"/>
                  <a:gd name="T133" fmla="*/ 0 h 378"/>
                  <a:gd name="T134" fmla="*/ 322 w 322"/>
                  <a:gd name="T135" fmla="*/ 378 h 3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1" name="Freeform 617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>
                  <a:gd name="T0" fmla="*/ 39 w 283"/>
                  <a:gd name="T1" fmla="*/ 13 h 252"/>
                  <a:gd name="T2" fmla="*/ 41 w 283"/>
                  <a:gd name="T3" fmla="*/ 15 h 252"/>
                  <a:gd name="T4" fmla="*/ 43 w 283"/>
                  <a:gd name="T5" fmla="*/ 18 h 252"/>
                  <a:gd name="T6" fmla="*/ 43 w 283"/>
                  <a:gd name="T7" fmla="*/ 21 h 252"/>
                  <a:gd name="T8" fmla="*/ 43 w 283"/>
                  <a:gd name="T9" fmla="*/ 24 h 252"/>
                  <a:gd name="T10" fmla="*/ 43 w 283"/>
                  <a:gd name="T11" fmla="*/ 26 h 252"/>
                  <a:gd name="T12" fmla="*/ 42 w 283"/>
                  <a:gd name="T13" fmla="*/ 28 h 252"/>
                  <a:gd name="T14" fmla="*/ 41 w 283"/>
                  <a:gd name="T15" fmla="*/ 31 h 252"/>
                  <a:gd name="T16" fmla="*/ 39 w 283"/>
                  <a:gd name="T17" fmla="*/ 32 h 252"/>
                  <a:gd name="T18" fmla="*/ 37 w 283"/>
                  <a:gd name="T19" fmla="*/ 34 h 252"/>
                  <a:gd name="T20" fmla="*/ 36 w 283"/>
                  <a:gd name="T21" fmla="*/ 36 h 252"/>
                  <a:gd name="T22" fmla="*/ 34 w 283"/>
                  <a:gd name="T23" fmla="*/ 37 h 252"/>
                  <a:gd name="T24" fmla="*/ 32 w 283"/>
                  <a:gd name="T25" fmla="*/ 39 h 252"/>
                  <a:gd name="T26" fmla="*/ 32 w 283"/>
                  <a:gd name="T27" fmla="*/ 40 h 252"/>
                  <a:gd name="T28" fmla="*/ 32 w 283"/>
                  <a:gd name="T29" fmla="*/ 40 h 252"/>
                  <a:gd name="T30" fmla="*/ 32 w 283"/>
                  <a:gd name="T31" fmla="*/ 41 h 252"/>
                  <a:gd name="T32" fmla="*/ 32 w 283"/>
                  <a:gd name="T33" fmla="*/ 41 h 252"/>
                  <a:gd name="T34" fmla="*/ 33 w 283"/>
                  <a:gd name="T35" fmla="*/ 42 h 252"/>
                  <a:gd name="T36" fmla="*/ 34 w 283"/>
                  <a:gd name="T37" fmla="*/ 42 h 252"/>
                  <a:gd name="T38" fmla="*/ 34 w 283"/>
                  <a:gd name="T39" fmla="*/ 42 h 252"/>
                  <a:gd name="T40" fmla="*/ 35 w 283"/>
                  <a:gd name="T41" fmla="*/ 41 h 252"/>
                  <a:gd name="T42" fmla="*/ 39 w 283"/>
                  <a:gd name="T43" fmla="*/ 39 h 252"/>
                  <a:gd name="T44" fmla="*/ 42 w 283"/>
                  <a:gd name="T45" fmla="*/ 36 h 252"/>
                  <a:gd name="T46" fmla="*/ 45 w 283"/>
                  <a:gd name="T47" fmla="*/ 32 h 252"/>
                  <a:gd name="T48" fmla="*/ 46 w 283"/>
                  <a:gd name="T49" fmla="*/ 28 h 252"/>
                  <a:gd name="T50" fmla="*/ 47 w 283"/>
                  <a:gd name="T51" fmla="*/ 24 h 252"/>
                  <a:gd name="T52" fmla="*/ 47 w 283"/>
                  <a:gd name="T53" fmla="*/ 19 h 252"/>
                  <a:gd name="T54" fmla="*/ 45 w 283"/>
                  <a:gd name="T55" fmla="*/ 15 h 252"/>
                  <a:gd name="T56" fmla="*/ 42 w 283"/>
                  <a:gd name="T57" fmla="*/ 12 h 252"/>
                  <a:gd name="T58" fmla="*/ 40 w 283"/>
                  <a:gd name="T59" fmla="*/ 10 h 252"/>
                  <a:gd name="T60" fmla="*/ 37 w 283"/>
                  <a:gd name="T61" fmla="*/ 8 h 252"/>
                  <a:gd name="T62" fmla="*/ 34 w 283"/>
                  <a:gd name="T63" fmla="*/ 7 h 252"/>
                  <a:gd name="T64" fmla="*/ 31 w 283"/>
                  <a:gd name="T65" fmla="*/ 5 h 252"/>
                  <a:gd name="T66" fmla="*/ 27 w 283"/>
                  <a:gd name="T67" fmla="*/ 4 h 252"/>
                  <a:gd name="T68" fmla="*/ 24 w 283"/>
                  <a:gd name="T69" fmla="*/ 3 h 252"/>
                  <a:gd name="T70" fmla="*/ 20 w 283"/>
                  <a:gd name="T71" fmla="*/ 2 h 252"/>
                  <a:gd name="T72" fmla="*/ 17 w 283"/>
                  <a:gd name="T73" fmla="*/ 1 h 252"/>
                  <a:gd name="T74" fmla="*/ 14 w 283"/>
                  <a:gd name="T75" fmla="*/ 1 h 252"/>
                  <a:gd name="T76" fmla="*/ 11 w 283"/>
                  <a:gd name="T77" fmla="*/ 0 h 252"/>
                  <a:gd name="T78" fmla="*/ 8 w 283"/>
                  <a:gd name="T79" fmla="*/ 0 h 252"/>
                  <a:gd name="T80" fmla="*/ 6 w 283"/>
                  <a:gd name="T81" fmla="*/ 0 h 252"/>
                  <a:gd name="T82" fmla="*/ 3 w 283"/>
                  <a:gd name="T83" fmla="*/ 0 h 252"/>
                  <a:gd name="T84" fmla="*/ 2 w 283"/>
                  <a:gd name="T85" fmla="*/ 0 h 252"/>
                  <a:gd name="T86" fmla="*/ 1 w 283"/>
                  <a:gd name="T87" fmla="*/ 0 h 252"/>
                  <a:gd name="T88" fmla="*/ 0 w 283"/>
                  <a:gd name="T89" fmla="*/ 1 h 252"/>
                  <a:gd name="T90" fmla="*/ 2 w 283"/>
                  <a:gd name="T91" fmla="*/ 1 h 252"/>
                  <a:gd name="T92" fmla="*/ 4 w 283"/>
                  <a:gd name="T93" fmla="*/ 1 h 252"/>
                  <a:gd name="T94" fmla="*/ 6 w 283"/>
                  <a:gd name="T95" fmla="*/ 2 h 252"/>
                  <a:gd name="T96" fmla="*/ 9 w 283"/>
                  <a:gd name="T97" fmla="*/ 2 h 252"/>
                  <a:gd name="T98" fmla="*/ 11 w 283"/>
                  <a:gd name="T99" fmla="*/ 3 h 252"/>
                  <a:gd name="T100" fmla="*/ 14 w 283"/>
                  <a:gd name="T101" fmla="*/ 3 h 252"/>
                  <a:gd name="T102" fmla="*/ 16 w 283"/>
                  <a:gd name="T103" fmla="*/ 4 h 252"/>
                  <a:gd name="T104" fmla="*/ 19 w 283"/>
                  <a:gd name="T105" fmla="*/ 4 h 252"/>
                  <a:gd name="T106" fmla="*/ 21 w 283"/>
                  <a:gd name="T107" fmla="*/ 5 h 252"/>
                  <a:gd name="T108" fmla="*/ 24 w 283"/>
                  <a:gd name="T109" fmla="*/ 6 h 252"/>
                  <a:gd name="T110" fmla="*/ 27 w 283"/>
                  <a:gd name="T111" fmla="*/ 7 h 252"/>
                  <a:gd name="T112" fmla="*/ 29 w 283"/>
                  <a:gd name="T113" fmla="*/ 8 h 252"/>
                  <a:gd name="T114" fmla="*/ 32 w 283"/>
                  <a:gd name="T115" fmla="*/ 9 h 252"/>
                  <a:gd name="T116" fmla="*/ 35 w 283"/>
                  <a:gd name="T117" fmla="*/ 10 h 252"/>
                  <a:gd name="T118" fmla="*/ 37 w 283"/>
                  <a:gd name="T119" fmla="*/ 11 h 252"/>
                  <a:gd name="T120" fmla="*/ 39 w 283"/>
                  <a:gd name="T121" fmla="*/ 13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3"/>
                  <a:gd name="T184" fmla="*/ 0 h 252"/>
                  <a:gd name="T185" fmla="*/ 283 w 283"/>
                  <a:gd name="T186" fmla="*/ 252 h 2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2" name="Freeform 618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>
                  <a:gd name="T0" fmla="*/ 0 w 114"/>
                  <a:gd name="T1" fmla="*/ 21 h 238"/>
                  <a:gd name="T2" fmla="*/ 0 w 114"/>
                  <a:gd name="T3" fmla="*/ 24 h 238"/>
                  <a:gd name="T4" fmla="*/ 1 w 114"/>
                  <a:gd name="T5" fmla="*/ 28 h 238"/>
                  <a:gd name="T6" fmla="*/ 2 w 114"/>
                  <a:gd name="T7" fmla="*/ 30 h 238"/>
                  <a:gd name="T8" fmla="*/ 4 w 114"/>
                  <a:gd name="T9" fmla="*/ 33 h 238"/>
                  <a:gd name="T10" fmla="*/ 6 w 114"/>
                  <a:gd name="T11" fmla="*/ 35 h 238"/>
                  <a:gd name="T12" fmla="*/ 9 w 114"/>
                  <a:gd name="T13" fmla="*/ 37 h 238"/>
                  <a:gd name="T14" fmla="*/ 12 w 114"/>
                  <a:gd name="T15" fmla="*/ 38 h 238"/>
                  <a:gd name="T16" fmla="*/ 15 w 114"/>
                  <a:gd name="T17" fmla="*/ 39 h 238"/>
                  <a:gd name="T18" fmla="*/ 16 w 114"/>
                  <a:gd name="T19" fmla="*/ 39 h 238"/>
                  <a:gd name="T20" fmla="*/ 17 w 114"/>
                  <a:gd name="T21" fmla="*/ 39 h 238"/>
                  <a:gd name="T22" fmla="*/ 18 w 114"/>
                  <a:gd name="T23" fmla="*/ 38 h 238"/>
                  <a:gd name="T24" fmla="*/ 19 w 114"/>
                  <a:gd name="T25" fmla="*/ 37 h 238"/>
                  <a:gd name="T26" fmla="*/ 19 w 114"/>
                  <a:gd name="T27" fmla="*/ 36 h 238"/>
                  <a:gd name="T28" fmla="*/ 18 w 114"/>
                  <a:gd name="T29" fmla="*/ 35 h 238"/>
                  <a:gd name="T30" fmla="*/ 18 w 114"/>
                  <a:gd name="T31" fmla="*/ 35 h 238"/>
                  <a:gd name="T32" fmla="*/ 17 w 114"/>
                  <a:gd name="T33" fmla="*/ 34 h 238"/>
                  <a:gd name="T34" fmla="*/ 14 w 114"/>
                  <a:gd name="T35" fmla="*/ 33 h 238"/>
                  <a:gd name="T36" fmla="*/ 11 w 114"/>
                  <a:gd name="T37" fmla="*/ 32 h 238"/>
                  <a:gd name="T38" fmla="*/ 8 w 114"/>
                  <a:gd name="T39" fmla="*/ 29 h 238"/>
                  <a:gd name="T40" fmla="*/ 7 w 114"/>
                  <a:gd name="T41" fmla="*/ 27 h 238"/>
                  <a:gd name="T42" fmla="*/ 5 w 114"/>
                  <a:gd name="T43" fmla="*/ 24 h 238"/>
                  <a:gd name="T44" fmla="*/ 5 w 114"/>
                  <a:gd name="T45" fmla="*/ 21 h 238"/>
                  <a:gd name="T46" fmla="*/ 5 w 114"/>
                  <a:gd name="T47" fmla="*/ 18 h 238"/>
                  <a:gd name="T48" fmla="*/ 6 w 114"/>
                  <a:gd name="T49" fmla="*/ 15 h 238"/>
                  <a:gd name="T50" fmla="*/ 7 w 114"/>
                  <a:gd name="T51" fmla="*/ 12 h 238"/>
                  <a:gd name="T52" fmla="*/ 9 w 114"/>
                  <a:gd name="T53" fmla="*/ 10 h 238"/>
                  <a:gd name="T54" fmla="*/ 10 w 114"/>
                  <a:gd name="T55" fmla="*/ 8 h 238"/>
                  <a:gd name="T56" fmla="*/ 12 w 114"/>
                  <a:gd name="T57" fmla="*/ 6 h 238"/>
                  <a:gd name="T58" fmla="*/ 14 w 114"/>
                  <a:gd name="T59" fmla="*/ 5 h 238"/>
                  <a:gd name="T60" fmla="*/ 16 w 114"/>
                  <a:gd name="T61" fmla="*/ 3 h 238"/>
                  <a:gd name="T62" fmla="*/ 18 w 114"/>
                  <a:gd name="T63" fmla="*/ 1 h 238"/>
                  <a:gd name="T64" fmla="*/ 19 w 114"/>
                  <a:gd name="T65" fmla="*/ 0 h 238"/>
                  <a:gd name="T66" fmla="*/ 18 w 114"/>
                  <a:gd name="T67" fmla="*/ 0 h 238"/>
                  <a:gd name="T68" fmla="*/ 16 w 114"/>
                  <a:gd name="T69" fmla="*/ 1 h 238"/>
                  <a:gd name="T70" fmla="*/ 13 w 114"/>
                  <a:gd name="T71" fmla="*/ 3 h 238"/>
                  <a:gd name="T72" fmla="*/ 9 w 114"/>
                  <a:gd name="T73" fmla="*/ 6 h 238"/>
                  <a:gd name="T74" fmla="*/ 6 w 114"/>
                  <a:gd name="T75" fmla="*/ 9 h 238"/>
                  <a:gd name="T76" fmla="*/ 3 w 114"/>
                  <a:gd name="T77" fmla="*/ 13 h 238"/>
                  <a:gd name="T78" fmla="*/ 1 w 114"/>
                  <a:gd name="T79" fmla="*/ 17 h 238"/>
                  <a:gd name="T80" fmla="*/ 0 w 114"/>
                  <a:gd name="T81" fmla="*/ 21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4"/>
                  <a:gd name="T124" fmla="*/ 0 h 238"/>
                  <a:gd name="T125" fmla="*/ 114 w 114"/>
                  <a:gd name="T126" fmla="*/ 238 h 2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" name="Freeform 619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>
                  <a:gd name="T0" fmla="*/ 35 w 246"/>
                  <a:gd name="T1" fmla="*/ 21 h 310"/>
                  <a:gd name="T2" fmla="*/ 37 w 246"/>
                  <a:gd name="T3" fmla="*/ 24 h 310"/>
                  <a:gd name="T4" fmla="*/ 38 w 246"/>
                  <a:gd name="T5" fmla="*/ 28 h 310"/>
                  <a:gd name="T6" fmla="*/ 37 w 246"/>
                  <a:gd name="T7" fmla="*/ 31 h 310"/>
                  <a:gd name="T8" fmla="*/ 35 w 246"/>
                  <a:gd name="T9" fmla="*/ 35 h 310"/>
                  <a:gd name="T10" fmla="*/ 31 w 246"/>
                  <a:gd name="T11" fmla="*/ 38 h 310"/>
                  <a:gd name="T12" fmla="*/ 28 w 246"/>
                  <a:gd name="T13" fmla="*/ 41 h 310"/>
                  <a:gd name="T14" fmla="*/ 24 w 246"/>
                  <a:gd name="T15" fmla="*/ 44 h 310"/>
                  <a:gd name="T16" fmla="*/ 22 w 246"/>
                  <a:gd name="T17" fmla="*/ 47 h 310"/>
                  <a:gd name="T18" fmla="*/ 21 w 246"/>
                  <a:gd name="T19" fmla="*/ 48 h 310"/>
                  <a:gd name="T20" fmla="*/ 20 w 246"/>
                  <a:gd name="T21" fmla="*/ 50 h 310"/>
                  <a:gd name="T22" fmla="*/ 20 w 246"/>
                  <a:gd name="T23" fmla="*/ 51 h 310"/>
                  <a:gd name="T24" fmla="*/ 22 w 246"/>
                  <a:gd name="T25" fmla="*/ 52 h 310"/>
                  <a:gd name="T26" fmla="*/ 23 w 246"/>
                  <a:gd name="T27" fmla="*/ 52 h 310"/>
                  <a:gd name="T28" fmla="*/ 26 w 246"/>
                  <a:gd name="T29" fmla="*/ 49 h 310"/>
                  <a:gd name="T30" fmla="*/ 30 w 246"/>
                  <a:gd name="T31" fmla="*/ 45 h 310"/>
                  <a:gd name="T32" fmla="*/ 35 w 246"/>
                  <a:gd name="T33" fmla="*/ 41 h 310"/>
                  <a:gd name="T34" fmla="*/ 39 w 246"/>
                  <a:gd name="T35" fmla="*/ 37 h 310"/>
                  <a:gd name="T36" fmla="*/ 41 w 246"/>
                  <a:gd name="T37" fmla="*/ 31 h 310"/>
                  <a:gd name="T38" fmla="*/ 40 w 246"/>
                  <a:gd name="T39" fmla="*/ 26 h 310"/>
                  <a:gd name="T40" fmla="*/ 38 w 246"/>
                  <a:gd name="T41" fmla="*/ 20 h 310"/>
                  <a:gd name="T42" fmla="*/ 34 w 246"/>
                  <a:gd name="T43" fmla="*/ 16 h 310"/>
                  <a:gd name="T44" fmla="*/ 30 w 246"/>
                  <a:gd name="T45" fmla="*/ 12 h 310"/>
                  <a:gd name="T46" fmla="*/ 25 w 246"/>
                  <a:gd name="T47" fmla="*/ 10 h 310"/>
                  <a:gd name="T48" fmla="*/ 21 w 246"/>
                  <a:gd name="T49" fmla="*/ 7 h 310"/>
                  <a:gd name="T50" fmla="*/ 16 w 246"/>
                  <a:gd name="T51" fmla="*/ 5 h 310"/>
                  <a:gd name="T52" fmla="*/ 12 w 246"/>
                  <a:gd name="T53" fmla="*/ 3 h 310"/>
                  <a:gd name="T54" fmla="*/ 8 w 246"/>
                  <a:gd name="T55" fmla="*/ 1 h 310"/>
                  <a:gd name="T56" fmla="*/ 4 w 246"/>
                  <a:gd name="T57" fmla="*/ 0 h 310"/>
                  <a:gd name="T58" fmla="*/ 1 w 246"/>
                  <a:gd name="T59" fmla="*/ 0 h 310"/>
                  <a:gd name="T60" fmla="*/ 1 w 246"/>
                  <a:gd name="T61" fmla="*/ 1 h 310"/>
                  <a:gd name="T62" fmla="*/ 5 w 246"/>
                  <a:gd name="T63" fmla="*/ 2 h 310"/>
                  <a:gd name="T64" fmla="*/ 9 w 246"/>
                  <a:gd name="T65" fmla="*/ 4 h 310"/>
                  <a:gd name="T66" fmla="*/ 13 w 246"/>
                  <a:gd name="T67" fmla="*/ 6 h 310"/>
                  <a:gd name="T68" fmla="*/ 18 w 246"/>
                  <a:gd name="T69" fmla="*/ 9 h 310"/>
                  <a:gd name="T70" fmla="*/ 22 w 246"/>
                  <a:gd name="T71" fmla="*/ 12 h 310"/>
                  <a:gd name="T72" fmla="*/ 27 w 246"/>
                  <a:gd name="T73" fmla="*/ 15 h 310"/>
                  <a:gd name="T74" fmla="*/ 31 w 246"/>
                  <a:gd name="T75" fmla="*/ 18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6"/>
                  <a:gd name="T115" fmla="*/ 0 h 310"/>
                  <a:gd name="T116" fmla="*/ 246 w 246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4" name="Freeform 620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>
                  <a:gd name="T0" fmla="*/ 5 w 83"/>
                  <a:gd name="T1" fmla="*/ 2 h 187"/>
                  <a:gd name="T2" fmla="*/ 5 w 83"/>
                  <a:gd name="T3" fmla="*/ 1 h 187"/>
                  <a:gd name="T4" fmla="*/ 4 w 83"/>
                  <a:gd name="T5" fmla="*/ 0 h 187"/>
                  <a:gd name="T6" fmla="*/ 3 w 83"/>
                  <a:gd name="T7" fmla="*/ 0 h 187"/>
                  <a:gd name="T8" fmla="*/ 2 w 83"/>
                  <a:gd name="T9" fmla="*/ 0 h 187"/>
                  <a:gd name="T10" fmla="*/ 1 w 83"/>
                  <a:gd name="T11" fmla="*/ 0 h 187"/>
                  <a:gd name="T12" fmla="*/ 1 w 83"/>
                  <a:gd name="T13" fmla="*/ 1 h 187"/>
                  <a:gd name="T14" fmla="*/ 0 w 83"/>
                  <a:gd name="T15" fmla="*/ 2 h 187"/>
                  <a:gd name="T16" fmla="*/ 0 w 83"/>
                  <a:gd name="T17" fmla="*/ 3 h 187"/>
                  <a:gd name="T18" fmla="*/ 1 w 83"/>
                  <a:gd name="T19" fmla="*/ 7 h 187"/>
                  <a:gd name="T20" fmla="*/ 3 w 83"/>
                  <a:gd name="T21" fmla="*/ 12 h 187"/>
                  <a:gd name="T22" fmla="*/ 5 w 83"/>
                  <a:gd name="T23" fmla="*/ 17 h 187"/>
                  <a:gd name="T24" fmla="*/ 7 w 83"/>
                  <a:gd name="T25" fmla="*/ 21 h 187"/>
                  <a:gd name="T26" fmla="*/ 9 w 83"/>
                  <a:gd name="T27" fmla="*/ 25 h 187"/>
                  <a:gd name="T28" fmla="*/ 11 w 83"/>
                  <a:gd name="T29" fmla="*/ 28 h 187"/>
                  <a:gd name="T30" fmla="*/ 13 w 83"/>
                  <a:gd name="T31" fmla="*/ 31 h 187"/>
                  <a:gd name="T32" fmla="*/ 14 w 83"/>
                  <a:gd name="T33" fmla="*/ 31 h 187"/>
                  <a:gd name="T34" fmla="*/ 13 w 83"/>
                  <a:gd name="T35" fmla="*/ 29 h 187"/>
                  <a:gd name="T36" fmla="*/ 13 w 83"/>
                  <a:gd name="T37" fmla="*/ 26 h 187"/>
                  <a:gd name="T38" fmla="*/ 11 w 83"/>
                  <a:gd name="T39" fmla="*/ 23 h 187"/>
                  <a:gd name="T40" fmla="*/ 10 w 83"/>
                  <a:gd name="T41" fmla="*/ 19 h 187"/>
                  <a:gd name="T42" fmla="*/ 9 w 83"/>
                  <a:gd name="T43" fmla="*/ 15 h 187"/>
                  <a:gd name="T44" fmla="*/ 7 w 83"/>
                  <a:gd name="T45" fmla="*/ 10 h 187"/>
                  <a:gd name="T46" fmla="*/ 6 w 83"/>
                  <a:gd name="T47" fmla="*/ 6 h 187"/>
                  <a:gd name="T48" fmla="*/ 5 w 83"/>
                  <a:gd name="T49" fmla="*/ 2 h 1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3"/>
                  <a:gd name="T76" fmla="*/ 0 h 187"/>
                  <a:gd name="T77" fmla="*/ 83 w 83"/>
                  <a:gd name="T78" fmla="*/ 187 h 18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5" name="Freeform 621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>
                  <a:gd name="T0" fmla="*/ 4 w 44"/>
                  <a:gd name="T1" fmla="*/ 2 h 94"/>
                  <a:gd name="T2" fmla="*/ 3 w 44"/>
                  <a:gd name="T3" fmla="*/ 1 h 94"/>
                  <a:gd name="T4" fmla="*/ 3 w 44"/>
                  <a:gd name="T5" fmla="*/ 0 h 94"/>
                  <a:gd name="T6" fmla="*/ 2 w 44"/>
                  <a:gd name="T7" fmla="*/ 0 h 94"/>
                  <a:gd name="T8" fmla="*/ 2 w 44"/>
                  <a:gd name="T9" fmla="*/ 0 h 94"/>
                  <a:gd name="T10" fmla="*/ 1 w 44"/>
                  <a:gd name="T11" fmla="*/ 0 h 94"/>
                  <a:gd name="T12" fmla="*/ 0 w 44"/>
                  <a:gd name="T13" fmla="*/ 1 h 94"/>
                  <a:gd name="T14" fmla="*/ 0 w 44"/>
                  <a:gd name="T15" fmla="*/ 1 h 94"/>
                  <a:gd name="T16" fmla="*/ 0 w 44"/>
                  <a:gd name="T17" fmla="*/ 2 h 94"/>
                  <a:gd name="T18" fmla="*/ 0 w 44"/>
                  <a:gd name="T19" fmla="*/ 4 h 94"/>
                  <a:gd name="T20" fmla="*/ 1 w 44"/>
                  <a:gd name="T21" fmla="*/ 6 h 94"/>
                  <a:gd name="T22" fmla="*/ 1 w 44"/>
                  <a:gd name="T23" fmla="*/ 9 h 94"/>
                  <a:gd name="T24" fmla="*/ 2 w 44"/>
                  <a:gd name="T25" fmla="*/ 11 h 94"/>
                  <a:gd name="T26" fmla="*/ 3 w 44"/>
                  <a:gd name="T27" fmla="*/ 13 h 94"/>
                  <a:gd name="T28" fmla="*/ 4 w 44"/>
                  <a:gd name="T29" fmla="*/ 15 h 94"/>
                  <a:gd name="T30" fmla="*/ 6 w 44"/>
                  <a:gd name="T31" fmla="*/ 16 h 94"/>
                  <a:gd name="T32" fmla="*/ 7 w 44"/>
                  <a:gd name="T33" fmla="*/ 16 h 94"/>
                  <a:gd name="T34" fmla="*/ 7 w 44"/>
                  <a:gd name="T35" fmla="*/ 13 h 94"/>
                  <a:gd name="T36" fmla="*/ 6 w 44"/>
                  <a:gd name="T37" fmla="*/ 9 h 94"/>
                  <a:gd name="T38" fmla="*/ 5 w 44"/>
                  <a:gd name="T39" fmla="*/ 5 h 94"/>
                  <a:gd name="T40" fmla="*/ 4 w 44"/>
                  <a:gd name="T41" fmla="*/ 2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4"/>
                  <a:gd name="T64" fmla="*/ 0 h 94"/>
                  <a:gd name="T65" fmla="*/ 44 w 44"/>
                  <a:gd name="T66" fmla="*/ 94 h 9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" name="Freeform 622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>
                  <a:gd name="T0" fmla="*/ 3 w 38"/>
                  <a:gd name="T1" fmla="*/ 1 h 54"/>
                  <a:gd name="T2" fmla="*/ 3 w 38"/>
                  <a:gd name="T3" fmla="*/ 1 h 54"/>
                  <a:gd name="T4" fmla="*/ 3 w 38"/>
                  <a:gd name="T5" fmla="*/ 1 h 54"/>
                  <a:gd name="T6" fmla="*/ 3 w 38"/>
                  <a:gd name="T7" fmla="*/ 1 h 54"/>
                  <a:gd name="T8" fmla="*/ 3 w 38"/>
                  <a:gd name="T9" fmla="*/ 1 h 54"/>
                  <a:gd name="T10" fmla="*/ 3 w 38"/>
                  <a:gd name="T11" fmla="*/ 1 h 54"/>
                  <a:gd name="T12" fmla="*/ 2 w 38"/>
                  <a:gd name="T13" fmla="*/ 0 h 54"/>
                  <a:gd name="T14" fmla="*/ 2 w 38"/>
                  <a:gd name="T15" fmla="*/ 0 h 54"/>
                  <a:gd name="T16" fmla="*/ 1 w 38"/>
                  <a:gd name="T17" fmla="*/ 0 h 54"/>
                  <a:gd name="T18" fmla="*/ 1 w 38"/>
                  <a:gd name="T19" fmla="*/ 0 h 54"/>
                  <a:gd name="T20" fmla="*/ 0 w 38"/>
                  <a:gd name="T21" fmla="*/ 1 h 54"/>
                  <a:gd name="T22" fmla="*/ 0 w 38"/>
                  <a:gd name="T23" fmla="*/ 1 h 54"/>
                  <a:gd name="T24" fmla="*/ 0 w 38"/>
                  <a:gd name="T25" fmla="*/ 2 h 54"/>
                  <a:gd name="T26" fmla="*/ 0 w 38"/>
                  <a:gd name="T27" fmla="*/ 3 h 54"/>
                  <a:gd name="T28" fmla="*/ 1 w 38"/>
                  <a:gd name="T29" fmla="*/ 4 h 54"/>
                  <a:gd name="T30" fmla="*/ 1 w 38"/>
                  <a:gd name="T31" fmla="*/ 5 h 54"/>
                  <a:gd name="T32" fmla="*/ 2 w 38"/>
                  <a:gd name="T33" fmla="*/ 7 h 54"/>
                  <a:gd name="T34" fmla="*/ 3 w 38"/>
                  <a:gd name="T35" fmla="*/ 8 h 54"/>
                  <a:gd name="T36" fmla="*/ 4 w 38"/>
                  <a:gd name="T37" fmla="*/ 8 h 54"/>
                  <a:gd name="T38" fmla="*/ 5 w 38"/>
                  <a:gd name="T39" fmla="*/ 9 h 54"/>
                  <a:gd name="T40" fmla="*/ 6 w 38"/>
                  <a:gd name="T41" fmla="*/ 9 h 54"/>
                  <a:gd name="T42" fmla="*/ 6 w 38"/>
                  <a:gd name="T43" fmla="*/ 7 h 54"/>
                  <a:gd name="T44" fmla="*/ 5 w 38"/>
                  <a:gd name="T45" fmla="*/ 5 h 54"/>
                  <a:gd name="T46" fmla="*/ 4 w 38"/>
                  <a:gd name="T47" fmla="*/ 3 h 54"/>
                  <a:gd name="T48" fmla="*/ 3 w 38"/>
                  <a:gd name="T49" fmla="*/ 1 h 5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8"/>
                  <a:gd name="T76" fmla="*/ 0 h 54"/>
                  <a:gd name="T77" fmla="*/ 38 w 38"/>
                  <a:gd name="T78" fmla="*/ 54 h 5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" name="Freeform 623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>
                  <a:gd name="T0" fmla="*/ 6 w 52"/>
                  <a:gd name="T1" fmla="*/ 4 h 36"/>
                  <a:gd name="T2" fmla="*/ 7 w 52"/>
                  <a:gd name="T3" fmla="*/ 4 h 36"/>
                  <a:gd name="T4" fmla="*/ 8 w 52"/>
                  <a:gd name="T5" fmla="*/ 3 h 36"/>
                  <a:gd name="T6" fmla="*/ 8 w 52"/>
                  <a:gd name="T7" fmla="*/ 3 h 36"/>
                  <a:gd name="T8" fmla="*/ 8 w 52"/>
                  <a:gd name="T9" fmla="*/ 2 h 36"/>
                  <a:gd name="T10" fmla="*/ 8 w 52"/>
                  <a:gd name="T11" fmla="*/ 1 h 36"/>
                  <a:gd name="T12" fmla="*/ 7 w 52"/>
                  <a:gd name="T13" fmla="*/ 0 h 36"/>
                  <a:gd name="T14" fmla="*/ 6 w 52"/>
                  <a:gd name="T15" fmla="*/ 0 h 36"/>
                  <a:gd name="T16" fmla="*/ 6 w 52"/>
                  <a:gd name="T17" fmla="*/ 0 h 36"/>
                  <a:gd name="T18" fmla="*/ 5 w 52"/>
                  <a:gd name="T19" fmla="*/ 0 h 36"/>
                  <a:gd name="T20" fmla="*/ 4 w 52"/>
                  <a:gd name="T21" fmla="*/ 0 h 36"/>
                  <a:gd name="T22" fmla="*/ 3 w 52"/>
                  <a:gd name="T23" fmla="*/ 1 h 36"/>
                  <a:gd name="T24" fmla="*/ 2 w 52"/>
                  <a:gd name="T25" fmla="*/ 1 h 36"/>
                  <a:gd name="T26" fmla="*/ 1 w 52"/>
                  <a:gd name="T27" fmla="*/ 2 h 36"/>
                  <a:gd name="T28" fmla="*/ 0 w 52"/>
                  <a:gd name="T29" fmla="*/ 4 h 36"/>
                  <a:gd name="T30" fmla="*/ 0 w 52"/>
                  <a:gd name="T31" fmla="*/ 5 h 36"/>
                  <a:gd name="T32" fmla="*/ 0 w 52"/>
                  <a:gd name="T33" fmla="*/ 5 h 36"/>
                  <a:gd name="T34" fmla="*/ 1 w 52"/>
                  <a:gd name="T35" fmla="*/ 6 h 36"/>
                  <a:gd name="T36" fmla="*/ 1 w 52"/>
                  <a:gd name="T37" fmla="*/ 6 h 36"/>
                  <a:gd name="T38" fmla="*/ 2 w 52"/>
                  <a:gd name="T39" fmla="*/ 6 h 36"/>
                  <a:gd name="T40" fmla="*/ 3 w 52"/>
                  <a:gd name="T41" fmla="*/ 6 h 36"/>
                  <a:gd name="T42" fmla="*/ 4 w 52"/>
                  <a:gd name="T43" fmla="*/ 6 h 36"/>
                  <a:gd name="T44" fmla="*/ 5 w 52"/>
                  <a:gd name="T45" fmla="*/ 5 h 36"/>
                  <a:gd name="T46" fmla="*/ 6 w 52"/>
                  <a:gd name="T47" fmla="*/ 5 h 36"/>
                  <a:gd name="T48" fmla="*/ 6 w 52"/>
                  <a:gd name="T49" fmla="*/ 4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2"/>
                  <a:gd name="T76" fmla="*/ 0 h 36"/>
                  <a:gd name="T77" fmla="*/ 52 w 52"/>
                  <a:gd name="T78" fmla="*/ 36 h 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" name="Freeform 624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>
                  <a:gd name="T0" fmla="*/ 12 w 198"/>
                  <a:gd name="T1" fmla="*/ 6 h 236"/>
                  <a:gd name="T2" fmla="*/ 10 w 198"/>
                  <a:gd name="T3" fmla="*/ 8 h 236"/>
                  <a:gd name="T4" fmla="*/ 8 w 198"/>
                  <a:gd name="T5" fmla="*/ 10 h 236"/>
                  <a:gd name="T6" fmla="*/ 6 w 198"/>
                  <a:gd name="T7" fmla="*/ 12 h 236"/>
                  <a:gd name="T8" fmla="*/ 4 w 198"/>
                  <a:gd name="T9" fmla="*/ 14 h 236"/>
                  <a:gd name="T10" fmla="*/ 2 w 198"/>
                  <a:gd name="T11" fmla="*/ 17 h 236"/>
                  <a:gd name="T12" fmla="*/ 1 w 198"/>
                  <a:gd name="T13" fmla="*/ 19 h 236"/>
                  <a:gd name="T14" fmla="*/ 0 w 198"/>
                  <a:gd name="T15" fmla="*/ 21 h 236"/>
                  <a:gd name="T16" fmla="*/ 0 w 198"/>
                  <a:gd name="T17" fmla="*/ 24 h 236"/>
                  <a:gd name="T18" fmla="*/ 0 w 198"/>
                  <a:gd name="T19" fmla="*/ 28 h 236"/>
                  <a:gd name="T20" fmla="*/ 2 w 198"/>
                  <a:gd name="T21" fmla="*/ 31 h 236"/>
                  <a:gd name="T22" fmla="*/ 4 w 198"/>
                  <a:gd name="T23" fmla="*/ 34 h 236"/>
                  <a:gd name="T24" fmla="*/ 7 w 198"/>
                  <a:gd name="T25" fmla="*/ 36 h 236"/>
                  <a:gd name="T26" fmla="*/ 11 w 198"/>
                  <a:gd name="T27" fmla="*/ 38 h 236"/>
                  <a:gd name="T28" fmla="*/ 15 w 198"/>
                  <a:gd name="T29" fmla="*/ 39 h 236"/>
                  <a:gd name="T30" fmla="*/ 18 w 198"/>
                  <a:gd name="T31" fmla="*/ 39 h 236"/>
                  <a:gd name="T32" fmla="*/ 22 w 198"/>
                  <a:gd name="T33" fmla="*/ 38 h 236"/>
                  <a:gd name="T34" fmla="*/ 23 w 198"/>
                  <a:gd name="T35" fmla="*/ 38 h 236"/>
                  <a:gd name="T36" fmla="*/ 24 w 198"/>
                  <a:gd name="T37" fmla="*/ 38 h 236"/>
                  <a:gd name="T38" fmla="*/ 24 w 198"/>
                  <a:gd name="T39" fmla="*/ 37 h 236"/>
                  <a:gd name="T40" fmla="*/ 24 w 198"/>
                  <a:gd name="T41" fmla="*/ 37 h 236"/>
                  <a:gd name="T42" fmla="*/ 24 w 198"/>
                  <a:gd name="T43" fmla="*/ 36 h 236"/>
                  <a:gd name="T44" fmla="*/ 24 w 198"/>
                  <a:gd name="T45" fmla="*/ 36 h 236"/>
                  <a:gd name="T46" fmla="*/ 23 w 198"/>
                  <a:gd name="T47" fmla="*/ 36 h 236"/>
                  <a:gd name="T48" fmla="*/ 22 w 198"/>
                  <a:gd name="T49" fmla="*/ 36 h 236"/>
                  <a:gd name="T50" fmla="*/ 21 w 198"/>
                  <a:gd name="T51" fmla="*/ 36 h 236"/>
                  <a:gd name="T52" fmla="*/ 20 w 198"/>
                  <a:gd name="T53" fmla="*/ 36 h 236"/>
                  <a:gd name="T54" fmla="*/ 19 w 198"/>
                  <a:gd name="T55" fmla="*/ 36 h 236"/>
                  <a:gd name="T56" fmla="*/ 18 w 198"/>
                  <a:gd name="T57" fmla="*/ 36 h 236"/>
                  <a:gd name="T58" fmla="*/ 16 w 198"/>
                  <a:gd name="T59" fmla="*/ 36 h 236"/>
                  <a:gd name="T60" fmla="*/ 15 w 198"/>
                  <a:gd name="T61" fmla="*/ 36 h 236"/>
                  <a:gd name="T62" fmla="*/ 13 w 198"/>
                  <a:gd name="T63" fmla="*/ 35 h 236"/>
                  <a:gd name="T64" fmla="*/ 10 w 198"/>
                  <a:gd name="T65" fmla="*/ 35 h 236"/>
                  <a:gd name="T66" fmla="*/ 8 w 198"/>
                  <a:gd name="T67" fmla="*/ 34 h 236"/>
                  <a:gd name="T68" fmla="*/ 7 w 198"/>
                  <a:gd name="T69" fmla="*/ 33 h 236"/>
                  <a:gd name="T70" fmla="*/ 5 w 198"/>
                  <a:gd name="T71" fmla="*/ 31 h 236"/>
                  <a:gd name="T72" fmla="*/ 3 w 198"/>
                  <a:gd name="T73" fmla="*/ 29 h 236"/>
                  <a:gd name="T74" fmla="*/ 2 w 198"/>
                  <a:gd name="T75" fmla="*/ 26 h 236"/>
                  <a:gd name="T76" fmla="*/ 3 w 198"/>
                  <a:gd name="T77" fmla="*/ 23 h 236"/>
                  <a:gd name="T78" fmla="*/ 4 w 198"/>
                  <a:gd name="T79" fmla="*/ 20 h 236"/>
                  <a:gd name="T80" fmla="*/ 5 w 198"/>
                  <a:gd name="T81" fmla="*/ 18 h 236"/>
                  <a:gd name="T82" fmla="*/ 7 w 198"/>
                  <a:gd name="T83" fmla="*/ 16 h 236"/>
                  <a:gd name="T84" fmla="*/ 8 w 198"/>
                  <a:gd name="T85" fmla="*/ 14 h 236"/>
                  <a:gd name="T86" fmla="*/ 10 w 198"/>
                  <a:gd name="T87" fmla="*/ 12 h 236"/>
                  <a:gd name="T88" fmla="*/ 13 w 198"/>
                  <a:gd name="T89" fmla="*/ 10 h 236"/>
                  <a:gd name="T90" fmla="*/ 16 w 198"/>
                  <a:gd name="T91" fmla="*/ 8 h 236"/>
                  <a:gd name="T92" fmla="*/ 18 w 198"/>
                  <a:gd name="T93" fmla="*/ 6 h 236"/>
                  <a:gd name="T94" fmla="*/ 21 w 198"/>
                  <a:gd name="T95" fmla="*/ 5 h 236"/>
                  <a:gd name="T96" fmla="*/ 24 w 198"/>
                  <a:gd name="T97" fmla="*/ 4 h 236"/>
                  <a:gd name="T98" fmla="*/ 26 w 198"/>
                  <a:gd name="T99" fmla="*/ 3 h 236"/>
                  <a:gd name="T100" fmla="*/ 29 w 198"/>
                  <a:gd name="T101" fmla="*/ 2 h 236"/>
                  <a:gd name="T102" fmla="*/ 31 w 198"/>
                  <a:gd name="T103" fmla="*/ 2 h 236"/>
                  <a:gd name="T104" fmla="*/ 33 w 198"/>
                  <a:gd name="T105" fmla="*/ 1 h 236"/>
                  <a:gd name="T106" fmla="*/ 32 w 198"/>
                  <a:gd name="T107" fmla="*/ 0 h 236"/>
                  <a:gd name="T108" fmla="*/ 30 w 198"/>
                  <a:gd name="T109" fmla="*/ 0 h 236"/>
                  <a:gd name="T110" fmla="*/ 27 w 198"/>
                  <a:gd name="T111" fmla="*/ 0 h 236"/>
                  <a:gd name="T112" fmla="*/ 24 w 198"/>
                  <a:gd name="T113" fmla="*/ 1 h 236"/>
                  <a:gd name="T114" fmla="*/ 21 w 198"/>
                  <a:gd name="T115" fmla="*/ 2 h 236"/>
                  <a:gd name="T116" fmla="*/ 17 w 198"/>
                  <a:gd name="T117" fmla="*/ 3 h 236"/>
                  <a:gd name="T118" fmla="*/ 15 w 198"/>
                  <a:gd name="T119" fmla="*/ 5 h 236"/>
                  <a:gd name="T120" fmla="*/ 12 w 198"/>
                  <a:gd name="T121" fmla="*/ 6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8"/>
                  <a:gd name="T184" fmla="*/ 0 h 236"/>
                  <a:gd name="T185" fmla="*/ 198 w 198"/>
                  <a:gd name="T186" fmla="*/ 236 h 2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" name="Freeform 625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>
                  <a:gd name="T0" fmla="*/ 19 w 128"/>
                  <a:gd name="T1" fmla="*/ 10 h 183"/>
                  <a:gd name="T2" fmla="*/ 19 w 128"/>
                  <a:gd name="T3" fmla="*/ 13 h 183"/>
                  <a:gd name="T4" fmla="*/ 19 w 128"/>
                  <a:gd name="T5" fmla="*/ 16 h 183"/>
                  <a:gd name="T6" fmla="*/ 17 w 128"/>
                  <a:gd name="T7" fmla="*/ 18 h 183"/>
                  <a:gd name="T8" fmla="*/ 15 w 128"/>
                  <a:gd name="T9" fmla="*/ 20 h 183"/>
                  <a:gd name="T10" fmla="*/ 13 w 128"/>
                  <a:gd name="T11" fmla="*/ 22 h 183"/>
                  <a:gd name="T12" fmla="*/ 10 w 128"/>
                  <a:gd name="T13" fmla="*/ 24 h 183"/>
                  <a:gd name="T14" fmla="*/ 7 w 128"/>
                  <a:gd name="T15" fmla="*/ 26 h 183"/>
                  <a:gd name="T16" fmla="*/ 5 w 128"/>
                  <a:gd name="T17" fmla="*/ 27 h 183"/>
                  <a:gd name="T18" fmla="*/ 5 w 128"/>
                  <a:gd name="T19" fmla="*/ 28 h 183"/>
                  <a:gd name="T20" fmla="*/ 4 w 128"/>
                  <a:gd name="T21" fmla="*/ 28 h 183"/>
                  <a:gd name="T22" fmla="*/ 4 w 128"/>
                  <a:gd name="T23" fmla="*/ 29 h 183"/>
                  <a:gd name="T24" fmla="*/ 5 w 128"/>
                  <a:gd name="T25" fmla="*/ 29 h 183"/>
                  <a:gd name="T26" fmla="*/ 5 w 128"/>
                  <a:gd name="T27" fmla="*/ 30 h 183"/>
                  <a:gd name="T28" fmla="*/ 6 w 128"/>
                  <a:gd name="T29" fmla="*/ 30 h 183"/>
                  <a:gd name="T30" fmla="*/ 6 w 128"/>
                  <a:gd name="T31" fmla="*/ 30 h 183"/>
                  <a:gd name="T32" fmla="*/ 7 w 128"/>
                  <a:gd name="T33" fmla="*/ 30 h 183"/>
                  <a:gd name="T34" fmla="*/ 10 w 128"/>
                  <a:gd name="T35" fmla="*/ 28 h 183"/>
                  <a:gd name="T36" fmla="*/ 13 w 128"/>
                  <a:gd name="T37" fmla="*/ 26 h 183"/>
                  <a:gd name="T38" fmla="*/ 16 w 128"/>
                  <a:gd name="T39" fmla="*/ 24 h 183"/>
                  <a:gd name="T40" fmla="*/ 19 w 128"/>
                  <a:gd name="T41" fmla="*/ 22 h 183"/>
                  <a:gd name="T42" fmla="*/ 20 w 128"/>
                  <a:gd name="T43" fmla="*/ 19 h 183"/>
                  <a:gd name="T44" fmla="*/ 21 w 128"/>
                  <a:gd name="T45" fmla="*/ 16 h 183"/>
                  <a:gd name="T46" fmla="*/ 22 w 128"/>
                  <a:gd name="T47" fmla="*/ 13 h 183"/>
                  <a:gd name="T48" fmla="*/ 21 w 128"/>
                  <a:gd name="T49" fmla="*/ 10 h 183"/>
                  <a:gd name="T50" fmla="*/ 19 w 128"/>
                  <a:gd name="T51" fmla="*/ 7 h 183"/>
                  <a:gd name="T52" fmla="*/ 17 w 128"/>
                  <a:gd name="T53" fmla="*/ 5 h 183"/>
                  <a:gd name="T54" fmla="*/ 14 w 128"/>
                  <a:gd name="T55" fmla="*/ 3 h 183"/>
                  <a:gd name="T56" fmla="*/ 10 w 128"/>
                  <a:gd name="T57" fmla="*/ 1 h 183"/>
                  <a:gd name="T58" fmla="*/ 7 w 128"/>
                  <a:gd name="T59" fmla="*/ 0 h 183"/>
                  <a:gd name="T60" fmla="*/ 4 w 128"/>
                  <a:gd name="T61" fmla="*/ 0 h 183"/>
                  <a:gd name="T62" fmla="*/ 2 w 128"/>
                  <a:gd name="T63" fmla="*/ 0 h 183"/>
                  <a:gd name="T64" fmla="*/ 0 w 128"/>
                  <a:gd name="T65" fmla="*/ 1 h 183"/>
                  <a:gd name="T66" fmla="*/ 3 w 128"/>
                  <a:gd name="T67" fmla="*/ 2 h 183"/>
                  <a:gd name="T68" fmla="*/ 6 w 128"/>
                  <a:gd name="T69" fmla="*/ 2 h 183"/>
                  <a:gd name="T70" fmla="*/ 8 w 128"/>
                  <a:gd name="T71" fmla="*/ 3 h 183"/>
                  <a:gd name="T72" fmla="*/ 11 w 128"/>
                  <a:gd name="T73" fmla="*/ 4 h 183"/>
                  <a:gd name="T74" fmla="*/ 13 w 128"/>
                  <a:gd name="T75" fmla="*/ 5 h 183"/>
                  <a:gd name="T76" fmla="*/ 15 w 128"/>
                  <a:gd name="T77" fmla="*/ 6 h 183"/>
                  <a:gd name="T78" fmla="*/ 17 w 128"/>
                  <a:gd name="T79" fmla="*/ 8 h 183"/>
                  <a:gd name="T80" fmla="*/ 19 w 128"/>
                  <a:gd name="T81" fmla="*/ 10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3"/>
                  <a:gd name="T125" fmla="*/ 128 w 128"/>
                  <a:gd name="T126" fmla="*/ 183 h 1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0" name="Freeform 626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>
                  <a:gd name="T0" fmla="*/ 17 w 323"/>
                  <a:gd name="T1" fmla="*/ 12 h 379"/>
                  <a:gd name="T2" fmla="*/ 9 w 323"/>
                  <a:gd name="T3" fmla="*/ 19 h 379"/>
                  <a:gd name="T4" fmla="*/ 3 w 323"/>
                  <a:gd name="T5" fmla="*/ 28 h 379"/>
                  <a:gd name="T6" fmla="*/ 0 w 323"/>
                  <a:gd name="T7" fmla="*/ 38 h 379"/>
                  <a:gd name="T8" fmla="*/ 1 w 323"/>
                  <a:gd name="T9" fmla="*/ 44 h 379"/>
                  <a:gd name="T10" fmla="*/ 2 w 323"/>
                  <a:gd name="T11" fmla="*/ 47 h 379"/>
                  <a:gd name="T12" fmla="*/ 3 w 323"/>
                  <a:gd name="T13" fmla="*/ 50 h 379"/>
                  <a:gd name="T14" fmla="*/ 6 w 323"/>
                  <a:gd name="T15" fmla="*/ 52 h 379"/>
                  <a:gd name="T16" fmla="*/ 9 w 323"/>
                  <a:gd name="T17" fmla="*/ 54 h 379"/>
                  <a:gd name="T18" fmla="*/ 14 w 323"/>
                  <a:gd name="T19" fmla="*/ 57 h 379"/>
                  <a:gd name="T20" fmla="*/ 20 w 323"/>
                  <a:gd name="T21" fmla="*/ 58 h 379"/>
                  <a:gd name="T22" fmla="*/ 25 w 323"/>
                  <a:gd name="T23" fmla="*/ 60 h 379"/>
                  <a:gd name="T24" fmla="*/ 31 w 323"/>
                  <a:gd name="T25" fmla="*/ 61 h 379"/>
                  <a:gd name="T26" fmla="*/ 36 w 323"/>
                  <a:gd name="T27" fmla="*/ 62 h 379"/>
                  <a:gd name="T28" fmla="*/ 42 w 323"/>
                  <a:gd name="T29" fmla="*/ 62 h 379"/>
                  <a:gd name="T30" fmla="*/ 48 w 323"/>
                  <a:gd name="T31" fmla="*/ 63 h 379"/>
                  <a:gd name="T32" fmla="*/ 51 w 323"/>
                  <a:gd name="T33" fmla="*/ 63 h 379"/>
                  <a:gd name="T34" fmla="*/ 53 w 323"/>
                  <a:gd name="T35" fmla="*/ 62 h 379"/>
                  <a:gd name="T36" fmla="*/ 53 w 323"/>
                  <a:gd name="T37" fmla="*/ 60 h 379"/>
                  <a:gd name="T38" fmla="*/ 52 w 323"/>
                  <a:gd name="T39" fmla="*/ 59 h 379"/>
                  <a:gd name="T40" fmla="*/ 48 w 323"/>
                  <a:gd name="T41" fmla="*/ 58 h 379"/>
                  <a:gd name="T42" fmla="*/ 43 w 323"/>
                  <a:gd name="T43" fmla="*/ 58 h 379"/>
                  <a:gd name="T44" fmla="*/ 38 w 323"/>
                  <a:gd name="T45" fmla="*/ 58 h 379"/>
                  <a:gd name="T46" fmla="*/ 33 w 323"/>
                  <a:gd name="T47" fmla="*/ 57 h 379"/>
                  <a:gd name="T48" fmla="*/ 28 w 323"/>
                  <a:gd name="T49" fmla="*/ 56 h 379"/>
                  <a:gd name="T50" fmla="*/ 22 w 323"/>
                  <a:gd name="T51" fmla="*/ 55 h 379"/>
                  <a:gd name="T52" fmla="*/ 17 w 323"/>
                  <a:gd name="T53" fmla="*/ 53 h 379"/>
                  <a:gd name="T54" fmla="*/ 12 w 323"/>
                  <a:gd name="T55" fmla="*/ 51 h 379"/>
                  <a:gd name="T56" fmla="*/ 8 w 323"/>
                  <a:gd name="T57" fmla="*/ 48 h 379"/>
                  <a:gd name="T58" fmla="*/ 6 w 323"/>
                  <a:gd name="T59" fmla="*/ 45 h 379"/>
                  <a:gd name="T60" fmla="*/ 5 w 323"/>
                  <a:gd name="T61" fmla="*/ 40 h 379"/>
                  <a:gd name="T62" fmla="*/ 6 w 323"/>
                  <a:gd name="T63" fmla="*/ 33 h 379"/>
                  <a:gd name="T64" fmla="*/ 8 w 323"/>
                  <a:gd name="T65" fmla="*/ 27 h 379"/>
                  <a:gd name="T66" fmla="*/ 11 w 323"/>
                  <a:gd name="T67" fmla="*/ 23 h 379"/>
                  <a:gd name="T68" fmla="*/ 15 w 323"/>
                  <a:gd name="T69" fmla="*/ 18 h 379"/>
                  <a:gd name="T70" fmla="*/ 19 w 323"/>
                  <a:gd name="T71" fmla="*/ 15 h 379"/>
                  <a:gd name="T72" fmla="*/ 24 w 323"/>
                  <a:gd name="T73" fmla="*/ 11 h 379"/>
                  <a:gd name="T74" fmla="*/ 30 w 323"/>
                  <a:gd name="T75" fmla="*/ 7 h 379"/>
                  <a:gd name="T76" fmla="*/ 36 w 323"/>
                  <a:gd name="T77" fmla="*/ 4 h 379"/>
                  <a:gd name="T78" fmla="*/ 42 w 323"/>
                  <a:gd name="T79" fmla="*/ 1 h 379"/>
                  <a:gd name="T80" fmla="*/ 42 w 323"/>
                  <a:gd name="T81" fmla="*/ 0 h 379"/>
                  <a:gd name="T82" fmla="*/ 36 w 323"/>
                  <a:gd name="T83" fmla="*/ 1 h 379"/>
                  <a:gd name="T84" fmla="*/ 30 w 323"/>
                  <a:gd name="T85" fmla="*/ 3 h 379"/>
                  <a:gd name="T86" fmla="*/ 23 w 323"/>
                  <a:gd name="T87" fmla="*/ 6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3"/>
                  <a:gd name="T133" fmla="*/ 0 h 379"/>
                  <a:gd name="T134" fmla="*/ 323 w 323"/>
                  <a:gd name="T135" fmla="*/ 379 h 3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" name="Freeform 627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>
                  <a:gd name="T0" fmla="*/ 39 w 282"/>
                  <a:gd name="T1" fmla="*/ 13 h 253"/>
                  <a:gd name="T2" fmla="*/ 41 w 282"/>
                  <a:gd name="T3" fmla="*/ 15 h 253"/>
                  <a:gd name="T4" fmla="*/ 42 w 282"/>
                  <a:gd name="T5" fmla="*/ 18 h 253"/>
                  <a:gd name="T6" fmla="*/ 43 w 282"/>
                  <a:gd name="T7" fmla="*/ 21 h 253"/>
                  <a:gd name="T8" fmla="*/ 43 w 282"/>
                  <a:gd name="T9" fmla="*/ 24 h 253"/>
                  <a:gd name="T10" fmla="*/ 43 w 282"/>
                  <a:gd name="T11" fmla="*/ 26 h 253"/>
                  <a:gd name="T12" fmla="*/ 42 w 282"/>
                  <a:gd name="T13" fmla="*/ 28 h 253"/>
                  <a:gd name="T14" fmla="*/ 41 w 282"/>
                  <a:gd name="T15" fmla="*/ 31 h 253"/>
                  <a:gd name="T16" fmla="*/ 39 w 282"/>
                  <a:gd name="T17" fmla="*/ 32 h 253"/>
                  <a:gd name="T18" fmla="*/ 37 w 282"/>
                  <a:gd name="T19" fmla="*/ 34 h 253"/>
                  <a:gd name="T20" fmla="*/ 36 w 282"/>
                  <a:gd name="T21" fmla="*/ 36 h 253"/>
                  <a:gd name="T22" fmla="*/ 34 w 282"/>
                  <a:gd name="T23" fmla="*/ 37 h 253"/>
                  <a:gd name="T24" fmla="*/ 32 w 282"/>
                  <a:gd name="T25" fmla="*/ 39 h 253"/>
                  <a:gd name="T26" fmla="*/ 32 w 282"/>
                  <a:gd name="T27" fmla="*/ 40 h 253"/>
                  <a:gd name="T28" fmla="*/ 32 w 282"/>
                  <a:gd name="T29" fmla="*/ 40 h 253"/>
                  <a:gd name="T30" fmla="*/ 32 w 282"/>
                  <a:gd name="T31" fmla="*/ 41 h 253"/>
                  <a:gd name="T32" fmla="*/ 32 w 282"/>
                  <a:gd name="T33" fmla="*/ 41 h 253"/>
                  <a:gd name="T34" fmla="*/ 33 w 282"/>
                  <a:gd name="T35" fmla="*/ 42 h 253"/>
                  <a:gd name="T36" fmla="*/ 33 w 282"/>
                  <a:gd name="T37" fmla="*/ 42 h 253"/>
                  <a:gd name="T38" fmla="*/ 34 w 282"/>
                  <a:gd name="T39" fmla="*/ 42 h 253"/>
                  <a:gd name="T40" fmla="*/ 35 w 282"/>
                  <a:gd name="T41" fmla="*/ 41 h 253"/>
                  <a:gd name="T42" fmla="*/ 39 w 282"/>
                  <a:gd name="T43" fmla="*/ 39 h 253"/>
                  <a:gd name="T44" fmla="*/ 42 w 282"/>
                  <a:gd name="T45" fmla="*/ 36 h 253"/>
                  <a:gd name="T46" fmla="*/ 45 w 282"/>
                  <a:gd name="T47" fmla="*/ 32 h 253"/>
                  <a:gd name="T48" fmla="*/ 46 w 282"/>
                  <a:gd name="T49" fmla="*/ 28 h 253"/>
                  <a:gd name="T50" fmla="*/ 47 w 282"/>
                  <a:gd name="T51" fmla="*/ 23 h 253"/>
                  <a:gd name="T52" fmla="*/ 47 w 282"/>
                  <a:gd name="T53" fmla="*/ 19 h 253"/>
                  <a:gd name="T54" fmla="*/ 45 w 282"/>
                  <a:gd name="T55" fmla="*/ 15 h 253"/>
                  <a:gd name="T56" fmla="*/ 42 w 282"/>
                  <a:gd name="T57" fmla="*/ 12 h 253"/>
                  <a:gd name="T58" fmla="*/ 39 w 282"/>
                  <a:gd name="T59" fmla="*/ 10 h 253"/>
                  <a:gd name="T60" fmla="*/ 37 w 282"/>
                  <a:gd name="T61" fmla="*/ 8 h 253"/>
                  <a:gd name="T62" fmla="*/ 34 w 282"/>
                  <a:gd name="T63" fmla="*/ 6 h 253"/>
                  <a:gd name="T64" fmla="*/ 30 w 282"/>
                  <a:gd name="T65" fmla="*/ 5 h 253"/>
                  <a:gd name="T66" fmla="*/ 27 w 282"/>
                  <a:gd name="T67" fmla="*/ 4 h 253"/>
                  <a:gd name="T68" fmla="*/ 24 w 282"/>
                  <a:gd name="T69" fmla="*/ 3 h 253"/>
                  <a:gd name="T70" fmla="*/ 20 w 282"/>
                  <a:gd name="T71" fmla="*/ 2 h 253"/>
                  <a:gd name="T72" fmla="*/ 17 w 282"/>
                  <a:gd name="T73" fmla="*/ 1 h 253"/>
                  <a:gd name="T74" fmla="*/ 14 w 282"/>
                  <a:gd name="T75" fmla="*/ 1 h 253"/>
                  <a:gd name="T76" fmla="*/ 10 w 282"/>
                  <a:gd name="T77" fmla="*/ 0 h 253"/>
                  <a:gd name="T78" fmla="*/ 8 w 282"/>
                  <a:gd name="T79" fmla="*/ 0 h 253"/>
                  <a:gd name="T80" fmla="*/ 5 w 282"/>
                  <a:gd name="T81" fmla="*/ 0 h 253"/>
                  <a:gd name="T82" fmla="*/ 3 w 282"/>
                  <a:gd name="T83" fmla="*/ 0 h 253"/>
                  <a:gd name="T84" fmla="*/ 2 w 282"/>
                  <a:gd name="T85" fmla="*/ 0 h 253"/>
                  <a:gd name="T86" fmla="*/ 1 w 282"/>
                  <a:gd name="T87" fmla="*/ 1 h 253"/>
                  <a:gd name="T88" fmla="*/ 0 w 282"/>
                  <a:gd name="T89" fmla="*/ 1 h 253"/>
                  <a:gd name="T90" fmla="*/ 2 w 282"/>
                  <a:gd name="T91" fmla="*/ 1 h 253"/>
                  <a:gd name="T92" fmla="*/ 4 w 282"/>
                  <a:gd name="T93" fmla="*/ 1 h 253"/>
                  <a:gd name="T94" fmla="*/ 6 w 282"/>
                  <a:gd name="T95" fmla="*/ 2 h 253"/>
                  <a:gd name="T96" fmla="*/ 9 w 282"/>
                  <a:gd name="T97" fmla="*/ 2 h 253"/>
                  <a:gd name="T98" fmla="*/ 11 w 282"/>
                  <a:gd name="T99" fmla="*/ 3 h 253"/>
                  <a:gd name="T100" fmla="*/ 14 w 282"/>
                  <a:gd name="T101" fmla="*/ 3 h 253"/>
                  <a:gd name="T102" fmla="*/ 16 w 282"/>
                  <a:gd name="T103" fmla="*/ 4 h 253"/>
                  <a:gd name="T104" fmla="*/ 19 w 282"/>
                  <a:gd name="T105" fmla="*/ 4 h 253"/>
                  <a:gd name="T106" fmla="*/ 22 w 282"/>
                  <a:gd name="T107" fmla="*/ 5 h 253"/>
                  <a:gd name="T108" fmla="*/ 24 w 282"/>
                  <a:gd name="T109" fmla="*/ 6 h 253"/>
                  <a:gd name="T110" fmla="*/ 27 w 282"/>
                  <a:gd name="T111" fmla="*/ 7 h 253"/>
                  <a:gd name="T112" fmla="*/ 29 w 282"/>
                  <a:gd name="T113" fmla="*/ 8 h 253"/>
                  <a:gd name="T114" fmla="*/ 32 w 282"/>
                  <a:gd name="T115" fmla="*/ 9 h 253"/>
                  <a:gd name="T116" fmla="*/ 35 w 282"/>
                  <a:gd name="T117" fmla="*/ 10 h 253"/>
                  <a:gd name="T118" fmla="*/ 37 w 282"/>
                  <a:gd name="T119" fmla="*/ 11 h 253"/>
                  <a:gd name="T120" fmla="*/ 39 w 282"/>
                  <a:gd name="T121" fmla="*/ 13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2"/>
                  <a:gd name="T184" fmla="*/ 0 h 253"/>
                  <a:gd name="T185" fmla="*/ 282 w 282"/>
                  <a:gd name="T186" fmla="*/ 253 h 2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" name="Freeform 628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>
                  <a:gd name="T0" fmla="*/ 0 w 115"/>
                  <a:gd name="T1" fmla="*/ 21 h 236"/>
                  <a:gd name="T2" fmla="*/ 0 w 115"/>
                  <a:gd name="T3" fmla="*/ 24 h 236"/>
                  <a:gd name="T4" fmla="*/ 1 w 115"/>
                  <a:gd name="T5" fmla="*/ 27 h 236"/>
                  <a:gd name="T6" fmla="*/ 2 w 115"/>
                  <a:gd name="T7" fmla="*/ 30 h 236"/>
                  <a:gd name="T8" fmla="*/ 4 w 115"/>
                  <a:gd name="T9" fmla="*/ 33 h 236"/>
                  <a:gd name="T10" fmla="*/ 6 w 115"/>
                  <a:gd name="T11" fmla="*/ 35 h 236"/>
                  <a:gd name="T12" fmla="*/ 9 w 115"/>
                  <a:gd name="T13" fmla="*/ 37 h 236"/>
                  <a:gd name="T14" fmla="*/ 12 w 115"/>
                  <a:gd name="T15" fmla="*/ 38 h 236"/>
                  <a:gd name="T16" fmla="*/ 15 w 115"/>
                  <a:gd name="T17" fmla="*/ 39 h 236"/>
                  <a:gd name="T18" fmla="*/ 16 w 115"/>
                  <a:gd name="T19" fmla="*/ 39 h 236"/>
                  <a:gd name="T20" fmla="*/ 17 w 115"/>
                  <a:gd name="T21" fmla="*/ 39 h 236"/>
                  <a:gd name="T22" fmla="*/ 18 w 115"/>
                  <a:gd name="T23" fmla="*/ 38 h 236"/>
                  <a:gd name="T24" fmla="*/ 18 w 115"/>
                  <a:gd name="T25" fmla="*/ 37 h 236"/>
                  <a:gd name="T26" fmla="*/ 18 w 115"/>
                  <a:gd name="T27" fmla="*/ 36 h 236"/>
                  <a:gd name="T28" fmla="*/ 18 w 115"/>
                  <a:gd name="T29" fmla="*/ 36 h 236"/>
                  <a:gd name="T30" fmla="*/ 18 w 115"/>
                  <a:gd name="T31" fmla="*/ 35 h 236"/>
                  <a:gd name="T32" fmla="*/ 17 w 115"/>
                  <a:gd name="T33" fmla="*/ 34 h 236"/>
                  <a:gd name="T34" fmla="*/ 14 w 115"/>
                  <a:gd name="T35" fmla="*/ 33 h 236"/>
                  <a:gd name="T36" fmla="*/ 11 w 115"/>
                  <a:gd name="T37" fmla="*/ 32 h 236"/>
                  <a:gd name="T38" fmla="*/ 8 w 115"/>
                  <a:gd name="T39" fmla="*/ 30 h 236"/>
                  <a:gd name="T40" fmla="*/ 7 w 115"/>
                  <a:gd name="T41" fmla="*/ 27 h 236"/>
                  <a:gd name="T42" fmla="*/ 5 w 115"/>
                  <a:gd name="T43" fmla="*/ 24 h 236"/>
                  <a:gd name="T44" fmla="*/ 5 w 115"/>
                  <a:gd name="T45" fmla="*/ 21 h 236"/>
                  <a:gd name="T46" fmla="*/ 5 w 115"/>
                  <a:gd name="T47" fmla="*/ 18 h 236"/>
                  <a:gd name="T48" fmla="*/ 6 w 115"/>
                  <a:gd name="T49" fmla="*/ 15 h 236"/>
                  <a:gd name="T50" fmla="*/ 7 w 115"/>
                  <a:gd name="T51" fmla="*/ 12 h 236"/>
                  <a:gd name="T52" fmla="*/ 9 w 115"/>
                  <a:gd name="T53" fmla="*/ 10 h 236"/>
                  <a:gd name="T54" fmla="*/ 12 w 115"/>
                  <a:gd name="T55" fmla="*/ 8 h 236"/>
                  <a:gd name="T56" fmla="*/ 14 w 115"/>
                  <a:gd name="T57" fmla="*/ 5 h 236"/>
                  <a:gd name="T58" fmla="*/ 16 w 115"/>
                  <a:gd name="T59" fmla="*/ 4 h 236"/>
                  <a:gd name="T60" fmla="*/ 18 w 115"/>
                  <a:gd name="T61" fmla="*/ 2 h 236"/>
                  <a:gd name="T62" fmla="*/ 19 w 115"/>
                  <a:gd name="T63" fmla="*/ 1 h 236"/>
                  <a:gd name="T64" fmla="*/ 19 w 115"/>
                  <a:gd name="T65" fmla="*/ 0 h 236"/>
                  <a:gd name="T66" fmla="*/ 17 w 115"/>
                  <a:gd name="T67" fmla="*/ 1 h 236"/>
                  <a:gd name="T68" fmla="*/ 14 w 115"/>
                  <a:gd name="T69" fmla="*/ 2 h 236"/>
                  <a:gd name="T70" fmla="*/ 11 w 115"/>
                  <a:gd name="T71" fmla="*/ 4 h 236"/>
                  <a:gd name="T72" fmla="*/ 8 w 115"/>
                  <a:gd name="T73" fmla="*/ 7 h 236"/>
                  <a:gd name="T74" fmla="*/ 5 w 115"/>
                  <a:gd name="T75" fmla="*/ 10 h 236"/>
                  <a:gd name="T76" fmla="*/ 3 w 115"/>
                  <a:gd name="T77" fmla="*/ 14 h 236"/>
                  <a:gd name="T78" fmla="*/ 1 w 115"/>
                  <a:gd name="T79" fmla="*/ 17 h 236"/>
                  <a:gd name="T80" fmla="*/ 0 w 115"/>
                  <a:gd name="T81" fmla="*/ 21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5"/>
                  <a:gd name="T124" fmla="*/ 0 h 236"/>
                  <a:gd name="T125" fmla="*/ 115 w 115"/>
                  <a:gd name="T126" fmla="*/ 236 h 2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Freeform 629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>
                  <a:gd name="T0" fmla="*/ 35 w 245"/>
                  <a:gd name="T1" fmla="*/ 21 h 310"/>
                  <a:gd name="T2" fmla="*/ 37 w 245"/>
                  <a:gd name="T3" fmla="*/ 24 h 310"/>
                  <a:gd name="T4" fmla="*/ 38 w 245"/>
                  <a:gd name="T5" fmla="*/ 28 h 310"/>
                  <a:gd name="T6" fmla="*/ 37 w 245"/>
                  <a:gd name="T7" fmla="*/ 31 h 310"/>
                  <a:gd name="T8" fmla="*/ 35 w 245"/>
                  <a:gd name="T9" fmla="*/ 35 h 310"/>
                  <a:gd name="T10" fmla="*/ 31 w 245"/>
                  <a:gd name="T11" fmla="*/ 38 h 310"/>
                  <a:gd name="T12" fmla="*/ 28 w 245"/>
                  <a:gd name="T13" fmla="*/ 41 h 310"/>
                  <a:gd name="T14" fmla="*/ 24 w 245"/>
                  <a:gd name="T15" fmla="*/ 44 h 310"/>
                  <a:gd name="T16" fmla="*/ 21 w 245"/>
                  <a:gd name="T17" fmla="*/ 47 h 310"/>
                  <a:gd name="T18" fmla="*/ 21 w 245"/>
                  <a:gd name="T19" fmla="*/ 48 h 310"/>
                  <a:gd name="T20" fmla="*/ 20 w 245"/>
                  <a:gd name="T21" fmla="*/ 50 h 310"/>
                  <a:gd name="T22" fmla="*/ 20 w 245"/>
                  <a:gd name="T23" fmla="*/ 51 h 310"/>
                  <a:gd name="T24" fmla="*/ 22 w 245"/>
                  <a:gd name="T25" fmla="*/ 52 h 310"/>
                  <a:gd name="T26" fmla="*/ 23 w 245"/>
                  <a:gd name="T27" fmla="*/ 52 h 310"/>
                  <a:gd name="T28" fmla="*/ 26 w 245"/>
                  <a:gd name="T29" fmla="*/ 49 h 310"/>
                  <a:gd name="T30" fmla="*/ 30 w 245"/>
                  <a:gd name="T31" fmla="*/ 45 h 310"/>
                  <a:gd name="T32" fmla="*/ 35 w 245"/>
                  <a:gd name="T33" fmla="*/ 41 h 310"/>
                  <a:gd name="T34" fmla="*/ 38 w 245"/>
                  <a:gd name="T35" fmla="*/ 37 h 310"/>
                  <a:gd name="T36" fmla="*/ 41 w 245"/>
                  <a:gd name="T37" fmla="*/ 31 h 310"/>
                  <a:gd name="T38" fmla="*/ 41 w 245"/>
                  <a:gd name="T39" fmla="*/ 25 h 310"/>
                  <a:gd name="T40" fmla="*/ 38 w 245"/>
                  <a:gd name="T41" fmla="*/ 20 h 310"/>
                  <a:gd name="T42" fmla="*/ 34 w 245"/>
                  <a:gd name="T43" fmla="*/ 16 h 310"/>
                  <a:gd name="T44" fmla="*/ 29 w 245"/>
                  <a:gd name="T45" fmla="*/ 13 h 310"/>
                  <a:gd name="T46" fmla="*/ 25 w 245"/>
                  <a:gd name="T47" fmla="*/ 10 h 310"/>
                  <a:gd name="T48" fmla="*/ 20 w 245"/>
                  <a:gd name="T49" fmla="*/ 8 h 310"/>
                  <a:gd name="T50" fmla="*/ 16 w 245"/>
                  <a:gd name="T51" fmla="*/ 5 h 310"/>
                  <a:gd name="T52" fmla="*/ 11 w 245"/>
                  <a:gd name="T53" fmla="*/ 3 h 310"/>
                  <a:gd name="T54" fmla="*/ 7 w 245"/>
                  <a:gd name="T55" fmla="*/ 1 h 310"/>
                  <a:gd name="T56" fmla="*/ 3 w 245"/>
                  <a:gd name="T57" fmla="*/ 0 h 310"/>
                  <a:gd name="T58" fmla="*/ 1 w 245"/>
                  <a:gd name="T59" fmla="*/ 0 h 310"/>
                  <a:gd name="T60" fmla="*/ 2 w 245"/>
                  <a:gd name="T61" fmla="*/ 1 h 310"/>
                  <a:gd name="T62" fmla="*/ 6 w 245"/>
                  <a:gd name="T63" fmla="*/ 3 h 310"/>
                  <a:gd name="T64" fmla="*/ 10 w 245"/>
                  <a:gd name="T65" fmla="*/ 5 h 310"/>
                  <a:gd name="T66" fmla="*/ 14 w 245"/>
                  <a:gd name="T67" fmla="*/ 7 h 310"/>
                  <a:gd name="T68" fmla="*/ 19 w 245"/>
                  <a:gd name="T69" fmla="*/ 10 h 310"/>
                  <a:gd name="T70" fmla="*/ 23 w 245"/>
                  <a:gd name="T71" fmla="*/ 12 h 310"/>
                  <a:gd name="T72" fmla="*/ 28 w 245"/>
                  <a:gd name="T73" fmla="*/ 15 h 310"/>
                  <a:gd name="T74" fmla="*/ 31 w 245"/>
                  <a:gd name="T75" fmla="*/ 18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5"/>
                  <a:gd name="T115" fmla="*/ 0 h 310"/>
                  <a:gd name="T116" fmla="*/ 245 w 245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754" name="Group 630"/>
            <p:cNvGrpSpPr>
              <a:grpSpLocks/>
            </p:cNvGrpSpPr>
            <p:nvPr/>
          </p:nvGrpSpPr>
          <p:grpSpPr bwMode="auto">
            <a:xfrm>
              <a:off x="382" y="2435"/>
              <a:ext cx="139" cy="238"/>
              <a:chOff x="3796" y="1043"/>
              <a:chExt cx="865" cy="1237"/>
            </a:xfrm>
          </p:grpSpPr>
          <p:sp>
            <p:nvSpPr>
              <p:cNvPr id="1057" name="Line 631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58" name="Line 632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59" name="Line 633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60" name="Line 634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61" name="Line 635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62" name="Line 636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63" name="Line 637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64" name="Line 638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65" name="Line 639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66" name="Line 640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67" name="Line 641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68" name="Line 642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69" name="Line 643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70" name="Line 644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71" name="Line 645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755" name="Group 646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1083" name="Line 647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84" name="Line 64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85" name="Line 649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86" name="Line 65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756" name="Group 651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1079" name="Line 652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80" name="Line 65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81" name="Line 654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82" name="Line 65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757" name="Group 656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1075" name="Line 657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76" name="Line 65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77" name="Line 659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78" name="Line 66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054" name="Text Box 666"/>
            <p:cNvSpPr txBox="1">
              <a:spLocks noChangeArrowheads="1"/>
            </p:cNvSpPr>
            <p:nvPr/>
          </p:nvSpPr>
          <p:spPr bwMode="auto">
            <a:xfrm>
              <a:off x="564" y="2770"/>
              <a:ext cx="447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1600">
                  <a:latin typeface="Comic Sans MS" pitchFamily="66" charset="0"/>
                </a:rPr>
                <a:t>wired</a:t>
              </a:r>
            </a:p>
            <a:p>
              <a:pPr>
                <a:lnSpc>
                  <a:spcPct val="75000"/>
                </a:lnSpc>
              </a:pPr>
              <a:r>
                <a:rPr lang="en-US" sz="1600">
                  <a:latin typeface="Comic Sans MS" pitchFamily="66" charset="0"/>
                </a:rPr>
                <a:t>links</a:t>
              </a:r>
            </a:p>
          </p:txBody>
        </p:sp>
        <p:sp>
          <p:nvSpPr>
            <p:cNvPr id="1055" name="Line 668"/>
            <p:cNvSpPr>
              <a:spLocks noChangeShapeType="1"/>
            </p:cNvSpPr>
            <p:nvPr/>
          </p:nvSpPr>
          <p:spPr bwMode="auto">
            <a:xfrm>
              <a:off x="243" y="2838"/>
              <a:ext cx="2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Text Box 669"/>
            <p:cNvSpPr txBox="1">
              <a:spLocks noChangeArrowheads="1"/>
            </p:cNvSpPr>
            <p:nvPr/>
          </p:nvSpPr>
          <p:spPr bwMode="auto">
            <a:xfrm>
              <a:off x="569" y="2465"/>
              <a:ext cx="546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1600">
                  <a:latin typeface="Comic Sans MS" pitchFamily="66" charset="0"/>
                </a:rPr>
                <a:t>access </a:t>
              </a:r>
            </a:p>
            <a:p>
              <a:pPr>
                <a:lnSpc>
                  <a:spcPct val="75000"/>
                </a:lnSpc>
              </a:pPr>
              <a:r>
                <a:rPr lang="en-US" sz="1600">
                  <a:latin typeface="Comic Sans MS" pitchFamily="66" charset="0"/>
                </a:rPr>
                <a:t>points</a:t>
              </a:r>
            </a:p>
          </p:txBody>
        </p:sp>
      </p:grpSp>
      <p:sp>
        <p:nvSpPr>
          <p:cNvPr id="4766" name="Rectangle 670"/>
          <p:cNvSpPr>
            <a:spLocks noChangeArrowheads="1"/>
          </p:cNvSpPr>
          <p:nvPr/>
        </p:nvSpPr>
        <p:spPr bwMode="auto">
          <a:xfrm>
            <a:off x="1752600" y="3289300"/>
            <a:ext cx="3368675" cy="209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31775" indent="-231775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i="1">
                <a:solidFill>
                  <a:srgbClr val="FF0000"/>
                </a:solidFill>
                <a:latin typeface="Comic Sans MS" pitchFamily="66" charset="0"/>
              </a:rPr>
              <a:t>communication links</a:t>
            </a:r>
            <a:endParaRPr lang="en-US">
              <a:latin typeface="Comic Sans MS" pitchFamily="66" charset="0"/>
            </a:endParaRPr>
          </a:p>
          <a:p>
            <a:pPr marL="747713" lvl="1" indent="-28575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>
                <a:latin typeface="Comic Sans MS" pitchFamily="66" charset="0"/>
              </a:rPr>
              <a:t>fiber, copper, radio, satellite</a:t>
            </a:r>
          </a:p>
          <a:p>
            <a:pPr marL="747713" lvl="1" indent="-28575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>
                <a:latin typeface="Comic Sans MS" pitchFamily="66" charset="0"/>
              </a:rPr>
              <a:t>transmission rate = </a:t>
            </a:r>
            <a:r>
              <a:rPr lang="en-US" i="1">
                <a:solidFill>
                  <a:srgbClr val="FF0000"/>
                </a:solidFill>
                <a:latin typeface="Comic Sans MS" pitchFamily="66" charset="0"/>
              </a:rPr>
              <a:t>bandwidth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767" name="Rectangle 671"/>
          <p:cNvSpPr>
            <a:spLocks noChangeArrowheads="1"/>
          </p:cNvSpPr>
          <p:nvPr/>
        </p:nvSpPr>
        <p:spPr bwMode="auto">
          <a:xfrm>
            <a:off x="1811338" y="5307013"/>
            <a:ext cx="3779837" cy="141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31775" indent="-231775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i="1">
                <a:solidFill>
                  <a:srgbClr val="FF0000"/>
                </a:solidFill>
                <a:latin typeface="Comic Sans MS" pitchFamily="66" charset="0"/>
              </a:rPr>
              <a:t>routers:</a:t>
            </a:r>
            <a:r>
              <a:rPr lang="en-US">
                <a:latin typeface="Comic Sans MS" pitchFamily="66" charset="0"/>
              </a:rPr>
              <a:t> forward packets (chunks of data)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766" grpId="0"/>
      <p:bldP spid="476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128588"/>
            <a:ext cx="7772400" cy="1143000"/>
          </a:xfrm>
        </p:spPr>
        <p:txBody>
          <a:bodyPr/>
          <a:lstStyle/>
          <a:p>
            <a:r>
              <a:rPr lang="en-US" sz="3600" smtClean="0">
                <a:solidFill>
                  <a:srgbClr val="000099"/>
                </a:solidFill>
              </a:rPr>
              <a:t>“Real” Internet delays and routes</a:t>
            </a:r>
          </a:p>
        </p:txBody>
      </p:sp>
      <p:sp>
        <p:nvSpPr>
          <p:cNvPr id="225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3098800"/>
          </a:xfrm>
        </p:spPr>
        <p:txBody>
          <a:bodyPr/>
          <a:lstStyle/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smtClean="0"/>
              <a:t>What do “real” Internet delay &amp; loss look like? </a:t>
            </a:r>
          </a:p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b="1" u="sng" smtClean="0">
                <a:solidFill>
                  <a:srgbClr val="FF0000"/>
                </a:solidFill>
                <a:latin typeface="Courier" pitchFamily="49" charset="0"/>
              </a:rPr>
              <a:t>Traceroute</a:t>
            </a:r>
            <a:r>
              <a:rPr lang="en-US" sz="2400" u="sng" smtClean="0">
                <a:solidFill>
                  <a:srgbClr val="FF0000"/>
                </a:solidFill>
              </a:rPr>
              <a:t> program:</a:t>
            </a:r>
            <a:r>
              <a:rPr lang="en-US" sz="2400" smtClean="0"/>
              <a:t> provides delay measurement from source to router along end-end Internet path towards destination.  For all </a:t>
            </a:r>
            <a:r>
              <a:rPr lang="en-US" sz="2400" i="1" smtClean="0"/>
              <a:t>i:</a:t>
            </a:r>
          </a:p>
          <a:p>
            <a:pPr lvl="1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z="2000" smtClean="0"/>
              <a:t>sends three packets that will reach router </a:t>
            </a:r>
            <a:r>
              <a:rPr lang="en-US" sz="2000" i="1" smtClean="0"/>
              <a:t>i</a:t>
            </a:r>
            <a:r>
              <a:rPr lang="en-US" sz="2000" smtClean="0"/>
              <a:t> on path towards destination</a:t>
            </a:r>
          </a:p>
          <a:p>
            <a:pPr lvl="1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z="2000" smtClean="0"/>
              <a:t>router </a:t>
            </a:r>
            <a:r>
              <a:rPr lang="en-US" sz="2000" i="1" smtClean="0"/>
              <a:t>i</a:t>
            </a:r>
            <a:r>
              <a:rPr lang="en-US" sz="2000" smtClean="0"/>
              <a:t> will return packets to sender</a:t>
            </a:r>
          </a:p>
          <a:p>
            <a:pPr lvl="1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z="2000" smtClean="0"/>
              <a:t>sender times interval between transmission and reply.</a:t>
            </a:r>
            <a:endParaRPr lang="en-US" smtClean="0"/>
          </a:p>
          <a:p>
            <a:endParaRPr lang="en-US" smtClean="0"/>
          </a:p>
        </p:txBody>
      </p:sp>
      <p:graphicFrame>
        <p:nvGraphicFramePr>
          <p:cNvPr id="22530" name="Object 11"/>
          <p:cNvGraphicFramePr>
            <a:graphicFrameLocks noChangeAspect="1"/>
          </p:cNvGraphicFramePr>
          <p:nvPr/>
        </p:nvGraphicFramePr>
        <p:xfrm>
          <a:off x="984250" y="5078413"/>
          <a:ext cx="415925" cy="319087"/>
        </p:xfrm>
        <a:graphic>
          <a:graphicData uri="http://schemas.openxmlformats.org/presentationml/2006/ole">
            <p:oleObj spid="_x0000_s46082" name="Clip" r:id="rId4" imgW="1305000" imgH="1085760" progId="">
              <p:embed/>
            </p:oleObj>
          </a:graphicData>
        </a:graphic>
      </p:graphicFrame>
      <p:sp>
        <p:nvSpPr>
          <p:cNvPr id="22536" name="Line 38"/>
          <p:cNvSpPr>
            <a:spLocks noChangeShapeType="1"/>
          </p:cNvSpPr>
          <p:nvPr/>
        </p:nvSpPr>
        <p:spPr bwMode="auto">
          <a:xfrm>
            <a:off x="1285875" y="5319713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Line 105"/>
          <p:cNvSpPr>
            <a:spLocks noChangeShapeType="1"/>
          </p:cNvSpPr>
          <p:nvPr/>
        </p:nvSpPr>
        <p:spPr bwMode="auto">
          <a:xfrm flipV="1">
            <a:off x="2079625" y="5370513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106"/>
          <p:cNvSpPr>
            <a:spLocks noChangeShapeType="1"/>
          </p:cNvSpPr>
          <p:nvPr/>
        </p:nvSpPr>
        <p:spPr bwMode="auto">
          <a:xfrm>
            <a:off x="3014663" y="535463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Line 108"/>
          <p:cNvSpPr>
            <a:spLocks noChangeShapeType="1"/>
          </p:cNvSpPr>
          <p:nvPr/>
        </p:nvSpPr>
        <p:spPr bwMode="auto">
          <a:xfrm flipH="1">
            <a:off x="2776538" y="5086350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Line 113"/>
          <p:cNvSpPr>
            <a:spLocks noChangeShapeType="1"/>
          </p:cNvSpPr>
          <p:nvPr/>
        </p:nvSpPr>
        <p:spPr bwMode="auto">
          <a:xfrm flipH="1">
            <a:off x="3990975" y="5414963"/>
            <a:ext cx="620713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44"/>
          <p:cNvGrpSpPr>
            <a:grpSpLocks/>
          </p:cNvGrpSpPr>
          <p:nvPr/>
        </p:nvGrpSpPr>
        <p:grpSpPr bwMode="auto">
          <a:xfrm>
            <a:off x="1560513" y="5467350"/>
            <a:ext cx="501650" cy="233363"/>
            <a:chOff x="3600" y="219"/>
            <a:chExt cx="360" cy="175"/>
          </a:xfrm>
        </p:grpSpPr>
        <p:sp>
          <p:nvSpPr>
            <p:cNvPr id="22610" name="Oval 14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11" name="Line 14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12" name="Line 14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13" name="Rectangle 14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614" name="Oval 14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5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620" name="Line 1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1" name="Line 1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2" name="Line 1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5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617" name="Line 1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8" name="Line 1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9" name="Line 1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158"/>
          <p:cNvGrpSpPr>
            <a:grpSpLocks/>
          </p:cNvGrpSpPr>
          <p:nvPr/>
        </p:nvGrpSpPr>
        <p:grpSpPr bwMode="auto">
          <a:xfrm>
            <a:off x="2513013" y="5238750"/>
            <a:ext cx="501650" cy="233363"/>
            <a:chOff x="3600" y="219"/>
            <a:chExt cx="360" cy="175"/>
          </a:xfrm>
        </p:grpSpPr>
        <p:sp>
          <p:nvSpPr>
            <p:cNvPr id="22597" name="Oval 15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8" name="Line 16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9" name="Line 16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0" name="Rectangle 16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601" name="Oval 16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16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607" name="Line 16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8" name="Line 16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9" name="Line 16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16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604" name="Line 1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5" name="Line 1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6" name="Line 1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" name="Group 186"/>
          <p:cNvGrpSpPr>
            <a:grpSpLocks/>
          </p:cNvGrpSpPr>
          <p:nvPr/>
        </p:nvGrpSpPr>
        <p:grpSpPr bwMode="auto">
          <a:xfrm>
            <a:off x="3500438" y="5446713"/>
            <a:ext cx="500062" cy="233362"/>
            <a:chOff x="3600" y="219"/>
            <a:chExt cx="360" cy="175"/>
          </a:xfrm>
        </p:grpSpPr>
        <p:sp>
          <p:nvSpPr>
            <p:cNvPr id="22584" name="Oval 18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5" name="Line 18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6" name="Line 18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7" name="Rectangle 19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588" name="Oval 19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19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594" name="Line 19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5" name="Line 19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6" name="Line 19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19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591" name="Line 19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2" name="Line 19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3" name="Line 19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2544" name="Line 260"/>
          <p:cNvSpPr>
            <a:spLocks noChangeShapeType="1"/>
          </p:cNvSpPr>
          <p:nvPr/>
        </p:nvSpPr>
        <p:spPr bwMode="auto">
          <a:xfrm>
            <a:off x="5110163" y="538003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Line 261"/>
          <p:cNvSpPr>
            <a:spLocks noChangeShapeType="1"/>
          </p:cNvSpPr>
          <p:nvPr/>
        </p:nvSpPr>
        <p:spPr bwMode="auto">
          <a:xfrm flipH="1">
            <a:off x="6048375" y="5326063"/>
            <a:ext cx="557213" cy="277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262"/>
          <p:cNvGrpSpPr>
            <a:grpSpLocks/>
          </p:cNvGrpSpPr>
          <p:nvPr/>
        </p:nvGrpSpPr>
        <p:grpSpPr bwMode="auto">
          <a:xfrm>
            <a:off x="4608513" y="5264150"/>
            <a:ext cx="501650" cy="233363"/>
            <a:chOff x="3600" y="219"/>
            <a:chExt cx="360" cy="175"/>
          </a:xfrm>
        </p:grpSpPr>
        <p:sp>
          <p:nvSpPr>
            <p:cNvPr id="22571" name="Oval 26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2" name="Line 26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3" name="Line 26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4" name="Rectangle 26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575" name="Oval 26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26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581" name="Line 2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2" name="Line 2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3" name="Line 2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27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578" name="Line 2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9" name="Line 2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0" name="Line 2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" name="Group 276"/>
          <p:cNvGrpSpPr>
            <a:grpSpLocks/>
          </p:cNvGrpSpPr>
          <p:nvPr/>
        </p:nvGrpSpPr>
        <p:grpSpPr bwMode="auto">
          <a:xfrm>
            <a:off x="5595938" y="5472113"/>
            <a:ext cx="500062" cy="233362"/>
            <a:chOff x="3600" y="219"/>
            <a:chExt cx="360" cy="175"/>
          </a:xfrm>
        </p:grpSpPr>
        <p:sp>
          <p:nvSpPr>
            <p:cNvPr id="22558" name="Oval 27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9" name="Line 27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0" name="Line 27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1" name="Rectangle 28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562" name="Oval 28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28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568" name="Line 28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9" name="Line 28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0" name="Line 28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28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565" name="Line 28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6" name="Line 28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7" name="Line 28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22531" name="Object 290"/>
          <p:cNvGraphicFramePr>
            <a:graphicFrameLocks noChangeAspect="1"/>
          </p:cNvGraphicFramePr>
          <p:nvPr/>
        </p:nvGraphicFramePr>
        <p:xfrm>
          <a:off x="6597650" y="5180013"/>
          <a:ext cx="415925" cy="319087"/>
        </p:xfrm>
        <a:graphic>
          <a:graphicData uri="http://schemas.openxmlformats.org/presentationml/2006/ole">
            <p:oleObj spid="_x0000_s46083" name="Clip" r:id="rId5" imgW="1305000" imgH="1085760" progId="">
              <p:embed/>
            </p:oleObj>
          </a:graphicData>
        </a:graphic>
      </p:graphicFrame>
      <p:sp>
        <p:nvSpPr>
          <p:cNvPr id="22548" name="Line 291"/>
          <p:cNvSpPr>
            <a:spLocks noChangeShapeType="1"/>
          </p:cNvSpPr>
          <p:nvPr/>
        </p:nvSpPr>
        <p:spPr bwMode="auto">
          <a:xfrm>
            <a:off x="2744788" y="5486400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Line 292"/>
          <p:cNvSpPr>
            <a:spLocks noChangeShapeType="1"/>
          </p:cNvSpPr>
          <p:nvPr/>
        </p:nvSpPr>
        <p:spPr bwMode="auto">
          <a:xfrm>
            <a:off x="4668838" y="5073650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Line 294"/>
          <p:cNvSpPr>
            <a:spLocks noChangeShapeType="1"/>
          </p:cNvSpPr>
          <p:nvPr/>
        </p:nvSpPr>
        <p:spPr bwMode="auto">
          <a:xfrm flipH="1">
            <a:off x="3386138" y="5676900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Line 295"/>
          <p:cNvSpPr>
            <a:spLocks noChangeShapeType="1"/>
          </p:cNvSpPr>
          <p:nvPr/>
        </p:nvSpPr>
        <p:spPr bwMode="auto">
          <a:xfrm>
            <a:off x="3741738" y="5181600"/>
            <a:ext cx="635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243" name="Freeform 299"/>
          <p:cNvSpPr>
            <a:spLocks/>
          </p:cNvSpPr>
          <p:nvPr/>
        </p:nvSpPr>
        <p:spPr bwMode="auto">
          <a:xfrm>
            <a:off x="1289050" y="5295900"/>
            <a:ext cx="419100" cy="419100"/>
          </a:xfrm>
          <a:custGeom>
            <a:avLst/>
            <a:gdLst>
              <a:gd name="T0" fmla="*/ 95250 w 264"/>
              <a:gd name="T1" fmla="*/ 0 h 264"/>
              <a:gd name="T2" fmla="*/ 361950 w 264"/>
              <a:gd name="T3" fmla="*/ 349250 h 264"/>
              <a:gd name="T4" fmla="*/ 0 w 264"/>
              <a:gd name="T5" fmla="*/ 139700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244" name="Text Box 300"/>
          <p:cNvSpPr txBox="1">
            <a:spLocks noChangeArrowheads="1"/>
          </p:cNvSpPr>
          <p:nvPr/>
        </p:nvSpPr>
        <p:spPr bwMode="auto">
          <a:xfrm>
            <a:off x="1387475" y="5038725"/>
            <a:ext cx="11160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Comic Sans MS" pitchFamily="66" charset="0"/>
              </a:rPr>
              <a:t>3 probes</a:t>
            </a:r>
          </a:p>
        </p:txBody>
      </p:sp>
      <p:sp>
        <p:nvSpPr>
          <p:cNvPr id="83245" name="Freeform 301"/>
          <p:cNvSpPr>
            <a:spLocks/>
          </p:cNvSpPr>
          <p:nvPr/>
        </p:nvSpPr>
        <p:spPr bwMode="auto">
          <a:xfrm>
            <a:off x="1282700" y="5219700"/>
            <a:ext cx="1346200" cy="474663"/>
          </a:xfrm>
          <a:custGeom>
            <a:avLst/>
            <a:gdLst>
              <a:gd name="T0" fmla="*/ 120650 w 848"/>
              <a:gd name="T1" fmla="*/ 120650 h 299"/>
              <a:gd name="T2" fmla="*/ 514350 w 848"/>
              <a:gd name="T3" fmla="*/ 342900 h 299"/>
              <a:gd name="T4" fmla="*/ 1301750 w 848"/>
              <a:gd name="T5" fmla="*/ 120650 h 299"/>
              <a:gd name="T6" fmla="*/ 539750 w 848"/>
              <a:gd name="T7" fmla="*/ 469900 h 299"/>
              <a:gd name="T8" fmla="*/ 0 w 848"/>
              <a:gd name="T9" fmla="*/ 152400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246" name="Text Box 302"/>
          <p:cNvSpPr txBox="1">
            <a:spLocks noChangeArrowheads="1"/>
          </p:cNvSpPr>
          <p:nvPr/>
        </p:nvSpPr>
        <p:spPr bwMode="auto">
          <a:xfrm>
            <a:off x="1958975" y="5527675"/>
            <a:ext cx="11160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Comic Sans MS" pitchFamily="66" charset="0"/>
              </a:rPr>
              <a:t>3 probes</a:t>
            </a:r>
          </a:p>
        </p:txBody>
      </p:sp>
      <p:sp>
        <p:nvSpPr>
          <p:cNvPr id="83247" name="Freeform 303"/>
          <p:cNvSpPr>
            <a:spLocks/>
          </p:cNvSpPr>
          <p:nvPr/>
        </p:nvSpPr>
        <p:spPr bwMode="auto">
          <a:xfrm>
            <a:off x="1276350" y="5273675"/>
            <a:ext cx="2247900" cy="403225"/>
          </a:xfrm>
          <a:custGeom>
            <a:avLst/>
            <a:gdLst>
              <a:gd name="T0" fmla="*/ 120650 w 1416"/>
              <a:gd name="T1" fmla="*/ 47625 h 254"/>
              <a:gd name="T2" fmla="*/ 514350 w 1416"/>
              <a:gd name="T3" fmla="*/ 269875 h 254"/>
              <a:gd name="T4" fmla="*/ 1422400 w 1416"/>
              <a:gd name="T5" fmla="*/ 3175 h 254"/>
              <a:gd name="T6" fmla="*/ 2222500 w 1416"/>
              <a:gd name="T7" fmla="*/ 288925 h 254"/>
              <a:gd name="T8" fmla="*/ 1422400 w 1416"/>
              <a:gd name="T9" fmla="*/ 117475 h 254"/>
              <a:gd name="T10" fmla="*/ 539750 w 1416"/>
              <a:gd name="T11" fmla="*/ 396875 h 254"/>
              <a:gd name="T12" fmla="*/ 0 w 1416"/>
              <a:gd name="T13" fmla="*/ 79375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248" name="Text Box 304"/>
          <p:cNvSpPr txBox="1">
            <a:spLocks noChangeArrowheads="1"/>
          </p:cNvSpPr>
          <p:nvPr/>
        </p:nvSpPr>
        <p:spPr bwMode="auto">
          <a:xfrm>
            <a:off x="3025775" y="5013325"/>
            <a:ext cx="11160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Comic Sans MS" pitchFamily="66" charset="0"/>
              </a:rPr>
              <a:t>3 probes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43" grpId="0" animBg="1"/>
      <p:bldP spid="83244" grpId="0"/>
      <p:bldP spid="83245" grpId="0" animBg="1"/>
      <p:bldP spid="83246" grpId="0"/>
      <p:bldP spid="83247" grpId="0" animBg="1"/>
      <p:bldP spid="832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219075" y="71438"/>
            <a:ext cx="7772400" cy="1143000"/>
          </a:xfrm>
        </p:spPr>
        <p:txBody>
          <a:bodyPr/>
          <a:lstStyle/>
          <a:p>
            <a:r>
              <a:rPr lang="en-US" sz="3600" smtClean="0">
                <a:solidFill>
                  <a:srgbClr val="000099"/>
                </a:solidFill>
              </a:rPr>
              <a:t>“Real” Internet delays and routes</a:t>
            </a:r>
          </a:p>
        </p:txBody>
      </p:sp>
      <p:sp>
        <p:nvSpPr>
          <p:cNvPr id="76805" name="Text Box 4"/>
          <p:cNvSpPr txBox="1">
            <a:spLocks noChangeArrowheads="1"/>
          </p:cNvSpPr>
          <p:nvPr/>
        </p:nvSpPr>
        <p:spPr bwMode="auto">
          <a:xfrm>
            <a:off x="704850" y="2338388"/>
            <a:ext cx="8229600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charset="0"/>
              </a:rPr>
              <a:t>1  cs-gw (128.119.240.254)  1 ms  1 ms  2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charset="0"/>
              </a:rPr>
              <a:t>2  border1-rt-fa5-1-0.gw.umass.edu (128.119.3.145)  1 ms  1 ms  2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charset="0"/>
              </a:rPr>
              <a:t>3  cht-vbns.gw.umass.edu (128.119.3.130)  6 ms 5 ms 5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charset="0"/>
              </a:rPr>
              <a:t>4  jn1-at1-0-0-19.wor.vbns.net (204.147.132.129)  16 ms 11 ms 13 ms 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charset="0"/>
              </a:rPr>
              <a:t>5  jn1-so7-0-0-0.wae.vbns.net (204.147.136.136)  21 ms 18 ms 18 ms 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charset="0"/>
              </a:rPr>
              <a:t>6  abilene-vbns.abilene.ucaid.edu (198.32.11.9)  22 ms  18 ms  22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charset="0"/>
              </a:rPr>
              <a:t>7  nycm-wash.abilene.ucaid.edu (198.32.8.46)  22 ms  22 ms  22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charset="0"/>
              </a:rPr>
              <a:t>8  62.40.103.253 (62.40.103.253)  104 ms 109 ms 106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charset="0"/>
              </a:rPr>
              <a:t>9  de2-1.de1.de.geant.net (62.40.96.129)  109 ms 102 ms 104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charset="0"/>
              </a:rPr>
              <a:t>10  de.fr1.fr.geant.net (62.40.96.50)  113 ms 121 ms 114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charset="0"/>
              </a:rPr>
              <a:t>11  renater-gw.fr1.fr.geant.net (62.40.103.54)  112 ms  114 ms  112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charset="0"/>
              </a:rPr>
              <a:t>12  nio-n2.cssi.renater.fr (193.51.206.13)  111 ms  114 ms  116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charset="0"/>
              </a:rPr>
              <a:t>13  nice.cssi.renater.fr (195.220.98.102)  123 ms  125 ms  124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charset="0"/>
              </a:rPr>
              <a:t>14  r3t2-nice.cssi.renater.fr (195.220.98.110)  126 ms  126 ms  124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charset="0"/>
              </a:rPr>
              <a:t>15  eurecom-valbonne.r3t2.ft.net (193.48.50.54)  135 ms  128 ms  133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charset="0"/>
              </a:rPr>
              <a:t>16  194.214.211.25 (194.214.211.25)  126 ms  128 ms  126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charset="0"/>
              </a:rPr>
              <a:t>17  * * *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charset="0"/>
              </a:rPr>
              <a:t>18  * * *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>
                <a:latin typeface="Arial" charset="0"/>
              </a:rPr>
              <a:t>19  fantasia.eurecom.fr (193.55.113.142)  132 ms  128 ms  136</a:t>
            </a:r>
            <a:r>
              <a:rPr lang="en-US"/>
              <a:t> </a:t>
            </a:r>
            <a:r>
              <a:rPr lang="en-US" sz="1600"/>
              <a:t>ms</a:t>
            </a:r>
          </a:p>
        </p:txBody>
      </p:sp>
      <p:sp>
        <p:nvSpPr>
          <p:cNvPr id="76806" name="Text Box 5"/>
          <p:cNvSpPr txBox="1">
            <a:spLocks noChangeArrowheads="1"/>
          </p:cNvSpPr>
          <p:nvPr/>
        </p:nvSpPr>
        <p:spPr bwMode="auto">
          <a:xfrm>
            <a:off x="725488" y="1312863"/>
            <a:ext cx="819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traceroute:</a:t>
            </a:r>
            <a:r>
              <a:rPr lang="en-US">
                <a:latin typeface="Comic Sans MS" pitchFamily="66" charset="0"/>
              </a:rPr>
              <a:t> gaia.cs.umass.edu to www.eurecom.fr</a:t>
            </a:r>
          </a:p>
        </p:txBody>
      </p:sp>
      <p:sp>
        <p:nvSpPr>
          <p:cNvPr id="76807" name="Line 6"/>
          <p:cNvSpPr>
            <a:spLocks noChangeShapeType="1"/>
          </p:cNvSpPr>
          <p:nvPr/>
        </p:nvSpPr>
        <p:spPr bwMode="auto">
          <a:xfrm>
            <a:off x="1611313" y="5634038"/>
            <a:ext cx="1231900" cy="841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08" name="Text Box 7"/>
          <p:cNvSpPr txBox="1">
            <a:spLocks noChangeArrowheads="1"/>
          </p:cNvSpPr>
          <p:nvPr/>
        </p:nvSpPr>
        <p:spPr bwMode="auto">
          <a:xfrm>
            <a:off x="4578350" y="1738313"/>
            <a:ext cx="4565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Comic Sans MS" pitchFamily="66" charset="0"/>
              </a:rPr>
              <a:t>Three delay measurements from </a:t>
            </a:r>
          </a:p>
          <a:p>
            <a:r>
              <a:rPr lang="en-US" sz="1800">
                <a:solidFill>
                  <a:srgbClr val="FF0000"/>
                </a:solidFill>
                <a:latin typeface="Comic Sans MS" pitchFamily="66" charset="0"/>
              </a:rPr>
              <a:t>gaia.cs.umass.edu to cs-gw.cs.umass.edu </a:t>
            </a:r>
          </a:p>
        </p:txBody>
      </p:sp>
      <p:sp>
        <p:nvSpPr>
          <p:cNvPr id="76809" name="Line 8"/>
          <p:cNvSpPr>
            <a:spLocks noChangeShapeType="1"/>
          </p:cNvSpPr>
          <p:nvPr/>
        </p:nvSpPr>
        <p:spPr bwMode="auto">
          <a:xfrm flipV="1">
            <a:off x="3471863" y="1965325"/>
            <a:ext cx="671512" cy="4127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10" name="Line 9"/>
          <p:cNvSpPr>
            <a:spLocks noChangeShapeType="1"/>
          </p:cNvSpPr>
          <p:nvPr/>
        </p:nvSpPr>
        <p:spPr bwMode="auto">
          <a:xfrm flipV="1">
            <a:off x="4011613" y="1954213"/>
            <a:ext cx="139700" cy="4048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11" name="Line 10"/>
          <p:cNvSpPr>
            <a:spLocks noChangeShapeType="1"/>
          </p:cNvSpPr>
          <p:nvPr/>
        </p:nvSpPr>
        <p:spPr bwMode="auto">
          <a:xfrm flipH="1" flipV="1">
            <a:off x="4146550" y="1963738"/>
            <a:ext cx="366713" cy="3905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12" name="Line 11"/>
          <p:cNvSpPr>
            <a:spLocks noChangeShapeType="1"/>
          </p:cNvSpPr>
          <p:nvPr/>
        </p:nvSpPr>
        <p:spPr bwMode="auto">
          <a:xfrm flipV="1">
            <a:off x="4138613" y="1970088"/>
            <a:ext cx="377825" cy="3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13" name="Text Box 12"/>
          <p:cNvSpPr txBox="1">
            <a:spLocks noChangeArrowheads="1"/>
          </p:cNvSpPr>
          <p:nvPr/>
        </p:nvSpPr>
        <p:spPr bwMode="auto">
          <a:xfrm>
            <a:off x="2571750" y="5564188"/>
            <a:ext cx="6286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Comic Sans MS" pitchFamily="66" charset="0"/>
              </a:rPr>
              <a:t>* means no response (probe lost, router not replying)</a:t>
            </a:r>
          </a:p>
        </p:txBody>
      </p:sp>
      <p:sp>
        <p:nvSpPr>
          <p:cNvPr id="76814" name="Freeform 14"/>
          <p:cNvSpPr>
            <a:spLocks/>
          </p:cNvSpPr>
          <p:nvPr/>
        </p:nvSpPr>
        <p:spPr bwMode="auto">
          <a:xfrm>
            <a:off x="6092825" y="3651250"/>
            <a:ext cx="1012825" cy="246063"/>
          </a:xfrm>
          <a:custGeom>
            <a:avLst/>
            <a:gdLst>
              <a:gd name="T0" fmla="*/ 941388 w 638"/>
              <a:gd name="T1" fmla="*/ 0 h 155"/>
              <a:gd name="T2" fmla="*/ 989013 w 638"/>
              <a:gd name="T3" fmla="*/ 60325 h 155"/>
              <a:gd name="T4" fmla="*/ 965200 w 638"/>
              <a:gd name="T5" fmla="*/ 195263 h 155"/>
              <a:gd name="T6" fmla="*/ 708025 w 638"/>
              <a:gd name="T7" fmla="*/ 244475 h 155"/>
              <a:gd name="T8" fmla="*/ 0 w 638"/>
              <a:gd name="T9" fmla="*/ 206375 h 1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8"/>
              <a:gd name="T16" fmla="*/ 0 h 155"/>
              <a:gd name="T17" fmla="*/ 638 w 638"/>
              <a:gd name="T18" fmla="*/ 155 h 1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8" h="155">
                <a:moveTo>
                  <a:pt x="593" y="0"/>
                </a:moveTo>
                <a:cubicBezTo>
                  <a:pt x="607" y="9"/>
                  <a:pt x="621" y="18"/>
                  <a:pt x="623" y="38"/>
                </a:cubicBezTo>
                <a:cubicBezTo>
                  <a:pt x="625" y="58"/>
                  <a:pt x="638" y="104"/>
                  <a:pt x="608" y="123"/>
                </a:cubicBezTo>
                <a:cubicBezTo>
                  <a:pt x="578" y="142"/>
                  <a:pt x="547" y="153"/>
                  <a:pt x="446" y="154"/>
                </a:cubicBezTo>
                <a:cubicBezTo>
                  <a:pt x="345" y="155"/>
                  <a:pt x="72" y="133"/>
                  <a:pt x="0" y="13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7137400" y="3436938"/>
            <a:ext cx="17875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trans-oceanic</a:t>
            </a:r>
          </a:p>
          <a:p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link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28588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000099"/>
                </a:solidFill>
              </a:rPr>
              <a:t>Packet loss</a:t>
            </a:r>
          </a:p>
        </p:txBody>
      </p:sp>
      <p:sp>
        <p:nvSpPr>
          <p:cNvPr id="235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1344613"/>
            <a:ext cx="8394700" cy="4648200"/>
          </a:xfrm>
        </p:spPr>
        <p:txBody>
          <a:bodyPr/>
          <a:lstStyle/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mtClean="0"/>
              <a:t>queue (aka buffer) preceding link in buffer has finite capacity</a:t>
            </a:r>
          </a:p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mtClean="0"/>
              <a:t>packet arriving to full queue dropped (aka lost)</a:t>
            </a:r>
          </a:p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mtClean="0"/>
              <a:t>lost packet may be retransmitted by previous node, by source end system, or not at all</a:t>
            </a:r>
          </a:p>
        </p:txBody>
      </p:sp>
      <p:graphicFrame>
        <p:nvGraphicFramePr>
          <p:cNvPr id="23554" name="Object 5"/>
          <p:cNvGraphicFramePr>
            <a:graphicFrameLocks noChangeAspect="1"/>
          </p:cNvGraphicFramePr>
          <p:nvPr/>
        </p:nvGraphicFramePr>
        <p:xfrm>
          <a:off x="2051050" y="5346700"/>
          <a:ext cx="646113" cy="533400"/>
        </p:xfrm>
        <a:graphic>
          <a:graphicData uri="http://schemas.openxmlformats.org/presentationml/2006/ole">
            <p:oleObj spid="_x0000_s47106" name="Clip" r:id="rId4" imgW="1305000" imgH="1085760" progId="">
              <p:embed/>
            </p:oleObj>
          </a:graphicData>
        </a:graphic>
      </p:graphicFrame>
      <p:sp>
        <p:nvSpPr>
          <p:cNvPr id="23560" name="Oval 6"/>
          <p:cNvSpPr>
            <a:spLocks noChangeArrowheads="1"/>
          </p:cNvSpPr>
          <p:nvPr/>
        </p:nvSpPr>
        <p:spPr bwMode="auto">
          <a:xfrm>
            <a:off x="3092450" y="5105400"/>
            <a:ext cx="1198563" cy="369888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Rectangle 7"/>
          <p:cNvSpPr>
            <a:spLocks noChangeArrowheads="1"/>
          </p:cNvSpPr>
          <p:nvPr/>
        </p:nvSpPr>
        <p:spPr bwMode="auto">
          <a:xfrm>
            <a:off x="3092450" y="5037138"/>
            <a:ext cx="1198563" cy="2635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2" name="Oval 8"/>
          <p:cNvSpPr>
            <a:spLocks noChangeArrowheads="1"/>
          </p:cNvSpPr>
          <p:nvPr/>
        </p:nvSpPr>
        <p:spPr bwMode="auto">
          <a:xfrm>
            <a:off x="3101975" y="4808538"/>
            <a:ext cx="1198563" cy="430212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448050" y="4838700"/>
            <a:ext cx="498475" cy="119063"/>
            <a:chOff x="2208" y="2184"/>
            <a:chExt cx="176" cy="69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23594" name="Line 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5" name="Line 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6" name="Line 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23591" name="Line 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2" name="Line 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3" name="Line 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23555" name="Object 22"/>
          <p:cNvGraphicFramePr>
            <a:graphicFrameLocks noChangeAspect="1"/>
          </p:cNvGraphicFramePr>
          <p:nvPr/>
        </p:nvGraphicFramePr>
        <p:xfrm>
          <a:off x="1736725" y="4337050"/>
          <a:ext cx="646113" cy="533400"/>
        </p:xfrm>
        <a:graphic>
          <a:graphicData uri="http://schemas.openxmlformats.org/presentationml/2006/ole">
            <p:oleObj spid="_x0000_s47107" name="Clip" r:id="rId5" imgW="1305000" imgH="1085760" progId="">
              <p:embed/>
            </p:oleObj>
          </a:graphicData>
        </a:graphic>
      </p:graphicFrame>
      <p:sp>
        <p:nvSpPr>
          <p:cNvPr id="23564" name="Line 23"/>
          <p:cNvSpPr>
            <a:spLocks noChangeShapeType="1"/>
          </p:cNvSpPr>
          <p:nvPr/>
        </p:nvSpPr>
        <p:spPr bwMode="auto">
          <a:xfrm>
            <a:off x="2362200" y="4743450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Line 24"/>
          <p:cNvSpPr>
            <a:spLocks noChangeShapeType="1"/>
          </p:cNvSpPr>
          <p:nvPr/>
        </p:nvSpPr>
        <p:spPr bwMode="auto">
          <a:xfrm flipV="1">
            <a:off x="2667000" y="5729288"/>
            <a:ext cx="195263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Line 25"/>
          <p:cNvSpPr>
            <a:spLocks noChangeShapeType="1"/>
          </p:cNvSpPr>
          <p:nvPr/>
        </p:nvSpPr>
        <p:spPr bwMode="auto">
          <a:xfrm>
            <a:off x="4286250" y="5162550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Line 26"/>
          <p:cNvSpPr>
            <a:spLocks noChangeShapeType="1"/>
          </p:cNvSpPr>
          <p:nvPr/>
        </p:nvSpPr>
        <p:spPr bwMode="auto">
          <a:xfrm flipH="1">
            <a:off x="2867025" y="4733925"/>
            <a:ext cx="0" cy="1000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Line 27"/>
          <p:cNvSpPr>
            <a:spLocks noChangeShapeType="1"/>
          </p:cNvSpPr>
          <p:nvPr/>
        </p:nvSpPr>
        <p:spPr bwMode="auto">
          <a:xfrm>
            <a:off x="2876550" y="5167313"/>
            <a:ext cx="200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Rectangle 28"/>
          <p:cNvSpPr>
            <a:spLocks noChangeArrowheads="1"/>
          </p:cNvSpPr>
          <p:nvPr/>
        </p:nvSpPr>
        <p:spPr bwMode="auto">
          <a:xfrm>
            <a:off x="5205413" y="4962525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Rectangle 29"/>
          <p:cNvSpPr>
            <a:spLocks noChangeArrowheads="1"/>
          </p:cNvSpPr>
          <p:nvPr/>
        </p:nvSpPr>
        <p:spPr bwMode="auto">
          <a:xfrm>
            <a:off x="3952875" y="5033963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Rectangle 30"/>
          <p:cNvSpPr>
            <a:spLocks noChangeArrowheads="1"/>
          </p:cNvSpPr>
          <p:nvPr/>
        </p:nvSpPr>
        <p:spPr bwMode="auto">
          <a:xfrm>
            <a:off x="4114800" y="5033963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Rectangle 31"/>
          <p:cNvSpPr>
            <a:spLocks noChangeArrowheads="1"/>
          </p:cNvSpPr>
          <p:nvPr/>
        </p:nvSpPr>
        <p:spPr bwMode="auto">
          <a:xfrm>
            <a:off x="2805113" y="5208588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Freeform 32"/>
          <p:cNvSpPr>
            <a:spLocks/>
          </p:cNvSpPr>
          <p:nvPr/>
        </p:nvSpPr>
        <p:spPr bwMode="auto">
          <a:xfrm>
            <a:off x="2903538" y="5087938"/>
            <a:ext cx="228600" cy="103187"/>
          </a:xfrm>
          <a:custGeom>
            <a:avLst/>
            <a:gdLst>
              <a:gd name="T0" fmla="*/ 0 w 111"/>
              <a:gd name="T1" fmla="*/ 103187 h 67"/>
              <a:gd name="T2" fmla="*/ 0 w 111"/>
              <a:gd name="T3" fmla="*/ 0 h 67"/>
              <a:gd name="T4" fmla="*/ 228600 w 111"/>
              <a:gd name="T5" fmla="*/ 1540 h 67"/>
              <a:gd name="T6" fmla="*/ 0 60000 65536"/>
              <a:gd name="T7" fmla="*/ 0 60000 65536"/>
              <a:gd name="T8" fmla="*/ 0 60000 65536"/>
              <a:gd name="T9" fmla="*/ 0 w 111"/>
              <a:gd name="T10" fmla="*/ 0 h 67"/>
              <a:gd name="T11" fmla="*/ 111 w 111"/>
              <a:gd name="T12" fmla="*/ 67 h 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1" h="67">
                <a:moveTo>
                  <a:pt x="0" y="67"/>
                </a:moveTo>
                <a:lnTo>
                  <a:pt x="0" y="0"/>
                </a:lnTo>
                <a:lnTo>
                  <a:pt x="111" y="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Line 33"/>
          <p:cNvSpPr>
            <a:spLocks noChangeShapeType="1"/>
          </p:cNvSpPr>
          <p:nvPr/>
        </p:nvSpPr>
        <p:spPr bwMode="auto">
          <a:xfrm flipV="1">
            <a:off x="2809875" y="5451475"/>
            <a:ext cx="0" cy="176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5" name="Text Box 35"/>
          <p:cNvSpPr txBox="1">
            <a:spLocks noChangeArrowheads="1"/>
          </p:cNvSpPr>
          <p:nvPr/>
        </p:nvSpPr>
        <p:spPr bwMode="auto">
          <a:xfrm>
            <a:off x="1384300" y="4360863"/>
            <a:ext cx="4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Comic Sans MS" pitchFamily="66" charset="0"/>
              </a:rPr>
              <a:t>A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3576" name="Text Box 36"/>
          <p:cNvSpPr txBox="1">
            <a:spLocks noChangeArrowheads="1"/>
          </p:cNvSpPr>
          <p:nvPr/>
        </p:nvSpPr>
        <p:spPr bwMode="auto">
          <a:xfrm>
            <a:off x="1660525" y="5380038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B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3577" name="Text Box 40"/>
          <p:cNvSpPr txBox="1">
            <a:spLocks noChangeArrowheads="1"/>
          </p:cNvSpPr>
          <p:nvPr/>
        </p:nvSpPr>
        <p:spPr bwMode="auto">
          <a:xfrm>
            <a:off x="4765675" y="4203700"/>
            <a:ext cx="2881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Comic Sans MS" pitchFamily="66" charset="0"/>
              </a:rPr>
              <a:t>packet being transmitted</a:t>
            </a:r>
            <a:endParaRPr lang="en-US" sz="1800"/>
          </a:p>
        </p:txBody>
      </p:sp>
      <p:sp>
        <p:nvSpPr>
          <p:cNvPr id="23578" name="Line 41"/>
          <p:cNvSpPr>
            <a:spLocks noChangeShapeType="1"/>
          </p:cNvSpPr>
          <p:nvPr/>
        </p:nvSpPr>
        <p:spPr bwMode="auto">
          <a:xfrm rot="10800000" flipV="1">
            <a:off x="4283075" y="4495800"/>
            <a:ext cx="727075" cy="5778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Rectangle 56"/>
          <p:cNvSpPr>
            <a:spLocks noChangeArrowheads="1"/>
          </p:cNvSpPr>
          <p:nvPr/>
        </p:nvSpPr>
        <p:spPr bwMode="auto">
          <a:xfrm>
            <a:off x="3789363" y="5032375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Rectangle 57"/>
          <p:cNvSpPr>
            <a:spLocks noChangeArrowheads="1"/>
          </p:cNvSpPr>
          <p:nvPr/>
        </p:nvSpPr>
        <p:spPr bwMode="auto">
          <a:xfrm>
            <a:off x="3627438" y="5032375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Rectangle 58"/>
          <p:cNvSpPr>
            <a:spLocks noChangeArrowheads="1"/>
          </p:cNvSpPr>
          <p:nvPr/>
        </p:nvSpPr>
        <p:spPr bwMode="auto">
          <a:xfrm>
            <a:off x="3462338" y="5032375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Rectangle 59"/>
          <p:cNvSpPr>
            <a:spLocks noChangeArrowheads="1"/>
          </p:cNvSpPr>
          <p:nvPr/>
        </p:nvSpPr>
        <p:spPr bwMode="auto">
          <a:xfrm>
            <a:off x="3298825" y="5032375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3" name="Rectangle 61"/>
          <p:cNvSpPr>
            <a:spLocks noChangeArrowheads="1"/>
          </p:cNvSpPr>
          <p:nvPr/>
        </p:nvSpPr>
        <p:spPr bwMode="auto">
          <a:xfrm>
            <a:off x="3133725" y="5033963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4" name="Rectangle 62"/>
          <p:cNvSpPr>
            <a:spLocks noChangeArrowheads="1"/>
          </p:cNvSpPr>
          <p:nvPr/>
        </p:nvSpPr>
        <p:spPr bwMode="auto">
          <a:xfrm>
            <a:off x="3105150" y="5010150"/>
            <a:ext cx="1171575" cy="242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5" name="Line 63"/>
          <p:cNvSpPr>
            <a:spLocks noChangeShapeType="1"/>
          </p:cNvSpPr>
          <p:nvPr/>
        </p:nvSpPr>
        <p:spPr bwMode="auto">
          <a:xfrm rot="10800000">
            <a:off x="3008313" y="5448300"/>
            <a:ext cx="771525" cy="39687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6" name="Text Box 64"/>
          <p:cNvSpPr txBox="1">
            <a:spLocks noChangeArrowheads="1"/>
          </p:cNvSpPr>
          <p:nvPr/>
        </p:nvSpPr>
        <p:spPr bwMode="auto">
          <a:xfrm>
            <a:off x="3708400" y="5661025"/>
            <a:ext cx="20780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Comic Sans MS" pitchFamily="66" charset="0"/>
              </a:rPr>
              <a:t>packet arriving to</a:t>
            </a:r>
          </a:p>
          <a:p>
            <a:r>
              <a:rPr lang="en-US" sz="1800">
                <a:solidFill>
                  <a:srgbClr val="FF0000"/>
                </a:solidFill>
                <a:latin typeface="Comic Sans MS" pitchFamily="66" charset="0"/>
              </a:rPr>
              <a:t>full buffer</a:t>
            </a:r>
            <a:r>
              <a:rPr lang="en-US" sz="1800">
                <a:latin typeface="Comic Sans MS" pitchFamily="66" charset="0"/>
              </a:rPr>
              <a:t> </a:t>
            </a:r>
            <a:r>
              <a:rPr lang="en-US" sz="1800">
                <a:solidFill>
                  <a:srgbClr val="FF0000"/>
                </a:solidFill>
                <a:latin typeface="Comic Sans MS" pitchFamily="66" charset="0"/>
              </a:rPr>
              <a:t>is </a:t>
            </a:r>
            <a:r>
              <a:rPr lang="en-US" sz="1800" i="1">
                <a:solidFill>
                  <a:srgbClr val="FF0000"/>
                </a:solidFill>
                <a:latin typeface="Comic Sans MS" pitchFamily="66" charset="0"/>
              </a:rPr>
              <a:t>lost</a:t>
            </a:r>
          </a:p>
        </p:txBody>
      </p:sp>
      <p:sp>
        <p:nvSpPr>
          <p:cNvPr id="23587" name="Text Box 65"/>
          <p:cNvSpPr txBox="1">
            <a:spLocks noChangeArrowheads="1"/>
          </p:cNvSpPr>
          <p:nvPr/>
        </p:nvSpPr>
        <p:spPr bwMode="auto">
          <a:xfrm>
            <a:off x="2946400" y="4022725"/>
            <a:ext cx="16398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FF0000"/>
                </a:solidFill>
                <a:latin typeface="Comic Sans MS" pitchFamily="66" charset="0"/>
              </a:rPr>
              <a:t>buffer </a:t>
            </a:r>
          </a:p>
          <a:p>
            <a:pPr algn="ctr"/>
            <a:r>
              <a:rPr lang="en-US" sz="1800">
                <a:solidFill>
                  <a:srgbClr val="FF0000"/>
                </a:solidFill>
                <a:latin typeface="Comic Sans MS" pitchFamily="66" charset="0"/>
              </a:rPr>
              <a:t>(waiting area)</a:t>
            </a:r>
            <a:endParaRPr lang="en-US" sz="1800"/>
          </a:p>
        </p:txBody>
      </p:sp>
      <p:sp>
        <p:nvSpPr>
          <p:cNvPr id="23588" name="Line 66"/>
          <p:cNvSpPr>
            <a:spLocks noChangeShapeType="1"/>
          </p:cNvSpPr>
          <p:nvPr/>
        </p:nvSpPr>
        <p:spPr bwMode="auto">
          <a:xfrm>
            <a:off x="3238500" y="4619625"/>
            <a:ext cx="0" cy="33337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3" y="1143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000099"/>
                </a:solidFill>
              </a:rPr>
              <a:t>Throughput</a:t>
            </a:r>
          </a:p>
        </p:txBody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447800"/>
            <a:ext cx="7772400" cy="4648200"/>
          </a:xfrm>
        </p:spPr>
        <p:txBody>
          <a:bodyPr/>
          <a:lstStyle/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i="1" smtClean="0">
                <a:solidFill>
                  <a:srgbClr val="FF3300"/>
                </a:solidFill>
              </a:rPr>
              <a:t>throughput:</a:t>
            </a:r>
            <a:r>
              <a:rPr lang="en-US" smtClean="0"/>
              <a:t> rate (bits/time unit) at which bits transferred between sender/receiver</a:t>
            </a:r>
          </a:p>
          <a:p>
            <a:pPr lvl="1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i="1" smtClean="0">
                <a:solidFill>
                  <a:srgbClr val="FF3300"/>
                </a:solidFill>
              </a:rPr>
              <a:t>instantaneous</a:t>
            </a:r>
            <a:r>
              <a:rPr lang="en-US" i="1" smtClean="0"/>
              <a:t>:</a:t>
            </a:r>
            <a:r>
              <a:rPr lang="en-US" smtClean="0"/>
              <a:t> rate at given point in time</a:t>
            </a:r>
          </a:p>
          <a:p>
            <a:pPr lvl="1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i="1" smtClean="0">
                <a:solidFill>
                  <a:srgbClr val="FF3300"/>
                </a:solidFill>
              </a:rPr>
              <a:t>average:</a:t>
            </a:r>
            <a:r>
              <a:rPr lang="en-US" smtClean="0"/>
              <a:t> rate over longer period of time</a:t>
            </a:r>
          </a:p>
        </p:txBody>
      </p:sp>
      <p:sp>
        <p:nvSpPr>
          <p:cNvPr id="24586" name="Text Box 325"/>
          <p:cNvSpPr txBox="1">
            <a:spLocks noChangeArrowheads="1"/>
          </p:cNvSpPr>
          <p:nvPr/>
        </p:nvSpPr>
        <p:spPr bwMode="auto">
          <a:xfrm>
            <a:off x="242888" y="5043488"/>
            <a:ext cx="21272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Comic Sans MS" pitchFamily="66" charset="0"/>
              </a:rPr>
              <a:t>server, with</a:t>
            </a:r>
          </a:p>
          <a:p>
            <a:pPr algn="ctr"/>
            <a:r>
              <a:rPr lang="en-US" sz="2000">
                <a:latin typeface="Comic Sans MS" pitchFamily="66" charset="0"/>
              </a:rPr>
              <a:t>file of F bits </a:t>
            </a:r>
          </a:p>
          <a:p>
            <a:pPr algn="ctr"/>
            <a:r>
              <a:rPr lang="en-US" sz="2000">
                <a:latin typeface="Comic Sans MS" pitchFamily="66" charset="0"/>
              </a:rPr>
              <a:t>to send to client</a:t>
            </a:r>
          </a:p>
        </p:txBody>
      </p:sp>
      <p:sp>
        <p:nvSpPr>
          <p:cNvPr id="24588" name="Text Box 328"/>
          <p:cNvSpPr txBox="1">
            <a:spLocks noChangeArrowheads="1"/>
          </p:cNvSpPr>
          <p:nvPr/>
        </p:nvSpPr>
        <p:spPr bwMode="auto">
          <a:xfrm>
            <a:off x="2674938" y="4973638"/>
            <a:ext cx="1651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Comic Sans MS" pitchFamily="66" charset="0"/>
              </a:rPr>
              <a:t>link capacity</a:t>
            </a:r>
          </a:p>
          <a:p>
            <a:pPr algn="ctr"/>
            <a:r>
              <a:rPr lang="en-US" sz="2000">
                <a:latin typeface="Comic Sans MS" pitchFamily="66" charset="0"/>
              </a:rPr>
              <a:t> R</a:t>
            </a:r>
            <a:r>
              <a:rPr lang="en-US" sz="2800" baseline="-25000">
                <a:latin typeface="Comic Sans MS" pitchFamily="66" charset="0"/>
              </a:rPr>
              <a:t>s</a:t>
            </a:r>
            <a:r>
              <a:rPr lang="en-US" sz="2000" baseline="-25000">
                <a:latin typeface="Comic Sans MS" pitchFamily="66" charset="0"/>
              </a:rPr>
              <a:t> </a:t>
            </a:r>
            <a:r>
              <a:rPr lang="en-US" sz="2000">
                <a:latin typeface="Comic Sans MS" pitchFamily="66" charset="0"/>
              </a:rPr>
              <a:t>bits/sec</a:t>
            </a:r>
          </a:p>
        </p:txBody>
      </p:sp>
      <p:sp>
        <p:nvSpPr>
          <p:cNvPr id="24589" name="Text Box 329"/>
          <p:cNvSpPr txBox="1">
            <a:spLocks noChangeArrowheads="1"/>
          </p:cNvSpPr>
          <p:nvPr/>
        </p:nvSpPr>
        <p:spPr bwMode="auto">
          <a:xfrm>
            <a:off x="5543550" y="4970463"/>
            <a:ext cx="1651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Comic Sans MS" pitchFamily="66" charset="0"/>
              </a:rPr>
              <a:t>link capacity</a:t>
            </a:r>
          </a:p>
          <a:p>
            <a:pPr algn="ctr"/>
            <a:r>
              <a:rPr lang="en-US" sz="2000">
                <a:latin typeface="Comic Sans MS" pitchFamily="66" charset="0"/>
              </a:rPr>
              <a:t> R</a:t>
            </a:r>
            <a:r>
              <a:rPr lang="en-US" sz="2800" baseline="-25000">
                <a:latin typeface="Comic Sans MS" pitchFamily="66" charset="0"/>
              </a:rPr>
              <a:t>c</a:t>
            </a:r>
            <a:r>
              <a:rPr lang="en-US" sz="2000" baseline="-25000">
                <a:latin typeface="Comic Sans MS" pitchFamily="66" charset="0"/>
              </a:rPr>
              <a:t> </a:t>
            </a:r>
            <a:r>
              <a:rPr lang="en-US" sz="2000">
                <a:latin typeface="Comic Sans MS" pitchFamily="66" charset="0"/>
              </a:rPr>
              <a:t>bits/sec</a:t>
            </a:r>
          </a:p>
        </p:txBody>
      </p:sp>
      <p:sp>
        <p:nvSpPr>
          <p:cNvPr id="24591" name="Line 337"/>
          <p:cNvSpPr>
            <a:spLocks noChangeShapeType="1"/>
          </p:cNvSpPr>
          <p:nvPr/>
        </p:nvSpPr>
        <p:spPr bwMode="auto">
          <a:xfrm flipH="1" flipV="1">
            <a:off x="2801938" y="4614863"/>
            <a:ext cx="477837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2" name="Line 347"/>
          <p:cNvSpPr>
            <a:spLocks noChangeShapeType="1"/>
          </p:cNvSpPr>
          <p:nvPr/>
        </p:nvSpPr>
        <p:spPr bwMode="auto">
          <a:xfrm flipH="1" flipV="1">
            <a:off x="5834063" y="4557713"/>
            <a:ext cx="479425" cy="522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7" name="Line 352"/>
          <p:cNvSpPr>
            <a:spLocks noChangeShapeType="1"/>
          </p:cNvSpPr>
          <p:nvPr/>
        </p:nvSpPr>
        <p:spPr bwMode="auto">
          <a:xfrm>
            <a:off x="1030288" y="4876800"/>
            <a:ext cx="0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5329" name="Text Box 353"/>
          <p:cNvSpPr txBox="1">
            <a:spLocks noChangeArrowheads="1"/>
          </p:cNvSpPr>
          <p:nvPr/>
        </p:nvSpPr>
        <p:spPr bwMode="auto">
          <a:xfrm>
            <a:off x="0" y="5067300"/>
            <a:ext cx="2319338" cy="1006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omic Sans MS" pitchFamily="66" charset="0"/>
              </a:rPr>
              <a:t>server sends bits </a:t>
            </a:r>
          </a:p>
          <a:p>
            <a:pPr algn="ctr"/>
            <a:r>
              <a:rPr lang="en-US" sz="2000">
                <a:latin typeface="Comic Sans MS" pitchFamily="66" charset="0"/>
              </a:rPr>
              <a:t>(fluid) into pipe</a:t>
            </a:r>
          </a:p>
          <a:p>
            <a:pPr algn="ctr"/>
            <a:endParaRPr lang="en-US" sz="2000">
              <a:latin typeface="Comic Sans MS" pitchFamily="66" charset="0"/>
            </a:endParaRPr>
          </a:p>
        </p:txBody>
      </p:sp>
      <p:sp>
        <p:nvSpPr>
          <p:cNvPr id="24606" name="Text Box 336"/>
          <p:cNvSpPr txBox="1">
            <a:spLocks noChangeArrowheads="1"/>
          </p:cNvSpPr>
          <p:nvPr/>
        </p:nvSpPr>
        <p:spPr bwMode="auto">
          <a:xfrm>
            <a:off x="2165350" y="5030788"/>
            <a:ext cx="2808288" cy="1006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omic Sans MS" pitchFamily="66" charset="0"/>
              </a:rPr>
              <a:t> pipe that can carry</a:t>
            </a:r>
          </a:p>
          <a:p>
            <a:pPr algn="ctr"/>
            <a:r>
              <a:rPr lang="en-US" sz="2000">
                <a:latin typeface="Comic Sans MS" pitchFamily="66" charset="0"/>
              </a:rPr>
              <a:t>fluid at rate</a:t>
            </a:r>
          </a:p>
          <a:p>
            <a:pPr algn="ctr"/>
            <a:r>
              <a:rPr lang="en-US" sz="2000">
                <a:latin typeface="Comic Sans MS" pitchFamily="66" charset="0"/>
              </a:rPr>
              <a:t> R</a:t>
            </a:r>
            <a:r>
              <a:rPr lang="en-US" sz="2800" baseline="-25000">
                <a:latin typeface="Comic Sans MS" pitchFamily="66" charset="0"/>
              </a:rPr>
              <a:t>s</a:t>
            </a:r>
            <a:r>
              <a:rPr lang="en-US" sz="2000" baseline="-25000">
                <a:latin typeface="Comic Sans MS" pitchFamily="66" charset="0"/>
              </a:rPr>
              <a:t> </a:t>
            </a:r>
            <a:r>
              <a:rPr lang="en-US" sz="2000">
                <a:latin typeface="Comic Sans MS" pitchFamily="66" charset="0"/>
              </a:rPr>
              <a:t>bits/sec)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419100" y="3641725"/>
            <a:ext cx="8088313" cy="1187450"/>
            <a:chOff x="264" y="2294"/>
            <a:chExt cx="5095" cy="748"/>
          </a:xfrm>
        </p:grpSpPr>
        <p:sp>
          <p:nvSpPr>
            <p:cNvPr id="24581" name="Line 321"/>
            <p:cNvSpPr>
              <a:spLocks noChangeShapeType="1"/>
            </p:cNvSpPr>
            <p:nvPr/>
          </p:nvSpPr>
          <p:spPr bwMode="auto">
            <a:xfrm>
              <a:off x="908" y="2854"/>
              <a:ext cx="39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246"/>
            <p:cNvGrpSpPr>
              <a:grpSpLocks/>
            </p:cNvGrpSpPr>
            <p:nvPr/>
          </p:nvGrpSpPr>
          <p:grpSpPr bwMode="auto">
            <a:xfrm>
              <a:off x="2398" y="2768"/>
              <a:ext cx="665" cy="227"/>
              <a:chOff x="3600" y="219"/>
              <a:chExt cx="360" cy="175"/>
            </a:xfrm>
          </p:grpSpPr>
          <p:sp>
            <p:nvSpPr>
              <p:cNvPr id="24619" name="Oval 24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0" name="Line 24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1" name="Line 24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2" name="Rectangle 25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4623" name="Oval 25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25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4629" name="Line 25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30" name="Line 25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31" name="Line 25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25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4626" name="Line 25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7" name="Line 25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8" name="Line 25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aphicFrame>
          <p:nvGraphicFramePr>
            <p:cNvPr id="24578" name="Object 271"/>
            <p:cNvGraphicFramePr>
              <a:graphicFrameLocks noChangeAspect="1"/>
            </p:cNvGraphicFramePr>
            <p:nvPr/>
          </p:nvGraphicFramePr>
          <p:xfrm>
            <a:off x="4864" y="2559"/>
            <a:ext cx="495" cy="413"/>
          </p:xfrm>
          <a:graphic>
            <a:graphicData uri="http://schemas.openxmlformats.org/presentationml/2006/ole">
              <p:oleObj spid="_x0000_s48130" name="Clip" r:id="rId3" imgW="1305000" imgH="1085760" progId="">
                <p:embed/>
              </p:oleObj>
            </a:graphicData>
          </a:graphic>
        </p:graphicFrame>
        <p:grpSp>
          <p:nvGrpSpPr>
            <p:cNvPr id="7" name="Group 300"/>
            <p:cNvGrpSpPr>
              <a:grpSpLocks/>
            </p:cNvGrpSpPr>
            <p:nvPr/>
          </p:nvGrpSpPr>
          <p:grpSpPr bwMode="auto">
            <a:xfrm>
              <a:off x="594" y="2508"/>
              <a:ext cx="236" cy="528"/>
              <a:chOff x="4180" y="783"/>
              <a:chExt cx="150" cy="307"/>
            </a:xfrm>
          </p:grpSpPr>
          <p:sp>
            <p:nvSpPr>
              <p:cNvPr id="24611" name="AutoShape 30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2" name="Rectangle 30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3" name="Rectangle 30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4" name="AutoShape 30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5" name="Line 30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6" name="Line 30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7" name="Rectangle 30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8" name="Rectangle 30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587" name="AutoShape 327"/>
            <p:cNvSpPr>
              <a:spLocks noChangeArrowheads="1"/>
            </p:cNvSpPr>
            <p:nvPr/>
          </p:nvSpPr>
          <p:spPr bwMode="auto">
            <a:xfrm>
              <a:off x="264" y="2294"/>
              <a:ext cx="283" cy="366"/>
            </a:xfrm>
            <a:prstGeom prst="can">
              <a:avLst>
                <a:gd name="adj" fmla="val 2614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3" name="AutoShape 349"/>
            <p:cNvSpPr>
              <a:spLocks noChangeArrowheads="1"/>
            </p:cNvSpPr>
            <p:nvPr/>
          </p:nvSpPr>
          <p:spPr bwMode="auto">
            <a:xfrm flipV="1">
              <a:off x="320" y="2560"/>
              <a:ext cx="614" cy="454"/>
            </a:xfrm>
            <a:custGeom>
              <a:avLst/>
              <a:gdLst>
                <a:gd name="T0" fmla="*/ 30802122 w 21600"/>
                <a:gd name="T1" fmla="*/ 0 h 21600"/>
                <a:gd name="T2" fmla="*/ 30802122 w 21600"/>
                <a:gd name="T3" fmla="*/ 13536116 h 21600"/>
                <a:gd name="T4" fmla="*/ 6591714 w 21600"/>
                <a:gd name="T5" fmla="*/ 24048357 h 21600"/>
                <a:gd name="T6" fmla="*/ 43985589 w 21600"/>
                <a:gd name="T7" fmla="*/ 676804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24594" name="AutoShape 350"/>
            <p:cNvSpPr>
              <a:spLocks noChangeArrowheads="1"/>
            </p:cNvSpPr>
            <p:nvPr/>
          </p:nvSpPr>
          <p:spPr bwMode="auto">
            <a:xfrm>
              <a:off x="4590" y="2725"/>
              <a:ext cx="560" cy="306"/>
            </a:xfrm>
            <a:prstGeom prst="rightArrow">
              <a:avLst>
                <a:gd name="adj1" fmla="val 50000"/>
                <a:gd name="adj2" fmla="val 45752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6" name="AutoShape 351"/>
            <p:cNvSpPr>
              <a:spLocks noChangeArrowheads="1"/>
            </p:cNvSpPr>
            <p:nvPr/>
          </p:nvSpPr>
          <p:spPr bwMode="auto">
            <a:xfrm>
              <a:off x="2336" y="2721"/>
              <a:ext cx="935" cy="306"/>
            </a:xfrm>
            <a:prstGeom prst="rightArrow">
              <a:avLst>
                <a:gd name="adj1" fmla="val 50000"/>
                <a:gd name="adj2" fmla="val 76389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335"/>
            <p:cNvGrpSpPr>
              <a:grpSpLocks/>
            </p:cNvGrpSpPr>
            <p:nvPr/>
          </p:nvGrpSpPr>
          <p:grpSpPr bwMode="auto">
            <a:xfrm>
              <a:off x="885" y="2747"/>
              <a:ext cx="1463" cy="247"/>
              <a:chOff x="2249" y="3430"/>
              <a:chExt cx="1389" cy="256"/>
            </a:xfrm>
          </p:grpSpPr>
          <p:sp>
            <p:nvSpPr>
              <p:cNvPr id="255309" name="Oval 333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5308" name="Rectangle 332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09" name="Oval 331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310" name="Rectangle 334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9" name="Group 341"/>
            <p:cNvGrpSpPr>
              <a:grpSpLocks/>
            </p:cNvGrpSpPr>
            <p:nvPr/>
          </p:nvGrpSpPr>
          <p:grpSpPr bwMode="auto">
            <a:xfrm>
              <a:off x="3093" y="2676"/>
              <a:ext cx="1765" cy="366"/>
              <a:chOff x="2249" y="3430"/>
              <a:chExt cx="1389" cy="256"/>
            </a:xfrm>
          </p:grpSpPr>
          <p:sp>
            <p:nvSpPr>
              <p:cNvPr id="255318" name="Oval 342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5319" name="Rectangle 343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03" name="Oval 344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321" name="Rectangle 345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4600" name="Text Box 346"/>
          <p:cNvSpPr txBox="1">
            <a:spLocks noChangeArrowheads="1"/>
          </p:cNvSpPr>
          <p:nvPr/>
        </p:nvSpPr>
        <p:spPr bwMode="auto">
          <a:xfrm>
            <a:off x="5135563" y="5064125"/>
            <a:ext cx="2952750" cy="1006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omic Sans MS" pitchFamily="66" charset="0"/>
              </a:rPr>
              <a:t> pipe that can carry</a:t>
            </a:r>
          </a:p>
          <a:p>
            <a:pPr algn="ctr"/>
            <a:r>
              <a:rPr lang="en-US" sz="2000">
                <a:latin typeface="Comic Sans MS" pitchFamily="66" charset="0"/>
              </a:rPr>
              <a:t>fluid at rate</a:t>
            </a:r>
          </a:p>
          <a:p>
            <a:pPr algn="ctr"/>
            <a:r>
              <a:rPr lang="en-US" sz="2000">
                <a:latin typeface="Comic Sans MS" pitchFamily="66" charset="0"/>
              </a:rPr>
              <a:t> R</a:t>
            </a:r>
            <a:r>
              <a:rPr lang="en-US" sz="2800" baseline="-25000">
                <a:latin typeface="Comic Sans MS" pitchFamily="66" charset="0"/>
              </a:rPr>
              <a:t>c</a:t>
            </a:r>
            <a:r>
              <a:rPr lang="en-US" sz="2000" baseline="-25000">
                <a:latin typeface="Comic Sans MS" pitchFamily="66" charset="0"/>
              </a:rPr>
              <a:t> </a:t>
            </a:r>
            <a:r>
              <a:rPr lang="en-US" sz="2000">
                <a:latin typeface="Comic Sans MS" pitchFamily="66" charset="0"/>
              </a:rPr>
              <a:t>bits/sec)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3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3"/>
          <p:cNvSpPr>
            <a:spLocks noGrp="1" noChangeArrowheads="1"/>
          </p:cNvSpPr>
          <p:nvPr>
            <p:ph type="title"/>
          </p:nvPr>
        </p:nvSpPr>
        <p:spPr>
          <a:xfrm>
            <a:off x="276225" y="100013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000099"/>
                </a:solidFill>
              </a:rPr>
              <a:t>Throughput (more)</a:t>
            </a:r>
          </a:p>
        </p:txBody>
      </p:sp>
      <p:sp>
        <p:nvSpPr>
          <p:cNvPr id="2560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19113" y="1447800"/>
            <a:ext cx="8150225" cy="554038"/>
          </a:xfrm>
        </p:spPr>
        <p:txBody>
          <a:bodyPr>
            <a:normAutofit lnSpcReduction="10000"/>
          </a:bodyPr>
          <a:lstStyle/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i="1" smtClean="0">
                <a:solidFill>
                  <a:srgbClr val="FF3300"/>
                </a:solidFill>
              </a:rPr>
              <a:t>R</a:t>
            </a:r>
            <a:r>
              <a:rPr lang="en-US" i="1" baseline="-25000" smtClean="0">
                <a:solidFill>
                  <a:srgbClr val="FF3300"/>
                </a:solidFill>
              </a:rPr>
              <a:t>s</a:t>
            </a:r>
            <a:r>
              <a:rPr lang="en-US" i="1" smtClean="0">
                <a:solidFill>
                  <a:srgbClr val="FF3300"/>
                </a:solidFill>
              </a:rPr>
              <a:t> &lt; R</a:t>
            </a:r>
            <a:r>
              <a:rPr lang="en-US" i="1" baseline="-25000" smtClean="0">
                <a:solidFill>
                  <a:srgbClr val="FF3300"/>
                </a:solidFill>
              </a:rPr>
              <a:t>c</a:t>
            </a:r>
            <a:r>
              <a:rPr lang="en-US" i="1" smtClean="0">
                <a:solidFill>
                  <a:srgbClr val="FF3300"/>
                </a:solidFill>
              </a:rPr>
              <a:t>  </a:t>
            </a:r>
            <a:r>
              <a:rPr lang="en-US" smtClean="0"/>
              <a:t>What is average end-end throughput?</a:t>
            </a:r>
          </a:p>
        </p:txBody>
      </p:sp>
      <p:graphicFrame>
        <p:nvGraphicFramePr>
          <p:cNvPr id="25602" name="Object 19"/>
          <p:cNvGraphicFramePr>
            <a:graphicFrameLocks noChangeAspect="1"/>
          </p:cNvGraphicFramePr>
          <p:nvPr/>
        </p:nvGraphicFramePr>
        <p:xfrm>
          <a:off x="8104188" y="2454275"/>
          <a:ext cx="722312" cy="512763"/>
        </p:xfrm>
        <a:graphic>
          <a:graphicData uri="http://schemas.openxmlformats.org/presentationml/2006/ole">
            <p:oleObj spid="_x0000_s49154" name="Clip" r:id="rId3" imgW="1305000" imgH="1085760" progId="">
              <p:embed/>
            </p:oleObj>
          </a:graphicData>
        </a:graphic>
      </p:graphicFrame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655763" y="2311400"/>
            <a:ext cx="344487" cy="655638"/>
            <a:chOff x="4180" y="783"/>
            <a:chExt cx="150" cy="307"/>
          </a:xfrm>
        </p:grpSpPr>
        <p:sp>
          <p:nvSpPr>
            <p:cNvPr id="25674" name="AutoShape 2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5" name="Rectangle 2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6" name="Rectangle 2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7" name="AutoShape 2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8" name="Line 2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9" name="Line 2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0" name="Rectangle 2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1" name="Rectangle 2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11" name="AutoShape 30"/>
          <p:cNvSpPr>
            <a:spLocks noChangeArrowheads="1"/>
          </p:cNvSpPr>
          <p:nvPr/>
        </p:nvSpPr>
        <p:spPr bwMode="auto">
          <a:xfrm>
            <a:off x="1173163" y="2044700"/>
            <a:ext cx="412750" cy="455613"/>
          </a:xfrm>
          <a:prstGeom prst="can">
            <a:avLst>
              <a:gd name="adj" fmla="val 2231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2066925" y="2606675"/>
            <a:ext cx="2136775" cy="307975"/>
            <a:chOff x="2249" y="3430"/>
            <a:chExt cx="1389" cy="256"/>
          </a:xfrm>
        </p:grpSpPr>
        <p:sp>
          <p:nvSpPr>
            <p:cNvPr id="256035" name="Oval 35"/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036" name="Rectangle 36"/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72" name="Oval 37"/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38" name="Rectangle 38"/>
            <p:cNvSpPr>
              <a:spLocks noChangeArrowheads="1"/>
            </p:cNvSpPr>
            <p:nvPr/>
          </p:nvSpPr>
          <p:spPr bwMode="auto">
            <a:xfrm>
              <a:off x="3562" y="3438"/>
              <a:ext cx="44" cy="24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5613" name="Text Box 39"/>
          <p:cNvSpPr txBox="1">
            <a:spLocks noChangeArrowheads="1"/>
          </p:cNvSpPr>
          <p:nvPr/>
        </p:nvSpPr>
        <p:spPr bwMode="auto">
          <a:xfrm>
            <a:off x="1855788" y="2562225"/>
            <a:ext cx="25860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omic Sans MS" pitchFamily="66" charset="0"/>
              </a:rPr>
              <a:t>  R</a:t>
            </a:r>
            <a:r>
              <a:rPr lang="en-US" sz="2800" baseline="-25000">
                <a:latin typeface="Comic Sans MS" pitchFamily="66" charset="0"/>
              </a:rPr>
              <a:t>s</a:t>
            </a:r>
            <a:r>
              <a:rPr lang="en-US" sz="2000" baseline="-25000">
                <a:latin typeface="Comic Sans MS" pitchFamily="66" charset="0"/>
              </a:rPr>
              <a:t> </a:t>
            </a:r>
            <a:r>
              <a:rPr lang="en-US" sz="2000">
                <a:latin typeface="Comic Sans MS" pitchFamily="66" charset="0"/>
              </a:rPr>
              <a:t>bits/sec</a:t>
            </a:r>
          </a:p>
        </p:txBody>
      </p:sp>
      <p:sp>
        <p:nvSpPr>
          <p:cNvPr id="25614" name="AutoShape 42"/>
          <p:cNvSpPr>
            <a:spLocks noChangeArrowheads="1"/>
          </p:cNvSpPr>
          <p:nvPr/>
        </p:nvSpPr>
        <p:spPr bwMode="auto">
          <a:xfrm flipV="1">
            <a:off x="1255713" y="2374900"/>
            <a:ext cx="895350" cy="565150"/>
          </a:xfrm>
          <a:custGeom>
            <a:avLst/>
            <a:gdLst>
              <a:gd name="T0" fmla="*/ 25989773 w 21600"/>
              <a:gd name="T1" fmla="*/ 0 h 21600"/>
              <a:gd name="T2" fmla="*/ 25989773 w 21600"/>
              <a:gd name="T3" fmla="*/ 8323038 h 21600"/>
              <a:gd name="T4" fmla="*/ 5561865 w 21600"/>
              <a:gd name="T5" fmla="*/ 14786785 h 21600"/>
              <a:gd name="T6" fmla="*/ 37113498 w 21600"/>
              <a:gd name="T7" fmla="*/ 416151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25615" name="AutoShape 43"/>
          <p:cNvSpPr>
            <a:spLocks noChangeArrowheads="1"/>
          </p:cNvSpPr>
          <p:nvPr/>
        </p:nvSpPr>
        <p:spPr bwMode="auto">
          <a:xfrm>
            <a:off x="7489825" y="2581275"/>
            <a:ext cx="817563" cy="379413"/>
          </a:xfrm>
          <a:prstGeom prst="rightArrow">
            <a:avLst>
              <a:gd name="adj1" fmla="val 50000"/>
              <a:gd name="adj2" fmla="val 53870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5440363" y="2473325"/>
            <a:ext cx="2790825" cy="569913"/>
            <a:chOff x="3130" y="3069"/>
            <a:chExt cx="1911" cy="366"/>
          </a:xfrm>
        </p:grpSpPr>
        <p:grpSp>
          <p:nvGrpSpPr>
            <p:cNvPr id="5" name="Group 45"/>
            <p:cNvGrpSpPr>
              <a:grpSpLocks/>
            </p:cNvGrpSpPr>
            <p:nvPr/>
          </p:nvGrpSpPr>
          <p:grpSpPr bwMode="auto">
            <a:xfrm>
              <a:off x="3130" y="3069"/>
              <a:ext cx="1765" cy="366"/>
              <a:chOff x="2249" y="3430"/>
              <a:chExt cx="1389" cy="256"/>
            </a:xfrm>
          </p:grpSpPr>
          <p:sp>
            <p:nvSpPr>
              <p:cNvPr id="256046" name="Oval 46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047" name="Rectangle 47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8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68" name="Oval 48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049" name="Rectangle 49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5665" name="Text Box 50"/>
            <p:cNvSpPr txBox="1">
              <a:spLocks noChangeArrowheads="1"/>
            </p:cNvSpPr>
            <p:nvPr/>
          </p:nvSpPr>
          <p:spPr bwMode="auto">
            <a:xfrm>
              <a:off x="3181" y="3135"/>
              <a:ext cx="1860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>
                  <a:latin typeface="Comic Sans MS" pitchFamily="66" charset="0"/>
                </a:rPr>
                <a:t>R</a:t>
              </a:r>
              <a:r>
                <a:rPr lang="en-US" sz="2800" baseline="-25000">
                  <a:latin typeface="Comic Sans MS" pitchFamily="66" charset="0"/>
                </a:rPr>
                <a:t>c</a:t>
              </a:r>
              <a:r>
                <a:rPr lang="en-US" sz="2000" baseline="-25000">
                  <a:latin typeface="Comic Sans MS" pitchFamily="66" charset="0"/>
                </a:rPr>
                <a:t> </a:t>
              </a:r>
              <a:r>
                <a:rPr lang="en-US" sz="2000">
                  <a:latin typeface="Comic Sans MS" pitchFamily="66" charset="0"/>
                </a:rPr>
                <a:t>bits/sec</a:t>
              </a: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289425" y="2633663"/>
            <a:ext cx="971550" cy="282575"/>
            <a:chOff x="3600" y="219"/>
            <a:chExt cx="360" cy="175"/>
          </a:xfrm>
        </p:grpSpPr>
        <p:sp>
          <p:nvSpPr>
            <p:cNvPr id="25682" name="Oval 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3" name="Line 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4" name="Line 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5" name="Rectangle 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5686" name="Oval 1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1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5692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93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94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1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5689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90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91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130"/>
          <p:cNvGrpSpPr>
            <a:grpSpLocks/>
          </p:cNvGrpSpPr>
          <p:nvPr/>
        </p:nvGrpSpPr>
        <p:grpSpPr bwMode="auto">
          <a:xfrm>
            <a:off x="555625" y="3341688"/>
            <a:ext cx="8307388" cy="1536700"/>
            <a:chOff x="350" y="2105"/>
            <a:chExt cx="5233" cy="968"/>
          </a:xfrm>
        </p:grpSpPr>
        <p:sp>
          <p:nvSpPr>
            <p:cNvPr id="25623" name="Rectangle 56"/>
            <p:cNvSpPr>
              <a:spLocks noChangeArrowheads="1"/>
            </p:cNvSpPr>
            <p:nvPr/>
          </p:nvSpPr>
          <p:spPr bwMode="auto">
            <a:xfrm>
              <a:off x="350" y="2105"/>
              <a:ext cx="5079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</a:pPr>
              <a:r>
                <a:rPr lang="en-US" sz="2800" i="1">
                  <a:solidFill>
                    <a:srgbClr val="FF0000"/>
                  </a:solidFill>
                  <a:latin typeface="Comic Sans MS" pitchFamily="66" charset="0"/>
                </a:rPr>
                <a:t>R</a:t>
              </a:r>
              <a:r>
                <a:rPr lang="en-US" sz="2800" i="1" baseline="-25000">
                  <a:solidFill>
                    <a:srgbClr val="FF0000"/>
                  </a:solidFill>
                  <a:latin typeface="Comic Sans MS" pitchFamily="66" charset="0"/>
                </a:rPr>
                <a:t>s</a:t>
              </a:r>
              <a:r>
                <a:rPr lang="en-US" sz="2800" i="1">
                  <a:solidFill>
                    <a:srgbClr val="FF0000"/>
                  </a:solidFill>
                  <a:latin typeface="Comic Sans MS" pitchFamily="66" charset="0"/>
                </a:rPr>
                <a:t> &gt; R</a:t>
              </a:r>
              <a:r>
                <a:rPr lang="en-US" sz="2800" i="1" baseline="-25000">
                  <a:solidFill>
                    <a:srgbClr val="FF0000"/>
                  </a:solidFill>
                  <a:latin typeface="Comic Sans MS" pitchFamily="66" charset="0"/>
                </a:rPr>
                <a:t>c</a:t>
              </a:r>
              <a:r>
                <a:rPr lang="en-US" sz="2800" i="1">
                  <a:solidFill>
                    <a:srgbClr val="FF3300"/>
                  </a:solidFill>
                  <a:latin typeface="Comic Sans MS" pitchFamily="66" charset="0"/>
                </a:rPr>
                <a:t>  </a:t>
              </a:r>
              <a:r>
                <a:rPr lang="en-US" sz="2800">
                  <a:latin typeface="Comic Sans MS" pitchFamily="66" charset="0"/>
                </a:rPr>
                <a:t>What is average end-end throughput?</a:t>
              </a:r>
            </a:p>
          </p:txBody>
        </p:sp>
        <p:sp>
          <p:nvSpPr>
            <p:cNvPr id="25624" name="Line 57"/>
            <p:cNvSpPr>
              <a:spLocks noChangeShapeType="1"/>
            </p:cNvSpPr>
            <p:nvPr/>
          </p:nvSpPr>
          <p:spPr bwMode="auto">
            <a:xfrm>
              <a:off x="1354" y="2920"/>
              <a:ext cx="36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58"/>
            <p:cNvGrpSpPr>
              <a:grpSpLocks/>
            </p:cNvGrpSpPr>
            <p:nvPr/>
          </p:nvGrpSpPr>
          <p:grpSpPr bwMode="auto">
            <a:xfrm>
              <a:off x="2725" y="2852"/>
              <a:ext cx="612" cy="178"/>
              <a:chOff x="3600" y="219"/>
              <a:chExt cx="360" cy="175"/>
            </a:xfrm>
          </p:grpSpPr>
          <p:sp>
            <p:nvSpPr>
              <p:cNvPr id="25651" name="Oval 5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2" name="Line 6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3" name="Line 6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4" name="Rectangle 6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5655" name="Oval 6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" name="Group 6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5661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62" name="Line 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63" name="Line 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6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5658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59" name="Line 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60" name="Line 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aphicFrame>
          <p:nvGraphicFramePr>
            <p:cNvPr id="25603" name="Object 72"/>
            <p:cNvGraphicFramePr>
              <a:graphicFrameLocks noChangeAspect="1"/>
            </p:cNvGraphicFramePr>
            <p:nvPr/>
          </p:nvGraphicFramePr>
          <p:xfrm>
            <a:off x="5128" y="2739"/>
            <a:ext cx="455" cy="323"/>
          </p:xfrm>
          <a:graphic>
            <a:graphicData uri="http://schemas.openxmlformats.org/presentationml/2006/ole">
              <p:oleObj spid="_x0000_s49155" name="Clip" r:id="rId4" imgW="1305000" imgH="1085760" progId="">
                <p:embed/>
              </p:oleObj>
            </a:graphicData>
          </a:graphic>
        </p:graphicFrame>
        <p:grpSp>
          <p:nvGrpSpPr>
            <p:cNvPr id="14" name="Group 73"/>
            <p:cNvGrpSpPr>
              <a:grpSpLocks/>
            </p:cNvGrpSpPr>
            <p:nvPr/>
          </p:nvGrpSpPr>
          <p:grpSpPr bwMode="auto">
            <a:xfrm>
              <a:off x="1066" y="2649"/>
              <a:ext cx="217" cy="413"/>
              <a:chOff x="4180" y="783"/>
              <a:chExt cx="150" cy="307"/>
            </a:xfrm>
          </p:grpSpPr>
          <p:sp>
            <p:nvSpPr>
              <p:cNvPr id="25643" name="AutoShape 7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4" name="Rectangle 7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5" name="Rectangle 7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6" name="AutoShape 7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7" name="Line 7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8" name="Line 7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9" name="Rectangle 8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0" name="Rectangle 81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27" name="AutoShape 82"/>
            <p:cNvSpPr>
              <a:spLocks noChangeArrowheads="1"/>
            </p:cNvSpPr>
            <p:nvPr/>
          </p:nvSpPr>
          <p:spPr bwMode="auto">
            <a:xfrm>
              <a:off x="762" y="2481"/>
              <a:ext cx="260" cy="287"/>
            </a:xfrm>
            <a:prstGeom prst="can">
              <a:avLst>
                <a:gd name="adj" fmla="val 2231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8" name="AutoShape 90"/>
            <p:cNvSpPr>
              <a:spLocks noChangeArrowheads="1"/>
            </p:cNvSpPr>
            <p:nvPr/>
          </p:nvSpPr>
          <p:spPr bwMode="auto">
            <a:xfrm>
              <a:off x="4741" y="2819"/>
              <a:ext cx="515" cy="239"/>
            </a:xfrm>
            <a:prstGeom prst="rightArrow">
              <a:avLst>
                <a:gd name="adj1" fmla="val 50000"/>
                <a:gd name="adj2" fmla="val 5387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92"/>
            <p:cNvGrpSpPr>
              <a:grpSpLocks/>
            </p:cNvGrpSpPr>
            <p:nvPr/>
          </p:nvGrpSpPr>
          <p:grpSpPr bwMode="auto">
            <a:xfrm>
              <a:off x="1328" y="2714"/>
              <a:ext cx="1347" cy="359"/>
              <a:chOff x="2249" y="3430"/>
              <a:chExt cx="1389" cy="256"/>
            </a:xfrm>
          </p:grpSpPr>
          <p:sp>
            <p:nvSpPr>
              <p:cNvPr id="256093" name="Oval 93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094" name="Rectangle 94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41" name="Oval 95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096" name="Rectangle 96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5630" name="Text Box 97"/>
            <p:cNvSpPr txBox="1">
              <a:spLocks noChangeArrowheads="1"/>
            </p:cNvSpPr>
            <p:nvPr/>
          </p:nvSpPr>
          <p:spPr bwMode="auto">
            <a:xfrm>
              <a:off x="1313" y="2788"/>
              <a:ext cx="14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>
                  <a:latin typeface="Comic Sans MS" pitchFamily="66" charset="0"/>
                </a:rPr>
                <a:t>R</a:t>
              </a:r>
              <a:r>
                <a:rPr lang="en-US" sz="2800" baseline="-25000">
                  <a:latin typeface="Comic Sans MS" pitchFamily="66" charset="0"/>
                </a:rPr>
                <a:t>s</a:t>
              </a:r>
              <a:r>
                <a:rPr lang="en-US" sz="2000" baseline="-25000">
                  <a:latin typeface="Comic Sans MS" pitchFamily="66" charset="0"/>
                </a:rPr>
                <a:t> </a:t>
              </a:r>
              <a:r>
                <a:rPr lang="en-US" sz="2000">
                  <a:latin typeface="Comic Sans MS" pitchFamily="66" charset="0"/>
                </a:rPr>
                <a:t>bits/sec</a:t>
              </a:r>
            </a:p>
          </p:txBody>
        </p:sp>
        <p:grpSp>
          <p:nvGrpSpPr>
            <p:cNvPr id="16" name="Group 83"/>
            <p:cNvGrpSpPr>
              <a:grpSpLocks/>
            </p:cNvGrpSpPr>
            <p:nvPr/>
          </p:nvGrpSpPr>
          <p:grpSpPr bwMode="auto">
            <a:xfrm>
              <a:off x="3419" y="2835"/>
              <a:ext cx="1621" cy="194"/>
              <a:chOff x="2249" y="3430"/>
              <a:chExt cx="1389" cy="256"/>
            </a:xfrm>
          </p:grpSpPr>
          <p:sp>
            <p:nvSpPr>
              <p:cNvPr id="256084" name="Oval 84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085" name="Rectangle 85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37" name="Oval 86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087" name="Rectangle 87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5" cy="245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5632" name="Text Box 88"/>
            <p:cNvSpPr txBox="1">
              <a:spLocks noChangeArrowheads="1"/>
            </p:cNvSpPr>
            <p:nvPr/>
          </p:nvSpPr>
          <p:spPr bwMode="auto">
            <a:xfrm>
              <a:off x="3475" y="2807"/>
              <a:ext cx="16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>
                  <a:latin typeface="Comic Sans MS" pitchFamily="66" charset="0"/>
                </a:rPr>
                <a:t>  R</a:t>
              </a:r>
              <a:r>
                <a:rPr lang="en-US" sz="2800" baseline="-25000">
                  <a:latin typeface="Comic Sans MS" pitchFamily="66" charset="0"/>
                </a:rPr>
                <a:t>c</a:t>
              </a:r>
              <a:r>
                <a:rPr lang="en-US" sz="2000" baseline="-25000">
                  <a:latin typeface="Comic Sans MS" pitchFamily="66" charset="0"/>
                </a:rPr>
                <a:t> </a:t>
              </a:r>
              <a:r>
                <a:rPr lang="en-US" sz="2000">
                  <a:latin typeface="Comic Sans MS" pitchFamily="66" charset="0"/>
                </a:rPr>
                <a:t>bits/sec</a:t>
              </a:r>
            </a:p>
          </p:txBody>
        </p:sp>
        <p:sp>
          <p:nvSpPr>
            <p:cNvPr id="25633" name="AutoShape 98"/>
            <p:cNvSpPr>
              <a:spLocks noChangeArrowheads="1"/>
            </p:cNvSpPr>
            <p:nvPr/>
          </p:nvSpPr>
          <p:spPr bwMode="auto">
            <a:xfrm>
              <a:off x="2668" y="2815"/>
              <a:ext cx="860" cy="240"/>
            </a:xfrm>
            <a:prstGeom prst="rightArrow">
              <a:avLst>
                <a:gd name="adj1" fmla="val 50000"/>
                <a:gd name="adj2" fmla="val 89583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4" name="AutoShape 89"/>
            <p:cNvSpPr>
              <a:spLocks noChangeArrowheads="1"/>
            </p:cNvSpPr>
            <p:nvPr/>
          </p:nvSpPr>
          <p:spPr bwMode="auto">
            <a:xfrm flipV="1">
              <a:off x="814" y="2689"/>
              <a:ext cx="564" cy="356"/>
            </a:xfrm>
            <a:custGeom>
              <a:avLst/>
              <a:gdLst>
                <a:gd name="T0" fmla="*/ 10 w 21600"/>
                <a:gd name="T1" fmla="*/ 0 h 21600"/>
                <a:gd name="T2" fmla="*/ 10 w 21600"/>
                <a:gd name="T3" fmla="*/ 3 h 21600"/>
                <a:gd name="T4" fmla="*/ 2 w 21600"/>
                <a:gd name="T5" fmla="*/ 6 h 21600"/>
                <a:gd name="T6" fmla="*/ 15 w 21600"/>
                <a:gd name="T7" fmla="*/ 2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2 h 21600"/>
                <a:gd name="T14" fmla="*/ 18230 w 21600"/>
                <a:gd name="T15" fmla="*/ 92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</p:grpSp>
      <p:grpSp>
        <p:nvGrpSpPr>
          <p:cNvPr id="17" name="Group 108"/>
          <p:cNvGrpSpPr>
            <a:grpSpLocks/>
          </p:cNvGrpSpPr>
          <p:nvPr/>
        </p:nvGrpSpPr>
        <p:grpSpPr bwMode="auto">
          <a:xfrm>
            <a:off x="203200" y="5191125"/>
            <a:ext cx="8607425" cy="1211263"/>
            <a:chOff x="128" y="3270"/>
            <a:chExt cx="5422" cy="763"/>
          </a:xfrm>
        </p:grpSpPr>
        <p:sp>
          <p:nvSpPr>
            <p:cNvPr id="25620" name="Rectangle 102"/>
            <p:cNvSpPr>
              <a:spLocks noChangeArrowheads="1"/>
            </p:cNvSpPr>
            <p:nvPr/>
          </p:nvSpPr>
          <p:spPr bwMode="auto">
            <a:xfrm>
              <a:off x="128" y="3393"/>
              <a:ext cx="5403" cy="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1" name="Text Box 101"/>
            <p:cNvSpPr txBox="1">
              <a:spLocks noChangeArrowheads="1"/>
            </p:cNvSpPr>
            <p:nvPr/>
          </p:nvSpPr>
          <p:spPr bwMode="auto">
            <a:xfrm>
              <a:off x="208" y="3585"/>
              <a:ext cx="53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link on end-end path that constrains  end-end throughput</a:t>
              </a:r>
            </a:p>
          </p:txBody>
        </p:sp>
        <p:sp>
          <p:nvSpPr>
            <p:cNvPr id="25622" name="Text Box 104"/>
            <p:cNvSpPr txBox="1">
              <a:spLocks noChangeArrowheads="1"/>
            </p:cNvSpPr>
            <p:nvPr/>
          </p:nvSpPr>
          <p:spPr bwMode="auto">
            <a:xfrm>
              <a:off x="322" y="3270"/>
              <a:ext cx="1712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>
                  <a:solidFill>
                    <a:srgbClr val="FF0000"/>
                  </a:solidFill>
                  <a:latin typeface="Comic Sans MS" pitchFamily="66" charset="0"/>
                </a:rPr>
                <a:t>bottleneck link</a:t>
              </a:r>
            </a:p>
          </p:txBody>
        </p:sp>
      </p:grpSp>
      <p:sp>
        <p:nvSpPr>
          <p:cNvPr id="25617" name="AutoShape 51"/>
          <p:cNvSpPr>
            <a:spLocks noChangeArrowheads="1"/>
          </p:cNvSpPr>
          <p:nvPr/>
        </p:nvSpPr>
        <p:spPr bwMode="auto">
          <a:xfrm>
            <a:off x="4205288" y="2574925"/>
            <a:ext cx="1365250" cy="381000"/>
          </a:xfrm>
          <a:prstGeom prst="rightArrow">
            <a:avLst>
              <a:gd name="adj1" fmla="val 50000"/>
              <a:gd name="adj2" fmla="val 89583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125413"/>
            <a:ext cx="7772400" cy="1143000"/>
          </a:xfrm>
        </p:spPr>
        <p:txBody>
          <a:bodyPr/>
          <a:lstStyle/>
          <a:p>
            <a:r>
              <a:rPr lang="en-US" sz="3600" smtClean="0">
                <a:solidFill>
                  <a:srgbClr val="000099"/>
                </a:solidFill>
              </a:rPr>
              <a:t>Throughput: Internet scenario</a:t>
            </a:r>
          </a:p>
        </p:txBody>
      </p:sp>
      <p:sp>
        <p:nvSpPr>
          <p:cNvPr id="26632" name="Text Box 44"/>
          <p:cNvSpPr txBox="1">
            <a:spLocks noChangeArrowheads="1"/>
          </p:cNvSpPr>
          <p:nvPr/>
        </p:nvSpPr>
        <p:spPr bwMode="auto">
          <a:xfrm>
            <a:off x="4384675" y="5672138"/>
            <a:ext cx="44640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omic Sans MS" pitchFamily="66" charset="0"/>
              </a:rPr>
              <a:t>10 connections (fairly) share backbone bottleneck link R</a:t>
            </a:r>
            <a:r>
              <a:rPr lang="en-US" sz="2000" baseline="-25000">
                <a:latin typeface="Comic Sans MS" pitchFamily="66" charset="0"/>
              </a:rPr>
              <a:t> </a:t>
            </a:r>
            <a:r>
              <a:rPr lang="en-US" sz="2000">
                <a:latin typeface="Comic Sans MS" pitchFamily="66" charset="0"/>
              </a:rPr>
              <a:t>bits/sec</a:t>
            </a:r>
          </a:p>
        </p:txBody>
      </p:sp>
      <p:sp>
        <p:nvSpPr>
          <p:cNvPr id="26633" name="Freeform 296"/>
          <p:cNvSpPr>
            <a:spLocks/>
          </p:cNvSpPr>
          <p:nvPr/>
        </p:nvSpPr>
        <p:spPr bwMode="auto">
          <a:xfrm>
            <a:off x="4883150" y="2720975"/>
            <a:ext cx="3127375" cy="1498600"/>
          </a:xfrm>
          <a:custGeom>
            <a:avLst/>
            <a:gdLst>
              <a:gd name="T0" fmla="*/ 1481213 w 1877"/>
              <a:gd name="T1" fmla="*/ 37588 h 917"/>
              <a:gd name="T2" fmla="*/ 1152980 w 1877"/>
              <a:gd name="T3" fmla="*/ 178132 h 917"/>
              <a:gd name="T4" fmla="*/ 691455 w 1877"/>
              <a:gd name="T5" fmla="*/ 148716 h 917"/>
              <a:gd name="T6" fmla="*/ 186609 w 1877"/>
              <a:gd name="T7" fmla="*/ 277821 h 917"/>
              <a:gd name="T8" fmla="*/ 83308 w 1877"/>
              <a:gd name="T9" fmla="*/ 576888 h 917"/>
              <a:gd name="T10" fmla="*/ 23326 w 1877"/>
              <a:gd name="T11" fmla="*/ 862880 h 917"/>
              <a:gd name="T12" fmla="*/ 231596 w 1877"/>
              <a:gd name="T13" fmla="*/ 1062257 h 917"/>
              <a:gd name="T14" fmla="*/ 841409 w 1877"/>
              <a:gd name="T15" fmla="*/ 1276343 h 917"/>
              <a:gd name="T16" fmla="*/ 1554524 w 1877"/>
              <a:gd name="T17" fmla="*/ 1447939 h 917"/>
              <a:gd name="T18" fmla="*/ 2282634 w 1877"/>
              <a:gd name="T19" fmla="*/ 1472452 h 917"/>
              <a:gd name="T20" fmla="*/ 2792478 w 1877"/>
              <a:gd name="T21" fmla="*/ 1295954 h 917"/>
              <a:gd name="T22" fmla="*/ 3099050 w 1877"/>
              <a:gd name="T23" fmla="*/ 1019767 h 917"/>
              <a:gd name="T24" fmla="*/ 2959093 w 1877"/>
              <a:gd name="T25" fmla="*/ 357899 h 917"/>
              <a:gd name="T26" fmla="*/ 2504233 w 1877"/>
              <a:gd name="T27" fmla="*/ 163424 h 917"/>
              <a:gd name="T28" fmla="*/ 1999388 w 1877"/>
              <a:gd name="T29" fmla="*/ 21245 h 917"/>
              <a:gd name="T30" fmla="*/ 1481213 w 1877"/>
              <a:gd name="T31" fmla="*/ 37588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4" name="AutoShape 21"/>
          <p:cNvSpPr>
            <a:spLocks noChangeArrowheads="1"/>
          </p:cNvSpPr>
          <p:nvPr/>
        </p:nvSpPr>
        <p:spPr bwMode="auto">
          <a:xfrm>
            <a:off x="4595813" y="2386013"/>
            <a:ext cx="312737" cy="152400"/>
          </a:xfrm>
          <a:prstGeom prst="parallelogram">
            <a:avLst>
              <a:gd name="adj" fmla="val 79053"/>
            </a:avLst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22"/>
          <p:cNvSpPr>
            <a:spLocks noChangeArrowheads="1"/>
          </p:cNvSpPr>
          <p:nvPr/>
        </p:nvSpPr>
        <p:spPr bwMode="auto">
          <a:xfrm>
            <a:off x="4754563" y="1882775"/>
            <a:ext cx="144462" cy="50800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Rectangle 23"/>
          <p:cNvSpPr>
            <a:spLocks noChangeArrowheads="1"/>
          </p:cNvSpPr>
          <p:nvPr/>
        </p:nvSpPr>
        <p:spPr bwMode="auto">
          <a:xfrm>
            <a:off x="4595813" y="2025650"/>
            <a:ext cx="200025" cy="508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AutoShape 24"/>
          <p:cNvSpPr>
            <a:spLocks noChangeArrowheads="1"/>
          </p:cNvSpPr>
          <p:nvPr/>
        </p:nvSpPr>
        <p:spPr bwMode="auto">
          <a:xfrm>
            <a:off x="4595813" y="1878013"/>
            <a:ext cx="312737" cy="153987"/>
          </a:xfrm>
          <a:prstGeom prst="parallelogram">
            <a:avLst>
              <a:gd name="adj" fmla="val 78238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Line 25"/>
          <p:cNvSpPr>
            <a:spLocks noChangeShapeType="1"/>
          </p:cNvSpPr>
          <p:nvPr/>
        </p:nvSpPr>
        <p:spPr bwMode="auto">
          <a:xfrm>
            <a:off x="4908550" y="1889125"/>
            <a:ext cx="0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Line 26"/>
          <p:cNvSpPr>
            <a:spLocks noChangeShapeType="1"/>
          </p:cNvSpPr>
          <p:nvPr/>
        </p:nvSpPr>
        <p:spPr bwMode="auto">
          <a:xfrm flipH="1">
            <a:off x="4795838" y="2386013"/>
            <a:ext cx="112712" cy="147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Rectangle 27"/>
          <p:cNvSpPr>
            <a:spLocks noChangeArrowheads="1"/>
          </p:cNvSpPr>
          <p:nvPr/>
        </p:nvSpPr>
        <p:spPr bwMode="auto">
          <a:xfrm>
            <a:off x="4622800" y="2093913"/>
            <a:ext cx="131763" cy="2921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Rectangle 28"/>
          <p:cNvSpPr>
            <a:spLocks noChangeArrowheads="1"/>
          </p:cNvSpPr>
          <p:nvPr/>
        </p:nvSpPr>
        <p:spPr bwMode="auto">
          <a:xfrm>
            <a:off x="4641850" y="2181225"/>
            <a:ext cx="98425" cy="103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Text Box 35"/>
          <p:cNvSpPr txBox="1">
            <a:spLocks noChangeArrowheads="1"/>
          </p:cNvSpPr>
          <p:nvPr/>
        </p:nvSpPr>
        <p:spPr bwMode="auto">
          <a:xfrm>
            <a:off x="4746625" y="2344738"/>
            <a:ext cx="676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omic Sans MS" pitchFamily="66" charset="0"/>
              </a:rPr>
              <a:t>R</a:t>
            </a:r>
            <a:r>
              <a:rPr lang="en-US" sz="2800" baseline="-25000">
                <a:latin typeface="Comic Sans MS" pitchFamily="66" charset="0"/>
              </a:rPr>
              <a:t>s</a:t>
            </a:r>
            <a:endParaRPr lang="en-US" sz="2000">
              <a:latin typeface="Comic Sans MS" pitchFamily="66" charset="0"/>
            </a:endParaRPr>
          </a:p>
        </p:txBody>
      </p:sp>
      <p:sp>
        <p:nvSpPr>
          <p:cNvPr id="257064" name="Oval 40"/>
          <p:cNvSpPr>
            <a:spLocks noChangeArrowheads="1"/>
          </p:cNvSpPr>
          <p:nvPr/>
        </p:nvSpPr>
        <p:spPr bwMode="auto">
          <a:xfrm rot="5400000">
            <a:off x="6611144" y="3772694"/>
            <a:ext cx="50800" cy="52546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57065" name="Rectangle 41"/>
          <p:cNvSpPr>
            <a:spLocks noChangeArrowheads="1"/>
          </p:cNvSpPr>
          <p:nvPr/>
        </p:nvSpPr>
        <p:spPr bwMode="auto">
          <a:xfrm rot="5400000">
            <a:off x="6144419" y="3278982"/>
            <a:ext cx="984250" cy="5254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645" name="Oval 42"/>
          <p:cNvSpPr>
            <a:spLocks noChangeArrowheads="1"/>
          </p:cNvSpPr>
          <p:nvPr/>
        </p:nvSpPr>
        <p:spPr bwMode="auto">
          <a:xfrm rot="5400000">
            <a:off x="6615113" y="2794000"/>
            <a:ext cx="52387" cy="52546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067" name="Rectangle 43"/>
          <p:cNvSpPr>
            <a:spLocks noChangeArrowheads="1"/>
          </p:cNvSpPr>
          <p:nvPr/>
        </p:nvSpPr>
        <p:spPr bwMode="auto">
          <a:xfrm rot="5400000">
            <a:off x="6615113" y="3765550"/>
            <a:ext cx="31750" cy="5111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aphicFrame>
        <p:nvGraphicFramePr>
          <p:cNvPr id="26626" name="Object 429"/>
          <p:cNvGraphicFramePr>
            <a:graphicFrameLocks noChangeAspect="1"/>
          </p:cNvGraphicFramePr>
          <p:nvPr/>
        </p:nvGraphicFramePr>
        <p:xfrm>
          <a:off x="4524375" y="4532313"/>
          <a:ext cx="546100" cy="530225"/>
        </p:xfrm>
        <a:graphic>
          <a:graphicData uri="http://schemas.openxmlformats.org/presentationml/2006/ole">
            <p:oleObj spid="_x0000_s50178" name="Clip" r:id="rId3" imgW="1305000" imgH="1085760" progId="">
              <p:embed/>
            </p:oleObj>
          </a:graphicData>
        </a:graphic>
      </p:graphicFrame>
      <p:sp>
        <p:nvSpPr>
          <p:cNvPr id="257055" name="Oval 31"/>
          <p:cNvSpPr>
            <a:spLocks noChangeArrowheads="1"/>
          </p:cNvSpPr>
          <p:nvPr/>
        </p:nvSpPr>
        <p:spPr bwMode="auto">
          <a:xfrm rot="1792560">
            <a:off x="5621338" y="2668588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57056" name="Rectangle 32"/>
          <p:cNvSpPr>
            <a:spLocks noChangeArrowheads="1"/>
          </p:cNvSpPr>
          <p:nvPr/>
        </p:nvSpPr>
        <p:spPr bwMode="auto">
          <a:xfrm rot="1792560">
            <a:off x="4956175" y="2465388"/>
            <a:ext cx="730250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649" name="Oval 33"/>
          <p:cNvSpPr>
            <a:spLocks noChangeArrowheads="1"/>
          </p:cNvSpPr>
          <p:nvPr/>
        </p:nvSpPr>
        <p:spPr bwMode="auto">
          <a:xfrm rot="1792560">
            <a:off x="4991100" y="2265363"/>
            <a:ext cx="38100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058" name="Rectangle 34"/>
          <p:cNvSpPr>
            <a:spLocks noChangeArrowheads="1"/>
          </p:cNvSpPr>
          <p:nvPr/>
        </p:nvSpPr>
        <p:spPr bwMode="auto">
          <a:xfrm rot="1792560">
            <a:off x="5618163" y="2665413"/>
            <a:ext cx="23812" cy="1539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651" name="Line 456"/>
          <p:cNvSpPr>
            <a:spLocks noChangeShapeType="1"/>
          </p:cNvSpPr>
          <p:nvPr/>
        </p:nvSpPr>
        <p:spPr bwMode="auto">
          <a:xfrm rot="1792560">
            <a:off x="4827588" y="2536825"/>
            <a:ext cx="955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2" name="AutoShape 459"/>
          <p:cNvSpPr>
            <a:spLocks noChangeArrowheads="1"/>
          </p:cNvSpPr>
          <p:nvPr/>
        </p:nvSpPr>
        <p:spPr bwMode="auto">
          <a:xfrm>
            <a:off x="5184775" y="1943100"/>
            <a:ext cx="312738" cy="153988"/>
          </a:xfrm>
          <a:prstGeom prst="parallelogram">
            <a:avLst>
              <a:gd name="adj" fmla="val 78238"/>
            </a:avLst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3" name="Rectangle 460"/>
          <p:cNvSpPr>
            <a:spLocks noChangeArrowheads="1"/>
          </p:cNvSpPr>
          <p:nvPr/>
        </p:nvSpPr>
        <p:spPr bwMode="auto">
          <a:xfrm>
            <a:off x="5343525" y="1439863"/>
            <a:ext cx="144463" cy="50800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4" name="Rectangle 461"/>
          <p:cNvSpPr>
            <a:spLocks noChangeArrowheads="1"/>
          </p:cNvSpPr>
          <p:nvPr/>
        </p:nvSpPr>
        <p:spPr bwMode="auto">
          <a:xfrm>
            <a:off x="5186363" y="1584325"/>
            <a:ext cx="198437" cy="508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5" name="AutoShape 462"/>
          <p:cNvSpPr>
            <a:spLocks noChangeArrowheads="1"/>
          </p:cNvSpPr>
          <p:nvPr/>
        </p:nvSpPr>
        <p:spPr bwMode="auto">
          <a:xfrm>
            <a:off x="5184775" y="1435100"/>
            <a:ext cx="312738" cy="153988"/>
          </a:xfrm>
          <a:prstGeom prst="parallelogram">
            <a:avLst>
              <a:gd name="adj" fmla="val 78238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6" name="Line 463"/>
          <p:cNvSpPr>
            <a:spLocks noChangeShapeType="1"/>
          </p:cNvSpPr>
          <p:nvPr/>
        </p:nvSpPr>
        <p:spPr bwMode="auto">
          <a:xfrm>
            <a:off x="5497513" y="1446213"/>
            <a:ext cx="0" cy="496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7" name="Line 464"/>
          <p:cNvSpPr>
            <a:spLocks noChangeShapeType="1"/>
          </p:cNvSpPr>
          <p:nvPr/>
        </p:nvSpPr>
        <p:spPr bwMode="auto">
          <a:xfrm flipH="1">
            <a:off x="5384800" y="1943100"/>
            <a:ext cx="112713" cy="14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8" name="Rectangle 465"/>
          <p:cNvSpPr>
            <a:spLocks noChangeArrowheads="1"/>
          </p:cNvSpPr>
          <p:nvPr/>
        </p:nvSpPr>
        <p:spPr bwMode="auto">
          <a:xfrm>
            <a:off x="5211763" y="1651000"/>
            <a:ext cx="131762" cy="2921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9" name="Rectangle 466"/>
          <p:cNvSpPr>
            <a:spLocks noChangeArrowheads="1"/>
          </p:cNvSpPr>
          <p:nvPr/>
        </p:nvSpPr>
        <p:spPr bwMode="auto">
          <a:xfrm>
            <a:off x="5230813" y="1739900"/>
            <a:ext cx="100012" cy="10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493" name="Oval 469"/>
          <p:cNvSpPr>
            <a:spLocks noChangeArrowheads="1"/>
          </p:cNvSpPr>
          <p:nvPr/>
        </p:nvSpPr>
        <p:spPr bwMode="auto">
          <a:xfrm rot="2768172">
            <a:off x="6130925" y="2671763"/>
            <a:ext cx="47625" cy="1428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57494" name="Rectangle 470"/>
          <p:cNvSpPr>
            <a:spLocks noChangeArrowheads="1"/>
          </p:cNvSpPr>
          <p:nvPr/>
        </p:nvSpPr>
        <p:spPr bwMode="auto">
          <a:xfrm rot="2768172">
            <a:off x="5409407" y="2339181"/>
            <a:ext cx="915988" cy="1428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662" name="Oval 471"/>
          <p:cNvSpPr>
            <a:spLocks noChangeArrowheads="1"/>
          </p:cNvSpPr>
          <p:nvPr/>
        </p:nvSpPr>
        <p:spPr bwMode="auto">
          <a:xfrm rot="2768172">
            <a:off x="5561013" y="2012950"/>
            <a:ext cx="47625" cy="142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496" name="Rectangle 472"/>
          <p:cNvSpPr>
            <a:spLocks noChangeArrowheads="1"/>
          </p:cNvSpPr>
          <p:nvPr/>
        </p:nvSpPr>
        <p:spPr bwMode="auto">
          <a:xfrm rot="2768172">
            <a:off x="6130925" y="2663825"/>
            <a:ext cx="30163" cy="1381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664" name="Line 473"/>
          <p:cNvSpPr>
            <a:spLocks noChangeShapeType="1"/>
          </p:cNvSpPr>
          <p:nvPr/>
        </p:nvSpPr>
        <p:spPr bwMode="auto">
          <a:xfrm rot="2768172">
            <a:off x="5253037" y="2395538"/>
            <a:ext cx="11969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500" name="Oval 476"/>
          <p:cNvSpPr>
            <a:spLocks noChangeArrowheads="1"/>
          </p:cNvSpPr>
          <p:nvPr/>
        </p:nvSpPr>
        <p:spPr bwMode="auto">
          <a:xfrm rot="19807440" flipH="1">
            <a:off x="5084763" y="4521200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57501" name="Rectangle 477"/>
          <p:cNvSpPr>
            <a:spLocks noChangeArrowheads="1"/>
          </p:cNvSpPr>
          <p:nvPr/>
        </p:nvSpPr>
        <p:spPr bwMode="auto">
          <a:xfrm rot="19807440" flipH="1">
            <a:off x="5057775" y="4318000"/>
            <a:ext cx="730250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667" name="Oval 478"/>
          <p:cNvSpPr>
            <a:spLocks noChangeArrowheads="1"/>
          </p:cNvSpPr>
          <p:nvPr/>
        </p:nvSpPr>
        <p:spPr bwMode="auto">
          <a:xfrm rot="19807440" flipH="1">
            <a:off x="5716588" y="4117975"/>
            <a:ext cx="36512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503" name="Rectangle 479"/>
          <p:cNvSpPr>
            <a:spLocks noChangeArrowheads="1"/>
          </p:cNvSpPr>
          <p:nvPr/>
        </p:nvSpPr>
        <p:spPr bwMode="auto">
          <a:xfrm rot="19807440" flipH="1">
            <a:off x="5100638" y="4518025"/>
            <a:ext cx="23812" cy="1539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669" name="Line 480"/>
          <p:cNvSpPr>
            <a:spLocks noChangeShapeType="1"/>
          </p:cNvSpPr>
          <p:nvPr/>
        </p:nvSpPr>
        <p:spPr bwMode="auto">
          <a:xfrm rot="19807440" flipH="1">
            <a:off x="4962525" y="4389438"/>
            <a:ext cx="955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7507" name="Oval 483"/>
          <p:cNvSpPr>
            <a:spLocks noChangeArrowheads="1"/>
          </p:cNvSpPr>
          <p:nvPr/>
        </p:nvSpPr>
        <p:spPr bwMode="auto">
          <a:xfrm rot="18831828" flipV="1">
            <a:off x="6338888" y="4294188"/>
            <a:ext cx="47625" cy="1428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57508" name="Rectangle 484"/>
          <p:cNvSpPr>
            <a:spLocks noChangeArrowheads="1"/>
          </p:cNvSpPr>
          <p:nvPr/>
        </p:nvSpPr>
        <p:spPr bwMode="auto">
          <a:xfrm rot="18831828" flipV="1">
            <a:off x="5616575" y="4625975"/>
            <a:ext cx="917575" cy="1428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672" name="Oval 485"/>
          <p:cNvSpPr>
            <a:spLocks noChangeArrowheads="1"/>
          </p:cNvSpPr>
          <p:nvPr/>
        </p:nvSpPr>
        <p:spPr bwMode="auto">
          <a:xfrm rot="18831828" flipV="1">
            <a:off x="5770563" y="4953000"/>
            <a:ext cx="47625" cy="142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510" name="Rectangle 486"/>
          <p:cNvSpPr>
            <a:spLocks noChangeArrowheads="1"/>
          </p:cNvSpPr>
          <p:nvPr/>
        </p:nvSpPr>
        <p:spPr bwMode="auto">
          <a:xfrm rot="18831828" flipV="1">
            <a:off x="6338888" y="4303713"/>
            <a:ext cx="30162" cy="1381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674" name="Line 487"/>
          <p:cNvSpPr>
            <a:spLocks noChangeShapeType="1"/>
          </p:cNvSpPr>
          <p:nvPr/>
        </p:nvSpPr>
        <p:spPr bwMode="auto">
          <a:xfrm rot="18831828" flipV="1">
            <a:off x="5461000" y="4711701"/>
            <a:ext cx="11969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6627" name="Object 488"/>
          <p:cNvGraphicFramePr>
            <a:graphicFrameLocks noChangeAspect="1"/>
          </p:cNvGraphicFramePr>
          <p:nvPr/>
        </p:nvGraphicFramePr>
        <p:xfrm>
          <a:off x="5189538" y="4987925"/>
          <a:ext cx="544512" cy="530225"/>
        </p:xfrm>
        <a:graphic>
          <a:graphicData uri="http://schemas.openxmlformats.org/presentationml/2006/ole">
            <p:oleObj spid="_x0000_s50179" name="Clip" r:id="rId4" imgW="1305000" imgH="1085760" progId="">
              <p:embed/>
            </p:oleObj>
          </a:graphicData>
        </a:graphic>
      </p:graphicFrame>
      <p:sp>
        <p:nvSpPr>
          <p:cNvPr id="26675" name="AutoShape 490"/>
          <p:cNvSpPr>
            <a:spLocks noChangeArrowheads="1"/>
          </p:cNvSpPr>
          <p:nvPr/>
        </p:nvSpPr>
        <p:spPr bwMode="auto">
          <a:xfrm>
            <a:off x="8074025" y="2266950"/>
            <a:ext cx="314325" cy="153988"/>
          </a:xfrm>
          <a:prstGeom prst="parallelogram">
            <a:avLst>
              <a:gd name="adj" fmla="val 78635"/>
            </a:avLst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76" name="Rectangle 491"/>
          <p:cNvSpPr>
            <a:spLocks noChangeArrowheads="1"/>
          </p:cNvSpPr>
          <p:nvPr/>
        </p:nvSpPr>
        <p:spPr bwMode="auto">
          <a:xfrm>
            <a:off x="8232775" y="1763713"/>
            <a:ext cx="144463" cy="50800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77" name="Rectangle 492"/>
          <p:cNvSpPr>
            <a:spLocks noChangeArrowheads="1"/>
          </p:cNvSpPr>
          <p:nvPr/>
        </p:nvSpPr>
        <p:spPr bwMode="auto">
          <a:xfrm>
            <a:off x="8075613" y="1908175"/>
            <a:ext cx="200025" cy="508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78" name="AutoShape 493"/>
          <p:cNvSpPr>
            <a:spLocks noChangeArrowheads="1"/>
          </p:cNvSpPr>
          <p:nvPr/>
        </p:nvSpPr>
        <p:spPr bwMode="auto">
          <a:xfrm>
            <a:off x="8074025" y="1758950"/>
            <a:ext cx="314325" cy="153988"/>
          </a:xfrm>
          <a:prstGeom prst="parallelogram">
            <a:avLst>
              <a:gd name="adj" fmla="val 78635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79" name="Line 494"/>
          <p:cNvSpPr>
            <a:spLocks noChangeShapeType="1"/>
          </p:cNvSpPr>
          <p:nvPr/>
        </p:nvSpPr>
        <p:spPr bwMode="auto">
          <a:xfrm>
            <a:off x="8388350" y="1770063"/>
            <a:ext cx="0" cy="496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80" name="Line 495"/>
          <p:cNvSpPr>
            <a:spLocks noChangeShapeType="1"/>
          </p:cNvSpPr>
          <p:nvPr/>
        </p:nvSpPr>
        <p:spPr bwMode="auto">
          <a:xfrm flipH="1">
            <a:off x="8275638" y="2266950"/>
            <a:ext cx="112712" cy="14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81" name="Rectangle 496"/>
          <p:cNvSpPr>
            <a:spLocks noChangeArrowheads="1"/>
          </p:cNvSpPr>
          <p:nvPr/>
        </p:nvSpPr>
        <p:spPr bwMode="auto">
          <a:xfrm>
            <a:off x="8102600" y="1974850"/>
            <a:ext cx="130175" cy="2921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82" name="Rectangle 497"/>
          <p:cNvSpPr>
            <a:spLocks noChangeArrowheads="1"/>
          </p:cNvSpPr>
          <p:nvPr/>
        </p:nvSpPr>
        <p:spPr bwMode="auto">
          <a:xfrm>
            <a:off x="8120063" y="2063750"/>
            <a:ext cx="100012" cy="10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524" name="Oval 500"/>
          <p:cNvSpPr>
            <a:spLocks noChangeArrowheads="1"/>
          </p:cNvSpPr>
          <p:nvPr/>
        </p:nvSpPr>
        <p:spPr bwMode="auto">
          <a:xfrm rot="19807440" flipH="1">
            <a:off x="7291388" y="2640013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57525" name="Rectangle 501"/>
          <p:cNvSpPr>
            <a:spLocks noChangeArrowheads="1"/>
          </p:cNvSpPr>
          <p:nvPr/>
        </p:nvSpPr>
        <p:spPr bwMode="auto">
          <a:xfrm rot="19807440" flipH="1">
            <a:off x="7264400" y="2436813"/>
            <a:ext cx="730250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685" name="Oval 502"/>
          <p:cNvSpPr>
            <a:spLocks noChangeArrowheads="1"/>
          </p:cNvSpPr>
          <p:nvPr/>
        </p:nvSpPr>
        <p:spPr bwMode="auto">
          <a:xfrm rot="19807440" flipH="1">
            <a:off x="7923213" y="2236788"/>
            <a:ext cx="36512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527" name="Rectangle 503"/>
          <p:cNvSpPr>
            <a:spLocks noChangeArrowheads="1"/>
          </p:cNvSpPr>
          <p:nvPr/>
        </p:nvSpPr>
        <p:spPr bwMode="auto">
          <a:xfrm rot="19807440" flipH="1">
            <a:off x="7307263" y="2636838"/>
            <a:ext cx="25400" cy="1539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687" name="Line 504"/>
          <p:cNvSpPr>
            <a:spLocks noChangeShapeType="1"/>
          </p:cNvSpPr>
          <p:nvPr/>
        </p:nvSpPr>
        <p:spPr bwMode="auto">
          <a:xfrm rot="19807440" flipH="1">
            <a:off x="7169150" y="2508250"/>
            <a:ext cx="955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531" name="Oval 507"/>
          <p:cNvSpPr>
            <a:spLocks noChangeArrowheads="1"/>
          </p:cNvSpPr>
          <p:nvPr/>
        </p:nvSpPr>
        <p:spPr bwMode="auto">
          <a:xfrm rot="1792560">
            <a:off x="8048625" y="4600575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57532" name="Rectangle 508"/>
          <p:cNvSpPr>
            <a:spLocks noChangeArrowheads="1"/>
          </p:cNvSpPr>
          <p:nvPr/>
        </p:nvSpPr>
        <p:spPr bwMode="auto">
          <a:xfrm rot="1792560">
            <a:off x="7381875" y="4395788"/>
            <a:ext cx="731838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690" name="Oval 509"/>
          <p:cNvSpPr>
            <a:spLocks noChangeArrowheads="1"/>
          </p:cNvSpPr>
          <p:nvPr/>
        </p:nvSpPr>
        <p:spPr bwMode="auto">
          <a:xfrm rot="1792560">
            <a:off x="7416800" y="4195763"/>
            <a:ext cx="38100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534" name="Rectangle 510"/>
          <p:cNvSpPr>
            <a:spLocks noChangeArrowheads="1"/>
          </p:cNvSpPr>
          <p:nvPr/>
        </p:nvSpPr>
        <p:spPr bwMode="auto">
          <a:xfrm rot="1792560">
            <a:off x="8043863" y="4597400"/>
            <a:ext cx="25400" cy="152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692" name="Line 511"/>
          <p:cNvSpPr>
            <a:spLocks noChangeShapeType="1"/>
          </p:cNvSpPr>
          <p:nvPr/>
        </p:nvSpPr>
        <p:spPr bwMode="auto">
          <a:xfrm rot="1792560">
            <a:off x="7243763" y="4495800"/>
            <a:ext cx="1062037" cy="12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6628" name="Object 512"/>
          <p:cNvGraphicFramePr>
            <a:graphicFrameLocks noChangeAspect="1"/>
          </p:cNvGraphicFramePr>
          <p:nvPr/>
        </p:nvGraphicFramePr>
        <p:xfrm>
          <a:off x="8077200" y="4799013"/>
          <a:ext cx="546100" cy="530225"/>
        </p:xfrm>
        <a:graphic>
          <a:graphicData uri="http://schemas.openxmlformats.org/presentationml/2006/ole">
            <p:oleObj spid="_x0000_s50180" name="Clip" r:id="rId5" imgW="1305000" imgH="1085760" progId="">
              <p:embed/>
            </p:oleObj>
          </a:graphicData>
        </a:graphic>
      </p:graphicFrame>
      <p:sp>
        <p:nvSpPr>
          <p:cNvPr id="26693" name="Text Box 513"/>
          <p:cNvSpPr txBox="1">
            <a:spLocks noChangeArrowheads="1"/>
          </p:cNvSpPr>
          <p:nvPr/>
        </p:nvSpPr>
        <p:spPr bwMode="auto">
          <a:xfrm>
            <a:off x="5716588" y="1903413"/>
            <a:ext cx="676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omic Sans MS" pitchFamily="66" charset="0"/>
              </a:rPr>
              <a:t>R</a:t>
            </a:r>
            <a:r>
              <a:rPr lang="en-US" sz="2800" baseline="-25000">
                <a:latin typeface="Comic Sans MS" pitchFamily="66" charset="0"/>
              </a:rPr>
              <a:t>s</a:t>
            </a:r>
            <a:endParaRPr lang="en-US" sz="2000">
              <a:latin typeface="Comic Sans MS" pitchFamily="66" charset="0"/>
            </a:endParaRPr>
          </a:p>
        </p:txBody>
      </p:sp>
      <p:sp>
        <p:nvSpPr>
          <p:cNvPr id="26694" name="Text Box 514"/>
          <p:cNvSpPr txBox="1">
            <a:spLocks noChangeArrowheads="1"/>
          </p:cNvSpPr>
          <p:nvPr/>
        </p:nvSpPr>
        <p:spPr bwMode="auto">
          <a:xfrm>
            <a:off x="7543800" y="2411413"/>
            <a:ext cx="676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omic Sans MS" pitchFamily="66" charset="0"/>
              </a:rPr>
              <a:t>R</a:t>
            </a:r>
            <a:r>
              <a:rPr lang="en-US" sz="2800" baseline="-25000">
                <a:latin typeface="Comic Sans MS" pitchFamily="66" charset="0"/>
              </a:rPr>
              <a:t>s</a:t>
            </a:r>
            <a:endParaRPr lang="en-US" sz="2000">
              <a:latin typeface="Comic Sans MS" pitchFamily="66" charset="0"/>
            </a:endParaRPr>
          </a:p>
        </p:txBody>
      </p:sp>
      <p:sp>
        <p:nvSpPr>
          <p:cNvPr id="26695" name="Freeform 515"/>
          <p:cNvSpPr>
            <a:spLocks/>
          </p:cNvSpPr>
          <p:nvPr/>
        </p:nvSpPr>
        <p:spPr bwMode="auto">
          <a:xfrm>
            <a:off x="5710238" y="2771775"/>
            <a:ext cx="800100" cy="1381125"/>
          </a:xfrm>
          <a:custGeom>
            <a:avLst/>
            <a:gdLst>
              <a:gd name="T0" fmla="*/ 0 w 504"/>
              <a:gd name="T1" fmla="*/ 0 h 870"/>
              <a:gd name="T2" fmla="*/ 204788 w 504"/>
              <a:gd name="T3" fmla="*/ 100012 h 870"/>
              <a:gd name="T4" fmla="*/ 474663 w 504"/>
              <a:gd name="T5" fmla="*/ 177800 h 870"/>
              <a:gd name="T6" fmla="*/ 622300 w 504"/>
              <a:gd name="T7" fmla="*/ 192087 h 870"/>
              <a:gd name="T8" fmla="*/ 760413 w 504"/>
              <a:gd name="T9" fmla="*/ 230188 h 870"/>
              <a:gd name="T10" fmla="*/ 777875 w 504"/>
              <a:gd name="T11" fmla="*/ 1225550 h 870"/>
              <a:gd name="T12" fmla="*/ 644525 w 504"/>
              <a:gd name="T13" fmla="*/ 1331913 h 870"/>
              <a:gd name="T14" fmla="*/ 454025 w 504"/>
              <a:gd name="T15" fmla="*/ 1322388 h 870"/>
              <a:gd name="T16" fmla="*/ 304800 w 504"/>
              <a:gd name="T17" fmla="*/ 1314450 h 870"/>
              <a:gd name="T18" fmla="*/ 133350 w 504"/>
              <a:gd name="T19" fmla="*/ 1381125 h 87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04"/>
              <a:gd name="T31" fmla="*/ 0 h 870"/>
              <a:gd name="T32" fmla="*/ 504 w 504"/>
              <a:gd name="T33" fmla="*/ 870 h 87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04" h="870">
                <a:moveTo>
                  <a:pt x="0" y="0"/>
                </a:moveTo>
                <a:cubicBezTo>
                  <a:pt x="21" y="11"/>
                  <a:pt x="79" y="44"/>
                  <a:pt x="129" y="63"/>
                </a:cubicBezTo>
                <a:cubicBezTo>
                  <a:pt x="179" y="82"/>
                  <a:pt x="255" y="102"/>
                  <a:pt x="299" y="112"/>
                </a:cubicBezTo>
                <a:cubicBezTo>
                  <a:pt x="343" y="122"/>
                  <a:pt x="362" y="116"/>
                  <a:pt x="392" y="121"/>
                </a:cubicBezTo>
                <a:cubicBezTo>
                  <a:pt x="417" y="124"/>
                  <a:pt x="469" y="100"/>
                  <a:pt x="479" y="145"/>
                </a:cubicBezTo>
                <a:cubicBezTo>
                  <a:pt x="490" y="191"/>
                  <a:pt x="504" y="700"/>
                  <a:pt x="490" y="772"/>
                </a:cubicBezTo>
                <a:cubicBezTo>
                  <a:pt x="477" y="845"/>
                  <a:pt x="447" y="842"/>
                  <a:pt x="406" y="839"/>
                </a:cubicBezTo>
                <a:cubicBezTo>
                  <a:pt x="365" y="836"/>
                  <a:pt x="323" y="835"/>
                  <a:pt x="286" y="833"/>
                </a:cubicBezTo>
                <a:cubicBezTo>
                  <a:pt x="250" y="831"/>
                  <a:pt x="226" y="822"/>
                  <a:pt x="192" y="828"/>
                </a:cubicBezTo>
                <a:cubicBezTo>
                  <a:pt x="158" y="834"/>
                  <a:pt x="107" y="861"/>
                  <a:pt x="84" y="870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96" name="Text Box 516"/>
          <p:cNvSpPr txBox="1">
            <a:spLocks noChangeArrowheads="1"/>
          </p:cNvSpPr>
          <p:nvPr/>
        </p:nvSpPr>
        <p:spPr bwMode="auto">
          <a:xfrm>
            <a:off x="4724400" y="3960813"/>
            <a:ext cx="674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omic Sans MS" pitchFamily="66" charset="0"/>
              </a:rPr>
              <a:t>R</a:t>
            </a:r>
            <a:r>
              <a:rPr lang="en-US" sz="2800" baseline="-25000">
                <a:latin typeface="Comic Sans MS" pitchFamily="66" charset="0"/>
              </a:rPr>
              <a:t>c</a:t>
            </a:r>
            <a:endParaRPr lang="en-US" sz="2000">
              <a:latin typeface="Comic Sans MS" pitchFamily="66" charset="0"/>
            </a:endParaRPr>
          </a:p>
        </p:txBody>
      </p:sp>
      <p:sp>
        <p:nvSpPr>
          <p:cNvPr id="26697" name="Freeform 517"/>
          <p:cNvSpPr>
            <a:spLocks/>
          </p:cNvSpPr>
          <p:nvPr/>
        </p:nvSpPr>
        <p:spPr bwMode="auto">
          <a:xfrm>
            <a:off x="6173788" y="2749550"/>
            <a:ext cx="431800" cy="1570038"/>
          </a:xfrm>
          <a:custGeom>
            <a:avLst/>
            <a:gdLst>
              <a:gd name="T0" fmla="*/ 0 w 272"/>
              <a:gd name="T1" fmla="*/ 0 h 989"/>
              <a:gd name="T2" fmla="*/ 146050 w 272"/>
              <a:gd name="T3" fmla="*/ 127000 h 989"/>
              <a:gd name="T4" fmla="*/ 407988 w 272"/>
              <a:gd name="T5" fmla="*/ 233363 h 989"/>
              <a:gd name="T6" fmla="*/ 425450 w 272"/>
              <a:gd name="T7" fmla="*/ 1228725 h 989"/>
              <a:gd name="T8" fmla="*/ 407988 w 272"/>
              <a:gd name="T9" fmla="*/ 1389063 h 989"/>
              <a:gd name="T10" fmla="*/ 384175 w 272"/>
              <a:gd name="T11" fmla="*/ 1441450 h 989"/>
              <a:gd name="T12" fmla="*/ 265112 w 272"/>
              <a:gd name="T13" fmla="*/ 1570038 h 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2"/>
              <a:gd name="T22" fmla="*/ 0 h 989"/>
              <a:gd name="T23" fmla="*/ 272 w 272"/>
              <a:gd name="T24" fmla="*/ 989 h 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2" h="989">
                <a:moveTo>
                  <a:pt x="0" y="0"/>
                </a:moveTo>
                <a:cubicBezTo>
                  <a:pt x="15" y="13"/>
                  <a:pt x="49" y="56"/>
                  <a:pt x="92" y="80"/>
                </a:cubicBezTo>
                <a:cubicBezTo>
                  <a:pt x="231" y="84"/>
                  <a:pt x="204" y="89"/>
                  <a:pt x="257" y="147"/>
                </a:cubicBezTo>
                <a:cubicBezTo>
                  <a:pt x="270" y="295"/>
                  <a:pt x="272" y="652"/>
                  <a:pt x="268" y="774"/>
                </a:cubicBezTo>
                <a:cubicBezTo>
                  <a:pt x="268" y="895"/>
                  <a:pt x="261" y="853"/>
                  <a:pt x="257" y="875"/>
                </a:cubicBezTo>
                <a:cubicBezTo>
                  <a:pt x="251" y="894"/>
                  <a:pt x="257" y="889"/>
                  <a:pt x="242" y="908"/>
                </a:cubicBezTo>
                <a:cubicBezTo>
                  <a:pt x="227" y="927"/>
                  <a:pt x="183" y="972"/>
                  <a:pt x="167" y="989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98" name="Freeform 518"/>
          <p:cNvSpPr>
            <a:spLocks/>
          </p:cNvSpPr>
          <p:nvPr/>
        </p:nvSpPr>
        <p:spPr bwMode="auto">
          <a:xfrm>
            <a:off x="6757988" y="2733675"/>
            <a:ext cx="638175" cy="1538288"/>
          </a:xfrm>
          <a:custGeom>
            <a:avLst/>
            <a:gdLst>
              <a:gd name="T0" fmla="*/ 485775 w 402"/>
              <a:gd name="T1" fmla="*/ 0 h 969"/>
              <a:gd name="T2" fmla="*/ 381000 w 402"/>
              <a:gd name="T3" fmla="*/ 57150 h 969"/>
              <a:gd name="T4" fmla="*/ 276225 w 402"/>
              <a:gd name="T5" fmla="*/ 114300 h 969"/>
              <a:gd name="T6" fmla="*/ 142875 w 402"/>
              <a:gd name="T7" fmla="*/ 188913 h 969"/>
              <a:gd name="T8" fmla="*/ 39688 w 402"/>
              <a:gd name="T9" fmla="*/ 282575 h 969"/>
              <a:gd name="T10" fmla="*/ 22225 w 402"/>
              <a:gd name="T11" fmla="*/ 1276350 h 969"/>
              <a:gd name="T12" fmla="*/ 155575 w 402"/>
              <a:gd name="T13" fmla="*/ 1382713 h 969"/>
              <a:gd name="T14" fmla="*/ 414338 w 402"/>
              <a:gd name="T15" fmla="*/ 1428750 h 969"/>
              <a:gd name="T16" fmla="*/ 638175 w 402"/>
              <a:gd name="T17" fmla="*/ 1538288 h 9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2"/>
              <a:gd name="T28" fmla="*/ 0 h 969"/>
              <a:gd name="T29" fmla="*/ 402 w 402"/>
              <a:gd name="T30" fmla="*/ 969 h 96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2" h="969">
                <a:moveTo>
                  <a:pt x="306" y="0"/>
                </a:moveTo>
                <a:cubicBezTo>
                  <a:pt x="295" y="5"/>
                  <a:pt x="262" y="24"/>
                  <a:pt x="240" y="36"/>
                </a:cubicBezTo>
                <a:cubicBezTo>
                  <a:pt x="218" y="48"/>
                  <a:pt x="199" y="58"/>
                  <a:pt x="174" y="72"/>
                </a:cubicBezTo>
                <a:cubicBezTo>
                  <a:pt x="149" y="86"/>
                  <a:pt x="115" y="101"/>
                  <a:pt x="90" y="119"/>
                </a:cubicBezTo>
                <a:cubicBezTo>
                  <a:pt x="64" y="136"/>
                  <a:pt x="72" y="127"/>
                  <a:pt x="25" y="178"/>
                </a:cubicBezTo>
                <a:cubicBezTo>
                  <a:pt x="14" y="223"/>
                  <a:pt x="0" y="732"/>
                  <a:pt x="14" y="804"/>
                </a:cubicBezTo>
                <a:cubicBezTo>
                  <a:pt x="27" y="877"/>
                  <a:pt x="53" y="854"/>
                  <a:pt x="98" y="871"/>
                </a:cubicBezTo>
                <a:cubicBezTo>
                  <a:pt x="144" y="888"/>
                  <a:pt x="209" y="884"/>
                  <a:pt x="261" y="900"/>
                </a:cubicBezTo>
                <a:cubicBezTo>
                  <a:pt x="312" y="916"/>
                  <a:pt x="373" y="955"/>
                  <a:pt x="402" y="969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99" name="Text Box 519"/>
          <p:cNvSpPr txBox="1">
            <a:spLocks noChangeArrowheads="1"/>
          </p:cNvSpPr>
          <p:nvPr/>
        </p:nvSpPr>
        <p:spPr bwMode="auto">
          <a:xfrm>
            <a:off x="5983288" y="4498975"/>
            <a:ext cx="676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omic Sans MS" pitchFamily="66" charset="0"/>
              </a:rPr>
              <a:t>R</a:t>
            </a:r>
            <a:r>
              <a:rPr lang="en-US" sz="2800" baseline="-25000">
                <a:latin typeface="Comic Sans MS" pitchFamily="66" charset="0"/>
              </a:rPr>
              <a:t>c</a:t>
            </a:r>
            <a:endParaRPr lang="en-US" sz="2000">
              <a:latin typeface="Comic Sans MS" pitchFamily="66" charset="0"/>
            </a:endParaRPr>
          </a:p>
        </p:txBody>
      </p:sp>
      <p:sp>
        <p:nvSpPr>
          <p:cNvPr id="26700" name="Text Box 520"/>
          <p:cNvSpPr txBox="1">
            <a:spLocks noChangeArrowheads="1"/>
          </p:cNvSpPr>
          <p:nvPr/>
        </p:nvSpPr>
        <p:spPr bwMode="auto">
          <a:xfrm>
            <a:off x="7670800" y="3986213"/>
            <a:ext cx="674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omic Sans MS" pitchFamily="66" charset="0"/>
              </a:rPr>
              <a:t>R</a:t>
            </a:r>
            <a:r>
              <a:rPr lang="en-US" sz="2800" baseline="-25000">
                <a:latin typeface="Comic Sans MS" pitchFamily="66" charset="0"/>
              </a:rPr>
              <a:t>c</a:t>
            </a:r>
            <a:endParaRPr lang="en-US" sz="2000">
              <a:latin typeface="Comic Sans MS" pitchFamily="66" charset="0"/>
            </a:endParaRPr>
          </a:p>
        </p:txBody>
      </p:sp>
      <p:sp>
        <p:nvSpPr>
          <p:cNvPr id="26701" name="Text Box 521"/>
          <p:cNvSpPr txBox="1">
            <a:spLocks noChangeArrowheads="1"/>
          </p:cNvSpPr>
          <p:nvPr/>
        </p:nvSpPr>
        <p:spPr bwMode="auto">
          <a:xfrm>
            <a:off x="6699250" y="3357563"/>
            <a:ext cx="676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omic Sans MS" pitchFamily="66" charset="0"/>
              </a:rPr>
              <a:t>R</a:t>
            </a:r>
          </a:p>
        </p:txBody>
      </p:sp>
      <p:sp>
        <p:nvSpPr>
          <p:cNvPr id="26702" name="Rectangle 523"/>
          <p:cNvSpPr>
            <a:spLocks noGrp="1" noChangeArrowheads="1"/>
          </p:cNvSpPr>
          <p:nvPr>
            <p:ph type="body" idx="1"/>
          </p:nvPr>
        </p:nvSpPr>
        <p:spPr>
          <a:xfrm>
            <a:off x="511175" y="1601788"/>
            <a:ext cx="3759200" cy="4076700"/>
          </a:xfrm>
        </p:spPr>
        <p:txBody>
          <a:bodyPr/>
          <a:lstStyle/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mtClean="0"/>
              <a:t>per-connection end-end throughput: min(R</a:t>
            </a:r>
            <a:r>
              <a:rPr lang="en-US" baseline="-25000" smtClean="0"/>
              <a:t>c</a:t>
            </a:r>
            <a:r>
              <a:rPr lang="en-US" smtClean="0"/>
              <a:t>,R</a:t>
            </a:r>
            <a:r>
              <a:rPr lang="en-US" baseline="-25000" smtClean="0"/>
              <a:t>s</a:t>
            </a:r>
            <a:r>
              <a:rPr lang="en-US" smtClean="0"/>
              <a:t>,R/10)</a:t>
            </a:r>
          </a:p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mtClean="0"/>
              <a:t>in practice: R</a:t>
            </a:r>
            <a:r>
              <a:rPr lang="en-US" baseline="-25000" smtClean="0"/>
              <a:t>c</a:t>
            </a:r>
            <a:r>
              <a:rPr lang="en-US" smtClean="0"/>
              <a:t> or R</a:t>
            </a:r>
            <a:r>
              <a:rPr lang="en-US" baseline="-25000" smtClean="0"/>
              <a:t>s</a:t>
            </a:r>
            <a:r>
              <a:rPr lang="en-US" smtClean="0"/>
              <a:t> is often bottleneck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 sz="3200" smtClean="0">
                <a:solidFill>
                  <a:srgbClr val="000099"/>
                </a:solidFill>
              </a:rPr>
              <a:t>What’s the Internet: “nuts and bolts” view</a:t>
            </a:r>
            <a:endParaRPr lang="en-US" smtClean="0">
              <a:solidFill>
                <a:srgbClr val="000099"/>
              </a:solidFill>
            </a:endParaRPr>
          </a:p>
        </p:txBody>
      </p:sp>
      <p:sp>
        <p:nvSpPr>
          <p:cNvPr id="20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4419600" cy="5132388"/>
          </a:xfrm>
        </p:spPr>
        <p:txBody>
          <a:bodyPr/>
          <a:lstStyle/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i="1" smtClean="0">
                <a:solidFill>
                  <a:srgbClr val="FF0000"/>
                </a:solidFill>
              </a:rPr>
              <a:t>protocols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en-US" sz="2400" smtClean="0"/>
              <a:t>control sending, receiving of msgs</a:t>
            </a:r>
          </a:p>
          <a:p>
            <a:pPr lvl="1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z="2000" smtClean="0"/>
              <a:t>e.g., TCP, IP, HTTP, Skype,  Ethernet</a:t>
            </a:r>
          </a:p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i="1" smtClean="0">
                <a:solidFill>
                  <a:srgbClr val="FF0000"/>
                </a:solidFill>
              </a:rPr>
              <a:t>Internet: </a:t>
            </a:r>
            <a:r>
              <a:rPr lang="en-US" sz="2400" smtClean="0">
                <a:solidFill>
                  <a:srgbClr val="FF0000"/>
                </a:solidFill>
              </a:rPr>
              <a:t>“network of networks”</a:t>
            </a:r>
          </a:p>
          <a:p>
            <a:pPr lvl="1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z="2000" smtClean="0"/>
              <a:t>loosely hierarchical</a:t>
            </a:r>
          </a:p>
          <a:p>
            <a:pPr lvl="1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z="2000" smtClean="0"/>
              <a:t>public Internet versus private intranet</a:t>
            </a:r>
          </a:p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smtClean="0"/>
              <a:t>Internet standards</a:t>
            </a:r>
          </a:p>
          <a:p>
            <a:pPr lvl="1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z="2000" smtClean="0"/>
              <a:t>RFC: Request for comments</a:t>
            </a:r>
          </a:p>
          <a:p>
            <a:pPr lvl="1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z="2000" smtClean="0"/>
              <a:t>IETF: Internet Engineering Task Force</a:t>
            </a:r>
          </a:p>
        </p:txBody>
      </p:sp>
      <p:grpSp>
        <p:nvGrpSpPr>
          <p:cNvPr id="2" name="Group 260"/>
          <p:cNvGrpSpPr>
            <a:grpSpLocks/>
          </p:cNvGrpSpPr>
          <p:nvPr/>
        </p:nvGrpSpPr>
        <p:grpSpPr bwMode="auto">
          <a:xfrm>
            <a:off x="5046663" y="1462088"/>
            <a:ext cx="3470275" cy="4489450"/>
            <a:chOff x="3177" y="1065"/>
            <a:chExt cx="2186" cy="2828"/>
          </a:xfrm>
        </p:grpSpPr>
        <p:sp>
          <p:nvSpPr>
            <p:cNvPr id="2068" name="Freeform 261"/>
            <p:cNvSpPr>
              <a:spLocks/>
            </p:cNvSpPr>
            <p:nvPr/>
          </p:nvSpPr>
          <p:spPr bwMode="auto">
            <a:xfrm>
              <a:off x="4261" y="2412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9" name="Freeform 262"/>
            <p:cNvSpPr>
              <a:spLocks/>
            </p:cNvSpPr>
            <p:nvPr/>
          </p:nvSpPr>
          <p:spPr bwMode="auto">
            <a:xfrm>
              <a:off x="4273" y="1451"/>
              <a:ext cx="1090" cy="658"/>
            </a:xfrm>
            <a:custGeom>
              <a:avLst/>
              <a:gdLst>
                <a:gd name="T0" fmla="*/ 604 w 765"/>
                <a:gd name="T1" fmla="*/ 14 h 459"/>
                <a:gd name="T2" fmla="*/ 410 w 765"/>
                <a:gd name="T3" fmla="*/ 100 h 459"/>
                <a:gd name="T4" fmla="*/ 137 w 765"/>
                <a:gd name="T5" fmla="*/ 143 h 459"/>
                <a:gd name="T6" fmla="*/ 20 w 765"/>
                <a:gd name="T7" fmla="*/ 482 h 459"/>
                <a:gd name="T8" fmla="*/ 256 w 765"/>
                <a:gd name="T9" fmla="*/ 636 h 459"/>
                <a:gd name="T10" fmla="*/ 493 w 765"/>
                <a:gd name="T11" fmla="*/ 611 h 459"/>
                <a:gd name="T12" fmla="*/ 832 w 765"/>
                <a:gd name="T13" fmla="*/ 636 h 459"/>
                <a:gd name="T14" fmla="*/ 995 w 765"/>
                <a:gd name="T15" fmla="*/ 622 h 459"/>
                <a:gd name="T16" fmla="*/ 1071 w 765"/>
                <a:gd name="T17" fmla="*/ 533 h 459"/>
                <a:gd name="T18" fmla="*/ 1069 w 765"/>
                <a:gd name="T19" fmla="*/ 227 h 459"/>
                <a:gd name="T20" fmla="*/ 943 w 765"/>
                <a:gd name="T21" fmla="*/ 49 h 459"/>
                <a:gd name="T22" fmla="*/ 604 w 765"/>
                <a:gd name="T23" fmla="*/ 14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0" name="Freeform 263"/>
            <p:cNvSpPr>
              <a:spLocks/>
            </p:cNvSpPr>
            <p:nvPr/>
          </p:nvSpPr>
          <p:spPr bwMode="auto">
            <a:xfrm>
              <a:off x="3177" y="1267"/>
              <a:ext cx="1036" cy="675"/>
            </a:xfrm>
            <a:custGeom>
              <a:avLst/>
              <a:gdLst>
                <a:gd name="T0" fmla="*/ 648 w 1036"/>
                <a:gd name="T1" fmla="*/ 11 h 675"/>
                <a:gd name="T2" fmla="*/ 390 w 1036"/>
                <a:gd name="T3" fmla="*/ 53 h 675"/>
                <a:gd name="T4" fmla="*/ 206 w 1036"/>
                <a:gd name="T5" fmla="*/ 129 h 675"/>
                <a:gd name="T6" fmla="*/ 152 w 1036"/>
                <a:gd name="T7" fmla="*/ 229 h 675"/>
                <a:gd name="T8" fmla="*/ 22 w 1036"/>
                <a:gd name="T9" fmla="*/ 297 h 675"/>
                <a:gd name="T10" fmla="*/ 18 w 1036"/>
                <a:gd name="T11" fmla="*/ 459 h 675"/>
                <a:gd name="T12" fmla="*/ 132 w 1036"/>
                <a:gd name="T13" fmla="*/ 489 h 675"/>
                <a:gd name="T14" fmla="*/ 458 w 1036"/>
                <a:gd name="T15" fmla="*/ 489 h 675"/>
                <a:gd name="T16" fmla="*/ 598 w 1036"/>
                <a:gd name="T17" fmla="*/ 555 h 675"/>
                <a:gd name="T18" fmla="*/ 752 w 1036"/>
                <a:gd name="T19" fmla="*/ 657 h 675"/>
                <a:gd name="T20" fmla="*/ 870 w 1036"/>
                <a:gd name="T21" fmla="*/ 661 h 675"/>
                <a:gd name="T22" fmla="*/ 952 w 1036"/>
                <a:gd name="T23" fmla="*/ 603 h 675"/>
                <a:gd name="T24" fmla="*/ 992 w 1036"/>
                <a:gd name="T25" fmla="*/ 445 h 675"/>
                <a:gd name="T26" fmla="*/ 1018 w 1036"/>
                <a:gd name="T27" fmla="*/ 291 h 675"/>
                <a:gd name="T28" fmla="*/ 1022 w 1036"/>
                <a:gd name="T29" fmla="*/ 107 h 675"/>
                <a:gd name="T30" fmla="*/ 934 w 1036"/>
                <a:gd name="T31" fmla="*/ 17 h 675"/>
                <a:gd name="T32" fmla="*/ 776 w 1036"/>
                <a:gd name="T33" fmla="*/ 3 h 675"/>
                <a:gd name="T34" fmla="*/ 648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264"/>
            <p:cNvGrpSpPr>
              <a:grpSpLocks/>
            </p:cNvGrpSpPr>
            <p:nvPr/>
          </p:nvGrpSpPr>
          <p:grpSpPr bwMode="auto">
            <a:xfrm>
              <a:off x="3232" y="2108"/>
              <a:ext cx="919" cy="588"/>
              <a:chOff x="2889" y="1631"/>
              <a:chExt cx="980" cy="743"/>
            </a:xfrm>
          </p:grpSpPr>
          <p:sp>
            <p:nvSpPr>
              <p:cNvPr id="2373" name="Rectangle 265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4" name="AutoShape 266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00CCFF"/>
                  </a:solidFill>
                </a:endParaRPr>
              </a:p>
            </p:txBody>
          </p:sp>
        </p:grpSp>
        <p:grpSp>
          <p:nvGrpSpPr>
            <p:cNvPr id="4" name="Group 267"/>
            <p:cNvGrpSpPr>
              <a:grpSpLocks/>
            </p:cNvGrpSpPr>
            <p:nvPr/>
          </p:nvGrpSpPr>
          <p:grpSpPr bwMode="auto">
            <a:xfrm>
              <a:off x="3674" y="1388"/>
              <a:ext cx="212" cy="335"/>
              <a:chOff x="3796" y="1043"/>
              <a:chExt cx="865" cy="1237"/>
            </a:xfrm>
          </p:grpSpPr>
          <p:sp>
            <p:nvSpPr>
              <p:cNvPr id="2343" name="Line 268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44" name="Line 269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45" name="Line 270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46" name="Line 271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47" name="Line 272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48" name="Line 273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49" name="Line 274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0" name="Line 275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1" name="Line 276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2" name="Line 277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3" name="Line 278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4" name="Line 279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5" name="Line 280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6" name="Line 281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7" name="Line 282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5" name="Group 283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2369" name="Line 284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70" name="Line 28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71" name="Line 286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72" name="Line 2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288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2365" name="Line 289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66" name="Line 29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67" name="Line 291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68" name="Line 29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93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2361" name="Line 294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62" name="Line 29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63" name="Line 296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64" name="Line 29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298"/>
            <p:cNvGrpSpPr>
              <a:grpSpLocks/>
            </p:cNvGrpSpPr>
            <p:nvPr/>
          </p:nvGrpSpPr>
          <p:grpSpPr bwMode="auto">
            <a:xfrm>
              <a:off x="3223" y="1598"/>
              <a:ext cx="436" cy="114"/>
              <a:chOff x="3072" y="739"/>
              <a:chExt cx="652" cy="146"/>
            </a:xfrm>
          </p:grpSpPr>
          <p:pic>
            <p:nvPicPr>
              <p:cNvPr id="2340" name="Picture 299" descr="lgv_fqmg[1]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41" name="Line 300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2" name="Line 301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074" name="Picture 302" descr="imgyjavg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99" y="1417"/>
              <a:ext cx="232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303"/>
            <p:cNvGrpSpPr>
              <a:grpSpLocks/>
            </p:cNvGrpSpPr>
            <p:nvPr/>
          </p:nvGrpSpPr>
          <p:grpSpPr bwMode="auto">
            <a:xfrm>
              <a:off x="3880" y="1303"/>
              <a:ext cx="256" cy="269"/>
              <a:chOff x="2870" y="1518"/>
              <a:chExt cx="292" cy="320"/>
            </a:xfrm>
          </p:grpSpPr>
          <p:graphicFrame>
            <p:nvGraphicFramePr>
              <p:cNvPr id="2061" name="Object 304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4109" name="Clip" r:id="rId6" imgW="819000" imgH="847800" progId="">
                  <p:embed/>
                </p:oleObj>
              </a:graphicData>
            </a:graphic>
          </p:graphicFrame>
          <p:graphicFrame>
            <p:nvGraphicFramePr>
              <p:cNvPr id="2062" name="Object 305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4110" name="Clip" r:id="rId7" imgW="1266840" imgH="1200240" progId="">
                  <p:embed/>
                </p:oleObj>
              </a:graphicData>
            </a:graphic>
          </p:graphicFrame>
        </p:grpSp>
        <p:grpSp>
          <p:nvGrpSpPr>
            <p:cNvPr id="11" name="Group 306"/>
            <p:cNvGrpSpPr>
              <a:grpSpLocks/>
            </p:cNvGrpSpPr>
            <p:nvPr/>
          </p:nvGrpSpPr>
          <p:grpSpPr bwMode="auto">
            <a:xfrm>
              <a:off x="4338" y="2487"/>
              <a:ext cx="228" cy="108"/>
              <a:chOff x="3600" y="219"/>
              <a:chExt cx="360" cy="175"/>
            </a:xfrm>
          </p:grpSpPr>
          <p:sp>
            <p:nvSpPr>
              <p:cNvPr id="2327" name="Oval 30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8" name="Line 30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9" name="Line 30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0" name="Rectangle 31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331" name="Oval 31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" name="Group 31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337" name="Line 31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38" name="Line 31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39" name="Line 31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31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334" name="Line 31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35" name="Line 31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36" name="Line 31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" name="Group 320"/>
            <p:cNvGrpSpPr>
              <a:grpSpLocks/>
            </p:cNvGrpSpPr>
            <p:nvPr/>
          </p:nvGrpSpPr>
          <p:grpSpPr bwMode="auto">
            <a:xfrm>
              <a:off x="4562" y="2663"/>
              <a:ext cx="228" cy="108"/>
              <a:chOff x="3600" y="219"/>
              <a:chExt cx="360" cy="175"/>
            </a:xfrm>
          </p:grpSpPr>
          <p:sp>
            <p:nvSpPr>
              <p:cNvPr id="2314" name="Oval 32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5" name="Line 32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6" name="Line 32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7" name="Rectangle 32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318" name="Oval 32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" name="Group 32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324" name="Line 32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25" name="Line 32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26" name="Line 32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33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321" name="Line 33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22" name="Line 33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23" name="Line 33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7" name="Group 334"/>
            <p:cNvGrpSpPr>
              <a:grpSpLocks/>
            </p:cNvGrpSpPr>
            <p:nvPr/>
          </p:nvGrpSpPr>
          <p:grpSpPr bwMode="auto">
            <a:xfrm>
              <a:off x="4738" y="2495"/>
              <a:ext cx="228" cy="108"/>
              <a:chOff x="3600" y="219"/>
              <a:chExt cx="360" cy="175"/>
            </a:xfrm>
          </p:grpSpPr>
          <p:sp>
            <p:nvSpPr>
              <p:cNvPr id="2301" name="Oval 33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2" name="Line 33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3" name="Line 33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4" name="Rectangle 33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305" name="Oval 33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" name="Group 34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311" name="Line 34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12" name="Line 34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13" name="Line 34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34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308" name="Line 34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09" name="Line 34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10" name="Line 34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" name="Group 348"/>
            <p:cNvGrpSpPr>
              <a:grpSpLocks/>
            </p:cNvGrpSpPr>
            <p:nvPr/>
          </p:nvGrpSpPr>
          <p:grpSpPr bwMode="auto">
            <a:xfrm>
              <a:off x="4401" y="1766"/>
              <a:ext cx="221" cy="101"/>
              <a:chOff x="3600" y="219"/>
              <a:chExt cx="360" cy="175"/>
            </a:xfrm>
          </p:grpSpPr>
          <p:sp>
            <p:nvSpPr>
              <p:cNvPr id="2288" name="Oval 3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9" name="Line 3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0" name="Line 3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1" name="Rectangle 3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292" name="Oval 3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1" name="Group 3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298" name="Line 3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99" name="Line 3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00" name="Line 3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3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295" name="Line 3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96" name="Line 3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97" name="Line 36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" name="Group 362"/>
            <p:cNvGrpSpPr>
              <a:grpSpLocks/>
            </p:cNvGrpSpPr>
            <p:nvPr/>
          </p:nvGrpSpPr>
          <p:grpSpPr bwMode="auto">
            <a:xfrm>
              <a:off x="4400" y="1927"/>
              <a:ext cx="228" cy="108"/>
              <a:chOff x="3600" y="219"/>
              <a:chExt cx="360" cy="175"/>
            </a:xfrm>
          </p:grpSpPr>
          <p:sp>
            <p:nvSpPr>
              <p:cNvPr id="2275" name="Oval 36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6" name="Line 36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7" name="Line 36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8" name="Rectangle 36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279" name="Oval 36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" name="Group 36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285" name="Line 3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86" name="Line 3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87" name="Line 3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37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282" name="Line 37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83" name="Line 37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84" name="Line 37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6" name="Group 376"/>
            <p:cNvGrpSpPr>
              <a:grpSpLocks/>
            </p:cNvGrpSpPr>
            <p:nvPr/>
          </p:nvGrpSpPr>
          <p:grpSpPr bwMode="auto">
            <a:xfrm>
              <a:off x="4700" y="1706"/>
              <a:ext cx="210" cy="97"/>
              <a:chOff x="3600" y="219"/>
              <a:chExt cx="360" cy="175"/>
            </a:xfrm>
          </p:grpSpPr>
          <p:sp>
            <p:nvSpPr>
              <p:cNvPr id="2262" name="Oval 37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" name="Line 37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" name="Line 37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" name="Rectangle 38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266" name="Oval 38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" name="Group 38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272" name="Line 38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73" name="Line 38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74" name="Line 38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38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269" name="Line 38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70" name="Line 38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71" name="Line 38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9" name="Group 390"/>
            <p:cNvGrpSpPr>
              <a:grpSpLocks/>
            </p:cNvGrpSpPr>
            <p:nvPr/>
          </p:nvGrpSpPr>
          <p:grpSpPr bwMode="auto">
            <a:xfrm>
              <a:off x="4754" y="1927"/>
              <a:ext cx="228" cy="108"/>
              <a:chOff x="3600" y="219"/>
              <a:chExt cx="360" cy="175"/>
            </a:xfrm>
          </p:grpSpPr>
          <p:sp>
            <p:nvSpPr>
              <p:cNvPr id="2249" name="Oval 39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0" name="Line 39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1" name="Line 39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2" name="Rectangle 39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253" name="Oval 39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0" name="Group 39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259" name="Line 39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0" name="Line 39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1" name="Line 39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40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256" name="Line 40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7" name="Line 40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8" name="Line 40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228" name="Group 404"/>
            <p:cNvGrpSpPr>
              <a:grpSpLocks/>
            </p:cNvGrpSpPr>
            <p:nvPr/>
          </p:nvGrpSpPr>
          <p:grpSpPr bwMode="auto">
            <a:xfrm>
              <a:off x="3866" y="1763"/>
              <a:ext cx="220" cy="100"/>
              <a:chOff x="3600" y="219"/>
              <a:chExt cx="360" cy="175"/>
            </a:xfrm>
          </p:grpSpPr>
          <p:sp>
            <p:nvSpPr>
              <p:cNvPr id="2236" name="Oval 40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7" name="Line 40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8" name="Line 40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9" name="Rectangle 40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240" name="Oval 40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229" name="Group 41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246" name="Line 4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7" name="Line 4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8" name="Line 4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41" name="Group 41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243" name="Line 4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4" name="Line 4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5" name="Line 4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242" name="Group 418"/>
            <p:cNvGrpSpPr>
              <a:grpSpLocks/>
            </p:cNvGrpSpPr>
            <p:nvPr/>
          </p:nvGrpSpPr>
          <p:grpSpPr bwMode="auto">
            <a:xfrm>
              <a:off x="3673" y="2487"/>
              <a:ext cx="220" cy="100"/>
              <a:chOff x="3600" y="219"/>
              <a:chExt cx="360" cy="175"/>
            </a:xfrm>
          </p:grpSpPr>
          <p:sp>
            <p:nvSpPr>
              <p:cNvPr id="2223" name="Oval 41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4" name="Line 42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5" name="Line 42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6" name="Rectangle 42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227" name="Oval 42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254" name="Group 42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233" name="Line 4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34" name="Line 42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35" name="Line 4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55" name="Group 42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230" name="Line 42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31" name="Line 43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32" name="Line 43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085" name="Line 432"/>
            <p:cNvSpPr>
              <a:spLocks noChangeShapeType="1"/>
            </p:cNvSpPr>
            <p:nvPr/>
          </p:nvSpPr>
          <p:spPr bwMode="auto">
            <a:xfrm flipV="1">
              <a:off x="4430" y="2757"/>
              <a:ext cx="143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6" name="Line 433"/>
            <p:cNvSpPr>
              <a:spLocks noChangeShapeType="1"/>
            </p:cNvSpPr>
            <p:nvPr/>
          </p:nvSpPr>
          <p:spPr bwMode="auto">
            <a:xfrm>
              <a:off x="4508" y="2592"/>
              <a:ext cx="103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7" name="Line 434"/>
            <p:cNvSpPr>
              <a:spLocks noChangeShapeType="1"/>
            </p:cNvSpPr>
            <p:nvPr/>
          </p:nvSpPr>
          <p:spPr bwMode="auto">
            <a:xfrm>
              <a:off x="4569" y="2542"/>
              <a:ext cx="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8" name="Line 435"/>
            <p:cNvSpPr>
              <a:spLocks noChangeShapeType="1"/>
            </p:cNvSpPr>
            <p:nvPr/>
          </p:nvSpPr>
          <p:spPr bwMode="auto">
            <a:xfrm flipV="1">
              <a:off x="4718" y="2596"/>
              <a:ext cx="85" cy="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9" name="Line 436"/>
            <p:cNvSpPr>
              <a:spLocks noChangeShapeType="1"/>
            </p:cNvSpPr>
            <p:nvPr/>
          </p:nvSpPr>
          <p:spPr bwMode="auto">
            <a:xfrm>
              <a:off x="3898" y="2546"/>
              <a:ext cx="4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67" name="Group 437"/>
            <p:cNvGrpSpPr>
              <a:grpSpLocks/>
            </p:cNvGrpSpPr>
            <p:nvPr/>
          </p:nvGrpSpPr>
          <p:grpSpPr bwMode="auto">
            <a:xfrm>
              <a:off x="3424" y="2213"/>
              <a:ext cx="209" cy="224"/>
              <a:chOff x="2870" y="1518"/>
              <a:chExt cx="292" cy="320"/>
            </a:xfrm>
          </p:grpSpPr>
          <p:graphicFrame>
            <p:nvGraphicFramePr>
              <p:cNvPr id="2059" name="Object 43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4107" name="Clip" r:id="rId8" imgW="819000" imgH="847800" progId="">
                  <p:embed/>
                </p:oleObj>
              </a:graphicData>
            </a:graphic>
          </p:graphicFrame>
          <p:graphicFrame>
            <p:nvGraphicFramePr>
              <p:cNvPr id="2060" name="Object 43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4108" name="Clip" r:id="rId9" imgW="1266840" imgH="1200240" progId="">
                  <p:embed/>
                </p:oleObj>
              </a:graphicData>
            </a:graphic>
          </p:graphicFrame>
        </p:grpSp>
        <p:grpSp>
          <p:nvGrpSpPr>
            <p:cNvPr id="2268" name="Group 440"/>
            <p:cNvGrpSpPr>
              <a:grpSpLocks/>
            </p:cNvGrpSpPr>
            <p:nvPr/>
          </p:nvGrpSpPr>
          <p:grpSpPr bwMode="auto">
            <a:xfrm>
              <a:off x="3452" y="2445"/>
              <a:ext cx="139" cy="194"/>
              <a:chOff x="2556" y="2689"/>
              <a:chExt cx="183" cy="255"/>
            </a:xfrm>
          </p:grpSpPr>
          <p:pic>
            <p:nvPicPr>
              <p:cNvPr id="2206" name="Picture 441" descr="31u_bnrz[1]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07" name="Freeform 442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>
                  <a:gd name="T0" fmla="*/ 12 w 199"/>
                  <a:gd name="T1" fmla="*/ 5 h 232"/>
                  <a:gd name="T2" fmla="*/ 9 w 199"/>
                  <a:gd name="T3" fmla="*/ 7 h 232"/>
                  <a:gd name="T4" fmla="*/ 7 w 199"/>
                  <a:gd name="T5" fmla="*/ 8 h 232"/>
                  <a:gd name="T6" fmla="*/ 5 w 199"/>
                  <a:gd name="T7" fmla="*/ 11 h 232"/>
                  <a:gd name="T8" fmla="*/ 3 w 199"/>
                  <a:gd name="T9" fmla="*/ 13 h 232"/>
                  <a:gd name="T10" fmla="*/ 2 w 199"/>
                  <a:gd name="T11" fmla="*/ 15 h 232"/>
                  <a:gd name="T12" fmla="*/ 1 w 199"/>
                  <a:gd name="T13" fmla="*/ 18 h 232"/>
                  <a:gd name="T14" fmla="*/ 0 w 199"/>
                  <a:gd name="T15" fmla="*/ 21 h 232"/>
                  <a:gd name="T16" fmla="*/ 0 w 199"/>
                  <a:gd name="T17" fmla="*/ 24 h 232"/>
                  <a:gd name="T18" fmla="*/ 0 w 199"/>
                  <a:gd name="T19" fmla="*/ 28 h 232"/>
                  <a:gd name="T20" fmla="*/ 2 w 199"/>
                  <a:gd name="T21" fmla="*/ 31 h 232"/>
                  <a:gd name="T22" fmla="*/ 4 w 199"/>
                  <a:gd name="T23" fmla="*/ 34 h 232"/>
                  <a:gd name="T24" fmla="*/ 7 w 199"/>
                  <a:gd name="T25" fmla="*/ 36 h 232"/>
                  <a:gd name="T26" fmla="*/ 11 w 199"/>
                  <a:gd name="T27" fmla="*/ 38 h 232"/>
                  <a:gd name="T28" fmla="*/ 15 w 199"/>
                  <a:gd name="T29" fmla="*/ 39 h 232"/>
                  <a:gd name="T30" fmla="*/ 18 w 199"/>
                  <a:gd name="T31" fmla="*/ 39 h 232"/>
                  <a:gd name="T32" fmla="*/ 22 w 199"/>
                  <a:gd name="T33" fmla="*/ 38 h 232"/>
                  <a:gd name="T34" fmla="*/ 23 w 199"/>
                  <a:gd name="T35" fmla="*/ 38 h 232"/>
                  <a:gd name="T36" fmla="*/ 24 w 199"/>
                  <a:gd name="T37" fmla="*/ 38 h 232"/>
                  <a:gd name="T38" fmla="*/ 24 w 199"/>
                  <a:gd name="T39" fmla="*/ 37 h 232"/>
                  <a:gd name="T40" fmla="*/ 25 w 199"/>
                  <a:gd name="T41" fmla="*/ 37 h 232"/>
                  <a:gd name="T42" fmla="*/ 24 w 199"/>
                  <a:gd name="T43" fmla="*/ 36 h 232"/>
                  <a:gd name="T44" fmla="*/ 23 w 199"/>
                  <a:gd name="T45" fmla="*/ 35 h 232"/>
                  <a:gd name="T46" fmla="*/ 22 w 199"/>
                  <a:gd name="T47" fmla="*/ 34 h 232"/>
                  <a:gd name="T48" fmla="*/ 21 w 199"/>
                  <a:gd name="T49" fmla="*/ 34 h 232"/>
                  <a:gd name="T50" fmla="*/ 19 w 199"/>
                  <a:gd name="T51" fmla="*/ 33 h 232"/>
                  <a:gd name="T52" fmla="*/ 17 w 199"/>
                  <a:gd name="T53" fmla="*/ 33 h 232"/>
                  <a:gd name="T54" fmla="*/ 16 w 199"/>
                  <a:gd name="T55" fmla="*/ 32 h 232"/>
                  <a:gd name="T56" fmla="*/ 14 w 199"/>
                  <a:gd name="T57" fmla="*/ 32 h 232"/>
                  <a:gd name="T58" fmla="*/ 12 w 199"/>
                  <a:gd name="T59" fmla="*/ 31 h 232"/>
                  <a:gd name="T60" fmla="*/ 10 w 199"/>
                  <a:gd name="T61" fmla="*/ 31 h 232"/>
                  <a:gd name="T62" fmla="*/ 9 w 199"/>
                  <a:gd name="T63" fmla="*/ 30 h 232"/>
                  <a:gd name="T64" fmla="*/ 7 w 199"/>
                  <a:gd name="T65" fmla="*/ 28 h 232"/>
                  <a:gd name="T66" fmla="*/ 7 w 199"/>
                  <a:gd name="T67" fmla="*/ 22 h 232"/>
                  <a:gd name="T68" fmla="*/ 8 w 199"/>
                  <a:gd name="T69" fmla="*/ 16 h 232"/>
                  <a:gd name="T70" fmla="*/ 11 w 199"/>
                  <a:gd name="T71" fmla="*/ 12 h 232"/>
                  <a:gd name="T72" fmla="*/ 16 w 199"/>
                  <a:gd name="T73" fmla="*/ 8 h 232"/>
                  <a:gd name="T74" fmla="*/ 20 w 199"/>
                  <a:gd name="T75" fmla="*/ 6 h 232"/>
                  <a:gd name="T76" fmla="*/ 25 w 199"/>
                  <a:gd name="T77" fmla="*/ 4 h 232"/>
                  <a:gd name="T78" fmla="*/ 30 w 199"/>
                  <a:gd name="T79" fmla="*/ 2 h 232"/>
                  <a:gd name="T80" fmla="*/ 33 w 199"/>
                  <a:gd name="T81" fmla="*/ 1 h 232"/>
                  <a:gd name="T82" fmla="*/ 31 w 199"/>
                  <a:gd name="T83" fmla="*/ 0 h 232"/>
                  <a:gd name="T84" fmla="*/ 29 w 199"/>
                  <a:gd name="T85" fmla="*/ 0 h 232"/>
                  <a:gd name="T86" fmla="*/ 26 w 199"/>
                  <a:gd name="T87" fmla="*/ 0 h 232"/>
                  <a:gd name="T88" fmla="*/ 23 w 199"/>
                  <a:gd name="T89" fmla="*/ 1 h 232"/>
                  <a:gd name="T90" fmla="*/ 20 w 199"/>
                  <a:gd name="T91" fmla="*/ 2 h 232"/>
                  <a:gd name="T92" fmla="*/ 17 w 199"/>
                  <a:gd name="T93" fmla="*/ 3 h 232"/>
                  <a:gd name="T94" fmla="*/ 14 w 199"/>
                  <a:gd name="T95" fmla="*/ 4 h 232"/>
                  <a:gd name="T96" fmla="*/ 12 w 199"/>
                  <a:gd name="T97" fmla="*/ 5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9"/>
                  <a:gd name="T148" fmla="*/ 0 h 232"/>
                  <a:gd name="T149" fmla="*/ 199 w 199"/>
                  <a:gd name="T150" fmla="*/ 232 h 2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8" name="Freeform 443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>
                  <a:gd name="T0" fmla="*/ 19 w 128"/>
                  <a:gd name="T1" fmla="*/ 10 h 180"/>
                  <a:gd name="T2" fmla="*/ 19 w 128"/>
                  <a:gd name="T3" fmla="*/ 13 h 180"/>
                  <a:gd name="T4" fmla="*/ 19 w 128"/>
                  <a:gd name="T5" fmla="*/ 16 h 180"/>
                  <a:gd name="T6" fmla="*/ 18 w 128"/>
                  <a:gd name="T7" fmla="*/ 18 h 180"/>
                  <a:gd name="T8" fmla="*/ 16 w 128"/>
                  <a:gd name="T9" fmla="*/ 20 h 180"/>
                  <a:gd name="T10" fmla="*/ 13 w 128"/>
                  <a:gd name="T11" fmla="*/ 22 h 180"/>
                  <a:gd name="T12" fmla="*/ 10 w 128"/>
                  <a:gd name="T13" fmla="*/ 24 h 180"/>
                  <a:gd name="T14" fmla="*/ 8 w 128"/>
                  <a:gd name="T15" fmla="*/ 26 h 180"/>
                  <a:gd name="T16" fmla="*/ 5 w 128"/>
                  <a:gd name="T17" fmla="*/ 27 h 180"/>
                  <a:gd name="T18" fmla="*/ 5 w 128"/>
                  <a:gd name="T19" fmla="*/ 28 h 180"/>
                  <a:gd name="T20" fmla="*/ 5 w 128"/>
                  <a:gd name="T21" fmla="*/ 28 h 180"/>
                  <a:gd name="T22" fmla="*/ 5 w 128"/>
                  <a:gd name="T23" fmla="*/ 29 h 180"/>
                  <a:gd name="T24" fmla="*/ 5 w 128"/>
                  <a:gd name="T25" fmla="*/ 30 h 180"/>
                  <a:gd name="T26" fmla="*/ 6 w 128"/>
                  <a:gd name="T27" fmla="*/ 30 h 180"/>
                  <a:gd name="T28" fmla="*/ 6 w 128"/>
                  <a:gd name="T29" fmla="*/ 30 h 180"/>
                  <a:gd name="T30" fmla="*/ 6 w 128"/>
                  <a:gd name="T31" fmla="*/ 30 h 180"/>
                  <a:gd name="T32" fmla="*/ 7 w 128"/>
                  <a:gd name="T33" fmla="*/ 30 h 180"/>
                  <a:gd name="T34" fmla="*/ 10 w 128"/>
                  <a:gd name="T35" fmla="*/ 28 h 180"/>
                  <a:gd name="T36" fmla="*/ 13 w 128"/>
                  <a:gd name="T37" fmla="*/ 26 h 180"/>
                  <a:gd name="T38" fmla="*/ 16 w 128"/>
                  <a:gd name="T39" fmla="*/ 24 h 180"/>
                  <a:gd name="T40" fmla="*/ 19 w 128"/>
                  <a:gd name="T41" fmla="*/ 22 h 180"/>
                  <a:gd name="T42" fmla="*/ 21 w 128"/>
                  <a:gd name="T43" fmla="*/ 19 h 180"/>
                  <a:gd name="T44" fmla="*/ 22 w 128"/>
                  <a:gd name="T45" fmla="*/ 16 h 180"/>
                  <a:gd name="T46" fmla="*/ 22 w 128"/>
                  <a:gd name="T47" fmla="*/ 13 h 180"/>
                  <a:gd name="T48" fmla="*/ 21 w 128"/>
                  <a:gd name="T49" fmla="*/ 9 h 180"/>
                  <a:gd name="T50" fmla="*/ 19 w 128"/>
                  <a:gd name="T51" fmla="*/ 7 h 180"/>
                  <a:gd name="T52" fmla="*/ 17 w 128"/>
                  <a:gd name="T53" fmla="*/ 4 h 180"/>
                  <a:gd name="T54" fmla="*/ 14 w 128"/>
                  <a:gd name="T55" fmla="*/ 2 h 180"/>
                  <a:gd name="T56" fmla="*/ 10 w 128"/>
                  <a:gd name="T57" fmla="*/ 1 h 180"/>
                  <a:gd name="T58" fmla="*/ 6 w 128"/>
                  <a:gd name="T59" fmla="*/ 0 h 180"/>
                  <a:gd name="T60" fmla="*/ 3 w 128"/>
                  <a:gd name="T61" fmla="*/ 0 h 180"/>
                  <a:gd name="T62" fmla="*/ 1 w 128"/>
                  <a:gd name="T63" fmla="*/ 0 h 180"/>
                  <a:gd name="T64" fmla="*/ 0 w 128"/>
                  <a:gd name="T65" fmla="*/ 1 h 180"/>
                  <a:gd name="T66" fmla="*/ 2 w 128"/>
                  <a:gd name="T67" fmla="*/ 2 h 180"/>
                  <a:gd name="T68" fmla="*/ 5 w 128"/>
                  <a:gd name="T69" fmla="*/ 2 h 180"/>
                  <a:gd name="T70" fmla="*/ 8 w 128"/>
                  <a:gd name="T71" fmla="*/ 3 h 180"/>
                  <a:gd name="T72" fmla="*/ 10 w 128"/>
                  <a:gd name="T73" fmla="*/ 4 h 180"/>
                  <a:gd name="T74" fmla="*/ 13 w 128"/>
                  <a:gd name="T75" fmla="*/ 5 h 180"/>
                  <a:gd name="T76" fmla="*/ 15 w 128"/>
                  <a:gd name="T77" fmla="*/ 6 h 180"/>
                  <a:gd name="T78" fmla="*/ 17 w 128"/>
                  <a:gd name="T79" fmla="*/ 8 h 180"/>
                  <a:gd name="T80" fmla="*/ 19 w 128"/>
                  <a:gd name="T81" fmla="*/ 10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0"/>
                  <a:gd name="T125" fmla="*/ 128 w 128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9" name="Freeform 444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>
                  <a:gd name="T0" fmla="*/ 17 w 322"/>
                  <a:gd name="T1" fmla="*/ 12 h 378"/>
                  <a:gd name="T2" fmla="*/ 9 w 322"/>
                  <a:gd name="T3" fmla="*/ 19 h 378"/>
                  <a:gd name="T4" fmla="*/ 3 w 322"/>
                  <a:gd name="T5" fmla="*/ 28 h 378"/>
                  <a:gd name="T6" fmla="*/ 0 w 322"/>
                  <a:gd name="T7" fmla="*/ 38 h 378"/>
                  <a:gd name="T8" fmla="*/ 1 w 322"/>
                  <a:gd name="T9" fmla="*/ 44 h 378"/>
                  <a:gd name="T10" fmla="*/ 2 w 322"/>
                  <a:gd name="T11" fmla="*/ 47 h 378"/>
                  <a:gd name="T12" fmla="*/ 3 w 322"/>
                  <a:gd name="T13" fmla="*/ 50 h 378"/>
                  <a:gd name="T14" fmla="*/ 5 w 322"/>
                  <a:gd name="T15" fmla="*/ 52 h 378"/>
                  <a:gd name="T16" fmla="*/ 9 w 322"/>
                  <a:gd name="T17" fmla="*/ 54 h 378"/>
                  <a:gd name="T18" fmla="*/ 14 w 322"/>
                  <a:gd name="T19" fmla="*/ 56 h 378"/>
                  <a:gd name="T20" fmla="*/ 20 w 322"/>
                  <a:gd name="T21" fmla="*/ 58 h 378"/>
                  <a:gd name="T22" fmla="*/ 25 w 322"/>
                  <a:gd name="T23" fmla="*/ 60 h 378"/>
                  <a:gd name="T24" fmla="*/ 31 w 322"/>
                  <a:gd name="T25" fmla="*/ 61 h 378"/>
                  <a:gd name="T26" fmla="*/ 37 w 322"/>
                  <a:gd name="T27" fmla="*/ 62 h 378"/>
                  <a:gd name="T28" fmla="*/ 43 w 322"/>
                  <a:gd name="T29" fmla="*/ 62 h 378"/>
                  <a:gd name="T30" fmla="*/ 48 w 322"/>
                  <a:gd name="T31" fmla="*/ 63 h 378"/>
                  <a:gd name="T32" fmla="*/ 52 w 322"/>
                  <a:gd name="T33" fmla="*/ 63 h 378"/>
                  <a:gd name="T34" fmla="*/ 54 w 322"/>
                  <a:gd name="T35" fmla="*/ 62 h 378"/>
                  <a:gd name="T36" fmla="*/ 54 w 322"/>
                  <a:gd name="T37" fmla="*/ 60 h 378"/>
                  <a:gd name="T38" fmla="*/ 53 w 322"/>
                  <a:gd name="T39" fmla="*/ 59 h 378"/>
                  <a:gd name="T40" fmla="*/ 49 w 322"/>
                  <a:gd name="T41" fmla="*/ 58 h 378"/>
                  <a:gd name="T42" fmla="*/ 44 w 322"/>
                  <a:gd name="T43" fmla="*/ 57 h 378"/>
                  <a:gd name="T44" fmla="*/ 39 w 322"/>
                  <a:gd name="T45" fmla="*/ 56 h 378"/>
                  <a:gd name="T46" fmla="*/ 34 w 322"/>
                  <a:gd name="T47" fmla="*/ 55 h 378"/>
                  <a:gd name="T48" fmla="*/ 29 w 322"/>
                  <a:gd name="T49" fmla="*/ 54 h 378"/>
                  <a:gd name="T50" fmla="*/ 23 w 322"/>
                  <a:gd name="T51" fmla="*/ 53 h 378"/>
                  <a:gd name="T52" fmla="*/ 18 w 322"/>
                  <a:gd name="T53" fmla="*/ 52 h 378"/>
                  <a:gd name="T54" fmla="*/ 13 w 322"/>
                  <a:gd name="T55" fmla="*/ 50 h 378"/>
                  <a:gd name="T56" fmla="*/ 9 w 322"/>
                  <a:gd name="T57" fmla="*/ 47 h 378"/>
                  <a:gd name="T58" fmla="*/ 6 w 322"/>
                  <a:gd name="T59" fmla="*/ 43 h 378"/>
                  <a:gd name="T60" fmla="*/ 6 w 322"/>
                  <a:gd name="T61" fmla="*/ 39 h 378"/>
                  <a:gd name="T62" fmla="*/ 6 w 322"/>
                  <a:gd name="T63" fmla="*/ 33 h 378"/>
                  <a:gd name="T64" fmla="*/ 9 w 322"/>
                  <a:gd name="T65" fmla="*/ 28 h 378"/>
                  <a:gd name="T66" fmla="*/ 12 w 322"/>
                  <a:gd name="T67" fmla="*/ 23 h 378"/>
                  <a:gd name="T68" fmla="*/ 16 w 322"/>
                  <a:gd name="T69" fmla="*/ 18 h 378"/>
                  <a:gd name="T70" fmla="*/ 21 w 322"/>
                  <a:gd name="T71" fmla="*/ 14 h 378"/>
                  <a:gd name="T72" fmla="*/ 26 w 322"/>
                  <a:gd name="T73" fmla="*/ 9 h 378"/>
                  <a:gd name="T74" fmla="*/ 33 w 322"/>
                  <a:gd name="T75" fmla="*/ 6 h 378"/>
                  <a:gd name="T76" fmla="*/ 40 w 322"/>
                  <a:gd name="T77" fmla="*/ 3 h 378"/>
                  <a:gd name="T78" fmla="*/ 44 w 322"/>
                  <a:gd name="T79" fmla="*/ 1 h 378"/>
                  <a:gd name="T80" fmla="*/ 43 w 322"/>
                  <a:gd name="T81" fmla="*/ 0 h 378"/>
                  <a:gd name="T82" fmla="*/ 37 w 322"/>
                  <a:gd name="T83" fmla="*/ 1 h 378"/>
                  <a:gd name="T84" fmla="*/ 30 w 322"/>
                  <a:gd name="T85" fmla="*/ 3 h 378"/>
                  <a:gd name="T86" fmla="*/ 24 w 322"/>
                  <a:gd name="T87" fmla="*/ 6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2"/>
                  <a:gd name="T133" fmla="*/ 0 h 378"/>
                  <a:gd name="T134" fmla="*/ 322 w 322"/>
                  <a:gd name="T135" fmla="*/ 378 h 3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0" name="Freeform 445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>
                  <a:gd name="T0" fmla="*/ 39 w 283"/>
                  <a:gd name="T1" fmla="*/ 13 h 252"/>
                  <a:gd name="T2" fmla="*/ 41 w 283"/>
                  <a:gd name="T3" fmla="*/ 15 h 252"/>
                  <a:gd name="T4" fmla="*/ 43 w 283"/>
                  <a:gd name="T5" fmla="*/ 18 h 252"/>
                  <a:gd name="T6" fmla="*/ 43 w 283"/>
                  <a:gd name="T7" fmla="*/ 21 h 252"/>
                  <a:gd name="T8" fmla="*/ 43 w 283"/>
                  <a:gd name="T9" fmla="*/ 24 h 252"/>
                  <a:gd name="T10" fmla="*/ 43 w 283"/>
                  <a:gd name="T11" fmla="*/ 26 h 252"/>
                  <a:gd name="T12" fmla="*/ 42 w 283"/>
                  <a:gd name="T13" fmla="*/ 28 h 252"/>
                  <a:gd name="T14" fmla="*/ 41 w 283"/>
                  <a:gd name="T15" fmla="*/ 31 h 252"/>
                  <a:gd name="T16" fmla="*/ 39 w 283"/>
                  <a:gd name="T17" fmla="*/ 32 h 252"/>
                  <a:gd name="T18" fmla="*/ 37 w 283"/>
                  <a:gd name="T19" fmla="*/ 34 h 252"/>
                  <a:gd name="T20" fmla="*/ 36 w 283"/>
                  <a:gd name="T21" fmla="*/ 36 h 252"/>
                  <a:gd name="T22" fmla="*/ 34 w 283"/>
                  <a:gd name="T23" fmla="*/ 37 h 252"/>
                  <a:gd name="T24" fmla="*/ 32 w 283"/>
                  <a:gd name="T25" fmla="*/ 39 h 252"/>
                  <a:gd name="T26" fmla="*/ 32 w 283"/>
                  <a:gd name="T27" fmla="*/ 40 h 252"/>
                  <a:gd name="T28" fmla="*/ 32 w 283"/>
                  <a:gd name="T29" fmla="*/ 40 h 252"/>
                  <a:gd name="T30" fmla="*/ 32 w 283"/>
                  <a:gd name="T31" fmla="*/ 41 h 252"/>
                  <a:gd name="T32" fmla="*/ 32 w 283"/>
                  <a:gd name="T33" fmla="*/ 41 h 252"/>
                  <a:gd name="T34" fmla="*/ 33 w 283"/>
                  <a:gd name="T35" fmla="*/ 42 h 252"/>
                  <a:gd name="T36" fmla="*/ 34 w 283"/>
                  <a:gd name="T37" fmla="*/ 42 h 252"/>
                  <a:gd name="T38" fmla="*/ 34 w 283"/>
                  <a:gd name="T39" fmla="*/ 42 h 252"/>
                  <a:gd name="T40" fmla="*/ 35 w 283"/>
                  <a:gd name="T41" fmla="*/ 41 h 252"/>
                  <a:gd name="T42" fmla="*/ 39 w 283"/>
                  <a:gd name="T43" fmla="*/ 39 h 252"/>
                  <a:gd name="T44" fmla="*/ 42 w 283"/>
                  <a:gd name="T45" fmla="*/ 36 h 252"/>
                  <a:gd name="T46" fmla="*/ 45 w 283"/>
                  <a:gd name="T47" fmla="*/ 32 h 252"/>
                  <a:gd name="T48" fmla="*/ 46 w 283"/>
                  <a:gd name="T49" fmla="*/ 28 h 252"/>
                  <a:gd name="T50" fmla="*/ 47 w 283"/>
                  <a:gd name="T51" fmla="*/ 24 h 252"/>
                  <a:gd name="T52" fmla="*/ 47 w 283"/>
                  <a:gd name="T53" fmla="*/ 19 h 252"/>
                  <a:gd name="T54" fmla="*/ 45 w 283"/>
                  <a:gd name="T55" fmla="*/ 15 h 252"/>
                  <a:gd name="T56" fmla="*/ 42 w 283"/>
                  <a:gd name="T57" fmla="*/ 12 h 252"/>
                  <a:gd name="T58" fmla="*/ 40 w 283"/>
                  <a:gd name="T59" fmla="*/ 10 h 252"/>
                  <a:gd name="T60" fmla="*/ 37 w 283"/>
                  <a:gd name="T61" fmla="*/ 8 h 252"/>
                  <a:gd name="T62" fmla="*/ 34 w 283"/>
                  <a:gd name="T63" fmla="*/ 7 h 252"/>
                  <a:gd name="T64" fmla="*/ 31 w 283"/>
                  <a:gd name="T65" fmla="*/ 5 h 252"/>
                  <a:gd name="T66" fmla="*/ 27 w 283"/>
                  <a:gd name="T67" fmla="*/ 4 h 252"/>
                  <a:gd name="T68" fmla="*/ 24 w 283"/>
                  <a:gd name="T69" fmla="*/ 3 h 252"/>
                  <a:gd name="T70" fmla="*/ 20 w 283"/>
                  <a:gd name="T71" fmla="*/ 2 h 252"/>
                  <a:gd name="T72" fmla="*/ 17 w 283"/>
                  <a:gd name="T73" fmla="*/ 1 h 252"/>
                  <a:gd name="T74" fmla="*/ 14 w 283"/>
                  <a:gd name="T75" fmla="*/ 1 h 252"/>
                  <a:gd name="T76" fmla="*/ 11 w 283"/>
                  <a:gd name="T77" fmla="*/ 0 h 252"/>
                  <a:gd name="T78" fmla="*/ 8 w 283"/>
                  <a:gd name="T79" fmla="*/ 0 h 252"/>
                  <a:gd name="T80" fmla="*/ 6 w 283"/>
                  <a:gd name="T81" fmla="*/ 0 h 252"/>
                  <a:gd name="T82" fmla="*/ 3 w 283"/>
                  <a:gd name="T83" fmla="*/ 0 h 252"/>
                  <a:gd name="T84" fmla="*/ 2 w 283"/>
                  <a:gd name="T85" fmla="*/ 0 h 252"/>
                  <a:gd name="T86" fmla="*/ 1 w 283"/>
                  <a:gd name="T87" fmla="*/ 0 h 252"/>
                  <a:gd name="T88" fmla="*/ 0 w 283"/>
                  <a:gd name="T89" fmla="*/ 1 h 252"/>
                  <a:gd name="T90" fmla="*/ 2 w 283"/>
                  <a:gd name="T91" fmla="*/ 1 h 252"/>
                  <a:gd name="T92" fmla="*/ 4 w 283"/>
                  <a:gd name="T93" fmla="*/ 1 h 252"/>
                  <a:gd name="T94" fmla="*/ 6 w 283"/>
                  <a:gd name="T95" fmla="*/ 2 h 252"/>
                  <a:gd name="T96" fmla="*/ 9 w 283"/>
                  <a:gd name="T97" fmla="*/ 2 h 252"/>
                  <a:gd name="T98" fmla="*/ 11 w 283"/>
                  <a:gd name="T99" fmla="*/ 3 h 252"/>
                  <a:gd name="T100" fmla="*/ 14 w 283"/>
                  <a:gd name="T101" fmla="*/ 3 h 252"/>
                  <a:gd name="T102" fmla="*/ 16 w 283"/>
                  <a:gd name="T103" fmla="*/ 4 h 252"/>
                  <a:gd name="T104" fmla="*/ 19 w 283"/>
                  <a:gd name="T105" fmla="*/ 4 h 252"/>
                  <a:gd name="T106" fmla="*/ 21 w 283"/>
                  <a:gd name="T107" fmla="*/ 5 h 252"/>
                  <a:gd name="T108" fmla="*/ 24 w 283"/>
                  <a:gd name="T109" fmla="*/ 6 h 252"/>
                  <a:gd name="T110" fmla="*/ 27 w 283"/>
                  <a:gd name="T111" fmla="*/ 7 h 252"/>
                  <a:gd name="T112" fmla="*/ 29 w 283"/>
                  <a:gd name="T113" fmla="*/ 8 h 252"/>
                  <a:gd name="T114" fmla="*/ 32 w 283"/>
                  <a:gd name="T115" fmla="*/ 9 h 252"/>
                  <a:gd name="T116" fmla="*/ 35 w 283"/>
                  <a:gd name="T117" fmla="*/ 10 h 252"/>
                  <a:gd name="T118" fmla="*/ 37 w 283"/>
                  <a:gd name="T119" fmla="*/ 11 h 252"/>
                  <a:gd name="T120" fmla="*/ 39 w 283"/>
                  <a:gd name="T121" fmla="*/ 13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3"/>
                  <a:gd name="T184" fmla="*/ 0 h 252"/>
                  <a:gd name="T185" fmla="*/ 283 w 283"/>
                  <a:gd name="T186" fmla="*/ 252 h 2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1" name="Freeform 446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>
                  <a:gd name="T0" fmla="*/ 0 w 114"/>
                  <a:gd name="T1" fmla="*/ 21 h 238"/>
                  <a:gd name="T2" fmla="*/ 0 w 114"/>
                  <a:gd name="T3" fmla="*/ 24 h 238"/>
                  <a:gd name="T4" fmla="*/ 1 w 114"/>
                  <a:gd name="T5" fmla="*/ 28 h 238"/>
                  <a:gd name="T6" fmla="*/ 2 w 114"/>
                  <a:gd name="T7" fmla="*/ 30 h 238"/>
                  <a:gd name="T8" fmla="*/ 4 w 114"/>
                  <a:gd name="T9" fmla="*/ 33 h 238"/>
                  <a:gd name="T10" fmla="*/ 6 w 114"/>
                  <a:gd name="T11" fmla="*/ 35 h 238"/>
                  <a:gd name="T12" fmla="*/ 9 w 114"/>
                  <a:gd name="T13" fmla="*/ 37 h 238"/>
                  <a:gd name="T14" fmla="*/ 12 w 114"/>
                  <a:gd name="T15" fmla="*/ 38 h 238"/>
                  <a:gd name="T16" fmla="*/ 15 w 114"/>
                  <a:gd name="T17" fmla="*/ 39 h 238"/>
                  <a:gd name="T18" fmla="*/ 16 w 114"/>
                  <a:gd name="T19" fmla="*/ 39 h 238"/>
                  <a:gd name="T20" fmla="*/ 17 w 114"/>
                  <a:gd name="T21" fmla="*/ 39 h 238"/>
                  <a:gd name="T22" fmla="*/ 18 w 114"/>
                  <a:gd name="T23" fmla="*/ 38 h 238"/>
                  <a:gd name="T24" fmla="*/ 19 w 114"/>
                  <a:gd name="T25" fmla="*/ 37 h 238"/>
                  <a:gd name="T26" fmla="*/ 19 w 114"/>
                  <a:gd name="T27" fmla="*/ 36 h 238"/>
                  <a:gd name="T28" fmla="*/ 18 w 114"/>
                  <a:gd name="T29" fmla="*/ 35 h 238"/>
                  <a:gd name="T30" fmla="*/ 18 w 114"/>
                  <a:gd name="T31" fmla="*/ 35 h 238"/>
                  <a:gd name="T32" fmla="*/ 17 w 114"/>
                  <a:gd name="T33" fmla="*/ 34 h 238"/>
                  <a:gd name="T34" fmla="*/ 14 w 114"/>
                  <a:gd name="T35" fmla="*/ 33 h 238"/>
                  <a:gd name="T36" fmla="*/ 11 w 114"/>
                  <a:gd name="T37" fmla="*/ 32 h 238"/>
                  <a:gd name="T38" fmla="*/ 8 w 114"/>
                  <a:gd name="T39" fmla="*/ 29 h 238"/>
                  <a:gd name="T40" fmla="*/ 7 w 114"/>
                  <a:gd name="T41" fmla="*/ 27 h 238"/>
                  <a:gd name="T42" fmla="*/ 5 w 114"/>
                  <a:gd name="T43" fmla="*/ 24 h 238"/>
                  <a:gd name="T44" fmla="*/ 5 w 114"/>
                  <a:gd name="T45" fmla="*/ 21 h 238"/>
                  <a:gd name="T46" fmla="*/ 5 w 114"/>
                  <a:gd name="T47" fmla="*/ 18 h 238"/>
                  <a:gd name="T48" fmla="*/ 6 w 114"/>
                  <a:gd name="T49" fmla="*/ 15 h 238"/>
                  <a:gd name="T50" fmla="*/ 7 w 114"/>
                  <a:gd name="T51" fmla="*/ 12 h 238"/>
                  <a:gd name="T52" fmla="*/ 9 w 114"/>
                  <a:gd name="T53" fmla="*/ 10 h 238"/>
                  <a:gd name="T54" fmla="*/ 10 w 114"/>
                  <a:gd name="T55" fmla="*/ 8 h 238"/>
                  <a:gd name="T56" fmla="*/ 12 w 114"/>
                  <a:gd name="T57" fmla="*/ 6 h 238"/>
                  <a:gd name="T58" fmla="*/ 14 w 114"/>
                  <a:gd name="T59" fmla="*/ 5 h 238"/>
                  <a:gd name="T60" fmla="*/ 16 w 114"/>
                  <a:gd name="T61" fmla="*/ 3 h 238"/>
                  <a:gd name="T62" fmla="*/ 18 w 114"/>
                  <a:gd name="T63" fmla="*/ 1 h 238"/>
                  <a:gd name="T64" fmla="*/ 19 w 114"/>
                  <a:gd name="T65" fmla="*/ 0 h 238"/>
                  <a:gd name="T66" fmla="*/ 18 w 114"/>
                  <a:gd name="T67" fmla="*/ 0 h 238"/>
                  <a:gd name="T68" fmla="*/ 16 w 114"/>
                  <a:gd name="T69" fmla="*/ 1 h 238"/>
                  <a:gd name="T70" fmla="*/ 13 w 114"/>
                  <a:gd name="T71" fmla="*/ 3 h 238"/>
                  <a:gd name="T72" fmla="*/ 9 w 114"/>
                  <a:gd name="T73" fmla="*/ 6 h 238"/>
                  <a:gd name="T74" fmla="*/ 6 w 114"/>
                  <a:gd name="T75" fmla="*/ 9 h 238"/>
                  <a:gd name="T76" fmla="*/ 3 w 114"/>
                  <a:gd name="T77" fmla="*/ 13 h 238"/>
                  <a:gd name="T78" fmla="*/ 1 w 114"/>
                  <a:gd name="T79" fmla="*/ 17 h 238"/>
                  <a:gd name="T80" fmla="*/ 0 w 114"/>
                  <a:gd name="T81" fmla="*/ 21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4"/>
                  <a:gd name="T124" fmla="*/ 0 h 238"/>
                  <a:gd name="T125" fmla="*/ 114 w 114"/>
                  <a:gd name="T126" fmla="*/ 238 h 2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2" name="Freeform 447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>
                  <a:gd name="T0" fmla="*/ 35 w 246"/>
                  <a:gd name="T1" fmla="*/ 21 h 310"/>
                  <a:gd name="T2" fmla="*/ 37 w 246"/>
                  <a:gd name="T3" fmla="*/ 24 h 310"/>
                  <a:gd name="T4" fmla="*/ 38 w 246"/>
                  <a:gd name="T5" fmla="*/ 28 h 310"/>
                  <a:gd name="T6" fmla="*/ 37 w 246"/>
                  <a:gd name="T7" fmla="*/ 31 h 310"/>
                  <a:gd name="T8" fmla="*/ 35 w 246"/>
                  <a:gd name="T9" fmla="*/ 35 h 310"/>
                  <a:gd name="T10" fmla="*/ 31 w 246"/>
                  <a:gd name="T11" fmla="*/ 38 h 310"/>
                  <a:gd name="T12" fmla="*/ 28 w 246"/>
                  <a:gd name="T13" fmla="*/ 41 h 310"/>
                  <a:gd name="T14" fmla="*/ 24 w 246"/>
                  <a:gd name="T15" fmla="*/ 44 h 310"/>
                  <a:gd name="T16" fmla="*/ 22 w 246"/>
                  <a:gd name="T17" fmla="*/ 47 h 310"/>
                  <a:gd name="T18" fmla="*/ 21 w 246"/>
                  <a:gd name="T19" fmla="*/ 48 h 310"/>
                  <a:gd name="T20" fmla="*/ 20 w 246"/>
                  <a:gd name="T21" fmla="*/ 50 h 310"/>
                  <a:gd name="T22" fmla="*/ 20 w 246"/>
                  <a:gd name="T23" fmla="*/ 51 h 310"/>
                  <a:gd name="T24" fmla="*/ 22 w 246"/>
                  <a:gd name="T25" fmla="*/ 52 h 310"/>
                  <a:gd name="T26" fmla="*/ 23 w 246"/>
                  <a:gd name="T27" fmla="*/ 52 h 310"/>
                  <a:gd name="T28" fmla="*/ 26 w 246"/>
                  <a:gd name="T29" fmla="*/ 49 h 310"/>
                  <a:gd name="T30" fmla="*/ 30 w 246"/>
                  <a:gd name="T31" fmla="*/ 45 h 310"/>
                  <a:gd name="T32" fmla="*/ 35 w 246"/>
                  <a:gd name="T33" fmla="*/ 41 h 310"/>
                  <a:gd name="T34" fmla="*/ 39 w 246"/>
                  <a:gd name="T35" fmla="*/ 37 h 310"/>
                  <a:gd name="T36" fmla="*/ 41 w 246"/>
                  <a:gd name="T37" fmla="*/ 31 h 310"/>
                  <a:gd name="T38" fmla="*/ 40 w 246"/>
                  <a:gd name="T39" fmla="*/ 26 h 310"/>
                  <a:gd name="T40" fmla="*/ 38 w 246"/>
                  <a:gd name="T41" fmla="*/ 20 h 310"/>
                  <a:gd name="T42" fmla="*/ 34 w 246"/>
                  <a:gd name="T43" fmla="*/ 16 h 310"/>
                  <a:gd name="T44" fmla="*/ 30 w 246"/>
                  <a:gd name="T45" fmla="*/ 12 h 310"/>
                  <a:gd name="T46" fmla="*/ 25 w 246"/>
                  <a:gd name="T47" fmla="*/ 10 h 310"/>
                  <a:gd name="T48" fmla="*/ 21 w 246"/>
                  <a:gd name="T49" fmla="*/ 7 h 310"/>
                  <a:gd name="T50" fmla="*/ 16 w 246"/>
                  <a:gd name="T51" fmla="*/ 5 h 310"/>
                  <a:gd name="T52" fmla="*/ 12 w 246"/>
                  <a:gd name="T53" fmla="*/ 3 h 310"/>
                  <a:gd name="T54" fmla="*/ 8 w 246"/>
                  <a:gd name="T55" fmla="*/ 1 h 310"/>
                  <a:gd name="T56" fmla="*/ 4 w 246"/>
                  <a:gd name="T57" fmla="*/ 0 h 310"/>
                  <a:gd name="T58" fmla="*/ 1 w 246"/>
                  <a:gd name="T59" fmla="*/ 0 h 310"/>
                  <a:gd name="T60" fmla="*/ 1 w 246"/>
                  <a:gd name="T61" fmla="*/ 1 h 310"/>
                  <a:gd name="T62" fmla="*/ 5 w 246"/>
                  <a:gd name="T63" fmla="*/ 2 h 310"/>
                  <a:gd name="T64" fmla="*/ 9 w 246"/>
                  <a:gd name="T65" fmla="*/ 4 h 310"/>
                  <a:gd name="T66" fmla="*/ 13 w 246"/>
                  <a:gd name="T67" fmla="*/ 6 h 310"/>
                  <a:gd name="T68" fmla="*/ 18 w 246"/>
                  <a:gd name="T69" fmla="*/ 9 h 310"/>
                  <a:gd name="T70" fmla="*/ 22 w 246"/>
                  <a:gd name="T71" fmla="*/ 12 h 310"/>
                  <a:gd name="T72" fmla="*/ 27 w 246"/>
                  <a:gd name="T73" fmla="*/ 15 h 310"/>
                  <a:gd name="T74" fmla="*/ 31 w 246"/>
                  <a:gd name="T75" fmla="*/ 18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6"/>
                  <a:gd name="T115" fmla="*/ 0 h 310"/>
                  <a:gd name="T116" fmla="*/ 246 w 246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3" name="Freeform 448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>
                  <a:gd name="T0" fmla="*/ 5 w 83"/>
                  <a:gd name="T1" fmla="*/ 2 h 187"/>
                  <a:gd name="T2" fmla="*/ 5 w 83"/>
                  <a:gd name="T3" fmla="*/ 1 h 187"/>
                  <a:gd name="T4" fmla="*/ 4 w 83"/>
                  <a:gd name="T5" fmla="*/ 0 h 187"/>
                  <a:gd name="T6" fmla="*/ 3 w 83"/>
                  <a:gd name="T7" fmla="*/ 0 h 187"/>
                  <a:gd name="T8" fmla="*/ 2 w 83"/>
                  <a:gd name="T9" fmla="*/ 0 h 187"/>
                  <a:gd name="T10" fmla="*/ 1 w 83"/>
                  <a:gd name="T11" fmla="*/ 0 h 187"/>
                  <a:gd name="T12" fmla="*/ 1 w 83"/>
                  <a:gd name="T13" fmla="*/ 1 h 187"/>
                  <a:gd name="T14" fmla="*/ 0 w 83"/>
                  <a:gd name="T15" fmla="*/ 2 h 187"/>
                  <a:gd name="T16" fmla="*/ 0 w 83"/>
                  <a:gd name="T17" fmla="*/ 3 h 187"/>
                  <a:gd name="T18" fmla="*/ 1 w 83"/>
                  <a:gd name="T19" fmla="*/ 7 h 187"/>
                  <a:gd name="T20" fmla="*/ 3 w 83"/>
                  <a:gd name="T21" fmla="*/ 12 h 187"/>
                  <a:gd name="T22" fmla="*/ 5 w 83"/>
                  <a:gd name="T23" fmla="*/ 17 h 187"/>
                  <a:gd name="T24" fmla="*/ 7 w 83"/>
                  <a:gd name="T25" fmla="*/ 21 h 187"/>
                  <a:gd name="T26" fmla="*/ 9 w 83"/>
                  <a:gd name="T27" fmla="*/ 25 h 187"/>
                  <a:gd name="T28" fmla="*/ 11 w 83"/>
                  <a:gd name="T29" fmla="*/ 28 h 187"/>
                  <a:gd name="T30" fmla="*/ 13 w 83"/>
                  <a:gd name="T31" fmla="*/ 31 h 187"/>
                  <a:gd name="T32" fmla="*/ 14 w 83"/>
                  <a:gd name="T33" fmla="*/ 31 h 187"/>
                  <a:gd name="T34" fmla="*/ 13 w 83"/>
                  <a:gd name="T35" fmla="*/ 29 h 187"/>
                  <a:gd name="T36" fmla="*/ 13 w 83"/>
                  <a:gd name="T37" fmla="*/ 26 h 187"/>
                  <a:gd name="T38" fmla="*/ 11 w 83"/>
                  <a:gd name="T39" fmla="*/ 23 h 187"/>
                  <a:gd name="T40" fmla="*/ 10 w 83"/>
                  <a:gd name="T41" fmla="*/ 19 h 187"/>
                  <a:gd name="T42" fmla="*/ 9 w 83"/>
                  <a:gd name="T43" fmla="*/ 15 h 187"/>
                  <a:gd name="T44" fmla="*/ 7 w 83"/>
                  <a:gd name="T45" fmla="*/ 10 h 187"/>
                  <a:gd name="T46" fmla="*/ 6 w 83"/>
                  <a:gd name="T47" fmla="*/ 6 h 187"/>
                  <a:gd name="T48" fmla="*/ 5 w 83"/>
                  <a:gd name="T49" fmla="*/ 2 h 1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3"/>
                  <a:gd name="T76" fmla="*/ 0 h 187"/>
                  <a:gd name="T77" fmla="*/ 83 w 83"/>
                  <a:gd name="T78" fmla="*/ 187 h 18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4" name="Freeform 449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>
                  <a:gd name="T0" fmla="*/ 4 w 44"/>
                  <a:gd name="T1" fmla="*/ 2 h 94"/>
                  <a:gd name="T2" fmla="*/ 3 w 44"/>
                  <a:gd name="T3" fmla="*/ 1 h 94"/>
                  <a:gd name="T4" fmla="*/ 3 w 44"/>
                  <a:gd name="T5" fmla="*/ 0 h 94"/>
                  <a:gd name="T6" fmla="*/ 2 w 44"/>
                  <a:gd name="T7" fmla="*/ 0 h 94"/>
                  <a:gd name="T8" fmla="*/ 2 w 44"/>
                  <a:gd name="T9" fmla="*/ 0 h 94"/>
                  <a:gd name="T10" fmla="*/ 1 w 44"/>
                  <a:gd name="T11" fmla="*/ 0 h 94"/>
                  <a:gd name="T12" fmla="*/ 0 w 44"/>
                  <a:gd name="T13" fmla="*/ 1 h 94"/>
                  <a:gd name="T14" fmla="*/ 0 w 44"/>
                  <a:gd name="T15" fmla="*/ 1 h 94"/>
                  <a:gd name="T16" fmla="*/ 0 w 44"/>
                  <a:gd name="T17" fmla="*/ 2 h 94"/>
                  <a:gd name="T18" fmla="*/ 0 w 44"/>
                  <a:gd name="T19" fmla="*/ 4 h 94"/>
                  <a:gd name="T20" fmla="*/ 1 w 44"/>
                  <a:gd name="T21" fmla="*/ 6 h 94"/>
                  <a:gd name="T22" fmla="*/ 1 w 44"/>
                  <a:gd name="T23" fmla="*/ 9 h 94"/>
                  <a:gd name="T24" fmla="*/ 2 w 44"/>
                  <a:gd name="T25" fmla="*/ 11 h 94"/>
                  <a:gd name="T26" fmla="*/ 3 w 44"/>
                  <a:gd name="T27" fmla="*/ 13 h 94"/>
                  <a:gd name="T28" fmla="*/ 4 w 44"/>
                  <a:gd name="T29" fmla="*/ 15 h 94"/>
                  <a:gd name="T30" fmla="*/ 6 w 44"/>
                  <a:gd name="T31" fmla="*/ 16 h 94"/>
                  <a:gd name="T32" fmla="*/ 7 w 44"/>
                  <a:gd name="T33" fmla="*/ 16 h 94"/>
                  <a:gd name="T34" fmla="*/ 7 w 44"/>
                  <a:gd name="T35" fmla="*/ 13 h 94"/>
                  <a:gd name="T36" fmla="*/ 6 w 44"/>
                  <a:gd name="T37" fmla="*/ 9 h 94"/>
                  <a:gd name="T38" fmla="*/ 5 w 44"/>
                  <a:gd name="T39" fmla="*/ 5 h 94"/>
                  <a:gd name="T40" fmla="*/ 4 w 44"/>
                  <a:gd name="T41" fmla="*/ 2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4"/>
                  <a:gd name="T64" fmla="*/ 0 h 94"/>
                  <a:gd name="T65" fmla="*/ 44 w 44"/>
                  <a:gd name="T66" fmla="*/ 94 h 9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5" name="Freeform 450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>
                  <a:gd name="T0" fmla="*/ 3 w 38"/>
                  <a:gd name="T1" fmla="*/ 1 h 54"/>
                  <a:gd name="T2" fmla="*/ 3 w 38"/>
                  <a:gd name="T3" fmla="*/ 1 h 54"/>
                  <a:gd name="T4" fmla="*/ 3 w 38"/>
                  <a:gd name="T5" fmla="*/ 1 h 54"/>
                  <a:gd name="T6" fmla="*/ 3 w 38"/>
                  <a:gd name="T7" fmla="*/ 1 h 54"/>
                  <a:gd name="T8" fmla="*/ 3 w 38"/>
                  <a:gd name="T9" fmla="*/ 1 h 54"/>
                  <a:gd name="T10" fmla="*/ 3 w 38"/>
                  <a:gd name="T11" fmla="*/ 1 h 54"/>
                  <a:gd name="T12" fmla="*/ 2 w 38"/>
                  <a:gd name="T13" fmla="*/ 0 h 54"/>
                  <a:gd name="T14" fmla="*/ 2 w 38"/>
                  <a:gd name="T15" fmla="*/ 0 h 54"/>
                  <a:gd name="T16" fmla="*/ 1 w 38"/>
                  <a:gd name="T17" fmla="*/ 0 h 54"/>
                  <a:gd name="T18" fmla="*/ 1 w 38"/>
                  <a:gd name="T19" fmla="*/ 0 h 54"/>
                  <a:gd name="T20" fmla="*/ 0 w 38"/>
                  <a:gd name="T21" fmla="*/ 1 h 54"/>
                  <a:gd name="T22" fmla="*/ 0 w 38"/>
                  <a:gd name="T23" fmla="*/ 1 h 54"/>
                  <a:gd name="T24" fmla="*/ 0 w 38"/>
                  <a:gd name="T25" fmla="*/ 2 h 54"/>
                  <a:gd name="T26" fmla="*/ 0 w 38"/>
                  <a:gd name="T27" fmla="*/ 3 h 54"/>
                  <a:gd name="T28" fmla="*/ 1 w 38"/>
                  <a:gd name="T29" fmla="*/ 4 h 54"/>
                  <a:gd name="T30" fmla="*/ 1 w 38"/>
                  <a:gd name="T31" fmla="*/ 5 h 54"/>
                  <a:gd name="T32" fmla="*/ 2 w 38"/>
                  <a:gd name="T33" fmla="*/ 7 h 54"/>
                  <a:gd name="T34" fmla="*/ 3 w 38"/>
                  <a:gd name="T35" fmla="*/ 8 h 54"/>
                  <a:gd name="T36" fmla="*/ 4 w 38"/>
                  <a:gd name="T37" fmla="*/ 8 h 54"/>
                  <a:gd name="T38" fmla="*/ 5 w 38"/>
                  <a:gd name="T39" fmla="*/ 9 h 54"/>
                  <a:gd name="T40" fmla="*/ 6 w 38"/>
                  <a:gd name="T41" fmla="*/ 9 h 54"/>
                  <a:gd name="T42" fmla="*/ 6 w 38"/>
                  <a:gd name="T43" fmla="*/ 7 h 54"/>
                  <a:gd name="T44" fmla="*/ 5 w 38"/>
                  <a:gd name="T45" fmla="*/ 5 h 54"/>
                  <a:gd name="T46" fmla="*/ 4 w 38"/>
                  <a:gd name="T47" fmla="*/ 3 h 54"/>
                  <a:gd name="T48" fmla="*/ 3 w 38"/>
                  <a:gd name="T49" fmla="*/ 1 h 5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8"/>
                  <a:gd name="T76" fmla="*/ 0 h 54"/>
                  <a:gd name="T77" fmla="*/ 38 w 38"/>
                  <a:gd name="T78" fmla="*/ 54 h 5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6" name="Freeform 451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>
                  <a:gd name="T0" fmla="*/ 6 w 52"/>
                  <a:gd name="T1" fmla="*/ 4 h 36"/>
                  <a:gd name="T2" fmla="*/ 7 w 52"/>
                  <a:gd name="T3" fmla="*/ 4 h 36"/>
                  <a:gd name="T4" fmla="*/ 8 w 52"/>
                  <a:gd name="T5" fmla="*/ 3 h 36"/>
                  <a:gd name="T6" fmla="*/ 8 w 52"/>
                  <a:gd name="T7" fmla="*/ 3 h 36"/>
                  <a:gd name="T8" fmla="*/ 8 w 52"/>
                  <a:gd name="T9" fmla="*/ 2 h 36"/>
                  <a:gd name="T10" fmla="*/ 8 w 52"/>
                  <a:gd name="T11" fmla="*/ 1 h 36"/>
                  <a:gd name="T12" fmla="*/ 7 w 52"/>
                  <a:gd name="T13" fmla="*/ 0 h 36"/>
                  <a:gd name="T14" fmla="*/ 6 w 52"/>
                  <a:gd name="T15" fmla="*/ 0 h 36"/>
                  <a:gd name="T16" fmla="*/ 6 w 52"/>
                  <a:gd name="T17" fmla="*/ 0 h 36"/>
                  <a:gd name="T18" fmla="*/ 5 w 52"/>
                  <a:gd name="T19" fmla="*/ 0 h 36"/>
                  <a:gd name="T20" fmla="*/ 4 w 52"/>
                  <a:gd name="T21" fmla="*/ 0 h 36"/>
                  <a:gd name="T22" fmla="*/ 3 w 52"/>
                  <a:gd name="T23" fmla="*/ 1 h 36"/>
                  <a:gd name="T24" fmla="*/ 2 w 52"/>
                  <a:gd name="T25" fmla="*/ 1 h 36"/>
                  <a:gd name="T26" fmla="*/ 1 w 52"/>
                  <a:gd name="T27" fmla="*/ 2 h 36"/>
                  <a:gd name="T28" fmla="*/ 0 w 52"/>
                  <a:gd name="T29" fmla="*/ 4 h 36"/>
                  <a:gd name="T30" fmla="*/ 0 w 52"/>
                  <a:gd name="T31" fmla="*/ 5 h 36"/>
                  <a:gd name="T32" fmla="*/ 0 w 52"/>
                  <a:gd name="T33" fmla="*/ 5 h 36"/>
                  <a:gd name="T34" fmla="*/ 1 w 52"/>
                  <a:gd name="T35" fmla="*/ 6 h 36"/>
                  <a:gd name="T36" fmla="*/ 1 w 52"/>
                  <a:gd name="T37" fmla="*/ 6 h 36"/>
                  <a:gd name="T38" fmla="*/ 2 w 52"/>
                  <a:gd name="T39" fmla="*/ 6 h 36"/>
                  <a:gd name="T40" fmla="*/ 3 w 52"/>
                  <a:gd name="T41" fmla="*/ 6 h 36"/>
                  <a:gd name="T42" fmla="*/ 4 w 52"/>
                  <a:gd name="T43" fmla="*/ 6 h 36"/>
                  <a:gd name="T44" fmla="*/ 5 w 52"/>
                  <a:gd name="T45" fmla="*/ 5 h 36"/>
                  <a:gd name="T46" fmla="*/ 6 w 52"/>
                  <a:gd name="T47" fmla="*/ 5 h 36"/>
                  <a:gd name="T48" fmla="*/ 6 w 52"/>
                  <a:gd name="T49" fmla="*/ 4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2"/>
                  <a:gd name="T76" fmla="*/ 0 h 36"/>
                  <a:gd name="T77" fmla="*/ 52 w 52"/>
                  <a:gd name="T78" fmla="*/ 36 h 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7" name="Freeform 452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>
                  <a:gd name="T0" fmla="*/ 12 w 198"/>
                  <a:gd name="T1" fmla="*/ 6 h 236"/>
                  <a:gd name="T2" fmla="*/ 10 w 198"/>
                  <a:gd name="T3" fmla="*/ 8 h 236"/>
                  <a:gd name="T4" fmla="*/ 8 w 198"/>
                  <a:gd name="T5" fmla="*/ 10 h 236"/>
                  <a:gd name="T6" fmla="*/ 6 w 198"/>
                  <a:gd name="T7" fmla="*/ 12 h 236"/>
                  <a:gd name="T8" fmla="*/ 4 w 198"/>
                  <a:gd name="T9" fmla="*/ 14 h 236"/>
                  <a:gd name="T10" fmla="*/ 2 w 198"/>
                  <a:gd name="T11" fmla="*/ 17 h 236"/>
                  <a:gd name="T12" fmla="*/ 1 w 198"/>
                  <a:gd name="T13" fmla="*/ 19 h 236"/>
                  <a:gd name="T14" fmla="*/ 0 w 198"/>
                  <a:gd name="T15" fmla="*/ 21 h 236"/>
                  <a:gd name="T16" fmla="*/ 0 w 198"/>
                  <a:gd name="T17" fmla="*/ 24 h 236"/>
                  <a:gd name="T18" fmla="*/ 0 w 198"/>
                  <a:gd name="T19" fmla="*/ 28 h 236"/>
                  <a:gd name="T20" fmla="*/ 2 w 198"/>
                  <a:gd name="T21" fmla="*/ 31 h 236"/>
                  <a:gd name="T22" fmla="*/ 4 w 198"/>
                  <a:gd name="T23" fmla="*/ 34 h 236"/>
                  <a:gd name="T24" fmla="*/ 7 w 198"/>
                  <a:gd name="T25" fmla="*/ 36 h 236"/>
                  <a:gd name="T26" fmla="*/ 11 w 198"/>
                  <a:gd name="T27" fmla="*/ 38 h 236"/>
                  <a:gd name="T28" fmla="*/ 15 w 198"/>
                  <a:gd name="T29" fmla="*/ 39 h 236"/>
                  <a:gd name="T30" fmla="*/ 18 w 198"/>
                  <a:gd name="T31" fmla="*/ 39 h 236"/>
                  <a:gd name="T32" fmla="*/ 22 w 198"/>
                  <a:gd name="T33" fmla="*/ 38 h 236"/>
                  <a:gd name="T34" fmla="*/ 23 w 198"/>
                  <a:gd name="T35" fmla="*/ 38 h 236"/>
                  <a:gd name="T36" fmla="*/ 24 w 198"/>
                  <a:gd name="T37" fmla="*/ 38 h 236"/>
                  <a:gd name="T38" fmla="*/ 24 w 198"/>
                  <a:gd name="T39" fmla="*/ 37 h 236"/>
                  <a:gd name="T40" fmla="*/ 24 w 198"/>
                  <a:gd name="T41" fmla="*/ 37 h 236"/>
                  <a:gd name="T42" fmla="*/ 24 w 198"/>
                  <a:gd name="T43" fmla="*/ 36 h 236"/>
                  <a:gd name="T44" fmla="*/ 24 w 198"/>
                  <a:gd name="T45" fmla="*/ 36 h 236"/>
                  <a:gd name="T46" fmla="*/ 23 w 198"/>
                  <a:gd name="T47" fmla="*/ 36 h 236"/>
                  <a:gd name="T48" fmla="*/ 22 w 198"/>
                  <a:gd name="T49" fmla="*/ 36 h 236"/>
                  <a:gd name="T50" fmla="*/ 21 w 198"/>
                  <a:gd name="T51" fmla="*/ 36 h 236"/>
                  <a:gd name="T52" fmla="*/ 20 w 198"/>
                  <a:gd name="T53" fmla="*/ 36 h 236"/>
                  <a:gd name="T54" fmla="*/ 19 w 198"/>
                  <a:gd name="T55" fmla="*/ 36 h 236"/>
                  <a:gd name="T56" fmla="*/ 18 w 198"/>
                  <a:gd name="T57" fmla="*/ 36 h 236"/>
                  <a:gd name="T58" fmla="*/ 16 w 198"/>
                  <a:gd name="T59" fmla="*/ 36 h 236"/>
                  <a:gd name="T60" fmla="*/ 15 w 198"/>
                  <a:gd name="T61" fmla="*/ 36 h 236"/>
                  <a:gd name="T62" fmla="*/ 13 w 198"/>
                  <a:gd name="T63" fmla="*/ 35 h 236"/>
                  <a:gd name="T64" fmla="*/ 10 w 198"/>
                  <a:gd name="T65" fmla="*/ 35 h 236"/>
                  <a:gd name="T66" fmla="*/ 8 w 198"/>
                  <a:gd name="T67" fmla="*/ 34 h 236"/>
                  <a:gd name="T68" fmla="*/ 7 w 198"/>
                  <a:gd name="T69" fmla="*/ 33 h 236"/>
                  <a:gd name="T70" fmla="*/ 5 w 198"/>
                  <a:gd name="T71" fmla="*/ 31 h 236"/>
                  <a:gd name="T72" fmla="*/ 3 w 198"/>
                  <a:gd name="T73" fmla="*/ 29 h 236"/>
                  <a:gd name="T74" fmla="*/ 2 w 198"/>
                  <a:gd name="T75" fmla="*/ 26 h 236"/>
                  <a:gd name="T76" fmla="*/ 3 w 198"/>
                  <a:gd name="T77" fmla="*/ 23 h 236"/>
                  <a:gd name="T78" fmla="*/ 4 w 198"/>
                  <a:gd name="T79" fmla="*/ 20 h 236"/>
                  <a:gd name="T80" fmla="*/ 5 w 198"/>
                  <a:gd name="T81" fmla="*/ 18 h 236"/>
                  <a:gd name="T82" fmla="*/ 7 w 198"/>
                  <a:gd name="T83" fmla="*/ 16 h 236"/>
                  <a:gd name="T84" fmla="*/ 8 w 198"/>
                  <a:gd name="T85" fmla="*/ 14 h 236"/>
                  <a:gd name="T86" fmla="*/ 10 w 198"/>
                  <a:gd name="T87" fmla="*/ 12 h 236"/>
                  <a:gd name="T88" fmla="*/ 13 w 198"/>
                  <a:gd name="T89" fmla="*/ 10 h 236"/>
                  <a:gd name="T90" fmla="*/ 16 w 198"/>
                  <a:gd name="T91" fmla="*/ 8 h 236"/>
                  <a:gd name="T92" fmla="*/ 18 w 198"/>
                  <a:gd name="T93" fmla="*/ 6 h 236"/>
                  <a:gd name="T94" fmla="*/ 21 w 198"/>
                  <a:gd name="T95" fmla="*/ 5 h 236"/>
                  <a:gd name="T96" fmla="*/ 24 w 198"/>
                  <a:gd name="T97" fmla="*/ 4 h 236"/>
                  <a:gd name="T98" fmla="*/ 26 w 198"/>
                  <a:gd name="T99" fmla="*/ 3 h 236"/>
                  <a:gd name="T100" fmla="*/ 29 w 198"/>
                  <a:gd name="T101" fmla="*/ 2 h 236"/>
                  <a:gd name="T102" fmla="*/ 31 w 198"/>
                  <a:gd name="T103" fmla="*/ 2 h 236"/>
                  <a:gd name="T104" fmla="*/ 33 w 198"/>
                  <a:gd name="T105" fmla="*/ 1 h 236"/>
                  <a:gd name="T106" fmla="*/ 32 w 198"/>
                  <a:gd name="T107" fmla="*/ 0 h 236"/>
                  <a:gd name="T108" fmla="*/ 30 w 198"/>
                  <a:gd name="T109" fmla="*/ 0 h 236"/>
                  <a:gd name="T110" fmla="*/ 27 w 198"/>
                  <a:gd name="T111" fmla="*/ 0 h 236"/>
                  <a:gd name="T112" fmla="*/ 24 w 198"/>
                  <a:gd name="T113" fmla="*/ 1 h 236"/>
                  <a:gd name="T114" fmla="*/ 21 w 198"/>
                  <a:gd name="T115" fmla="*/ 2 h 236"/>
                  <a:gd name="T116" fmla="*/ 17 w 198"/>
                  <a:gd name="T117" fmla="*/ 3 h 236"/>
                  <a:gd name="T118" fmla="*/ 15 w 198"/>
                  <a:gd name="T119" fmla="*/ 5 h 236"/>
                  <a:gd name="T120" fmla="*/ 12 w 198"/>
                  <a:gd name="T121" fmla="*/ 6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8"/>
                  <a:gd name="T184" fmla="*/ 0 h 236"/>
                  <a:gd name="T185" fmla="*/ 198 w 198"/>
                  <a:gd name="T186" fmla="*/ 236 h 2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8" name="Freeform 453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>
                  <a:gd name="T0" fmla="*/ 19 w 128"/>
                  <a:gd name="T1" fmla="*/ 10 h 183"/>
                  <a:gd name="T2" fmla="*/ 19 w 128"/>
                  <a:gd name="T3" fmla="*/ 13 h 183"/>
                  <a:gd name="T4" fmla="*/ 19 w 128"/>
                  <a:gd name="T5" fmla="*/ 16 h 183"/>
                  <a:gd name="T6" fmla="*/ 17 w 128"/>
                  <a:gd name="T7" fmla="*/ 18 h 183"/>
                  <a:gd name="T8" fmla="*/ 15 w 128"/>
                  <a:gd name="T9" fmla="*/ 20 h 183"/>
                  <a:gd name="T10" fmla="*/ 13 w 128"/>
                  <a:gd name="T11" fmla="*/ 22 h 183"/>
                  <a:gd name="T12" fmla="*/ 10 w 128"/>
                  <a:gd name="T13" fmla="*/ 24 h 183"/>
                  <a:gd name="T14" fmla="*/ 7 w 128"/>
                  <a:gd name="T15" fmla="*/ 26 h 183"/>
                  <a:gd name="T16" fmla="*/ 5 w 128"/>
                  <a:gd name="T17" fmla="*/ 27 h 183"/>
                  <a:gd name="T18" fmla="*/ 5 w 128"/>
                  <a:gd name="T19" fmla="*/ 28 h 183"/>
                  <a:gd name="T20" fmla="*/ 4 w 128"/>
                  <a:gd name="T21" fmla="*/ 28 h 183"/>
                  <a:gd name="T22" fmla="*/ 4 w 128"/>
                  <a:gd name="T23" fmla="*/ 29 h 183"/>
                  <a:gd name="T24" fmla="*/ 5 w 128"/>
                  <a:gd name="T25" fmla="*/ 29 h 183"/>
                  <a:gd name="T26" fmla="*/ 5 w 128"/>
                  <a:gd name="T27" fmla="*/ 30 h 183"/>
                  <a:gd name="T28" fmla="*/ 6 w 128"/>
                  <a:gd name="T29" fmla="*/ 30 h 183"/>
                  <a:gd name="T30" fmla="*/ 6 w 128"/>
                  <a:gd name="T31" fmla="*/ 30 h 183"/>
                  <a:gd name="T32" fmla="*/ 7 w 128"/>
                  <a:gd name="T33" fmla="*/ 30 h 183"/>
                  <a:gd name="T34" fmla="*/ 10 w 128"/>
                  <a:gd name="T35" fmla="*/ 28 h 183"/>
                  <a:gd name="T36" fmla="*/ 13 w 128"/>
                  <a:gd name="T37" fmla="*/ 26 h 183"/>
                  <a:gd name="T38" fmla="*/ 16 w 128"/>
                  <a:gd name="T39" fmla="*/ 24 h 183"/>
                  <a:gd name="T40" fmla="*/ 19 w 128"/>
                  <a:gd name="T41" fmla="*/ 22 h 183"/>
                  <a:gd name="T42" fmla="*/ 20 w 128"/>
                  <a:gd name="T43" fmla="*/ 19 h 183"/>
                  <a:gd name="T44" fmla="*/ 21 w 128"/>
                  <a:gd name="T45" fmla="*/ 16 h 183"/>
                  <a:gd name="T46" fmla="*/ 22 w 128"/>
                  <a:gd name="T47" fmla="*/ 13 h 183"/>
                  <a:gd name="T48" fmla="*/ 21 w 128"/>
                  <a:gd name="T49" fmla="*/ 10 h 183"/>
                  <a:gd name="T50" fmla="*/ 19 w 128"/>
                  <a:gd name="T51" fmla="*/ 7 h 183"/>
                  <a:gd name="T52" fmla="*/ 17 w 128"/>
                  <a:gd name="T53" fmla="*/ 5 h 183"/>
                  <a:gd name="T54" fmla="*/ 14 w 128"/>
                  <a:gd name="T55" fmla="*/ 3 h 183"/>
                  <a:gd name="T56" fmla="*/ 10 w 128"/>
                  <a:gd name="T57" fmla="*/ 1 h 183"/>
                  <a:gd name="T58" fmla="*/ 7 w 128"/>
                  <a:gd name="T59" fmla="*/ 0 h 183"/>
                  <a:gd name="T60" fmla="*/ 4 w 128"/>
                  <a:gd name="T61" fmla="*/ 0 h 183"/>
                  <a:gd name="T62" fmla="*/ 2 w 128"/>
                  <a:gd name="T63" fmla="*/ 0 h 183"/>
                  <a:gd name="T64" fmla="*/ 0 w 128"/>
                  <a:gd name="T65" fmla="*/ 1 h 183"/>
                  <a:gd name="T66" fmla="*/ 3 w 128"/>
                  <a:gd name="T67" fmla="*/ 2 h 183"/>
                  <a:gd name="T68" fmla="*/ 6 w 128"/>
                  <a:gd name="T69" fmla="*/ 2 h 183"/>
                  <a:gd name="T70" fmla="*/ 8 w 128"/>
                  <a:gd name="T71" fmla="*/ 3 h 183"/>
                  <a:gd name="T72" fmla="*/ 11 w 128"/>
                  <a:gd name="T73" fmla="*/ 4 h 183"/>
                  <a:gd name="T74" fmla="*/ 13 w 128"/>
                  <a:gd name="T75" fmla="*/ 5 h 183"/>
                  <a:gd name="T76" fmla="*/ 15 w 128"/>
                  <a:gd name="T77" fmla="*/ 6 h 183"/>
                  <a:gd name="T78" fmla="*/ 17 w 128"/>
                  <a:gd name="T79" fmla="*/ 8 h 183"/>
                  <a:gd name="T80" fmla="*/ 19 w 128"/>
                  <a:gd name="T81" fmla="*/ 10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3"/>
                  <a:gd name="T125" fmla="*/ 128 w 128"/>
                  <a:gd name="T126" fmla="*/ 183 h 1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9" name="Freeform 454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>
                  <a:gd name="T0" fmla="*/ 17 w 323"/>
                  <a:gd name="T1" fmla="*/ 12 h 379"/>
                  <a:gd name="T2" fmla="*/ 9 w 323"/>
                  <a:gd name="T3" fmla="*/ 19 h 379"/>
                  <a:gd name="T4" fmla="*/ 3 w 323"/>
                  <a:gd name="T5" fmla="*/ 28 h 379"/>
                  <a:gd name="T6" fmla="*/ 0 w 323"/>
                  <a:gd name="T7" fmla="*/ 38 h 379"/>
                  <a:gd name="T8" fmla="*/ 1 w 323"/>
                  <a:gd name="T9" fmla="*/ 44 h 379"/>
                  <a:gd name="T10" fmla="*/ 2 w 323"/>
                  <a:gd name="T11" fmla="*/ 47 h 379"/>
                  <a:gd name="T12" fmla="*/ 3 w 323"/>
                  <a:gd name="T13" fmla="*/ 50 h 379"/>
                  <a:gd name="T14" fmla="*/ 6 w 323"/>
                  <a:gd name="T15" fmla="*/ 52 h 379"/>
                  <a:gd name="T16" fmla="*/ 9 w 323"/>
                  <a:gd name="T17" fmla="*/ 54 h 379"/>
                  <a:gd name="T18" fmla="*/ 14 w 323"/>
                  <a:gd name="T19" fmla="*/ 57 h 379"/>
                  <a:gd name="T20" fmla="*/ 20 w 323"/>
                  <a:gd name="T21" fmla="*/ 58 h 379"/>
                  <a:gd name="T22" fmla="*/ 25 w 323"/>
                  <a:gd name="T23" fmla="*/ 60 h 379"/>
                  <a:gd name="T24" fmla="*/ 31 w 323"/>
                  <a:gd name="T25" fmla="*/ 61 h 379"/>
                  <a:gd name="T26" fmla="*/ 36 w 323"/>
                  <a:gd name="T27" fmla="*/ 62 h 379"/>
                  <a:gd name="T28" fmla="*/ 42 w 323"/>
                  <a:gd name="T29" fmla="*/ 62 h 379"/>
                  <a:gd name="T30" fmla="*/ 48 w 323"/>
                  <a:gd name="T31" fmla="*/ 63 h 379"/>
                  <a:gd name="T32" fmla="*/ 51 w 323"/>
                  <a:gd name="T33" fmla="*/ 63 h 379"/>
                  <a:gd name="T34" fmla="*/ 53 w 323"/>
                  <a:gd name="T35" fmla="*/ 62 h 379"/>
                  <a:gd name="T36" fmla="*/ 53 w 323"/>
                  <a:gd name="T37" fmla="*/ 60 h 379"/>
                  <a:gd name="T38" fmla="*/ 52 w 323"/>
                  <a:gd name="T39" fmla="*/ 59 h 379"/>
                  <a:gd name="T40" fmla="*/ 48 w 323"/>
                  <a:gd name="T41" fmla="*/ 58 h 379"/>
                  <a:gd name="T42" fmla="*/ 43 w 323"/>
                  <a:gd name="T43" fmla="*/ 58 h 379"/>
                  <a:gd name="T44" fmla="*/ 38 w 323"/>
                  <a:gd name="T45" fmla="*/ 58 h 379"/>
                  <a:gd name="T46" fmla="*/ 33 w 323"/>
                  <a:gd name="T47" fmla="*/ 57 h 379"/>
                  <a:gd name="T48" fmla="*/ 28 w 323"/>
                  <a:gd name="T49" fmla="*/ 56 h 379"/>
                  <a:gd name="T50" fmla="*/ 22 w 323"/>
                  <a:gd name="T51" fmla="*/ 55 h 379"/>
                  <a:gd name="T52" fmla="*/ 17 w 323"/>
                  <a:gd name="T53" fmla="*/ 53 h 379"/>
                  <a:gd name="T54" fmla="*/ 12 w 323"/>
                  <a:gd name="T55" fmla="*/ 51 h 379"/>
                  <a:gd name="T56" fmla="*/ 8 w 323"/>
                  <a:gd name="T57" fmla="*/ 48 h 379"/>
                  <a:gd name="T58" fmla="*/ 6 w 323"/>
                  <a:gd name="T59" fmla="*/ 45 h 379"/>
                  <a:gd name="T60" fmla="*/ 5 w 323"/>
                  <a:gd name="T61" fmla="*/ 40 h 379"/>
                  <a:gd name="T62" fmla="*/ 6 w 323"/>
                  <a:gd name="T63" fmla="*/ 33 h 379"/>
                  <a:gd name="T64" fmla="*/ 8 w 323"/>
                  <a:gd name="T65" fmla="*/ 27 h 379"/>
                  <a:gd name="T66" fmla="*/ 11 w 323"/>
                  <a:gd name="T67" fmla="*/ 23 h 379"/>
                  <a:gd name="T68" fmla="*/ 15 w 323"/>
                  <a:gd name="T69" fmla="*/ 18 h 379"/>
                  <a:gd name="T70" fmla="*/ 19 w 323"/>
                  <a:gd name="T71" fmla="*/ 15 h 379"/>
                  <a:gd name="T72" fmla="*/ 24 w 323"/>
                  <a:gd name="T73" fmla="*/ 11 h 379"/>
                  <a:gd name="T74" fmla="*/ 30 w 323"/>
                  <a:gd name="T75" fmla="*/ 7 h 379"/>
                  <a:gd name="T76" fmla="*/ 36 w 323"/>
                  <a:gd name="T77" fmla="*/ 4 h 379"/>
                  <a:gd name="T78" fmla="*/ 42 w 323"/>
                  <a:gd name="T79" fmla="*/ 1 h 379"/>
                  <a:gd name="T80" fmla="*/ 42 w 323"/>
                  <a:gd name="T81" fmla="*/ 0 h 379"/>
                  <a:gd name="T82" fmla="*/ 36 w 323"/>
                  <a:gd name="T83" fmla="*/ 1 h 379"/>
                  <a:gd name="T84" fmla="*/ 30 w 323"/>
                  <a:gd name="T85" fmla="*/ 3 h 379"/>
                  <a:gd name="T86" fmla="*/ 23 w 323"/>
                  <a:gd name="T87" fmla="*/ 6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3"/>
                  <a:gd name="T133" fmla="*/ 0 h 379"/>
                  <a:gd name="T134" fmla="*/ 323 w 323"/>
                  <a:gd name="T135" fmla="*/ 379 h 3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0" name="Freeform 455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>
                  <a:gd name="T0" fmla="*/ 39 w 282"/>
                  <a:gd name="T1" fmla="*/ 13 h 253"/>
                  <a:gd name="T2" fmla="*/ 41 w 282"/>
                  <a:gd name="T3" fmla="*/ 15 h 253"/>
                  <a:gd name="T4" fmla="*/ 42 w 282"/>
                  <a:gd name="T5" fmla="*/ 18 h 253"/>
                  <a:gd name="T6" fmla="*/ 43 w 282"/>
                  <a:gd name="T7" fmla="*/ 21 h 253"/>
                  <a:gd name="T8" fmla="*/ 43 w 282"/>
                  <a:gd name="T9" fmla="*/ 24 h 253"/>
                  <a:gd name="T10" fmla="*/ 43 w 282"/>
                  <a:gd name="T11" fmla="*/ 26 h 253"/>
                  <a:gd name="T12" fmla="*/ 42 w 282"/>
                  <a:gd name="T13" fmla="*/ 28 h 253"/>
                  <a:gd name="T14" fmla="*/ 41 w 282"/>
                  <a:gd name="T15" fmla="*/ 31 h 253"/>
                  <a:gd name="T16" fmla="*/ 39 w 282"/>
                  <a:gd name="T17" fmla="*/ 32 h 253"/>
                  <a:gd name="T18" fmla="*/ 37 w 282"/>
                  <a:gd name="T19" fmla="*/ 34 h 253"/>
                  <a:gd name="T20" fmla="*/ 36 w 282"/>
                  <a:gd name="T21" fmla="*/ 36 h 253"/>
                  <a:gd name="T22" fmla="*/ 34 w 282"/>
                  <a:gd name="T23" fmla="*/ 37 h 253"/>
                  <a:gd name="T24" fmla="*/ 32 w 282"/>
                  <a:gd name="T25" fmla="*/ 39 h 253"/>
                  <a:gd name="T26" fmla="*/ 32 w 282"/>
                  <a:gd name="T27" fmla="*/ 40 h 253"/>
                  <a:gd name="T28" fmla="*/ 32 w 282"/>
                  <a:gd name="T29" fmla="*/ 40 h 253"/>
                  <a:gd name="T30" fmla="*/ 32 w 282"/>
                  <a:gd name="T31" fmla="*/ 41 h 253"/>
                  <a:gd name="T32" fmla="*/ 32 w 282"/>
                  <a:gd name="T33" fmla="*/ 41 h 253"/>
                  <a:gd name="T34" fmla="*/ 33 w 282"/>
                  <a:gd name="T35" fmla="*/ 42 h 253"/>
                  <a:gd name="T36" fmla="*/ 33 w 282"/>
                  <a:gd name="T37" fmla="*/ 42 h 253"/>
                  <a:gd name="T38" fmla="*/ 34 w 282"/>
                  <a:gd name="T39" fmla="*/ 42 h 253"/>
                  <a:gd name="T40" fmla="*/ 35 w 282"/>
                  <a:gd name="T41" fmla="*/ 41 h 253"/>
                  <a:gd name="T42" fmla="*/ 39 w 282"/>
                  <a:gd name="T43" fmla="*/ 39 h 253"/>
                  <a:gd name="T44" fmla="*/ 42 w 282"/>
                  <a:gd name="T45" fmla="*/ 36 h 253"/>
                  <a:gd name="T46" fmla="*/ 45 w 282"/>
                  <a:gd name="T47" fmla="*/ 32 h 253"/>
                  <a:gd name="T48" fmla="*/ 46 w 282"/>
                  <a:gd name="T49" fmla="*/ 28 h 253"/>
                  <a:gd name="T50" fmla="*/ 47 w 282"/>
                  <a:gd name="T51" fmla="*/ 23 h 253"/>
                  <a:gd name="T52" fmla="*/ 47 w 282"/>
                  <a:gd name="T53" fmla="*/ 19 h 253"/>
                  <a:gd name="T54" fmla="*/ 45 w 282"/>
                  <a:gd name="T55" fmla="*/ 15 h 253"/>
                  <a:gd name="T56" fmla="*/ 42 w 282"/>
                  <a:gd name="T57" fmla="*/ 12 h 253"/>
                  <a:gd name="T58" fmla="*/ 39 w 282"/>
                  <a:gd name="T59" fmla="*/ 10 h 253"/>
                  <a:gd name="T60" fmla="*/ 37 w 282"/>
                  <a:gd name="T61" fmla="*/ 8 h 253"/>
                  <a:gd name="T62" fmla="*/ 34 w 282"/>
                  <a:gd name="T63" fmla="*/ 6 h 253"/>
                  <a:gd name="T64" fmla="*/ 30 w 282"/>
                  <a:gd name="T65" fmla="*/ 5 h 253"/>
                  <a:gd name="T66" fmla="*/ 27 w 282"/>
                  <a:gd name="T67" fmla="*/ 4 h 253"/>
                  <a:gd name="T68" fmla="*/ 24 w 282"/>
                  <a:gd name="T69" fmla="*/ 3 h 253"/>
                  <a:gd name="T70" fmla="*/ 20 w 282"/>
                  <a:gd name="T71" fmla="*/ 2 h 253"/>
                  <a:gd name="T72" fmla="*/ 17 w 282"/>
                  <a:gd name="T73" fmla="*/ 1 h 253"/>
                  <a:gd name="T74" fmla="*/ 14 w 282"/>
                  <a:gd name="T75" fmla="*/ 1 h 253"/>
                  <a:gd name="T76" fmla="*/ 10 w 282"/>
                  <a:gd name="T77" fmla="*/ 0 h 253"/>
                  <a:gd name="T78" fmla="*/ 8 w 282"/>
                  <a:gd name="T79" fmla="*/ 0 h 253"/>
                  <a:gd name="T80" fmla="*/ 5 w 282"/>
                  <a:gd name="T81" fmla="*/ 0 h 253"/>
                  <a:gd name="T82" fmla="*/ 3 w 282"/>
                  <a:gd name="T83" fmla="*/ 0 h 253"/>
                  <a:gd name="T84" fmla="*/ 2 w 282"/>
                  <a:gd name="T85" fmla="*/ 0 h 253"/>
                  <a:gd name="T86" fmla="*/ 1 w 282"/>
                  <a:gd name="T87" fmla="*/ 1 h 253"/>
                  <a:gd name="T88" fmla="*/ 0 w 282"/>
                  <a:gd name="T89" fmla="*/ 1 h 253"/>
                  <a:gd name="T90" fmla="*/ 2 w 282"/>
                  <a:gd name="T91" fmla="*/ 1 h 253"/>
                  <a:gd name="T92" fmla="*/ 4 w 282"/>
                  <a:gd name="T93" fmla="*/ 1 h 253"/>
                  <a:gd name="T94" fmla="*/ 6 w 282"/>
                  <a:gd name="T95" fmla="*/ 2 h 253"/>
                  <a:gd name="T96" fmla="*/ 9 w 282"/>
                  <a:gd name="T97" fmla="*/ 2 h 253"/>
                  <a:gd name="T98" fmla="*/ 11 w 282"/>
                  <a:gd name="T99" fmla="*/ 3 h 253"/>
                  <a:gd name="T100" fmla="*/ 14 w 282"/>
                  <a:gd name="T101" fmla="*/ 3 h 253"/>
                  <a:gd name="T102" fmla="*/ 16 w 282"/>
                  <a:gd name="T103" fmla="*/ 4 h 253"/>
                  <a:gd name="T104" fmla="*/ 19 w 282"/>
                  <a:gd name="T105" fmla="*/ 4 h 253"/>
                  <a:gd name="T106" fmla="*/ 22 w 282"/>
                  <a:gd name="T107" fmla="*/ 5 h 253"/>
                  <a:gd name="T108" fmla="*/ 24 w 282"/>
                  <a:gd name="T109" fmla="*/ 6 h 253"/>
                  <a:gd name="T110" fmla="*/ 27 w 282"/>
                  <a:gd name="T111" fmla="*/ 7 h 253"/>
                  <a:gd name="T112" fmla="*/ 29 w 282"/>
                  <a:gd name="T113" fmla="*/ 8 h 253"/>
                  <a:gd name="T114" fmla="*/ 32 w 282"/>
                  <a:gd name="T115" fmla="*/ 9 h 253"/>
                  <a:gd name="T116" fmla="*/ 35 w 282"/>
                  <a:gd name="T117" fmla="*/ 10 h 253"/>
                  <a:gd name="T118" fmla="*/ 37 w 282"/>
                  <a:gd name="T119" fmla="*/ 11 h 253"/>
                  <a:gd name="T120" fmla="*/ 39 w 282"/>
                  <a:gd name="T121" fmla="*/ 13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2"/>
                  <a:gd name="T184" fmla="*/ 0 h 253"/>
                  <a:gd name="T185" fmla="*/ 282 w 282"/>
                  <a:gd name="T186" fmla="*/ 253 h 2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1" name="Freeform 456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>
                  <a:gd name="T0" fmla="*/ 0 w 115"/>
                  <a:gd name="T1" fmla="*/ 21 h 236"/>
                  <a:gd name="T2" fmla="*/ 0 w 115"/>
                  <a:gd name="T3" fmla="*/ 24 h 236"/>
                  <a:gd name="T4" fmla="*/ 1 w 115"/>
                  <a:gd name="T5" fmla="*/ 27 h 236"/>
                  <a:gd name="T6" fmla="*/ 2 w 115"/>
                  <a:gd name="T7" fmla="*/ 30 h 236"/>
                  <a:gd name="T8" fmla="*/ 4 w 115"/>
                  <a:gd name="T9" fmla="*/ 33 h 236"/>
                  <a:gd name="T10" fmla="*/ 6 w 115"/>
                  <a:gd name="T11" fmla="*/ 35 h 236"/>
                  <a:gd name="T12" fmla="*/ 9 w 115"/>
                  <a:gd name="T13" fmla="*/ 37 h 236"/>
                  <a:gd name="T14" fmla="*/ 12 w 115"/>
                  <a:gd name="T15" fmla="*/ 38 h 236"/>
                  <a:gd name="T16" fmla="*/ 15 w 115"/>
                  <a:gd name="T17" fmla="*/ 39 h 236"/>
                  <a:gd name="T18" fmla="*/ 16 w 115"/>
                  <a:gd name="T19" fmla="*/ 39 h 236"/>
                  <a:gd name="T20" fmla="*/ 17 w 115"/>
                  <a:gd name="T21" fmla="*/ 39 h 236"/>
                  <a:gd name="T22" fmla="*/ 18 w 115"/>
                  <a:gd name="T23" fmla="*/ 38 h 236"/>
                  <a:gd name="T24" fmla="*/ 18 w 115"/>
                  <a:gd name="T25" fmla="*/ 37 h 236"/>
                  <a:gd name="T26" fmla="*/ 18 w 115"/>
                  <a:gd name="T27" fmla="*/ 36 h 236"/>
                  <a:gd name="T28" fmla="*/ 18 w 115"/>
                  <a:gd name="T29" fmla="*/ 36 h 236"/>
                  <a:gd name="T30" fmla="*/ 18 w 115"/>
                  <a:gd name="T31" fmla="*/ 35 h 236"/>
                  <a:gd name="T32" fmla="*/ 17 w 115"/>
                  <a:gd name="T33" fmla="*/ 34 h 236"/>
                  <a:gd name="T34" fmla="*/ 14 w 115"/>
                  <a:gd name="T35" fmla="*/ 33 h 236"/>
                  <a:gd name="T36" fmla="*/ 11 w 115"/>
                  <a:gd name="T37" fmla="*/ 32 h 236"/>
                  <a:gd name="T38" fmla="*/ 8 w 115"/>
                  <a:gd name="T39" fmla="*/ 30 h 236"/>
                  <a:gd name="T40" fmla="*/ 7 w 115"/>
                  <a:gd name="T41" fmla="*/ 27 h 236"/>
                  <a:gd name="T42" fmla="*/ 5 w 115"/>
                  <a:gd name="T43" fmla="*/ 24 h 236"/>
                  <a:gd name="T44" fmla="*/ 5 w 115"/>
                  <a:gd name="T45" fmla="*/ 21 h 236"/>
                  <a:gd name="T46" fmla="*/ 5 w 115"/>
                  <a:gd name="T47" fmla="*/ 18 h 236"/>
                  <a:gd name="T48" fmla="*/ 6 w 115"/>
                  <a:gd name="T49" fmla="*/ 15 h 236"/>
                  <a:gd name="T50" fmla="*/ 7 w 115"/>
                  <a:gd name="T51" fmla="*/ 12 h 236"/>
                  <a:gd name="T52" fmla="*/ 9 w 115"/>
                  <a:gd name="T53" fmla="*/ 10 h 236"/>
                  <a:gd name="T54" fmla="*/ 12 w 115"/>
                  <a:gd name="T55" fmla="*/ 8 h 236"/>
                  <a:gd name="T56" fmla="*/ 14 w 115"/>
                  <a:gd name="T57" fmla="*/ 5 h 236"/>
                  <a:gd name="T58" fmla="*/ 16 w 115"/>
                  <a:gd name="T59" fmla="*/ 4 h 236"/>
                  <a:gd name="T60" fmla="*/ 18 w 115"/>
                  <a:gd name="T61" fmla="*/ 2 h 236"/>
                  <a:gd name="T62" fmla="*/ 19 w 115"/>
                  <a:gd name="T63" fmla="*/ 1 h 236"/>
                  <a:gd name="T64" fmla="*/ 19 w 115"/>
                  <a:gd name="T65" fmla="*/ 0 h 236"/>
                  <a:gd name="T66" fmla="*/ 17 w 115"/>
                  <a:gd name="T67" fmla="*/ 1 h 236"/>
                  <a:gd name="T68" fmla="*/ 14 w 115"/>
                  <a:gd name="T69" fmla="*/ 2 h 236"/>
                  <a:gd name="T70" fmla="*/ 11 w 115"/>
                  <a:gd name="T71" fmla="*/ 4 h 236"/>
                  <a:gd name="T72" fmla="*/ 8 w 115"/>
                  <a:gd name="T73" fmla="*/ 7 h 236"/>
                  <a:gd name="T74" fmla="*/ 5 w 115"/>
                  <a:gd name="T75" fmla="*/ 10 h 236"/>
                  <a:gd name="T76" fmla="*/ 3 w 115"/>
                  <a:gd name="T77" fmla="*/ 14 h 236"/>
                  <a:gd name="T78" fmla="*/ 1 w 115"/>
                  <a:gd name="T79" fmla="*/ 17 h 236"/>
                  <a:gd name="T80" fmla="*/ 0 w 115"/>
                  <a:gd name="T81" fmla="*/ 21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5"/>
                  <a:gd name="T124" fmla="*/ 0 h 236"/>
                  <a:gd name="T125" fmla="*/ 115 w 115"/>
                  <a:gd name="T126" fmla="*/ 236 h 2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2" name="Freeform 457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>
                  <a:gd name="T0" fmla="*/ 35 w 245"/>
                  <a:gd name="T1" fmla="*/ 21 h 310"/>
                  <a:gd name="T2" fmla="*/ 37 w 245"/>
                  <a:gd name="T3" fmla="*/ 24 h 310"/>
                  <a:gd name="T4" fmla="*/ 38 w 245"/>
                  <a:gd name="T5" fmla="*/ 28 h 310"/>
                  <a:gd name="T6" fmla="*/ 37 w 245"/>
                  <a:gd name="T7" fmla="*/ 31 h 310"/>
                  <a:gd name="T8" fmla="*/ 35 w 245"/>
                  <a:gd name="T9" fmla="*/ 35 h 310"/>
                  <a:gd name="T10" fmla="*/ 31 w 245"/>
                  <a:gd name="T11" fmla="*/ 38 h 310"/>
                  <a:gd name="T12" fmla="*/ 28 w 245"/>
                  <a:gd name="T13" fmla="*/ 41 h 310"/>
                  <a:gd name="T14" fmla="*/ 24 w 245"/>
                  <a:gd name="T15" fmla="*/ 44 h 310"/>
                  <a:gd name="T16" fmla="*/ 21 w 245"/>
                  <a:gd name="T17" fmla="*/ 47 h 310"/>
                  <a:gd name="T18" fmla="*/ 21 w 245"/>
                  <a:gd name="T19" fmla="*/ 48 h 310"/>
                  <a:gd name="T20" fmla="*/ 20 w 245"/>
                  <a:gd name="T21" fmla="*/ 50 h 310"/>
                  <a:gd name="T22" fmla="*/ 20 w 245"/>
                  <a:gd name="T23" fmla="*/ 51 h 310"/>
                  <a:gd name="T24" fmla="*/ 22 w 245"/>
                  <a:gd name="T25" fmla="*/ 52 h 310"/>
                  <a:gd name="T26" fmla="*/ 23 w 245"/>
                  <a:gd name="T27" fmla="*/ 52 h 310"/>
                  <a:gd name="T28" fmla="*/ 26 w 245"/>
                  <a:gd name="T29" fmla="*/ 49 h 310"/>
                  <a:gd name="T30" fmla="*/ 30 w 245"/>
                  <a:gd name="T31" fmla="*/ 45 h 310"/>
                  <a:gd name="T32" fmla="*/ 35 w 245"/>
                  <a:gd name="T33" fmla="*/ 41 h 310"/>
                  <a:gd name="T34" fmla="*/ 38 w 245"/>
                  <a:gd name="T35" fmla="*/ 37 h 310"/>
                  <a:gd name="T36" fmla="*/ 41 w 245"/>
                  <a:gd name="T37" fmla="*/ 31 h 310"/>
                  <a:gd name="T38" fmla="*/ 41 w 245"/>
                  <a:gd name="T39" fmla="*/ 25 h 310"/>
                  <a:gd name="T40" fmla="*/ 38 w 245"/>
                  <a:gd name="T41" fmla="*/ 20 h 310"/>
                  <a:gd name="T42" fmla="*/ 34 w 245"/>
                  <a:gd name="T43" fmla="*/ 16 h 310"/>
                  <a:gd name="T44" fmla="*/ 29 w 245"/>
                  <a:gd name="T45" fmla="*/ 13 h 310"/>
                  <a:gd name="T46" fmla="*/ 25 w 245"/>
                  <a:gd name="T47" fmla="*/ 10 h 310"/>
                  <a:gd name="T48" fmla="*/ 20 w 245"/>
                  <a:gd name="T49" fmla="*/ 8 h 310"/>
                  <a:gd name="T50" fmla="*/ 16 w 245"/>
                  <a:gd name="T51" fmla="*/ 5 h 310"/>
                  <a:gd name="T52" fmla="*/ 11 w 245"/>
                  <a:gd name="T53" fmla="*/ 3 h 310"/>
                  <a:gd name="T54" fmla="*/ 7 w 245"/>
                  <a:gd name="T55" fmla="*/ 1 h 310"/>
                  <a:gd name="T56" fmla="*/ 3 w 245"/>
                  <a:gd name="T57" fmla="*/ 0 h 310"/>
                  <a:gd name="T58" fmla="*/ 1 w 245"/>
                  <a:gd name="T59" fmla="*/ 0 h 310"/>
                  <a:gd name="T60" fmla="*/ 2 w 245"/>
                  <a:gd name="T61" fmla="*/ 1 h 310"/>
                  <a:gd name="T62" fmla="*/ 6 w 245"/>
                  <a:gd name="T63" fmla="*/ 3 h 310"/>
                  <a:gd name="T64" fmla="*/ 10 w 245"/>
                  <a:gd name="T65" fmla="*/ 5 h 310"/>
                  <a:gd name="T66" fmla="*/ 14 w 245"/>
                  <a:gd name="T67" fmla="*/ 7 h 310"/>
                  <a:gd name="T68" fmla="*/ 19 w 245"/>
                  <a:gd name="T69" fmla="*/ 10 h 310"/>
                  <a:gd name="T70" fmla="*/ 23 w 245"/>
                  <a:gd name="T71" fmla="*/ 12 h 310"/>
                  <a:gd name="T72" fmla="*/ 28 w 245"/>
                  <a:gd name="T73" fmla="*/ 15 h 310"/>
                  <a:gd name="T74" fmla="*/ 31 w 245"/>
                  <a:gd name="T75" fmla="*/ 18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5"/>
                  <a:gd name="T115" fmla="*/ 0 h 310"/>
                  <a:gd name="T116" fmla="*/ 245 w 245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2050" name="Object 458"/>
            <p:cNvGraphicFramePr>
              <a:graphicFrameLocks noChangeAspect="1"/>
            </p:cNvGraphicFramePr>
            <p:nvPr/>
          </p:nvGraphicFramePr>
          <p:xfrm>
            <a:off x="3694" y="2240"/>
            <a:ext cx="207" cy="173"/>
          </p:xfrm>
          <a:graphic>
            <a:graphicData uri="http://schemas.openxmlformats.org/presentationml/2006/ole">
              <p:oleObj spid="_x0000_s4098" name="Clip" r:id="rId11" imgW="1305000" imgH="1085760" progId="">
                <p:embed/>
              </p:oleObj>
            </a:graphicData>
          </a:graphic>
        </p:graphicFrame>
        <p:sp>
          <p:nvSpPr>
            <p:cNvPr id="2092" name="Line 459"/>
            <p:cNvSpPr>
              <a:spLocks noChangeShapeType="1"/>
            </p:cNvSpPr>
            <p:nvPr/>
          </p:nvSpPr>
          <p:spPr bwMode="auto">
            <a:xfrm>
              <a:off x="4084" y="1820"/>
              <a:ext cx="321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3" name="Line 460"/>
            <p:cNvSpPr>
              <a:spLocks noChangeShapeType="1"/>
            </p:cNvSpPr>
            <p:nvPr/>
          </p:nvSpPr>
          <p:spPr bwMode="auto">
            <a:xfrm>
              <a:off x="3811" y="1712"/>
              <a:ext cx="96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4" name="Freeform 461"/>
            <p:cNvSpPr>
              <a:spLocks/>
            </p:cNvSpPr>
            <p:nvPr/>
          </p:nvSpPr>
          <p:spPr bwMode="auto">
            <a:xfrm>
              <a:off x="3382" y="2976"/>
              <a:ext cx="1877" cy="917"/>
            </a:xfrm>
            <a:custGeom>
              <a:avLst/>
              <a:gdLst>
                <a:gd name="T0" fmla="*/ 889 w 1877"/>
                <a:gd name="T1" fmla="*/ 23 h 917"/>
                <a:gd name="T2" fmla="*/ 692 w 1877"/>
                <a:gd name="T3" fmla="*/ 109 h 917"/>
                <a:gd name="T4" fmla="*/ 415 w 1877"/>
                <a:gd name="T5" fmla="*/ 91 h 917"/>
                <a:gd name="T6" fmla="*/ 112 w 1877"/>
                <a:gd name="T7" fmla="*/ 170 h 917"/>
                <a:gd name="T8" fmla="*/ 50 w 1877"/>
                <a:gd name="T9" fmla="*/ 353 h 917"/>
                <a:gd name="T10" fmla="*/ 14 w 1877"/>
                <a:gd name="T11" fmla="*/ 528 h 917"/>
                <a:gd name="T12" fmla="*/ 139 w 1877"/>
                <a:gd name="T13" fmla="*/ 650 h 917"/>
                <a:gd name="T14" fmla="*/ 505 w 1877"/>
                <a:gd name="T15" fmla="*/ 781 h 917"/>
                <a:gd name="T16" fmla="*/ 933 w 1877"/>
                <a:gd name="T17" fmla="*/ 886 h 917"/>
                <a:gd name="T18" fmla="*/ 1370 w 1877"/>
                <a:gd name="T19" fmla="*/ 901 h 917"/>
                <a:gd name="T20" fmla="*/ 1676 w 1877"/>
                <a:gd name="T21" fmla="*/ 793 h 917"/>
                <a:gd name="T22" fmla="*/ 1860 w 1877"/>
                <a:gd name="T23" fmla="*/ 624 h 917"/>
                <a:gd name="T24" fmla="*/ 1776 w 1877"/>
                <a:gd name="T25" fmla="*/ 219 h 917"/>
                <a:gd name="T26" fmla="*/ 1503 w 1877"/>
                <a:gd name="T27" fmla="*/ 100 h 917"/>
                <a:gd name="T28" fmla="*/ 1200 w 1877"/>
                <a:gd name="T29" fmla="*/ 13 h 917"/>
                <a:gd name="T30" fmla="*/ 889 w 1877"/>
                <a:gd name="T31" fmla="*/ 23 h 9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77"/>
                <a:gd name="T49" fmla="*/ 0 h 917"/>
                <a:gd name="T50" fmla="*/ 1877 w 1877"/>
                <a:gd name="T51" fmla="*/ 917 h 91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5" name="Line 462"/>
            <p:cNvSpPr>
              <a:spLocks noChangeShapeType="1"/>
            </p:cNvSpPr>
            <p:nvPr/>
          </p:nvSpPr>
          <p:spPr bwMode="auto">
            <a:xfrm rot="-5400000">
              <a:off x="4791" y="3440"/>
              <a:ext cx="33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80" name="Group 463"/>
            <p:cNvGrpSpPr>
              <a:grpSpLocks/>
            </p:cNvGrpSpPr>
            <p:nvPr/>
          </p:nvGrpSpPr>
          <p:grpSpPr bwMode="auto">
            <a:xfrm>
              <a:off x="4736" y="3526"/>
              <a:ext cx="125" cy="230"/>
              <a:chOff x="4180" y="783"/>
              <a:chExt cx="150" cy="307"/>
            </a:xfrm>
          </p:grpSpPr>
          <p:sp>
            <p:nvSpPr>
              <p:cNvPr id="2198" name="AutoShape 46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9" name="Rectangle 46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0" name="Rectangle 46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1" name="AutoShape 46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2" name="Line 46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3" name="Line 46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4" name="Rectangle 47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5" name="Rectangle 471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97" name="Line 472"/>
            <p:cNvSpPr>
              <a:spLocks noChangeShapeType="1"/>
            </p:cNvSpPr>
            <p:nvPr/>
          </p:nvSpPr>
          <p:spPr bwMode="auto">
            <a:xfrm rot="5400000" flipV="1">
              <a:off x="4883" y="3617"/>
              <a:ext cx="2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8" name="Line 473"/>
            <p:cNvSpPr>
              <a:spLocks noChangeShapeType="1"/>
            </p:cNvSpPr>
            <p:nvPr/>
          </p:nvSpPr>
          <p:spPr bwMode="auto">
            <a:xfrm rot="-5400000">
              <a:off x="5000" y="3413"/>
              <a:ext cx="0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81" name="Group 474"/>
            <p:cNvGrpSpPr>
              <a:grpSpLocks/>
            </p:cNvGrpSpPr>
            <p:nvPr/>
          </p:nvGrpSpPr>
          <p:grpSpPr bwMode="auto">
            <a:xfrm>
              <a:off x="4735" y="3230"/>
              <a:ext cx="316" cy="148"/>
              <a:chOff x="3600" y="219"/>
              <a:chExt cx="360" cy="175"/>
            </a:xfrm>
          </p:grpSpPr>
          <p:sp>
            <p:nvSpPr>
              <p:cNvPr id="2185" name="Oval 47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6" name="Line 47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7" name="Line 47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8" name="Rectangle 47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189" name="Oval 47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293" name="Group 48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95" name="Line 48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96" name="Line 48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97" name="Line 48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94" name="Group 48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92" name="Line 48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93" name="Line 48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94" name="Line 48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06" name="Group 488"/>
            <p:cNvGrpSpPr>
              <a:grpSpLocks/>
            </p:cNvGrpSpPr>
            <p:nvPr/>
          </p:nvGrpSpPr>
          <p:grpSpPr bwMode="auto">
            <a:xfrm>
              <a:off x="4221" y="3056"/>
              <a:ext cx="316" cy="148"/>
              <a:chOff x="3600" y="219"/>
              <a:chExt cx="360" cy="175"/>
            </a:xfrm>
          </p:grpSpPr>
          <p:sp>
            <p:nvSpPr>
              <p:cNvPr id="2172" name="Oval 48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3" name="Line 49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4" name="Line 49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5" name="Rectangle 49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176" name="Oval 49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07" name="Group 49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82" name="Line 49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83" name="Line 49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84" name="Line 49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19" name="Group 49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79" name="Line 49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80" name="Line 50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81" name="Line 50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20" name="Group 502"/>
            <p:cNvGrpSpPr>
              <a:grpSpLocks/>
            </p:cNvGrpSpPr>
            <p:nvPr/>
          </p:nvGrpSpPr>
          <p:grpSpPr bwMode="auto">
            <a:xfrm>
              <a:off x="3802" y="3248"/>
              <a:ext cx="316" cy="148"/>
              <a:chOff x="3600" y="219"/>
              <a:chExt cx="360" cy="175"/>
            </a:xfrm>
          </p:grpSpPr>
          <p:sp>
            <p:nvSpPr>
              <p:cNvPr id="2159" name="Oval 50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0" name="Line 50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1" name="Line 50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2" name="Rectangle 50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163" name="Oval 50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32" name="Group 50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69" name="Line 50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70" name="Line 51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71" name="Line 51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33" name="Group 51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66" name="Line 51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67" name="Line 51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68" name="Line 51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102" name="Line 516"/>
            <p:cNvSpPr>
              <a:spLocks noChangeShapeType="1"/>
            </p:cNvSpPr>
            <p:nvPr/>
          </p:nvSpPr>
          <p:spPr bwMode="auto">
            <a:xfrm>
              <a:off x="4504" y="3189"/>
              <a:ext cx="226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3" name="Line 517"/>
            <p:cNvSpPr>
              <a:spLocks noChangeShapeType="1"/>
            </p:cNvSpPr>
            <p:nvPr/>
          </p:nvSpPr>
          <p:spPr bwMode="auto">
            <a:xfrm flipV="1">
              <a:off x="4093" y="3197"/>
              <a:ext cx="175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4" name="Line 518"/>
            <p:cNvSpPr>
              <a:spLocks noChangeShapeType="1"/>
            </p:cNvSpPr>
            <p:nvPr/>
          </p:nvSpPr>
          <p:spPr bwMode="auto">
            <a:xfrm flipV="1">
              <a:off x="4120" y="3325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5" name="Line 519"/>
            <p:cNvSpPr>
              <a:spLocks noChangeShapeType="1"/>
            </p:cNvSpPr>
            <p:nvPr/>
          </p:nvSpPr>
          <p:spPr bwMode="auto">
            <a:xfrm flipH="1">
              <a:off x="3676" y="3165"/>
              <a:ext cx="16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6" name="Line 520"/>
            <p:cNvSpPr>
              <a:spLocks noChangeShapeType="1"/>
            </p:cNvSpPr>
            <p:nvPr/>
          </p:nvSpPr>
          <p:spPr bwMode="auto">
            <a:xfrm>
              <a:off x="3692" y="3197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7" name="Line 521"/>
            <p:cNvSpPr>
              <a:spLocks noChangeShapeType="1"/>
            </p:cNvSpPr>
            <p:nvPr/>
          </p:nvSpPr>
          <p:spPr bwMode="auto">
            <a:xfrm>
              <a:off x="3604" y="3409"/>
              <a:ext cx="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8" name="Line 522"/>
            <p:cNvSpPr>
              <a:spLocks noChangeShapeType="1"/>
            </p:cNvSpPr>
            <p:nvPr/>
          </p:nvSpPr>
          <p:spPr bwMode="auto">
            <a:xfrm>
              <a:off x="3763" y="3459"/>
              <a:ext cx="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9" name="Line 523"/>
            <p:cNvSpPr>
              <a:spLocks noChangeShapeType="1"/>
            </p:cNvSpPr>
            <p:nvPr/>
          </p:nvSpPr>
          <p:spPr bwMode="auto">
            <a:xfrm flipH="1">
              <a:off x="3914" y="3401"/>
              <a:ext cx="34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0" name="Line 524"/>
            <p:cNvSpPr>
              <a:spLocks noChangeShapeType="1"/>
            </p:cNvSpPr>
            <p:nvPr/>
          </p:nvSpPr>
          <p:spPr bwMode="auto">
            <a:xfrm>
              <a:off x="3796" y="3457"/>
              <a:ext cx="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1" name="Line 525"/>
            <p:cNvSpPr>
              <a:spLocks noChangeShapeType="1"/>
            </p:cNvSpPr>
            <p:nvPr/>
          </p:nvSpPr>
          <p:spPr bwMode="auto">
            <a:xfrm flipH="1" flipV="1">
              <a:off x="4046" y="346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051" name="Object 526"/>
            <p:cNvGraphicFramePr>
              <a:graphicFrameLocks noChangeAspect="1"/>
            </p:cNvGraphicFramePr>
            <p:nvPr/>
          </p:nvGraphicFramePr>
          <p:xfrm>
            <a:off x="3451" y="3335"/>
            <a:ext cx="216" cy="180"/>
          </p:xfrm>
          <a:graphic>
            <a:graphicData uri="http://schemas.openxmlformats.org/presentationml/2006/ole">
              <p:oleObj spid="_x0000_s4099" name="Clip" r:id="rId12" imgW="1305000" imgH="1085760" progId="">
                <p:embed/>
              </p:oleObj>
            </a:graphicData>
          </a:graphic>
        </p:graphicFrame>
        <p:graphicFrame>
          <p:nvGraphicFramePr>
            <p:cNvPr id="2052" name="Object 527"/>
            <p:cNvGraphicFramePr>
              <a:graphicFrameLocks noChangeAspect="1"/>
            </p:cNvGraphicFramePr>
            <p:nvPr/>
          </p:nvGraphicFramePr>
          <p:xfrm>
            <a:off x="3555" y="3135"/>
            <a:ext cx="216" cy="180"/>
          </p:xfrm>
          <a:graphic>
            <a:graphicData uri="http://schemas.openxmlformats.org/presentationml/2006/ole">
              <p:oleObj spid="_x0000_s4100" name="Clip" r:id="rId13" imgW="1305000" imgH="1085760" progId="">
                <p:embed/>
              </p:oleObj>
            </a:graphicData>
          </a:graphic>
        </p:graphicFrame>
        <p:graphicFrame>
          <p:nvGraphicFramePr>
            <p:cNvPr id="2053" name="Object 528"/>
            <p:cNvGraphicFramePr>
              <a:graphicFrameLocks noChangeAspect="1"/>
            </p:cNvGraphicFramePr>
            <p:nvPr/>
          </p:nvGraphicFramePr>
          <p:xfrm>
            <a:off x="3723" y="3495"/>
            <a:ext cx="216" cy="180"/>
          </p:xfrm>
          <a:graphic>
            <a:graphicData uri="http://schemas.openxmlformats.org/presentationml/2006/ole">
              <p:oleObj spid="_x0000_s4101" name="Clip" r:id="rId14" imgW="1305000" imgH="1085760" progId="">
                <p:embed/>
              </p:oleObj>
            </a:graphicData>
          </a:graphic>
        </p:graphicFrame>
        <p:graphicFrame>
          <p:nvGraphicFramePr>
            <p:cNvPr id="2054" name="Object 529"/>
            <p:cNvGraphicFramePr>
              <a:graphicFrameLocks noChangeAspect="1"/>
            </p:cNvGraphicFramePr>
            <p:nvPr/>
          </p:nvGraphicFramePr>
          <p:xfrm>
            <a:off x="3937" y="3497"/>
            <a:ext cx="216" cy="180"/>
          </p:xfrm>
          <a:graphic>
            <a:graphicData uri="http://schemas.openxmlformats.org/presentationml/2006/ole">
              <p:oleObj spid="_x0000_s4102" name="Clip" r:id="rId15" imgW="1305000" imgH="1085760" progId="">
                <p:embed/>
              </p:oleObj>
            </a:graphicData>
          </a:graphic>
        </p:graphicFrame>
        <p:grpSp>
          <p:nvGrpSpPr>
            <p:cNvPr id="2358" name="Group 530"/>
            <p:cNvGrpSpPr>
              <a:grpSpLocks/>
            </p:cNvGrpSpPr>
            <p:nvPr/>
          </p:nvGrpSpPr>
          <p:grpSpPr bwMode="auto">
            <a:xfrm>
              <a:off x="4509" y="3576"/>
              <a:ext cx="172" cy="215"/>
              <a:chOff x="2870" y="1518"/>
              <a:chExt cx="292" cy="320"/>
            </a:xfrm>
          </p:grpSpPr>
          <p:graphicFrame>
            <p:nvGraphicFramePr>
              <p:cNvPr id="2057" name="Object 53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4105" name="Clip" r:id="rId16" imgW="819000" imgH="847800" progId="">
                  <p:embed/>
                </p:oleObj>
              </a:graphicData>
            </a:graphic>
          </p:graphicFrame>
          <p:graphicFrame>
            <p:nvGraphicFramePr>
              <p:cNvPr id="2058" name="Object 53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4106" name="Clip" r:id="rId17" imgW="1266840" imgH="1200240" progId="">
                  <p:embed/>
                </p:oleObj>
              </a:graphicData>
            </a:graphic>
          </p:graphicFrame>
        </p:grpSp>
        <p:grpSp>
          <p:nvGrpSpPr>
            <p:cNvPr id="2359" name="Group 533"/>
            <p:cNvGrpSpPr>
              <a:grpSpLocks/>
            </p:cNvGrpSpPr>
            <p:nvPr/>
          </p:nvGrpSpPr>
          <p:grpSpPr bwMode="auto">
            <a:xfrm>
              <a:off x="4225" y="3608"/>
              <a:ext cx="220" cy="203"/>
              <a:chOff x="2870" y="1518"/>
              <a:chExt cx="292" cy="320"/>
            </a:xfrm>
          </p:grpSpPr>
          <p:graphicFrame>
            <p:nvGraphicFramePr>
              <p:cNvPr id="2055" name="Object 534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4103" name="Clip" r:id="rId18" imgW="819000" imgH="847800" progId="">
                  <p:embed/>
                </p:oleObj>
              </a:graphicData>
            </a:graphic>
          </p:graphicFrame>
          <p:graphicFrame>
            <p:nvGraphicFramePr>
              <p:cNvPr id="2056" name="Object 535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4104" name="Clip" r:id="rId19" imgW="1266840" imgH="1200240" progId="">
                  <p:embed/>
                </p:oleObj>
              </a:graphicData>
            </a:graphic>
          </p:graphicFrame>
        </p:grpSp>
        <p:grpSp>
          <p:nvGrpSpPr>
            <p:cNvPr id="2360" name="Group 536"/>
            <p:cNvGrpSpPr>
              <a:grpSpLocks/>
            </p:cNvGrpSpPr>
            <p:nvPr/>
          </p:nvGrpSpPr>
          <p:grpSpPr bwMode="auto">
            <a:xfrm>
              <a:off x="4324" y="3364"/>
              <a:ext cx="183" cy="255"/>
              <a:chOff x="2556" y="2689"/>
              <a:chExt cx="183" cy="255"/>
            </a:xfrm>
          </p:grpSpPr>
          <p:pic>
            <p:nvPicPr>
              <p:cNvPr id="2142" name="Picture 537" descr="31u_bnrz[1]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43" name="Freeform 538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>
                  <a:gd name="T0" fmla="*/ 12 w 199"/>
                  <a:gd name="T1" fmla="*/ 5 h 232"/>
                  <a:gd name="T2" fmla="*/ 9 w 199"/>
                  <a:gd name="T3" fmla="*/ 7 h 232"/>
                  <a:gd name="T4" fmla="*/ 7 w 199"/>
                  <a:gd name="T5" fmla="*/ 8 h 232"/>
                  <a:gd name="T6" fmla="*/ 5 w 199"/>
                  <a:gd name="T7" fmla="*/ 11 h 232"/>
                  <a:gd name="T8" fmla="*/ 3 w 199"/>
                  <a:gd name="T9" fmla="*/ 13 h 232"/>
                  <a:gd name="T10" fmla="*/ 2 w 199"/>
                  <a:gd name="T11" fmla="*/ 15 h 232"/>
                  <a:gd name="T12" fmla="*/ 1 w 199"/>
                  <a:gd name="T13" fmla="*/ 18 h 232"/>
                  <a:gd name="T14" fmla="*/ 0 w 199"/>
                  <a:gd name="T15" fmla="*/ 21 h 232"/>
                  <a:gd name="T16" fmla="*/ 0 w 199"/>
                  <a:gd name="T17" fmla="*/ 24 h 232"/>
                  <a:gd name="T18" fmla="*/ 0 w 199"/>
                  <a:gd name="T19" fmla="*/ 28 h 232"/>
                  <a:gd name="T20" fmla="*/ 2 w 199"/>
                  <a:gd name="T21" fmla="*/ 31 h 232"/>
                  <a:gd name="T22" fmla="*/ 4 w 199"/>
                  <a:gd name="T23" fmla="*/ 34 h 232"/>
                  <a:gd name="T24" fmla="*/ 7 w 199"/>
                  <a:gd name="T25" fmla="*/ 36 h 232"/>
                  <a:gd name="T26" fmla="*/ 11 w 199"/>
                  <a:gd name="T27" fmla="*/ 38 h 232"/>
                  <a:gd name="T28" fmla="*/ 15 w 199"/>
                  <a:gd name="T29" fmla="*/ 39 h 232"/>
                  <a:gd name="T30" fmla="*/ 18 w 199"/>
                  <a:gd name="T31" fmla="*/ 39 h 232"/>
                  <a:gd name="T32" fmla="*/ 22 w 199"/>
                  <a:gd name="T33" fmla="*/ 38 h 232"/>
                  <a:gd name="T34" fmla="*/ 23 w 199"/>
                  <a:gd name="T35" fmla="*/ 38 h 232"/>
                  <a:gd name="T36" fmla="*/ 24 w 199"/>
                  <a:gd name="T37" fmla="*/ 38 h 232"/>
                  <a:gd name="T38" fmla="*/ 24 w 199"/>
                  <a:gd name="T39" fmla="*/ 37 h 232"/>
                  <a:gd name="T40" fmla="*/ 25 w 199"/>
                  <a:gd name="T41" fmla="*/ 37 h 232"/>
                  <a:gd name="T42" fmla="*/ 24 w 199"/>
                  <a:gd name="T43" fmla="*/ 36 h 232"/>
                  <a:gd name="T44" fmla="*/ 23 w 199"/>
                  <a:gd name="T45" fmla="*/ 35 h 232"/>
                  <a:gd name="T46" fmla="*/ 22 w 199"/>
                  <a:gd name="T47" fmla="*/ 34 h 232"/>
                  <a:gd name="T48" fmla="*/ 21 w 199"/>
                  <a:gd name="T49" fmla="*/ 34 h 232"/>
                  <a:gd name="T50" fmla="*/ 19 w 199"/>
                  <a:gd name="T51" fmla="*/ 33 h 232"/>
                  <a:gd name="T52" fmla="*/ 17 w 199"/>
                  <a:gd name="T53" fmla="*/ 33 h 232"/>
                  <a:gd name="T54" fmla="*/ 16 w 199"/>
                  <a:gd name="T55" fmla="*/ 32 h 232"/>
                  <a:gd name="T56" fmla="*/ 14 w 199"/>
                  <a:gd name="T57" fmla="*/ 32 h 232"/>
                  <a:gd name="T58" fmla="*/ 12 w 199"/>
                  <a:gd name="T59" fmla="*/ 31 h 232"/>
                  <a:gd name="T60" fmla="*/ 10 w 199"/>
                  <a:gd name="T61" fmla="*/ 31 h 232"/>
                  <a:gd name="T62" fmla="*/ 9 w 199"/>
                  <a:gd name="T63" fmla="*/ 30 h 232"/>
                  <a:gd name="T64" fmla="*/ 7 w 199"/>
                  <a:gd name="T65" fmla="*/ 28 h 232"/>
                  <a:gd name="T66" fmla="*/ 7 w 199"/>
                  <a:gd name="T67" fmla="*/ 22 h 232"/>
                  <a:gd name="T68" fmla="*/ 8 w 199"/>
                  <a:gd name="T69" fmla="*/ 16 h 232"/>
                  <a:gd name="T70" fmla="*/ 11 w 199"/>
                  <a:gd name="T71" fmla="*/ 12 h 232"/>
                  <a:gd name="T72" fmla="*/ 16 w 199"/>
                  <a:gd name="T73" fmla="*/ 8 h 232"/>
                  <a:gd name="T74" fmla="*/ 20 w 199"/>
                  <a:gd name="T75" fmla="*/ 6 h 232"/>
                  <a:gd name="T76" fmla="*/ 25 w 199"/>
                  <a:gd name="T77" fmla="*/ 4 h 232"/>
                  <a:gd name="T78" fmla="*/ 30 w 199"/>
                  <a:gd name="T79" fmla="*/ 2 h 232"/>
                  <a:gd name="T80" fmla="*/ 33 w 199"/>
                  <a:gd name="T81" fmla="*/ 1 h 232"/>
                  <a:gd name="T82" fmla="*/ 31 w 199"/>
                  <a:gd name="T83" fmla="*/ 0 h 232"/>
                  <a:gd name="T84" fmla="*/ 29 w 199"/>
                  <a:gd name="T85" fmla="*/ 0 h 232"/>
                  <a:gd name="T86" fmla="*/ 26 w 199"/>
                  <a:gd name="T87" fmla="*/ 0 h 232"/>
                  <a:gd name="T88" fmla="*/ 23 w 199"/>
                  <a:gd name="T89" fmla="*/ 1 h 232"/>
                  <a:gd name="T90" fmla="*/ 20 w 199"/>
                  <a:gd name="T91" fmla="*/ 2 h 232"/>
                  <a:gd name="T92" fmla="*/ 17 w 199"/>
                  <a:gd name="T93" fmla="*/ 3 h 232"/>
                  <a:gd name="T94" fmla="*/ 14 w 199"/>
                  <a:gd name="T95" fmla="*/ 4 h 232"/>
                  <a:gd name="T96" fmla="*/ 12 w 199"/>
                  <a:gd name="T97" fmla="*/ 5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9"/>
                  <a:gd name="T148" fmla="*/ 0 h 232"/>
                  <a:gd name="T149" fmla="*/ 199 w 199"/>
                  <a:gd name="T150" fmla="*/ 232 h 2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4" name="Freeform 539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>
                  <a:gd name="T0" fmla="*/ 19 w 128"/>
                  <a:gd name="T1" fmla="*/ 10 h 180"/>
                  <a:gd name="T2" fmla="*/ 19 w 128"/>
                  <a:gd name="T3" fmla="*/ 13 h 180"/>
                  <a:gd name="T4" fmla="*/ 19 w 128"/>
                  <a:gd name="T5" fmla="*/ 16 h 180"/>
                  <a:gd name="T6" fmla="*/ 18 w 128"/>
                  <a:gd name="T7" fmla="*/ 18 h 180"/>
                  <a:gd name="T8" fmla="*/ 16 w 128"/>
                  <a:gd name="T9" fmla="*/ 20 h 180"/>
                  <a:gd name="T10" fmla="*/ 13 w 128"/>
                  <a:gd name="T11" fmla="*/ 22 h 180"/>
                  <a:gd name="T12" fmla="*/ 10 w 128"/>
                  <a:gd name="T13" fmla="*/ 24 h 180"/>
                  <a:gd name="T14" fmla="*/ 8 w 128"/>
                  <a:gd name="T15" fmla="*/ 26 h 180"/>
                  <a:gd name="T16" fmla="*/ 5 w 128"/>
                  <a:gd name="T17" fmla="*/ 27 h 180"/>
                  <a:gd name="T18" fmla="*/ 5 w 128"/>
                  <a:gd name="T19" fmla="*/ 28 h 180"/>
                  <a:gd name="T20" fmla="*/ 5 w 128"/>
                  <a:gd name="T21" fmla="*/ 28 h 180"/>
                  <a:gd name="T22" fmla="*/ 5 w 128"/>
                  <a:gd name="T23" fmla="*/ 29 h 180"/>
                  <a:gd name="T24" fmla="*/ 5 w 128"/>
                  <a:gd name="T25" fmla="*/ 30 h 180"/>
                  <a:gd name="T26" fmla="*/ 6 w 128"/>
                  <a:gd name="T27" fmla="*/ 30 h 180"/>
                  <a:gd name="T28" fmla="*/ 6 w 128"/>
                  <a:gd name="T29" fmla="*/ 30 h 180"/>
                  <a:gd name="T30" fmla="*/ 6 w 128"/>
                  <a:gd name="T31" fmla="*/ 30 h 180"/>
                  <a:gd name="T32" fmla="*/ 7 w 128"/>
                  <a:gd name="T33" fmla="*/ 30 h 180"/>
                  <a:gd name="T34" fmla="*/ 10 w 128"/>
                  <a:gd name="T35" fmla="*/ 28 h 180"/>
                  <a:gd name="T36" fmla="*/ 13 w 128"/>
                  <a:gd name="T37" fmla="*/ 26 h 180"/>
                  <a:gd name="T38" fmla="*/ 16 w 128"/>
                  <a:gd name="T39" fmla="*/ 24 h 180"/>
                  <a:gd name="T40" fmla="*/ 19 w 128"/>
                  <a:gd name="T41" fmla="*/ 22 h 180"/>
                  <a:gd name="T42" fmla="*/ 21 w 128"/>
                  <a:gd name="T43" fmla="*/ 19 h 180"/>
                  <a:gd name="T44" fmla="*/ 22 w 128"/>
                  <a:gd name="T45" fmla="*/ 16 h 180"/>
                  <a:gd name="T46" fmla="*/ 22 w 128"/>
                  <a:gd name="T47" fmla="*/ 13 h 180"/>
                  <a:gd name="T48" fmla="*/ 21 w 128"/>
                  <a:gd name="T49" fmla="*/ 9 h 180"/>
                  <a:gd name="T50" fmla="*/ 19 w 128"/>
                  <a:gd name="T51" fmla="*/ 7 h 180"/>
                  <a:gd name="T52" fmla="*/ 17 w 128"/>
                  <a:gd name="T53" fmla="*/ 4 h 180"/>
                  <a:gd name="T54" fmla="*/ 14 w 128"/>
                  <a:gd name="T55" fmla="*/ 2 h 180"/>
                  <a:gd name="T56" fmla="*/ 10 w 128"/>
                  <a:gd name="T57" fmla="*/ 1 h 180"/>
                  <a:gd name="T58" fmla="*/ 6 w 128"/>
                  <a:gd name="T59" fmla="*/ 0 h 180"/>
                  <a:gd name="T60" fmla="*/ 3 w 128"/>
                  <a:gd name="T61" fmla="*/ 0 h 180"/>
                  <a:gd name="T62" fmla="*/ 1 w 128"/>
                  <a:gd name="T63" fmla="*/ 0 h 180"/>
                  <a:gd name="T64" fmla="*/ 0 w 128"/>
                  <a:gd name="T65" fmla="*/ 1 h 180"/>
                  <a:gd name="T66" fmla="*/ 2 w 128"/>
                  <a:gd name="T67" fmla="*/ 2 h 180"/>
                  <a:gd name="T68" fmla="*/ 5 w 128"/>
                  <a:gd name="T69" fmla="*/ 2 h 180"/>
                  <a:gd name="T70" fmla="*/ 8 w 128"/>
                  <a:gd name="T71" fmla="*/ 3 h 180"/>
                  <a:gd name="T72" fmla="*/ 10 w 128"/>
                  <a:gd name="T73" fmla="*/ 4 h 180"/>
                  <a:gd name="T74" fmla="*/ 13 w 128"/>
                  <a:gd name="T75" fmla="*/ 5 h 180"/>
                  <a:gd name="T76" fmla="*/ 15 w 128"/>
                  <a:gd name="T77" fmla="*/ 6 h 180"/>
                  <a:gd name="T78" fmla="*/ 17 w 128"/>
                  <a:gd name="T79" fmla="*/ 8 h 180"/>
                  <a:gd name="T80" fmla="*/ 19 w 128"/>
                  <a:gd name="T81" fmla="*/ 10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0"/>
                  <a:gd name="T125" fmla="*/ 128 w 128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5" name="Freeform 540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>
                  <a:gd name="T0" fmla="*/ 17 w 322"/>
                  <a:gd name="T1" fmla="*/ 12 h 378"/>
                  <a:gd name="T2" fmla="*/ 9 w 322"/>
                  <a:gd name="T3" fmla="*/ 19 h 378"/>
                  <a:gd name="T4" fmla="*/ 3 w 322"/>
                  <a:gd name="T5" fmla="*/ 28 h 378"/>
                  <a:gd name="T6" fmla="*/ 0 w 322"/>
                  <a:gd name="T7" fmla="*/ 38 h 378"/>
                  <a:gd name="T8" fmla="*/ 1 w 322"/>
                  <a:gd name="T9" fmla="*/ 44 h 378"/>
                  <a:gd name="T10" fmla="*/ 2 w 322"/>
                  <a:gd name="T11" fmla="*/ 47 h 378"/>
                  <a:gd name="T12" fmla="*/ 3 w 322"/>
                  <a:gd name="T13" fmla="*/ 50 h 378"/>
                  <a:gd name="T14" fmla="*/ 5 w 322"/>
                  <a:gd name="T15" fmla="*/ 52 h 378"/>
                  <a:gd name="T16" fmla="*/ 9 w 322"/>
                  <a:gd name="T17" fmla="*/ 54 h 378"/>
                  <a:gd name="T18" fmla="*/ 14 w 322"/>
                  <a:gd name="T19" fmla="*/ 56 h 378"/>
                  <a:gd name="T20" fmla="*/ 20 w 322"/>
                  <a:gd name="T21" fmla="*/ 58 h 378"/>
                  <a:gd name="T22" fmla="*/ 25 w 322"/>
                  <a:gd name="T23" fmla="*/ 60 h 378"/>
                  <a:gd name="T24" fmla="*/ 31 w 322"/>
                  <a:gd name="T25" fmla="*/ 61 h 378"/>
                  <a:gd name="T26" fmla="*/ 37 w 322"/>
                  <a:gd name="T27" fmla="*/ 62 h 378"/>
                  <a:gd name="T28" fmla="*/ 43 w 322"/>
                  <a:gd name="T29" fmla="*/ 62 h 378"/>
                  <a:gd name="T30" fmla="*/ 48 w 322"/>
                  <a:gd name="T31" fmla="*/ 63 h 378"/>
                  <a:gd name="T32" fmla="*/ 52 w 322"/>
                  <a:gd name="T33" fmla="*/ 63 h 378"/>
                  <a:gd name="T34" fmla="*/ 54 w 322"/>
                  <a:gd name="T35" fmla="*/ 62 h 378"/>
                  <a:gd name="T36" fmla="*/ 54 w 322"/>
                  <a:gd name="T37" fmla="*/ 60 h 378"/>
                  <a:gd name="T38" fmla="*/ 53 w 322"/>
                  <a:gd name="T39" fmla="*/ 59 h 378"/>
                  <a:gd name="T40" fmla="*/ 49 w 322"/>
                  <a:gd name="T41" fmla="*/ 58 h 378"/>
                  <a:gd name="T42" fmla="*/ 44 w 322"/>
                  <a:gd name="T43" fmla="*/ 57 h 378"/>
                  <a:gd name="T44" fmla="*/ 39 w 322"/>
                  <a:gd name="T45" fmla="*/ 56 h 378"/>
                  <a:gd name="T46" fmla="*/ 34 w 322"/>
                  <a:gd name="T47" fmla="*/ 55 h 378"/>
                  <a:gd name="T48" fmla="*/ 29 w 322"/>
                  <a:gd name="T49" fmla="*/ 54 h 378"/>
                  <a:gd name="T50" fmla="*/ 23 w 322"/>
                  <a:gd name="T51" fmla="*/ 53 h 378"/>
                  <a:gd name="T52" fmla="*/ 18 w 322"/>
                  <a:gd name="T53" fmla="*/ 52 h 378"/>
                  <a:gd name="T54" fmla="*/ 13 w 322"/>
                  <a:gd name="T55" fmla="*/ 50 h 378"/>
                  <a:gd name="T56" fmla="*/ 9 w 322"/>
                  <a:gd name="T57" fmla="*/ 47 h 378"/>
                  <a:gd name="T58" fmla="*/ 6 w 322"/>
                  <a:gd name="T59" fmla="*/ 43 h 378"/>
                  <a:gd name="T60" fmla="*/ 6 w 322"/>
                  <a:gd name="T61" fmla="*/ 39 h 378"/>
                  <a:gd name="T62" fmla="*/ 6 w 322"/>
                  <a:gd name="T63" fmla="*/ 33 h 378"/>
                  <a:gd name="T64" fmla="*/ 9 w 322"/>
                  <a:gd name="T65" fmla="*/ 28 h 378"/>
                  <a:gd name="T66" fmla="*/ 12 w 322"/>
                  <a:gd name="T67" fmla="*/ 23 h 378"/>
                  <a:gd name="T68" fmla="*/ 16 w 322"/>
                  <a:gd name="T69" fmla="*/ 18 h 378"/>
                  <a:gd name="T70" fmla="*/ 21 w 322"/>
                  <a:gd name="T71" fmla="*/ 14 h 378"/>
                  <a:gd name="T72" fmla="*/ 26 w 322"/>
                  <a:gd name="T73" fmla="*/ 9 h 378"/>
                  <a:gd name="T74" fmla="*/ 33 w 322"/>
                  <a:gd name="T75" fmla="*/ 6 h 378"/>
                  <a:gd name="T76" fmla="*/ 40 w 322"/>
                  <a:gd name="T77" fmla="*/ 3 h 378"/>
                  <a:gd name="T78" fmla="*/ 44 w 322"/>
                  <a:gd name="T79" fmla="*/ 1 h 378"/>
                  <a:gd name="T80" fmla="*/ 43 w 322"/>
                  <a:gd name="T81" fmla="*/ 0 h 378"/>
                  <a:gd name="T82" fmla="*/ 37 w 322"/>
                  <a:gd name="T83" fmla="*/ 1 h 378"/>
                  <a:gd name="T84" fmla="*/ 30 w 322"/>
                  <a:gd name="T85" fmla="*/ 3 h 378"/>
                  <a:gd name="T86" fmla="*/ 24 w 322"/>
                  <a:gd name="T87" fmla="*/ 6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2"/>
                  <a:gd name="T133" fmla="*/ 0 h 378"/>
                  <a:gd name="T134" fmla="*/ 322 w 322"/>
                  <a:gd name="T135" fmla="*/ 378 h 3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6" name="Freeform 541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>
                  <a:gd name="T0" fmla="*/ 39 w 283"/>
                  <a:gd name="T1" fmla="*/ 13 h 252"/>
                  <a:gd name="T2" fmla="*/ 41 w 283"/>
                  <a:gd name="T3" fmla="*/ 15 h 252"/>
                  <a:gd name="T4" fmla="*/ 43 w 283"/>
                  <a:gd name="T5" fmla="*/ 18 h 252"/>
                  <a:gd name="T6" fmla="*/ 43 w 283"/>
                  <a:gd name="T7" fmla="*/ 21 h 252"/>
                  <a:gd name="T8" fmla="*/ 43 w 283"/>
                  <a:gd name="T9" fmla="*/ 24 h 252"/>
                  <a:gd name="T10" fmla="*/ 43 w 283"/>
                  <a:gd name="T11" fmla="*/ 26 h 252"/>
                  <a:gd name="T12" fmla="*/ 42 w 283"/>
                  <a:gd name="T13" fmla="*/ 28 h 252"/>
                  <a:gd name="T14" fmla="*/ 41 w 283"/>
                  <a:gd name="T15" fmla="*/ 31 h 252"/>
                  <a:gd name="T16" fmla="*/ 39 w 283"/>
                  <a:gd name="T17" fmla="*/ 32 h 252"/>
                  <a:gd name="T18" fmla="*/ 37 w 283"/>
                  <a:gd name="T19" fmla="*/ 34 h 252"/>
                  <a:gd name="T20" fmla="*/ 36 w 283"/>
                  <a:gd name="T21" fmla="*/ 36 h 252"/>
                  <a:gd name="T22" fmla="*/ 34 w 283"/>
                  <a:gd name="T23" fmla="*/ 37 h 252"/>
                  <a:gd name="T24" fmla="*/ 32 w 283"/>
                  <a:gd name="T25" fmla="*/ 39 h 252"/>
                  <a:gd name="T26" fmla="*/ 32 w 283"/>
                  <a:gd name="T27" fmla="*/ 40 h 252"/>
                  <a:gd name="T28" fmla="*/ 32 w 283"/>
                  <a:gd name="T29" fmla="*/ 40 h 252"/>
                  <a:gd name="T30" fmla="*/ 32 w 283"/>
                  <a:gd name="T31" fmla="*/ 41 h 252"/>
                  <a:gd name="T32" fmla="*/ 32 w 283"/>
                  <a:gd name="T33" fmla="*/ 41 h 252"/>
                  <a:gd name="T34" fmla="*/ 33 w 283"/>
                  <a:gd name="T35" fmla="*/ 42 h 252"/>
                  <a:gd name="T36" fmla="*/ 34 w 283"/>
                  <a:gd name="T37" fmla="*/ 42 h 252"/>
                  <a:gd name="T38" fmla="*/ 34 w 283"/>
                  <a:gd name="T39" fmla="*/ 42 h 252"/>
                  <a:gd name="T40" fmla="*/ 35 w 283"/>
                  <a:gd name="T41" fmla="*/ 41 h 252"/>
                  <a:gd name="T42" fmla="*/ 39 w 283"/>
                  <a:gd name="T43" fmla="*/ 39 h 252"/>
                  <a:gd name="T44" fmla="*/ 42 w 283"/>
                  <a:gd name="T45" fmla="*/ 36 h 252"/>
                  <a:gd name="T46" fmla="*/ 45 w 283"/>
                  <a:gd name="T47" fmla="*/ 32 h 252"/>
                  <a:gd name="T48" fmla="*/ 46 w 283"/>
                  <a:gd name="T49" fmla="*/ 28 h 252"/>
                  <a:gd name="T50" fmla="*/ 47 w 283"/>
                  <a:gd name="T51" fmla="*/ 24 h 252"/>
                  <a:gd name="T52" fmla="*/ 47 w 283"/>
                  <a:gd name="T53" fmla="*/ 19 h 252"/>
                  <a:gd name="T54" fmla="*/ 45 w 283"/>
                  <a:gd name="T55" fmla="*/ 15 h 252"/>
                  <a:gd name="T56" fmla="*/ 42 w 283"/>
                  <a:gd name="T57" fmla="*/ 12 h 252"/>
                  <a:gd name="T58" fmla="*/ 40 w 283"/>
                  <a:gd name="T59" fmla="*/ 10 h 252"/>
                  <a:gd name="T60" fmla="*/ 37 w 283"/>
                  <a:gd name="T61" fmla="*/ 8 h 252"/>
                  <a:gd name="T62" fmla="*/ 34 w 283"/>
                  <a:gd name="T63" fmla="*/ 7 h 252"/>
                  <a:gd name="T64" fmla="*/ 31 w 283"/>
                  <a:gd name="T65" fmla="*/ 5 h 252"/>
                  <a:gd name="T66" fmla="*/ 27 w 283"/>
                  <a:gd name="T67" fmla="*/ 4 h 252"/>
                  <a:gd name="T68" fmla="*/ 24 w 283"/>
                  <a:gd name="T69" fmla="*/ 3 h 252"/>
                  <a:gd name="T70" fmla="*/ 20 w 283"/>
                  <a:gd name="T71" fmla="*/ 2 h 252"/>
                  <a:gd name="T72" fmla="*/ 17 w 283"/>
                  <a:gd name="T73" fmla="*/ 1 h 252"/>
                  <a:gd name="T74" fmla="*/ 14 w 283"/>
                  <a:gd name="T75" fmla="*/ 1 h 252"/>
                  <a:gd name="T76" fmla="*/ 11 w 283"/>
                  <a:gd name="T77" fmla="*/ 0 h 252"/>
                  <a:gd name="T78" fmla="*/ 8 w 283"/>
                  <a:gd name="T79" fmla="*/ 0 h 252"/>
                  <a:gd name="T80" fmla="*/ 6 w 283"/>
                  <a:gd name="T81" fmla="*/ 0 h 252"/>
                  <a:gd name="T82" fmla="*/ 3 w 283"/>
                  <a:gd name="T83" fmla="*/ 0 h 252"/>
                  <a:gd name="T84" fmla="*/ 2 w 283"/>
                  <a:gd name="T85" fmla="*/ 0 h 252"/>
                  <a:gd name="T86" fmla="*/ 1 w 283"/>
                  <a:gd name="T87" fmla="*/ 0 h 252"/>
                  <a:gd name="T88" fmla="*/ 0 w 283"/>
                  <a:gd name="T89" fmla="*/ 1 h 252"/>
                  <a:gd name="T90" fmla="*/ 2 w 283"/>
                  <a:gd name="T91" fmla="*/ 1 h 252"/>
                  <a:gd name="T92" fmla="*/ 4 w 283"/>
                  <a:gd name="T93" fmla="*/ 1 h 252"/>
                  <a:gd name="T94" fmla="*/ 6 w 283"/>
                  <a:gd name="T95" fmla="*/ 2 h 252"/>
                  <a:gd name="T96" fmla="*/ 9 w 283"/>
                  <a:gd name="T97" fmla="*/ 2 h 252"/>
                  <a:gd name="T98" fmla="*/ 11 w 283"/>
                  <a:gd name="T99" fmla="*/ 3 h 252"/>
                  <a:gd name="T100" fmla="*/ 14 w 283"/>
                  <a:gd name="T101" fmla="*/ 3 h 252"/>
                  <a:gd name="T102" fmla="*/ 16 w 283"/>
                  <a:gd name="T103" fmla="*/ 4 h 252"/>
                  <a:gd name="T104" fmla="*/ 19 w 283"/>
                  <a:gd name="T105" fmla="*/ 4 h 252"/>
                  <a:gd name="T106" fmla="*/ 21 w 283"/>
                  <a:gd name="T107" fmla="*/ 5 h 252"/>
                  <a:gd name="T108" fmla="*/ 24 w 283"/>
                  <a:gd name="T109" fmla="*/ 6 h 252"/>
                  <a:gd name="T110" fmla="*/ 27 w 283"/>
                  <a:gd name="T111" fmla="*/ 7 h 252"/>
                  <a:gd name="T112" fmla="*/ 29 w 283"/>
                  <a:gd name="T113" fmla="*/ 8 h 252"/>
                  <a:gd name="T114" fmla="*/ 32 w 283"/>
                  <a:gd name="T115" fmla="*/ 9 h 252"/>
                  <a:gd name="T116" fmla="*/ 35 w 283"/>
                  <a:gd name="T117" fmla="*/ 10 h 252"/>
                  <a:gd name="T118" fmla="*/ 37 w 283"/>
                  <a:gd name="T119" fmla="*/ 11 h 252"/>
                  <a:gd name="T120" fmla="*/ 39 w 283"/>
                  <a:gd name="T121" fmla="*/ 13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3"/>
                  <a:gd name="T184" fmla="*/ 0 h 252"/>
                  <a:gd name="T185" fmla="*/ 283 w 283"/>
                  <a:gd name="T186" fmla="*/ 252 h 2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7" name="Freeform 542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>
                  <a:gd name="T0" fmla="*/ 0 w 114"/>
                  <a:gd name="T1" fmla="*/ 21 h 238"/>
                  <a:gd name="T2" fmla="*/ 0 w 114"/>
                  <a:gd name="T3" fmla="*/ 24 h 238"/>
                  <a:gd name="T4" fmla="*/ 1 w 114"/>
                  <a:gd name="T5" fmla="*/ 28 h 238"/>
                  <a:gd name="T6" fmla="*/ 2 w 114"/>
                  <a:gd name="T7" fmla="*/ 30 h 238"/>
                  <a:gd name="T8" fmla="*/ 4 w 114"/>
                  <a:gd name="T9" fmla="*/ 33 h 238"/>
                  <a:gd name="T10" fmla="*/ 6 w 114"/>
                  <a:gd name="T11" fmla="*/ 35 h 238"/>
                  <a:gd name="T12" fmla="*/ 9 w 114"/>
                  <a:gd name="T13" fmla="*/ 37 h 238"/>
                  <a:gd name="T14" fmla="*/ 12 w 114"/>
                  <a:gd name="T15" fmla="*/ 38 h 238"/>
                  <a:gd name="T16" fmla="*/ 15 w 114"/>
                  <a:gd name="T17" fmla="*/ 39 h 238"/>
                  <a:gd name="T18" fmla="*/ 16 w 114"/>
                  <a:gd name="T19" fmla="*/ 39 h 238"/>
                  <a:gd name="T20" fmla="*/ 17 w 114"/>
                  <a:gd name="T21" fmla="*/ 39 h 238"/>
                  <a:gd name="T22" fmla="*/ 18 w 114"/>
                  <a:gd name="T23" fmla="*/ 38 h 238"/>
                  <a:gd name="T24" fmla="*/ 19 w 114"/>
                  <a:gd name="T25" fmla="*/ 37 h 238"/>
                  <a:gd name="T26" fmla="*/ 19 w 114"/>
                  <a:gd name="T27" fmla="*/ 36 h 238"/>
                  <a:gd name="T28" fmla="*/ 18 w 114"/>
                  <a:gd name="T29" fmla="*/ 35 h 238"/>
                  <a:gd name="T30" fmla="*/ 18 w 114"/>
                  <a:gd name="T31" fmla="*/ 35 h 238"/>
                  <a:gd name="T32" fmla="*/ 17 w 114"/>
                  <a:gd name="T33" fmla="*/ 34 h 238"/>
                  <a:gd name="T34" fmla="*/ 14 w 114"/>
                  <a:gd name="T35" fmla="*/ 33 h 238"/>
                  <a:gd name="T36" fmla="*/ 11 w 114"/>
                  <a:gd name="T37" fmla="*/ 32 h 238"/>
                  <a:gd name="T38" fmla="*/ 8 w 114"/>
                  <a:gd name="T39" fmla="*/ 29 h 238"/>
                  <a:gd name="T40" fmla="*/ 7 w 114"/>
                  <a:gd name="T41" fmla="*/ 27 h 238"/>
                  <a:gd name="T42" fmla="*/ 5 w 114"/>
                  <a:gd name="T43" fmla="*/ 24 h 238"/>
                  <a:gd name="T44" fmla="*/ 5 w 114"/>
                  <a:gd name="T45" fmla="*/ 21 h 238"/>
                  <a:gd name="T46" fmla="*/ 5 w 114"/>
                  <a:gd name="T47" fmla="*/ 18 h 238"/>
                  <a:gd name="T48" fmla="*/ 6 w 114"/>
                  <a:gd name="T49" fmla="*/ 15 h 238"/>
                  <a:gd name="T50" fmla="*/ 7 w 114"/>
                  <a:gd name="T51" fmla="*/ 12 h 238"/>
                  <a:gd name="T52" fmla="*/ 9 w 114"/>
                  <a:gd name="T53" fmla="*/ 10 h 238"/>
                  <a:gd name="T54" fmla="*/ 10 w 114"/>
                  <a:gd name="T55" fmla="*/ 8 h 238"/>
                  <a:gd name="T56" fmla="*/ 12 w 114"/>
                  <a:gd name="T57" fmla="*/ 6 h 238"/>
                  <a:gd name="T58" fmla="*/ 14 w 114"/>
                  <a:gd name="T59" fmla="*/ 5 h 238"/>
                  <a:gd name="T60" fmla="*/ 16 w 114"/>
                  <a:gd name="T61" fmla="*/ 3 h 238"/>
                  <a:gd name="T62" fmla="*/ 18 w 114"/>
                  <a:gd name="T63" fmla="*/ 1 h 238"/>
                  <a:gd name="T64" fmla="*/ 19 w 114"/>
                  <a:gd name="T65" fmla="*/ 0 h 238"/>
                  <a:gd name="T66" fmla="*/ 18 w 114"/>
                  <a:gd name="T67" fmla="*/ 0 h 238"/>
                  <a:gd name="T68" fmla="*/ 16 w 114"/>
                  <a:gd name="T69" fmla="*/ 1 h 238"/>
                  <a:gd name="T70" fmla="*/ 13 w 114"/>
                  <a:gd name="T71" fmla="*/ 3 h 238"/>
                  <a:gd name="T72" fmla="*/ 9 w 114"/>
                  <a:gd name="T73" fmla="*/ 6 h 238"/>
                  <a:gd name="T74" fmla="*/ 6 w 114"/>
                  <a:gd name="T75" fmla="*/ 9 h 238"/>
                  <a:gd name="T76" fmla="*/ 3 w 114"/>
                  <a:gd name="T77" fmla="*/ 13 h 238"/>
                  <a:gd name="T78" fmla="*/ 1 w 114"/>
                  <a:gd name="T79" fmla="*/ 17 h 238"/>
                  <a:gd name="T80" fmla="*/ 0 w 114"/>
                  <a:gd name="T81" fmla="*/ 21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4"/>
                  <a:gd name="T124" fmla="*/ 0 h 238"/>
                  <a:gd name="T125" fmla="*/ 114 w 114"/>
                  <a:gd name="T126" fmla="*/ 238 h 2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8" name="Freeform 543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>
                  <a:gd name="T0" fmla="*/ 35 w 246"/>
                  <a:gd name="T1" fmla="*/ 21 h 310"/>
                  <a:gd name="T2" fmla="*/ 37 w 246"/>
                  <a:gd name="T3" fmla="*/ 24 h 310"/>
                  <a:gd name="T4" fmla="*/ 38 w 246"/>
                  <a:gd name="T5" fmla="*/ 28 h 310"/>
                  <a:gd name="T6" fmla="*/ 37 w 246"/>
                  <a:gd name="T7" fmla="*/ 31 h 310"/>
                  <a:gd name="T8" fmla="*/ 35 w 246"/>
                  <a:gd name="T9" fmla="*/ 35 h 310"/>
                  <a:gd name="T10" fmla="*/ 31 w 246"/>
                  <a:gd name="T11" fmla="*/ 38 h 310"/>
                  <a:gd name="T12" fmla="*/ 28 w 246"/>
                  <a:gd name="T13" fmla="*/ 41 h 310"/>
                  <a:gd name="T14" fmla="*/ 24 w 246"/>
                  <a:gd name="T15" fmla="*/ 44 h 310"/>
                  <a:gd name="T16" fmla="*/ 22 w 246"/>
                  <a:gd name="T17" fmla="*/ 47 h 310"/>
                  <a:gd name="T18" fmla="*/ 21 w 246"/>
                  <a:gd name="T19" fmla="*/ 48 h 310"/>
                  <a:gd name="T20" fmla="*/ 20 w 246"/>
                  <a:gd name="T21" fmla="*/ 50 h 310"/>
                  <a:gd name="T22" fmla="*/ 20 w 246"/>
                  <a:gd name="T23" fmla="*/ 51 h 310"/>
                  <a:gd name="T24" fmla="*/ 22 w 246"/>
                  <a:gd name="T25" fmla="*/ 52 h 310"/>
                  <a:gd name="T26" fmla="*/ 23 w 246"/>
                  <a:gd name="T27" fmla="*/ 52 h 310"/>
                  <a:gd name="T28" fmla="*/ 26 w 246"/>
                  <a:gd name="T29" fmla="*/ 49 h 310"/>
                  <a:gd name="T30" fmla="*/ 30 w 246"/>
                  <a:gd name="T31" fmla="*/ 45 h 310"/>
                  <a:gd name="T32" fmla="*/ 35 w 246"/>
                  <a:gd name="T33" fmla="*/ 41 h 310"/>
                  <a:gd name="T34" fmla="*/ 39 w 246"/>
                  <a:gd name="T35" fmla="*/ 37 h 310"/>
                  <a:gd name="T36" fmla="*/ 41 w 246"/>
                  <a:gd name="T37" fmla="*/ 31 h 310"/>
                  <a:gd name="T38" fmla="*/ 40 w 246"/>
                  <a:gd name="T39" fmla="*/ 26 h 310"/>
                  <a:gd name="T40" fmla="*/ 38 w 246"/>
                  <a:gd name="T41" fmla="*/ 20 h 310"/>
                  <a:gd name="T42" fmla="*/ 34 w 246"/>
                  <a:gd name="T43" fmla="*/ 16 h 310"/>
                  <a:gd name="T44" fmla="*/ 30 w 246"/>
                  <a:gd name="T45" fmla="*/ 12 h 310"/>
                  <a:gd name="T46" fmla="*/ 25 w 246"/>
                  <a:gd name="T47" fmla="*/ 10 h 310"/>
                  <a:gd name="T48" fmla="*/ 21 w 246"/>
                  <a:gd name="T49" fmla="*/ 7 h 310"/>
                  <a:gd name="T50" fmla="*/ 16 w 246"/>
                  <a:gd name="T51" fmla="*/ 5 h 310"/>
                  <a:gd name="T52" fmla="*/ 12 w 246"/>
                  <a:gd name="T53" fmla="*/ 3 h 310"/>
                  <a:gd name="T54" fmla="*/ 8 w 246"/>
                  <a:gd name="T55" fmla="*/ 1 h 310"/>
                  <a:gd name="T56" fmla="*/ 4 w 246"/>
                  <a:gd name="T57" fmla="*/ 0 h 310"/>
                  <a:gd name="T58" fmla="*/ 1 w 246"/>
                  <a:gd name="T59" fmla="*/ 0 h 310"/>
                  <a:gd name="T60" fmla="*/ 1 w 246"/>
                  <a:gd name="T61" fmla="*/ 1 h 310"/>
                  <a:gd name="T62" fmla="*/ 5 w 246"/>
                  <a:gd name="T63" fmla="*/ 2 h 310"/>
                  <a:gd name="T64" fmla="*/ 9 w 246"/>
                  <a:gd name="T65" fmla="*/ 4 h 310"/>
                  <a:gd name="T66" fmla="*/ 13 w 246"/>
                  <a:gd name="T67" fmla="*/ 6 h 310"/>
                  <a:gd name="T68" fmla="*/ 18 w 246"/>
                  <a:gd name="T69" fmla="*/ 9 h 310"/>
                  <a:gd name="T70" fmla="*/ 22 w 246"/>
                  <a:gd name="T71" fmla="*/ 12 h 310"/>
                  <a:gd name="T72" fmla="*/ 27 w 246"/>
                  <a:gd name="T73" fmla="*/ 15 h 310"/>
                  <a:gd name="T74" fmla="*/ 31 w 246"/>
                  <a:gd name="T75" fmla="*/ 18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6"/>
                  <a:gd name="T115" fmla="*/ 0 h 310"/>
                  <a:gd name="T116" fmla="*/ 246 w 246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9" name="Freeform 544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>
                  <a:gd name="T0" fmla="*/ 5 w 83"/>
                  <a:gd name="T1" fmla="*/ 2 h 187"/>
                  <a:gd name="T2" fmla="*/ 5 w 83"/>
                  <a:gd name="T3" fmla="*/ 1 h 187"/>
                  <a:gd name="T4" fmla="*/ 4 w 83"/>
                  <a:gd name="T5" fmla="*/ 0 h 187"/>
                  <a:gd name="T6" fmla="*/ 3 w 83"/>
                  <a:gd name="T7" fmla="*/ 0 h 187"/>
                  <a:gd name="T8" fmla="*/ 2 w 83"/>
                  <a:gd name="T9" fmla="*/ 0 h 187"/>
                  <a:gd name="T10" fmla="*/ 1 w 83"/>
                  <a:gd name="T11" fmla="*/ 0 h 187"/>
                  <a:gd name="T12" fmla="*/ 1 w 83"/>
                  <a:gd name="T13" fmla="*/ 1 h 187"/>
                  <a:gd name="T14" fmla="*/ 0 w 83"/>
                  <a:gd name="T15" fmla="*/ 2 h 187"/>
                  <a:gd name="T16" fmla="*/ 0 w 83"/>
                  <a:gd name="T17" fmla="*/ 3 h 187"/>
                  <a:gd name="T18" fmla="*/ 1 w 83"/>
                  <a:gd name="T19" fmla="*/ 7 h 187"/>
                  <a:gd name="T20" fmla="*/ 3 w 83"/>
                  <a:gd name="T21" fmla="*/ 12 h 187"/>
                  <a:gd name="T22" fmla="*/ 5 w 83"/>
                  <a:gd name="T23" fmla="*/ 17 h 187"/>
                  <a:gd name="T24" fmla="*/ 7 w 83"/>
                  <a:gd name="T25" fmla="*/ 21 h 187"/>
                  <a:gd name="T26" fmla="*/ 9 w 83"/>
                  <a:gd name="T27" fmla="*/ 25 h 187"/>
                  <a:gd name="T28" fmla="*/ 11 w 83"/>
                  <a:gd name="T29" fmla="*/ 28 h 187"/>
                  <a:gd name="T30" fmla="*/ 13 w 83"/>
                  <a:gd name="T31" fmla="*/ 31 h 187"/>
                  <a:gd name="T32" fmla="*/ 14 w 83"/>
                  <a:gd name="T33" fmla="*/ 31 h 187"/>
                  <a:gd name="T34" fmla="*/ 13 w 83"/>
                  <a:gd name="T35" fmla="*/ 29 h 187"/>
                  <a:gd name="T36" fmla="*/ 13 w 83"/>
                  <a:gd name="T37" fmla="*/ 26 h 187"/>
                  <a:gd name="T38" fmla="*/ 11 w 83"/>
                  <a:gd name="T39" fmla="*/ 23 h 187"/>
                  <a:gd name="T40" fmla="*/ 10 w 83"/>
                  <a:gd name="T41" fmla="*/ 19 h 187"/>
                  <a:gd name="T42" fmla="*/ 9 w 83"/>
                  <a:gd name="T43" fmla="*/ 15 h 187"/>
                  <a:gd name="T44" fmla="*/ 7 w 83"/>
                  <a:gd name="T45" fmla="*/ 10 h 187"/>
                  <a:gd name="T46" fmla="*/ 6 w 83"/>
                  <a:gd name="T47" fmla="*/ 6 h 187"/>
                  <a:gd name="T48" fmla="*/ 5 w 83"/>
                  <a:gd name="T49" fmla="*/ 2 h 1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3"/>
                  <a:gd name="T76" fmla="*/ 0 h 187"/>
                  <a:gd name="T77" fmla="*/ 83 w 83"/>
                  <a:gd name="T78" fmla="*/ 187 h 18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0" name="Freeform 545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>
                  <a:gd name="T0" fmla="*/ 4 w 44"/>
                  <a:gd name="T1" fmla="*/ 2 h 94"/>
                  <a:gd name="T2" fmla="*/ 3 w 44"/>
                  <a:gd name="T3" fmla="*/ 1 h 94"/>
                  <a:gd name="T4" fmla="*/ 3 w 44"/>
                  <a:gd name="T5" fmla="*/ 0 h 94"/>
                  <a:gd name="T6" fmla="*/ 2 w 44"/>
                  <a:gd name="T7" fmla="*/ 0 h 94"/>
                  <a:gd name="T8" fmla="*/ 2 w 44"/>
                  <a:gd name="T9" fmla="*/ 0 h 94"/>
                  <a:gd name="T10" fmla="*/ 1 w 44"/>
                  <a:gd name="T11" fmla="*/ 0 h 94"/>
                  <a:gd name="T12" fmla="*/ 0 w 44"/>
                  <a:gd name="T13" fmla="*/ 1 h 94"/>
                  <a:gd name="T14" fmla="*/ 0 w 44"/>
                  <a:gd name="T15" fmla="*/ 1 h 94"/>
                  <a:gd name="T16" fmla="*/ 0 w 44"/>
                  <a:gd name="T17" fmla="*/ 2 h 94"/>
                  <a:gd name="T18" fmla="*/ 0 w 44"/>
                  <a:gd name="T19" fmla="*/ 4 h 94"/>
                  <a:gd name="T20" fmla="*/ 1 w 44"/>
                  <a:gd name="T21" fmla="*/ 6 h 94"/>
                  <a:gd name="T22" fmla="*/ 1 w 44"/>
                  <a:gd name="T23" fmla="*/ 9 h 94"/>
                  <a:gd name="T24" fmla="*/ 2 w 44"/>
                  <a:gd name="T25" fmla="*/ 11 h 94"/>
                  <a:gd name="T26" fmla="*/ 3 w 44"/>
                  <a:gd name="T27" fmla="*/ 13 h 94"/>
                  <a:gd name="T28" fmla="*/ 4 w 44"/>
                  <a:gd name="T29" fmla="*/ 15 h 94"/>
                  <a:gd name="T30" fmla="*/ 6 w 44"/>
                  <a:gd name="T31" fmla="*/ 16 h 94"/>
                  <a:gd name="T32" fmla="*/ 7 w 44"/>
                  <a:gd name="T33" fmla="*/ 16 h 94"/>
                  <a:gd name="T34" fmla="*/ 7 w 44"/>
                  <a:gd name="T35" fmla="*/ 13 h 94"/>
                  <a:gd name="T36" fmla="*/ 6 w 44"/>
                  <a:gd name="T37" fmla="*/ 9 h 94"/>
                  <a:gd name="T38" fmla="*/ 5 w 44"/>
                  <a:gd name="T39" fmla="*/ 5 h 94"/>
                  <a:gd name="T40" fmla="*/ 4 w 44"/>
                  <a:gd name="T41" fmla="*/ 2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4"/>
                  <a:gd name="T64" fmla="*/ 0 h 94"/>
                  <a:gd name="T65" fmla="*/ 44 w 44"/>
                  <a:gd name="T66" fmla="*/ 94 h 9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1" name="Freeform 546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>
                  <a:gd name="T0" fmla="*/ 3 w 38"/>
                  <a:gd name="T1" fmla="*/ 1 h 54"/>
                  <a:gd name="T2" fmla="*/ 3 w 38"/>
                  <a:gd name="T3" fmla="*/ 1 h 54"/>
                  <a:gd name="T4" fmla="*/ 3 w 38"/>
                  <a:gd name="T5" fmla="*/ 1 h 54"/>
                  <a:gd name="T6" fmla="*/ 3 w 38"/>
                  <a:gd name="T7" fmla="*/ 1 h 54"/>
                  <a:gd name="T8" fmla="*/ 3 w 38"/>
                  <a:gd name="T9" fmla="*/ 1 h 54"/>
                  <a:gd name="T10" fmla="*/ 3 w 38"/>
                  <a:gd name="T11" fmla="*/ 1 h 54"/>
                  <a:gd name="T12" fmla="*/ 2 w 38"/>
                  <a:gd name="T13" fmla="*/ 0 h 54"/>
                  <a:gd name="T14" fmla="*/ 2 w 38"/>
                  <a:gd name="T15" fmla="*/ 0 h 54"/>
                  <a:gd name="T16" fmla="*/ 1 w 38"/>
                  <a:gd name="T17" fmla="*/ 0 h 54"/>
                  <a:gd name="T18" fmla="*/ 1 w 38"/>
                  <a:gd name="T19" fmla="*/ 0 h 54"/>
                  <a:gd name="T20" fmla="*/ 0 w 38"/>
                  <a:gd name="T21" fmla="*/ 1 h 54"/>
                  <a:gd name="T22" fmla="*/ 0 w 38"/>
                  <a:gd name="T23" fmla="*/ 1 h 54"/>
                  <a:gd name="T24" fmla="*/ 0 w 38"/>
                  <a:gd name="T25" fmla="*/ 2 h 54"/>
                  <a:gd name="T26" fmla="*/ 0 w 38"/>
                  <a:gd name="T27" fmla="*/ 3 h 54"/>
                  <a:gd name="T28" fmla="*/ 1 w 38"/>
                  <a:gd name="T29" fmla="*/ 4 h 54"/>
                  <a:gd name="T30" fmla="*/ 1 w 38"/>
                  <a:gd name="T31" fmla="*/ 5 h 54"/>
                  <a:gd name="T32" fmla="*/ 2 w 38"/>
                  <a:gd name="T33" fmla="*/ 7 h 54"/>
                  <a:gd name="T34" fmla="*/ 3 w 38"/>
                  <a:gd name="T35" fmla="*/ 8 h 54"/>
                  <a:gd name="T36" fmla="*/ 4 w 38"/>
                  <a:gd name="T37" fmla="*/ 8 h 54"/>
                  <a:gd name="T38" fmla="*/ 5 w 38"/>
                  <a:gd name="T39" fmla="*/ 9 h 54"/>
                  <a:gd name="T40" fmla="*/ 6 w 38"/>
                  <a:gd name="T41" fmla="*/ 9 h 54"/>
                  <a:gd name="T42" fmla="*/ 6 w 38"/>
                  <a:gd name="T43" fmla="*/ 7 h 54"/>
                  <a:gd name="T44" fmla="*/ 5 w 38"/>
                  <a:gd name="T45" fmla="*/ 5 h 54"/>
                  <a:gd name="T46" fmla="*/ 4 w 38"/>
                  <a:gd name="T47" fmla="*/ 3 h 54"/>
                  <a:gd name="T48" fmla="*/ 3 w 38"/>
                  <a:gd name="T49" fmla="*/ 1 h 5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8"/>
                  <a:gd name="T76" fmla="*/ 0 h 54"/>
                  <a:gd name="T77" fmla="*/ 38 w 38"/>
                  <a:gd name="T78" fmla="*/ 54 h 5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" name="Freeform 547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>
                  <a:gd name="T0" fmla="*/ 6 w 52"/>
                  <a:gd name="T1" fmla="*/ 4 h 36"/>
                  <a:gd name="T2" fmla="*/ 7 w 52"/>
                  <a:gd name="T3" fmla="*/ 4 h 36"/>
                  <a:gd name="T4" fmla="*/ 8 w 52"/>
                  <a:gd name="T5" fmla="*/ 3 h 36"/>
                  <a:gd name="T6" fmla="*/ 8 w 52"/>
                  <a:gd name="T7" fmla="*/ 3 h 36"/>
                  <a:gd name="T8" fmla="*/ 8 w 52"/>
                  <a:gd name="T9" fmla="*/ 2 h 36"/>
                  <a:gd name="T10" fmla="*/ 8 w 52"/>
                  <a:gd name="T11" fmla="*/ 1 h 36"/>
                  <a:gd name="T12" fmla="*/ 7 w 52"/>
                  <a:gd name="T13" fmla="*/ 0 h 36"/>
                  <a:gd name="T14" fmla="*/ 6 w 52"/>
                  <a:gd name="T15" fmla="*/ 0 h 36"/>
                  <a:gd name="T16" fmla="*/ 6 w 52"/>
                  <a:gd name="T17" fmla="*/ 0 h 36"/>
                  <a:gd name="T18" fmla="*/ 5 w 52"/>
                  <a:gd name="T19" fmla="*/ 0 h 36"/>
                  <a:gd name="T20" fmla="*/ 4 w 52"/>
                  <a:gd name="T21" fmla="*/ 0 h 36"/>
                  <a:gd name="T22" fmla="*/ 3 w 52"/>
                  <a:gd name="T23" fmla="*/ 1 h 36"/>
                  <a:gd name="T24" fmla="*/ 2 w 52"/>
                  <a:gd name="T25" fmla="*/ 1 h 36"/>
                  <a:gd name="T26" fmla="*/ 1 w 52"/>
                  <a:gd name="T27" fmla="*/ 2 h 36"/>
                  <a:gd name="T28" fmla="*/ 0 w 52"/>
                  <a:gd name="T29" fmla="*/ 4 h 36"/>
                  <a:gd name="T30" fmla="*/ 0 w 52"/>
                  <a:gd name="T31" fmla="*/ 5 h 36"/>
                  <a:gd name="T32" fmla="*/ 0 w 52"/>
                  <a:gd name="T33" fmla="*/ 5 h 36"/>
                  <a:gd name="T34" fmla="*/ 1 w 52"/>
                  <a:gd name="T35" fmla="*/ 6 h 36"/>
                  <a:gd name="T36" fmla="*/ 1 w 52"/>
                  <a:gd name="T37" fmla="*/ 6 h 36"/>
                  <a:gd name="T38" fmla="*/ 2 w 52"/>
                  <a:gd name="T39" fmla="*/ 6 h 36"/>
                  <a:gd name="T40" fmla="*/ 3 w 52"/>
                  <a:gd name="T41" fmla="*/ 6 h 36"/>
                  <a:gd name="T42" fmla="*/ 4 w 52"/>
                  <a:gd name="T43" fmla="*/ 6 h 36"/>
                  <a:gd name="T44" fmla="*/ 5 w 52"/>
                  <a:gd name="T45" fmla="*/ 5 h 36"/>
                  <a:gd name="T46" fmla="*/ 6 w 52"/>
                  <a:gd name="T47" fmla="*/ 5 h 36"/>
                  <a:gd name="T48" fmla="*/ 6 w 52"/>
                  <a:gd name="T49" fmla="*/ 4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2"/>
                  <a:gd name="T76" fmla="*/ 0 h 36"/>
                  <a:gd name="T77" fmla="*/ 52 w 52"/>
                  <a:gd name="T78" fmla="*/ 36 h 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" name="Freeform 548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>
                  <a:gd name="T0" fmla="*/ 12 w 198"/>
                  <a:gd name="T1" fmla="*/ 6 h 236"/>
                  <a:gd name="T2" fmla="*/ 10 w 198"/>
                  <a:gd name="T3" fmla="*/ 8 h 236"/>
                  <a:gd name="T4" fmla="*/ 8 w 198"/>
                  <a:gd name="T5" fmla="*/ 10 h 236"/>
                  <a:gd name="T6" fmla="*/ 6 w 198"/>
                  <a:gd name="T7" fmla="*/ 12 h 236"/>
                  <a:gd name="T8" fmla="*/ 4 w 198"/>
                  <a:gd name="T9" fmla="*/ 14 h 236"/>
                  <a:gd name="T10" fmla="*/ 2 w 198"/>
                  <a:gd name="T11" fmla="*/ 17 h 236"/>
                  <a:gd name="T12" fmla="*/ 1 w 198"/>
                  <a:gd name="T13" fmla="*/ 19 h 236"/>
                  <a:gd name="T14" fmla="*/ 0 w 198"/>
                  <a:gd name="T15" fmla="*/ 21 h 236"/>
                  <a:gd name="T16" fmla="*/ 0 w 198"/>
                  <a:gd name="T17" fmla="*/ 24 h 236"/>
                  <a:gd name="T18" fmla="*/ 0 w 198"/>
                  <a:gd name="T19" fmla="*/ 28 h 236"/>
                  <a:gd name="T20" fmla="*/ 2 w 198"/>
                  <a:gd name="T21" fmla="*/ 31 h 236"/>
                  <a:gd name="T22" fmla="*/ 4 w 198"/>
                  <a:gd name="T23" fmla="*/ 34 h 236"/>
                  <a:gd name="T24" fmla="*/ 7 w 198"/>
                  <a:gd name="T25" fmla="*/ 36 h 236"/>
                  <a:gd name="T26" fmla="*/ 11 w 198"/>
                  <a:gd name="T27" fmla="*/ 38 h 236"/>
                  <a:gd name="T28" fmla="*/ 15 w 198"/>
                  <a:gd name="T29" fmla="*/ 39 h 236"/>
                  <a:gd name="T30" fmla="*/ 18 w 198"/>
                  <a:gd name="T31" fmla="*/ 39 h 236"/>
                  <a:gd name="T32" fmla="*/ 22 w 198"/>
                  <a:gd name="T33" fmla="*/ 38 h 236"/>
                  <a:gd name="T34" fmla="*/ 23 w 198"/>
                  <a:gd name="T35" fmla="*/ 38 h 236"/>
                  <a:gd name="T36" fmla="*/ 24 w 198"/>
                  <a:gd name="T37" fmla="*/ 38 h 236"/>
                  <a:gd name="T38" fmla="*/ 24 w 198"/>
                  <a:gd name="T39" fmla="*/ 37 h 236"/>
                  <a:gd name="T40" fmla="*/ 24 w 198"/>
                  <a:gd name="T41" fmla="*/ 37 h 236"/>
                  <a:gd name="T42" fmla="*/ 24 w 198"/>
                  <a:gd name="T43" fmla="*/ 36 h 236"/>
                  <a:gd name="T44" fmla="*/ 24 w 198"/>
                  <a:gd name="T45" fmla="*/ 36 h 236"/>
                  <a:gd name="T46" fmla="*/ 23 w 198"/>
                  <a:gd name="T47" fmla="*/ 36 h 236"/>
                  <a:gd name="T48" fmla="*/ 22 w 198"/>
                  <a:gd name="T49" fmla="*/ 36 h 236"/>
                  <a:gd name="T50" fmla="*/ 21 w 198"/>
                  <a:gd name="T51" fmla="*/ 36 h 236"/>
                  <a:gd name="T52" fmla="*/ 20 w 198"/>
                  <a:gd name="T53" fmla="*/ 36 h 236"/>
                  <a:gd name="T54" fmla="*/ 19 w 198"/>
                  <a:gd name="T55" fmla="*/ 36 h 236"/>
                  <a:gd name="T56" fmla="*/ 18 w 198"/>
                  <a:gd name="T57" fmla="*/ 36 h 236"/>
                  <a:gd name="T58" fmla="*/ 16 w 198"/>
                  <a:gd name="T59" fmla="*/ 36 h 236"/>
                  <a:gd name="T60" fmla="*/ 15 w 198"/>
                  <a:gd name="T61" fmla="*/ 36 h 236"/>
                  <a:gd name="T62" fmla="*/ 13 w 198"/>
                  <a:gd name="T63" fmla="*/ 35 h 236"/>
                  <a:gd name="T64" fmla="*/ 10 w 198"/>
                  <a:gd name="T65" fmla="*/ 35 h 236"/>
                  <a:gd name="T66" fmla="*/ 8 w 198"/>
                  <a:gd name="T67" fmla="*/ 34 h 236"/>
                  <a:gd name="T68" fmla="*/ 7 w 198"/>
                  <a:gd name="T69" fmla="*/ 33 h 236"/>
                  <a:gd name="T70" fmla="*/ 5 w 198"/>
                  <a:gd name="T71" fmla="*/ 31 h 236"/>
                  <a:gd name="T72" fmla="*/ 3 w 198"/>
                  <a:gd name="T73" fmla="*/ 29 h 236"/>
                  <a:gd name="T74" fmla="*/ 2 w 198"/>
                  <a:gd name="T75" fmla="*/ 26 h 236"/>
                  <a:gd name="T76" fmla="*/ 3 w 198"/>
                  <a:gd name="T77" fmla="*/ 23 h 236"/>
                  <a:gd name="T78" fmla="*/ 4 w 198"/>
                  <a:gd name="T79" fmla="*/ 20 h 236"/>
                  <a:gd name="T80" fmla="*/ 5 w 198"/>
                  <a:gd name="T81" fmla="*/ 18 h 236"/>
                  <a:gd name="T82" fmla="*/ 7 w 198"/>
                  <a:gd name="T83" fmla="*/ 16 h 236"/>
                  <a:gd name="T84" fmla="*/ 8 w 198"/>
                  <a:gd name="T85" fmla="*/ 14 h 236"/>
                  <a:gd name="T86" fmla="*/ 10 w 198"/>
                  <a:gd name="T87" fmla="*/ 12 h 236"/>
                  <a:gd name="T88" fmla="*/ 13 w 198"/>
                  <a:gd name="T89" fmla="*/ 10 h 236"/>
                  <a:gd name="T90" fmla="*/ 16 w 198"/>
                  <a:gd name="T91" fmla="*/ 8 h 236"/>
                  <a:gd name="T92" fmla="*/ 18 w 198"/>
                  <a:gd name="T93" fmla="*/ 6 h 236"/>
                  <a:gd name="T94" fmla="*/ 21 w 198"/>
                  <a:gd name="T95" fmla="*/ 5 h 236"/>
                  <a:gd name="T96" fmla="*/ 24 w 198"/>
                  <a:gd name="T97" fmla="*/ 4 h 236"/>
                  <a:gd name="T98" fmla="*/ 26 w 198"/>
                  <a:gd name="T99" fmla="*/ 3 h 236"/>
                  <a:gd name="T100" fmla="*/ 29 w 198"/>
                  <a:gd name="T101" fmla="*/ 2 h 236"/>
                  <a:gd name="T102" fmla="*/ 31 w 198"/>
                  <a:gd name="T103" fmla="*/ 2 h 236"/>
                  <a:gd name="T104" fmla="*/ 33 w 198"/>
                  <a:gd name="T105" fmla="*/ 1 h 236"/>
                  <a:gd name="T106" fmla="*/ 32 w 198"/>
                  <a:gd name="T107" fmla="*/ 0 h 236"/>
                  <a:gd name="T108" fmla="*/ 30 w 198"/>
                  <a:gd name="T109" fmla="*/ 0 h 236"/>
                  <a:gd name="T110" fmla="*/ 27 w 198"/>
                  <a:gd name="T111" fmla="*/ 0 h 236"/>
                  <a:gd name="T112" fmla="*/ 24 w 198"/>
                  <a:gd name="T113" fmla="*/ 1 h 236"/>
                  <a:gd name="T114" fmla="*/ 21 w 198"/>
                  <a:gd name="T115" fmla="*/ 2 h 236"/>
                  <a:gd name="T116" fmla="*/ 17 w 198"/>
                  <a:gd name="T117" fmla="*/ 3 h 236"/>
                  <a:gd name="T118" fmla="*/ 15 w 198"/>
                  <a:gd name="T119" fmla="*/ 5 h 236"/>
                  <a:gd name="T120" fmla="*/ 12 w 198"/>
                  <a:gd name="T121" fmla="*/ 6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8"/>
                  <a:gd name="T184" fmla="*/ 0 h 236"/>
                  <a:gd name="T185" fmla="*/ 198 w 198"/>
                  <a:gd name="T186" fmla="*/ 236 h 2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" name="Freeform 549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>
                  <a:gd name="T0" fmla="*/ 19 w 128"/>
                  <a:gd name="T1" fmla="*/ 10 h 183"/>
                  <a:gd name="T2" fmla="*/ 19 w 128"/>
                  <a:gd name="T3" fmla="*/ 13 h 183"/>
                  <a:gd name="T4" fmla="*/ 19 w 128"/>
                  <a:gd name="T5" fmla="*/ 16 h 183"/>
                  <a:gd name="T6" fmla="*/ 17 w 128"/>
                  <a:gd name="T7" fmla="*/ 18 h 183"/>
                  <a:gd name="T8" fmla="*/ 15 w 128"/>
                  <a:gd name="T9" fmla="*/ 20 h 183"/>
                  <a:gd name="T10" fmla="*/ 13 w 128"/>
                  <a:gd name="T11" fmla="*/ 22 h 183"/>
                  <a:gd name="T12" fmla="*/ 10 w 128"/>
                  <a:gd name="T13" fmla="*/ 24 h 183"/>
                  <a:gd name="T14" fmla="*/ 7 w 128"/>
                  <a:gd name="T15" fmla="*/ 26 h 183"/>
                  <a:gd name="T16" fmla="*/ 5 w 128"/>
                  <a:gd name="T17" fmla="*/ 27 h 183"/>
                  <a:gd name="T18" fmla="*/ 5 w 128"/>
                  <a:gd name="T19" fmla="*/ 28 h 183"/>
                  <a:gd name="T20" fmla="*/ 4 w 128"/>
                  <a:gd name="T21" fmla="*/ 28 h 183"/>
                  <a:gd name="T22" fmla="*/ 4 w 128"/>
                  <a:gd name="T23" fmla="*/ 29 h 183"/>
                  <a:gd name="T24" fmla="*/ 5 w 128"/>
                  <a:gd name="T25" fmla="*/ 29 h 183"/>
                  <a:gd name="T26" fmla="*/ 5 w 128"/>
                  <a:gd name="T27" fmla="*/ 30 h 183"/>
                  <a:gd name="T28" fmla="*/ 6 w 128"/>
                  <a:gd name="T29" fmla="*/ 30 h 183"/>
                  <a:gd name="T30" fmla="*/ 6 w 128"/>
                  <a:gd name="T31" fmla="*/ 30 h 183"/>
                  <a:gd name="T32" fmla="*/ 7 w 128"/>
                  <a:gd name="T33" fmla="*/ 30 h 183"/>
                  <a:gd name="T34" fmla="*/ 10 w 128"/>
                  <a:gd name="T35" fmla="*/ 28 h 183"/>
                  <a:gd name="T36" fmla="*/ 13 w 128"/>
                  <a:gd name="T37" fmla="*/ 26 h 183"/>
                  <a:gd name="T38" fmla="*/ 16 w 128"/>
                  <a:gd name="T39" fmla="*/ 24 h 183"/>
                  <a:gd name="T40" fmla="*/ 19 w 128"/>
                  <a:gd name="T41" fmla="*/ 22 h 183"/>
                  <a:gd name="T42" fmla="*/ 20 w 128"/>
                  <a:gd name="T43" fmla="*/ 19 h 183"/>
                  <a:gd name="T44" fmla="*/ 21 w 128"/>
                  <a:gd name="T45" fmla="*/ 16 h 183"/>
                  <a:gd name="T46" fmla="*/ 22 w 128"/>
                  <a:gd name="T47" fmla="*/ 13 h 183"/>
                  <a:gd name="T48" fmla="*/ 21 w 128"/>
                  <a:gd name="T49" fmla="*/ 10 h 183"/>
                  <a:gd name="T50" fmla="*/ 19 w 128"/>
                  <a:gd name="T51" fmla="*/ 7 h 183"/>
                  <a:gd name="T52" fmla="*/ 17 w 128"/>
                  <a:gd name="T53" fmla="*/ 5 h 183"/>
                  <a:gd name="T54" fmla="*/ 14 w 128"/>
                  <a:gd name="T55" fmla="*/ 3 h 183"/>
                  <a:gd name="T56" fmla="*/ 10 w 128"/>
                  <a:gd name="T57" fmla="*/ 1 h 183"/>
                  <a:gd name="T58" fmla="*/ 7 w 128"/>
                  <a:gd name="T59" fmla="*/ 0 h 183"/>
                  <a:gd name="T60" fmla="*/ 4 w 128"/>
                  <a:gd name="T61" fmla="*/ 0 h 183"/>
                  <a:gd name="T62" fmla="*/ 2 w 128"/>
                  <a:gd name="T63" fmla="*/ 0 h 183"/>
                  <a:gd name="T64" fmla="*/ 0 w 128"/>
                  <a:gd name="T65" fmla="*/ 1 h 183"/>
                  <a:gd name="T66" fmla="*/ 3 w 128"/>
                  <a:gd name="T67" fmla="*/ 2 h 183"/>
                  <a:gd name="T68" fmla="*/ 6 w 128"/>
                  <a:gd name="T69" fmla="*/ 2 h 183"/>
                  <a:gd name="T70" fmla="*/ 8 w 128"/>
                  <a:gd name="T71" fmla="*/ 3 h 183"/>
                  <a:gd name="T72" fmla="*/ 11 w 128"/>
                  <a:gd name="T73" fmla="*/ 4 h 183"/>
                  <a:gd name="T74" fmla="*/ 13 w 128"/>
                  <a:gd name="T75" fmla="*/ 5 h 183"/>
                  <a:gd name="T76" fmla="*/ 15 w 128"/>
                  <a:gd name="T77" fmla="*/ 6 h 183"/>
                  <a:gd name="T78" fmla="*/ 17 w 128"/>
                  <a:gd name="T79" fmla="*/ 8 h 183"/>
                  <a:gd name="T80" fmla="*/ 19 w 128"/>
                  <a:gd name="T81" fmla="*/ 10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3"/>
                  <a:gd name="T125" fmla="*/ 128 w 128"/>
                  <a:gd name="T126" fmla="*/ 183 h 1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" name="Freeform 550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>
                  <a:gd name="T0" fmla="*/ 17 w 323"/>
                  <a:gd name="T1" fmla="*/ 12 h 379"/>
                  <a:gd name="T2" fmla="*/ 9 w 323"/>
                  <a:gd name="T3" fmla="*/ 19 h 379"/>
                  <a:gd name="T4" fmla="*/ 3 w 323"/>
                  <a:gd name="T5" fmla="*/ 28 h 379"/>
                  <a:gd name="T6" fmla="*/ 0 w 323"/>
                  <a:gd name="T7" fmla="*/ 38 h 379"/>
                  <a:gd name="T8" fmla="*/ 1 w 323"/>
                  <a:gd name="T9" fmla="*/ 44 h 379"/>
                  <a:gd name="T10" fmla="*/ 2 w 323"/>
                  <a:gd name="T11" fmla="*/ 47 h 379"/>
                  <a:gd name="T12" fmla="*/ 3 w 323"/>
                  <a:gd name="T13" fmla="*/ 50 h 379"/>
                  <a:gd name="T14" fmla="*/ 6 w 323"/>
                  <a:gd name="T15" fmla="*/ 52 h 379"/>
                  <a:gd name="T16" fmla="*/ 9 w 323"/>
                  <a:gd name="T17" fmla="*/ 54 h 379"/>
                  <a:gd name="T18" fmla="*/ 14 w 323"/>
                  <a:gd name="T19" fmla="*/ 57 h 379"/>
                  <a:gd name="T20" fmla="*/ 20 w 323"/>
                  <a:gd name="T21" fmla="*/ 58 h 379"/>
                  <a:gd name="T22" fmla="*/ 25 w 323"/>
                  <a:gd name="T23" fmla="*/ 60 h 379"/>
                  <a:gd name="T24" fmla="*/ 31 w 323"/>
                  <a:gd name="T25" fmla="*/ 61 h 379"/>
                  <a:gd name="T26" fmla="*/ 36 w 323"/>
                  <a:gd name="T27" fmla="*/ 62 h 379"/>
                  <a:gd name="T28" fmla="*/ 42 w 323"/>
                  <a:gd name="T29" fmla="*/ 62 h 379"/>
                  <a:gd name="T30" fmla="*/ 48 w 323"/>
                  <a:gd name="T31" fmla="*/ 63 h 379"/>
                  <a:gd name="T32" fmla="*/ 51 w 323"/>
                  <a:gd name="T33" fmla="*/ 63 h 379"/>
                  <a:gd name="T34" fmla="*/ 53 w 323"/>
                  <a:gd name="T35" fmla="*/ 62 h 379"/>
                  <a:gd name="T36" fmla="*/ 53 w 323"/>
                  <a:gd name="T37" fmla="*/ 60 h 379"/>
                  <a:gd name="T38" fmla="*/ 52 w 323"/>
                  <a:gd name="T39" fmla="*/ 59 h 379"/>
                  <a:gd name="T40" fmla="*/ 48 w 323"/>
                  <a:gd name="T41" fmla="*/ 58 h 379"/>
                  <a:gd name="T42" fmla="*/ 43 w 323"/>
                  <a:gd name="T43" fmla="*/ 58 h 379"/>
                  <a:gd name="T44" fmla="*/ 38 w 323"/>
                  <a:gd name="T45" fmla="*/ 58 h 379"/>
                  <a:gd name="T46" fmla="*/ 33 w 323"/>
                  <a:gd name="T47" fmla="*/ 57 h 379"/>
                  <a:gd name="T48" fmla="*/ 28 w 323"/>
                  <a:gd name="T49" fmla="*/ 56 h 379"/>
                  <a:gd name="T50" fmla="*/ 22 w 323"/>
                  <a:gd name="T51" fmla="*/ 55 h 379"/>
                  <a:gd name="T52" fmla="*/ 17 w 323"/>
                  <a:gd name="T53" fmla="*/ 53 h 379"/>
                  <a:gd name="T54" fmla="*/ 12 w 323"/>
                  <a:gd name="T55" fmla="*/ 51 h 379"/>
                  <a:gd name="T56" fmla="*/ 8 w 323"/>
                  <a:gd name="T57" fmla="*/ 48 h 379"/>
                  <a:gd name="T58" fmla="*/ 6 w 323"/>
                  <a:gd name="T59" fmla="*/ 45 h 379"/>
                  <a:gd name="T60" fmla="*/ 5 w 323"/>
                  <a:gd name="T61" fmla="*/ 40 h 379"/>
                  <a:gd name="T62" fmla="*/ 6 w 323"/>
                  <a:gd name="T63" fmla="*/ 33 h 379"/>
                  <a:gd name="T64" fmla="*/ 8 w 323"/>
                  <a:gd name="T65" fmla="*/ 27 h 379"/>
                  <a:gd name="T66" fmla="*/ 11 w 323"/>
                  <a:gd name="T67" fmla="*/ 23 h 379"/>
                  <a:gd name="T68" fmla="*/ 15 w 323"/>
                  <a:gd name="T69" fmla="*/ 18 h 379"/>
                  <a:gd name="T70" fmla="*/ 19 w 323"/>
                  <a:gd name="T71" fmla="*/ 15 h 379"/>
                  <a:gd name="T72" fmla="*/ 24 w 323"/>
                  <a:gd name="T73" fmla="*/ 11 h 379"/>
                  <a:gd name="T74" fmla="*/ 30 w 323"/>
                  <a:gd name="T75" fmla="*/ 7 h 379"/>
                  <a:gd name="T76" fmla="*/ 36 w 323"/>
                  <a:gd name="T77" fmla="*/ 4 h 379"/>
                  <a:gd name="T78" fmla="*/ 42 w 323"/>
                  <a:gd name="T79" fmla="*/ 1 h 379"/>
                  <a:gd name="T80" fmla="*/ 42 w 323"/>
                  <a:gd name="T81" fmla="*/ 0 h 379"/>
                  <a:gd name="T82" fmla="*/ 36 w 323"/>
                  <a:gd name="T83" fmla="*/ 1 h 379"/>
                  <a:gd name="T84" fmla="*/ 30 w 323"/>
                  <a:gd name="T85" fmla="*/ 3 h 379"/>
                  <a:gd name="T86" fmla="*/ 23 w 323"/>
                  <a:gd name="T87" fmla="*/ 6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3"/>
                  <a:gd name="T133" fmla="*/ 0 h 379"/>
                  <a:gd name="T134" fmla="*/ 323 w 323"/>
                  <a:gd name="T135" fmla="*/ 379 h 3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" name="Freeform 551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>
                  <a:gd name="T0" fmla="*/ 39 w 282"/>
                  <a:gd name="T1" fmla="*/ 13 h 253"/>
                  <a:gd name="T2" fmla="*/ 41 w 282"/>
                  <a:gd name="T3" fmla="*/ 15 h 253"/>
                  <a:gd name="T4" fmla="*/ 42 w 282"/>
                  <a:gd name="T5" fmla="*/ 18 h 253"/>
                  <a:gd name="T6" fmla="*/ 43 w 282"/>
                  <a:gd name="T7" fmla="*/ 21 h 253"/>
                  <a:gd name="T8" fmla="*/ 43 w 282"/>
                  <a:gd name="T9" fmla="*/ 24 h 253"/>
                  <a:gd name="T10" fmla="*/ 43 w 282"/>
                  <a:gd name="T11" fmla="*/ 26 h 253"/>
                  <a:gd name="T12" fmla="*/ 42 w 282"/>
                  <a:gd name="T13" fmla="*/ 28 h 253"/>
                  <a:gd name="T14" fmla="*/ 41 w 282"/>
                  <a:gd name="T15" fmla="*/ 31 h 253"/>
                  <a:gd name="T16" fmla="*/ 39 w 282"/>
                  <a:gd name="T17" fmla="*/ 32 h 253"/>
                  <a:gd name="T18" fmla="*/ 37 w 282"/>
                  <a:gd name="T19" fmla="*/ 34 h 253"/>
                  <a:gd name="T20" fmla="*/ 36 w 282"/>
                  <a:gd name="T21" fmla="*/ 36 h 253"/>
                  <a:gd name="T22" fmla="*/ 34 w 282"/>
                  <a:gd name="T23" fmla="*/ 37 h 253"/>
                  <a:gd name="T24" fmla="*/ 32 w 282"/>
                  <a:gd name="T25" fmla="*/ 39 h 253"/>
                  <a:gd name="T26" fmla="*/ 32 w 282"/>
                  <a:gd name="T27" fmla="*/ 40 h 253"/>
                  <a:gd name="T28" fmla="*/ 32 w 282"/>
                  <a:gd name="T29" fmla="*/ 40 h 253"/>
                  <a:gd name="T30" fmla="*/ 32 w 282"/>
                  <a:gd name="T31" fmla="*/ 41 h 253"/>
                  <a:gd name="T32" fmla="*/ 32 w 282"/>
                  <a:gd name="T33" fmla="*/ 41 h 253"/>
                  <a:gd name="T34" fmla="*/ 33 w 282"/>
                  <a:gd name="T35" fmla="*/ 42 h 253"/>
                  <a:gd name="T36" fmla="*/ 33 w 282"/>
                  <a:gd name="T37" fmla="*/ 42 h 253"/>
                  <a:gd name="T38" fmla="*/ 34 w 282"/>
                  <a:gd name="T39" fmla="*/ 42 h 253"/>
                  <a:gd name="T40" fmla="*/ 35 w 282"/>
                  <a:gd name="T41" fmla="*/ 41 h 253"/>
                  <a:gd name="T42" fmla="*/ 39 w 282"/>
                  <a:gd name="T43" fmla="*/ 39 h 253"/>
                  <a:gd name="T44" fmla="*/ 42 w 282"/>
                  <a:gd name="T45" fmla="*/ 36 h 253"/>
                  <a:gd name="T46" fmla="*/ 45 w 282"/>
                  <a:gd name="T47" fmla="*/ 32 h 253"/>
                  <a:gd name="T48" fmla="*/ 46 w 282"/>
                  <a:gd name="T49" fmla="*/ 28 h 253"/>
                  <a:gd name="T50" fmla="*/ 47 w 282"/>
                  <a:gd name="T51" fmla="*/ 23 h 253"/>
                  <a:gd name="T52" fmla="*/ 47 w 282"/>
                  <a:gd name="T53" fmla="*/ 19 h 253"/>
                  <a:gd name="T54" fmla="*/ 45 w 282"/>
                  <a:gd name="T55" fmla="*/ 15 h 253"/>
                  <a:gd name="T56" fmla="*/ 42 w 282"/>
                  <a:gd name="T57" fmla="*/ 12 h 253"/>
                  <a:gd name="T58" fmla="*/ 39 w 282"/>
                  <a:gd name="T59" fmla="*/ 10 h 253"/>
                  <a:gd name="T60" fmla="*/ 37 w 282"/>
                  <a:gd name="T61" fmla="*/ 8 h 253"/>
                  <a:gd name="T62" fmla="*/ 34 w 282"/>
                  <a:gd name="T63" fmla="*/ 6 h 253"/>
                  <a:gd name="T64" fmla="*/ 30 w 282"/>
                  <a:gd name="T65" fmla="*/ 5 h 253"/>
                  <a:gd name="T66" fmla="*/ 27 w 282"/>
                  <a:gd name="T67" fmla="*/ 4 h 253"/>
                  <a:gd name="T68" fmla="*/ 24 w 282"/>
                  <a:gd name="T69" fmla="*/ 3 h 253"/>
                  <a:gd name="T70" fmla="*/ 20 w 282"/>
                  <a:gd name="T71" fmla="*/ 2 h 253"/>
                  <a:gd name="T72" fmla="*/ 17 w 282"/>
                  <a:gd name="T73" fmla="*/ 1 h 253"/>
                  <a:gd name="T74" fmla="*/ 14 w 282"/>
                  <a:gd name="T75" fmla="*/ 1 h 253"/>
                  <a:gd name="T76" fmla="*/ 10 w 282"/>
                  <a:gd name="T77" fmla="*/ 0 h 253"/>
                  <a:gd name="T78" fmla="*/ 8 w 282"/>
                  <a:gd name="T79" fmla="*/ 0 h 253"/>
                  <a:gd name="T80" fmla="*/ 5 w 282"/>
                  <a:gd name="T81" fmla="*/ 0 h 253"/>
                  <a:gd name="T82" fmla="*/ 3 w 282"/>
                  <a:gd name="T83" fmla="*/ 0 h 253"/>
                  <a:gd name="T84" fmla="*/ 2 w 282"/>
                  <a:gd name="T85" fmla="*/ 0 h 253"/>
                  <a:gd name="T86" fmla="*/ 1 w 282"/>
                  <a:gd name="T87" fmla="*/ 1 h 253"/>
                  <a:gd name="T88" fmla="*/ 0 w 282"/>
                  <a:gd name="T89" fmla="*/ 1 h 253"/>
                  <a:gd name="T90" fmla="*/ 2 w 282"/>
                  <a:gd name="T91" fmla="*/ 1 h 253"/>
                  <a:gd name="T92" fmla="*/ 4 w 282"/>
                  <a:gd name="T93" fmla="*/ 1 h 253"/>
                  <a:gd name="T94" fmla="*/ 6 w 282"/>
                  <a:gd name="T95" fmla="*/ 2 h 253"/>
                  <a:gd name="T96" fmla="*/ 9 w 282"/>
                  <a:gd name="T97" fmla="*/ 2 h 253"/>
                  <a:gd name="T98" fmla="*/ 11 w 282"/>
                  <a:gd name="T99" fmla="*/ 3 h 253"/>
                  <a:gd name="T100" fmla="*/ 14 w 282"/>
                  <a:gd name="T101" fmla="*/ 3 h 253"/>
                  <a:gd name="T102" fmla="*/ 16 w 282"/>
                  <a:gd name="T103" fmla="*/ 4 h 253"/>
                  <a:gd name="T104" fmla="*/ 19 w 282"/>
                  <a:gd name="T105" fmla="*/ 4 h 253"/>
                  <a:gd name="T106" fmla="*/ 22 w 282"/>
                  <a:gd name="T107" fmla="*/ 5 h 253"/>
                  <a:gd name="T108" fmla="*/ 24 w 282"/>
                  <a:gd name="T109" fmla="*/ 6 h 253"/>
                  <a:gd name="T110" fmla="*/ 27 w 282"/>
                  <a:gd name="T111" fmla="*/ 7 h 253"/>
                  <a:gd name="T112" fmla="*/ 29 w 282"/>
                  <a:gd name="T113" fmla="*/ 8 h 253"/>
                  <a:gd name="T114" fmla="*/ 32 w 282"/>
                  <a:gd name="T115" fmla="*/ 9 h 253"/>
                  <a:gd name="T116" fmla="*/ 35 w 282"/>
                  <a:gd name="T117" fmla="*/ 10 h 253"/>
                  <a:gd name="T118" fmla="*/ 37 w 282"/>
                  <a:gd name="T119" fmla="*/ 11 h 253"/>
                  <a:gd name="T120" fmla="*/ 39 w 282"/>
                  <a:gd name="T121" fmla="*/ 13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2"/>
                  <a:gd name="T184" fmla="*/ 0 h 253"/>
                  <a:gd name="T185" fmla="*/ 282 w 282"/>
                  <a:gd name="T186" fmla="*/ 253 h 2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" name="Freeform 552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>
                  <a:gd name="T0" fmla="*/ 0 w 115"/>
                  <a:gd name="T1" fmla="*/ 21 h 236"/>
                  <a:gd name="T2" fmla="*/ 0 w 115"/>
                  <a:gd name="T3" fmla="*/ 24 h 236"/>
                  <a:gd name="T4" fmla="*/ 1 w 115"/>
                  <a:gd name="T5" fmla="*/ 27 h 236"/>
                  <a:gd name="T6" fmla="*/ 2 w 115"/>
                  <a:gd name="T7" fmla="*/ 30 h 236"/>
                  <a:gd name="T8" fmla="*/ 4 w 115"/>
                  <a:gd name="T9" fmla="*/ 33 h 236"/>
                  <a:gd name="T10" fmla="*/ 6 w 115"/>
                  <a:gd name="T11" fmla="*/ 35 h 236"/>
                  <a:gd name="T12" fmla="*/ 9 w 115"/>
                  <a:gd name="T13" fmla="*/ 37 h 236"/>
                  <a:gd name="T14" fmla="*/ 12 w 115"/>
                  <a:gd name="T15" fmla="*/ 38 h 236"/>
                  <a:gd name="T16" fmla="*/ 15 w 115"/>
                  <a:gd name="T17" fmla="*/ 39 h 236"/>
                  <a:gd name="T18" fmla="*/ 16 w 115"/>
                  <a:gd name="T19" fmla="*/ 39 h 236"/>
                  <a:gd name="T20" fmla="*/ 17 w 115"/>
                  <a:gd name="T21" fmla="*/ 39 h 236"/>
                  <a:gd name="T22" fmla="*/ 18 w 115"/>
                  <a:gd name="T23" fmla="*/ 38 h 236"/>
                  <a:gd name="T24" fmla="*/ 18 w 115"/>
                  <a:gd name="T25" fmla="*/ 37 h 236"/>
                  <a:gd name="T26" fmla="*/ 18 w 115"/>
                  <a:gd name="T27" fmla="*/ 36 h 236"/>
                  <a:gd name="T28" fmla="*/ 18 w 115"/>
                  <a:gd name="T29" fmla="*/ 36 h 236"/>
                  <a:gd name="T30" fmla="*/ 18 w 115"/>
                  <a:gd name="T31" fmla="*/ 35 h 236"/>
                  <a:gd name="T32" fmla="*/ 17 w 115"/>
                  <a:gd name="T33" fmla="*/ 34 h 236"/>
                  <a:gd name="T34" fmla="*/ 14 w 115"/>
                  <a:gd name="T35" fmla="*/ 33 h 236"/>
                  <a:gd name="T36" fmla="*/ 11 w 115"/>
                  <a:gd name="T37" fmla="*/ 32 h 236"/>
                  <a:gd name="T38" fmla="*/ 8 w 115"/>
                  <a:gd name="T39" fmla="*/ 30 h 236"/>
                  <a:gd name="T40" fmla="*/ 7 w 115"/>
                  <a:gd name="T41" fmla="*/ 27 h 236"/>
                  <a:gd name="T42" fmla="*/ 5 w 115"/>
                  <a:gd name="T43" fmla="*/ 24 h 236"/>
                  <a:gd name="T44" fmla="*/ 5 w 115"/>
                  <a:gd name="T45" fmla="*/ 21 h 236"/>
                  <a:gd name="T46" fmla="*/ 5 w 115"/>
                  <a:gd name="T47" fmla="*/ 18 h 236"/>
                  <a:gd name="T48" fmla="*/ 6 w 115"/>
                  <a:gd name="T49" fmla="*/ 15 h 236"/>
                  <a:gd name="T50" fmla="*/ 7 w 115"/>
                  <a:gd name="T51" fmla="*/ 12 h 236"/>
                  <a:gd name="T52" fmla="*/ 9 w 115"/>
                  <a:gd name="T53" fmla="*/ 10 h 236"/>
                  <a:gd name="T54" fmla="*/ 12 w 115"/>
                  <a:gd name="T55" fmla="*/ 8 h 236"/>
                  <a:gd name="T56" fmla="*/ 14 w 115"/>
                  <a:gd name="T57" fmla="*/ 5 h 236"/>
                  <a:gd name="T58" fmla="*/ 16 w 115"/>
                  <a:gd name="T59" fmla="*/ 4 h 236"/>
                  <a:gd name="T60" fmla="*/ 18 w 115"/>
                  <a:gd name="T61" fmla="*/ 2 h 236"/>
                  <a:gd name="T62" fmla="*/ 19 w 115"/>
                  <a:gd name="T63" fmla="*/ 1 h 236"/>
                  <a:gd name="T64" fmla="*/ 19 w 115"/>
                  <a:gd name="T65" fmla="*/ 0 h 236"/>
                  <a:gd name="T66" fmla="*/ 17 w 115"/>
                  <a:gd name="T67" fmla="*/ 1 h 236"/>
                  <a:gd name="T68" fmla="*/ 14 w 115"/>
                  <a:gd name="T69" fmla="*/ 2 h 236"/>
                  <a:gd name="T70" fmla="*/ 11 w 115"/>
                  <a:gd name="T71" fmla="*/ 4 h 236"/>
                  <a:gd name="T72" fmla="*/ 8 w 115"/>
                  <a:gd name="T73" fmla="*/ 7 h 236"/>
                  <a:gd name="T74" fmla="*/ 5 w 115"/>
                  <a:gd name="T75" fmla="*/ 10 h 236"/>
                  <a:gd name="T76" fmla="*/ 3 w 115"/>
                  <a:gd name="T77" fmla="*/ 14 h 236"/>
                  <a:gd name="T78" fmla="*/ 1 w 115"/>
                  <a:gd name="T79" fmla="*/ 17 h 236"/>
                  <a:gd name="T80" fmla="*/ 0 w 115"/>
                  <a:gd name="T81" fmla="*/ 21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5"/>
                  <a:gd name="T124" fmla="*/ 0 h 236"/>
                  <a:gd name="T125" fmla="*/ 115 w 115"/>
                  <a:gd name="T126" fmla="*/ 236 h 2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8" name="Freeform 553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>
                  <a:gd name="T0" fmla="*/ 35 w 245"/>
                  <a:gd name="T1" fmla="*/ 21 h 310"/>
                  <a:gd name="T2" fmla="*/ 37 w 245"/>
                  <a:gd name="T3" fmla="*/ 24 h 310"/>
                  <a:gd name="T4" fmla="*/ 38 w 245"/>
                  <a:gd name="T5" fmla="*/ 28 h 310"/>
                  <a:gd name="T6" fmla="*/ 37 w 245"/>
                  <a:gd name="T7" fmla="*/ 31 h 310"/>
                  <a:gd name="T8" fmla="*/ 35 w 245"/>
                  <a:gd name="T9" fmla="*/ 35 h 310"/>
                  <a:gd name="T10" fmla="*/ 31 w 245"/>
                  <a:gd name="T11" fmla="*/ 38 h 310"/>
                  <a:gd name="T12" fmla="*/ 28 w 245"/>
                  <a:gd name="T13" fmla="*/ 41 h 310"/>
                  <a:gd name="T14" fmla="*/ 24 w 245"/>
                  <a:gd name="T15" fmla="*/ 44 h 310"/>
                  <a:gd name="T16" fmla="*/ 21 w 245"/>
                  <a:gd name="T17" fmla="*/ 47 h 310"/>
                  <a:gd name="T18" fmla="*/ 21 w 245"/>
                  <a:gd name="T19" fmla="*/ 48 h 310"/>
                  <a:gd name="T20" fmla="*/ 20 w 245"/>
                  <a:gd name="T21" fmla="*/ 50 h 310"/>
                  <a:gd name="T22" fmla="*/ 20 w 245"/>
                  <a:gd name="T23" fmla="*/ 51 h 310"/>
                  <a:gd name="T24" fmla="*/ 22 w 245"/>
                  <a:gd name="T25" fmla="*/ 52 h 310"/>
                  <a:gd name="T26" fmla="*/ 23 w 245"/>
                  <a:gd name="T27" fmla="*/ 52 h 310"/>
                  <a:gd name="T28" fmla="*/ 26 w 245"/>
                  <a:gd name="T29" fmla="*/ 49 h 310"/>
                  <a:gd name="T30" fmla="*/ 30 w 245"/>
                  <a:gd name="T31" fmla="*/ 45 h 310"/>
                  <a:gd name="T32" fmla="*/ 35 w 245"/>
                  <a:gd name="T33" fmla="*/ 41 h 310"/>
                  <a:gd name="T34" fmla="*/ 38 w 245"/>
                  <a:gd name="T35" fmla="*/ 37 h 310"/>
                  <a:gd name="T36" fmla="*/ 41 w 245"/>
                  <a:gd name="T37" fmla="*/ 31 h 310"/>
                  <a:gd name="T38" fmla="*/ 41 w 245"/>
                  <a:gd name="T39" fmla="*/ 25 h 310"/>
                  <a:gd name="T40" fmla="*/ 38 w 245"/>
                  <a:gd name="T41" fmla="*/ 20 h 310"/>
                  <a:gd name="T42" fmla="*/ 34 w 245"/>
                  <a:gd name="T43" fmla="*/ 16 h 310"/>
                  <a:gd name="T44" fmla="*/ 29 w 245"/>
                  <a:gd name="T45" fmla="*/ 13 h 310"/>
                  <a:gd name="T46" fmla="*/ 25 w 245"/>
                  <a:gd name="T47" fmla="*/ 10 h 310"/>
                  <a:gd name="T48" fmla="*/ 20 w 245"/>
                  <a:gd name="T49" fmla="*/ 8 h 310"/>
                  <a:gd name="T50" fmla="*/ 16 w 245"/>
                  <a:gd name="T51" fmla="*/ 5 h 310"/>
                  <a:gd name="T52" fmla="*/ 11 w 245"/>
                  <a:gd name="T53" fmla="*/ 3 h 310"/>
                  <a:gd name="T54" fmla="*/ 7 w 245"/>
                  <a:gd name="T55" fmla="*/ 1 h 310"/>
                  <a:gd name="T56" fmla="*/ 3 w 245"/>
                  <a:gd name="T57" fmla="*/ 0 h 310"/>
                  <a:gd name="T58" fmla="*/ 1 w 245"/>
                  <a:gd name="T59" fmla="*/ 0 h 310"/>
                  <a:gd name="T60" fmla="*/ 2 w 245"/>
                  <a:gd name="T61" fmla="*/ 1 h 310"/>
                  <a:gd name="T62" fmla="*/ 6 w 245"/>
                  <a:gd name="T63" fmla="*/ 3 h 310"/>
                  <a:gd name="T64" fmla="*/ 10 w 245"/>
                  <a:gd name="T65" fmla="*/ 5 h 310"/>
                  <a:gd name="T66" fmla="*/ 14 w 245"/>
                  <a:gd name="T67" fmla="*/ 7 h 310"/>
                  <a:gd name="T68" fmla="*/ 19 w 245"/>
                  <a:gd name="T69" fmla="*/ 10 h 310"/>
                  <a:gd name="T70" fmla="*/ 23 w 245"/>
                  <a:gd name="T71" fmla="*/ 12 h 310"/>
                  <a:gd name="T72" fmla="*/ 28 w 245"/>
                  <a:gd name="T73" fmla="*/ 15 h 310"/>
                  <a:gd name="T74" fmla="*/ 31 w 245"/>
                  <a:gd name="T75" fmla="*/ 18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5"/>
                  <a:gd name="T115" fmla="*/ 0 h 310"/>
                  <a:gd name="T116" fmla="*/ 245 w 245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15" name="Line 554"/>
            <p:cNvSpPr>
              <a:spLocks noChangeShapeType="1"/>
            </p:cNvSpPr>
            <p:nvPr/>
          </p:nvSpPr>
          <p:spPr bwMode="auto">
            <a:xfrm>
              <a:off x="4097" y="3373"/>
              <a:ext cx="317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6" name="Line 555"/>
            <p:cNvSpPr>
              <a:spLocks noChangeShapeType="1"/>
            </p:cNvSpPr>
            <p:nvPr/>
          </p:nvSpPr>
          <p:spPr bwMode="auto">
            <a:xfrm>
              <a:off x="3750" y="3332"/>
              <a:ext cx="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75" name="Group 556"/>
            <p:cNvGrpSpPr>
              <a:grpSpLocks/>
            </p:cNvGrpSpPr>
            <p:nvPr/>
          </p:nvGrpSpPr>
          <p:grpSpPr bwMode="auto">
            <a:xfrm>
              <a:off x="4995" y="3370"/>
              <a:ext cx="131" cy="258"/>
              <a:chOff x="4180" y="783"/>
              <a:chExt cx="150" cy="307"/>
            </a:xfrm>
          </p:grpSpPr>
          <p:sp>
            <p:nvSpPr>
              <p:cNvPr id="2134" name="AutoShape 55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5" name="Rectangle 55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6" name="Rectangle 55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7" name="AutoShape 56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8" name="Line 56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9" name="Line 56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0" name="Rectangle 56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1" name="Rectangle 56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18" name="Line 565"/>
            <p:cNvSpPr>
              <a:spLocks noChangeShapeType="1"/>
            </p:cNvSpPr>
            <p:nvPr/>
          </p:nvSpPr>
          <p:spPr bwMode="auto">
            <a:xfrm flipH="1">
              <a:off x="3806" y="2401"/>
              <a:ext cx="2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9" name="Line 566"/>
            <p:cNvSpPr>
              <a:spLocks noChangeShapeType="1"/>
            </p:cNvSpPr>
            <p:nvPr/>
          </p:nvSpPr>
          <p:spPr bwMode="auto">
            <a:xfrm flipV="1">
              <a:off x="4623" y="1760"/>
              <a:ext cx="78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0" name="Line 567"/>
            <p:cNvSpPr>
              <a:spLocks noChangeShapeType="1"/>
            </p:cNvSpPr>
            <p:nvPr/>
          </p:nvSpPr>
          <p:spPr bwMode="auto">
            <a:xfrm>
              <a:off x="4514" y="1869"/>
              <a:ext cx="0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1" name="Line 568"/>
            <p:cNvSpPr>
              <a:spLocks noChangeShapeType="1"/>
            </p:cNvSpPr>
            <p:nvPr/>
          </p:nvSpPr>
          <p:spPr bwMode="auto">
            <a:xfrm flipV="1">
              <a:off x="4630" y="1804"/>
              <a:ext cx="16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2" name="Line 569"/>
            <p:cNvSpPr>
              <a:spLocks noChangeShapeType="1"/>
            </p:cNvSpPr>
            <p:nvPr/>
          </p:nvSpPr>
          <p:spPr bwMode="auto">
            <a:xfrm>
              <a:off x="4852" y="1803"/>
              <a:ext cx="0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3" name="Line 570"/>
            <p:cNvSpPr>
              <a:spLocks noChangeShapeType="1"/>
            </p:cNvSpPr>
            <p:nvPr/>
          </p:nvSpPr>
          <p:spPr bwMode="auto">
            <a:xfrm>
              <a:off x="4634" y="1996"/>
              <a:ext cx="1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4" name="Line 571"/>
            <p:cNvSpPr>
              <a:spLocks noChangeShapeType="1"/>
            </p:cNvSpPr>
            <p:nvPr/>
          </p:nvSpPr>
          <p:spPr bwMode="auto">
            <a:xfrm flipV="1">
              <a:off x="3560" y="2542"/>
              <a:ext cx="10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5" name="Line 572"/>
            <p:cNvSpPr>
              <a:spLocks noChangeShapeType="1"/>
            </p:cNvSpPr>
            <p:nvPr/>
          </p:nvSpPr>
          <p:spPr bwMode="auto">
            <a:xfrm flipV="1">
              <a:off x="4895" y="1614"/>
              <a:ext cx="15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6" name="Line 573"/>
            <p:cNvSpPr>
              <a:spLocks noChangeShapeType="1"/>
            </p:cNvSpPr>
            <p:nvPr/>
          </p:nvSpPr>
          <p:spPr bwMode="auto">
            <a:xfrm>
              <a:off x="4983" y="1990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7" name="Line 574"/>
            <p:cNvSpPr>
              <a:spLocks noChangeShapeType="1"/>
            </p:cNvSpPr>
            <p:nvPr/>
          </p:nvSpPr>
          <p:spPr bwMode="auto">
            <a:xfrm flipH="1">
              <a:off x="4445" y="2038"/>
              <a:ext cx="62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8" name="Line 575"/>
            <p:cNvSpPr>
              <a:spLocks noChangeShapeType="1"/>
            </p:cNvSpPr>
            <p:nvPr/>
          </p:nvSpPr>
          <p:spPr bwMode="auto">
            <a:xfrm flipH="1">
              <a:off x="4817" y="2038"/>
              <a:ext cx="70" cy="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9" name="Text Box 576"/>
            <p:cNvSpPr txBox="1">
              <a:spLocks noChangeArrowheads="1"/>
            </p:cNvSpPr>
            <p:nvPr/>
          </p:nvSpPr>
          <p:spPr bwMode="auto">
            <a:xfrm>
              <a:off x="3229" y="2006"/>
              <a:ext cx="10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Home network</a:t>
              </a:r>
            </a:p>
          </p:txBody>
        </p:sp>
        <p:sp>
          <p:nvSpPr>
            <p:cNvPr id="2130" name="Text Box 577"/>
            <p:cNvSpPr txBox="1">
              <a:spLocks noChangeArrowheads="1"/>
            </p:cNvSpPr>
            <p:nvPr/>
          </p:nvSpPr>
          <p:spPr bwMode="auto">
            <a:xfrm>
              <a:off x="3515" y="2852"/>
              <a:ext cx="15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Institutional network</a:t>
              </a:r>
            </a:p>
          </p:txBody>
        </p:sp>
        <p:sp>
          <p:nvSpPr>
            <p:cNvPr id="2131" name="Text Box 578"/>
            <p:cNvSpPr txBox="1">
              <a:spLocks noChangeArrowheads="1"/>
            </p:cNvSpPr>
            <p:nvPr/>
          </p:nvSpPr>
          <p:spPr bwMode="auto">
            <a:xfrm>
              <a:off x="3234" y="1065"/>
              <a:ext cx="11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Mobile network</a:t>
              </a:r>
            </a:p>
          </p:txBody>
        </p:sp>
        <p:sp>
          <p:nvSpPr>
            <p:cNvPr id="2132" name="Text Box 579"/>
            <p:cNvSpPr txBox="1">
              <a:spLocks noChangeArrowheads="1"/>
            </p:cNvSpPr>
            <p:nvPr/>
          </p:nvSpPr>
          <p:spPr bwMode="auto">
            <a:xfrm>
              <a:off x="4369" y="1368"/>
              <a:ext cx="8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Global ISP</a:t>
              </a:r>
            </a:p>
          </p:txBody>
        </p:sp>
        <p:sp>
          <p:nvSpPr>
            <p:cNvPr id="2133" name="Text Box 580"/>
            <p:cNvSpPr txBox="1">
              <a:spLocks noChangeArrowheads="1"/>
            </p:cNvSpPr>
            <p:nvPr/>
          </p:nvSpPr>
          <p:spPr bwMode="auto">
            <a:xfrm>
              <a:off x="4240" y="2240"/>
              <a:ext cx="9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Regional ISP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 sz="3200" smtClean="0">
                <a:solidFill>
                  <a:srgbClr val="000099"/>
                </a:solidFill>
              </a:rPr>
              <a:t>What’s the Internet: a service view</a:t>
            </a:r>
            <a:endParaRPr lang="en-US" smtClean="0">
              <a:solidFill>
                <a:srgbClr val="000099"/>
              </a:solidFill>
            </a:endParaRPr>
          </a:p>
        </p:txBody>
      </p:sp>
      <p:sp>
        <p:nvSpPr>
          <p:cNvPr id="30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2425" y="1233488"/>
            <a:ext cx="4640263" cy="5145087"/>
          </a:xfrm>
        </p:spPr>
        <p:txBody>
          <a:bodyPr/>
          <a:lstStyle/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smtClean="0">
                <a:solidFill>
                  <a:srgbClr val="FF0000"/>
                </a:solidFill>
              </a:rPr>
              <a:t>communication </a:t>
            </a:r>
            <a:r>
              <a:rPr lang="en-US" sz="2400" i="1" smtClean="0">
                <a:solidFill>
                  <a:srgbClr val="FF0000"/>
                </a:solidFill>
              </a:rPr>
              <a:t>infrastructure </a:t>
            </a:r>
            <a:r>
              <a:rPr lang="en-US" sz="2400" smtClean="0"/>
              <a:t>enables distributed applications:</a:t>
            </a:r>
          </a:p>
          <a:p>
            <a:pPr lvl="1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mtClean="0"/>
              <a:t>Web, VoIP, email, games, e-commerce, file sharing</a:t>
            </a:r>
          </a:p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smtClean="0">
                <a:solidFill>
                  <a:srgbClr val="FF0000"/>
                </a:solidFill>
              </a:rPr>
              <a:t>communication services provided to apps:</a:t>
            </a:r>
            <a:endParaRPr lang="en-US" sz="2400" smtClean="0"/>
          </a:p>
          <a:p>
            <a:pPr lvl="1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mtClean="0"/>
              <a:t>reliable data delivery from source to destination</a:t>
            </a:r>
          </a:p>
          <a:p>
            <a:pPr lvl="1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mtClean="0"/>
              <a:t>“best effort” (unreliable) data delivery</a:t>
            </a:r>
          </a:p>
        </p:txBody>
      </p:sp>
      <p:sp>
        <p:nvSpPr>
          <p:cNvPr id="3397" name="Freeform 261"/>
          <p:cNvSpPr>
            <a:spLocks/>
          </p:cNvSpPr>
          <p:nvPr/>
        </p:nvSpPr>
        <p:spPr bwMode="auto">
          <a:xfrm>
            <a:off x="6767513" y="3600450"/>
            <a:ext cx="1314450" cy="674688"/>
          </a:xfrm>
          <a:custGeom>
            <a:avLst/>
            <a:gdLst>
              <a:gd name="T0" fmla="*/ 382 w 828"/>
              <a:gd name="T1" fmla="*/ 30 h 425"/>
              <a:gd name="T2" fmla="*/ 370 w 828"/>
              <a:gd name="T3" fmla="*/ 30 h 425"/>
              <a:gd name="T4" fmla="*/ 126 w 828"/>
              <a:gd name="T5" fmla="*/ 32 h 425"/>
              <a:gd name="T6" fmla="*/ 6 w 828"/>
              <a:gd name="T7" fmla="*/ 126 h 425"/>
              <a:gd name="T8" fmla="*/ 92 w 828"/>
              <a:gd name="T9" fmla="*/ 274 h 425"/>
              <a:gd name="T10" fmla="*/ 292 w 828"/>
              <a:gd name="T11" fmla="*/ 384 h 425"/>
              <a:gd name="T12" fmla="*/ 540 w 828"/>
              <a:gd name="T13" fmla="*/ 416 h 425"/>
              <a:gd name="T14" fmla="*/ 698 w 828"/>
              <a:gd name="T15" fmla="*/ 330 h 425"/>
              <a:gd name="T16" fmla="*/ 776 w 828"/>
              <a:gd name="T17" fmla="*/ 170 h 425"/>
              <a:gd name="T18" fmla="*/ 792 w 828"/>
              <a:gd name="T19" fmla="*/ 22 h 425"/>
              <a:gd name="T20" fmla="*/ 560 w 828"/>
              <a:gd name="T21" fmla="*/ 38 h 425"/>
              <a:gd name="T22" fmla="*/ 382 w 828"/>
              <a:gd name="T23" fmla="*/ 30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8" name="Freeform 262"/>
          <p:cNvSpPr>
            <a:spLocks/>
          </p:cNvSpPr>
          <p:nvPr/>
        </p:nvSpPr>
        <p:spPr bwMode="auto">
          <a:xfrm>
            <a:off x="6786563" y="2074863"/>
            <a:ext cx="1730375" cy="1044575"/>
          </a:xfrm>
          <a:custGeom>
            <a:avLst/>
            <a:gdLst>
              <a:gd name="T0" fmla="*/ 604 w 765"/>
              <a:gd name="T1" fmla="*/ 14 h 459"/>
              <a:gd name="T2" fmla="*/ 410 w 765"/>
              <a:gd name="T3" fmla="*/ 100 h 459"/>
              <a:gd name="T4" fmla="*/ 137 w 765"/>
              <a:gd name="T5" fmla="*/ 143 h 459"/>
              <a:gd name="T6" fmla="*/ 20 w 765"/>
              <a:gd name="T7" fmla="*/ 482 h 459"/>
              <a:gd name="T8" fmla="*/ 256 w 765"/>
              <a:gd name="T9" fmla="*/ 636 h 459"/>
              <a:gd name="T10" fmla="*/ 493 w 765"/>
              <a:gd name="T11" fmla="*/ 611 h 459"/>
              <a:gd name="T12" fmla="*/ 832 w 765"/>
              <a:gd name="T13" fmla="*/ 636 h 459"/>
              <a:gd name="T14" fmla="*/ 995 w 765"/>
              <a:gd name="T15" fmla="*/ 622 h 459"/>
              <a:gd name="T16" fmla="*/ 1071 w 765"/>
              <a:gd name="T17" fmla="*/ 533 h 459"/>
              <a:gd name="T18" fmla="*/ 1069 w 765"/>
              <a:gd name="T19" fmla="*/ 227 h 459"/>
              <a:gd name="T20" fmla="*/ 943 w 765"/>
              <a:gd name="T21" fmla="*/ 49 h 459"/>
              <a:gd name="T22" fmla="*/ 604 w 765"/>
              <a:gd name="T23" fmla="*/ 14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9" name="Freeform 263"/>
          <p:cNvSpPr>
            <a:spLocks/>
          </p:cNvSpPr>
          <p:nvPr/>
        </p:nvSpPr>
        <p:spPr bwMode="auto">
          <a:xfrm>
            <a:off x="5046663" y="1782763"/>
            <a:ext cx="1644650" cy="1071562"/>
          </a:xfrm>
          <a:custGeom>
            <a:avLst/>
            <a:gdLst>
              <a:gd name="T0" fmla="*/ 648 w 1036"/>
              <a:gd name="T1" fmla="*/ 11 h 675"/>
              <a:gd name="T2" fmla="*/ 390 w 1036"/>
              <a:gd name="T3" fmla="*/ 53 h 675"/>
              <a:gd name="T4" fmla="*/ 206 w 1036"/>
              <a:gd name="T5" fmla="*/ 129 h 675"/>
              <a:gd name="T6" fmla="*/ 152 w 1036"/>
              <a:gd name="T7" fmla="*/ 229 h 675"/>
              <a:gd name="T8" fmla="*/ 22 w 1036"/>
              <a:gd name="T9" fmla="*/ 297 h 675"/>
              <a:gd name="T10" fmla="*/ 18 w 1036"/>
              <a:gd name="T11" fmla="*/ 459 h 675"/>
              <a:gd name="T12" fmla="*/ 132 w 1036"/>
              <a:gd name="T13" fmla="*/ 489 h 675"/>
              <a:gd name="T14" fmla="*/ 458 w 1036"/>
              <a:gd name="T15" fmla="*/ 489 h 675"/>
              <a:gd name="T16" fmla="*/ 598 w 1036"/>
              <a:gd name="T17" fmla="*/ 555 h 675"/>
              <a:gd name="T18" fmla="*/ 752 w 1036"/>
              <a:gd name="T19" fmla="*/ 657 h 675"/>
              <a:gd name="T20" fmla="*/ 870 w 1036"/>
              <a:gd name="T21" fmla="*/ 661 h 675"/>
              <a:gd name="T22" fmla="*/ 952 w 1036"/>
              <a:gd name="T23" fmla="*/ 603 h 675"/>
              <a:gd name="T24" fmla="*/ 992 w 1036"/>
              <a:gd name="T25" fmla="*/ 445 h 675"/>
              <a:gd name="T26" fmla="*/ 1018 w 1036"/>
              <a:gd name="T27" fmla="*/ 291 h 675"/>
              <a:gd name="T28" fmla="*/ 1022 w 1036"/>
              <a:gd name="T29" fmla="*/ 107 h 675"/>
              <a:gd name="T30" fmla="*/ 934 w 1036"/>
              <a:gd name="T31" fmla="*/ 17 h 675"/>
              <a:gd name="T32" fmla="*/ 776 w 1036"/>
              <a:gd name="T33" fmla="*/ 3 h 675"/>
              <a:gd name="T34" fmla="*/ 648 w 1036"/>
              <a:gd name="T35" fmla="*/ 11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64"/>
          <p:cNvGrpSpPr>
            <a:grpSpLocks/>
          </p:cNvGrpSpPr>
          <p:nvPr/>
        </p:nvGrpSpPr>
        <p:grpSpPr bwMode="auto">
          <a:xfrm>
            <a:off x="5133975" y="3117850"/>
            <a:ext cx="1458913" cy="933450"/>
            <a:chOff x="2889" y="1631"/>
            <a:chExt cx="980" cy="743"/>
          </a:xfrm>
        </p:grpSpPr>
        <p:sp>
          <p:nvSpPr>
            <p:cNvPr id="3401" name="Rectangle 265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2" name="AutoShape 266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00CCFF"/>
                </a:solidFill>
              </a:endParaRPr>
            </a:p>
          </p:txBody>
        </p:sp>
      </p:grpSp>
      <p:grpSp>
        <p:nvGrpSpPr>
          <p:cNvPr id="3" name="Group 267"/>
          <p:cNvGrpSpPr>
            <a:grpSpLocks/>
          </p:cNvGrpSpPr>
          <p:nvPr/>
        </p:nvGrpSpPr>
        <p:grpSpPr bwMode="auto">
          <a:xfrm>
            <a:off x="5835650" y="1974850"/>
            <a:ext cx="336550" cy="531813"/>
            <a:chOff x="3796" y="1043"/>
            <a:chExt cx="865" cy="1237"/>
          </a:xfrm>
        </p:grpSpPr>
        <p:sp>
          <p:nvSpPr>
            <p:cNvPr id="3404" name="Line 268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05" name="Line 269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06" name="Line 270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07" name="Line 271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08" name="Line 272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09" name="Line 273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10" name="Line 274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11" name="Line 275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12" name="Line 276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13" name="Line 277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14" name="Line 278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15" name="Line 279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16" name="Line 280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17" name="Line 281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18" name="Line 282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" name="Group 283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3420" name="Line 284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21" name="Line 285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22" name="Line 286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23" name="Line 287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" name="Group 288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3425" name="Line 289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26" name="Line 290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27" name="Line 291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28" name="Line 292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" name="Group 293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3430" name="Line 294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31" name="Line 295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32" name="Line 296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33" name="Line 297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8" name="Group 298"/>
          <p:cNvGrpSpPr>
            <a:grpSpLocks/>
          </p:cNvGrpSpPr>
          <p:nvPr/>
        </p:nvGrpSpPr>
        <p:grpSpPr bwMode="auto">
          <a:xfrm>
            <a:off x="5119688" y="2308225"/>
            <a:ext cx="692150" cy="180975"/>
            <a:chOff x="3072" y="739"/>
            <a:chExt cx="652" cy="146"/>
          </a:xfrm>
        </p:grpSpPr>
        <p:pic>
          <p:nvPicPr>
            <p:cNvPr id="3435" name="Picture 299" descr="lgv_fqmg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36" name="Line 300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37" name="Line 301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438" name="Picture 302" descr="imgyjavg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9088" y="2020888"/>
            <a:ext cx="3683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303"/>
          <p:cNvGrpSpPr>
            <a:grpSpLocks/>
          </p:cNvGrpSpPr>
          <p:nvPr/>
        </p:nvGrpSpPr>
        <p:grpSpPr bwMode="auto">
          <a:xfrm>
            <a:off x="6162675" y="1839913"/>
            <a:ext cx="406400" cy="427037"/>
            <a:chOff x="2870" y="1518"/>
            <a:chExt cx="292" cy="320"/>
          </a:xfrm>
        </p:grpSpPr>
        <p:graphicFrame>
          <p:nvGraphicFramePr>
            <p:cNvPr id="3440" name="Object 304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p:oleObj spid="_x0000_s5133" name="Clip" r:id="rId6" imgW="819000" imgH="847800" progId="">
                <p:embed/>
              </p:oleObj>
            </a:graphicData>
          </a:graphic>
        </p:graphicFrame>
        <p:graphicFrame>
          <p:nvGraphicFramePr>
            <p:cNvPr id="3441" name="Object 305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p:oleObj spid="_x0000_s5134" name="Clip" r:id="rId7" imgW="1266840" imgH="1200240" progId="">
                <p:embed/>
              </p:oleObj>
            </a:graphicData>
          </a:graphic>
        </p:graphicFrame>
      </p:grpSp>
      <p:grpSp>
        <p:nvGrpSpPr>
          <p:cNvPr id="10" name="Group 306"/>
          <p:cNvGrpSpPr>
            <a:grpSpLocks/>
          </p:cNvGrpSpPr>
          <p:nvPr/>
        </p:nvGrpSpPr>
        <p:grpSpPr bwMode="auto">
          <a:xfrm>
            <a:off x="6889750" y="3719513"/>
            <a:ext cx="361950" cy="171450"/>
            <a:chOff x="3600" y="219"/>
            <a:chExt cx="360" cy="175"/>
          </a:xfrm>
        </p:grpSpPr>
        <p:sp>
          <p:nvSpPr>
            <p:cNvPr id="3443" name="Oval 30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4" name="Line 30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5" name="Line 30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6" name="Rectangle 31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447" name="Oval 31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31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449" name="Line 31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50" name="Line 31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51" name="Line 31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31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453" name="Line 3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54" name="Line 3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55" name="Line 3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" name="Group 320"/>
          <p:cNvGrpSpPr>
            <a:grpSpLocks/>
          </p:cNvGrpSpPr>
          <p:nvPr/>
        </p:nvGrpSpPr>
        <p:grpSpPr bwMode="auto">
          <a:xfrm>
            <a:off x="7245350" y="3998913"/>
            <a:ext cx="361950" cy="171450"/>
            <a:chOff x="3600" y="219"/>
            <a:chExt cx="360" cy="175"/>
          </a:xfrm>
        </p:grpSpPr>
        <p:sp>
          <p:nvSpPr>
            <p:cNvPr id="3457" name="Oval 32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Line 32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9" name="Line 32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0" name="Rectangle 32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461" name="Oval 32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32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463" name="Line 3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4" name="Line 3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5" name="Line 3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33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467" name="Line 3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8" name="Line 3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3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6" name="Group 334"/>
          <p:cNvGrpSpPr>
            <a:grpSpLocks/>
          </p:cNvGrpSpPr>
          <p:nvPr/>
        </p:nvGrpSpPr>
        <p:grpSpPr bwMode="auto">
          <a:xfrm>
            <a:off x="7524750" y="3732213"/>
            <a:ext cx="361950" cy="171450"/>
            <a:chOff x="3600" y="219"/>
            <a:chExt cx="360" cy="175"/>
          </a:xfrm>
        </p:grpSpPr>
        <p:sp>
          <p:nvSpPr>
            <p:cNvPr id="3471" name="Oval 33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2" name="Line 33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3" name="Line 33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4" name="Rectangle 33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475" name="Oval 33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" name="Group 34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477" name="Line 3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8" name="Line 3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9" name="Line 3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" name="Group 34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481" name="Line 3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2" name="Line 3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3" name="Line 3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" name="Group 348"/>
          <p:cNvGrpSpPr>
            <a:grpSpLocks/>
          </p:cNvGrpSpPr>
          <p:nvPr/>
        </p:nvGrpSpPr>
        <p:grpSpPr bwMode="auto">
          <a:xfrm>
            <a:off x="6989763" y="2574925"/>
            <a:ext cx="350837" cy="160338"/>
            <a:chOff x="3600" y="219"/>
            <a:chExt cx="360" cy="175"/>
          </a:xfrm>
        </p:grpSpPr>
        <p:sp>
          <p:nvSpPr>
            <p:cNvPr id="3485" name="Oval 34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" name="Line 35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" name="Line 35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" name="Rectangle 35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489" name="Oval 35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" name="Group 35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491" name="Line 3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2" name="Line 3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3" name="Line 3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35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495" name="Line 3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6" name="Line 3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7" name="Line 3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" name="Group 362"/>
          <p:cNvGrpSpPr>
            <a:grpSpLocks/>
          </p:cNvGrpSpPr>
          <p:nvPr/>
        </p:nvGrpSpPr>
        <p:grpSpPr bwMode="auto">
          <a:xfrm>
            <a:off x="6988175" y="2830513"/>
            <a:ext cx="361950" cy="171450"/>
            <a:chOff x="3600" y="219"/>
            <a:chExt cx="360" cy="175"/>
          </a:xfrm>
        </p:grpSpPr>
        <p:sp>
          <p:nvSpPr>
            <p:cNvPr id="3499" name="Oval 36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0" name="Line 36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1" name="Line 36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2" name="Rectangle 36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503" name="Oval 36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" name="Group 36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505" name="Line 3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6" name="Line 3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7" name="Line 3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" name="Group 37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509" name="Line 3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0" name="Line 3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1" name="Line 3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5" name="Group 376"/>
          <p:cNvGrpSpPr>
            <a:grpSpLocks/>
          </p:cNvGrpSpPr>
          <p:nvPr/>
        </p:nvGrpSpPr>
        <p:grpSpPr bwMode="auto">
          <a:xfrm>
            <a:off x="7464425" y="2479675"/>
            <a:ext cx="333375" cy="153988"/>
            <a:chOff x="3600" y="219"/>
            <a:chExt cx="360" cy="175"/>
          </a:xfrm>
        </p:grpSpPr>
        <p:sp>
          <p:nvSpPr>
            <p:cNvPr id="3513" name="Oval 37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4" name="Line 37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5" name="Line 37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6" name="Rectangle 38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517" name="Oval 38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" name="Group 38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519" name="Line 38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20" name="Line 38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21" name="Line 38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" name="Group 38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523" name="Line 38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24" name="Line 38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25" name="Line 38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8" name="Group 390"/>
          <p:cNvGrpSpPr>
            <a:grpSpLocks/>
          </p:cNvGrpSpPr>
          <p:nvPr/>
        </p:nvGrpSpPr>
        <p:grpSpPr bwMode="auto">
          <a:xfrm>
            <a:off x="7550150" y="2830513"/>
            <a:ext cx="361950" cy="171450"/>
            <a:chOff x="3600" y="219"/>
            <a:chExt cx="360" cy="175"/>
          </a:xfrm>
        </p:grpSpPr>
        <p:sp>
          <p:nvSpPr>
            <p:cNvPr id="3527" name="Oval 39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8" name="Line 39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9" name="Line 39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0" name="Rectangle 39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531" name="Oval 39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" name="Group 39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533" name="Line 39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4" name="Line 39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5" name="Line 39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" name="Group 40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537" name="Line 4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8" name="Line 4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9" name="Line 4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" name="Group 404"/>
          <p:cNvGrpSpPr>
            <a:grpSpLocks/>
          </p:cNvGrpSpPr>
          <p:nvPr/>
        </p:nvGrpSpPr>
        <p:grpSpPr bwMode="auto">
          <a:xfrm>
            <a:off x="6140450" y="2570163"/>
            <a:ext cx="349250" cy="158750"/>
            <a:chOff x="3600" y="219"/>
            <a:chExt cx="360" cy="175"/>
          </a:xfrm>
        </p:grpSpPr>
        <p:sp>
          <p:nvSpPr>
            <p:cNvPr id="3541" name="Oval 40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2" name="Line 40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3" name="Line 40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4" name="Rectangle 40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545" name="Oval 40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692" name="Group 41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547" name="Line 4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8" name="Line 4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9" name="Line 4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72" name="Group 41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551" name="Line 4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52" name="Line 4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53" name="Line 4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73" name="Group 418"/>
          <p:cNvGrpSpPr>
            <a:grpSpLocks/>
          </p:cNvGrpSpPr>
          <p:nvPr/>
        </p:nvGrpSpPr>
        <p:grpSpPr bwMode="auto">
          <a:xfrm>
            <a:off x="5834063" y="3719513"/>
            <a:ext cx="349250" cy="158750"/>
            <a:chOff x="3600" y="219"/>
            <a:chExt cx="360" cy="175"/>
          </a:xfrm>
        </p:grpSpPr>
        <p:sp>
          <p:nvSpPr>
            <p:cNvPr id="3555" name="Oval 41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6" name="Line 42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7" name="Line 42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8" name="Rectangle 42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559" name="Oval 42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74" name="Group 42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561" name="Line 4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62" name="Line 4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63" name="Line 4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75" name="Group 42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565" name="Line 4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66" name="Line 4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67" name="Line 4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568" name="Line 432"/>
          <p:cNvSpPr>
            <a:spLocks noChangeShapeType="1"/>
          </p:cNvSpPr>
          <p:nvPr/>
        </p:nvSpPr>
        <p:spPr bwMode="auto">
          <a:xfrm flipV="1">
            <a:off x="7035800" y="4148138"/>
            <a:ext cx="227013" cy="436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69" name="Line 433"/>
          <p:cNvSpPr>
            <a:spLocks noChangeShapeType="1"/>
          </p:cNvSpPr>
          <p:nvPr/>
        </p:nvSpPr>
        <p:spPr bwMode="auto">
          <a:xfrm>
            <a:off x="7159625" y="3886200"/>
            <a:ext cx="163513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70" name="Line 434"/>
          <p:cNvSpPr>
            <a:spLocks noChangeShapeType="1"/>
          </p:cNvSpPr>
          <p:nvPr/>
        </p:nvSpPr>
        <p:spPr bwMode="auto">
          <a:xfrm>
            <a:off x="7256463" y="3806825"/>
            <a:ext cx="27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71" name="Line 435"/>
          <p:cNvSpPr>
            <a:spLocks noChangeShapeType="1"/>
          </p:cNvSpPr>
          <p:nvPr/>
        </p:nvSpPr>
        <p:spPr bwMode="auto">
          <a:xfrm flipV="1">
            <a:off x="7493000" y="3892550"/>
            <a:ext cx="134938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72" name="Line 436"/>
          <p:cNvSpPr>
            <a:spLocks noChangeShapeType="1"/>
          </p:cNvSpPr>
          <p:nvPr/>
        </p:nvSpPr>
        <p:spPr bwMode="auto">
          <a:xfrm>
            <a:off x="6191250" y="3813175"/>
            <a:ext cx="67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76" name="Group 437"/>
          <p:cNvGrpSpPr>
            <a:grpSpLocks/>
          </p:cNvGrpSpPr>
          <p:nvPr/>
        </p:nvGrpSpPr>
        <p:grpSpPr bwMode="auto">
          <a:xfrm>
            <a:off x="5438775" y="3284538"/>
            <a:ext cx="331788" cy="355600"/>
            <a:chOff x="2870" y="1518"/>
            <a:chExt cx="292" cy="320"/>
          </a:xfrm>
        </p:grpSpPr>
        <p:graphicFrame>
          <p:nvGraphicFramePr>
            <p:cNvPr id="3574" name="Object 438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p:oleObj spid="_x0000_s5131" name="Clip" r:id="rId8" imgW="819000" imgH="847800" progId="">
                <p:embed/>
              </p:oleObj>
            </a:graphicData>
          </a:graphic>
        </p:graphicFrame>
        <p:graphicFrame>
          <p:nvGraphicFramePr>
            <p:cNvPr id="3575" name="Object 439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p:oleObj spid="_x0000_s5132" name="Clip" r:id="rId9" imgW="1266840" imgH="1200240" progId="">
                <p:embed/>
              </p:oleObj>
            </a:graphicData>
          </a:graphic>
        </p:graphicFrame>
      </p:grpSp>
      <p:grpSp>
        <p:nvGrpSpPr>
          <p:cNvPr id="3077" name="Group 440"/>
          <p:cNvGrpSpPr>
            <a:grpSpLocks/>
          </p:cNvGrpSpPr>
          <p:nvPr/>
        </p:nvGrpSpPr>
        <p:grpSpPr bwMode="auto">
          <a:xfrm>
            <a:off x="5483225" y="3652838"/>
            <a:ext cx="220663" cy="307975"/>
            <a:chOff x="2556" y="2689"/>
            <a:chExt cx="183" cy="255"/>
          </a:xfrm>
        </p:grpSpPr>
        <p:pic>
          <p:nvPicPr>
            <p:cNvPr id="3577" name="Picture 441" descr="31u_bnrz[1]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09" y="2770"/>
              <a:ext cx="12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78" name="Freeform 442"/>
            <p:cNvSpPr>
              <a:spLocks/>
            </p:cNvSpPr>
            <p:nvPr/>
          </p:nvSpPr>
          <p:spPr bwMode="auto">
            <a:xfrm>
              <a:off x="2605" y="2702"/>
              <a:ext cx="33" cy="39"/>
            </a:xfrm>
            <a:custGeom>
              <a:avLst/>
              <a:gdLst>
                <a:gd name="T0" fmla="*/ 12 w 199"/>
                <a:gd name="T1" fmla="*/ 5 h 232"/>
                <a:gd name="T2" fmla="*/ 9 w 199"/>
                <a:gd name="T3" fmla="*/ 7 h 232"/>
                <a:gd name="T4" fmla="*/ 7 w 199"/>
                <a:gd name="T5" fmla="*/ 8 h 232"/>
                <a:gd name="T6" fmla="*/ 5 w 199"/>
                <a:gd name="T7" fmla="*/ 11 h 232"/>
                <a:gd name="T8" fmla="*/ 3 w 199"/>
                <a:gd name="T9" fmla="*/ 13 h 232"/>
                <a:gd name="T10" fmla="*/ 2 w 199"/>
                <a:gd name="T11" fmla="*/ 15 h 232"/>
                <a:gd name="T12" fmla="*/ 1 w 199"/>
                <a:gd name="T13" fmla="*/ 18 h 232"/>
                <a:gd name="T14" fmla="*/ 0 w 199"/>
                <a:gd name="T15" fmla="*/ 21 h 232"/>
                <a:gd name="T16" fmla="*/ 0 w 199"/>
                <a:gd name="T17" fmla="*/ 24 h 232"/>
                <a:gd name="T18" fmla="*/ 0 w 199"/>
                <a:gd name="T19" fmla="*/ 28 h 232"/>
                <a:gd name="T20" fmla="*/ 2 w 199"/>
                <a:gd name="T21" fmla="*/ 31 h 232"/>
                <a:gd name="T22" fmla="*/ 4 w 199"/>
                <a:gd name="T23" fmla="*/ 34 h 232"/>
                <a:gd name="T24" fmla="*/ 7 w 199"/>
                <a:gd name="T25" fmla="*/ 36 h 232"/>
                <a:gd name="T26" fmla="*/ 11 w 199"/>
                <a:gd name="T27" fmla="*/ 38 h 232"/>
                <a:gd name="T28" fmla="*/ 15 w 199"/>
                <a:gd name="T29" fmla="*/ 39 h 232"/>
                <a:gd name="T30" fmla="*/ 18 w 199"/>
                <a:gd name="T31" fmla="*/ 39 h 232"/>
                <a:gd name="T32" fmla="*/ 22 w 199"/>
                <a:gd name="T33" fmla="*/ 38 h 232"/>
                <a:gd name="T34" fmla="*/ 23 w 199"/>
                <a:gd name="T35" fmla="*/ 38 h 232"/>
                <a:gd name="T36" fmla="*/ 24 w 199"/>
                <a:gd name="T37" fmla="*/ 38 h 232"/>
                <a:gd name="T38" fmla="*/ 24 w 199"/>
                <a:gd name="T39" fmla="*/ 37 h 232"/>
                <a:gd name="T40" fmla="*/ 25 w 199"/>
                <a:gd name="T41" fmla="*/ 37 h 232"/>
                <a:gd name="T42" fmla="*/ 24 w 199"/>
                <a:gd name="T43" fmla="*/ 36 h 232"/>
                <a:gd name="T44" fmla="*/ 23 w 199"/>
                <a:gd name="T45" fmla="*/ 35 h 232"/>
                <a:gd name="T46" fmla="*/ 22 w 199"/>
                <a:gd name="T47" fmla="*/ 34 h 232"/>
                <a:gd name="T48" fmla="*/ 21 w 199"/>
                <a:gd name="T49" fmla="*/ 34 h 232"/>
                <a:gd name="T50" fmla="*/ 19 w 199"/>
                <a:gd name="T51" fmla="*/ 33 h 232"/>
                <a:gd name="T52" fmla="*/ 17 w 199"/>
                <a:gd name="T53" fmla="*/ 33 h 232"/>
                <a:gd name="T54" fmla="*/ 16 w 199"/>
                <a:gd name="T55" fmla="*/ 32 h 232"/>
                <a:gd name="T56" fmla="*/ 14 w 199"/>
                <a:gd name="T57" fmla="*/ 32 h 232"/>
                <a:gd name="T58" fmla="*/ 12 w 199"/>
                <a:gd name="T59" fmla="*/ 31 h 232"/>
                <a:gd name="T60" fmla="*/ 10 w 199"/>
                <a:gd name="T61" fmla="*/ 31 h 232"/>
                <a:gd name="T62" fmla="*/ 9 w 199"/>
                <a:gd name="T63" fmla="*/ 30 h 232"/>
                <a:gd name="T64" fmla="*/ 7 w 199"/>
                <a:gd name="T65" fmla="*/ 28 h 232"/>
                <a:gd name="T66" fmla="*/ 7 w 199"/>
                <a:gd name="T67" fmla="*/ 22 h 232"/>
                <a:gd name="T68" fmla="*/ 8 w 199"/>
                <a:gd name="T69" fmla="*/ 16 h 232"/>
                <a:gd name="T70" fmla="*/ 11 w 199"/>
                <a:gd name="T71" fmla="*/ 12 h 232"/>
                <a:gd name="T72" fmla="*/ 16 w 199"/>
                <a:gd name="T73" fmla="*/ 8 h 232"/>
                <a:gd name="T74" fmla="*/ 20 w 199"/>
                <a:gd name="T75" fmla="*/ 6 h 232"/>
                <a:gd name="T76" fmla="*/ 25 w 199"/>
                <a:gd name="T77" fmla="*/ 4 h 232"/>
                <a:gd name="T78" fmla="*/ 30 w 199"/>
                <a:gd name="T79" fmla="*/ 2 h 232"/>
                <a:gd name="T80" fmla="*/ 33 w 199"/>
                <a:gd name="T81" fmla="*/ 1 h 232"/>
                <a:gd name="T82" fmla="*/ 31 w 199"/>
                <a:gd name="T83" fmla="*/ 0 h 232"/>
                <a:gd name="T84" fmla="*/ 29 w 199"/>
                <a:gd name="T85" fmla="*/ 0 h 232"/>
                <a:gd name="T86" fmla="*/ 26 w 199"/>
                <a:gd name="T87" fmla="*/ 0 h 232"/>
                <a:gd name="T88" fmla="*/ 23 w 199"/>
                <a:gd name="T89" fmla="*/ 1 h 232"/>
                <a:gd name="T90" fmla="*/ 20 w 199"/>
                <a:gd name="T91" fmla="*/ 2 h 232"/>
                <a:gd name="T92" fmla="*/ 17 w 199"/>
                <a:gd name="T93" fmla="*/ 3 h 232"/>
                <a:gd name="T94" fmla="*/ 14 w 199"/>
                <a:gd name="T95" fmla="*/ 4 h 232"/>
                <a:gd name="T96" fmla="*/ 12 w 199"/>
                <a:gd name="T97" fmla="*/ 5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9" name="Freeform 443"/>
            <p:cNvSpPr>
              <a:spLocks/>
            </p:cNvSpPr>
            <p:nvPr/>
          </p:nvSpPr>
          <p:spPr bwMode="auto">
            <a:xfrm>
              <a:off x="2661" y="2701"/>
              <a:ext cx="22" cy="30"/>
            </a:xfrm>
            <a:custGeom>
              <a:avLst/>
              <a:gdLst>
                <a:gd name="T0" fmla="*/ 19 w 128"/>
                <a:gd name="T1" fmla="*/ 10 h 180"/>
                <a:gd name="T2" fmla="*/ 19 w 128"/>
                <a:gd name="T3" fmla="*/ 13 h 180"/>
                <a:gd name="T4" fmla="*/ 19 w 128"/>
                <a:gd name="T5" fmla="*/ 16 h 180"/>
                <a:gd name="T6" fmla="*/ 18 w 128"/>
                <a:gd name="T7" fmla="*/ 18 h 180"/>
                <a:gd name="T8" fmla="*/ 16 w 128"/>
                <a:gd name="T9" fmla="*/ 20 h 180"/>
                <a:gd name="T10" fmla="*/ 13 w 128"/>
                <a:gd name="T11" fmla="*/ 22 h 180"/>
                <a:gd name="T12" fmla="*/ 10 w 128"/>
                <a:gd name="T13" fmla="*/ 24 h 180"/>
                <a:gd name="T14" fmla="*/ 8 w 128"/>
                <a:gd name="T15" fmla="*/ 26 h 180"/>
                <a:gd name="T16" fmla="*/ 5 w 128"/>
                <a:gd name="T17" fmla="*/ 27 h 180"/>
                <a:gd name="T18" fmla="*/ 5 w 128"/>
                <a:gd name="T19" fmla="*/ 28 h 180"/>
                <a:gd name="T20" fmla="*/ 5 w 128"/>
                <a:gd name="T21" fmla="*/ 28 h 180"/>
                <a:gd name="T22" fmla="*/ 5 w 128"/>
                <a:gd name="T23" fmla="*/ 29 h 180"/>
                <a:gd name="T24" fmla="*/ 5 w 128"/>
                <a:gd name="T25" fmla="*/ 30 h 180"/>
                <a:gd name="T26" fmla="*/ 6 w 128"/>
                <a:gd name="T27" fmla="*/ 30 h 180"/>
                <a:gd name="T28" fmla="*/ 6 w 128"/>
                <a:gd name="T29" fmla="*/ 30 h 180"/>
                <a:gd name="T30" fmla="*/ 6 w 128"/>
                <a:gd name="T31" fmla="*/ 30 h 180"/>
                <a:gd name="T32" fmla="*/ 7 w 128"/>
                <a:gd name="T33" fmla="*/ 30 h 180"/>
                <a:gd name="T34" fmla="*/ 10 w 128"/>
                <a:gd name="T35" fmla="*/ 28 h 180"/>
                <a:gd name="T36" fmla="*/ 13 w 128"/>
                <a:gd name="T37" fmla="*/ 26 h 180"/>
                <a:gd name="T38" fmla="*/ 16 w 128"/>
                <a:gd name="T39" fmla="*/ 24 h 180"/>
                <a:gd name="T40" fmla="*/ 19 w 128"/>
                <a:gd name="T41" fmla="*/ 22 h 180"/>
                <a:gd name="T42" fmla="*/ 21 w 128"/>
                <a:gd name="T43" fmla="*/ 19 h 180"/>
                <a:gd name="T44" fmla="*/ 22 w 128"/>
                <a:gd name="T45" fmla="*/ 16 h 180"/>
                <a:gd name="T46" fmla="*/ 22 w 128"/>
                <a:gd name="T47" fmla="*/ 13 h 180"/>
                <a:gd name="T48" fmla="*/ 21 w 128"/>
                <a:gd name="T49" fmla="*/ 9 h 180"/>
                <a:gd name="T50" fmla="*/ 19 w 128"/>
                <a:gd name="T51" fmla="*/ 7 h 180"/>
                <a:gd name="T52" fmla="*/ 17 w 128"/>
                <a:gd name="T53" fmla="*/ 4 h 180"/>
                <a:gd name="T54" fmla="*/ 14 w 128"/>
                <a:gd name="T55" fmla="*/ 2 h 180"/>
                <a:gd name="T56" fmla="*/ 10 w 128"/>
                <a:gd name="T57" fmla="*/ 1 h 180"/>
                <a:gd name="T58" fmla="*/ 6 w 128"/>
                <a:gd name="T59" fmla="*/ 0 h 180"/>
                <a:gd name="T60" fmla="*/ 3 w 128"/>
                <a:gd name="T61" fmla="*/ 0 h 180"/>
                <a:gd name="T62" fmla="*/ 1 w 128"/>
                <a:gd name="T63" fmla="*/ 0 h 180"/>
                <a:gd name="T64" fmla="*/ 0 w 128"/>
                <a:gd name="T65" fmla="*/ 1 h 180"/>
                <a:gd name="T66" fmla="*/ 2 w 128"/>
                <a:gd name="T67" fmla="*/ 2 h 180"/>
                <a:gd name="T68" fmla="*/ 5 w 128"/>
                <a:gd name="T69" fmla="*/ 2 h 180"/>
                <a:gd name="T70" fmla="*/ 8 w 128"/>
                <a:gd name="T71" fmla="*/ 3 h 180"/>
                <a:gd name="T72" fmla="*/ 10 w 128"/>
                <a:gd name="T73" fmla="*/ 4 h 180"/>
                <a:gd name="T74" fmla="*/ 13 w 128"/>
                <a:gd name="T75" fmla="*/ 5 h 180"/>
                <a:gd name="T76" fmla="*/ 15 w 128"/>
                <a:gd name="T77" fmla="*/ 6 h 180"/>
                <a:gd name="T78" fmla="*/ 17 w 128"/>
                <a:gd name="T79" fmla="*/ 8 h 180"/>
                <a:gd name="T80" fmla="*/ 19 w 128"/>
                <a:gd name="T81" fmla="*/ 1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444"/>
            <p:cNvSpPr>
              <a:spLocks/>
            </p:cNvSpPr>
            <p:nvPr/>
          </p:nvSpPr>
          <p:spPr bwMode="auto">
            <a:xfrm>
              <a:off x="2584" y="2694"/>
              <a:ext cx="54" cy="63"/>
            </a:xfrm>
            <a:custGeom>
              <a:avLst/>
              <a:gdLst>
                <a:gd name="T0" fmla="*/ 17 w 322"/>
                <a:gd name="T1" fmla="*/ 12 h 378"/>
                <a:gd name="T2" fmla="*/ 9 w 322"/>
                <a:gd name="T3" fmla="*/ 19 h 378"/>
                <a:gd name="T4" fmla="*/ 3 w 322"/>
                <a:gd name="T5" fmla="*/ 28 h 378"/>
                <a:gd name="T6" fmla="*/ 0 w 322"/>
                <a:gd name="T7" fmla="*/ 38 h 378"/>
                <a:gd name="T8" fmla="*/ 1 w 322"/>
                <a:gd name="T9" fmla="*/ 44 h 378"/>
                <a:gd name="T10" fmla="*/ 2 w 322"/>
                <a:gd name="T11" fmla="*/ 47 h 378"/>
                <a:gd name="T12" fmla="*/ 3 w 322"/>
                <a:gd name="T13" fmla="*/ 50 h 378"/>
                <a:gd name="T14" fmla="*/ 5 w 322"/>
                <a:gd name="T15" fmla="*/ 52 h 378"/>
                <a:gd name="T16" fmla="*/ 9 w 322"/>
                <a:gd name="T17" fmla="*/ 54 h 378"/>
                <a:gd name="T18" fmla="*/ 14 w 322"/>
                <a:gd name="T19" fmla="*/ 56 h 378"/>
                <a:gd name="T20" fmla="*/ 20 w 322"/>
                <a:gd name="T21" fmla="*/ 58 h 378"/>
                <a:gd name="T22" fmla="*/ 25 w 322"/>
                <a:gd name="T23" fmla="*/ 60 h 378"/>
                <a:gd name="T24" fmla="*/ 31 w 322"/>
                <a:gd name="T25" fmla="*/ 61 h 378"/>
                <a:gd name="T26" fmla="*/ 37 w 322"/>
                <a:gd name="T27" fmla="*/ 62 h 378"/>
                <a:gd name="T28" fmla="*/ 43 w 322"/>
                <a:gd name="T29" fmla="*/ 62 h 378"/>
                <a:gd name="T30" fmla="*/ 48 w 322"/>
                <a:gd name="T31" fmla="*/ 63 h 378"/>
                <a:gd name="T32" fmla="*/ 52 w 322"/>
                <a:gd name="T33" fmla="*/ 63 h 378"/>
                <a:gd name="T34" fmla="*/ 54 w 322"/>
                <a:gd name="T35" fmla="*/ 62 h 378"/>
                <a:gd name="T36" fmla="*/ 54 w 322"/>
                <a:gd name="T37" fmla="*/ 60 h 378"/>
                <a:gd name="T38" fmla="*/ 53 w 322"/>
                <a:gd name="T39" fmla="*/ 59 h 378"/>
                <a:gd name="T40" fmla="*/ 49 w 322"/>
                <a:gd name="T41" fmla="*/ 58 h 378"/>
                <a:gd name="T42" fmla="*/ 44 w 322"/>
                <a:gd name="T43" fmla="*/ 57 h 378"/>
                <a:gd name="T44" fmla="*/ 39 w 322"/>
                <a:gd name="T45" fmla="*/ 56 h 378"/>
                <a:gd name="T46" fmla="*/ 34 w 322"/>
                <a:gd name="T47" fmla="*/ 55 h 378"/>
                <a:gd name="T48" fmla="*/ 29 w 322"/>
                <a:gd name="T49" fmla="*/ 54 h 378"/>
                <a:gd name="T50" fmla="*/ 23 w 322"/>
                <a:gd name="T51" fmla="*/ 53 h 378"/>
                <a:gd name="T52" fmla="*/ 18 w 322"/>
                <a:gd name="T53" fmla="*/ 52 h 378"/>
                <a:gd name="T54" fmla="*/ 13 w 322"/>
                <a:gd name="T55" fmla="*/ 50 h 378"/>
                <a:gd name="T56" fmla="*/ 9 w 322"/>
                <a:gd name="T57" fmla="*/ 47 h 378"/>
                <a:gd name="T58" fmla="*/ 6 w 322"/>
                <a:gd name="T59" fmla="*/ 43 h 378"/>
                <a:gd name="T60" fmla="*/ 6 w 322"/>
                <a:gd name="T61" fmla="*/ 39 h 378"/>
                <a:gd name="T62" fmla="*/ 6 w 322"/>
                <a:gd name="T63" fmla="*/ 33 h 378"/>
                <a:gd name="T64" fmla="*/ 9 w 322"/>
                <a:gd name="T65" fmla="*/ 28 h 378"/>
                <a:gd name="T66" fmla="*/ 12 w 322"/>
                <a:gd name="T67" fmla="*/ 23 h 378"/>
                <a:gd name="T68" fmla="*/ 16 w 322"/>
                <a:gd name="T69" fmla="*/ 18 h 378"/>
                <a:gd name="T70" fmla="*/ 21 w 322"/>
                <a:gd name="T71" fmla="*/ 14 h 378"/>
                <a:gd name="T72" fmla="*/ 26 w 322"/>
                <a:gd name="T73" fmla="*/ 9 h 378"/>
                <a:gd name="T74" fmla="*/ 33 w 322"/>
                <a:gd name="T75" fmla="*/ 6 h 378"/>
                <a:gd name="T76" fmla="*/ 40 w 322"/>
                <a:gd name="T77" fmla="*/ 3 h 378"/>
                <a:gd name="T78" fmla="*/ 44 w 322"/>
                <a:gd name="T79" fmla="*/ 1 h 378"/>
                <a:gd name="T80" fmla="*/ 43 w 322"/>
                <a:gd name="T81" fmla="*/ 0 h 378"/>
                <a:gd name="T82" fmla="*/ 37 w 322"/>
                <a:gd name="T83" fmla="*/ 1 h 378"/>
                <a:gd name="T84" fmla="*/ 30 w 322"/>
                <a:gd name="T85" fmla="*/ 3 h 378"/>
                <a:gd name="T86" fmla="*/ 24 w 322"/>
                <a:gd name="T87" fmla="*/ 6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1" name="Freeform 445"/>
            <p:cNvSpPr>
              <a:spLocks/>
            </p:cNvSpPr>
            <p:nvPr/>
          </p:nvSpPr>
          <p:spPr bwMode="auto">
            <a:xfrm>
              <a:off x="2660" y="2692"/>
              <a:ext cx="47" cy="42"/>
            </a:xfrm>
            <a:custGeom>
              <a:avLst/>
              <a:gdLst>
                <a:gd name="T0" fmla="*/ 39 w 283"/>
                <a:gd name="T1" fmla="*/ 13 h 252"/>
                <a:gd name="T2" fmla="*/ 41 w 283"/>
                <a:gd name="T3" fmla="*/ 15 h 252"/>
                <a:gd name="T4" fmla="*/ 43 w 283"/>
                <a:gd name="T5" fmla="*/ 18 h 252"/>
                <a:gd name="T6" fmla="*/ 43 w 283"/>
                <a:gd name="T7" fmla="*/ 21 h 252"/>
                <a:gd name="T8" fmla="*/ 43 w 283"/>
                <a:gd name="T9" fmla="*/ 24 h 252"/>
                <a:gd name="T10" fmla="*/ 43 w 283"/>
                <a:gd name="T11" fmla="*/ 26 h 252"/>
                <a:gd name="T12" fmla="*/ 42 w 283"/>
                <a:gd name="T13" fmla="*/ 28 h 252"/>
                <a:gd name="T14" fmla="*/ 41 w 283"/>
                <a:gd name="T15" fmla="*/ 31 h 252"/>
                <a:gd name="T16" fmla="*/ 39 w 283"/>
                <a:gd name="T17" fmla="*/ 32 h 252"/>
                <a:gd name="T18" fmla="*/ 37 w 283"/>
                <a:gd name="T19" fmla="*/ 34 h 252"/>
                <a:gd name="T20" fmla="*/ 36 w 283"/>
                <a:gd name="T21" fmla="*/ 36 h 252"/>
                <a:gd name="T22" fmla="*/ 34 w 283"/>
                <a:gd name="T23" fmla="*/ 37 h 252"/>
                <a:gd name="T24" fmla="*/ 32 w 283"/>
                <a:gd name="T25" fmla="*/ 39 h 252"/>
                <a:gd name="T26" fmla="*/ 32 w 283"/>
                <a:gd name="T27" fmla="*/ 40 h 252"/>
                <a:gd name="T28" fmla="*/ 32 w 283"/>
                <a:gd name="T29" fmla="*/ 40 h 252"/>
                <a:gd name="T30" fmla="*/ 32 w 283"/>
                <a:gd name="T31" fmla="*/ 41 h 252"/>
                <a:gd name="T32" fmla="*/ 32 w 283"/>
                <a:gd name="T33" fmla="*/ 41 h 252"/>
                <a:gd name="T34" fmla="*/ 33 w 283"/>
                <a:gd name="T35" fmla="*/ 42 h 252"/>
                <a:gd name="T36" fmla="*/ 34 w 283"/>
                <a:gd name="T37" fmla="*/ 42 h 252"/>
                <a:gd name="T38" fmla="*/ 34 w 283"/>
                <a:gd name="T39" fmla="*/ 42 h 252"/>
                <a:gd name="T40" fmla="*/ 35 w 283"/>
                <a:gd name="T41" fmla="*/ 41 h 252"/>
                <a:gd name="T42" fmla="*/ 39 w 283"/>
                <a:gd name="T43" fmla="*/ 39 h 252"/>
                <a:gd name="T44" fmla="*/ 42 w 283"/>
                <a:gd name="T45" fmla="*/ 36 h 252"/>
                <a:gd name="T46" fmla="*/ 45 w 283"/>
                <a:gd name="T47" fmla="*/ 32 h 252"/>
                <a:gd name="T48" fmla="*/ 46 w 283"/>
                <a:gd name="T49" fmla="*/ 28 h 252"/>
                <a:gd name="T50" fmla="*/ 47 w 283"/>
                <a:gd name="T51" fmla="*/ 24 h 252"/>
                <a:gd name="T52" fmla="*/ 47 w 283"/>
                <a:gd name="T53" fmla="*/ 19 h 252"/>
                <a:gd name="T54" fmla="*/ 45 w 283"/>
                <a:gd name="T55" fmla="*/ 15 h 252"/>
                <a:gd name="T56" fmla="*/ 42 w 283"/>
                <a:gd name="T57" fmla="*/ 12 h 252"/>
                <a:gd name="T58" fmla="*/ 40 w 283"/>
                <a:gd name="T59" fmla="*/ 10 h 252"/>
                <a:gd name="T60" fmla="*/ 37 w 283"/>
                <a:gd name="T61" fmla="*/ 8 h 252"/>
                <a:gd name="T62" fmla="*/ 34 w 283"/>
                <a:gd name="T63" fmla="*/ 7 h 252"/>
                <a:gd name="T64" fmla="*/ 31 w 283"/>
                <a:gd name="T65" fmla="*/ 5 h 252"/>
                <a:gd name="T66" fmla="*/ 27 w 283"/>
                <a:gd name="T67" fmla="*/ 4 h 252"/>
                <a:gd name="T68" fmla="*/ 24 w 283"/>
                <a:gd name="T69" fmla="*/ 3 h 252"/>
                <a:gd name="T70" fmla="*/ 20 w 283"/>
                <a:gd name="T71" fmla="*/ 2 h 252"/>
                <a:gd name="T72" fmla="*/ 17 w 283"/>
                <a:gd name="T73" fmla="*/ 1 h 252"/>
                <a:gd name="T74" fmla="*/ 14 w 283"/>
                <a:gd name="T75" fmla="*/ 1 h 252"/>
                <a:gd name="T76" fmla="*/ 11 w 283"/>
                <a:gd name="T77" fmla="*/ 0 h 252"/>
                <a:gd name="T78" fmla="*/ 8 w 283"/>
                <a:gd name="T79" fmla="*/ 0 h 252"/>
                <a:gd name="T80" fmla="*/ 6 w 283"/>
                <a:gd name="T81" fmla="*/ 0 h 252"/>
                <a:gd name="T82" fmla="*/ 3 w 283"/>
                <a:gd name="T83" fmla="*/ 0 h 252"/>
                <a:gd name="T84" fmla="*/ 2 w 283"/>
                <a:gd name="T85" fmla="*/ 0 h 252"/>
                <a:gd name="T86" fmla="*/ 1 w 283"/>
                <a:gd name="T87" fmla="*/ 0 h 252"/>
                <a:gd name="T88" fmla="*/ 0 w 283"/>
                <a:gd name="T89" fmla="*/ 1 h 252"/>
                <a:gd name="T90" fmla="*/ 2 w 283"/>
                <a:gd name="T91" fmla="*/ 1 h 252"/>
                <a:gd name="T92" fmla="*/ 4 w 283"/>
                <a:gd name="T93" fmla="*/ 1 h 252"/>
                <a:gd name="T94" fmla="*/ 6 w 283"/>
                <a:gd name="T95" fmla="*/ 2 h 252"/>
                <a:gd name="T96" fmla="*/ 9 w 283"/>
                <a:gd name="T97" fmla="*/ 2 h 252"/>
                <a:gd name="T98" fmla="*/ 11 w 283"/>
                <a:gd name="T99" fmla="*/ 3 h 252"/>
                <a:gd name="T100" fmla="*/ 14 w 283"/>
                <a:gd name="T101" fmla="*/ 3 h 252"/>
                <a:gd name="T102" fmla="*/ 16 w 283"/>
                <a:gd name="T103" fmla="*/ 4 h 252"/>
                <a:gd name="T104" fmla="*/ 19 w 283"/>
                <a:gd name="T105" fmla="*/ 4 h 252"/>
                <a:gd name="T106" fmla="*/ 21 w 283"/>
                <a:gd name="T107" fmla="*/ 5 h 252"/>
                <a:gd name="T108" fmla="*/ 24 w 283"/>
                <a:gd name="T109" fmla="*/ 6 h 252"/>
                <a:gd name="T110" fmla="*/ 27 w 283"/>
                <a:gd name="T111" fmla="*/ 7 h 252"/>
                <a:gd name="T112" fmla="*/ 29 w 283"/>
                <a:gd name="T113" fmla="*/ 8 h 252"/>
                <a:gd name="T114" fmla="*/ 32 w 283"/>
                <a:gd name="T115" fmla="*/ 9 h 252"/>
                <a:gd name="T116" fmla="*/ 35 w 283"/>
                <a:gd name="T117" fmla="*/ 10 h 252"/>
                <a:gd name="T118" fmla="*/ 37 w 283"/>
                <a:gd name="T119" fmla="*/ 11 h 252"/>
                <a:gd name="T120" fmla="*/ 39 w 283"/>
                <a:gd name="T121" fmla="*/ 13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2" name="Freeform 446"/>
            <p:cNvSpPr>
              <a:spLocks/>
            </p:cNvSpPr>
            <p:nvPr/>
          </p:nvSpPr>
          <p:spPr bwMode="auto">
            <a:xfrm>
              <a:off x="2564" y="2712"/>
              <a:ext cx="19" cy="39"/>
            </a:xfrm>
            <a:custGeom>
              <a:avLst/>
              <a:gdLst>
                <a:gd name="T0" fmla="*/ 0 w 114"/>
                <a:gd name="T1" fmla="*/ 21 h 238"/>
                <a:gd name="T2" fmla="*/ 0 w 114"/>
                <a:gd name="T3" fmla="*/ 24 h 238"/>
                <a:gd name="T4" fmla="*/ 1 w 114"/>
                <a:gd name="T5" fmla="*/ 28 h 238"/>
                <a:gd name="T6" fmla="*/ 2 w 114"/>
                <a:gd name="T7" fmla="*/ 30 h 238"/>
                <a:gd name="T8" fmla="*/ 4 w 114"/>
                <a:gd name="T9" fmla="*/ 33 h 238"/>
                <a:gd name="T10" fmla="*/ 6 w 114"/>
                <a:gd name="T11" fmla="*/ 35 h 238"/>
                <a:gd name="T12" fmla="*/ 9 w 114"/>
                <a:gd name="T13" fmla="*/ 37 h 238"/>
                <a:gd name="T14" fmla="*/ 12 w 114"/>
                <a:gd name="T15" fmla="*/ 38 h 238"/>
                <a:gd name="T16" fmla="*/ 15 w 114"/>
                <a:gd name="T17" fmla="*/ 39 h 238"/>
                <a:gd name="T18" fmla="*/ 16 w 114"/>
                <a:gd name="T19" fmla="*/ 39 h 238"/>
                <a:gd name="T20" fmla="*/ 17 w 114"/>
                <a:gd name="T21" fmla="*/ 39 h 238"/>
                <a:gd name="T22" fmla="*/ 18 w 114"/>
                <a:gd name="T23" fmla="*/ 38 h 238"/>
                <a:gd name="T24" fmla="*/ 19 w 114"/>
                <a:gd name="T25" fmla="*/ 37 h 238"/>
                <a:gd name="T26" fmla="*/ 19 w 114"/>
                <a:gd name="T27" fmla="*/ 36 h 238"/>
                <a:gd name="T28" fmla="*/ 18 w 114"/>
                <a:gd name="T29" fmla="*/ 35 h 238"/>
                <a:gd name="T30" fmla="*/ 18 w 114"/>
                <a:gd name="T31" fmla="*/ 35 h 238"/>
                <a:gd name="T32" fmla="*/ 17 w 114"/>
                <a:gd name="T33" fmla="*/ 34 h 238"/>
                <a:gd name="T34" fmla="*/ 14 w 114"/>
                <a:gd name="T35" fmla="*/ 33 h 238"/>
                <a:gd name="T36" fmla="*/ 11 w 114"/>
                <a:gd name="T37" fmla="*/ 32 h 238"/>
                <a:gd name="T38" fmla="*/ 8 w 114"/>
                <a:gd name="T39" fmla="*/ 29 h 238"/>
                <a:gd name="T40" fmla="*/ 7 w 114"/>
                <a:gd name="T41" fmla="*/ 27 h 238"/>
                <a:gd name="T42" fmla="*/ 5 w 114"/>
                <a:gd name="T43" fmla="*/ 24 h 238"/>
                <a:gd name="T44" fmla="*/ 5 w 114"/>
                <a:gd name="T45" fmla="*/ 21 h 238"/>
                <a:gd name="T46" fmla="*/ 5 w 114"/>
                <a:gd name="T47" fmla="*/ 18 h 238"/>
                <a:gd name="T48" fmla="*/ 6 w 114"/>
                <a:gd name="T49" fmla="*/ 15 h 238"/>
                <a:gd name="T50" fmla="*/ 7 w 114"/>
                <a:gd name="T51" fmla="*/ 12 h 238"/>
                <a:gd name="T52" fmla="*/ 9 w 114"/>
                <a:gd name="T53" fmla="*/ 10 h 238"/>
                <a:gd name="T54" fmla="*/ 10 w 114"/>
                <a:gd name="T55" fmla="*/ 8 h 238"/>
                <a:gd name="T56" fmla="*/ 12 w 114"/>
                <a:gd name="T57" fmla="*/ 6 h 238"/>
                <a:gd name="T58" fmla="*/ 14 w 114"/>
                <a:gd name="T59" fmla="*/ 5 h 238"/>
                <a:gd name="T60" fmla="*/ 16 w 114"/>
                <a:gd name="T61" fmla="*/ 3 h 238"/>
                <a:gd name="T62" fmla="*/ 18 w 114"/>
                <a:gd name="T63" fmla="*/ 1 h 238"/>
                <a:gd name="T64" fmla="*/ 19 w 114"/>
                <a:gd name="T65" fmla="*/ 0 h 238"/>
                <a:gd name="T66" fmla="*/ 18 w 114"/>
                <a:gd name="T67" fmla="*/ 0 h 238"/>
                <a:gd name="T68" fmla="*/ 16 w 114"/>
                <a:gd name="T69" fmla="*/ 1 h 238"/>
                <a:gd name="T70" fmla="*/ 13 w 114"/>
                <a:gd name="T71" fmla="*/ 3 h 238"/>
                <a:gd name="T72" fmla="*/ 9 w 114"/>
                <a:gd name="T73" fmla="*/ 6 h 238"/>
                <a:gd name="T74" fmla="*/ 6 w 114"/>
                <a:gd name="T75" fmla="*/ 9 h 238"/>
                <a:gd name="T76" fmla="*/ 3 w 114"/>
                <a:gd name="T77" fmla="*/ 13 h 238"/>
                <a:gd name="T78" fmla="*/ 1 w 114"/>
                <a:gd name="T79" fmla="*/ 17 h 238"/>
                <a:gd name="T80" fmla="*/ 0 w 114"/>
                <a:gd name="T81" fmla="*/ 21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3" name="Freeform 447"/>
            <p:cNvSpPr>
              <a:spLocks/>
            </p:cNvSpPr>
            <p:nvPr/>
          </p:nvSpPr>
          <p:spPr bwMode="auto">
            <a:xfrm>
              <a:off x="2698" y="2689"/>
              <a:ext cx="41" cy="52"/>
            </a:xfrm>
            <a:custGeom>
              <a:avLst/>
              <a:gdLst>
                <a:gd name="T0" fmla="*/ 35 w 246"/>
                <a:gd name="T1" fmla="*/ 21 h 310"/>
                <a:gd name="T2" fmla="*/ 37 w 246"/>
                <a:gd name="T3" fmla="*/ 24 h 310"/>
                <a:gd name="T4" fmla="*/ 38 w 246"/>
                <a:gd name="T5" fmla="*/ 28 h 310"/>
                <a:gd name="T6" fmla="*/ 37 w 246"/>
                <a:gd name="T7" fmla="*/ 31 h 310"/>
                <a:gd name="T8" fmla="*/ 35 w 246"/>
                <a:gd name="T9" fmla="*/ 35 h 310"/>
                <a:gd name="T10" fmla="*/ 31 w 246"/>
                <a:gd name="T11" fmla="*/ 38 h 310"/>
                <a:gd name="T12" fmla="*/ 28 w 246"/>
                <a:gd name="T13" fmla="*/ 41 h 310"/>
                <a:gd name="T14" fmla="*/ 24 w 246"/>
                <a:gd name="T15" fmla="*/ 44 h 310"/>
                <a:gd name="T16" fmla="*/ 22 w 246"/>
                <a:gd name="T17" fmla="*/ 47 h 310"/>
                <a:gd name="T18" fmla="*/ 21 w 246"/>
                <a:gd name="T19" fmla="*/ 48 h 310"/>
                <a:gd name="T20" fmla="*/ 20 w 246"/>
                <a:gd name="T21" fmla="*/ 50 h 310"/>
                <a:gd name="T22" fmla="*/ 20 w 246"/>
                <a:gd name="T23" fmla="*/ 51 h 310"/>
                <a:gd name="T24" fmla="*/ 22 w 246"/>
                <a:gd name="T25" fmla="*/ 52 h 310"/>
                <a:gd name="T26" fmla="*/ 23 w 246"/>
                <a:gd name="T27" fmla="*/ 52 h 310"/>
                <a:gd name="T28" fmla="*/ 26 w 246"/>
                <a:gd name="T29" fmla="*/ 49 h 310"/>
                <a:gd name="T30" fmla="*/ 30 w 246"/>
                <a:gd name="T31" fmla="*/ 45 h 310"/>
                <a:gd name="T32" fmla="*/ 35 w 246"/>
                <a:gd name="T33" fmla="*/ 41 h 310"/>
                <a:gd name="T34" fmla="*/ 39 w 246"/>
                <a:gd name="T35" fmla="*/ 37 h 310"/>
                <a:gd name="T36" fmla="*/ 41 w 246"/>
                <a:gd name="T37" fmla="*/ 31 h 310"/>
                <a:gd name="T38" fmla="*/ 40 w 246"/>
                <a:gd name="T39" fmla="*/ 26 h 310"/>
                <a:gd name="T40" fmla="*/ 38 w 246"/>
                <a:gd name="T41" fmla="*/ 20 h 310"/>
                <a:gd name="T42" fmla="*/ 34 w 246"/>
                <a:gd name="T43" fmla="*/ 16 h 310"/>
                <a:gd name="T44" fmla="*/ 30 w 246"/>
                <a:gd name="T45" fmla="*/ 12 h 310"/>
                <a:gd name="T46" fmla="*/ 25 w 246"/>
                <a:gd name="T47" fmla="*/ 10 h 310"/>
                <a:gd name="T48" fmla="*/ 21 w 246"/>
                <a:gd name="T49" fmla="*/ 7 h 310"/>
                <a:gd name="T50" fmla="*/ 16 w 246"/>
                <a:gd name="T51" fmla="*/ 5 h 310"/>
                <a:gd name="T52" fmla="*/ 12 w 246"/>
                <a:gd name="T53" fmla="*/ 3 h 310"/>
                <a:gd name="T54" fmla="*/ 8 w 246"/>
                <a:gd name="T55" fmla="*/ 1 h 310"/>
                <a:gd name="T56" fmla="*/ 4 w 246"/>
                <a:gd name="T57" fmla="*/ 0 h 310"/>
                <a:gd name="T58" fmla="*/ 1 w 246"/>
                <a:gd name="T59" fmla="*/ 0 h 310"/>
                <a:gd name="T60" fmla="*/ 1 w 246"/>
                <a:gd name="T61" fmla="*/ 1 h 310"/>
                <a:gd name="T62" fmla="*/ 5 w 246"/>
                <a:gd name="T63" fmla="*/ 2 h 310"/>
                <a:gd name="T64" fmla="*/ 9 w 246"/>
                <a:gd name="T65" fmla="*/ 4 h 310"/>
                <a:gd name="T66" fmla="*/ 13 w 246"/>
                <a:gd name="T67" fmla="*/ 6 h 310"/>
                <a:gd name="T68" fmla="*/ 18 w 246"/>
                <a:gd name="T69" fmla="*/ 9 h 310"/>
                <a:gd name="T70" fmla="*/ 22 w 246"/>
                <a:gd name="T71" fmla="*/ 12 h 310"/>
                <a:gd name="T72" fmla="*/ 27 w 246"/>
                <a:gd name="T73" fmla="*/ 15 h 310"/>
                <a:gd name="T74" fmla="*/ 31 w 246"/>
                <a:gd name="T75" fmla="*/ 18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" name="Freeform 448"/>
            <p:cNvSpPr>
              <a:spLocks/>
            </p:cNvSpPr>
            <p:nvPr/>
          </p:nvSpPr>
          <p:spPr bwMode="auto">
            <a:xfrm>
              <a:off x="2653" y="2750"/>
              <a:ext cx="14" cy="31"/>
            </a:xfrm>
            <a:custGeom>
              <a:avLst/>
              <a:gdLst>
                <a:gd name="T0" fmla="*/ 5 w 83"/>
                <a:gd name="T1" fmla="*/ 2 h 187"/>
                <a:gd name="T2" fmla="*/ 5 w 83"/>
                <a:gd name="T3" fmla="*/ 1 h 187"/>
                <a:gd name="T4" fmla="*/ 4 w 83"/>
                <a:gd name="T5" fmla="*/ 0 h 187"/>
                <a:gd name="T6" fmla="*/ 3 w 83"/>
                <a:gd name="T7" fmla="*/ 0 h 187"/>
                <a:gd name="T8" fmla="*/ 2 w 83"/>
                <a:gd name="T9" fmla="*/ 0 h 187"/>
                <a:gd name="T10" fmla="*/ 1 w 83"/>
                <a:gd name="T11" fmla="*/ 0 h 187"/>
                <a:gd name="T12" fmla="*/ 1 w 83"/>
                <a:gd name="T13" fmla="*/ 1 h 187"/>
                <a:gd name="T14" fmla="*/ 0 w 83"/>
                <a:gd name="T15" fmla="*/ 2 h 187"/>
                <a:gd name="T16" fmla="*/ 0 w 83"/>
                <a:gd name="T17" fmla="*/ 3 h 187"/>
                <a:gd name="T18" fmla="*/ 1 w 83"/>
                <a:gd name="T19" fmla="*/ 7 h 187"/>
                <a:gd name="T20" fmla="*/ 3 w 83"/>
                <a:gd name="T21" fmla="*/ 12 h 187"/>
                <a:gd name="T22" fmla="*/ 5 w 83"/>
                <a:gd name="T23" fmla="*/ 17 h 187"/>
                <a:gd name="T24" fmla="*/ 7 w 83"/>
                <a:gd name="T25" fmla="*/ 21 h 187"/>
                <a:gd name="T26" fmla="*/ 9 w 83"/>
                <a:gd name="T27" fmla="*/ 25 h 187"/>
                <a:gd name="T28" fmla="*/ 11 w 83"/>
                <a:gd name="T29" fmla="*/ 28 h 187"/>
                <a:gd name="T30" fmla="*/ 13 w 83"/>
                <a:gd name="T31" fmla="*/ 31 h 187"/>
                <a:gd name="T32" fmla="*/ 14 w 83"/>
                <a:gd name="T33" fmla="*/ 31 h 187"/>
                <a:gd name="T34" fmla="*/ 13 w 83"/>
                <a:gd name="T35" fmla="*/ 29 h 187"/>
                <a:gd name="T36" fmla="*/ 13 w 83"/>
                <a:gd name="T37" fmla="*/ 26 h 187"/>
                <a:gd name="T38" fmla="*/ 11 w 83"/>
                <a:gd name="T39" fmla="*/ 23 h 187"/>
                <a:gd name="T40" fmla="*/ 10 w 83"/>
                <a:gd name="T41" fmla="*/ 19 h 187"/>
                <a:gd name="T42" fmla="*/ 9 w 83"/>
                <a:gd name="T43" fmla="*/ 15 h 187"/>
                <a:gd name="T44" fmla="*/ 7 w 83"/>
                <a:gd name="T45" fmla="*/ 10 h 187"/>
                <a:gd name="T46" fmla="*/ 6 w 83"/>
                <a:gd name="T47" fmla="*/ 6 h 187"/>
                <a:gd name="T48" fmla="*/ 5 w 83"/>
                <a:gd name="T49" fmla="*/ 2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" name="Freeform 449"/>
            <p:cNvSpPr>
              <a:spLocks/>
            </p:cNvSpPr>
            <p:nvPr/>
          </p:nvSpPr>
          <p:spPr bwMode="auto">
            <a:xfrm>
              <a:off x="2647" y="2733"/>
              <a:ext cx="7" cy="16"/>
            </a:xfrm>
            <a:custGeom>
              <a:avLst/>
              <a:gdLst>
                <a:gd name="T0" fmla="*/ 4 w 44"/>
                <a:gd name="T1" fmla="*/ 2 h 94"/>
                <a:gd name="T2" fmla="*/ 3 w 44"/>
                <a:gd name="T3" fmla="*/ 1 h 94"/>
                <a:gd name="T4" fmla="*/ 3 w 44"/>
                <a:gd name="T5" fmla="*/ 0 h 94"/>
                <a:gd name="T6" fmla="*/ 2 w 44"/>
                <a:gd name="T7" fmla="*/ 0 h 94"/>
                <a:gd name="T8" fmla="*/ 2 w 44"/>
                <a:gd name="T9" fmla="*/ 0 h 94"/>
                <a:gd name="T10" fmla="*/ 1 w 44"/>
                <a:gd name="T11" fmla="*/ 0 h 94"/>
                <a:gd name="T12" fmla="*/ 0 w 44"/>
                <a:gd name="T13" fmla="*/ 1 h 94"/>
                <a:gd name="T14" fmla="*/ 0 w 44"/>
                <a:gd name="T15" fmla="*/ 1 h 94"/>
                <a:gd name="T16" fmla="*/ 0 w 44"/>
                <a:gd name="T17" fmla="*/ 2 h 94"/>
                <a:gd name="T18" fmla="*/ 0 w 44"/>
                <a:gd name="T19" fmla="*/ 4 h 94"/>
                <a:gd name="T20" fmla="*/ 1 w 44"/>
                <a:gd name="T21" fmla="*/ 6 h 94"/>
                <a:gd name="T22" fmla="*/ 1 w 44"/>
                <a:gd name="T23" fmla="*/ 9 h 94"/>
                <a:gd name="T24" fmla="*/ 2 w 44"/>
                <a:gd name="T25" fmla="*/ 11 h 94"/>
                <a:gd name="T26" fmla="*/ 3 w 44"/>
                <a:gd name="T27" fmla="*/ 13 h 94"/>
                <a:gd name="T28" fmla="*/ 4 w 44"/>
                <a:gd name="T29" fmla="*/ 15 h 94"/>
                <a:gd name="T30" fmla="*/ 6 w 44"/>
                <a:gd name="T31" fmla="*/ 16 h 94"/>
                <a:gd name="T32" fmla="*/ 7 w 44"/>
                <a:gd name="T33" fmla="*/ 16 h 94"/>
                <a:gd name="T34" fmla="*/ 7 w 44"/>
                <a:gd name="T35" fmla="*/ 13 h 94"/>
                <a:gd name="T36" fmla="*/ 6 w 44"/>
                <a:gd name="T37" fmla="*/ 9 h 94"/>
                <a:gd name="T38" fmla="*/ 5 w 44"/>
                <a:gd name="T39" fmla="*/ 5 h 94"/>
                <a:gd name="T40" fmla="*/ 4 w 44"/>
                <a:gd name="T41" fmla="*/ 2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" name="Freeform 450"/>
            <p:cNvSpPr>
              <a:spLocks/>
            </p:cNvSpPr>
            <p:nvPr/>
          </p:nvSpPr>
          <p:spPr bwMode="auto">
            <a:xfrm>
              <a:off x="2641" y="2722"/>
              <a:ext cx="6" cy="9"/>
            </a:xfrm>
            <a:custGeom>
              <a:avLst/>
              <a:gdLst>
                <a:gd name="T0" fmla="*/ 3 w 38"/>
                <a:gd name="T1" fmla="*/ 1 h 54"/>
                <a:gd name="T2" fmla="*/ 3 w 38"/>
                <a:gd name="T3" fmla="*/ 1 h 54"/>
                <a:gd name="T4" fmla="*/ 3 w 38"/>
                <a:gd name="T5" fmla="*/ 1 h 54"/>
                <a:gd name="T6" fmla="*/ 3 w 38"/>
                <a:gd name="T7" fmla="*/ 1 h 54"/>
                <a:gd name="T8" fmla="*/ 3 w 38"/>
                <a:gd name="T9" fmla="*/ 1 h 54"/>
                <a:gd name="T10" fmla="*/ 3 w 38"/>
                <a:gd name="T11" fmla="*/ 1 h 54"/>
                <a:gd name="T12" fmla="*/ 2 w 38"/>
                <a:gd name="T13" fmla="*/ 0 h 54"/>
                <a:gd name="T14" fmla="*/ 2 w 38"/>
                <a:gd name="T15" fmla="*/ 0 h 54"/>
                <a:gd name="T16" fmla="*/ 1 w 38"/>
                <a:gd name="T17" fmla="*/ 0 h 54"/>
                <a:gd name="T18" fmla="*/ 1 w 38"/>
                <a:gd name="T19" fmla="*/ 0 h 54"/>
                <a:gd name="T20" fmla="*/ 0 w 38"/>
                <a:gd name="T21" fmla="*/ 1 h 54"/>
                <a:gd name="T22" fmla="*/ 0 w 38"/>
                <a:gd name="T23" fmla="*/ 1 h 54"/>
                <a:gd name="T24" fmla="*/ 0 w 38"/>
                <a:gd name="T25" fmla="*/ 2 h 54"/>
                <a:gd name="T26" fmla="*/ 0 w 38"/>
                <a:gd name="T27" fmla="*/ 3 h 54"/>
                <a:gd name="T28" fmla="*/ 1 w 38"/>
                <a:gd name="T29" fmla="*/ 4 h 54"/>
                <a:gd name="T30" fmla="*/ 1 w 38"/>
                <a:gd name="T31" fmla="*/ 5 h 54"/>
                <a:gd name="T32" fmla="*/ 2 w 38"/>
                <a:gd name="T33" fmla="*/ 7 h 54"/>
                <a:gd name="T34" fmla="*/ 3 w 38"/>
                <a:gd name="T35" fmla="*/ 8 h 54"/>
                <a:gd name="T36" fmla="*/ 4 w 38"/>
                <a:gd name="T37" fmla="*/ 8 h 54"/>
                <a:gd name="T38" fmla="*/ 5 w 38"/>
                <a:gd name="T39" fmla="*/ 9 h 54"/>
                <a:gd name="T40" fmla="*/ 6 w 38"/>
                <a:gd name="T41" fmla="*/ 9 h 54"/>
                <a:gd name="T42" fmla="*/ 6 w 38"/>
                <a:gd name="T43" fmla="*/ 7 h 54"/>
                <a:gd name="T44" fmla="*/ 5 w 38"/>
                <a:gd name="T45" fmla="*/ 5 h 54"/>
                <a:gd name="T46" fmla="*/ 4 w 38"/>
                <a:gd name="T47" fmla="*/ 3 h 54"/>
                <a:gd name="T48" fmla="*/ 3 w 38"/>
                <a:gd name="T49" fmla="*/ 1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" name="Freeform 451"/>
            <p:cNvSpPr>
              <a:spLocks/>
            </p:cNvSpPr>
            <p:nvPr/>
          </p:nvSpPr>
          <p:spPr bwMode="auto">
            <a:xfrm>
              <a:off x="2636" y="2714"/>
              <a:ext cx="8" cy="6"/>
            </a:xfrm>
            <a:custGeom>
              <a:avLst/>
              <a:gdLst>
                <a:gd name="T0" fmla="*/ 6 w 52"/>
                <a:gd name="T1" fmla="*/ 4 h 36"/>
                <a:gd name="T2" fmla="*/ 7 w 52"/>
                <a:gd name="T3" fmla="*/ 4 h 36"/>
                <a:gd name="T4" fmla="*/ 8 w 52"/>
                <a:gd name="T5" fmla="*/ 3 h 36"/>
                <a:gd name="T6" fmla="*/ 8 w 52"/>
                <a:gd name="T7" fmla="*/ 3 h 36"/>
                <a:gd name="T8" fmla="*/ 8 w 52"/>
                <a:gd name="T9" fmla="*/ 2 h 36"/>
                <a:gd name="T10" fmla="*/ 8 w 52"/>
                <a:gd name="T11" fmla="*/ 1 h 36"/>
                <a:gd name="T12" fmla="*/ 7 w 52"/>
                <a:gd name="T13" fmla="*/ 0 h 36"/>
                <a:gd name="T14" fmla="*/ 6 w 52"/>
                <a:gd name="T15" fmla="*/ 0 h 36"/>
                <a:gd name="T16" fmla="*/ 6 w 52"/>
                <a:gd name="T17" fmla="*/ 0 h 36"/>
                <a:gd name="T18" fmla="*/ 5 w 52"/>
                <a:gd name="T19" fmla="*/ 0 h 36"/>
                <a:gd name="T20" fmla="*/ 4 w 52"/>
                <a:gd name="T21" fmla="*/ 0 h 36"/>
                <a:gd name="T22" fmla="*/ 3 w 52"/>
                <a:gd name="T23" fmla="*/ 1 h 36"/>
                <a:gd name="T24" fmla="*/ 2 w 52"/>
                <a:gd name="T25" fmla="*/ 1 h 36"/>
                <a:gd name="T26" fmla="*/ 1 w 52"/>
                <a:gd name="T27" fmla="*/ 2 h 36"/>
                <a:gd name="T28" fmla="*/ 0 w 52"/>
                <a:gd name="T29" fmla="*/ 4 h 36"/>
                <a:gd name="T30" fmla="*/ 0 w 52"/>
                <a:gd name="T31" fmla="*/ 5 h 36"/>
                <a:gd name="T32" fmla="*/ 0 w 52"/>
                <a:gd name="T33" fmla="*/ 5 h 36"/>
                <a:gd name="T34" fmla="*/ 1 w 52"/>
                <a:gd name="T35" fmla="*/ 6 h 36"/>
                <a:gd name="T36" fmla="*/ 1 w 52"/>
                <a:gd name="T37" fmla="*/ 6 h 36"/>
                <a:gd name="T38" fmla="*/ 2 w 52"/>
                <a:gd name="T39" fmla="*/ 6 h 36"/>
                <a:gd name="T40" fmla="*/ 3 w 52"/>
                <a:gd name="T41" fmla="*/ 6 h 36"/>
                <a:gd name="T42" fmla="*/ 4 w 52"/>
                <a:gd name="T43" fmla="*/ 6 h 36"/>
                <a:gd name="T44" fmla="*/ 5 w 52"/>
                <a:gd name="T45" fmla="*/ 5 h 36"/>
                <a:gd name="T46" fmla="*/ 6 w 52"/>
                <a:gd name="T47" fmla="*/ 5 h 36"/>
                <a:gd name="T48" fmla="*/ 6 w 52"/>
                <a:gd name="T49" fmla="*/ 4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" name="Freeform 452"/>
            <p:cNvSpPr>
              <a:spLocks/>
            </p:cNvSpPr>
            <p:nvPr/>
          </p:nvSpPr>
          <p:spPr bwMode="auto">
            <a:xfrm>
              <a:off x="2596" y="2704"/>
              <a:ext cx="33" cy="39"/>
            </a:xfrm>
            <a:custGeom>
              <a:avLst/>
              <a:gdLst>
                <a:gd name="T0" fmla="*/ 12 w 198"/>
                <a:gd name="T1" fmla="*/ 6 h 236"/>
                <a:gd name="T2" fmla="*/ 10 w 198"/>
                <a:gd name="T3" fmla="*/ 8 h 236"/>
                <a:gd name="T4" fmla="*/ 8 w 198"/>
                <a:gd name="T5" fmla="*/ 10 h 236"/>
                <a:gd name="T6" fmla="*/ 6 w 198"/>
                <a:gd name="T7" fmla="*/ 12 h 236"/>
                <a:gd name="T8" fmla="*/ 4 w 198"/>
                <a:gd name="T9" fmla="*/ 14 h 236"/>
                <a:gd name="T10" fmla="*/ 2 w 198"/>
                <a:gd name="T11" fmla="*/ 17 h 236"/>
                <a:gd name="T12" fmla="*/ 1 w 198"/>
                <a:gd name="T13" fmla="*/ 19 h 236"/>
                <a:gd name="T14" fmla="*/ 0 w 198"/>
                <a:gd name="T15" fmla="*/ 21 h 236"/>
                <a:gd name="T16" fmla="*/ 0 w 198"/>
                <a:gd name="T17" fmla="*/ 24 h 236"/>
                <a:gd name="T18" fmla="*/ 0 w 198"/>
                <a:gd name="T19" fmla="*/ 28 h 236"/>
                <a:gd name="T20" fmla="*/ 2 w 198"/>
                <a:gd name="T21" fmla="*/ 31 h 236"/>
                <a:gd name="T22" fmla="*/ 4 w 198"/>
                <a:gd name="T23" fmla="*/ 34 h 236"/>
                <a:gd name="T24" fmla="*/ 7 w 198"/>
                <a:gd name="T25" fmla="*/ 36 h 236"/>
                <a:gd name="T26" fmla="*/ 11 w 198"/>
                <a:gd name="T27" fmla="*/ 38 h 236"/>
                <a:gd name="T28" fmla="*/ 15 w 198"/>
                <a:gd name="T29" fmla="*/ 39 h 236"/>
                <a:gd name="T30" fmla="*/ 18 w 198"/>
                <a:gd name="T31" fmla="*/ 39 h 236"/>
                <a:gd name="T32" fmla="*/ 22 w 198"/>
                <a:gd name="T33" fmla="*/ 38 h 236"/>
                <a:gd name="T34" fmla="*/ 23 w 198"/>
                <a:gd name="T35" fmla="*/ 38 h 236"/>
                <a:gd name="T36" fmla="*/ 24 w 198"/>
                <a:gd name="T37" fmla="*/ 38 h 236"/>
                <a:gd name="T38" fmla="*/ 24 w 198"/>
                <a:gd name="T39" fmla="*/ 37 h 236"/>
                <a:gd name="T40" fmla="*/ 24 w 198"/>
                <a:gd name="T41" fmla="*/ 37 h 236"/>
                <a:gd name="T42" fmla="*/ 24 w 198"/>
                <a:gd name="T43" fmla="*/ 36 h 236"/>
                <a:gd name="T44" fmla="*/ 24 w 198"/>
                <a:gd name="T45" fmla="*/ 36 h 236"/>
                <a:gd name="T46" fmla="*/ 23 w 198"/>
                <a:gd name="T47" fmla="*/ 36 h 236"/>
                <a:gd name="T48" fmla="*/ 22 w 198"/>
                <a:gd name="T49" fmla="*/ 36 h 236"/>
                <a:gd name="T50" fmla="*/ 21 w 198"/>
                <a:gd name="T51" fmla="*/ 36 h 236"/>
                <a:gd name="T52" fmla="*/ 20 w 198"/>
                <a:gd name="T53" fmla="*/ 36 h 236"/>
                <a:gd name="T54" fmla="*/ 19 w 198"/>
                <a:gd name="T55" fmla="*/ 36 h 236"/>
                <a:gd name="T56" fmla="*/ 18 w 198"/>
                <a:gd name="T57" fmla="*/ 36 h 236"/>
                <a:gd name="T58" fmla="*/ 16 w 198"/>
                <a:gd name="T59" fmla="*/ 36 h 236"/>
                <a:gd name="T60" fmla="*/ 15 w 198"/>
                <a:gd name="T61" fmla="*/ 36 h 236"/>
                <a:gd name="T62" fmla="*/ 13 w 198"/>
                <a:gd name="T63" fmla="*/ 35 h 236"/>
                <a:gd name="T64" fmla="*/ 10 w 198"/>
                <a:gd name="T65" fmla="*/ 35 h 236"/>
                <a:gd name="T66" fmla="*/ 8 w 198"/>
                <a:gd name="T67" fmla="*/ 34 h 236"/>
                <a:gd name="T68" fmla="*/ 7 w 198"/>
                <a:gd name="T69" fmla="*/ 33 h 236"/>
                <a:gd name="T70" fmla="*/ 5 w 198"/>
                <a:gd name="T71" fmla="*/ 31 h 236"/>
                <a:gd name="T72" fmla="*/ 3 w 198"/>
                <a:gd name="T73" fmla="*/ 29 h 236"/>
                <a:gd name="T74" fmla="*/ 2 w 198"/>
                <a:gd name="T75" fmla="*/ 26 h 236"/>
                <a:gd name="T76" fmla="*/ 3 w 198"/>
                <a:gd name="T77" fmla="*/ 23 h 236"/>
                <a:gd name="T78" fmla="*/ 4 w 198"/>
                <a:gd name="T79" fmla="*/ 20 h 236"/>
                <a:gd name="T80" fmla="*/ 5 w 198"/>
                <a:gd name="T81" fmla="*/ 18 h 236"/>
                <a:gd name="T82" fmla="*/ 7 w 198"/>
                <a:gd name="T83" fmla="*/ 16 h 236"/>
                <a:gd name="T84" fmla="*/ 8 w 198"/>
                <a:gd name="T85" fmla="*/ 14 h 236"/>
                <a:gd name="T86" fmla="*/ 10 w 198"/>
                <a:gd name="T87" fmla="*/ 12 h 236"/>
                <a:gd name="T88" fmla="*/ 13 w 198"/>
                <a:gd name="T89" fmla="*/ 10 h 236"/>
                <a:gd name="T90" fmla="*/ 16 w 198"/>
                <a:gd name="T91" fmla="*/ 8 h 236"/>
                <a:gd name="T92" fmla="*/ 18 w 198"/>
                <a:gd name="T93" fmla="*/ 6 h 236"/>
                <a:gd name="T94" fmla="*/ 21 w 198"/>
                <a:gd name="T95" fmla="*/ 5 h 236"/>
                <a:gd name="T96" fmla="*/ 24 w 198"/>
                <a:gd name="T97" fmla="*/ 4 h 236"/>
                <a:gd name="T98" fmla="*/ 26 w 198"/>
                <a:gd name="T99" fmla="*/ 3 h 236"/>
                <a:gd name="T100" fmla="*/ 29 w 198"/>
                <a:gd name="T101" fmla="*/ 2 h 236"/>
                <a:gd name="T102" fmla="*/ 31 w 198"/>
                <a:gd name="T103" fmla="*/ 2 h 236"/>
                <a:gd name="T104" fmla="*/ 33 w 198"/>
                <a:gd name="T105" fmla="*/ 1 h 236"/>
                <a:gd name="T106" fmla="*/ 32 w 198"/>
                <a:gd name="T107" fmla="*/ 0 h 236"/>
                <a:gd name="T108" fmla="*/ 30 w 198"/>
                <a:gd name="T109" fmla="*/ 0 h 236"/>
                <a:gd name="T110" fmla="*/ 27 w 198"/>
                <a:gd name="T111" fmla="*/ 0 h 236"/>
                <a:gd name="T112" fmla="*/ 24 w 198"/>
                <a:gd name="T113" fmla="*/ 1 h 236"/>
                <a:gd name="T114" fmla="*/ 21 w 198"/>
                <a:gd name="T115" fmla="*/ 2 h 236"/>
                <a:gd name="T116" fmla="*/ 17 w 198"/>
                <a:gd name="T117" fmla="*/ 3 h 236"/>
                <a:gd name="T118" fmla="*/ 15 w 198"/>
                <a:gd name="T119" fmla="*/ 5 h 236"/>
                <a:gd name="T120" fmla="*/ 12 w 198"/>
                <a:gd name="T121" fmla="*/ 6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" name="Freeform 453"/>
            <p:cNvSpPr>
              <a:spLocks/>
            </p:cNvSpPr>
            <p:nvPr/>
          </p:nvSpPr>
          <p:spPr bwMode="auto">
            <a:xfrm>
              <a:off x="2652" y="2704"/>
              <a:ext cx="22" cy="30"/>
            </a:xfrm>
            <a:custGeom>
              <a:avLst/>
              <a:gdLst>
                <a:gd name="T0" fmla="*/ 19 w 128"/>
                <a:gd name="T1" fmla="*/ 10 h 183"/>
                <a:gd name="T2" fmla="*/ 19 w 128"/>
                <a:gd name="T3" fmla="*/ 13 h 183"/>
                <a:gd name="T4" fmla="*/ 19 w 128"/>
                <a:gd name="T5" fmla="*/ 16 h 183"/>
                <a:gd name="T6" fmla="*/ 17 w 128"/>
                <a:gd name="T7" fmla="*/ 18 h 183"/>
                <a:gd name="T8" fmla="*/ 15 w 128"/>
                <a:gd name="T9" fmla="*/ 20 h 183"/>
                <a:gd name="T10" fmla="*/ 13 w 128"/>
                <a:gd name="T11" fmla="*/ 22 h 183"/>
                <a:gd name="T12" fmla="*/ 10 w 128"/>
                <a:gd name="T13" fmla="*/ 24 h 183"/>
                <a:gd name="T14" fmla="*/ 7 w 128"/>
                <a:gd name="T15" fmla="*/ 26 h 183"/>
                <a:gd name="T16" fmla="*/ 5 w 128"/>
                <a:gd name="T17" fmla="*/ 27 h 183"/>
                <a:gd name="T18" fmla="*/ 5 w 128"/>
                <a:gd name="T19" fmla="*/ 28 h 183"/>
                <a:gd name="T20" fmla="*/ 4 w 128"/>
                <a:gd name="T21" fmla="*/ 28 h 183"/>
                <a:gd name="T22" fmla="*/ 4 w 128"/>
                <a:gd name="T23" fmla="*/ 29 h 183"/>
                <a:gd name="T24" fmla="*/ 5 w 128"/>
                <a:gd name="T25" fmla="*/ 29 h 183"/>
                <a:gd name="T26" fmla="*/ 5 w 128"/>
                <a:gd name="T27" fmla="*/ 30 h 183"/>
                <a:gd name="T28" fmla="*/ 6 w 128"/>
                <a:gd name="T29" fmla="*/ 30 h 183"/>
                <a:gd name="T30" fmla="*/ 6 w 128"/>
                <a:gd name="T31" fmla="*/ 30 h 183"/>
                <a:gd name="T32" fmla="*/ 7 w 128"/>
                <a:gd name="T33" fmla="*/ 30 h 183"/>
                <a:gd name="T34" fmla="*/ 10 w 128"/>
                <a:gd name="T35" fmla="*/ 28 h 183"/>
                <a:gd name="T36" fmla="*/ 13 w 128"/>
                <a:gd name="T37" fmla="*/ 26 h 183"/>
                <a:gd name="T38" fmla="*/ 16 w 128"/>
                <a:gd name="T39" fmla="*/ 24 h 183"/>
                <a:gd name="T40" fmla="*/ 19 w 128"/>
                <a:gd name="T41" fmla="*/ 22 h 183"/>
                <a:gd name="T42" fmla="*/ 20 w 128"/>
                <a:gd name="T43" fmla="*/ 19 h 183"/>
                <a:gd name="T44" fmla="*/ 21 w 128"/>
                <a:gd name="T45" fmla="*/ 16 h 183"/>
                <a:gd name="T46" fmla="*/ 22 w 128"/>
                <a:gd name="T47" fmla="*/ 13 h 183"/>
                <a:gd name="T48" fmla="*/ 21 w 128"/>
                <a:gd name="T49" fmla="*/ 10 h 183"/>
                <a:gd name="T50" fmla="*/ 19 w 128"/>
                <a:gd name="T51" fmla="*/ 7 h 183"/>
                <a:gd name="T52" fmla="*/ 17 w 128"/>
                <a:gd name="T53" fmla="*/ 5 h 183"/>
                <a:gd name="T54" fmla="*/ 14 w 128"/>
                <a:gd name="T55" fmla="*/ 3 h 183"/>
                <a:gd name="T56" fmla="*/ 10 w 128"/>
                <a:gd name="T57" fmla="*/ 1 h 183"/>
                <a:gd name="T58" fmla="*/ 7 w 128"/>
                <a:gd name="T59" fmla="*/ 0 h 183"/>
                <a:gd name="T60" fmla="*/ 4 w 128"/>
                <a:gd name="T61" fmla="*/ 0 h 183"/>
                <a:gd name="T62" fmla="*/ 2 w 128"/>
                <a:gd name="T63" fmla="*/ 0 h 183"/>
                <a:gd name="T64" fmla="*/ 0 w 128"/>
                <a:gd name="T65" fmla="*/ 1 h 183"/>
                <a:gd name="T66" fmla="*/ 3 w 128"/>
                <a:gd name="T67" fmla="*/ 2 h 183"/>
                <a:gd name="T68" fmla="*/ 6 w 128"/>
                <a:gd name="T69" fmla="*/ 2 h 183"/>
                <a:gd name="T70" fmla="*/ 8 w 128"/>
                <a:gd name="T71" fmla="*/ 3 h 183"/>
                <a:gd name="T72" fmla="*/ 11 w 128"/>
                <a:gd name="T73" fmla="*/ 4 h 183"/>
                <a:gd name="T74" fmla="*/ 13 w 128"/>
                <a:gd name="T75" fmla="*/ 5 h 183"/>
                <a:gd name="T76" fmla="*/ 15 w 128"/>
                <a:gd name="T77" fmla="*/ 6 h 183"/>
                <a:gd name="T78" fmla="*/ 17 w 128"/>
                <a:gd name="T79" fmla="*/ 8 h 183"/>
                <a:gd name="T80" fmla="*/ 19 w 128"/>
                <a:gd name="T81" fmla="*/ 1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" name="Freeform 454"/>
            <p:cNvSpPr>
              <a:spLocks/>
            </p:cNvSpPr>
            <p:nvPr/>
          </p:nvSpPr>
          <p:spPr bwMode="auto">
            <a:xfrm>
              <a:off x="2575" y="2697"/>
              <a:ext cx="53" cy="63"/>
            </a:xfrm>
            <a:custGeom>
              <a:avLst/>
              <a:gdLst>
                <a:gd name="T0" fmla="*/ 17 w 323"/>
                <a:gd name="T1" fmla="*/ 12 h 379"/>
                <a:gd name="T2" fmla="*/ 9 w 323"/>
                <a:gd name="T3" fmla="*/ 19 h 379"/>
                <a:gd name="T4" fmla="*/ 3 w 323"/>
                <a:gd name="T5" fmla="*/ 28 h 379"/>
                <a:gd name="T6" fmla="*/ 0 w 323"/>
                <a:gd name="T7" fmla="*/ 38 h 379"/>
                <a:gd name="T8" fmla="*/ 1 w 323"/>
                <a:gd name="T9" fmla="*/ 44 h 379"/>
                <a:gd name="T10" fmla="*/ 2 w 323"/>
                <a:gd name="T11" fmla="*/ 47 h 379"/>
                <a:gd name="T12" fmla="*/ 3 w 323"/>
                <a:gd name="T13" fmla="*/ 50 h 379"/>
                <a:gd name="T14" fmla="*/ 6 w 323"/>
                <a:gd name="T15" fmla="*/ 52 h 379"/>
                <a:gd name="T16" fmla="*/ 9 w 323"/>
                <a:gd name="T17" fmla="*/ 54 h 379"/>
                <a:gd name="T18" fmla="*/ 14 w 323"/>
                <a:gd name="T19" fmla="*/ 57 h 379"/>
                <a:gd name="T20" fmla="*/ 20 w 323"/>
                <a:gd name="T21" fmla="*/ 58 h 379"/>
                <a:gd name="T22" fmla="*/ 25 w 323"/>
                <a:gd name="T23" fmla="*/ 60 h 379"/>
                <a:gd name="T24" fmla="*/ 31 w 323"/>
                <a:gd name="T25" fmla="*/ 61 h 379"/>
                <a:gd name="T26" fmla="*/ 36 w 323"/>
                <a:gd name="T27" fmla="*/ 62 h 379"/>
                <a:gd name="T28" fmla="*/ 42 w 323"/>
                <a:gd name="T29" fmla="*/ 62 h 379"/>
                <a:gd name="T30" fmla="*/ 48 w 323"/>
                <a:gd name="T31" fmla="*/ 63 h 379"/>
                <a:gd name="T32" fmla="*/ 51 w 323"/>
                <a:gd name="T33" fmla="*/ 63 h 379"/>
                <a:gd name="T34" fmla="*/ 53 w 323"/>
                <a:gd name="T35" fmla="*/ 62 h 379"/>
                <a:gd name="T36" fmla="*/ 53 w 323"/>
                <a:gd name="T37" fmla="*/ 60 h 379"/>
                <a:gd name="T38" fmla="*/ 52 w 323"/>
                <a:gd name="T39" fmla="*/ 59 h 379"/>
                <a:gd name="T40" fmla="*/ 48 w 323"/>
                <a:gd name="T41" fmla="*/ 58 h 379"/>
                <a:gd name="T42" fmla="*/ 43 w 323"/>
                <a:gd name="T43" fmla="*/ 58 h 379"/>
                <a:gd name="T44" fmla="*/ 38 w 323"/>
                <a:gd name="T45" fmla="*/ 58 h 379"/>
                <a:gd name="T46" fmla="*/ 33 w 323"/>
                <a:gd name="T47" fmla="*/ 57 h 379"/>
                <a:gd name="T48" fmla="*/ 28 w 323"/>
                <a:gd name="T49" fmla="*/ 56 h 379"/>
                <a:gd name="T50" fmla="*/ 22 w 323"/>
                <a:gd name="T51" fmla="*/ 55 h 379"/>
                <a:gd name="T52" fmla="*/ 17 w 323"/>
                <a:gd name="T53" fmla="*/ 53 h 379"/>
                <a:gd name="T54" fmla="*/ 12 w 323"/>
                <a:gd name="T55" fmla="*/ 51 h 379"/>
                <a:gd name="T56" fmla="*/ 8 w 323"/>
                <a:gd name="T57" fmla="*/ 48 h 379"/>
                <a:gd name="T58" fmla="*/ 6 w 323"/>
                <a:gd name="T59" fmla="*/ 45 h 379"/>
                <a:gd name="T60" fmla="*/ 5 w 323"/>
                <a:gd name="T61" fmla="*/ 40 h 379"/>
                <a:gd name="T62" fmla="*/ 6 w 323"/>
                <a:gd name="T63" fmla="*/ 33 h 379"/>
                <a:gd name="T64" fmla="*/ 8 w 323"/>
                <a:gd name="T65" fmla="*/ 27 h 379"/>
                <a:gd name="T66" fmla="*/ 11 w 323"/>
                <a:gd name="T67" fmla="*/ 23 h 379"/>
                <a:gd name="T68" fmla="*/ 15 w 323"/>
                <a:gd name="T69" fmla="*/ 18 h 379"/>
                <a:gd name="T70" fmla="*/ 19 w 323"/>
                <a:gd name="T71" fmla="*/ 15 h 379"/>
                <a:gd name="T72" fmla="*/ 24 w 323"/>
                <a:gd name="T73" fmla="*/ 11 h 379"/>
                <a:gd name="T74" fmla="*/ 30 w 323"/>
                <a:gd name="T75" fmla="*/ 7 h 379"/>
                <a:gd name="T76" fmla="*/ 36 w 323"/>
                <a:gd name="T77" fmla="*/ 4 h 379"/>
                <a:gd name="T78" fmla="*/ 42 w 323"/>
                <a:gd name="T79" fmla="*/ 1 h 379"/>
                <a:gd name="T80" fmla="*/ 42 w 323"/>
                <a:gd name="T81" fmla="*/ 0 h 379"/>
                <a:gd name="T82" fmla="*/ 36 w 323"/>
                <a:gd name="T83" fmla="*/ 1 h 379"/>
                <a:gd name="T84" fmla="*/ 30 w 323"/>
                <a:gd name="T85" fmla="*/ 3 h 379"/>
                <a:gd name="T86" fmla="*/ 23 w 323"/>
                <a:gd name="T87" fmla="*/ 6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" name="Freeform 455"/>
            <p:cNvSpPr>
              <a:spLocks/>
            </p:cNvSpPr>
            <p:nvPr/>
          </p:nvSpPr>
          <p:spPr bwMode="auto">
            <a:xfrm>
              <a:off x="2650" y="2695"/>
              <a:ext cx="47" cy="42"/>
            </a:xfrm>
            <a:custGeom>
              <a:avLst/>
              <a:gdLst>
                <a:gd name="T0" fmla="*/ 39 w 282"/>
                <a:gd name="T1" fmla="*/ 13 h 253"/>
                <a:gd name="T2" fmla="*/ 41 w 282"/>
                <a:gd name="T3" fmla="*/ 15 h 253"/>
                <a:gd name="T4" fmla="*/ 42 w 282"/>
                <a:gd name="T5" fmla="*/ 18 h 253"/>
                <a:gd name="T6" fmla="*/ 43 w 282"/>
                <a:gd name="T7" fmla="*/ 21 h 253"/>
                <a:gd name="T8" fmla="*/ 43 w 282"/>
                <a:gd name="T9" fmla="*/ 24 h 253"/>
                <a:gd name="T10" fmla="*/ 43 w 282"/>
                <a:gd name="T11" fmla="*/ 26 h 253"/>
                <a:gd name="T12" fmla="*/ 42 w 282"/>
                <a:gd name="T13" fmla="*/ 28 h 253"/>
                <a:gd name="T14" fmla="*/ 41 w 282"/>
                <a:gd name="T15" fmla="*/ 31 h 253"/>
                <a:gd name="T16" fmla="*/ 39 w 282"/>
                <a:gd name="T17" fmla="*/ 32 h 253"/>
                <a:gd name="T18" fmla="*/ 37 w 282"/>
                <a:gd name="T19" fmla="*/ 34 h 253"/>
                <a:gd name="T20" fmla="*/ 36 w 282"/>
                <a:gd name="T21" fmla="*/ 36 h 253"/>
                <a:gd name="T22" fmla="*/ 34 w 282"/>
                <a:gd name="T23" fmla="*/ 37 h 253"/>
                <a:gd name="T24" fmla="*/ 32 w 282"/>
                <a:gd name="T25" fmla="*/ 39 h 253"/>
                <a:gd name="T26" fmla="*/ 32 w 282"/>
                <a:gd name="T27" fmla="*/ 40 h 253"/>
                <a:gd name="T28" fmla="*/ 32 w 282"/>
                <a:gd name="T29" fmla="*/ 40 h 253"/>
                <a:gd name="T30" fmla="*/ 32 w 282"/>
                <a:gd name="T31" fmla="*/ 41 h 253"/>
                <a:gd name="T32" fmla="*/ 32 w 282"/>
                <a:gd name="T33" fmla="*/ 41 h 253"/>
                <a:gd name="T34" fmla="*/ 33 w 282"/>
                <a:gd name="T35" fmla="*/ 42 h 253"/>
                <a:gd name="T36" fmla="*/ 33 w 282"/>
                <a:gd name="T37" fmla="*/ 42 h 253"/>
                <a:gd name="T38" fmla="*/ 34 w 282"/>
                <a:gd name="T39" fmla="*/ 42 h 253"/>
                <a:gd name="T40" fmla="*/ 35 w 282"/>
                <a:gd name="T41" fmla="*/ 41 h 253"/>
                <a:gd name="T42" fmla="*/ 39 w 282"/>
                <a:gd name="T43" fmla="*/ 39 h 253"/>
                <a:gd name="T44" fmla="*/ 42 w 282"/>
                <a:gd name="T45" fmla="*/ 36 h 253"/>
                <a:gd name="T46" fmla="*/ 45 w 282"/>
                <a:gd name="T47" fmla="*/ 32 h 253"/>
                <a:gd name="T48" fmla="*/ 46 w 282"/>
                <a:gd name="T49" fmla="*/ 28 h 253"/>
                <a:gd name="T50" fmla="*/ 47 w 282"/>
                <a:gd name="T51" fmla="*/ 23 h 253"/>
                <a:gd name="T52" fmla="*/ 47 w 282"/>
                <a:gd name="T53" fmla="*/ 19 h 253"/>
                <a:gd name="T54" fmla="*/ 45 w 282"/>
                <a:gd name="T55" fmla="*/ 15 h 253"/>
                <a:gd name="T56" fmla="*/ 42 w 282"/>
                <a:gd name="T57" fmla="*/ 12 h 253"/>
                <a:gd name="T58" fmla="*/ 39 w 282"/>
                <a:gd name="T59" fmla="*/ 10 h 253"/>
                <a:gd name="T60" fmla="*/ 37 w 282"/>
                <a:gd name="T61" fmla="*/ 8 h 253"/>
                <a:gd name="T62" fmla="*/ 34 w 282"/>
                <a:gd name="T63" fmla="*/ 6 h 253"/>
                <a:gd name="T64" fmla="*/ 30 w 282"/>
                <a:gd name="T65" fmla="*/ 5 h 253"/>
                <a:gd name="T66" fmla="*/ 27 w 282"/>
                <a:gd name="T67" fmla="*/ 4 h 253"/>
                <a:gd name="T68" fmla="*/ 24 w 282"/>
                <a:gd name="T69" fmla="*/ 3 h 253"/>
                <a:gd name="T70" fmla="*/ 20 w 282"/>
                <a:gd name="T71" fmla="*/ 2 h 253"/>
                <a:gd name="T72" fmla="*/ 17 w 282"/>
                <a:gd name="T73" fmla="*/ 1 h 253"/>
                <a:gd name="T74" fmla="*/ 14 w 282"/>
                <a:gd name="T75" fmla="*/ 1 h 253"/>
                <a:gd name="T76" fmla="*/ 10 w 282"/>
                <a:gd name="T77" fmla="*/ 0 h 253"/>
                <a:gd name="T78" fmla="*/ 8 w 282"/>
                <a:gd name="T79" fmla="*/ 0 h 253"/>
                <a:gd name="T80" fmla="*/ 5 w 282"/>
                <a:gd name="T81" fmla="*/ 0 h 253"/>
                <a:gd name="T82" fmla="*/ 3 w 282"/>
                <a:gd name="T83" fmla="*/ 0 h 253"/>
                <a:gd name="T84" fmla="*/ 2 w 282"/>
                <a:gd name="T85" fmla="*/ 0 h 253"/>
                <a:gd name="T86" fmla="*/ 1 w 282"/>
                <a:gd name="T87" fmla="*/ 1 h 253"/>
                <a:gd name="T88" fmla="*/ 0 w 282"/>
                <a:gd name="T89" fmla="*/ 1 h 253"/>
                <a:gd name="T90" fmla="*/ 2 w 282"/>
                <a:gd name="T91" fmla="*/ 1 h 253"/>
                <a:gd name="T92" fmla="*/ 4 w 282"/>
                <a:gd name="T93" fmla="*/ 1 h 253"/>
                <a:gd name="T94" fmla="*/ 6 w 282"/>
                <a:gd name="T95" fmla="*/ 2 h 253"/>
                <a:gd name="T96" fmla="*/ 9 w 282"/>
                <a:gd name="T97" fmla="*/ 2 h 253"/>
                <a:gd name="T98" fmla="*/ 11 w 282"/>
                <a:gd name="T99" fmla="*/ 3 h 253"/>
                <a:gd name="T100" fmla="*/ 14 w 282"/>
                <a:gd name="T101" fmla="*/ 3 h 253"/>
                <a:gd name="T102" fmla="*/ 16 w 282"/>
                <a:gd name="T103" fmla="*/ 4 h 253"/>
                <a:gd name="T104" fmla="*/ 19 w 282"/>
                <a:gd name="T105" fmla="*/ 4 h 253"/>
                <a:gd name="T106" fmla="*/ 22 w 282"/>
                <a:gd name="T107" fmla="*/ 5 h 253"/>
                <a:gd name="T108" fmla="*/ 24 w 282"/>
                <a:gd name="T109" fmla="*/ 6 h 253"/>
                <a:gd name="T110" fmla="*/ 27 w 282"/>
                <a:gd name="T111" fmla="*/ 7 h 253"/>
                <a:gd name="T112" fmla="*/ 29 w 282"/>
                <a:gd name="T113" fmla="*/ 8 h 253"/>
                <a:gd name="T114" fmla="*/ 32 w 282"/>
                <a:gd name="T115" fmla="*/ 9 h 253"/>
                <a:gd name="T116" fmla="*/ 35 w 282"/>
                <a:gd name="T117" fmla="*/ 10 h 253"/>
                <a:gd name="T118" fmla="*/ 37 w 282"/>
                <a:gd name="T119" fmla="*/ 11 h 253"/>
                <a:gd name="T120" fmla="*/ 39 w 282"/>
                <a:gd name="T121" fmla="*/ 13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" name="Freeform 456"/>
            <p:cNvSpPr>
              <a:spLocks/>
            </p:cNvSpPr>
            <p:nvPr/>
          </p:nvSpPr>
          <p:spPr bwMode="auto">
            <a:xfrm>
              <a:off x="2556" y="2718"/>
              <a:ext cx="19" cy="39"/>
            </a:xfrm>
            <a:custGeom>
              <a:avLst/>
              <a:gdLst>
                <a:gd name="T0" fmla="*/ 0 w 115"/>
                <a:gd name="T1" fmla="*/ 21 h 236"/>
                <a:gd name="T2" fmla="*/ 0 w 115"/>
                <a:gd name="T3" fmla="*/ 24 h 236"/>
                <a:gd name="T4" fmla="*/ 1 w 115"/>
                <a:gd name="T5" fmla="*/ 27 h 236"/>
                <a:gd name="T6" fmla="*/ 2 w 115"/>
                <a:gd name="T7" fmla="*/ 30 h 236"/>
                <a:gd name="T8" fmla="*/ 4 w 115"/>
                <a:gd name="T9" fmla="*/ 33 h 236"/>
                <a:gd name="T10" fmla="*/ 6 w 115"/>
                <a:gd name="T11" fmla="*/ 35 h 236"/>
                <a:gd name="T12" fmla="*/ 9 w 115"/>
                <a:gd name="T13" fmla="*/ 37 h 236"/>
                <a:gd name="T14" fmla="*/ 12 w 115"/>
                <a:gd name="T15" fmla="*/ 38 h 236"/>
                <a:gd name="T16" fmla="*/ 15 w 115"/>
                <a:gd name="T17" fmla="*/ 39 h 236"/>
                <a:gd name="T18" fmla="*/ 16 w 115"/>
                <a:gd name="T19" fmla="*/ 39 h 236"/>
                <a:gd name="T20" fmla="*/ 17 w 115"/>
                <a:gd name="T21" fmla="*/ 39 h 236"/>
                <a:gd name="T22" fmla="*/ 18 w 115"/>
                <a:gd name="T23" fmla="*/ 38 h 236"/>
                <a:gd name="T24" fmla="*/ 18 w 115"/>
                <a:gd name="T25" fmla="*/ 37 h 236"/>
                <a:gd name="T26" fmla="*/ 18 w 115"/>
                <a:gd name="T27" fmla="*/ 36 h 236"/>
                <a:gd name="T28" fmla="*/ 18 w 115"/>
                <a:gd name="T29" fmla="*/ 36 h 236"/>
                <a:gd name="T30" fmla="*/ 18 w 115"/>
                <a:gd name="T31" fmla="*/ 35 h 236"/>
                <a:gd name="T32" fmla="*/ 17 w 115"/>
                <a:gd name="T33" fmla="*/ 34 h 236"/>
                <a:gd name="T34" fmla="*/ 14 w 115"/>
                <a:gd name="T35" fmla="*/ 33 h 236"/>
                <a:gd name="T36" fmla="*/ 11 w 115"/>
                <a:gd name="T37" fmla="*/ 32 h 236"/>
                <a:gd name="T38" fmla="*/ 8 w 115"/>
                <a:gd name="T39" fmla="*/ 30 h 236"/>
                <a:gd name="T40" fmla="*/ 7 w 115"/>
                <a:gd name="T41" fmla="*/ 27 h 236"/>
                <a:gd name="T42" fmla="*/ 5 w 115"/>
                <a:gd name="T43" fmla="*/ 24 h 236"/>
                <a:gd name="T44" fmla="*/ 5 w 115"/>
                <a:gd name="T45" fmla="*/ 21 h 236"/>
                <a:gd name="T46" fmla="*/ 5 w 115"/>
                <a:gd name="T47" fmla="*/ 18 h 236"/>
                <a:gd name="T48" fmla="*/ 6 w 115"/>
                <a:gd name="T49" fmla="*/ 15 h 236"/>
                <a:gd name="T50" fmla="*/ 7 w 115"/>
                <a:gd name="T51" fmla="*/ 12 h 236"/>
                <a:gd name="T52" fmla="*/ 9 w 115"/>
                <a:gd name="T53" fmla="*/ 10 h 236"/>
                <a:gd name="T54" fmla="*/ 12 w 115"/>
                <a:gd name="T55" fmla="*/ 8 h 236"/>
                <a:gd name="T56" fmla="*/ 14 w 115"/>
                <a:gd name="T57" fmla="*/ 5 h 236"/>
                <a:gd name="T58" fmla="*/ 16 w 115"/>
                <a:gd name="T59" fmla="*/ 4 h 236"/>
                <a:gd name="T60" fmla="*/ 18 w 115"/>
                <a:gd name="T61" fmla="*/ 2 h 236"/>
                <a:gd name="T62" fmla="*/ 19 w 115"/>
                <a:gd name="T63" fmla="*/ 1 h 236"/>
                <a:gd name="T64" fmla="*/ 19 w 115"/>
                <a:gd name="T65" fmla="*/ 0 h 236"/>
                <a:gd name="T66" fmla="*/ 17 w 115"/>
                <a:gd name="T67" fmla="*/ 1 h 236"/>
                <a:gd name="T68" fmla="*/ 14 w 115"/>
                <a:gd name="T69" fmla="*/ 2 h 236"/>
                <a:gd name="T70" fmla="*/ 11 w 115"/>
                <a:gd name="T71" fmla="*/ 4 h 236"/>
                <a:gd name="T72" fmla="*/ 8 w 115"/>
                <a:gd name="T73" fmla="*/ 7 h 236"/>
                <a:gd name="T74" fmla="*/ 5 w 115"/>
                <a:gd name="T75" fmla="*/ 10 h 236"/>
                <a:gd name="T76" fmla="*/ 3 w 115"/>
                <a:gd name="T77" fmla="*/ 14 h 236"/>
                <a:gd name="T78" fmla="*/ 1 w 115"/>
                <a:gd name="T79" fmla="*/ 17 h 236"/>
                <a:gd name="T80" fmla="*/ 0 w 115"/>
                <a:gd name="T81" fmla="*/ 21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3" name="Freeform 457"/>
            <p:cNvSpPr>
              <a:spLocks/>
            </p:cNvSpPr>
            <p:nvPr/>
          </p:nvSpPr>
          <p:spPr bwMode="auto">
            <a:xfrm>
              <a:off x="2689" y="2692"/>
              <a:ext cx="41" cy="52"/>
            </a:xfrm>
            <a:custGeom>
              <a:avLst/>
              <a:gdLst>
                <a:gd name="T0" fmla="*/ 35 w 245"/>
                <a:gd name="T1" fmla="*/ 21 h 310"/>
                <a:gd name="T2" fmla="*/ 37 w 245"/>
                <a:gd name="T3" fmla="*/ 24 h 310"/>
                <a:gd name="T4" fmla="*/ 38 w 245"/>
                <a:gd name="T5" fmla="*/ 28 h 310"/>
                <a:gd name="T6" fmla="*/ 37 w 245"/>
                <a:gd name="T7" fmla="*/ 31 h 310"/>
                <a:gd name="T8" fmla="*/ 35 w 245"/>
                <a:gd name="T9" fmla="*/ 35 h 310"/>
                <a:gd name="T10" fmla="*/ 31 w 245"/>
                <a:gd name="T11" fmla="*/ 38 h 310"/>
                <a:gd name="T12" fmla="*/ 28 w 245"/>
                <a:gd name="T13" fmla="*/ 41 h 310"/>
                <a:gd name="T14" fmla="*/ 24 w 245"/>
                <a:gd name="T15" fmla="*/ 44 h 310"/>
                <a:gd name="T16" fmla="*/ 21 w 245"/>
                <a:gd name="T17" fmla="*/ 47 h 310"/>
                <a:gd name="T18" fmla="*/ 21 w 245"/>
                <a:gd name="T19" fmla="*/ 48 h 310"/>
                <a:gd name="T20" fmla="*/ 20 w 245"/>
                <a:gd name="T21" fmla="*/ 50 h 310"/>
                <a:gd name="T22" fmla="*/ 20 w 245"/>
                <a:gd name="T23" fmla="*/ 51 h 310"/>
                <a:gd name="T24" fmla="*/ 22 w 245"/>
                <a:gd name="T25" fmla="*/ 52 h 310"/>
                <a:gd name="T26" fmla="*/ 23 w 245"/>
                <a:gd name="T27" fmla="*/ 52 h 310"/>
                <a:gd name="T28" fmla="*/ 26 w 245"/>
                <a:gd name="T29" fmla="*/ 49 h 310"/>
                <a:gd name="T30" fmla="*/ 30 w 245"/>
                <a:gd name="T31" fmla="*/ 45 h 310"/>
                <a:gd name="T32" fmla="*/ 35 w 245"/>
                <a:gd name="T33" fmla="*/ 41 h 310"/>
                <a:gd name="T34" fmla="*/ 38 w 245"/>
                <a:gd name="T35" fmla="*/ 37 h 310"/>
                <a:gd name="T36" fmla="*/ 41 w 245"/>
                <a:gd name="T37" fmla="*/ 31 h 310"/>
                <a:gd name="T38" fmla="*/ 41 w 245"/>
                <a:gd name="T39" fmla="*/ 25 h 310"/>
                <a:gd name="T40" fmla="*/ 38 w 245"/>
                <a:gd name="T41" fmla="*/ 20 h 310"/>
                <a:gd name="T42" fmla="*/ 34 w 245"/>
                <a:gd name="T43" fmla="*/ 16 h 310"/>
                <a:gd name="T44" fmla="*/ 29 w 245"/>
                <a:gd name="T45" fmla="*/ 13 h 310"/>
                <a:gd name="T46" fmla="*/ 25 w 245"/>
                <a:gd name="T47" fmla="*/ 10 h 310"/>
                <a:gd name="T48" fmla="*/ 20 w 245"/>
                <a:gd name="T49" fmla="*/ 8 h 310"/>
                <a:gd name="T50" fmla="*/ 16 w 245"/>
                <a:gd name="T51" fmla="*/ 5 h 310"/>
                <a:gd name="T52" fmla="*/ 11 w 245"/>
                <a:gd name="T53" fmla="*/ 3 h 310"/>
                <a:gd name="T54" fmla="*/ 7 w 245"/>
                <a:gd name="T55" fmla="*/ 1 h 310"/>
                <a:gd name="T56" fmla="*/ 3 w 245"/>
                <a:gd name="T57" fmla="*/ 0 h 310"/>
                <a:gd name="T58" fmla="*/ 1 w 245"/>
                <a:gd name="T59" fmla="*/ 0 h 310"/>
                <a:gd name="T60" fmla="*/ 2 w 245"/>
                <a:gd name="T61" fmla="*/ 1 h 310"/>
                <a:gd name="T62" fmla="*/ 6 w 245"/>
                <a:gd name="T63" fmla="*/ 3 h 310"/>
                <a:gd name="T64" fmla="*/ 10 w 245"/>
                <a:gd name="T65" fmla="*/ 5 h 310"/>
                <a:gd name="T66" fmla="*/ 14 w 245"/>
                <a:gd name="T67" fmla="*/ 7 h 310"/>
                <a:gd name="T68" fmla="*/ 19 w 245"/>
                <a:gd name="T69" fmla="*/ 10 h 310"/>
                <a:gd name="T70" fmla="*/ 23 w 245"/>
                <a:gd name="T71" fmla="*/ 12 h 310"/>
                <a:gd name="T72" fmla="*/ 28 w 245"/>
                <a:gd name="T73" fmla="*/ 15 h 310"/>
                <a:gd name="T74" fmla="*/ 31 w 245"/>
                <a:gd name="T75" fmla="*/ 18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3594" name="Object 458"/>
          <p:cNvGraphicFramePr>
            <a:graphicFrameLocks noChangeAspect="1"/>
          </p:cNvGraphicFramePr>
          <p:nvPr/>
        </p:nvGraphicFramePr>
        <p:xfrm>
          <a:off x="5867400" y="3327400"/>
          <a:ext cx="328613" cy="274638"/>
        </p:xfrm>
        <a:graphic>
          <a:graphicData uri="http://schemas.openxmlformats.org/presentationml/2006/ole">
            <p:oleObj spid="_x0000_s5122" name="Clip" r:id="rId11" imgW="1305000" imgH="1085760" progId="">
              <p:embed/>
            </p:oleObj>
          </a:graphicData>
        </a:graphic>
      </p:graphicFrame>
      <p:sp>
        <p:nvSpPr>
          <p:cNvPr id="3595" name="Line 459"/>
          <p:cNvSpPr>
            <a:spLocks noChangeShapeType="1"/>
          </p:cNvSpPr>
          <p:nvPr/>
        </p:nvSpPr>
        <p:spPr bwMode="auto">
          <a:xfrm>
            <a:off x="6486525" y="2660650"/>
            <a:ext cx="509588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6" name="Line 460"/>
          <p:cNvSpPr>
            <a:spLocks noChangeShapeType="1"/>
          </p:cNvSpPr>
          <p:nvPr/>
        </p:nvSpPr>
        <p:spPr bwMode="auto">
          <a:xfrm>
            <a:off x="6053138" y="2489200"/>
            <a:ext cx="152400" cy="82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7" name="Freeform 461"/>
          <p:cNvSpPr>
            <a:spLocks/>
          </p:cNvSpPr>
          <p:nvPr/>
        </p:nvSpPr>
        <p:spPr bwMode="auto">
          <a:xfrm>
            <a:off x="5372100" y="4495800"/>
            <a:ext cx="2979738" cy="1455738"/>
          </a:xfrm>
          <a:custGeom>
            <a:avLst/>
            <a:gdLst>
              <a:gd name="T0" fmla="*/ 889 w 1877"/>
              <a:gd name="T1" fmla="*/ 23 h 917"/>
              <a:gd name="T2" fmla="*/ 692 w 1877"/>
              <a:gd name="T3" fmla="*/ 109 h 917"/>
              <a:gd name="T4" fmla="*/ 415 w 1877"/>
              <a:gd name="T5" fmla="*/ 91 h 917"/>
              <a:gd name="T6" fmla="*/ 112 w 1877"/>
              <a:gd name="T7" fmla="*/ 170 h 917"/>
              <a:gd name="T8" fmla="*/ 50 w 1877"/>
              <a:gd name="T9" fmla="*/ 353 h 917"/>
              <a:gd name="T10" fmla="*/ 14 w 1877"/>
              <a:gd name="T11" fmla="*/ 528 h 917"/>
              <a:gd name="T12" fmla="*/ 139 w 1877"/>
              <a:gd name="T13" fmla="*/ 650 h 917"/>
              <a:gd name="T14" fmla="*/ 505 w 1877"/>
              <a:gd name="T15" fmla="*/ 781 h 917"/>
              <a:gd name="T16" fmla="*/ 933 w 1877"/>
              <a:gd name="T17" fmla="*/ 886 h 917"/>
              <a:gd name="T18" fmla="*/ 1370 w 1877"/>
              <a:gd name="T19" fmla="*/ 901 h 917"/>
              <a:gd name="T20" fmla="*/ 1676 w 1877"/>
              <a:gd name="T21" fmla="*/ 793 h 917"/>
              <a:gd name="T22" fmla="*/ 1860 w 1877"/>
              <a:gd name="T23" fmla="*/ 624 h 917"/>
              <a:gd name="T24" fmla="*/ 1776 w 1877"/>
              <a:gd name="T25" fmla="*/ 219 h 917"/>
              <a:gd name="T26" fmla="*/ 1503 w 1877"/>
              <a:gd name="T27" fmla="*/ 100 h 917"/>
              <a:gd name="T28" fmla="*/ 1200 w 1877"/>
              <a:gd name="T29" fmla="*/ 13 h 917"/>
              <a:gd name="T30" fmla="*/ 889 w 1877"/>
              <a:gd name="T31" fmla="*/ 23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8" name="Line 462"/>
          <p:cNvSpPr>
            <a:spLocks noChangeShapeType="1"/>
          </p:cNvSpPr>
          <p:nvPr/>
        </p:nvSpPr>
        <p:spPr bwMode="auto">
          <a:xfrm rot="-5400000">
            <a:off x="7608887" y="5232401"/>
            <a:ext cx="523875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8" name="Group 463"/>
          <p:cNvGrpSpPr>
            <a:grpSpLocks/>
          </p:cNvGrpSpPr>
          <p:nvPr/>
        </p:nvGrpSpPr>
        <p:grpSpPr bwMode="auto">
          <a:xfrm>
            <a:off x="7521575" y="5368925"/>
            <a:ext cx="198438" cy="365125"/>
            <a:chOff x="4180" y="783"/>
            <a:chExt cx="150" cy="307"/>
          </a:xfrm>
        </p:grpSpPr>
        <p:sp>
          <p:nvSpPr>
            <p:cNvPr id="3600" name="AutoShape 46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1" name="Rectangle 46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2" name="Rectangle 46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3" name="AutoShape 46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" name="Line 46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5" name="Line 46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6" name="Rectangle 47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7" name="Rectangle 47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08" name="Line 472"/>
          <p:cNvSpPr>
            <a:spLocks noChangeShapeType="1"/>
          </p:cNvSpPr>
          <p:nvPr/>
        </p:nvSpPr>
        <p:spPr bwMode="auto">
          <a:xfrm rot="5400000" flipV="1">
            <a:off x="7754938" y="5513388"/>
            <a:ext cx="3175" cy="85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09" name="Line 473"/>
          <p:cNvSpPr>
            <a:spLocks noChangeShapeType="1"/>
          </p:cNvSpPr>
          <p:nvPr/>
        </p:nvSpPr>
        <p:spPr bwMode="auto">
          <a:xfrm rot="-5400000">
            <a:off x="7940675" y="5189538"/>
            <a:ext cx="0" cy="11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9" name="Group 474"/>
          <p:cNvGrpSpPr>
            <a:grpSpLocks/>
          </p:cNvGrpSpPr>
          <p:nvPr/>
        </p:nvGrpSpPr>
        <p:grpSpPr bwMode="auto">
          <a:xfrm>
            <a:off x="7519988" y="4899025"/>
            <a:ext cx="501650" cy="234950"/>
            <a:chOff x="3600" y="219"/>
            <a:chExt cx="360" cy="175"/>
          </a:xfrm>
        </p:grpSpPr>
        <p:sp>
          <p:nvSpPr>
            <p:cNvPr id="3611" name="Oval 47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2" name="Line 47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3" name="Line 47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4" name="Rectangle 47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615" name="Oval 47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80" name="Group 48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617" name="Line 48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Line 48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Line 48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81" name="Group 48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621" name="Line 48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2" name="Line 48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3" name="Line 48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82" name="Group 488"/>
          <p:cNvGrpSpPr>
            <a:grpSpLocks/>
          </p:cNvGrpSpPr>
          <p:nvPr/>
        </p:nvGrpSpPr>
        <p:grpSpPr bwMode="auto">
          <a:xfrm>
            <a:off x="6704013" y="4622800"/>
            <a:ext cx="501650" cy="234950"/>
            <a:chOff x="3600" y="219"/>
            <a:chExt cx="360" cy="175"/>
          </a:xfrm>
        </p:grpSpPr>
        <p:sp>
          <p:nvSpPr>
            <p:cNvPr id="3625" name="Oval 48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6" name="Line 49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7" name="Line 49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8" name="Rectangle 49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629" name="Oval 49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83" name="Group 49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631" name="Line 4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Line 4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84" name="Group 49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635" name="Line 49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6" name="Line 50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7" name="Line 50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85" name="Group 502"/>
          <p:cNvGrpSpPr>
            <a:grpSpLocks/>
          </p:cNvGrpSpPr>
          <p:nvPr/>
        </p:nvGrpSpPr>
        <p:grpSpPr bwMode="auto">
          <a:xfrm>
            <a:off x="6038850" y="4927600"/>
            <a:ext cx="501650" cy="234950"/>
            <a:chOff x="3600" y="219"/>
            <a:chExt cx="360" cy="175"/>
          </a:xfrm>
        </p:grpSpPr>
        <p:sp>
          <p:nvSpPr>
            <p:cNvPr id="3639" name="Oval 50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0" name="Line 50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1" name="Line 50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2" name="Rectangle 50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643" name="Oval 50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86" name="Group 50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645" name="Line 50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6" name="Line 51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7" name="Line 51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87" name="Group 51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649" name="Line 51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50" name="Line 51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51" name="Line 51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652" name="Line 516"/>
          <p:cNvSpPr>
            <a:spLocks noChangeShapeType="1"/>
          </p:cNvSpPr>
          <p:nvPr/>
        </p:nvSpPr>
        <p:spPr bwMode="auto">
          <a:xfrm>
            <a:off x="7153275" y="4833938"/>
            <a:ext cx="358775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53" name="Line 517"/>
          <p:cNvSpPr>
            <a:spLocks noChangeShapeType="1"/>
          </p:cNvSpPr>
          <p:nvPr/>
        </p:nvSpPr>
        <p:spPr bwMode="auto">
          <a:xfrm flipV="1">
            <a:off x="6500813" y="4846638"/>
            <a:ext cx="277812" cy="109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54" name="Line 518"/>
          <p:cNvSpPr>
            <a:spLocks noChangeShapeType="1"/>
          </p:cNvSpPr>
          <p:nvPr/>
        </p:nvSpPr>
        <p:spPr bwMode="auto">
          <a:xfrm flipV="1">
            <a:off x="6543675" y="5049838"/>
            <a:ext cx="971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55" name="Line 519"/>
          <p:cNvSpPr>
            <a:spLocks noChangeShapeType="1"/>
          </p:cNvSpPr>
          <p:nvPr/>
        </p:nvSpPr>
        <p:spPr bwMode="auto">
          <a:xfrm flipH="1">
            <a:off x="5838825" y="4795838"/>
            <a:ext cx="25400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56" name="Line 520"/>
          <p:cNvSpPr>
            <a:spLocks noChangeShapeType="1"/>
          </p:cNvSpPr>
          <p:nvPr/>
        </p:nvSpPr>
        <p:spPr bwMode="auto">
          <a:xfrm>
            <a:off x="5864225" y="4846638"/>
            <a:ext cx="19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57" name="Line 521"/>
          <p:cNvSpPr>
            <a:spLocks noChangeShapeType="1"/>
          </p:cNvSpPr>
          <p:nvPr/>
        </p:nvSpPr>
        <p:spPr bwMode="auto">
          <a:xfrm>
            <a:off x="5724525" y="5183188"/>
            <a:ext cx="153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58" name="Line 522"/>
          <p:cNvSpPr>
            <a:spLocks noChangeShapeType="1"/>
          </p:cNvSpPr>
          <p:nvPr/>
        </p:nvSpPr>
        <p:spPr bwMode="auto">
          <a:xfrm>
            <a:off x="5976938" y="5262563"/>
            <a:ext cx="490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59" name="Line 523"/>
          <p:cNvSpPr>
            <a:spLocks noChangeShapeType="1"/>
          </p:cNvSpPr>
          <p:nvPr/>
        </p:nvSpPr>
        <p:spPr bwMode="auto">
          <a:xfrm flipH="1">
            <a:off x="6216650" y="5170488"/>
            <a:ext cx="53975" cy="85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60" name="Line 524"/>
          <p:cNvSpPr>
            <a:spLocks noChangeShapeType="1"/>
          </p:cNvSpPr>
          <p:nvPr/>
        </p:nvSpPr>
        <p:spPr bwMode="auto">
          <a:xfrm>
            <a:off x="6029325" y="5259388"/>
            <a:ext cx="1588" cy="82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61" name="Line 525"/>
          <p:cNvSpPr>
            <a:spLocks noChangeShapeType="1"/>
          </p:cNvSpPr>
          <p:nvPr/>
        </p:nvSpPr>
        <p:spPr bwMode="auto">
          <a:xfrm flipH="1" flipV="1">
            <a:off x="6426200" y="526732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662" name="Object 526"/>
          <p:cNvGraphicFramePr>
            <a:graphicFrameLocks noChangeAspect="1"/>
          </p:cNvGraphicFramePr>
          <p:nvPr/>
        </p:nvGraphicFramePr>
        <p:xfrm>
          <a:off x="5481638" y="5065713"/>
          <a:ext cx="342900" cy="285750"/>
        </p:xfrm>
        <a:graphic>
          <a:graphicData uri="http://schemas.openxmlformats.org/presentationml/2006/ole">
            <p:oleObj spid="_x0000_s5123" name="Clip" r:id="rId12" imgW="1305000" imgH="1085760" progId="">
              <p:embed/>
            </p:oleObj>
          </a:graphicData>
        </a:graphic>
      </p:graphicFrame>
      <p:graphicFrame>
        <p:nvGraphicFramePr>
          <p:cNvPr id="3663" name="Object 527"/>
          <p:cNvGraphicFramePr>
            <a:graphicFrameLocks noChangeAspect="1"/>
          </p:cNvGraphicFramePr>
          <p:nvPr/>
        </p:nvGraphicFramePr>
        <p:xfrm>
          <a:off x="5646738" y="4748213"/>
          <a:ext cx="342900" cy="285750"/>
        </p:xfrm>
        <a:graphic>
          <a:graphicData uri="http://schemas.openxmlformats.org/presentationml/2006/ole">
            <p:oleObj spid="_x0000_s5124" name="Clip" r:id="rId13" imgW="1305000" imgH="1085760" progId="">
              <p:embed/>
            </p:oleObj>
          </a:graphicData>
        </a:graphic>
      </p:graphicFrame>
      <p:graphicFrame>
        <p:nvGraphicFramePr>
          <p:cNvPr id="3664" name="Object 528"/>
          <p:cNvGraphicFramePr>
            <a:graphicFrameLocks noChangeAspect="1"/>
          </p:cNvGraphicFramePr>
          <p:nvPr/>
        </p:nvGraphicFramePr>
        <p:xfrm>
          <a:off x="5913438" y="5319713"/>
          <a:ext cx="342900" cy="285750"/>
        </p:xfrm>
        <a:graphic>
          <a:graphicData uri="http://schemas.openxmlformats.org/presentationml/2006/ole">
            <p:oleObj spid="_x0000_s5125" name="Clip" r:id="rId14" imgW="1305000" imgH="1085760" progId="">
              <p:embed/>
            </p:oleObj>
          </a:graphicData>
        </a:graphic>
      </p:graphicFrame>
      <p:graphicFrame>
        <p:nvGraphicFramePr>
          <p:cNvPr id="3665" name="Object 529"/>
          <p:cNvGraphicFramePr>
            <a:graphicFrameLocks noChangeAspect="1"/>
          </p:cNvGraphicFramePr>
          <p:nvPr/>
        </p:nvGraphicFramePr>
        <p:xfrm>
          <a:off x="6253163" y="5322888"/>
          <a:ext cx="342900" cy="285750"/>
        </p:xfrm>
        <a:graphic>
          <a:graphicData uri="http://schemas.openxmlformats.org/presentationml/2006/ole">
            <p:oleObj spid="_x0000_s5126" name="Clip" r:id="rId15" imgW="1305000" imgH="1085760" progId="">
              <p:embed/>
            </p:oleObj>
          </a:graphicData>
        </a:graphic>
      </p:graphicFrame>
      <p:grpSp>
        <p:nvGrpSpPr>
          <p:cNvPr id="3088" name="Group 530"/>
          <p:cNvGrpSpPr>
            <a:grpSpLocks/>
          </p:cNvGrpSpPr>
          <p:nvPr/>
        </p:nvGrpSpPr>
        <p:grpSpPr bwMode="auto">
          <a:xfrm>
            <a:off x="7161213" y="5448300"/>
            <a:ext cx="273050" cy="341313"/>
            <a:chOff x="2870" y="1518"/>
            <a:chExt cx="292" cy="320"/>
          </a:xfrm>
        </p:grpSpPr>
        <p:graphicFrame>
          <p:nvGraphicFramePr>
            <p:cNvPr id="3667" name="Object 531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p:oleObj spid="_x0000_s5129" name="Clip" r:id="rId16" imgW="819000" imgH="847800" progId="">
                <p:embed/>
              </p:oleObj>
            </a:graphicData>
          </a:graphic>
        </p:graphicFrame>
        <p:graphicFrame>
          <p:nvGraphicFramePr>
            <p:cNvPr id="3668" name="Object 532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p:oleObj spid="_x0000_s5130" name="Clip" r:id="rId17" imgW="1266840" imgH="1200240" progId="">
                <p:embed/>
              </p:oleObj>
            </a:graphicData>
          </a:graphic>
        </p:graphicFrame>
      </p:grpSp>
      <p:grpSp>
        <p:nvGrpSpPr>
          <p:cNvPr id="3091" name="Group 533"/>
          <p:cNvGrpSpPr>
            <a:grpSpLocks/>
          </p:cNvGrpSpPr>
          <p:nvPr/>
        </p:nvGrpSpPr>
        <p:grpSpPr bwMode="auto">
          <a:xfrm>
            <a:off x="6710363" y="5499100"/>
            <a:ext cx="349250" cy="322263"/>
            <a:chOff x="2870" y="1518"/>
            <a:chExt cx="292" cy="320"/>
          </a:xfrm>
        </p:grpSpPr>
        <p:graphicFrame>
          <p:nvGraphicFramePr>
            <p:cNvPr id="3670" name="Object 534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p:oleObj spid="_x0000_s5127" name="Clip" r:id="rId18" imgW="819000" imgH="847800" progId="">
                <p:embed/>
              </p:oleObj>
            </a:graphicData>
          </a:graphic>
        </p:graphicFrame>
        <p:graphicFrame>
          <p:nvGraphicFramePr>
            <p:cNvPr id="3671" name="Object 535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p:oleObj spid="_x0000_s5128" name="Clip" r:id="rId19" imgW="1266840" imgH="1200240" progId="">
                <p:embed/>
              </p:oleObj>
            </a:graphicData>
          </a:graphic>
        </p:graphicFrame>
      </p:grpSp>
      <p:grpSp>
        <p:nvGrpSpPr>
          <p:cNvPr id="3092" name="Group 536"/>
          <p:cNvGrpSpPr>
            <a:grpSpLocks/>
          </p:cNvGrpSpPr>
          <p:nvPr/>
        </p:nvGrpSpPr>
        <p:grpSpPr bwMode="auto">
          <a:xfrm>
            <a:off x="6867525" y="5111750"/>
            <a:ext cx="290513" cy="404813"/>
            <a:chOff x="2556" y="2689"/>
            <a:chExt cx="183" cy="255"/>
          </a:xfrm>
        </p:grpSpPr>
        <p:pic>
          <p:nvPicPr>
            <p:cNvPr id="3673" name="Picture 537" descr="31u_bnrz[1]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09" y="2770"/>
              <a:ext cx="12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74" name="Freeform 538"/>
            <p:cNvSpPr>
              <a:spLocks/>
            </p:cNvSpPr>
            <p:nvPr/>
          </p:nvSpPr>
          <p:spPr bwMode="auto">
            <a:xfrm>
              <a:off x="2605" y="2702"/>
              <a:ext cx="33" cy="39"/>
            </a:xfrm>
            <a:custGeom>
              <a:avLst/>
              <a:gdLst>
                <a:gd name="T0" fmla="*/ 12 w 199"/>
                <a:gd name="T1" fmla="*/ 5 h 232"/>
                <a:gd name="T2" fmla="*/ 9 w 199"/>
                <a:gd name="T3" fmla="*/ 7 h 232"/>
                <a:gd name="T4" fmla="*/ 7 w 199"/>
                <a:gd name="T5" fmla="*/ 8 h 232"/>
                <a:gd name="T6" fmla="*/ 5 w 199"/>
                <a:gd name="T7" fmla="*/ 11 h 232"/>
                <a:gd name="T8" fmla="*/ 3 w 199"/>
                <a:gd name="T9" fmla="*/ 13 h 232"/>
                <a:gd name="T10" fmla="*/ 2 w 199"/>
                <a:gd name="T11" fmla="*/ 15 h 232"/>
                <a:gd name="T12" fmla="*/ 1 w 199"/>
                <a:gd name="T13" fmla="*/ 18 h 232"/>
                <a:gd name="T14" fmla="*/ 0 w 199"/>
                <a:gd name="T15" fmla="*/ 21 h 232"/>
                <a:gd name="T16" fmla="*/ 0 w 199"/>
                <a:gd name="T17" fmla="*/ 24 h 232"/>
                <a:gd name="T18" fmla="*/ 0 w 199"/>
                <a:gd name="T19" fmla="*/ 28 h 232"/>
                <a:gd name="T20" fmla="*/ 2 w 199"/>
                <a:gd name="T21" fmla="*/ 31 h 232"/>
                <a:gd name="T22" fmla="*/ 4 w 199"/>
                <a:gd name="T23" fmla="*/ 34 h 232"/>
                <a:gd name="T24" fmla="*/ 7 w 199"/>
                <a:gd name="T25" fmla="*/ 36 h 232"/>
                <a:gd name="T26" fmla="*/ 11 w 199"/>
                <a:gd name="T27" fmla="*/ 38 h 232"/>
                <a:gd name="T28" fmla="*/ 15 w 199"/>
                <a:gd name="T29" fmla="*/ 39 h 232"/>
                <a:gd name="T30" fmla="*/ 18 w 199"/>
                <a:gd name="T31" fmla="*/ 39 h 232"/>
                <a:gd name="T32" fmla="*/ 22 w 199"/>
                <a:gd name="T33" fmla="*/ 38 h 232"/>
                <a:gd name="T34" fmla="*/ 23 w 199"/>
                <a:gd name="T35" fmla="*/ 38 h 232"/>
                <a:gd name="T36" fmla="*/ 24 w 199"/>
                <a:gd name="T37" fmla="*/ 38 h 232"/>
                <a:gd name="T38" fmla="*/ 24 w 199"/>
                <a:gd name="T39" fmla="*/ 37 h 232"/>
                <a:gd name="T40" fmla="*/ 25 w 199"/>
                <a:gd name="T41" fmla="*/ 37 h 232"/>
                <a:gd name="T42" fmla="*/ 24 w 199"/>
                <a:gd name="T43" fmla="*/ 36 h 232"/>
                <a:gd name="T44" fmla="*/ 23 w 199"/>
                <a:gd name="T45" fmla="*/ 35 h 232"/>
                <a:gd name="T46" fmla="*/ 22 w 199"/>
                <a:gd name="T47" fmla="*/ 34 h 232"/>
                <a:gd name="T48" fmla="*/ 21 w 199"/>
                <a:gd name="T49" fmla="*/ 34 h 232"/>
                <a:gd name="T50" fmla="*/ 19 w 199"/>
                <a:gd name="T51" fmla="*/ 33 h 232"/>
                <a:gd name="T52" fmla="*/ 17 w 199"/>
                <a:gd name="T53" fmla="*/ 33 h 232"/>
                <a:gd name="T54" fmla="*/ 16 w 199"/>
                <a:gd name="T55" fmla="*/ 32 h 232"/>
                <a:gd name="T56" fmla="*/ 14 w 199"/>
                <a:gd name="T57" fmla="*/ 32 h 232"/>
                <a:gd name="T58" fmla="*/ 12 w 199"/>
                <a:gd name="T59" fmla="*/ 31 h 232"/>
                <a:gd name="T60" fmla="*/ 10 w 199"/>
                <a:gd name="T61" fmla="*/ 31 h 232"/>
                <a:gd name="T62" fmla="*/ 9 w 199"/>
                <a:gd name="T63" fmla="*/ 30 h 232"/>
                <a:gd name="T64" fmla="*/ 7 w 199"/>
                <a:gd name="T65" fmla="*/ 28 h 232"/>
                <a:gd name="T66" fmla="*/ 7 w 199"/>
                <a:gd name="T67" fmla="*/ 22 h 232"/>
                <a:gd name="T68" fmla="*/ 8 w 199"/>
                <a:gd name="T69" fmla="*/ 16 h 232"/>
                <a:gd name="T70" fmla="*/ 11 w 199"/>
                <a:gd name="T71" fmla="*/ 12 h 232"/>
                <a:gd name="T72" fmla="*/ 16 w 199"/>
                <a:gd name="T73" fmla="*/ 8 h 232"/>
                <a:gd name="T74" fmla="*/ 20 w 199"/>
                <a:gd name="T75" fmla="*/ 6 h 232"/>
                <a:gd name="T76" fmla="*/ 25 w 199"/>
                <a:gd name="T77" fmla="*/ 4 h 232"/>
                <a:gd name="T78" fmla="*/ 30 w 199"/>
                <a:gd name="T79" fmla="*/ 2 h 232"/>
                <a:gd name="T80" fmla="*/ 33 w 199"/>
                <a:gd name="T81" fmla="*/ 1 h 232"/>
                <a:gd name="T82" fmla="*/ 31 w 199"/>
                <a:gd name="T83" fmla="*/ 0 h 232"/>
                <a:gd name="T84" fmla="*/ 29 w 199"/>
                <a:gd name="T85" fmla="*/ 0 h 232"/>
                <a:gd name="T86" fmla="*/ 26 w 199"/>
                <a:gd name="T87" fmla="*/ 0 h 232"/>
                <a:gd name="T88" fmla="*/ 23 w 199"/>
                <a:gd name="T89" fmla="*/ 1 h 232"/>
                <a:gd name="T90" fmla="*/ 20 w 199"/>
                <a:gd name="T91" fmla="*/ 2 h 232"/>
                <a:gd name="T92" fmla="*/ 17 w 199"/>
                <a:gd name="T93" fmla="*/ 3 h 232"/>
                <a:gd name="T94" fmla="*/ 14 w 199"/>
                <a:gd name="T95" fmla="*/ 4 h 232"/>
                <a:gd name="T96" fmla="*/ 12 w 199"/>
                <a:gd name="T97" fmla="*/ 5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75" name="Freeform 539"/>
            <p:cNvSpPr>
              <a:spLocks/>
            </p:cNvSpPr>
            <p:nvPr/>
          </p:nvSpPr>
          <p:spPr bwMode="auto">
            <a:xfrm>
              <a:off x="2661" y="2701"/>
              <a:ext cx="22" cy="30"/>
            </a:xfrm>
            <a:custGeom>
              <a:avLst/>
              <a:gdLst>
                <a:gd name="T0" fmla="*/ 19 w 128"/>
                <a:gd name="T1" fmla="*/ 10 h 180"/>
                <a:gd name="T2" fmla="*/ 19 w 128"/>
                <a:gd name="T3" fmla="*/ 13 h 180"/>
                <a:gd name="T4" fmla="*/ 19 w 128"/>
                <a:gd name="T5" fmla="*/ 16 h 180"/>
                <a:gd name="T6" fmla="*/ 18 w 128"/>
                <a:gd name="T7" fmla="*/ 18 h 180"/>
                <a:gd name="T8" fmla="*/ 16 w 128"/>
                <a:gd name="T9" fmla="*/ 20 h 180"/>
                <a:gd name="T10" fmla="*/ 13 w 128"/>
                <a:gd name="T11" fmla="*/ 22 h 180"/>
                <a:gd name="T12" fmla="*/ 10 w 128"/>
                <a:gd name="T13" fmla="*/ 24 h 180"/>
                <a:gd name="T14" fmla="*/ 8 w 128"/>
                <a:gd name="T15" fmla="*/ 26 h 180"/>
                <a:gd name="T16" fmla="*/ 5 w 128"/>
                <a:gd name="T17" fmla="*/ 27 h 180"/>
                <a:gd name="T18" fmla="*/ 5 w 128"/>
                <a:gd name="T19" fmla="*/ 28 h 180"/>
                <a:gd name="T20" fmla="*/ 5 w 128"/>
                <a:gd name="T21" fmla="*/ 28 h 180"/>
                <a:gd name="T22" fmla="*/ 5 w 128"/>
                <a:gd name="T23" fmla="*/ 29 h 180"/>
                <a:gd name="T24" fmla="*/ 5 w 128"/>
                <a:gd name="T25" fmla="*/ 30 h 180"/>
                <a:gd name="T26" fmla="*/ 6 w 128"/>
                <a:gd name="T27" fmla="*/ 30 h 180"/>
                <a:gd name="T28" fmla="*/ 6 w 128"/>
                <a:gd name="T29" fmla="*/ 30 h 180"/>
                <a:gd name="T30" fmla="*/ 6 w 128"/>
                <a:gd name="T31" fmla="*/ 30 h 180"/>
                <a:gd name="T32" fmla="*/ 7 w 128"/>
                <a:gd name="T33" fmla="*/ 30 h 180"/>
                <a:gd name="T34" fmla="*/ 10 w 128"/>
                <a:gd name="T35" fmla="*/ 28 h 180"/>
                <a:gd name="T36" fmla="*/ 13 w 128"/>
                <a:gd name="T37" fmla="*/ 26 h 180"/>
                <a:gd name="T38" fmla="*/ 16 w 128"/>
                <a:gd name="T39" fmla="*/ 24 h 180"/>
                <a:gd name="T40" fmla="*/ 19 w 128"/>
                <a:gd name="T41" fmla="*/ 22 h 180"/>
                <a:gd name="T42" fmla="*/ 21 w 128"/>
                <a:gd name="T43" fmla="*/ 19 h 180"/>
                <a:gd name="T44" fmla="*/ 22 w 128"/>
                <a:gd name="T45" fmla="*/ 16 h 180"/>
                <a:gd name="T46" fmla="*/ 22 w 128"/>
                <a:gd name="T47" fmla="*/ 13 h 180"/>
                <a:gd name="T48" fmla="*/ 21 w 128"/>
                <a:gd name="T49" fmla="*/ 9 h 180"/>
                <a:gd name="T50" fmla="*/ 19 w 128"/>
                <a:gd name="T51" fmla="*/ 7 h 180"/>
                <a:gd name="T52" fmla="*/ 17 w 128"/>
                <a:gd name="T53" fmla="*/ 4 h 180"/>
                <a:gd name="T54" fmla="*/ 14 w 128"/>
                <a:gd name="T55" fmla="*/ 2 h 180"/>
                <a:gd name="T56" fmla="*/ 10 w 128"/>
                <a:gd name="T57" fmla="*/ 1 h 180"/>
                <a:gd name="T58" fmla="*/ 6 w 128"/>
                <a:gd name="T59" fmla="*/ 0 h 180"/>
                <a:gd name="T60" fmla="*/ 3 w 128"/>
                <a:gd name="T61" fmla="*/ 0 h 180"/>
                <a:gd name="T62" fmla="*/ 1 w 128"/>
                <a:gd name="T63" fmla="*/ 0 h 180"/>
                <a:gd name="T64" fmla="*/ 0 w 128"/>
                <a:gd name="T65" fmla="*/ 1 h 180"/>
                <a:gd name="T66" fmla="*/ 2 w 128"/>
                <a:gd name="T67" fmla="*/ 2 h 180"/>
                <a:gd name="T68" fmla="*/ 5 w 128"/>
                <a:gd name="T69" fmla="*/ 2 h 180"/>
                <a:gd name="T70" fmla="*/ 8 w 128"/>
                <a:gd name="T71" fmla="*/ 3 h 180"/>
                <a:gd name="T72" fmla="*/ 10 w 128"/>
                <a:gd name="T73" fmla="*/ 4 h 180"/>
                <a:gd name="T74" fmla="*/ 13 w 128"/>
                <a:gd name="T75" fmla="*/ 5 h 180"/>
                <a:gd name="T76" fmla="*/ 15 w 128"/>
                <a:gd name="T77" fmla="*/ 6 h 180"/>
                <a:gd name="T78" fmla="*/ 17 w 128"/>
                <a:gd name="T79" fmla="*/ 8 h 180"/>
                <a:gd name="T80" fmla="*/ 19 w 128"/>
                <a:gd name="T81" fmla="*/ 1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76" name="Freeform 540"/>
            <p:cNvSpPr>
              <a:spLocks/>
            </p:cNvSpPr>
            <p:nvPr/>
          </p:nvSpPr>
          <p:spPr bwMode="auto">
            <a:xfrm>
              <a:off x="2584" y="2694"/>
              <a:ext cx="54" cy="63"/>
            </a:xfrm>
            <a:custGeom>
              <a:avLst/>
              <a:gdLst>
                <a:gd name="T0" fmla="*/ 17 w 322"/>
                <a:gd name="T1" fmla="*/ 12 h 378"/>
                <a:gd name="T2" fmla="*/ 9 w 322"/>
                <a:gd name="T3" fmla="*/ 19 h 378"/>
                <a:gd name="T4" fmla="*/ 3 w 322"/>
                <a:gd name="T5" fmla="*/ 28 h 378"/>
                <a:gd name="T6" fmla="*/ 0 w 322"/>
                <a:gd name="T7" fmla="*/ 38 h 378"/>
                <a:gd name="T8" fmla="*/ 1 w 322"/>
                <a:gd name="T9" fmla="*/ 44 h 378"/>
                <a:gd name="T10" fmla="*/ 2 w 322"/>
                <a:gd name="T11" fmla="*/ 47 h 378"/>
                <a:gd name="T12" fmla="*/ 3 w 322"/>
                <a:gd name="T13" fmla="*/ 50 h 378"/>
                <a:gd name="T14" fmla="*/ 5 w 322"/>
                <a:gd name="T15" fmla="*/ 52 h 378"/>
                <a:gd name="T16" fmla="*/ 9 w 322"/>
                <a:gd name="T17" fmla="*/ 54 h 378"/>
                <a:gd name="T18" fmla="*/ 14 w 322"/>
                <a:gd name="T19" fmla="*/ 56 h 378"/>
                <a:gd name="T20" fmla="*/ 20 w 322"/>
                <a:gd name="T21" fmla="*/ 58 h 378"/>
                <a:gd name="T22" fmla="*/ 25 w 322"/>
                <a:gd name="T23" fmla="*/ 60 h 378"/>
                <a:gd name="T24" fmla="*/ 31 w 322"/>
                <a:gd name="T25" fmla="*/ 61 h 378"/>
                <a:gd name="T26" fmla="*/ 37 w 322"/>
                <a:gd name="T27" fmla="*/ 62 h 378"/>
                <a:gd name="T28" fmla="*/ 43 w 322"/>
                <a:gd name="T29" fmla="*/ 62 h 378"/>
                <a:gd name="T30" fmla="*/ 48 w 322"/>
                <a:gd name="T31" fmla="*/ 63 h 378"/>
                <a:gd name="T32" fmla="*/ 52 w 322"/>
                <a:gd name="T33" fmla="*/ 63 h 378"/>
                <a:gd name="T34" fmla="*/ 54 w 322"/>
                <a:gd name="T35" fmla="*/ 62 h 378"/>
                <a:gd name="T36" fmla="*/ 54 w 322"/>
                <a:gd name="T37" fmla="*/ 60 h 378"/>
                <a:gd name="T38" fmla="*/ 53 w 322"/>
                <a:gd name="T39" fmla="*/ 59 h 378"/>
                <a:gd name="T40" fmla="*/ 49 w 322"/>
                <a:gd name="T41" fmla="*/ 58 h 378"/>
                <a:gd name="T42" fmla="*/ 44 w 322"/>
                <a:gd name="T43" fmla="*/ 57 h 378"/>
                <a:gd name="T44" fmla="*/ 39 w 322"/>
                <a:gd name="T45" fmla="*/ 56 h 378"/>
                <a:gd name="T46" fmla="*/ 34 w 322"/>
                <a:gd name="T47" fmla="*/ 55 h 378"/>
                <a:gd name="T48" fmla="*/ 29 w 322"/>
                <a:gd name="T49" fmla="*/ 54 h 378"/>
                <a:gd name="T50" fmla="*/ 23 w 322"/>
                <a:gd name="T51" fmla="*/ 53 h 378"/>
                <a:gd name="T52" fmla="*/ 18 w 322"/>
                <a:gd name="T53" fmla="*/ 52 h 378"/>
                <a:gd name="T54" fmla="*/ 13 w 322"/>
                <a:gd name="T55" fmla="*/ 50 h 378"/>
                <a:gd name="T56" fmla="*/ 9 w 322"/>
                <a:gd name="T57" fmla="*/ 47 h 378"/>
                <a:gd name="T58" fmla="*/ 6 w 322"/>
                <a:gd name="T59" fmla="*/ 43 h 378"/>
                <a:gd name="T60" fmla="*/ 6 w 322"/>
                <a:gd name="T61" fmla="*/ 39 h 378"/>
                <a:gd name="T62" fmla="*/ 6 w 322"/>
                <a:gd name="T63" fmla="*/ 33 h 378"/>
                <a:gd name="T64" fmla="*/ 9 w 322"/>
                <a:gd name="T65" fmla="*/ 28 h 378"/>
                <a:gd name="T66" fmla="*/ 12 w 322"/>
                <a:gd name="T67" fmla="*/ 23 h 378"/>
                <a:gd name="T68" fmla="*/ 16 w 322"/>
                <a:gd name="T69" fmla="*/ 18 h 378"/>
                <a:gd name="T70" fmla="*/ 21 w 322"/>
                <a:gd name="T71" fmla="*/ 14 h 378"/>
                <a:gd name="T72" fmla="*/ 26 w 322"/>
                <a:gd name="T73" fmla="*/ 9 h 378"/>
                <a:gd name="T74" fmla="*/ 33 w 322"/>
                <a:gd name="T75" fmla="*/ 6 h 378"/>
                <a:gd name="T76" fmla="*/ 40 w 322"/>
                <a:gd name="T77" fmla="*/ 3 h 378"/>
                <a:gd name="T78" fmla="*/ 44 w 322"/>
                <a:gd name="T79" fmla="*/ 1 h 378"/>
                <a:gd name="T80" fmla="*/ 43 w 322"/>
                <a:gd name="T81" fmla="*/ 0 h 378"/>
                <a:gd name="T82" fmla="*/ 37 w 322"/>
                <a:gd name="T83" fmla="*/ 1 h 378"/>
                <a:gd name="T84" fmla="*/ 30 w 322"/>
                <a:gd name="T85" fmla="*/ 3 h 378"/>
                <a:gd name="T86" fmla="*/ 24 w 322"/>
                <a:gd name="T87" fmla="*/ 6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77" name="Freeform 541"/>
            <p:cNvSpPr>
              <a:spLocks/>
            </p:cNvSpPr>
            <p:nvPr/>
          </p:nvSpPr>
          <p:spPr bwMode="auto">
            <a:xfrm>
              <a:off x="2660" y="2692"/>
              <a:ext cx="47" cy="42"/>
            </a:xfrm>
            <a:custGeom>
              <a:avLst/>
              <a:gdLst>
                <a:gd name="T0" fmla="*/ 39 w 283"/>
                <a:gd name="T1" fmla="*/ 13 h 252"/>
                <a:gd name="T2" fmla="*/ 41 w 283"/>
                <a:gd name="T3" fmla="*/ 15 h 252"/>
                <a:gd name="T4" fmla="*/ 43 w 283"/>
                <a:gd name="T5" fmla="*/ 18 h 252"/>
                <a:gd name="T6" fmla="*/ 43 w 283"/>
                <a:gd name="T7" fmla="*/ 21 h 252"/>
                <a:gd name="T8" fmla="*/ 43 w 283"/>
                <a:gd name="T9" fmla="*/ 24 h 252"/>
                <a:gd name="T10" fmla="*/ 43 w 283"/>
                <a:gd name="T11" fmla="*/ 26 h 252"/>
                <a:gd name="T12" fmla="*/ 42 w 283"/>
                <a:gd name="T13" fmla="*/ 28 h 252"/>
                <a:gd name="T14" fmla="*/ 41 w 283"/>
                <a:gd name="T15" fmla="*/ 31 h 252"/>
                <a:gd name="T16" fmla="*/ 39 w 283"/>
                <a:gd name="T17" fmla="*/ 32 h 252"/>
                <a:gd name="T18" fmla="*/ 37 w 283"/>
                <a:gd name="T19" fmla="*/ 34 h 252"/>
                <a:gd name="T20" fmla="*/ 36 w 283"/>
                <a:gd name="T21" fmla="*/ 36 h 252"/>
                <a:gd name="T22" fmla="*/ 34 w 283"/>
                <a:gd name="T23" fmla="*/ 37 h 252"/>
                <a:gd name="T24" fmla="*/ 32 w 283"/>
                <a:gd name="T25" fmla="*/ 39 h 252"/>
                <a:gd name="T26" fmla="*/ 32 w 283"/>
                <a:gd name="T27" fmla="*/ 40 h 252"/>
                <a:gd name="T28" fmla="*/ 32 w 283"/>
                <a:gd name="T29" fmla="*/ 40 h 252"/>
                <a:gd name="T30" fmla="*/ 32 w 283"/>
                <a:gd name="T31" fmla="*/ 41 h 252"/>
                <a:gd name="T32" fmla="*/ 32 w 283"/>
                <a:gd name="T33" fmla="*/ 41 h 252"/>
                <a:gd name="T34" fmla="*/ 33 w 283"/>
                <a:gd name="T35" fmla="*/ 42 h 252"/>
                <a:gd name="T36" fmla="*/ 34 w 283"/>
                <a:gd name="T37" fmla="*/ 42 h 252"/>
                <a:gd name="T38" fmla="*/ 34 w 283"/>
                <a:gd name="T39" fmla="*/ 42 h 252"/>
                <a:gd name="T40" fmla="*/ 35 w 283"/>
                <a:gd name="T41" fmla="*/ 41 h 252"/>
                <a:gd name="T42" fmla="*/ 39 w 283"/>
                <a:gd name="T43" fmla="*/ 39 h 252"/>
                <a:gd name="T44" fmla="*/ 42 w 283"/>
                <a:gd name="T45" fmla="*/ 36 h 252"/>
                <a:gd name="T46" fmla="*/ 45 w 283"/>
                <a:gd name="T47" fmla="*/ 32 h 252"/>
                <a:gd name="T48" fmla="*/ 46 w 283"/>
                <a:gd name="T49" fmla="*/ 28 h 252"/>
                <a:gd name="T50" fmla="*/ 47 w 283"/>
                <a:gd name="T51" fmla="*/ 24 h 252"/>
                <a:gd name="T52" fmla="*/ 47 w 283"/>
                <a:gd name="T53" fmla="*/ 19 h 252"/>
                <a:gd name="T54" fmla="*/ 45 w 283"/>
                <a:gd name="T55" fmla="*/ 15 h 252"/>
                <a:gd name="T56" fmla="*/ 42 w 283"/>
                <a:gd name="T57" fmla="*/ 12 h 252"/>
                <a:gd name="T58" fmla="*/ 40 w 283"/>
                <a:gd name="T59" fmla="*/ 10 h 252"/>
                <a:gd name="T60" fmla="*/ 37 w 283"/>
                <a:gd name="T61" fmla="*/ 8 h 252"/>
                <a:gd name="T62" fmla="*/ 34 w 283"/>
                <a:gd name="T63" fmla="*/ 7 h 252"/>
                <a:gd name="T64" fmla="*/ 31 w 283"/>
                <a:gd name="T65" fmla="*/ 5 h 252"/>
                <a:gd name="T66" fmla="*/ 27 w 283"/>
                <a:gd name="T67" fmla="*/ 4 h 252"/>
                <a:gd name="T68" fmla="*/ 24 w 283"/>
                <a:gd name="T69" fmla="*/ 3 h 252"/>
                <a:gd name="T70" fmla="*/ 20 w 283"/>
                <a:gd name="T71" fmla="*/ 2 h 252"/>
                <a:gd name="T72" fmla="*/ 17 w 283"/>
                <a:gd name="T73" fmla="*/ 1 h 252"/>
                <a:gd name="T74" fmla="*/ 14 w 283"/>
                <a:gd name="T75" fmla="*/ 1 h 252"/>
                <a:gd name="T76" fmla="*/ 11 w 283"/>
                <a:gd name="T77" fmla="*/ 0 h 252"/>
                <a:gd name="T78" fmla="*/ 8 w 283"/>
                <a:gd name="T79" fmla="*/ 0 h 252"/>
                <a:gd name="T80" fmla="*/ 6 w 283"/>
                <a:gd name="T81" fmla="*/ 0 h 252"/>
                <a:gd name="T82" fmla="*/ 3 w 283"/>
                <a:gd name="T83" fmla="*/ 0 h 252"/>
                <a:gd name="T84" fmla="*/ 2 w 283"/>
                <a:gd name="T85" fmla="*/ 0 h 252"/>
                <a:gd name="T86" fmla="*/ 1 w 283"/>
                <a:gd name="T87" fmla="*/ 0 h 252"/>
                <a:gd name="T88" fmla="*/ 0 w 283"/>
                <a:gd name="T89" fmla="*/ 1 h 252"/>
                <a:gd name="T90" fmla="*/ 2 w 283"/>
                <a:gd name="T91" fmla="*/ 1 h 252"/>
                <a:gd name="T92" fmla="*/ 4 w 283"/>
                <a:gd name="T93" fmla="*/ 1 h 252"/>
                <a:gd name="T94" fmla="*/ 6 w 283"/>
                <a:gd name="T95" fmla="*/ 2 h 252"/>
                <a:gd name="T96" fmla="*/ 9 w 283"/>
                <a:gd name="T97" fmla="*/ 2 h 252"/>
                <a:gd name="T98" fmla="*/ 11 w 283"/>
                <a:gd name="T99" fmla="*/ 3 h 252"/>
                <a:gd name="T100" fmla="*/ 14 w 283"/>
                <a:gd name="T101" fmla="*/ 3 h 252"/>
                <a:gd name="T102" fmla="*/ 16 w 283"/>
                <a:gd name="T103" fmla="*/ 4 h 252"/>
                <a:gd name="T104" fmla="*/ 19 w 283"/>
                <a:gd name="T105" fmla="*/ 4 h 252"/>
                <a:gd name="T106" fmla="*/ 21 w 283"/>
                <a:gd name="T107" fmla="*/ 5 h 252"/>
                <a:gd name="T108" fmla="*/ 24 w 283"/>
                <a:gd name="T109" fmla="*/ 6 h 252"/>
                <a:gd name="T110" fmla="*/ 27 w 283"/>
                <a:gd name="T111" fmla="*/ 7 h 252"/>
                <a:gd name="T112" fmla="*/ 29 w 283"/>
                <a:gd name="T113" fmla="*/ 8 h 252"/>
                <a:gd name="T114" fmla="*/ 32 w 283"/>
                <a:gd name="T115" fmla="*/ 9 h 252"/>
                <a:gd name="T116" fmla="*/ 35 w 283"/>
                <a:gd name="T117" fmla="*/ 10 h 252"/>
                <a:gd name="T118" fmla="*/ 37 w 283"/>
                <a:gd name="T119" fmla="*/ 11 h 252"/>
                <a:gd name="T120" fmla="*/ 39 w 283"/>
                <a:gd name="T121" fmla="*/ 13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78" name="Freeform 542"/>
            <p:cNvSpPr>
              <a:spLocks/>
            </p:cNvSpPr>
            <p:nvPr/>
          </p:nvSpPr>
          <p:spPr bwMode="auto">
            <a:xfrm>
              <a:off x="2564" y="2712"/>
              <a:ext cx="19" cy="39"/>
            </a:xfrm>
            <a:custGeom>
              <a:avLst/>
              <a:gdLst>
                <a:gd name="T0" fmla="*/ 0 w 114"/>
                <a:gd name="T1" fmla="*/ 21 h 238"/>
                <a:gd name="T2" fmla="*/ 0 w 114"/>
                <a:gd name="T3" fmla="*/ 24 h 238"/>
                <a:gd name="T4" fmla="*/ 1 w 114"/>
                <a:gd name="T5" fmla="*/ 28 h 238"/>
                <a:gd name="T6" fmla="*/ 2 w 114"/>
                <a:gd name="T7" fmla="*/ 30 h 238"/>
                <a:gd name="T8" fmla="*/ 4 w 114"/>
                <a:gd name="T9" fmla="*/ 33 h 238"/>
                <a:gd name="T10" fmla="*/ 6 w 114"/>
                <a:gd name="T11" fmla="*/ 35 h 238"/>
                <a:gd name="T12" fmla="*/ 9 w 114"/>
                <a:gd name="T13" fmla="*/ 37 h 238"/>
                <a:gd name="T14" fmla="*/ 12 w 114"/>
                <a:gd name="T15" fmla="*/ 38 h 238"/>
                <a:gd name="T16" fmla="*/ 15 w 114"/>
                <a:gd name="T17" fmla="*/ 39 h 238"/>
                <a:gd name="T18" fmla="*/ 16 w 114"/>
                <a:gd name="T19" fmla="*/ 39 h 238"/>
                <a:gd name="T20" fmla="*/ 17 w 114"/>
                <a:gd name="T21" fmla="*/ 39 h 238"/>
                <a:gd name="T22" fmla="*/ 18 w 114"/>
                <a:gd name="T23" fmla="*/ 38 h 238"/>
                <a:gd name="T24" fmla="*/ 19 w 114"/>
                <a:gd name="T25" fmla="*/ 37 h 238"/>
                <a:gd name="T26" fmla="*/ 19 w 114"/>
                <a:gd name="T27" fmla="*/ 36 h 238"/>
                <a:gd name="T28" fmla="*/ 18 w 114"/>
                <a:gd name="T29" fmla="*/ 35 h 238"/>
                <a:gd name="T30" fmla="*/ 18 w 114"/>
                <a:gd name="T31" fmla="*/ 35 h 238"/>
                <a:gd name="T32" fmla="*/ 17 w 114"/>
                <a:gd name="T33" fmla="*/ 34 h 238"/>
                <a:gd name="T34" fmla="*/ 14 w 114"/>
                <a:gd name="T35" fmla="*/ 33 h 238"/>
                <a:gd name="T36" fmla="*/ 11 w 114"/>
                <a:gd name="T37" fmla="*/ 32 h 238"/>
                <a:gd name="T38" fmla="*/ 8 w 114"/>
                <a:gd name="T39" fmla="*/ 29 h 238"/>
                <a:gd name="T40" fmla="*/ 7 w 114"/>
                <a:gd name="T41" fmla="*/ 27 h 238"/>
                <a:gd name="T42" fmla="*/ 5 w 114"/>
                <a:gd name="T43" fmla="*/ 24 h 238"/>
                <a:gd name="T44" fmla="*/ 5 w 114"/>
                <a:gd name="T45" fmla="*/ 21 h 238"/>
                <a:gd name="T46" fmla="*/ 5 w 114"/>
                <a:gd name="T47" fmla="*/ 18 h 238"/>
                <a:gd name="T48" fmla="*/ 6 w 114"/>
                <a:gd name="T49" fmla="*/ 15 h 238"/>
                <a:gd name="T50" fmla="*/ 7 w 114"/>
                <a:gd name="T51" fmla="*/ 12 h 238"/>
                <a:gd name="T52" fmla="*/ 9 w 114"/>
                <a:gd name="T53" fmla="*/ 10 h 238"/>
                <a:gd name="T54" fmla="*/ 10 w 114"/>
                <a:gd name="T55" fmla="*/ 8 h 238"/>
                <a:gd name="T56" fmla="*/ 12 w 114"/>
                <a:gd name="T57" fmla="*/ 6 h 238"/>
                <a:gd name="T58" fmla="*/ 14 w 114"/>
                <a:gd name="T59" fmla="*/ 5 h 238"/>
                <a:gd name="T60" fmla="*/ 16 w 114"/>
                <a:gd name="T61" fmla="*/ 3 h 238"/>
                <a:gd name="T62" fmla="*/ 18 w 114"/>
                <a:gd name="T63" fmla="*/ 1 h 238"/>
                <a:gd name="T64" fmla="*/ 19 w 114"/>
                <a:gd name="T65" fmla="*/ 0 h 238"/>
                <a:gd name="T66" fmla="*/ 18 w 114"/>
                <a:gd name="T67" fmla="*/ 0 h 238"/>
                <a:gd name="T68" fmla="*/ 16 w 114"/>
                <a:gd name="T69" fmla="*/ 1 h 238"/>
                <a:gd name="T70" fmla="*/ 13 w 114"/>
                <a:gd name="T71" fmla="*/ 3 h 238"/>
                <a:gd name="T72" fmla="*/ 9 w 114"/>
                <a:gd name="T73" fmla="*/ 6 h 238"/>
                <a:gd name="T74" fmla="*/ 6 w 114"/>
                <a:gd name="T75" fmla="*/ 9 h 238"/>
                <a:gd name="T76" fmla="*/ 3 w 114"/>
                <a:gd name="T77" fmla="*/ 13 h 238"/>
                <a:gd name="T78" fmla="*/ 1 w 114"/>
                <a:gd name="T79" fmla="*/ 17 h 238"/>
                <a:gd name="T80" fmla="*/ 0 w 114"/>
                <a:gd name="T81" fmla="*/ 21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79" name="Freeform 543"/>
            <p:cNvSpPr>
              <a:spLocks/>
            </p:cNvSpPr>
            <p:nvPr/>
          </p:nvSpPr>
          <p:spPr bwMode="auto">
            <a:xfrm>
              <a:off x="2698" y="2689"/>
              <a:ext cx="41" cy="52"/>
            </a:xfrm>
            <a:custGeom>
              <a:avLst/>
              <a:gdLst>
                <a:gd name="T0" fmla="*/ 35 w 246"/>
                <a:gd name="T1" fmla="*/ 21 h 310"/>
                <a:gd name="T2" fmla="*/ 37 w 246"/>
                <a:gd name="T3" fmla="*/ 24 h 310"/>
                <a:gd name="T4" fmla="*/ 38 w 246"/>
                <a:gd name="T5" fmla="*/ 28 h 310"/>
                <a:gd name="T6" fmla="*/ 37 w 246"/>
                <a:gd name="T7" fmla="*/ 31 h 310"/>
                <a:gd name="T8" fmla="*/ 35 w 246"/>
                <a:gd name="T9" fmla="*/ 35 h 310"/>
                <a:gd name="T10" fmla="*/ 31 w 246"/>
                <a:gd name="T11" fmla="*/ 38 h 310"/>
                <a:gd name="T12" fmla="*/ 28 w 246"/>
                <a:gd name="T13" fmla="*/ 41 h 310"/>
                <a:gd name="T14" fmla="*/ 24 w 246"/>
                <a:gd name="T15" fmla="*/ 44 h 310"/>
                <a:gd name="T16" fmla="*/ 22 w 246"/>
                <a:gd name="T17" fmla="*/ 47 h 310"/>
                <a:gd name="T18" fmla="*/ 21 w 246"/>
                <a:gd name="T19" fmla="*/ 48 h 310"/>
                <a:gd name="T20" fmla="*/ 20 w 246"/>
                <a:gd name="T21" fmla="*/ 50 h 310"/>
                <a:gd name="T22" fmla="*/ 20 w 246"/>
                <a:gd name="T23" fmla="*/ 51 h 310"/>
                <a:gd name="T24" fmla="*/ 22 w 246"/>
                <a:gd name="T25" fmla="*/ 52 h 310"/>
                <a:gd name="T26" fmla="*/ 23 w 246"/>
                <a:gd name="T27" fmla="*/ 52 h 310"/>
                <a:gd name="T28" fmla="*/ 26 w 246"/>
                <a:gd name="T29" fmla="*/ 49 h 310"/>
                <a:gd name="T30" fmla="*/ 30 w 246"/>
                <a:gd name="T31" fmla="*/ 45 h 310"/>
                <a:gd name="T32" fmla="*/ 35 w 246"/>
                <a:gd name="T33" fmla="*/ 41 h 310"/>
                <a:gd name="T34" fmla="*/ 39 w 246"/>
                <a:gd name="T35" fmla="*/ 37 h 310"/>
                <a:gd name="T36" fmla="*/ 41 w 246"/>
                <a:gd name="T37" fmla="*/ 31 h 310"/>
                <a:gd name="T38" fmla="*/ 40 w 246"/>
                <a:gd name="T39" fmla="*/ 26 h 310"/>
                <a:gd name="T40" fmla="*/ 38 w 246"/>
                <a:gd name="T41" fmla="*/ 20 h 310"/>
                <a:gd name="T42" fmla="*/ 34 w 246"/>
                <a:gd name="T43" fmla="*/ 16 h 310"/>
                <a:gd name="T44" fmla="*/ 30 w 246"/>
                <a:gd name="T45" fmla="*/ 12 h 310"/>
                <a:gd name="T46" fmla="*/ 25 w 246"/>
                <a:gd name="T47" fmla="*/ 10 h 310"/>
                <a:gd name="T48" fmla="*/ 21 w 246"/>
                <a:gd name="T49" fmla="*/ 7 h 310"/>
                <a:gd name="T50" fmla="*/ 16 w 246"/>
                <a:gd name="T51" fmla="*/ 5 h 310"/>
                <a:gd name="T52" fmla="*/ 12 w 246"/>
                <a:gd name="T53" fmla="*/ 3 h 310"/>
                <a:gd name="T54" fmla="*/ 8 w 246"/>
                <a:gd name="T55" fmla="*/ 1 h 310"/>
                <a:gd name="T56" fmla="*/ 4 w 246"/>
                <a:gd name="T57" fmla="*/ 0 h 310"/>
                <a:gd name="T58" fmla="*/ 1 w 246"/>
                <a:gd name="T59" fmla="*/ 0 h 310"/>
                <a:gd name="T60" fmla="*/ 1 w 246"/>
                <a:gd name="T61" fmla="*/ 1 h 310"/>
                <a:gd name="T62" fmla="*/ 5 w 246"/>
                <a:gd name="T63" fmla="*/ 2 h 310"/>
                <a:gd name="T64" fmla="*/ 9 w 246"/>
                <a:gd name="T65" fmla="*/ 4 h 310"/>
                <a:gd name="T66" fmla="*/ 13 w 246"/>
                <a:gd name="T67" fmla="*/ 6 h 310"/>
                <a:gd name="T68" fmla="*/ 18 w 246"/>
                <a:gd name="T69" fmla="*/ 9 h 310"/>
                <a:gd name="T70" fmla="*/ 22 w 246"/>
                <a:gd name="T71" fmla="*/ 12 h 310"/>
                <a:gd name="T72" fmla="*/ 27 w 246"/>
                <a:gd name="T73" fmla="*/ 15 h 310"/>
                <a:gd name="T74" fmla="*/ 31 w 246"/>
                <a:gd name="T75" fmla="*/ 18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0" name="Freeform 544"/>
            <p:cNvSpPr>
              <a:spLocks/>
            </p:cNvSpPr>
            <p:nvPr/>
          </p:nvSpPr>
          <p:spPr bwMode="auto">
            <a:xfrm>
              <a:off x="2653" y="2750"/>
              <a:ext cx="14" cy="31"/>
            </a:xfrm>
            <a:custGeom>
              <a:avLst/>
              <a:gdLst>
                <a:gd name="T0" fmla="*/ 5 w 83"/>
                <a:gd name="T1" fmla="*/ 2 h 187"/>
                <a:gd name="T2" fmla="*/ 5 w 83"/>
                <a:gd name="T3" fmla="*/ 1 h 187"/>
                <a:gd name="T4" fmla="*/ 4 w 83"/>
                <a:gd name="T5" fmla="*/ 0 h 187"/>
                <a:gd name="T6" fmla="*/ 3 w 83"/>
                <a:gd name="T7" fmla="*/ 0 h 187"/>
                <a:gd name="T8" fmla="*/ 2 w 83"/>
                <a:gd name="T9" fmla="*/ 0 h 187"/>
                <a:gd name="T10" fmla="*/ 1 w 83"/>
                <a:gd name="T11" fmla="*/ 0 h 187"/>
                <a:gd name="T12" fmla="*/ 1 w 83"/>
                <a:gd name="T13" fmla="*/ 1 h 187"/>
                <a:gd name="T14" fmla="*/ 0 w 83"/>
                <a:gd name="T15" fmla="*/ 2 h 187"/>
                <a:gd name="T16" fmla="*/ 0 w 83"/>
                <a:gd name="T17" fmla="*/ 3 h 187"/>
                <a:gd name="T18" fmla="*/ 1 w 83"/>
                <a:gd name="T19" fmla="*/ 7 h 187"/>
                <a:gd name="T20" fmla="*/ 3 w 83"/>
                <a:gd name="T21" fmla="*/ 12 h 187"/>
                <a:gd name="T22" fmla="*/ 5 w 83"/>
                <a:gd name="T23" fmla="*/ 17 h 187"/>
                <a:gd name="T24" fmla="*/ 7 w 83"/>
                <a:gd name="T25" fmla="*/ 21 h 187"/>
                <a:gd name="T26" fmla="*/ 9 w 83"/>
                <a:gd name="T27" fmla="*/ 25 h 187"/>
                <a:gd name="T28" fmla="*/ 11 w 83"/>
                <a:gd name="T29" fmla="*/ 28 h 187"/>
                <a:gd name="T30" fmla="*/ 13 w 83"/>
                <a:gd name="T31" fmla="*/ 31 h 187"/>
                <a:gd name="T32" fmla="*/ 14 w 83"/>
                <a:gd name="T33" fmla="*/ 31 h 187"/>
                <a:gd name="T34" fmla="*/ 13 w 83"/>
                <a:gd name="T35" fmla="*/ 29 h 187"/>
                <a:gd name="T36" fmla="*/ 13 w 83"/>
                <a:gd name="T37" fmla="*/ 26 h 187"/>
                <a:gd name="T38" fmla="*/ 11 w 83"/>
                <a:gd name="T39" fmla="*/ 23 h 187"/>
                <a:gd name="T40" fmla="*/ 10 w 83"/>
                <a:gd name="T41" fmla="*/ 19 h 187"/>
                <a:gd name="T42" fmla="*/ 9 w 83"/>
                <a:gd name="T43" fmla="*/ 15 h 187"/>
                <a:gd name="T44" fmla="*/ 7 w 83"/>
                <a:gd name="T45" fmla="*/ 10 h 187"/>
                <a:gd name="T46" fmla="*/ 6 w 83"/>
                <a:gd name="T47" fmla="*/ 6 h 187"/>
                <a:gd name="T48" fmla="*/ 5 w 83"/>
                <a:gd name="T49" fmla="*/ 2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1" name="Freeform 545"/>
            <p:cNvSpPr>
              <a:spLocks/>
            </p:cNvSpPr>
            <p:nvPr/>
          </p:nvSpPr>
          <p:spPr bwMode="auto">
            <a:xfrm>
              <a:off x="2647" y="2733"/>
              <a:ext cx="7" cy="16"/>
            </a:xfrm>
            <a:custGeom>
              <a:avLst/>
              <a:gdLst>
                <a:gd name="T0" fmla="*/ 4 w 44"/>
                <a:gd name="T1" fmla="*/ 2 h 94"/>
                <a:gd name="T2" fmla="*/ 3 w 44"/>
                <a:gd name="T3" fmla="*/ 1 h 94"/>
                <a:gd name="T4" fmla="*/ 3 w 44"/>
                <a:gd name="T5" fmla="*/ 0 h 94"/>
                <a:gd name="T6" fmla="*/ 2 w 44"/>
                <a:gd name="T7" fmla="*/ 0 h 94"/>
                <a:gd name="T8" fmla="*/ 2 w 44"/>
                <a:gd name="T9" fmla="*/ 0 h 94"/>
                <a:gd name="T10" fmla="*/ 1 w 44"/>
                <a:gd name="T11" fmla="*/ 0 h 94"/>
                <a:gd name="T12" fmla="*/ 0 w 44"/>
                <a:gd name="T13" fmla="*/ 1 h 94"/>
                <a:gd name="T14" fmla="*/ 0 w 44"/>
                <a:gd name="T15" fmla="*/ 1 h 94"/>
                <a:gd name="T16" fmla="*/ 0 w 44"/>
                <a:gd name="T17" fmla="*/ 2 h 94"/>
                <a:gd name="T18" fmla="*/ 0 w 44"/>
                <a:gd name="T19" fmla="*/ 4 h 94"/>
                <a:gd name="T20" fmla="*/ 1 w 44"/>
                <a:gd name="T21" fmla="*/ 6 h 94"/>
                <a:gd name="T22" fmla="*/ 1 w 44"/>
                <a:gd name="T23" fmla="*/ 9 h 94"/>
                <a:gd name="T24" fmla="*/ 2 w 44"/>
                <a:gd name="T25" fmla="*/ 11 h 94"/>
                <a:gd name="T26" fmla="*/ 3 w 44"/>
                <a:gd name="T27" fmla="*/ 13 h 94"/>
                <a:gd name="T28" fmla="*/ 4 w 44"/>
                <a:gd name="T29" fmla="*/ 15 h 94"/>
                <a:gd name="T30" fmla="*/ 6 w 44"/>
                <a:gd name="T31" fmla="*/ 16 h 94"/>
                <a:gd name="T32" fmla="*/ 7 w 44"/>
                <a:gd name="T33" fmla="*/ 16 h 94"/>
                <a:gd name="T34" fmla="*/ 7 w 44"/>
                <a:gd name="T35" fmla="*/ 13 h 94"/>
                <a:gd name="T36" fmla="*/ 6 w 44"/>
                <a:gd name="T37" fmla="*/ 9 h 94"/>
                <a:gd name="T38" fmla="*/ 5 w 44"/>
                <a:gd name="T39" fmla="*/ 5 h 94"/>
                <a:gd name="T40" fmla="*/ 4 w 44"/>
                <a:gd name="T41" fmla="*/ 2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2" name="Freeform 546"/>
            <p:cNvSpPr>
              <a:spLocks/>
            </p:cNvSpPr>
            <p:nvPr/>
          </p:nvSpPr>
          <p:spPr bwMode="auto">
            <a:xfrm>
              <a:off x="2641" y="2722"/>
              <a:ext cx="6" cy="9"/>
            </a:xfrm>
            <a:custGeom>
              <a:avLst/>
              <a:gdLst>
                <a:gd name="T0" fmla="*/ 3 w 38"/>
                <a:gd name="T1" fmla="*/ 1 h 54"/>
                <a:gd name="T2" fmla="*/ 3 w 38"/>
                <a:gd name="T3" fmla="*/ 1 h 54"/>
                <a:gd name="T4" fmla="*/ 3 w 38"/>
                <a:gd name="T5" fmla="*/ 1 h 54"/>
                <a:gd name="T6" fmla="*/ 3 w 38"/>
                <a:gd name="T7" fmla="*/ 1 h 54"/>
                <a:gd name="T8" fmla="*/ 3 w 38"/>
                <a:gd name="T9" fmla="*/ 1 h 54"/>
                <a:gd name="T10" fmla="*/ 3 w 38"/>
                <a:gd name="T11" fmla="*/ 1 h 54"/>
                <a:gd name="T12" fmla="*/ 2 w 38"/>
                <a:gd name="T13" fmla="*/ 0 h 54"/>
                <a:gd name="T14" fmla="*/ 2 w 38"/>
                <a:gd name="T15" fmla="*/ 0 h 54"/>
                <a:gd name="T16" fmla="*/ 1 w 38"/>
                <a:gd name="T17" fmla="*/ 0 h 54"/>
                <a:gd name="T18" fmla="*/ 1 w 38"/>
                <a:gd name="T19" fmla="*/ 0 h 54"/>
                <a:gd name="T20" fmla="*/ 0 w 38"/>
                <a:gd name="T21" fmla="*/ 1 h 54"/>
                <a:gd name="T22" fmla="*/ 0 w 38"/>
                <a:gd name="T23" fmla="*/ 1 h 54"/>
                <a:gd name="T24" fmla="*/ 0 w 38"/>
                <a:gd name="T25" fmla="*/ 2 h 54"/>
                <a:gd name="T26" fmla="*/ 0 w 38"/>
                <a:gd name="T27" fmla="*/ 3 h 54"/>
                <a:gd name="T28" fmla="*/ 1 w 38"/>
                <a:gd name="T29" fmla="*/ 4 h 54"/>
                <a:gd name="T30" fmla="*/ 1 w 38"/>
                <a:gd name="T31" fmla="*/ 5 h 54"/>
                <a:gd name="T32" fmla="*/ 2 w 38"/>
                <a:gd name="T33" fmla="*/ 7 h 54"/>
                <a:gd name="T34" fmla="*/ 3 w 38"/>
                <a:gd name="T35" fmla="*/ 8 h 54"/>
                <a:gd name="T36" fmla="*/ 4 w 38"/>
                <a:gd name="T37" fmla="*/ 8 h 54"/>
                <a:gd name="T38" fmla="*/ 5 w 38"/>
                <a:gd name="T39" fmla="*/ 9 h 54"/>
                <a:gd name="T40" fmla="*/ 6 w 38"/>
                <a:gd name="T41" fmla="*/ 9 h 54"/>
                <a:gd name="T42" fmla="*/ 6 w 38"/>
                <a:gd name="T43" fmla="*/ 7 h 54"/>
                <a:gd name="T44" fmla="*/ 5 w 38"/>
                <a:gd name="T45" fmla="*/ 5 h 54"/>
                <a:gd name="T46" fmla="*/ 4 w 38"/>
                <a:gd name="T47" fmla="*/ 3 h 54"/>
                <a:gd name="T48" fmla="*/ 3 w 38"/>
                <a:gd name="T49" fmla="*/ 1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3" name="Freeform 547"/>
            <p:cNvSpPr>
              <a:spLocks/>
            </p:cNvSpPr>
            <p:nvPr/>
          </p:nvSpPr>
          <p:spPr bwMode="auto">
            <a:xfrm>
              <a:off x="2636" y="2714"/>
              <a:ext cx="8" cy="6"/>
            </a:xfrm>
            <a:custGeom>
              <a:avLst/>
              <a:gdLst>
                <a:gd name="T0" fmla="*/ 6 w 52"/>
                <a:gd name="T1" fmla="*/ 4 h 36"/>
                <a:gd name="T2" fmla="*/ 7 w 52"/>
                <a:gd name="T3" fmla="*/ 4 h 36"/>
                <a:gd name="T4" fmla="*/ 8 w 52"/>
                <a:gd name="T5" fmla="*/ 3 h 36"/>
                <a:gd name="T6" fmla="*/ 8 w 52"/>
                <a:gd name="T7" fmla="*/ 3 h 36"/>
                <a:gd name="T8" fmla="*/ 8 w 52"/>
                <a:gd name="T9" fmla="*/ 2 h 36"/>
                <a:gd name="T10" fmla="*/ 8 w 52"/>
                <a:gd name="T11" fmla="*/ 1 h 36"/>
                <a:gd name="T12" fmla="*/ 7 w 52"/>
                <a:gd name="T13" fmla="*/ 0 h 36"/>
                <a:gd name="T14" fmla="*/ 6 w 52"/>
                <a:gd name="T15" fmla="*/ 0 h 36"/>
                <a:gd name="T16" fmla="*/ 6 w 52"/>
                <a:gd name="T17" fmla="*/ 0 h 36"/>
                <a:gd name="T18" fmla="*/ 5 w 52"/>
                <a:gd name="T19" fmla="*/ 0 h 36"/>
                <a:gd name="T20" fmla="*/ 4 w 52"/>
                <a:gd name="T21" fmla="*/ 0 h 36"/>
                <a:gd name="T22" fmla="*/ 3 w 52"/>
                <a:gd name="T23" fmla="*/ 1 h 36"/>
                <a:gd name="T24" fmla="*/ 2 w 52"/>
                <a:gd name="T25" fmla="*/ 1 h 36"/>
                <a:gd name="T26" fmla="*/ 1 w 52"/>
                <a:gd name="T27" fmla="*/ 2 h 36"/>
                <a:gd name="T28" fmla="*/ 0 w 52"/>
                <a:gd name="T29" fmla="*/ 4 h 36"/>
                <a:gd name="T30" fmla="*/ 0 w 52"/>
                <a:gd name="T31" fmla="*/ 5 h 36"/>
                <a:gd name="T32" fmla="*/ 0 w 52"/>
                <a:gd name="T33" fmla="*/ 5 h 36"/>
                <a:gd name="T34" fmla="*/ 1 w 52"/>
                <a:gd name="T35" fmla="*/ 6 h 36"/>
                <a:gd name="T36" fmla="*/ 1 w 52"/>
                <a:gd name="T37" fmla="*/ 6 h 36"/>
                <a:gd name="T38" fmla="*/ 2 w 52"/>
                <a:gd name="T39" fmla="*/ 6 h 36"/>
                <a:gd name="T40" fmla="*/ 3 w 52"/>
                <a:gd name="T41" fmla="*/ 6 h 36"/>
                <a:gd name="T42" fmla="*/ 4 w 52"/>
                <a:gd name="T43" fmla="*/ 6 h 36"/>
                <a:gd name="T44" fmla="*/ 5 w 52"/>
                <a:gd name="T45" fmla="*/ 5 h 36"/>
                <a:gd name="T46" fmla="*/ 6 w 52"/>
                <a:gd name="T47" fmla="*/ 5 h 36"/>
                <a:gd name="T48" fmla="*/ 6 w 52"/>
                <a:gd name="T49" fmla="*/ 4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4" name="Freeform 548"/>
            <p:cNvSpPr>
              <a:spLocks/>
            </p:cNvSpPr>
            <p:nvPr/>
          </p:nvSpPr>
          <p:spPr bwMode="auto">
            <a:xfrm>
              <a:off x="2596" y="2704"/>
              <a:ext cx="33" cy="39"/>
            </a:xfrm>
            <a:custGeom>
              <a:avLst/>
              <a:gdLst>
                <a:gd name="T0" fmla="*/ 12 w 198"/>
                <a:gd name="T1" fmla="*/ 6 h 236"/>
                <a:gd name="T2" fmla="*/ 10 w 198"/>
                <a:gd name="T3" fmla="*/ 8 h 236"/>
                <a:gd name="T4" fmla="*/ 8 w 198"/>
                <a:gd name="T5" fmla="*/ 10 h 236"/>
                <a:gd name="T6" fmla="*/ 6 w 198"/>
                <a:gd name="T7" fmla="*/ 12 h 236"/>
                <a:gd name="T8" fmla="*/ 4 w 198"/>
                <a:gd name="T9" fmla="*/ 14 h 236"/>
                <a:gd name="T10" fmla="*/ 2 w 198"/>
                <a:gd name="T11" fmla="*/ 17 h 236"/>
                <a:gd name="T12" fmla="*/ 1 w 198"/>
                <a:gd name="T13" fmla="*/ 19 h 236"/>
                <a:gd name="T14" fmla="*/ 0 w 198"/>
                <a:gd name="T15" fmla="*/ 21 h 236"/>
                <a:gd name="T16" fmla="*/ 0 w 198"/>
                <a:gd name="T17" fmla="*/ 24 h 236"/>
                <a:gd name="T18" fmla="*/ 0 w 198"/>
                <a:gd name="T19" fmla="*/ 28 h 236"/>
                <a:gd name="T20" fmla="*/ 2 w 198"/>
                <a:gd name="T21" fmla="*/ 31 h 236"/>
                <a:gd name="T22" fmla="*/ 4 w 198"/>
                <a:gd name="T23" fmla="*/ 34 h 236"/>
                <a:gd name="T24" fmla="*/ 7 w 198"/>
                <a:gd name="T25" fmla="*/ 36 h 236"/>
                <a:gd name="T26" fmla="*/ 11 w 198"/>
                <a:gd name="T27" fmla="*/ 38 h 236"/>
                <a:gd name="T28" fmla="*/ 15 w 198"/>
                <a:gd name="T29" fmla="*/ 39 h 236"/>
                <a:gd name="T30" fmla="*/ 18 w 198"/>
                <a:gd name="T31" fmla="*/ 39 h 236"/>
                <a:gd name="T32" fmla="*/ 22 w 198"/>
                <a:gd name="T33" fmla="*/ 38 h 236"/>
                <a:gd name="T34" fmla="*/ 23 w 198"/>
                <a:gd name="T35" fmla="*/ 38 h 236"/>
                <a:gd name="T36" fmla="*/ 24 w 198"/>
                <a:gd name="T37" fmla="*/ 38 h 236"/>
                <a:gd name="T38" fmla="*/ 24 w 198"/>
                <a:gd name="T39" fmla="*/ 37 h 236"/>
                <a:gd name="T40" fmla="*/ 24 w 198"/>
                <a:gd name="T41" fmla="*/ 37 h 236"/>
                <a:gd name="T42" fmla="*/ 24 w 198"/>
                <a:gd name="T43" fmla="*/ 36 h 236"/>
                <a:gd name="T44" fmla="*/ 24 w 198"/>
                <a:gd name="T45" fmla="*/ 36 h 236"/>
                <a:gd name="T46" fmla="*/ 23 w 198"/>
                <a:gd name="T47" fmla="*/ 36 h 236"/>
                <a:gd name="T48" fmla="*/ 22 w 198"/>
                <a:gd name="T49" fmla="*/ 36 h 236"/>
                <a:gd name="T50" fmla="*/ 21 w 198"/>
                <a:gd name="T51" fmla="*/ 36 h 236"/>
                <a:gd name="T52" fmla="*/ 20 w 198"/>
                <a:gd name="T53" fmla="*/ 36 h 236"/>
                <a:gd name="T54" fmla="*/ 19 w 198"/>
                <a:gd name="T55" fmla="*/ 36 h 236"/>
                <a:gd name="T56" fmla="*/ 18 w 198"/>
                <a:gd name="T57" fmla="*/ 36 h 236"/>
                <a:gd name="T58" fmla="*/ 16 w 198"/>
                <a:gd name="T59" fmla="*/ 36 h 236"/>
                <a:gd name="T60" fmla="*/ 15 w 198"/>
                <a:gd name="T61" fmla="*/ 36 h 236"/>
                <a:gd name="T62" fmla="*/ 13 w 198"/>
                <a:gd name="T63" fmla="*/ 35 h 236"/>
                <a:gd name="T64" fmla="*/ 10 w 198"/>
                <a:gd name="T65" fmla="*/ 35 h 236"/>
                <a:gd name="T66" fmla="*/ 8 w 198"/>
                <a:gd name="T67" fmla="*/ 34 h 236"/>
                <a:gd name="T68" fmla="*/ 7 w 198"/>
                <a:gd name="T69" fmla="*/ 33 h 236"/>
                <a:gd name="T70" fmla="*/ 5 w 198"/>
                <a:gd name="T71" fmla="*/ 31 h 236"/>
                <a:gd name="T72" fmla="*/ 3 w 198"/>
                <a:gd name="T73" fmla="*/ 29 h 236"/>
                <a:gd name="T74" fmla="*/ 2 w 198"/>
                <a:gd name="T75" fmla="*/ 26 h 236"/>
                <a:gd name="T76" fmla="*/ 3 w 198"/>
                <a:gd name="T77" fmla="*/ 23 h 236"/>
                <a:gd name="T78" fmla="*/ 4 w 198"/>
                <a:gd name="T79" fmla="*/ 20 h 236"/>
                <a:gd name="T80" fmla="*/ 5 w 198"/>
                <a:gd name="T81" fmla="*/ 18 h 236"/>
                <a:gd name="T82" fmla="*/ 7 w 198"/>
                <a:gd name="T83" fmla="*/ 16 h 236"/>
                <a:gd name="T84" fmla="*/ 8 w 198"/>
                <a:gd name="T85" fmla="*/ 14 h 236"/>
                <a:gd name="T86" fmla="*/ 10 w 198"/>
                <a:gd name="T87" fmla="*/ 12 h 236"/>
                <a:gd name="T88" fmla="*/ 13 w 198"/>
                <a:gd name="T89" fmla="*/ 10 h 236"/>
                <a:gd name="T90" fmla="*/ 16 w 198"/>
                <a:gd name="T91" fmla="*/ 8 h 236"/>
                <a:gd name="T92" fmla="*/ 18 w 198"/>
                <a:gd name="T93" fmla="*/ 6 h 236"/>
                <a:gd name="T94" fmla="*/ 21 w 198"/>
                <a:gd name="T95" fmla="*/ 5 h 236"/>
                <a:gd name="T96" fmla="*/ 24 w 198"/>
                <a:gd name="T97" fmla="*/ 4 h 236"/>
                <a:gd name="T98" fmla="*/ 26 w 198"/>
                <a:gd name="T99" fmla="*/ 3 h 236"/>
                <a:gd name="T100" fmla="*/ 29 w 198"/>
                <a:gd name="T101" fmla="*/ 2 h 236"/>
                <a:gd name="T102" fmla="*/ 31 w 198"/>
                <a:gd name="T103" fmla="*/ 2 h 236"/>
                <a:gd name="T104" fmla="*/ 33 w 198"/>
                <a:gd name="T105" fmla="*/ 1 h 236"/>
                <a:gd name="T106" fmla="*/ 32 w 198"/>
                <a:gd name="T107" fmla="*/ 0 h 236"/>
                <a:gd name="T108" fmla="*/ 30 w 198"/>
                <a:gd name="T109" fmla="*/ 0 h 236"/>
                <a:gd name="T110" fmla="*/ 27 w 198"/>
                <a:gd name="T111" fmla="*/ 0 h 236"/>
                <a:gd name="T112" fmla="*/ 24 w 198"/>
                <a:gd name="T113" fmla="*/ 1 h 236"/>
                <a:gd name="T114" fmla="*/ 21 w 198"/>
                <a:gd name="T115" fmla="*/ 2 h 236"/>
                <a:gd name="T116" fmla="*/ 17 w 198"/>
                <a:gd name="T117" fmla="*/ 3 h 236"/>
                <a:gd name="T118" fmla="*/ 15 w 198"/>
                <a:gd name="T119" fmla="*/ 5 h 236"/>
                <a:gd name="T120" fmla="*/ 12 w 198"/>
                <a:gd name="T121" fmla="*/ 6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5" name="Freeform 549"/>
            <p:cNvSpPr>
              <a:spLocks/>
            </p:cNvSpPr>
            <p:nvPr/>
          </p:nvSpPr>
          <p:spPr bwMode="auto">
            <a:xfrm>
              <a:off x="2652" y="2704"/>
              <a:ext cx="22" cy="30"/>
            </a:xfrm>
            <a:custGeom>
              <a:avLst/>
              <a:gdLst>
                <a:gd name="T0" fmla="*/ 19 w 128"/>
                <a:gd name="T1" fmla="*/ 10 h 183"/>
                <a:gd name="T2" fmla="*/ 19 w 128"/>
                <a:gd name="T3" fmla="*/ 13 h 183"/>
                <a:gd name="T4" fmla="*/ 19 w 128"/>
                <a:gd name="T5" fmla="*/ 16 h 183"/>
                <a:gd name="T6" fmla="*/ 17 w 128"/>
                <a:gd name="T7" fmla="*/ 18 h 183"/>
                <a:gd name="T8" fmla="*/ 15 w 128"/>
                <a:gd name="T9" fmla="*/ 20 h 183"/>
                <a:gd name="T10" fmla="*/ 13 w 128"/>
                <a:gd name="T11" fmla="*/ 22 h 183"/>
                <a:gd name="T12" fmla="*/ 10 w 128"/>
                <a:gd name="T13" fmla="*/ 24 h 183"/>
                <a:gd name="T14" fmla="*/ 7 w 128"/>
                <a:gd name="T15" fmla="*/ 26 h 183"/>
                <a:gd name="T16" fmla="*/ 5 w 128"/>
                <a:gd name="T17" fmla="*/ 27 h 183"/>
                <a:gd name="T18" fmla="*/ 5 w 128"/>
                <a:gd name="T19" fmla="*/ 28 h 183"/>
                <a:gd name="T20" fmla="*/ 4 w 128"/>
                <a:gd name="T21" fmla="*/ 28 h 183"/>
                <a:gd name="T22" fmla="*/ 4 w 128"/>
                <a:gd name="T23" fmla="*/ 29 h 183"/>
                <a:gd name="T24" fmla="*/ 5 w 128"/>
                <a:gd name="T25" fmla="*/ 29 h 183"/>
                <a:gd name="T26" fmla="*/ 5 w 128"/>
                <a:gd name="T27" fmla="*/ 30 h 183"/>
                <a:gd name="T28" fmla="*/ 6 w 128"/>
                <a:gd name="T29" fmla="*/ 30 h 183"/>
                <a:gd name="T30" fmla="*/ 6 w 128"/>
                <a:gd name="T31" fmla="*/ 30 h 183"/>
                <a:gd name="T32" fmla="*/ 7 w 128"/>
                <a:gd name="T33" fmla="*/ 30 h 183"/>
                <a:gd name="T34" fmla="*/ 10 w 128"/>
                <a:gd name="T35" fmla="*/ 28 h 183"/>
                <a:gd name="T36" fmla="*/ 13 w 128"/>
                <a:gd name="T37" fmla="*/ 26 h 183"/>
                <a:gd name="T38" fmla="*/ 16 w 128"/>
                <a:gd name="T39" fmla="*/ 24 h 183"/>
                <a:gd name="T40" fmla="*/ 19 w 128"/>
                <a:gd name="T41" fmla="*/ 22 h 183"/>
                <a:gd name="T42" fmla="*/ 20 w 128"/>
                <a:gd name="T43" fmla="*/ 19 h 183"/>
                <a:gd name="T44" fmla="*/ 21 w 128"/>
                <a:gd name="T45" fmla="*/ 16 h 183"/>
                <a:gd name="T46" fmla="*/ 22 w 128"/>
                <a:gd name="T47" fmla="*/ 13 h 183"/>
                <a:gd name="T48" fmla="*/ 21 w 128"/>
                <a:gd name="T49" fmla="*/ 10 h 183"/>
                <a:gd name="T50" fmla="*/ 19 w 128"/>
                <a:gd name="T51" fmla="*/ 7 h 183"/>
                <a:gd name="T52" fmla="*/ 17 w 128"/>
                <a:gd name="T53" fmla="*/ 5 h 183"/>
                <a:gd name="T54" fmla="*/ 14 w 128"/>
                <a:gd name="T55" fmla="*/ 3 h 183"/>
                <a:gd name="T56" fmla="*/ 10 w 128"/>
                <a:gd name="T57" fmla="*/ 1 h 183"/>
                <a:gd name="T58" fmla="*/ 7 w 128"/>
                <a:gd name="T59" fmla="*/ 0 h 183"/>
                <a:gd name="T60" fmla="*/ 4 w 128"/>
                <a:gd name="T61" fmla="*/ 0 h 183"/>
                <a:gd name="T62" fmla="*/ 2 w 128"/>
                <a:gd name="T63" fmla="*/ 0 h 183"/>
                <a:gd name="T64" fmla="*/ 0 w 128"/>
                <a:gd name="T65" fmla="*/ 1 h 183"/>
                <a:gd name="T66" fmla="*/ 3 w 128"/>
                <a:gd name="T67" fmla="*/ 2 h 183"/>
                <a:gd name="T68" fmla="*/ 6 w 128"/>
                <a:gd name="T69" fmla="*/ 2 h 183"/>
                <a:gd name="T70" fmla="*/ 8 w 128"/>
                <a:gd name="T71" fmla="*/ 3 h 183"/>
                <a:gd name="T72" fmla="*/ 11 w 128"/>
                <a:gd name="T73" fmla="*/ 4 h 183"/>
                <a:gd name="T74" fmla="*/ 13 w 128"/>
                <a:gd name="T75" fmla="*/ 5 h 183"/>
                <a:gd name="T76" fmla="*/ 15 w 128"/>
                <a:gd name="T77" fmla="*/ 6 h 183"/>
                <a:gd name="T78" fmla="*/ 17 w 128"/>
                <a:gd name="T79" fmla="*/ 8 h 183"/>
                <a:gd name="T80" fmla="*/ 19 w 128"/>
                <a:gd name="T81" fmla="*/ 1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6" name="Freeform 550"/>
            <p:cNvSpPr>
              <a:spLocks/>
            </p:cNvSpPr>
            <p:nvPr/>
          </p:nvSpPr>
          <p:spPr bwMode="auto">
            <a:xfrm>
              <a:off x="2575" y="2697"/>
              <a:ext cx="53" cy="63"/>
            </a:xfrm>
            <a:custGeom>
              <a:avLst/>
              <a:gdLst>
                <a:gd name="T0" fmla="*/ 17 w 323"/>
                <a:gd name="T1" fmla="*/ 12 h 379"/>
                <a:gd name="T2" fmla="*/ 9 w 323"/>
                <a:gd name="T3" fmla="*/ 19 h 379"/>
                <a:gd name="T4" fmla="*/ 3 w 323"/>
                <a:gd name="T5" fmla="*/ 28 h 379"/>
                <a:gd name="T6" fmla="*/ 0 w 323"/>
                <a:gd name="T7" fmla="*/ 38 h 379"/>
                <a:gd name="T8" fmla="*/ 1 w 323"/>
                <a:gd name="T9" fmla="*/ 44 h 379"/>
                <a:gd name="T10" fmla="*/ 2 w 323"/>
                <a:gd name="T11" fmla="*/ 47 h 379"/>
                <a:gd name="T12" fmla="*/ 3 w 323"/>
                <a:gd name="T13" fmla="*/ 50 h 379"/>
                <a:gd name="T14" fmla="*/ 6 w 323"/>
                <a:gd name="T15" fmla="*/ 52 h 379"/>
                <a:gd name="T16" fmla="*/ 9 w 323"/>
                <a:gd name="T17" fmla="*/ 54 h 379"/>
                <a:gd name="T18" fmla="*/ 14 w 323"/>
                <a:gd name="T19" fmla="*/ 57 h 379"/>
                <a:gd name="T20" fmla="*/ 20 w 323"/>
                <a:gd name="T21" fmla="*/ 58 h 379"/>
                <a:gd name="T22" fmla="*/ 25 w 323"/>
                <a:gd name="T23" fmla="*/ 60 h 379"/>
                <a:gd name="T24" fmla="*/ 31 w 323"/>
                <a:gd name="T25" fmla="*/ 61 h 379"/>
                <a:gd name="T26" fmla="*/ 36 w 323"/>
                <a:gd name="T27" fmla="*/ 62 h 379"/>
                <a:gd name="T28" fmla="*/ 42 w 323"/>
                <a:gd name="T29" fmla="*/ 62 h 379"/>
                <a:gd name="T30" fmla="*/ 48 w 323"/>
                <a:gd name="T31" fmla="*/ 63 h 379"/>
                <a:gd name="T32" fmla="*/ 51 w 323"/>
                <a:gd name="T33" fmla="*/ 63 h 379"/>
                <a:gd name="T34" fmla="*/ 53 w 323"/>
                <a:gd name="T35" fmla="*/ 62 h 379"/>
                <a:gd name="T36" fmla="*/ 53 w 323"/>
                <a:gd name="T37" fmla="*/ 60 h 379"/>
                <a:gd name="T38" fmla="*/ 52 w 323"/>
                <a:gd name="T39" fmla="*/ 59 h 379"/>
                <a:gd name="T40" fmla="*/ 48 w 323"/>
                <a:gd name="T41" fmla="*/ 58 h 379"/>
                <a:gd name="T42" fmla="*/ 43 w 323"/>
                <a:gd name="T43" fmla="*/ 58 h 379"/>
                <a:gd name="T44" fmla="*/ 38 w 323"/>
                <a:gd name="T45" fmla="*/ 58 h 379"/>
                <a:gd name="T46" fmla="*/ 33 w 323"/>
                <a:gd name="T47" fmla="*/ 57 h 379"/>
                <a:gd name="T48" fmla="*/ 28 w 323"/>
                <a:gd name="T49" fmla="*/ 56 h 379"/>
                <a:gd name="T50" fmla="*/ 22 w 323"/>
                <a:gd name="T51" fmla="*/ 55 h 379"/>
                <a:gd name="T52" fmla="*/ 17 w 323"/>
                <a:gd name="T53" fmla="*/ 53 h 379"/>
                <a:gd name="T54" fmla="*/ 12 w 323"/>
                <a:gd name="T55" fmla="*/ 51 h 379"/>
                <a:gd name="T56" fmla="*/ 8 w 323"/>
                <a:gd name="T57" fmla="*/ 48 h 379"/>
                <a:gd name="T58" fmla="*/ 6 w 323"/>
                <a:gd name="T59" fmla="*/ 45 h 379"/>
                <a:gd name="T60" fmla="*/ 5 w 323"/>
                <a:gd name="T61" fmla="*/ 40 h 379"/>
                <a:gd name="T62" fmla="*/ 6 w 323"/>
                <a:gd name="T63" fmla="*/ 33 h 379"/>
                <a:gd name="T64" fmla="*/ 8 w 323"/>
                <a:gd name="T65" fmla="*/ 27 h 379"/>
                <a:gd name="T66" fmla="*/ 11 w 323"/>
                <a:gd name="T67" fmla="*/ 23 h 379"/>
                <a:gd name="T68" fmla="*/ 15 w 323"/>
                <a:gd name="T69" fmla="*/ 18 h 379"/>
                <a:gd name="T70" fmla="*/ 19 w 323"/>
                <a:gd name="T71" fmla="*/ 15 h 379"/>
                <a:gd name="T72" fmla="*/ 24 w 323"/>
                <a:gd name="T73" fmla="*/ 11 h 379"/>
                <a:gd name="T74" fmla="*/ 30 w 323"/>
                <a:gd name="T75" fmla="*/ 7 h 379"/>
                <a:gd name="T76" fmla="*/ 36 w 323"/>
                <a:gd name="T77" fmla="*/ 4 h 379"/>
                <a:gd name="T78" fmla="*/ 42 w 323"/>
                <a:gd name="T79" fmla="*/ 1 h 379"/>
                <a:gd name="T80" fmla="*/ 42 w 323"/>
                <a:gd name="T81" fmla="*/ 0 h 379"/>
                <a:gd name="T82" fmla="*/ 36 w 323"/>
                <a:gd name="T83" fmla="*/ 1 h 379"/>
                <a:gd name="T84" fmla="*/ 30 w 323"/>
                <a:gd name="T85" fmla="*/ 3 h 379"/>
                <a:gd name="T86" fmla="*/ 23 w 323"/>
                <a:gd name="T87" fmla="*/ 6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" name="Freeform 551"/>
            <p:cNvSpPr>
              <a:spLocks/>
            </p:cNvSpPr>
            <p:nvPr/>
          </p:nvSpPr>
          <p:spPr bwMode="auto">
            <a:xfrm>
              <a:off x="2650" y="2695"/>
              <a:ext cx="47" cy="42"/>
            </a:xfrm>
            <a:custGeom>
              <a:avLst/>
              <a:gdLst>
                <a:gd name="T0" fmla="*/ 39 w 282"/>
                <a:gd name="T1" fmla="*/ 13 h 253"/>
                <a:gd name="T2" fmla="*/ 41 w 282"/>
                <a:gd name="T3" fmla="*/ 15 h 253"/>
                <a:gd name="T4" fmla="*/ 42 w 282"/>
                <a:gd name="T5" fmla="*/ 18 h 253"/>
                <a:gd name="T6" fmla="*/ 43 w 282"/>
                <a:gd name="T7" fmla="*/ 21 h 253"/>
                <a:gd name="T8" fmla="*/ 43 w 282"/>
                <a:gd name="T9" fmla="*/ 24 h 253"/>
                <a:gd name="T10" fmla="*/ 43 w 282"/>
                <a:gd name="T11" fmla="*/ 26 h 253"/>
                <a:gd name="T12" fmla="*/ 42 w 282"/>
                <a:gd name="T13" fmla="*/ 28 h 253"/>
                <a:gd name="T14" fmla="*/ 41 w 282"/>
                <a:gd name="T15" fmla="*/ 31 h 253"/>
                <a:gd name="T16" fmla="*/ 39 w 282"/>
                <a:gd name="T17" fmla="*/ 32 h 253"/>
                <a:gd name="T18" fmla="*/ 37 w 282"/>
                <a:gd name="T19" fmla="*/ 34 h 253"/>
                <a:gd name="T20" fmla="*/ 36 w 282"/>
                <a:gd name="T21" fmla="*/ 36 h 253"/>
                <a:gd name="T22" fmla="*/ 34 w 282"/>
                <a:gd name="T23" fmla="*/ 37 h 253"/>
                <a:gd name="T24" fmla="*/ 32 w 282"/>
                <a:gd name="T25" fmla="*/ 39 h 253"/>
                <a:gd name="T26" fmla="*/ 32 w 282"/>
                <a:gd name="T27" fmla="*/ 40 h 253"/>
                <a:gd name="T28" fmla="*/ 32 w 282"/>
                <a:gd name="T29" fmla="*/ 40 h 253"/>
                <a:gd name="T30" fmla="*/ 32 w 282"/>
                <a:gd name="T31" fmla="*/ 41 h 253"/>
                <a:gd name="T32" fmla="*/ 32 w 282"/>
                <a:gd name="T33" fmla="*/ 41 h 253"/>
                <a:gd name="T34" fmla="*/ 33 w 282"/>
                <a:gd name="T35" fmla="*/ 42 h 253"/>
                <a:gd name="T36" fmla="*/ 33 w 282"/>
                <a:gd name="T37" fmla="*/ 42 h 253"/>
                <a:gd name="T38" fmla="*/ 34 w 282"/>
                <a:gd name="T39" fmla="*/ 42 h 253"/>
                <a:gd name="T40" fmla="*/ 35 w 282"/>
                <a:gd name="T41" fmla="*/ 41 h 253"/>
                <a:gd name="T42" fmla="*/ 39 w 282"/>
                <a:gd name="T43" fmla="*/ 39 h 253"/>
                <a:gd name="T44" fmla="*/ 42 w 282"/>
                <a:gd name="T45" fmla="*/ 36 h 253"/>
                <a:gd name="T46" fmla="*/ 45 w 282"/>
                <a:gd name="T47" fmla="*/ 32 h 253"/>
                <a:gd name="T48" fmla="*/ 46 w 282"/>
                <a:gd name="T49" fmla="*/ 28 h 253"/>
                <a:gd name="T50" fmla="*/ 47 w 282"/>
                <a:gd name="T51" fmla="*/ 23 h 253"/>
                <a:gd name="T52" fmla="*/ 47 w 282"/>
                <a:gd name="T53" fmla="*/ 19 h 253"/>
                <a:gd name="T54" fmla="*/ 45 w 282"/>
                <a:gd name="T55" fmla="*/ 15 h 253"/>
                <a:gd name="T56" fmla="*/ 42 w 282"/>
                <a:gd name="T57" fmla="*/ 12 h 253"/>
                <a:gd name="T58" fmla="*/ 39 w 282"/>
                <a:gd name="T59" fmla="*/ 10 h 253"/>
                <a:gd name="T60" fmla="*/ 37 w 282"/>
                <a:gd name="T61" fmla="*/ 8 h 253"/>
                <a:gd name="T62" fmla="*/ 34 w 282"/>
                <a:gd name="T63" fmla="*/ 6 h 253"/>
                <a:gd name="T64" fmla="*/ 30 w 282"/>
                <a:gd name="T65" fmla="*/ 5 h 253"/>
                <a:gd name="T66" fmla="*/ 27 w 282"/>
                <a:gd name="T67" fmla="*/ 4 h 253"/>
                <a:gd name="T68" fmla="*/ 24 w 282"/>
                <a:gd name="T69" fmla="*/ 3 h 253"/>
                <a:gd name="T70" fmla="*/ 20 w 282"/>
                <a:gd name="T71" fmla="*/ 2 h 253"/>
                <a:gd name="T72" fmla="*/ 17 w 282"/>
                <a:gd name="T73" fmla="*/ 1 h 253"/>
                <a:gd name="T74" fmla="*/ 14 w 282"/>
                <a:gd name="T75" fmla="*/ 1 h 253"/>
                <a:gd name="T76" fmla="*/ 10 w 282"/>
                <a:gd name="T77" fmla="*/ 0 h 253"/>
                <a:gd name="T78" fmla="*/ 8 w 282"/>
                <a:gd name="T79" fmla="*/ 0 h 253"/>
                <a:gd name="T80" fmla="*/ 5 w 282"/>
                <a:gd name="T81" fmla="*/ 0 h 253"/>
                <a:gd name="T82" fmla="*/ 3 w 282"/>
                <a:gd name="T83" fmla="*/ 0 h 253"/>
                <a:gd name="T84" fmla="*/ 2 w 282"/>
                <a:gd name="T85" fmla="*/ 0 h 253"/>
                <a:gd name="T86" fmla="*/ 1 w 282"/>
                <a:gd name="T87" fmla="*/ 1 h 253"/>
                <a:gd name="T88" fmla="*/ 0 w 282"/>
                <a:gd name="T89" fmla="*/ 1 h 253"/>
                <a:gd name="T90" fmla="*/ 2 w 282"/>
                <a:gd name="T91" fmla="*/ 1 h 253"/>
                <a:gd name="T92" fmla="*/ 4 w 282"/>
                <a:gd name="T93" fmla="*/ 1 h 253"/>
                <a:gd name="T94" fmla="*/ 6 w 282"/>
                <a:gd name="T95" fmla="*/ 2 h 253"/>
                <a:gd name="T96" fmla="*/ 9 w 282"/>
                <a:gd name="T97" fmla="*/ 2 h 253"/>
                <a:gd name="T98" fmla="*/ 11 w 282"/>
                <a:gd name="T99" fmla="*/ 3 h 253"/>
                <a:gd name="T100" fmla="*/ 14 w 282"/>
                <a:gd name="T101" fmla="*/ 3 h 253"/>
                <a:gd name="T102" fmla="*/ 16 w 282"/>
                <a:gd name="T103" fmla="*/ 4 h 253"/>
                <a:gd name="T104" fmla="*/ 19 w 282"/>
                <a:gd name="T105" fmla="*/ 4 h 253"/>
                <a:gd name="T106" fmla="*/ 22 w 282"/>
                <a:gd name="T107" fmla="*/ 5 h 253"/>
                <a:gd name="T108" fmla="*/ 24 w 282"/>
                <a:gd name="T109" fmla="*/ 6 h 253"/>
                <a:gd name="T110" fmla="*/ 27 w 282"/>
                <a:gd name="T111" fmla="*/ 7 h 253"/>
                <a:gd name="T112" fmla="*/ 29 w 282"/>
                <a:gd name="T113" fmla="*/ 8 h 253"/>
                <a:gd name="T114" fmla="*/ 32 w 282"/>
                <a:gd name="T115" fmla="*/ 9 h 253"/>
                <a:gd name="T116" fmla="*/ 35 w 282"/>
                <a:gd name="T117" fmla="*/ 10 h 253"/>
                <a:gd name="T118" fmla="*/ 37 w 282"/>
                <a:gd name="T119" fmla="*/ 11 h 253"/>
                <a:gd name="T120" fmla="*/ 39 w 282"/>
                <a:gd name="T121" fmla="*/ 13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" name="Freeform 552"/>
            <p:cNvSpPr>
              <a:spLocks/>
            </p:cNvSpPr>
            <p:nvPr/>
          </p:nvSpPr>
          <p:spPr bwMode="auto">
            <a:xfrm>
              <a:off x="2556" y="2718"/>
              <a:ext cx="19" cy="39"/>
            </a:xfrm>
            <a:custGeom>
              <a:avLst/>
              <a:gdLst>
                <a:gd name="T0" fmla="*/ 0 w 115"/>
                <a:gd name="T1" fmla="*/ 21 h 236"/>
                <a:gd name="T2" fmla="*/ 0 w 115"/>
                <a:gd name="T3" fmla="*/ 24 h 236"/>
                <a:gd name="T4" fmla="*/ 1 w 115"/>
                <a:gd name="T5" fmla="*/ 27 h 236"/>
                <a:gd name="T6" fmla="*/ 2 w 115"/>
                <a:gd name="T7" fmla="*/ 30 h 236"/>
                <a:gd name="T8" fmla="*/ 4 w 115"/>
                <a:gd name="T9" fmla="*/ 33 h 236"/>
                <a:gd name="T10" fmla="*/ 6 w 115"/>
                <a:gd name="T11" fmla="*/ 35 h 236"/>
                <a:gd name="T12" fmla="*/ 9 w 115"/>
                <a:gd name="T13" fmla="*/ 37 h 236"/>
                <a:gd name="T14" fmla="*/ 12 w 115"/>
                <a:gd name="T15" fmla="*/ 38 h 236"/>
                <a:gd name="T16" fmla="*/ 15 w 115"/>
                <a:gd name="T17" fmla="*/ 39 h 236"/>
                <a:gd name="T18" fmla="*/ 16 w 115"/>
                <a:gd name="T19" fmla="*/ 39 h 236"/>
                <a:gd name="T20" fmla="*/ 17 w 115"/>
                <a:gd name="T21" fmla="*/ 39 h 236"/>
                <a:gd name="T22" fmla="*/ 18 w 115"/>
                <a:gd name="T23" fmla="*/ 38 h 236"/>
                <a:gd name="T24" fmla="*/ 18 w 115"/>
                <a:gd name="T25" fmla="*/ 37 h 236"/>
                <a:gd name="T26" fmla="*/ 18 w 115"/>
                <a:gd name="T27" fmla="*/ 36 h 236"/>
                <a:gd name="T28" fmla="*/ 18 w 115"/>
                <a:gd name="T29" fmla="*/ 36 h 236"/>
                <a:gd name="T30" fmla="*/ 18 w 115"/>
                <a:gd name="T31" fmla="*/ 35 h 236"/>
                <a:gd name="T32" fmla="*/ 17 w 115"/>
                <a:gd name="T33" fmla="*/ 34 h 236"/>
                <a:gd name="T34" fmla="*/ 14 w 115"/>
                <a:gd name="T35" fmla="*/ 33 h 236"/>
                <a:gd name="T36" fmla="*/ 11 w 115"/>
                <a:gd name="T37" fmla="*/ 32 h 236"/>
                <a:gd name="T38" fmla="*/ 8 w 115"/>
                <a:gd name="T39" fmla="*/ 30 h 236"/>
                <a:gd name="T40" fmla="*/ 7 w 115"/>
                <a:gd name="T41" fmla="*/ 27 h 236"/>
                <a:gd name="T42" fmla="*/ 5 w 115"/>
                <a:gd name="T43" fmla="*/ 24 h 236"/>
                <a:gd name="T44" fmla="*/ 5 w 115"/>
                <a:gd name="T45" fmla="*/ 21 h 236"/>
                <a:gd name="T46" fmla="*/ 5 w 115"/>
                <a:gd name="T47" fmla="*/ 18 h 236"/>
                <a:gd name="T48" fmla="*/ 6 w 115"/>
                <a:gd name="T49" fmla="*/ 15 h 236"/>
                <a:gd name="T50" fmla="*/ 7 w 115"/>
                <a:gd name="T51" fmla="*/ 12 h 236"/>
                <a:gd name="T52" fmla="*/ 9 w 115"/>
                <a:gd name="T53" fmla="*/ 10 h 236"/>
                <a:gd name="T54" fmla="*/ 12 w 115"/>
                <a:gd name="T55" fmla="*/ 8 h 236"/>
                <a:gd name="T56" fmla="*/ 14 w 115"/>
                <a:gd name="T57" fmla="*/ 5 h 236"/>
                <a:gd name="T58" fmla="*/ 16 w 115"/>
                <a:gd name="T59" fmla="*/ 4 h 236"/>
                <a:gd name="T60" fmla="*/ 18 w 115"/>
                <a:gd name="T61" fmla="*/ 2 h 236"/>
                <a:gd name="T62" fmla="*/ 19 w 115"/>
                <a:gd name="T63" fmla="*/ 1 h 236"/>
                <a:gd name="T64" fmla="*/ 19 w 115"/>
                <a:gd name="T65" fmla="*/ 0 h 236"/>
                <a:gd name="T66" fmla="*/ 17 w 115"/>
                <a:gd name="T67" fmla="*/ 1 h 236"/>
                <a:gd name="T68" fmla="*/ 14 w 115"/>
                <a:gd name="T69" fmla="*/ 2 h 236"/>
                <a:gd name="T70" fmla="*/ 11 w 115"/>
                <a:gd name="T71" fmla="*/ 4 h 236"/>
                <a:gd name="T72" fmla="*/ 8 w 115"/>
                <a:gd name="T73" fmla="*/ 7 h 236"/>
                <a:gd name="T74" fmla="*/ 5 w 115"/>
                <a:gd name="T75" fmla="*/ 10 h 236"/>
                <a:gd name="T76" fmla="*/ 3 w 115"/>
                <a:gd name="T77" fmla="*/ 14 h 236"/>
                <a:gd name="T78" fmla="*/ 1 w 115"/>
                <a:gd name="T79" fmla="*/ 17 h 236"/>
                <a:gd name="T80" fmla="*/ 0 w 115"/>
                <a:gd name="T81" fmla="*/ 21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" name="Freeform 553"/>
            <p:cNvSpPr>
              <a:spLocks/>
            </p:cNvSpPr>
            <p:nvPr/>
          </p:nvSpPr>
          <p:spPr bwMode="auto">
            <a:xfrm>
              <a:off x="2689" y="2692"/>
              <a:ext cx="41" cy="52"/>
            </a:xfrm>
            <a:custGeom>
              <a:avLst/>
              <a:gdLst>
                <a:gd name="T0" fmla="*/ 35 w 245"/>
                <a:gd name="T1" fmla="*/ 21 h 310"/>
                <a:gd name="T2" fmla="*/ 37 w 245"/>
                <a:gd name="T3" fmla="*/ 24 h 310"/>
                <a:gd name="T4" fmla="*/ 38 w 245"/>
                <a:gd name="T5" fmla="*/ 28 h 310"/>
                <a:gd name="T6" fmla="*/ 37 w 245"/>
                <a:gd name="T7" fmla="*/ 31 h 310"/>
                <a:gd name="T8" fmla="*/ 35 w 245"/>
                <a:gd name="T9" fmla="*/ 35 h 310"/>
                <a:gd name="T10" fmla="*/ 31 w 245"/>
                <a:gd name="T11" fmla="*/ 38 h 310"/>
                <a:gd name="T12" fmla="*/ 28 w 245"/>
                <a:gd name="T13" fmla="*/ 41 h 310"/>
                <a:gd name="T14" fmla="*/ 24 w 245"/>
                <a:gd name="T15" fmla="*/ 44 h 310"/>
                <a:gd name="T16" fmla="*/ 21 w 245"/>
                <a:gd name="T17" fmla="*/ 47 h 310"/>
                <a:gd name="T18" fmla="*/ 21 w 245"/>
                <a:gd name="T19" fmla="*/ 48 h 310"/>
                <a:gd name="T20" fmla="*/ 20 w 245"/>
                <a:gd name="T21" fmla="*/ 50 h 310"/>
                <a:gd name="T22" fmla="*/ 20 w 245"/>
                <a:gd name="T23" fmla="*/ 51 h 310"/>
                <a:gd name="T24" fmla="*/ 22 w 245"/>
                <a:gd name="T25" fmla="*/ 52 h 310"/>
                <a:gd name="T26" fmla="*/ 23 w 245"/>
                <a:gd name="T27" fmla="*/ 52 h 310"/>
                <a:gd name="T28" fmla="*/ 26 w 245"/>
                <a:gd name="T29" fmla="*/ 49 h 310"/>
                <a:gd name="T30" fmla="*/ 30 w 245"/>
                <a:gd name="T31" fmla="*/ 45 h 310"/>
                <a:gd name="T32" fmla="*/ 35 w 245"/>
                <a:gd name="T33" fmla="*/ 41 h 310"/>
                <a:gd name="T34" fmla="*/ 38 w 245"/>
                <a:gd name="T35" fmla="*/ 37 h 310"/>
                <a:gd name="T36" fmla="*/ 41 w 245"/>
                <a:gd name="T37" fmla="*/ 31 h 310"/>
                <a:gd name="T38" fmla="*/ 41 w 245"/>
                <a:gd name="T39" fmla="*/ 25 h 310"/>
                <a:gd name="T40" fmla="*/ 38 w 245"/>
                <a:gd name="T41" fmla="*/ 20 h 310"/>
                <a:gd name="T42" fmla="*/ 34 w 245"/>
                <a:gd name="T43" fmla="*/ 16 h 310"/>
                <a:gd name="T44" fmla="*/ 29 w 245"/>
                <a:gd name="T45" fmla="*/ 13 h 310"/>
                <a:gd name="T46" fmla="*/ 25 w 245"/>
                <a:gd name="T47" fmla="*/ 10 h 310"/>
                <a:gd name="T48" fmla="*/ 20 w 245"/>
                <a:gd name="T49" fmla="*/ 8 h 310"/>
                <a:gd name="T50" fmla="*/ 16 w 245"/>
                <a:gd name="T51" fmla="*/ 5 h 310"/>
                <a:gd name="T52" fmla="*/ 11 w 245"/>
                <a:gd name="T53" fmla="*/ 3 h 310"/>
                <a:gd name="T54" fmla="*/ 7 w 245"/>
                <a:gd name="T55" fmla="*/ 1 h 310"/>
                <a:gd name="T56" fmla="*/ 3 w 245"/>
                <a:gd name="T57" fmla="*/ 0 h 310"/>
                <a:gd name="T58" fmla="*/ 1 w 245"/>
                <a:gd name="T59" fmla="*/ 0 h 310"/>
                <a:gd name="T60" fmla="*/ 2 w 245"/>
                <a:gd name="T61" fmla="*/ 1 h 310"/>
                <a:gd name="T62" fmla="*/ 6 w 245"/>
                <a:gd name="T63" fmla="*/ 3 h 310"/>
                <a:gd name="T64" fmla="*/ 10 w 245"/>
                <a:gd name="T65" fmla="*/ 5 h 310"/>
                <a:gd name="T66" fmla="*/ 14 w 245"/>
                <a:gd name="T67" fmla="*/ 7 h 310"/>
                <a:gd name="T68" fmla="*/ 19 w 245"/>
                <a:gd name="T69" fmla="*/ 10 h 310"/>
                <a:gd name="T70" fmla="*/ 23 w 245"/>
                <a:gd name="T71" fmla="*/ 12 h 310"/>
                <a:gd name="T72" fmla="*/ 28 w 245"/>
                <a:gd name="T73" fmla="*/ 15 h 310"/>
                <a:gd name="T74" fmla="*/ 31 w 245"/>
                <a:gd name="T75" fmla="*/ 18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90" name="Line 554"/>
          <p:cNvSpPr>
            <a:spLocks noChangeShapeType="1"/>
          </p:cNvSpPr>
          <p:nvPr/>
        </p:nvSpPr>
        <p:spPr bwMode="auto">
          <a:xfrm>
            <a:off x="6507163" y="5126038"/>
            <a:ext cx="50323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1" name="Line 555"/>
          <p:cNvSpPr>
            <a:spLocks noChangeShapeType="1"/>
          </p:cNvSpPr>
          <p:nvPr/>
        </p:nvSpPr>
        <p:spPr bwMode="auto">
          <a:xfrm>
            <a:off x="5956300" y="5060950"/>
            <a:ext cx="80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93" name="Group 556"/>
          <p:cNvGrpSpPr>
            <a:grpSpLocks/>
          </p:cNvGrpSpPr>
          <p:nvPr/>
        </p:nvGrpSpPr>
        <p:grpSpPr bwMode="auto">
          <a:xfrm>
            <a:off x="7932738" y="5121275"/>
            <a:ext cx="207962" cy="409575"/>
            <a:chOff x="4180" y="783"/>
            <a:chExt cx="150" cy="307"/>
          </a:xfrm>
        </p:grpSpPr>
        <p:sp>
          <p:nvSpPr>
            <p:cNvPr id="3693" name="AutoShape 55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4" name="Rectangle 55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" name="Rectangle 55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6" name="AutoShape 56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7" name="Line 56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8" name="Line 56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9" name="Rectangle 56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0" name="Rectangle 56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01" name="Line 565"/>
          <p:cNvSpPr>
            <a:spLocks noChangeShapeType="1"/>
          </p:cNvSpPr>
          <p:nvPr/>
        </p:nvSpPr>
        <p:spPr bwMode="auto">
          <a:xfrm flipH="1">
            <a:off x="6045200" y="3582988"/>
            <a:ext cx="317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02" name="Line 566"/>
          <p:cNvSpPr>
            <a:spLocks noChangeShapeType="1"/>
          </p:cNvSpPr>
          <p:nvPr/>
        </p:nvSpPr>
        <p:spPr bwMode="auto">
          <a:xfrm flipV="1">
            <a:off x="7342188" y="2565400"/>
            <a:ext cx="123825" cy="87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03" name="Line 567"/>
          <p:cNvSpPr>
            <a:spLocks noChangeShapeType="1"/>
          </p:cNvSpPr>
          <p:nvPr/>
        </p:nvSpPr>
        <p:spPr bwMode="auto">
          <a:xfrm>
            <a:off x="7169150" y="2738438"/>
            <a:ext cx="0" cy="82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04" name="Line 568"/>
          <p:cNvSpPr>
            <a:spLocks noChangeShapeType="1"/>
          </p:cNvSpPr>
          <p:nvPr/>
        </p:nvSpPr>
        <p:spPr bwMode="auto">
          <a:xfrm flipV="1">
            <a:off x="7353300" y="2635250"/>
            <a:ext cx="2635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05" name="Line 569"/>
          <p:cNvSpPr>
            <a:spLocks noChangeShapeType="1"/>
          </p:cNvSpPr>
          <p:nvPr/>
        </p:nvSpPr>
        <p:spPr bwMode="auto">
          <a:xfrm>
            <a:off x="7705725" y="2633663"/>
            <a:ext cx="0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06" name="Line 570"/>
          <p:cNvSpPr>
            <a:spLocks noChangeShapeType="1"/>
          </p:cNvSpPr>
          <p:nvPr/>
        </p:nvSpPr>
        <p:spPr bwMode="auto">
          <a:xfrm>
            <a:off x="7359650" y="2940050"/>
            <a:ext cx="188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07" name="Line 571"/>
          <p:cNvSpPr>
            <a:spLocks noChangeShapeType="1"/>
          </p:cNvSpPr>
          <p:nvPr/>
        </p:nvSpPr>
        <p:spPr bwMode="auto">
          <a:xfrm flipV="1">
            <a:off x="5654675" y="3806825"/>
            <a:ext cx="1682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08" name="Line 572"/>
          <p:cNvSpPr>
            <a:spLocks noChangeShapeType="1"/>
          </p:cNvSpPr>
          <p:nvPr/>
        </p:nvSpPr>
        <p:spPr bwMode="auto">
          <a:xfrm flipV="1">
            <a:off x="7773988" y="2333625"/>
            <a:ext cx="238125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09" name="Line 573"/>
          <p:cNvSpPr>
            <a:spLocks noChangeShapeType="1"/>
          </p:cNvSpPr>
          <p:nvPr/>
        </p:nvSpPr>
        <p:spPr bwMode="auto">
          <a:xfrm>
            <a:off x="7913688" y="2930525"/>
            <a:ext cx="17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10" name="Line 574"/>
          <p:cNvSpPr>
            <a:spLocks noChangeShapeType="1"/>
          </p:cNvSpPr>
          <p:nvPr/>
        </p:nvSpPr>
        <p:spPr bwMode="auto">
          <a:xfrm flipH="1">
            <a:off x="7059613" y="3006725"/>
            <a:ext cx="98425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11" name="Line 575"/>
          <p:cNvSpPr>
            <a:spLocks noChangeShapeType="1"/>
          </p:cNvSpPr>
          <p:nvPr/>
        </p:nvSpPr>
        <p:spPr bwMode="auto">
          <a:xfrm flipH="1">
            <a:off x="7650163" y="3006725"/>
            <a:ext cx="111125" cy="727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99"/>
                </a:solidFill>
              </a:rPr>
              <a:t>What’s a protocol?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35814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human protocols:</a:t>
            </a:r>
            <a:endParaRPr lang="en-US" sz="2400" smtClean="0"/>
          </a:p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smtClean="0"/>
              <a:t>“what’s the time?”</a:t>
            </a:r>
          </a:p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smtClean="0"/>
              <a:t>“I have a question”</a:t>
            </a:r>
          </a:p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smtClean="0"/>
              <a:t>introductions</a:t>
            </a:r>
            <a:endParaRPr lang="en-US" smtClean="0"/>
          </a:p>
          <a:p>
            <a:pPr lvl="1"/>
            <a:endParaRPr lang="en-US" sz="2000" smtClean="0"/>
          </a:p>
          <a:p>
            <a:pPr>
              <a:buFont typeface="Wingdings" pitchFamily="2" charset="2"/>
              <a:buNone/>
            </a:pPr>
            <a:r>
              <a:rPr lang="en-US" sz="2400" smtClean="0"/>
              <a:t>… specific msgs sent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… specific actions taken when msgs received, or other events</a:t>
            </a:r>
          </a:p>
        </p:txBody>
      </p:sp>
      <p:sp>
        <p:nvSpPr>
          <p:cNvPr id="4915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371600"/>
            <a:ext cx="3810000" cy="2590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network protocols:</a:t>
            </a:r>
            <a:endParaRPr lang="en-US" sz="2400" smtClean="0"/>
          </a:p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smtClean="0"/>
              <a:t>machines rather than humans</a:t>
            </a:r>
          </a:p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smtClean="0"/>
              <a:t>all communication activity in Internet governed by protocols</a:t>
            </a:r>
          </a:p>
        </p:txBody>
      </p:sp>
      <p:sp>
        <p:nvSpPr>
          <p:cNvPr id="49159" name="Rectangle 5"/>
          <p:cNvSpPr>
            <a:spLocks noChangeArrowheads="1"/>
          </p:cNvSpPr>
          <p:nvPr/>
        </p:nvSpPr>
        <p:spPr bwMode="auto">
          <a:xfrm>
            <a:off x="4343400" y="3962400"/>
            <a:ext cx="4267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i="1">
                <a:latin typeface="Comic Sans MS" pitchFamily="66" charset="0"/>
              </a:rPr>
              <a:t>protocols define format, order of msgs sent and received among network entities, and actions taken on msg transmission, receipt</a:t>
            </a:r>
            <a:r>
              <a:rPr lang="en-US" i="1">
                <a:solidFill>
                  <a:srgbClr val="FF0000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49160" name="Rectangle 6"/>
          <p:cNvSpPr>
            <a:spLocks noChangeArrowheads="1"/>
          </p:cNvSpPr>
          <p:nvPr/>
        </p:nvSpPr>
        <p:spPr bwMode="auto">
          <a:xfrm>
            <a:off x="4495800" y="3962400"/>
            <a:ext cx="4343400" cy="23622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99"/>
                </a:solidFill>
              </a:rPr>
              <a:t>What’s a protocol?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8153400" cy="68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/>
              <a:t>a human protocol and a computer network protocol:</a:t>
            </a:r>
          </a:p>
          <a:p>
            <a:pPr>
              <a:buFont typeface="Wingdings" pitchFamily="2" charset="2"/>
              <a:buNone/>
            </a:pPr>
            <a:endParaRPr lang="en-US" sz="2400" smtClean="0"/>
          </a:p>
        </p:txBody>
      </p:sp>
      <p:sp>
        <p:nvSpPr>
          <p:cNvPr id="4103" name="Rectangle 8"/>
          <p:cNvSpPr>
            <a:spLocks noChangeArrowheads="1"/>
          </p:cNvSpPr>
          <p:nvPr/>
        </p:nvSpPr>
        <p:spPr bwMode="auto">
          <a:xfrm>
            <a:off x="685800" y="5943600"/>
            <a:ext cx="441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u="sng">
                <a:solidFill>
                  <a:srgbClr val="FF0000"/>
                </a:solidFill>
                <a:latin typeface="Comic Sans MS" pitchFamily="66" charset="0"/>
              </a:rPr>
              <a:t>Q:</a:t>
            </a:r>
            <a:r>
              <a:rPr lang="en-US">
                <a:latin typeface="Comic Sans MS" pitchFamily="66" charset="0"/>
              </a:rPr>
              <a:t> Other human protocols? </a:t>
            </a:r>
          </a:p>
        </p:txBody>
      </p:sp>
      <p:sp>
        <p:nvSpPr>
          <p:cNvPr id="4104" name="Line 10"/>
          <p:cNvSpPr>
            <a:spLocks noChangeShapeType="1"/>
          </p:cNvSpPr>
          <p:nvPr/>
        </p:nvSpPr>
        <p:spPr bwMode="auto">
          <a:xfrm>
            <a:off x="1257300" y="2771775"/>
            <a:ext cx="1762125" cy="276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7396163" y="2795588"/>
            <a:ext cx="355600" cy="933450"/>
            <a:chOff x="4180" y="783"/>
            <a:chExt cx="150" cy="307"/>
          </a:xfrm>
        </p:grpSpPr>
        <p:sp>
          <p:nvSpPr>
            <p:cNvPr id="4137" name="AutoShape 1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4138" name="Rectangle 1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4139" name="Rectangle 1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4140" name="AutoShape 2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4141" name="Line 2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Line 2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3" name="Rectangle 2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4144" name="Rectangle 2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</p:grpSp>
      <p:graphicFrame>
        <p:nvGraphicFramePr>
          <p:cNvPr id="4098" name="Object 26"/>
          <p:cNvGraphicFramePr>
            <a:graphicFrameLocks noChangeAspect="1"/>
          </p:cNvGraphicFramePr>
          <p:nvPr/>
        </p:nvGraphicFramePr>
        <p:xfrm>
          <a:off x="4503738" y="2498725"/>
          <a:ext cx="622300" cy="500063"/>
        </p:xfrm>
        <a:graphic>
          <a:graphicData uri="http://schemas.openxmlformats.org/presentationml/2006/ole">
            <p:oleObj spid="_x0000_s6146" name="Clip" r:id="rId4" imgW="1305000" imgH="1085760" progId="">
              <p:embed/>
            </p:oleObj>
          </a:graphicData>
        </a:graphic>
      </p:graphicFrame>
      <p:pic>
        <p:nvPicPr>
          <p:cNvPr id="4106" name="Picture 62" descr="Alic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9613" y="2376488"/>
            <a:ext cx="561975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63" descr="Bob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28963" y="2771775"/>
            <a:ext cx="67627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8" name="Text Box 64"/>
          <p:cNvSpPr txBox="1">
            <a:spLocks noChangeArrowheads="1"/>
          </p:cNvSpPr>
          <p:nvPr/>
        </p:nvSpPr>
        <p:spPr bwMode="auto">
          <a:xfrm>
            <a:off x="1698625" y="2484438"/>
            <a:ext cx="473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Hi</a:t>
            </a:r>
            <a:endParaRPr lang="en-US">
              <a:latin typeface="Arial" charset="0"/>
            </a:endParaRPr>
          </a:p>
        </p:txBody>
      </p:sp>
      <p:sp>
        <p:nvSpPr>
          <p:cNvPr id="4109" name="Line 66"/>
          <p:cNvSpPr>
            <a:spLocks noChangeShapeType="1"/>
          </p:cNvSpPr>
          <p:nvPr/>
        </p:nvSpPr>
        <p:spPr bwMode="auto">
          <a:xfrm flipV="1">
            <a:off x="971550" y="3352800"/>
            <a:ext cx="2085975" cy="361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Text Box 67"/>
          <p:cNvSpPr txBox="1">
            <a:spLocks noChangeArrowheads="1"/>
          </p:cNvSpPr>
          <p:nvPr/>
        </p:nvSpPr>
        <p:spPr bwMode="auto">
          <a:xfrm>
            <a:off x="1689100" y="3141663"/>
            <a:ext cx="473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Hi</a:t>
            </a:r>
            <a:endParaRPr lang="en-US">
              <a:latin typeface="Arial" charset="0"/>
            </a:endParaRPr>
          </a:p>
        </p:txBody>
      </p:sp>
      <p:sp>
        <p:nvSpPr>
          <p:cNvPr id="4111" name="Line 70"/>
          <p:cNvSpPr>
            <a:spLocks noChangeShapeType="1"/>
          </p:cNvSpPr>
          <p:nvPr/>
        </p:nvSpPr>
        <p:spPr bwMode="auto">
          <a:xfrm>
            <a:off x="933450" y="3762375"/>
            <a:ext cx="2162175" cy="4381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1471613" y="3694113"/>
            <a:ext cx="1014412" cy="701675"/>
            <a:chOff x="761" y="2747"/>
            <a:chExt cx="639" cy="442"/>
          </a:xfrm>
        </p:grpSpPr>
        <p:sp>
          <p:nvSpPr>
            <p:cNvPr id="4135" name="Rectangle 71"/>
            <p:cNvSpPr>
              <a:spLocks noChangeArrowheads="1"/>
            </p:cNvSpPr>
            <p:nvPr/>
          </p:nvSpPr>
          <p:spPr bwMode="auto">
            <a:xfrm>
              <a:off x="786" y="2790"/>
              <a:ext cx="588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4136" name="Text Box 69"/>
            <p:cNvSpPr txBox="1">
              <a:spLocks noChangeArrowheads="1"/>
            </p:cNvSpPr>
            <p:nvPr/>
          </p:nvSpPr>
          <p:spPr bwMode="auto">
            <a:xfrm>
              <a:off x="761" y="2747"/>
              <a:ext cx="639" cy="44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FF0000"/>
                  </a:solidFill>
                  <a:latin typeface="Arial" charset="0"/>
                </a:rPr>
                <a:t>Got the</a:t>
              </a:r>
            </a:p>
            <a:p>
              <a:pPr algn="ctr"/>
              <a:r>
                <a:rPr lang="en-US" sz="2000">
                  <a:solidFill>
                    <a:srgbClr val="FF0000"/>
                  </a:solidFill>
                  <a:latin typeface="Arial" charset="0"/>
                </a:rPr>
                <a:t>time?</a:t>
              </a:r>
              <a:endParaRPr lang="en-US" sz="2000">
                <a:latin typeface="Arial" charset="0"/>
              </a:endParaRPr>
            </a:p>
          </p:txBody>
        </p:sp>
      </p:grpSp>
      <p:sp>
        <p:nvSpPr>
          <p:cNvPr id="4113" name="Line 73"/>
          <p:cNvSpPr>
            <a:spLocks noChangeShapeType="1"/>
          </p:cNvSpPr>
          <p:nvPr/>
        </p:nvSpPr>
        <p:spPr bwMode="auto">
          <a:xfrm flipV="1">
            <a:off x="1095375" y="4333875"/>
            <a:ext cx="1952625" cy="333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1565275" y="4338638"/>
            <a:ext cx="796925" cy="457200"/>
            <a:chOff x="1046" y="2771"/>
            <a:chExt cx="502" cy="288"/>
          </a:xfrm>
        </p:grpSpPr>
        <p:sp>
          <p:nvSpPr>
            <p:cNvPr id="4133" name="Rectangle 75"/>
            <p:cNvSpPr>
              <a:spLocks noChangeArrowheads="1"/>
            </p:cNvSpPr>
            <p:nvPr/>
          </p:nvSpPr>
          <p:spPr bwMode="auto">
            <a:xfrm>
              <a:off x="1104" y="2820"/>
              <a:ext cx="444" cy="18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4134" name="Text Box 74"/>
            <p:cNvSpPr txBox="1">
              <a:spLocks noChangeArrowheads="1"/>
            </p:cNvSpPr>
            <p:nvPr/>
          </p:nvSpPr>
          <p:spPr bwMode="auto">
            <a:xfrm>
              <a:off x="1046" y="2771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Arial" charset="0"/>
                </a:rPr>
                <a:t>2:00</a:t>
              </a:r>
              <a:endParaRPr lang="en-US">
                <a:latin typeface="Arial" charset="0"/>
              </a:endParaRPr>
            </a:p>
          </p:txBody>
        </p:sp>
      </p:grpSp>
      <p:sp>
        <p:nvSpPr>
          <p:cNvPr id="4116" name="Line 85"/>
          <p:cNvSpPr>
            <a:spLocks noChangeShapeType="1"/>
          </p:cNvSpPr>
          <p:nvPr/>
        </p:nvSpPr>
        <p:spPr bwMode="auto">
          <a:xfrm flipV="1">
            <a:off x="5165725" y="4525963"/>
            <a:ext cx="2343150" cy="428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89"/>
          <p:cNvSpPr>
            <a:spLocks noChangeShapeType="1"/>
          </p:cNvSpPr>
          <p:nvPr/>
        </p:nvSpPr>
        <p:spPr bwMode="auto">
          <a:xfrm>
            <a:off x="5180013" y="2811463"/>
            <a:ext cx="2176462" cy="3476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Line 90"/>
          <p:cNvSpPr>
            <a:spLocks noChangeShapeType="1"/>
          </p:cNvSpPr>
          <p:nvPr/>
        </p:nvSpPr>
        <p:spPr bwMode="auto">
          <a:xfrm flipV="1">
            <a:off x="5118100" y="3317875"/>
            <a:ext cx="2216150" cy="398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1" name="Rectangle 92"/>
          <p:cNvSpPr>
            <a:spLocks noChangeArrowheads="1"/>
          </p:cNvSpPr>
          <p:nvPr/>
        </p:nvSpPr>
        <p:spPr bwMode="auto">
          <a:xfrm>
            <a:off x="5553075" y="3340100"/>
            <a:ext cx="1438275" cy="393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rial" charset="0"/>
            </a:endParaRPr>
          </a:p>
        </p:txBody>
      </p:sp>
      <p:sp>
        <p:nvSpPr>
          <p:cNvPr id="4132" name="Text Box 91"/>
          <p:cNvSpPr txBox="1">
            <a:spLocks noChangeArrowheads="1"/>
          </p:cNvSpPr>
          <p:nvPr/>
        </p:nvSpPr>
        <p:spPr bwMode="auto">
          <a:xfrm>
            <a:off x="5370513" y="3341688"/>
            <a:ext cx="180975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TCP connection</a:t>
            </a:r>
          </a:p>
          <a:p>
            <a:pPr algn="ctr">
              <a:lnSpc>
                <a:spcPct val="85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response</a:t>
            </a:r>
            <a:endParaRPr lang="en-US" sz="1800">
              <a:latin typeface="Arial" charset="0"/>
            </a:endParaRPr>
          </a:p>
        </p:txBody>
      </p:sp>
      <p:sp>
        <p:nvSpPr>
          <p:cNvPr id="4120" name="Line 94"/>
          <p:cNvSpPr>
            <a:spLocks noChangeShapeType="1"/>
          </p:cNvSpPr>
          <p:nvPr/>
        </p:nvSpPr>
        <p:spPr bwMode="auto">
          <a:xfrm>
            <a:off x="5165725" y="3963988"/>
            <a:ext cx="2400300" cy="419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97"/>
          <p:cNvGrpSpPr>
            <a:grpSpLocks/>
          </p:cNvGrpSpPr>
          <p:nvPr/>
        </p:nvGrpSpPr>
        <p:grpSpPr bwMode="auto">
          <a:xfrm>
            <a:off x="5378450" y="4029075"/>
            <a:ext cx="3794125" cy="366713"/>
            <a:chOff x="3212" y="2597"/>
            <a:chExt cx="2390" cy="231"/>
          </a:xfrm>
        </p:grpSpPr>
        <p:sp>
          <p:nvSpPr>
            <p:cNvPr id="4129" name="Rectangle 96"/>
            <p:cNvSpPr>
              <a:spLocks noChangeArrowheads="1"/>
            </p:cNvSpPr>
            <p:nvPr/>
          </p:nvSpPr>
          <p:spPr bwMode="auto">
            <a:xfrm>
              <a:off x="3252" y="2628"/>
              <a:ext cx="2100" cy="11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4130" name="Text Box 95"/>
            <p:cNvSpPr txBox="1">
              <a:spLocks noChangeArrowheads="1"/>
            </p:cNvSpPr>
            <p:nvPr/>
          </p:nvSpPr>
          <p:spPr bwMode="auto">
            <a:xfrm>
              <a:off x="3212" y="2597"/>
              <a:ext cx="23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Get</a:t>
              </a:r>
              <a:r>
                <a:rPr lang="en-US" sz="1400">
                  <a:solidFill>
                    <a:srgbClr val="FF0000"/>
                  </a:solidFill>
                  <a:latin typeface="Arial" charset="0"/>
                </a:rPr>
                <a:t> http://www.awl.com/kurose-ross</a:t>
              </a:r>
              <a:endParaRPr lang="en-US">
                <a:latin typeface="Arial" charset="0"/>
              </a:endParaRPr>
            </a:p>
          </p:txBody>
        </p:sp>
      </p:grpSp>
      <p:sp>
        <p:nvSpPr>
          <p:cNvPr id="4127" name="Rectangle 99"/>
          <p:cNvSpPr>
            <a:spLocks noChangeArrowheads="1"/>
          </p:cNvSpPr>
          <p:nvPr/>
        </p:nvSpPr>
        <p:spPr bwMode="auto">
          <a:xfrm>
            <a:off x="5934075" y="4624388"/>
            <a:ext cx="919163" cy="295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rial" charset="0"/>
            </a:endParaRPr>
          </a:p>
        </p:txBody>
      </p:sp>
      <p:sp>
        <p:nvSpPr>
          <p:cNvPr id="4128" name="Text Box 100"/>
          <p:cNvSpPr txBox="1">
            <a:spLocks noChangeArrowheads="1"/>
          </p:cNvSpPr>
          <p:nvPr/>
        </p:nvSpPr>
        <p:spPr bwMode="auto">
          <a:xfrm>
            <a:off x="5900738" y="4510088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&lt;file&gt;</a:t>
            </a:r>
            <a:endParaRPr lang="en-US">
              <a:latin typeface="Arial" charset="0"/>
            </a:endParaRPr>
          </a:p>
        </p:txBody>
      </p:sp>
      <p:sp>
        <p:nvSpPr>
          <p:cNvPr id="4123" name="Line 101"/>
          <p:cNvSpPr>
            <a:spLocks noChangeShapeType="1"/>
          </p:cNvSpPr>
          <p:nvPr/>
        </p:nvSpPr>
        <p:spPr bwMode="auto">
          <a:xfrm>
            <a:off x="4057650" y="2068513"/>
            <a:ext cx="0" cy="3573462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105"/>
          <p:cNvGrpSpPr>
            <a:grpSpLocks/>
          </p:cNvGrpSpPr>
          <p:nvPr/>
        </p:nvGrpSpPr>
        <p:grpSpPr bwMode="auto">
          <a:xfrm>
            <a:off x="3735388" y="4972050"/>
            <a:ext cx="720725" cy="396875"/>
            <a:chOff x="2198" y="3221"/>
            <a:chExt cx="454" cy="250"/>
          </a:xfrm>
        </p:grpSpPr>
        <p:sp>
          <p:nvSpPr>
            <p:cNvPr id="4125" name="Rectangle 104"/>
            <p:cNvSpPr>
              <a:spLocks noChangeArrowheads="1"/>
            </p:cNvSpPr>
            <p:nvPr/>
          </p:nvSpPr>
          <p:spPr bwMode="auto">
            <a:xfrm>
              <a:off x="2244" y="3282"/>
              <a:ext cx="408" cy="1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Text Box 102"/>
            <p:cNvSpPr txBox="1">
              <a:spLocks noChangeArrowheads="1"/>
            </p:cNvSpPr>
            <p:nvPr/>
          </p:nvSpPr>
          <p:spPr bwMode="auto">
            <a:xfrm>
              <a:off x="2198" y="3221"/>
              <a:ext cx="4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99"/>
                  </a:solidFill>
                  <a:latin typeface="Arial" charset="0"/>
                </a:rPr>
                <a:t>time</a:t>
              </a:r>
            </a:p>
          </p:txBody>
        </p:sp>
      </p:grpSp>
      <p:sp>
        <p:nvSpPr>
          <p:cNvPr id="4148" name="Rectangle 52"/>
          <p:cNvSpPr>
            <a:spLocks noChangeArrowheads="1"/>
          </p:cNvSpPr>
          <p:nvPr/>
        </p:nvSpPr>
        <p:spPr bwMode="auto">
          <a:xfrm>
            <a:off x="5465763" y="2751138"/>
            <a:ext cx="1365250" cy="4397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7" name="Text Box 91"/>
          <p:cNvSpPr txBox="1">
            <a:spLocks noChangeArrowheads="1"/>
          </p:cNvSpPr>
          <p:nvPr/>
        </p:nvSpPr>
        <p:spPr bwMode="auto">
          <a:xfrm>
            <a:off x="5414963" y="2682875"/>
            <a:ext cx="180975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TCP connection</a:t>
            </a:r>
          </a:p>
          <a:p>
            <a:pPr algn="ctr">
              <a:lnSpc>
                <a:spcPct val="85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request</a:t>
            </a:r>
            <a:endParaRPr lang="en-US" sz="1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99"/>
                </a:solidFill>
              </a:rPr>
              <a:t>Why layering?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346200"/>
            <a:ext cx="7772400" cy="4648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Dealing with complex systems:</a:t>
            </a:r>
          </a:p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dirty="0" smtClean="0"/>
              <a:t>explicit structure allows identification, relationship of complex system’s pieces</a:t>
            </a:r>
            <a:endParaRPr lang="en-US" dirty="0" smtClean="0"/>
          </a:p>
          <a:p>
            <a:pPr lvl="1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dirty="0" smtClean="0"/>
              <a:t>layered </a:t>
            </a:r>
            <a:r>
              <a:rPr lang="en-US" dirty="0" smtClean="0">
                <a:solidFill>
                  <a:srgbClr val="FF0000"/>
                </a:solidFill>
              </a:rPr>
              <a:t>reference model</a:t>
            </a:r>
            <a:r>
              <a:rPr lang="en-US" dirty="0" smtClean="0"/>
              <a:t> for discussion</a:t>
            </a:r>
          </a:p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dirty="0" smtClean="0"/>
              <a:t>modularization eases maintenance, updating of system</a:t>
            </a:r>
          </a:p>
          <a:p>
            <a:pPr lvl="1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dirty="0" smtClean="0"/>
              <a:t>change of implementation of layer’s service transparent to rest of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2"/>
          <p:cNvSpPr>
            <a:spLocks noChangeArrowheads="1"/>
          </p:cNvSpPr>
          <p:nvPr/>
        </p:nvSpPr>
        <p:spPr bwMode="auto">
          <a:xfrm>
            <a:off x="6578600" y="1714500"/>
            <a:ext cx="1892300" cy="3530600"/>
          </a:xfrm>
          <a:prstGeom prst="rect">
            <a:avLst/>
          </a:prstGeom>
          <a:solidFill>
            <a:srgbClr val="000099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title"/>
          </p:nvPr>
        </p:nvSpPr>
        <p:spPr>
          <a:xfrm>
            <a:off x="433388" y="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000099"/>
                </a:solidFill>
              </a:rPr>
              <a:t>Internet protocol stack</a:t>
            </a:r>
          </a:p>
        </p:txBody>
      </p:sp>
      <p:sp>
        <p:nvSpPr>
          <p:cNvPr id="8295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422400"/>
            <a:ext cx="5715000" cy="4648200"/>
          </a:xfrm>
        </p:spPr>
        <p:txBody>
          <a:bodyPr>
            <a:normAutofit lnSpcReduction="10000"/>
          </a:bodyPr>
          <a:lstStyle/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smtClean="0">
                <a:solidFill>
                  <a:srgbClr val="FF0000"/>
                </a:solidFill>
              </a:rPr>
              <a:t>application:</a:t>
            </a:r>
            <a:r>
              <a:rPr lang="en-US" sz="2400" smtClean="0"/>
              <a:t> supporting network applications</a:t>
            </a:r>
          </a:p>
          <a:p>
            <a:pPr lvl="1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z="2000" smtClean="0"/>
              <a:t>FTP, SMTP, HTTP</a:t>
            </a:r>
          </a:p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smtClean="0">
                <a:solidFill>
                  <a:srgbClr val="FF0000"/>
                </a:solidFill>
              </a:rPr>
              <a:t>transport:</a:t>
            </a:r>
            <a:r>
              <a:rPr lang="en-US" sz="2400" smtClean="0"/>
              <a:t> process-process data transfer</a:t>
            </a:r>
          </a:p>
          <a:p>
            <a:pPr lvl="1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z="2000" smtClean="0"/>
              <a:t>TCP, UDP</a:t>
            </a:r>
          </a:p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smtClean="0">
                <a:solidFill>
                  <a:srgbClr val="FF0000"/>
                </a:solidFill>
              </a:rPr>
              <a:t>network:</a:t>
            </a:r>
            <a:r>
              <a:rPr lang="en-US" sz="2400" smtClean="0"/>
              <a:t> routing of datagrams from source to destination</a:t>
            </a:r>
          </a:p>
          <a:p>
            <a:pPr lvl="1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z="2000" smtClean="0"/>
              <a:t>IP, routing protocols</a:t>
            </a:r>
          </a:p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smtClean="0">
                <a:solidFill>
                  <a:srgbClr val="FF0000"/>
                </a:solidFill>
              </a:rPr>
              <a:t>link:</a:t>
            </a:r>
            <a:r>
              <a:rPr lang="en-US" sz="2400" smtClean="0"/>
              <a:t> data transfer between neighboring  network elements</a:t>
            </a:r>
          </a:p>
          <a:p>
            <a:pPr lvl="1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z="2000" smtClean="0"/>
              <a:t>Ethernet, 802.111 (WiFi), PPP</a:t>
            </a:r>
          </a:p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smtClean="0">
                <a:solidFill>
                  <a:srgbClr val="FF0000"/>
                </a:solidFill>
              </a:rPr>
              <a:t>physical:</a:t>
            </a:r>
            <a:r>
              <a:rPr lang="en-US" sz="2400" smtClean="0"/>
              <a:t> bits “on the wire”</a:t>
            </a:r>
          </a:p>
          <a:p>
            <a:endParaRPr lang="en-US" sz="2400" smtClean="0"/>
          </a:p>
        </p:txBody>
      </p:sp>
      <p:sp>
        <p:nvSpPr>
          <p:cNvPr id="82952" name="Rectangle 6"/>
          <p:cNvSpPr>
            <a:spLocks noChangeArrowheads="1"/>
          </p:cNvSpPr>
          <p:nvPr/>
        </p:nvSpPr>
        <p:spPr bwMode="auto">
          <a:xfrm>
            <a:off x="6513513" y="1768475"/>
            <a:ext cx="1892300" cy="35306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53" name="Text Box 7"/>
          <p:cNvSpPr txBox="1">
            <a:spLocks noChangeArrowheads="1"/>
          </p:cNvSpPr>
          <p:nvPr/>
        </p:nvSpPr>
        <p:spPr bwMode="auto">
          <a:xfrm>
            <a:off x="6624638" y="2093913"/>
            <a:ext cx="169862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</a:rPr>
              <a:t>application</a:t>
            </a:r>
          </a:p>
          <a:p>
            <a:pPr algn="ctr"/>
            <a:endParaRPr lang="en-US" dirty="0">
              <a:latin typeface="Comic Sans MS" pitchFamily="66" charset="0"/>
            </a:endParaRPr>
          </a:p>
          <a:p>
            <a:pPr algn="ctr"/>
            <a:r>
              <a:rPr lang="en-US" dirty="0">
                <a:latin typeface="Comic Sans MS" pitchFamily="66" charset="0"/>
              </a:rPr>
              <a:t>transport</a:t>
            </a:r>
          </a:p>
          <a:p>
            <a:pPr algn="ctr"/>
            <a:endParaRPr lang="en-US" dirty="0">
              <a:latin typeface="Comic Sans MS" pitchFamily="66" charset="0"/>
            </a:endParaRPr>
          </a:p>
          <a:p>
            <a:pPr algn="ctr"/>
            <a:r>
              <a:rPr lang="en-US" dirty="0">
                <a:latin typeface="Comic Sans MS" pitchFamily="66" charset="0"/>
              </a:rPr>
              <a:t>network</a:t>
            </a:r>
          </a:p>
          <a:p>
            <a:pPr algn="ctr"/>
            <a:endParaRPr lang="en-US" dirty="0">
              <a:latin typeface="Comic Sans MS" pitchFamily="66" charset="0"/>
            </a:endParaRPr>
          </a:p>
          <a:p>
            <a:pPr algn="ctr"/>
            <a:endParaRPr lang="en-US" dirty="0" smtClean="0">
              <a:latin typeface="Comic Sans MS" pitchFamily="66" charset="0"/>
            </a:endParaRPr>
          </a:p>
          <a:p>
            <a:pPr algn="ctr"/>
            <a:r>
              <a:rPr lang="en-US" dirty="0" smtClean="0">
                <a:latin typeface="Comic Sans MS" pitchFamily="66" charset="0"/>
              </a:rPr>
              <a:t>link</a:t>
            </a:r>
            <a:endParaRPr lang="en-US" dirty="0">
              <a:latin typeface="Comic Sans MS" pitchFamily="66" charset="0"/>
            </a:endParaRPr>
          </a:p>
          <a:p>
            <a:pPr algn="ctr"/>
            <a:endParaRPr lang="en-US" dirty="0">
              <a:latin typeface="Comic Sans MS" pitchFamily="66" charset="0"/>
            </a:endParaRPr>
          </a:p>
          <a:p>
            <a:pPr algn="ctr"/>
            <a:r>
              <a:rPr lang="en-US" dirty="0" smtClean="0">
                <a:latin typeface="Comic Sans MS" pitchFamily="66" charset="0"/>
              </a:rPr>
              <a:t>physical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2954" name="Line 8"/>
          <p:cNvSpPr>
            <a:spLocks noChangeShapeType="1"/>
          </p:cNvSpPr>
          <p:nvPr/>
        </p:nvSpPr>
        <p:spPr bwMode="auto">
          <a:xfrm>
            <a:off x="6507163" y="2460625"/>
            <a:ext cx="188595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55" name="Line 9"/>
          <p:cNvSpPr>
            <a:spLocks noChangeShapeType="1"/>
          </p:cNvSpPr>
          <p:nvPr/>
        </p:nvSpPr>
        <p:spPr bwMode="auto">
          <a:xfrm>
            <a:off x="6507163" y="3165475"/>
            <a:ext cx="188595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56" name="Line 10"/>
          <p:cNvSpPr>
            <a:spLocks noChangeShapeType="1"/>
          </p:cNvSpPr>
          <p:nvPr/>
        </p:nvSpPr>
        <p:spPr bwMode="auto">
          <a:xfrm>
            <a:off x="6507163" y="3876675"/>
            <a:ext cx="188595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57" name="Line 11"/>
          <p:cNvSpPr>
            <a:spLocks noChangeShapeType="1"/>
          </p:cNvSpPr>
          <p:nvPr/>
        </p:nvSpPr>
        <p:spPr bwMode="auto">
          <a:xfrm>
            <a:off x="6507163" y="4587875"/>
            <a:ext cx="188595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2"/>
          <p:cNvSpPr>
            <a:spLocks noChangeArrowheads="1"/>
          </p:cNvSpPr>
          <p:nvPr/>
        </p:nvSpPr>
        <p:spPr bwMode="auto">
          <a:xfrm>
            <a:off x="7077075" y="1714500"/>
            <a:ext cx="1892300" cy="3530600"/>
          </a:xfrm>
          <a:prstGeom prst="rect">
            <a:avLst/>
          </a:prstGeom>
          <a:solidFill>
            <a:srgbClr val="000099"/>
          </a:solidFill>
          <a:ln w="38100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title"/>
          </p:nvPr>
        </p:nvSpPr>
        <p:spPr>
          <a:xfrm>
            <a:off x="233363" y="85725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000099"/>
                </a:solidFill>
              </a:rPr>
              <a:t>ISO/OSI reference model</a:t>
            </a:r>
          </a:p>
        </p:txBody>
      </p:sp>
      <p:sp>
        <p:nvSpPr>
          <p:cNvPr id="8397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422400"/>
            <a:ext cx="5715000" cy="4648200"/>
          </a:xfrm>
        </p:spPr>
        <p:txBody>
          <a:bodyPr/>
          <a:lstStyle/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i="1" smtClean="0">
                <a:solidFill>
                  <a:srgbClr val="FF0000"/>
                </a:solidFill>
              </a:rPr>
              <a:t>presentation:</a:t>
            </a:r>
            <a:r>
              <a:rPr lang="en-US" sz="2400" smtClean="0"/>
              <a:t> allow applications to interpret meaning of data, e.g., encryption, compression, machine-specific conventions</a:t>
            </a:r>
          </a:p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i="1" smtClean="0">
                <a:solidFill>
                  <a:srgbClr val="FF0000"/>
                </a:solidFill>
              </a:rPr>
              <a:t>session:</a:t>
            </a:r>
            <a:r>
              <a:rPr lang="en-US" sz="2400" smtClean="0"/>
              <a:t> synchronization, checkpointing, recovery of data exchange</a:t>
            </a:r>
          </a:p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smtClean="0"/>
              <a:t>Internet stack “missing” these layers!</a:t>
            </a:r>
          </a:p>
          <a:p>
            <a:pPr lvl="1">
              <a:buClr>
                <a:srgbClr val="000099"/>
              </a:buClr>
              <a:buFont typeface="Wingdings" pitchFamily="2" charset="2"/>
              <a:buChar char="§"/>
            </a:pPr>
            <a:r>
              <a:rPr lang="en-US" smtClean="0"/>
              <a:t>these services, </a:t>
            </a:r>
            <a:r>
              <a:rPr lang="en-US" i="1" smtClean="0"/>
              <a:t>if needed,</a:t>
            </a:r>
            <a:r>
              <a:rPr lang="en-US" smtClean="0"/>
              <a:t> must be implemented in application</a:t>
            </a:r>
          </a:p>
          <a:p>
            <a:pPr lvl="1">
              <a:buClr>
                <a:srgbClr val="000099"/>
              </a:buClr>
              <a:buFont typeface="Wingdings" pitchFamily="2" charset="2"/>
              <a:buChar char="§"/>
            </a:pPr>
            <a:r>
              <a:rPr lang="en-US" smtClean="0"/>
              <a:t>needed?</a:t>
            </a:r>
          </a:p>
        </p:txBody>
      </p:sp>
      <p:sp>
        <p:nvSpPr>
          <p:cNvPr id="83976" name="Rectangle 6"/>
          <p:cNvSpPr>
            <a:spLocks noChangeArrowheads="1"/>
          </p:cNvSpPr>
          <p:nvPr/>
        </p:nvSpPr>
        <p:spPr bwMode="auto">
          <a:xfrm>
            <a:off x="6973888" y="1762125"/>
            <a:ext cx="1892300" cy="3586163"/>
          </a:xfrm>
          <a:prstGeom prst="rect">
            <a:avLst/>
          </a:prstGeom>
          <a:solidFill>
            <a:schemeClr val="bg1"/>
          </a:solidFill>
          <a:ln w="38100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7" name="Text Box 7"/>
          <p:cNvSpPr txBox="1">
            <a:spLocks noChangeArrowheads="1"/>
          </p:cNvSpPr>
          <p:nvPr/>
        </p:nvSpPr>
        <p:spPr bwMode="auto">
          <a:xfrm>
            <a:off x="6929438" y="1901825"/>
            <a:ext cx="1982787" cy="338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>
                <a:latin typeface="Comic Sans MS" pitchFamily="66" charset="0"/>
              </a:rPr>
              <a:t>application</a:t>
            </a:r>
          </a:p>
          <a:p>
            <a:pPr algn="ctr">
              <a:lnSpc>
                <a:spcPct val="70000"/>
              </a:lnSpc>
            </a:pPr>
            <a:endParaRPr lang="en-US" dirty="0">
              <a:latin typeface="Comic Sans MS" pitchFamily="66" charset="0"/>
            </a:endParaRPr>
          </a:p>
          <a:p>
            <a:pPr algn="ctr">
              <a:lnSpc>
                <a:spcPct val="70000"/>
              </a:lnSpc>
            </a:pPr>
            <a:endParaRPr lang="en-US" dirty="0" smtClean="0">
              <a:latin typeface="Comic Sans MS" pitchFamily="66" charset="0"/>
            </a:endParaRPr>
          </a:p>
          <a:p>
            <a:pPr algn="ctr">
              <a:lnSpc>
                <a:spcPct val="70000"/>
              </a:lnSpc>
            </a:pPr>
            <a:r>
              <a:rPr lang="en-US" dirty="0" smtClean="0">
                <a:latin typeface="Comic Sans MS" pitchFamily="66" charset="0"/>
              </a:rPr>
              <a:t>presentation</a:t>
            </a:r>
            <a:endParaRPr lang="en-US" dirty="0">
              <a:latin typeface="Comic Sans MS" pitchFamily="66" charset="0"/>
            </a:endParaRPr>
          </a:p>
          <a:p>
            <a:pPr algn="ctr">
              <a:lnSpc>
                <a:spcPct val="70000"/>
              </a:lnSpc>
            </a:pPr>
            <a:endParaRPr lang="en-US" dirty="0">
              <a:latin typeface="Comic Sans MS" pitchFamily="66" charset="0"/>
            </a:endParaRPr>
          </a:p>
          <a:p>
            <a:pPr algn="ctr">
              <a:lnSpc>
                <a:spcPct val="70000"/>
              </a:lnSpc>
            </a:pPr>
            <a:endParaRPr lang="en-US" dirty="0" smtClean="0">
              <a:latin typeface="Comic Sans MS" pitchFamily="66" charset="0"/>
            </a:endParaRPr>
          </a:p>
          <a:p>
            <a:pPr algn="ctr">
              <a:lnSpc>
                <a:spcPct val="70000"/>
              </a:lnSpc>
            </a:pPr>
            <a:r>
              <a:rPr lang="en-US" dirty="0" smtClean="0">
                <a:latin typeface="Comic Sans MS" pitchFamily="66" charset="0"/>
              </a:rPr>
              <a:t>session</a:t>
            </a:r>
            <a:endParaRPr lang="en-US" dirty="0">
              <a:latin typeface="Comic Sans MS" pitchFamily="66" charset="0"/>
            </a:endParaRPr>
          </a:p>
          <a:p>
            <a:pPr algn="ctr">
              <a:lnSpc>
                <a:spcPct val="70000"/>
              </a:lnSpc>
            </a:pPr>
            <a:endParaRPr lang="en-US" dirty="0">
              <a:latin typeface="Comic Sans MS" pitchFamily="66" charset="0"/>
            </a:endParaRPr>
          </a:p>
          <a:p>
            <a:pPr algn="ctr">
              <a:lnSpc>
                <a:spcPct val="70000"/>
              </a:lnSpc>
            </a:pPr>
            <a:r>
              <a:rPr lang="en-US" dirty="0" smtClean="0">
                <a:latin typeface="Comic Sans MS" pitchFamily="66" charset="0"/>
              </a:rPr>
              <a:t>transport</a:t>
            </a:r>
            <a:endParaRPr lang="en-US" dirty="0">
              <a:latin typeface="Comic Sans MS" pitchFamily="66" charset="0"/>
            </a:endParaRPr>
          </a:p>
          <a:p>
            <a:pPr algn="ctr">
              <a:lnSpc>
                <a:spcPct val="70000"/>
              </a:lnSpc>
            </a:pPr>
            <a:endParaRPr lang="en-US" dirty="0">
              <a:latin typeface="Comic Sans MS" pitchFamily="66" charset="0"/>
            </a:endParaRPr>
          </a:p>
          <a:p>
            <a:pPr algn="ctr">
              <a:lnSpc>
                <a:spcPct val="70000"/>
              </a:lnSpc>
            </a:pPr>
            <a:endParaRPr lang="en-US" dirty="0" smtClean="0">
              <a:latin typeface="Comic Sans MS" pitchFamily="66" charset="0"/>
            </a:endParaRPr>
          </a:p>
          <a:p>
            <a:pPr algn="ctr">
              <a:lnSpc>
                <a:spcPct val="70000"/>
              </a:lnSpc>
            </a:pPr>
            <a:r>
              <a:rPr lang="en-US" dirty="0" smtClean="0">
                <a:latin typeface="Comic Sans MS" pitchFamily="66" charset="0"/>
              </a:rPr>
              <a:t>network</a:t>
            </a:r>
            <a:endParaRPr lang="en-US" dirty="0">
              <a:latin typeface="Comic Sans MS" pitchFamily="66" charset="0"/>
            </a:endParaRPr>
          </a:p>
          <a:p>
            <a:pPr algn="ctr">
              <a:lnSpc>
                <a:spcPct val="70000"/>
              </a:lnSpc>
            </a:pPr>
            <a:endParaRPr lang="en-US" dirty="0">
              <a:latin typeface="Comic Sans MS" pitchFamily="66" charset="0"/>
            </a:endParaRPr>
          </a:p>
          <a:p>
            <a:pPr algn="ctr">
              <a:lnSpc>
                <a:spcPct val="70000"/>
              </a:lnSpc>
            </a:pPr>
            <a:endParaRPr lang="en-US" dirty="0" smtClean="0">
              <a:latin typeface="Comic Sans MS" pitchFamily="66" charset="0"/>
            </a:endParaRPr>
          </a:p>
          <a:p>
            <a:pPr algn="ctr">
              <a:lnSpc>
                <a:spcPct val="70000"/>
              </a:lnSpc>
            </a:pPr>
            <a:r>
              <a:rPr lang="en-US" dirty="0" smtClean="0">
                <a:latin typeface="Comic Sans MS" pitchFamily="66" charset="0"/>
              </a:rPr>
              <a:t>link</a:t>
            </a:r>
            <a:endParaRPr lang="en-US" dirty="0">
              <a:latin typeface="Comic Sans MS" pitchFamily="66" charset="0"/>
            </a:endParaRPr>
          </a:p>
          <a:p>
            <a:pPr algn="ctr">
              <a:lnSpc>
                <a:spcPct val="70000"/>
              </a:lnSpc>
            </a:pPr>
            <a:endParaRPr lang="en-US" dirty="0">
              <a:latin typeface="Comic Sans MS" pitchFamily="66" charset="0"/>
            </a:endParaRPr>
          </a:p>
          <a:p>
            <a:pPr algn="ctr">
              <a:lnSpc>
                <a:spcPct val="70000"/>
              </a:lnSpc>
            </a:pPr>
            <a:r>
              <a:rPr lang="en-US" dirty="0">
                <a:latin typeface="Comic Sans MS" pitchFamily="66" charset="0"/>
              </a:rPr>
              <a:t>physical</a:t>
            </a:r>
          </a:p>
        </p:txBody>
      </p:sp>
      <p:sp>
        <p:nvSpPr>
          <p:cNvPr id="83978" name="Line 8"/>
          <p:cNvSpPr>
            <a:spLocks noChangeShapeType="1"/>
          </p:cNvSpPr>
          <p:nvPr/>
        </p:nvSpPr>
        <p:spPr bwMode="auto">
          <a:xfrm>
            <a:off x="6953250" y="2354263"/>
            <a:ext cx="188595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9" name="Line 9"/>
          <p:cNvSpPr>
            <a:spLocks noChangeShapeType="1"/>
          </p:cNvSpPr>
          <p:nvPr/>
        </p:nvSpPr>
        <p:spPr bwMode="auto">
          <a:xfrm>
            <a:off x="6967538" y="3330575"/>
            <a:ext cx="188595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0" name="Line 10"/>
          <p:cNvSpPr>
            <a:spLocks noChangeShapeType="1"/>
          </p:cNvSpPr>
          <p:nvPr/>
        </p:nvSpPr>
        <p:spPr bwMode="auto">
          <a:xfrm>
            <a:off x="6967538" y="3870325"/>
            <a:ext cx="188595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1" name="Line 11"/>
          <p:cNvSpPr>
            <a:spLocks noChangeShapeType="1"/>
          </p:cNvSpPr>
          <p:nvPr/>
        </p:nvSpPr>
        <p:spPr bwMode="auto">
          <a:xfrm>
            <a:off x="6969125" y="4886325"/>
            <a:ext cx="188595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2" name="Line 12"/>
          <p:cNvSpPr>
            <a:spLocks noChangeShapeType="1"/>
          </p:cNvSpPr>
          <p:nvPr/>
        </p:nvSpPr>
        <p:spPr bwMode="auto">
          <a:xfrm>
            <a:off x="6953250" y="4403725"/>
            <a:ext cx="188595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3" name="Line 13"/>
          <p:cNvSpPr>
            <a:spLocks noChangeShapeType="1"/>
          </p:cNvSpPr>
          <p:nvPr/>
        </p:nvSpPr>
        <p:spPr bwMode="auto">
          <a:xfrm>
            <a:off x="6951663" y="2873375"/>
            <a:ext cx="188595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1706</Words>
  <Application>Microsoft Office PowerPoint</Application>
  <PresentationFormat>On-screen Show (4:3)</PresentationFormat>
  <Paragraphs>470</Paragraphs>
  <Slides>25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Clip</vt:lpstr>
      <vt:lpstr>Introduction: Computer Networks</vt:lpstr>
      <vt:lpstr>What’s the Internet: “nuts and bolts” view</vt:lpstr>
      <vt:lpstr>What’s the Internet: “nuts and bolts” view</vt:lpstr>
      <vt:lpstr>What’s the Internet: a service view</vt:lpstr>
      <vt:lpstr>What’s a protocol?</vt:lpstr>
      <vt:lpstr>What’s a protocol?</vt:lpstr>
      <vt:lpstr>Why layering?</vt:lpstr>
      <vt:lpstr>Internet protocol stack</vt:lpstr>
      <vt:lpstr>ISO/OSI reference model</vt:lpstr>
      <vt:lpstr>Encapsulation</vt:lpstr>
      <vt:lpstr>Internet structure: network of networks</vt:lpstr>
      <vt:lpstr>Tier-1 ISP: e.g., Sprint</vt:lpstr>
      <vt:lpstr>Internet structure: network of networks</vt:lpstr>
      <vt:lpstr>Internet structure: network of networks</vt:lpstr>
      <vt:lpstr>Internet structure: network of networks</vt:lpstr>
      <vt:lpstr>How do loss and delay occur?</vt:lpstr>
      <vt:lpstr>Four sources of packet delay</vt:lpstr>
      <vt:lpstr>Four sources of packet delay</vt:lpstr>
      <vt:lpstr>Queueing delay (revisited)</vt:lpstr>
      <vt:lpstr>“Real” Internet delays and routes</vt:lpstr>
      <vt:lpstr>“Real” Internet delays and routes</vt:lpstr>
      <vt:lpstr>Packet loss</vt:lpstr>
      <vt:lpstr>Throughput</vt:lpstr>
      <vt:lpstr>Throughput (more)</vt:lpstr>
      <vt:lpstr>Throughput: Internet scenario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Computer Networks</dc:title>
  <dc:creator>admin</dc:creator>
  <cp:lastModifiedBy>admin</cp:lastModifiedBy>
  <cp:revision>22</cp:revision>
  <dcterms:created xsi:type="dcterms:W3CDTF">2014-07-28T07:56:19Z</dcterms:created>
  <dcterms:modified xsi:type="dcterms:W3CDTF">2014-08-12T08:40:08Z</dcterms:modified>
</cp:coreProperties>
</file>