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51"/>
  </p:notesMasterIdLst>
  <p:sldIdLst>
    <p:sldId id="256" r:id="rId2"/>
    <p:sldId id="592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633" r:id="rId39"/>
    <p:sldId id="634" r:id="rId40"/>
    <p:sldId id="635" r:id="rId41"/>
    <p:sldId id="636" r:id="rId42"/>
    <p:sldId id="637" r:id="rId43"/>
    <p:sldId id="638" r:id="rId44"/>
    <p:sldId id="639" r:id="rId45"/>
    <p:sldId id="640" r:id="rId46"/>
    <p:sldId id="641" r:id="rId47"/>
    <p:sldId id="642" r:id="rId48"/>
    <p:sldId id="643" r:id="rId49"/>
    <p:sldId id="644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26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BDB55EC-1E38-4F82-856C-5EE00843A5E1}" type="slidenum">
              <a:rPr lang="en-US" sz="120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EA1892-396C-4485-9CAE-C9413A497072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365918-3E2A-4547-93B9-A8306A5AC196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335320-34F8-4489-B90E-21C282BACF2C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53F526B-C766-4903-B7AE-98B492447E38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DCC4FF7-FDEB-49B6-ABD0-6317ED09B5DE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10E0D7-BCC8-4C65-920A-9932AAB2BD85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4D2BC52-6AFD-4D4D-B778-C27F58FF873F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1330EBD-4169-4418-83CE-52D0D4F65CA8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A7E979-22D5-40F5-8CD8-EDC995E814FF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B308EBF-76D4-47E6-8083-74DF6A40D7A6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197A46-0530-4658-A2E9-B492DE1EC9C6}" type="datetime1">
              <a:rPr lang="en-US" smtClean="0"/>
              <a:pPr>
                <a:defRPr/>
              </a:pPr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4.wmf"/><Relationship Id="rId21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4.wmf"/><Relationship Id="rId21" Type="http://schemas.openxmlformats.org/officeDocument/2006/relationships/image" Target="../media/image6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 smtClean="0">
                <a:solidFill>
                  <a:schemeClr val="tx2"/>
                </a:solidFill>
              </a:rPr>
              <a:t>Mayank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Pandey</a:t>
            </a:r>
            <a:endParaRPr lang="en-US" sz="2400" b="1" i="1" dirty="0" smtClean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Transport Layer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Connection-oriented demux (cont)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7662863" y="47244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Client</a:t>
            </a:r>
          </a:p>
          <a:p>
            <a:r>
              <a:rPr lang="en-US">
                <a:solidFill>
                  <a:srgbClr val="000099"/>
                </a:solidFill>
              </a:rPr>
              <a:t>IP:B</a:t>
            </a:r>
          </a:p>
        </p:txBody>
      </p:sp>
      <p:grpSp>
        <p:nvGrpSpPr>
          <p:cNvPr id="37894" name="Group 87"/>
          <p:cNvGrpSpPr>
            <a:grpSpLocks/>
          </p:cNvGrpSpPr>
          <p:nvPr/>
        </p:nvGrpSpPr>
        <p:grpSpPr bwMode="auto">
          <a:xfrm>
            <a:off x="392113" y="2286000"/>
            <a:ext cx="1011237" cy="3136900"/>
            <a:chOff x="240" y="1440"/>
            <a:chExt cx="637" cy="1976"/>
          </a:xfrm>
        </p:grpSpPr>
        <p:grpSp>
          <p:nvGrpSpPr>
            <p:cNvPr id="37955" name="Group 6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37961" name="Rectangle 7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7962" name="Rectangle 8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7963" name="Rectangle 9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7964" name="Rectangle 10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7965" name="Rectangle 11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grpSp>
          <p:nvGrpSpPr>
            <p:cNvPr id="37956" name="Group 12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37959" name="Rectangle 13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60" name="Oval 14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sp>
          <p:nvSpPr>
            <p:cNvPr id="37957" name="Text Box 15"/>
            <p:cNvSpPr txBox="1">
              <a:spLocks noChangeArrowheads="1"/>
            </p:cNvSpPr>
            <p:nvPr/>
          </p:nvSpPr>
          <p:spPr bwMode="auto">
            <a:xfrm>
              <a:off x="293" y="2974"/>
              <a:ext cx="5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rgbClr val="000099"/>
                  </a:solidFill>
                </a:rPr>
                <a:t>client</a:t>
              </a:r>
            </a:p>
            <a:p>
              <a:r>
                <a:rPr lang="en-US" sz="2000">
                  <a:solidFill>
                    <a:srgbClr val="000099"/>
                  </a:solidFill>
                </a:rPr>
                <a:t> IP: A</a:t>
              </a:r>
            </a:p>
          </p:txBody>
        </p:sp>
        <p:sp>
          <p:nvSpPr>
            <p:cNvPr id="37958" name="Line 16"/>
            <p:cNvSpPr>
              <a:spLocks noChangeShapeType="1"/>
            </p:cNvSpPr>
            <p:nvPr/>
          </p:nvSpPr>
          <p:spPr bwMode="auto">
            <a:xfrm>
              <a:off x="528" y="1726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895" name="Group 18"/>
          <p:cNvGrpSpPr>
            <a:grpSpLocks/>
          </p:cNvGrpSpPr>
          <p:nvPr/>
        </p:nvGrpSpPr>
        <p:grpSpPr bwMode="auto">
          <a:xfrm>
            <a:off x="7575550" y="2325688"/>
            <a:ext cx="598488" cy="500062"/>
            <a:chOff x="2614" y="2862"/>
            <a:chExt cx="377" cy="315"/>
          </a:xfrm>
        </p:grpSpPr>
        <p:sp>
          <p:nvSpPr>
            <p:cNvPr id="37953" name="Rectangle 19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4" name="Oval 20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P1</a:t>
              </a:r>
            </a:p>
          </p:txBody>
        </p:sp>
      </p:grpSp>
      <p:grpSp>
        <p:nvGrpSpPr>
          <p:cNvPr id="37896" name="Group 21"/>
          <p:cNvGrpSpPr>
            <a:grpSpLocks/>
          </p:cNvGrpSpPr>
          <p:nvPr/>
        </p:nvGrpSpPr>
        <p:grpSpPr bwMode="auto">
          <a:xfrm>
            <a:off x="6934200" y="2286000"/>
            <a:ext cx="1503363" cy="2381250"/>
            <a:chOff x="608" y="2454"/>
            <a:chExt cx="1261" cy="1500"/>
          </a:xfrm>
        </p:grpSpPr>
        <p:sp>
          <p:nvSpPr>
            <p:cNvPr id="37948" name="Rectangle 22"/>
            <p:cNvSpPr>
              <a:spLocks noChangeArrowheads="1"/>
            </p:cNvSpPr>
            <p:nvPr/>
          </p:nvSpPr>
          <p:spPr bwMode="auto">
            <a:xfrm>
              <a:off x="608" y="24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9" name="Rectangle 23"/>
            <p:cNvSpPr>
              <a:spLocks noChangeArrowheads="1"/>
            </p:cNvSpPr>
            <p:nvPr/>
          </p:nvSpPr>
          <p:spPr bwMode="auto">
            <a:xfrm>
              <a:off x="608" y="27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0" name="Rectangle 24"/>
            <p:cNvSpPr>
              <a:spLocks noChangeArrowheads="1"/>
            </p:cNvSpPr>
            <p:nvPr/>
          </p:nvSpPr>
          <p:spPr bwMode="auto">
            <a:xfrm>
              <a:off x="608" y="30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1" name="Rectangle 25"/>
            <p:cNvSpPr>
              <a:spLocks noChangeArrowheads="1"/>
            </p:cNvSpPr>
            <p:nvPr/>
          </p:nvSpPr>
          <p:spPr bwMode="auto">
            <a:xfrm>
              <a:off x="608" y="33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2" name="Rectangle 26"/>
            <p:cNvSpPr>
              <a:spLocks noChangeArrowheads="1"/>
            </p:cNvSpPr>
            <p:nvPr/>
          </p:nvSpPr>
          <p:spPr bwMode="auto">
            <a:xfrm>
              <a:off x="608" y="3654"/>
              <a:ext cx="1261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97" name="Group 27"/>
          <p:cNvGrpSpPr>
            <a:grpSpLocks/>
          </p:cNvGrpSpPr>
          <p:nvPr/>
        </p:nvGrpSpPr>
        <p:grpSpPr bwMode="auto">
          <a:xfrm>
            <a:off x="7035800" y="2349500"/>
            <a:ext cx="598488" cy="500063"/>
            <a:chOff x="2614" y="2862"/>
            <a:chExt cx="377" cy="315"/>
          </a:xfrm>
        </p:grpSpPr>
        <p:sp>
          <p:nvSpPr>
            <p:cNvPr id="37946" name="Rectangle 2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7" name="Oval 2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P2</a:t>
              </a:r>
            </a:p>
          </p:txBody>
        </p:sp>
      </p:grpSp>
      <p:sp>
        <p:nvSpPr>
          <p:cNvPr id="37898" name="Line 31"/>
          <p:cNvSpPr>
            <a:spLocks noChangeShapeType="1"/>
          </p:cNvSpPr>
          <p:nvPr/>
        </p:nvSpPr>
        <p:spPr bwMode="auto">
          <a:xfrm>
            <a:off x="8077200" y="2743200"/>
            <a:ext cx="0" cy="175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9" name="Rectangle 32"/>
          <p:cNvSpPr>
            <a:spLocks noChangeArrowheads="1"/>
          </p:cNvSpPr>
          <p:nvPr/>
        </p:nvSpPr>
        <p:spPr bwMode="auto">
          <a:xfrm>
            <a:off x="3733800" y="2286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7900" name="Rectangle 33"/>
          <p:cNvSpPr>
            <a:spLocks noChangeArrowheads="1"/>
          </p:cNvSpPr>
          <p:nvPr/>
        </p:nvSpPr>
        <p:spPr bwMode="auto">
          <a:xfrm>
            <a:off x="3733800" y="27432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7901" name="Rectangle 34"/>
          <p:cNvSpPr>
            <a:spLocks noChangeArrowheads="1"/>
          </p:cNvSpPr>
          <p:nvPr/>
        </p:nvSpPr>
        <p:spPr bwMode="auto">
          <a:xfrm>
            <a:off x="3733800" y="32385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7902" name="Rectangle 35"/>
          <p:cNvSpPr>
            <a:spLocks noChangeArrowheads="1"/>
          </p:cNvSpPr>
          <p:nvPr/>
        </p:nvSpPr>
        <p:spPr bwMode="auto">
          <a:xfrm>
            <a:off x="3733800" y="371475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37903" name="Rectangle 36"/>
          <p:cNvSpPr>
            <a:spLocks noChangeArrowheads="1"/>
          </p:cNvSpPr>
          <p:nvPr/>
        </p:nvSpPr>
        <p:spPr bwMode="auto">
          <a:xfrm>
            <a:off x="3733800" y="4191000"/>
            <a:ext cx="1981200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grpSp>
        <p:nvGrpSpPr>
          <p:cNvPr id="37904" name="Group 37"/>
          <p:cNvGrpSpPr>
            <a:grpSpLocks/>
          </p:cNvGrpSpPr>
          <p:nvPr/>
        </p:nvGrpSpPr>
        <p:grpSpPr bwMode="auto">
          <a:xfrm>
            <a:off x="3810000" y="2362200"/>
            <a:ext cx="571500" cy="500063"/>
            <a:chOff x="2614" y="2862"/>
            <a:chExt cx="377" cy="315"/>
          </a:xfrm>
        </p:grpSpPr>
        <p:sp>
          <p:nvSpPr>
            <p:cNvPr id="37944" name="Rectangle 38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5" name="Oval 39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P4</a:t>
              </a:r>
            </a:p>
          </p:txBody>
        </p:sp>
      </p:grpSp>
      <p:sp>
        <p:nvSpPr>
          <p:cNvPr id="37905" name="Text Box 40"/>
          <p:cNvSpPr txBox="1">
            <a:spLocks noChangeArrowheads="1"/>
          </p:cNvSpPr>
          <p:nvPr/>
        </p:nvSpPr>
        <p:spPr bwMode="auto">
          <a:xfrm>
            <a:off x="3919538" y="4797425"/>
            <a:ext cx="955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server</a:t>
            </a:r>
          </a:p>
          <a:p>
            <a:r>
              <a:rPr lang="en-US" sz="2000">
                <a:solidFill>
                  <a:srgbClr val="000099"/>
                </a:solidFill>
              </a:rPr>
              <a:t>IP: C</a:t>
            </a:r>
          </a:p>
        </p:txBody>
      </p:sp>
      <p:sp>
        <p:nvSpPr>
          <p:cNvPr id="37906" name="Line 42"/>
          <p:cNvSpPr>
            <a:spLocks noChangeShapeType="1"/>
          </p:cNvSpPr>
          <p:nvPr/>
        </p:nvSpPr>
        <p:spPr bwMode="auto">
          <a:xfrm flipV="1">
            <a:off x="43434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7" name="Line 44"/>
          <p:cNvSpPr>
            <a:spLocks noChangeShapeType="1"/>
          </p:cNvSpPr>
          <p:nvPr/>
        </p:nvSpPr>
        <p:spPr bwMode="auto">
          <a:xfrm>
            <a:off x="8382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8" name="Line 49"/>
          <p:cNvSpPr>
            <a:spLocks noChangeShapeType="1"/>
          </p:cNvSpPr>
          <p:nvPr/>
        </p:nvSpPr>
        <p:spPr bwMode="auto">
          <a:xfrm flipV="1">
            <a:off x="4572000" y="2819400"/>
            <a:ext cx="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9" name="Line 50"/>
          <p:cNvSpPr>
            <a:spLocks noChangeShapeType="1"/>
          </p:cNvSpPr>
          <p:nvPr/>
        </p:nvSpPr>
        <p:spPr bwMode="auto">
          <a:xfrm>
            <a:off x="4572000" y="4495800"/>
            <a:ext cx="350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0" name="Line 51"/>
          <p:cNvSpPr>
            <a:spLocks noChangeShapeType="1"/>
          </p:cNvSpPr>
          <p:nvPr/>
        </p:nvSpPr>
        <p:spPr bwMode="auto">
          <a:xfrm>
            <a:off x="4343400" y="29718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1" name="Line 53"/>
          <p:cNvSpPr>
            <a:spLocks noChangeShapeType="1"/>
          </p:cNvSpPr>
          <p:nvPr/>
        </p:nvSpPr>
        <p:spPr bwMode="auto">
          <a:xfrm>
            <a:off x="1219200" y="4495800"/>
            <a:ext cx="3124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2" name="Rectangle 55"/>
          <p:cNvSpPr>
            <a:spLocks noChangeArrowheads="1"/>
          </p:cNvSpPr>
          <p:nvPr/>
        </p:nvSpPr>
        <p:spPr bwMode="auto">
          <a:xfrm>
            <a:off x="1600200" y="44196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SP: 9157</a:t>
            </a:r>
          </a:p>
        </p:txBody>
      </p:sp>
      <p:sp>
        <p:nvSpPr>
          <p:cNvPr id="37913" name="Rectangle 56"/>
          <p:cNvSpPr>
            <a:spLocks noChangeArrowheads="1"/>
          </p:cNvSpPr>
          <p:nvPr/>
        </p:nvSpPr>
        <p:spPr bwMode="auto">
          <a:xfrm>
            <a:off x="1600200" y="47244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DP: 80</a:t>
            </a:r>
          </a:p>
        </p:txBody>
      </p:sp>
      <p:sp>
        <p:nvSpPr>
          <p:cNvPr id="37914" name="Rectangle 57"/>
          <p:cNvSpPr>
            <a:spLocks noChangeArrowheads="1"/>
          </p:cNvSpPr>
          <p:nvPr/>
        </p:nvSpPr>
        <p:spPr bwMode="auto">
          <a:xfrm>
            <a:off x="1600200" y="50292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15" name="Group 89"/>
          <p:cNvGrpSpPr>
            <a:grpSpLocks/>
          </p:cNvGrpSpPr>
          <p:nvPr/>
        </p:nvGrpSpPr>
        <p:grpSpPr bwMode="auto">
          <a:xfrm>
            <a:off x="6248400" y="4419600"/>
            <a:ext cx="990600" cy="914400"/>
            <a:chOff x="3936" y="2784"/>
            <a:chExt cx="624" cy="576"/>
          </a:xfrm>
        </p:grpSpPr>
        <p:sp>
          <p:nvSpPr>
            <p:cNvPr id="37941" name="Rectangle 63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9157</a:t>
              </a:r>
            </a:p>
          </p:txBody>
        </p:sp>
        <p:sp>
          <p:nvSpPr>
            <p:cNvPr id="37942" name="Rectangle 64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80</a:t>
              </a:r>
            </a:p>
          </p:txBody>
        </p:sp>
        <p:sp>
          <p:nvSpPr>
            <p:cNvPr id="37943" name="Rectangle 65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16" name="Group 66"/>
          <p:cNvGrpSpPr>
            <a:grpSpLocks/>
          </p:cNvGrpSpPr>
          <p:nvPr/>
        </p:nvGrpSpPr>
        <p:grpSpPr bwMode="auto">
          <a:xfrm>
            <a:off x="4419600" y="2362200"/>
            <a:ext cx="571500" cy="500063"/>
            <a:chOff x="2614" y="2862"/>
            <a:chExt cx="377" cy="315"/>
          </a:xfrm>
        </p:grpSpPr>
        <p:sp>
          <p:nvSpPr>
            <p:cNvPr id="37939" name="Rectangle 67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0" name="Oval 68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P5</a:t>
              </a:r>
            </a:p>
          </p:txBody>
        </p:sp>
      </p:grpSp>
      <p:grpSp>
        <p:nvGrpSpPr>
          <p:cNvPr id="37917" name="Group 69"/>
          <p:cNvGrpSpPr>
            <a:grpSpLocks/>
          </p:cNvGrpSpPr>
          <p:nvPr/>
        </p:nvGrpSpPr>
        <p:grpSpPr bwMode="auto">
          <a:xfrm>
            <a:off x="5022850" y="2351088"/>
            <a:ext cx="571500" cy="500062"/>
            <a:chOff x="2614" y="2862"/>
            <a:chExt cx="377" cy="315"/>
          </a:xfrm>
        </p:grpSpPr>
        <p:sp>
          <p:nvSpPr>
            <p:cNvPr id="37937" name="Rectangle 70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Oval 71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P6</a:t>
              </a:r>
            </a:p>
          </p:txBody>
        </p:sp>
      </p:grpSp>
      <p:grpSp>
        <p:nvGrpSpPr>
          <p:cNvPr id="37918" name="Group 72"/>
          <p:cNvGrpSpPr>
            <a:grpSpLocks/>
          </p:cNvGrpSpPr>
          <p:nvPr/>
        </p:nvGrpSpPr>
        <p:grpSpPr bwMode="auto">
          <a:xfrm>
            <a:off x="7740650" y="2363788"/>
            <a:ext cx="598488" cy="500062"/>
            <a:chOff x="2614" y="2862"/>
            <a:chExt cx="377" cy="315"/>
          </a:xfrm>
        </p:grpSpPr>
        <p:sp>
          <p:nvSpPr>
            <p:cNvPr id="37935" name="Rectangle 73"/>
            <p:cNvSpPr>
              <a:spLocks noChangeArrowheads="1"/>
            </p:cNvSpPr>
            <p:nvPr/>
          </p:nvSpPr>
          <p:spPr bwMode="auto">
            <a:xfrm>
              <a:off x="2614" y="3054"/>
              <a:ext cx="377" cy="1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Oval 74"/>
            <p:cNvSpPr>
              <a:spLocks noChangeArrowheads="1"/>
            </p:cNvSpPr>
            <p:nvPr/>
          </p:nvSpPr>
          <p:spPr bwMode="auto">
            <a:xfrm>
              <a:off x="2614" y="2862"/>
              <a:ext cx="377" cy="19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P3</a:t>
              </a:r>
            </a:p>
          </p:txBody>
        </p:sp>
      </p:grpSp>
      <p:sp>
        <p:nvSpPr>
          <p:cNvPr id="37919" name="Line 75"/>
          <p:cNvSpPr>
            <a:spLocks noChangeShapeType="1"/>
          </p:cNvSpPr>
          <p:nvPr/>
        </p:nvSpPr>
        <p:spPr bwMode="auto">
          <a:xfrm>
            <a:off x="73914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0" name="Line 76"/>
          <p:cNvSpPr>
            <a:spLocks noChangeShapeType="1"/>
          </p:cNvSpPr>
          <p:nvPr/>
        </p:nvSpPr>
        <p:spPr bwMode="auto">
          <a:xfrm>
            <a:off x="5334000" y="4343400"/>
            <a:ext cx="2057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1" name="Line 78"/>
          <p:cNvSpPr>
            <a:spLocks noChangeShapeType="1"/>
          </p:cNvSpPr>
          <p:nvPr/>
        </p:nvSpPr>
        <p:spPr bwMode="auto">
          <a:xfrm flipV="1">
            <a:off x="5334000" y="28194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2" name="Rectangle 79"/>
          <p:cNvSpPr>
            <a:spLocks noChangeArrowheads="1"/>
          </p:cNvSpPr>
          <p:nvPr/>
        </p:nvSpPr>
        <p:spPr bwMode="auto">
          <a:xfrm>
            <a:off x="16002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Rectangle 80"/>
          <p:cNvSpPr>
            <a:spLocks noChangeArrowheads="1"/>
          </p:cNvSpPr>
          <p:nvPr/>
        </p:nvSpPr>
        <p:spPr bwMode="auto">
          <a:xfrm>
            <a:off x="6248400" y="5334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D-IP:C</a:t>
            </a:r>
          </a:p>
        </p:txBody>
      </p:sp>
      <p:sp>
        <p:nvSpPr>
          <p:cNvPr id="37924" name="Text Box 81"/>
          <p:cNvSpPr txBox="1">
            <a:spLocks noChangeArrowheads="1"/>
          </p:cNvSpPr>
          <p:nvPr/>
        </p:nvSpPr>
        <p:spPr bwMode="auto">
          <a:xfrm>
            <a:off x="1736725" y="49418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37925" name="Text Box 82"/>
          <p:cNvSpPr txBox="1">
            <a:spLocks noChangeArrowheads="1"/>
          </p:cNvSpPr>
          <p:nvPr/>
        </p:nvSpPr>
        <p:spPr bwMode="auto">
          <a:xfrm>
            <a:off x="1676400" y="5029200"/>
            <a:ext cx="896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S-IP: A</a:t>
            </a:r>
          </a:p>
        </p:txBody>
      </p:sp>
      <p:sp>
        <p:nvSpPr>
          <p:cNvPr id="37926" name="Text Box 84"/>
          <p:cNvSpPr txBox="1">
            <a:spLocks noChangeArrowheads="1"/>
          </p:cNvSpPr>
          <p:nvPr/>
        </p:nvSpPr>
        <p:spPr bwMode="auto">
          <a:xfrm>
            <a:off x="1676400" y="5334000"/>
            <a:ext cx="814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D-IP:C</a:t>
            </a:r>
          </a:p>
        </p:txBody>
      </p:sp>
      <p:sp>
        <p:nvSpPr>
          <p:cNvPr id="37927" name="Text Box 86"/>
          <p:cNvSpPr txBox="1">
            <a:spLocks noChangeArrowheads="1"/>
          </p:cNvSpPr>
          <p:nvPr/>
        </p:nvSpPr>
        <p:spPr bwMode="auto">
          <a:xfrm>
            <a:off x="6335713" y="5029200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S-IP: B</a:t>
            </a:r>
          </a:p>
        </p:txBody>
      </p:sp>
      <p:grpSp>
        <p:nvGrpSpPr>
          <p:cNvPr id="37928" name="Group 90"/>
          <p:cNvGrpSpPr>
            <a:grpSpLocks/>
          </p:cNvGrpSpPr>
          <p:nvPr/>
        </p:nvGrpSpPr>
        <p:grpSpPr bwMode="auto">
          <a:xfrm>
            <a:off x="5791200" y="2895600"/>
            <a:ext cx="990600" cy="914400"/>
            <a:chOff x="3936" y="2784"/>
            <a:chExt cx="624" cy="576"/>
          </a:xfrm>
        </p:grpSpPr>
        <p:sp>
          <p:nvSpPr>
            <p:cNvPr id="37932" name="Rectangle 91"/>
            <p:cNvSpPr>
              <a:spLocks noChangeArrowheads="1"/>
            </p:cNvSpPr>
            <p:nvPr/>
          </p:nvSpPr>
          <p:spPr bwMode="auto">
            <a:xfrm>
              <a:off x="3936" y="278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5775</a:t>
              </a:r>
            </a:p>
          </p:txBody>
        </p:sp>
        <p:sp>
          <p:nvSpPr>
            <p:cNvPr id="37933" name="Rectangle 92"/>
            <p:cNvSpPr>
              <a:spLocks noChangeArrowheads="1"/>
            </p:cNvSpPr>
            <p:nvPr/>
          </p:nvSpPr>
          <p:spPr bwMode="auto">
            <a:xfrm>
              <a:off x="3936" y="297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80</a:t>
              </a:r>
            </a:p>
          </p:txBody>
        </p:sp>
        <p:sp>
          <p:nvSpPr>
            <p:cNvPr id="37934" name="Rectangle 93"/>
            <p:cNvSpPr>
              <a:spLocks noChangeArrowheads="1"/>
            </p:cNvSpPr>
            <p:nvPr/>
          </p:nvSpPr>
          <p:spPr bwMode="auto">
            <a:xfrm>
              <a:off x="3936" y="316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29" name="Rectangle 94"/>
          <p:cNvSpPr>
            <a:spLocks noChangeArrowheads="1"/>
          </p:cNvSpPr>
          <p:nvPr/>
        </p:nvSpPr>
        <p:spPr bwMode="auto">
          <a:xfrm>
            <a:off x="5791200" y="38100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D-IP:C</a:t>
            </a:r>
          </a:p>
        </p:txBody>
      </p:sp>
      <p:sp>
        <p:nvSpPr>
          <p:cNvPr id="37930" name="Rectangle 95"/>
          <p:cNvSpPr>
            <a:spLocks noChangeArrowheads="1"/>
          </p:cNvSpPr>
          <p:nvPr/>
        </p:nvSpPr>
        <p:spPr bwMode="auto">
          <a:xfrm>
            <a:off x="5867400" y="3505200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S-IP: B</a:t>
            </a:r>
          </a:p>
        </p:txBody>
      </p:sp>
      <p:sp>
        <p:nvSpPr>
          <p:cNvPr id="37931" name="Line 97"/>
          <p:cNvSpPr>
            <a:spLocks noChangeShapeType="1"/>
          </p:cNvSpPr>
          <p:nvPr/>
        </p:nvSpPr>
        <p:spPr bwMode="auto">
          <a:xfrm flipH="1">
            <a:off x="61722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 smtClean="0"/>
              <a:t>UDP: User Datagram Protocol </a:t>
            </a:r>
            <a:r>
              <a:rPr lang="en-US" sz="2800" smtClean="0"/>
              <a:t>[RFC 768]</a:t>
            </a:r>
            <a:endParaRPr lang="en-US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4648200"/>
          </a:xfrm>
        </p:spPr>
        <p:txBody>
          <a:bodyPr/>
          <a:lstStyle/>
          <a:p>
            <a:r>
              <a:rPr lang="en-US" sz="2000" smtClean="0"/>
              <a:t>“no frills,” “bare bones” Internet transport protocol</a:t>
            </a:r>
          </a:p>
          <a:p>
            <a:r>
              <a:rPr lang="en-US" sz="2000" smtClean="0"/>
              <a:t>“best effort” service, UDP segments may be:</a:t>
            </a:r>
          </a:p>
          <a:p>
            <a:pPr lvl="1"/>
            <a:r>
              <a:rPr lang="en-US" sz="2000" smtClean="0"/>
              <a:t>lost</a:t>
            </a:r>
          </a:p>
          <a:p>
            <a:pPr lvl="1"/>
            <a:r>
              <a:rPr lang="en-US" sz="2000" smtClean="0"/>
              <a:t>delivered out of order to app</a:t>
            </a:r>
          </a:p>
          <a:p>
            <a:r>
              <a:rPr lang="en-US" sz="2000" i="1" smtClean="0">
                <a:solidFill>
                  <a:srgbClr val="FF0000"/>
                </a:solidFill>
              </a:rPr>
              <a:t>connectionless:</a:t>
            </a:r>
            <a:endParaRPr lang="en-US" sz="2400" smtClean="0"/>
          </a:p>
          <a:p>
            <a:pPr lvl="1"/>
            <a:r>
              <a:rPr lang="en-US" sz="2000" smtClean="0"/>
              <a:t>no handshaking between UDP sender, receiver</a:t>
            </a:r>
          </a:p>
          <a:p>
            <a:pPr lvl="1"/>
            <a:r>
              <a:rPr lang="en-US" sz="2000" smtClean="0"/>
              <a:t>each UDP segment handled independently of others</a:t>
            </a:r>
          </a:p>
          <a:p>
            <a:endParaRPr lang="en-US" sz="2400" smtClean="0"/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781175"/>
            <a:ext cx="3810000" cy="3819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Why is there a UDP?</a:t>
            </a:r>
            <a:endParaRPr lang="en-US" sz="2400" smtClean="0"/>
          </a:p>
          <a:p>
            <a:r>
              <a:rPr lang="en-US" sz="2000" smtClean="0"/>
              <a:t>no connection establishment (which can add delay)</a:t>
            </a:r>
          </a:p>
          <a:p>
            <a:r>
              <a:rPr lang="en-US" sz="2000" smtClean="0"/>
              <a:t>simple: no connection state at sender, receiver</a:t>
            </a:r>
          </a:p>
          <a:p>
            <a:r>
              <a:rPr lang="en-US" sz="2000" smtClean="0"/>
              <a:t>small segment header</a:t>
            </a:r>
          </a:p>
          <a:p>
            <a:r>
              <a:rPr lang="en-US" sz="2000" smtClean="0"/>
              <a:t>no congestion control: UDP can blast away as fast as desired</a:t>
            </a:r>
            <a:endParaRPr lang="en-US" sz="2400" smtClean="0"/>
          </a:p>
          <a:p>
            <a:endParaRPr lang="en-US" sz="2400" smtClean="0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4591050" y="1638300"/>
            <a:ext cx="4048125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sz="3600" smtClean="0"/>
              <a:t>UDP: more</a:t>
            </a:r>
            <a:endParaRPr lang="en-US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5184775"/>
          </a:xfrm>
        </p:spPr>
        <p:txBody>
          <a:bodyPr/>
          <a:lstStyle/>
          <a:p>
            <a:r>
              <a:rPr lang="en-US" sz="2400" smtClean="0"/>
              <a:t>often used for streaming multimedia apps</a:t>
            </a:r>
          </a:p>
          <a:p>
            <a:pPr lvl="1"/>
            <a:r>
              <a:rPr lang="en-US" sz="2000" smtClean="0"/>
              <a:t>loss tolerant</a:t>
            </a:r>
          </a:p>
          <a:p>
            <a:pPr lvl="1"/>
            <a:r>
              <a:rPr lang="en-US" sz="2000" smtClean="0"/>
              <a:t>rate sensitive</a:t>
            </a:r>
          </a:p>
          <a:p>
            <a:r>
              <a:rPr lang="en-US" sz="2400" smtClean="0"/>
              <a:t>other UDP uses</a:t>
            </a:r>
          </a:p>
          <a:p>
            <a:pPr lvl="1"/>
            <a:r>
              <a:rPr lang="en-US" sz="2000" smtClean="0"/>
              <a:t>DNS</a:t>
            </a:r>
          </a:p>
          <a:p>
            <a:pPr lvl="1"/>
            <a:r>
              <a:rPr lang="en-US" sz="2000" smtClean="0"/>
              <a:t>SNMP</a:t>
            </a:r>
          </a:p>
          <a:p>
            <a:r>
              <a:rPr lang="en-US" sz="2400" smtClean="0"/>
              <a:t>reliable transfer over UDP: add reliability at application layer</a:t>
            </a:r>
          </a:p>
          <a:p>
            <a:pPr lvl="1"/>
            <a:r>
              <a:rPr lang="en-US" sz="2000" smtClean="0"/>
              <a:t>application-specific error recovery!</a:t>
            </a: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dest port #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1" name="Line 12"/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3" name="Text Box 14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6" name="Text Box 17"/>
          <p:cNvSpPr txBox="1">
            <a:spLocks noChangeArrowheads="1"/>
          </p:cNvSpPr>
          <p:nvPr/>
        </p:nvSpPr>
        <p:spPr bwMode="auto">
          <a:xfrm>
            <a:off x="6124575" y="39512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5695950" y="5518150"/>
            <a:ext cx="2655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UDP segment format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9" name="Text Box 22"/>
          <p:cNvSpPr txBox="1">
            <a:spLocks noChangeArrowheads="1"/>
          </p:cNvSpPr>
          <p:nvPr/>
        </p:nvSpPr>
        <p:spPr bwMode="auto">
          <a:xfrm>
            <a:off x="5632450" y="25082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length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80" name="Text Box 23"/>
          <p:cNvSpPr txBox="1">
            <a:spLocks noChangeArrowheads="1"/>
          </p:cNvSpPr>
          <p:nvPr/>
        </p:nvSpPr>
        <p:spPr bwMode="auto">
          <a:xfrm>
            <a:off x="7180263" y="2498725"/>
            <a:ext cx="1208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checksum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81" name="Text Box 24"/>
          <p:cNvSpPr txBox="1">
            <a:spLocks noChangeArrowheads="1"/>
          </p:cNvSpPr>
          <p:nvPr/>
        </p:nvSpPr>
        <p:spPr bwMode="auto">
          <a:xfrm>
            <a:off x="3497263" y="2212975"/>
            <a:ext cx="160813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 sz="1800"/>
              <a:t>Length, in</a:t>
            </a:r>
          </a:p>
          <a:p>
            <a:pPr algn="r"/>
            <a:r>
              <a:rPr lang="en-US" sz="1800"/>
              <a:t>bytes of UDP</a:t>
            </a:r>
          </a:p>
          <a:p>
            <a:pPr algn="r"/>
            <a:r>
              <a:rPr lang="en-US" sz="1800"/>
              <a:t>segment,</a:t>
            </a:r>
          </a:p>
          <a:p>
            <a:pPr algn="r"/>
            <a:r>
              <a:rPr lang="en-US" sz="1800"/>
              <a:t>including</a:t>
            </a:r>
          </a:p>
          <a:p>
            <a:pPr algn="r"/>
            <a:r>
              <a:rPr lang="en-US" sz="1800"/>
              <a:t>header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82" name="Line 25"/>
          <p:cNvSpPr>
            <a:spLocks noChangeShapeType="1"/>
          </p:cNvSpPr>
          <p:nvPr/>
        </p:nvSpPr>
        <p:spPr bwMode="auto">
          <a:xfrm>
            <a:off x="4981575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 checksum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Sender:</a:t>
            </a:r>
            <a:endParaRPr lang="en-US" sz="2400" smtClean="0"/>
          </a:p>
          <a:p>
            <a:r>
              <a:rPr lang="en-US" sz="2000" smtClean="0"/>
              <a:t>treat segment contents as sequence of 16-bit integers</a:t>
            </a:r>
          </a:p>
          <a:p>
            <a:r>
              <a:rPr lang="en-US" sz="2000" smtClean="0"/>
              <a:t>checksum: addition (1’s complement sum) of segment contents</a:t>
            </a:r>
          </a:p>
          <a:p>
            <a:r>
              <a:rPr lang="en-US" sz="2000" smtClean="0"/>
              <a:t>sender puts checksum value into UDP checksum field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endParaRPr lang="en-US" sz="2400" smtClean="0"/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Receiver:</a:t>
            </a:r>
            <a:endParaRPr lang="en-US" sz="2400" smtClean="0"/>
          </a:p>
          <a:p>
            <a:r>
              <a:rPr lang="en-US" sz="2000" smtClean="0"/>
              <a:t>compute checksum of received segment</a:t>
            </a:r>
          </a:p>
          <a:p>
            <a:r>
              <a:rPr lang="en-US" sz="2000" smtClean="0"/>
              <a:t>check if computed checksum equals checksum field value:</a:t>
            </a:r>
          </a:p>
          <a:p>
            <a:pPr lvl="1"/>
            <a:r>
              <a:rPr lang="en-US" sz="2000" smtClean="0"/>
              <a:t>NO - error detected</a:t>
            </a:r>
          </a:p>
          <a:p>
            <a:pPr lvl="1"/>
            <a:r>
              <a:rPr lang="en-US" sz="2000" smtClean="0"/>
              <a:t>YES - no error detected. </a:t>
            </a:r>
            <a:r>
              <a:rPr lang="en-US" sz="2000" i="1" smtClean="0"/>
              <a:t>But maybe errors nonetheless?</a:t>
            </a:r>
            <a:r>
              <a:rPr lang="en-US" sz="2000" smtClean="0"/>
              <a:t> More later ….</a:t>
            </a:r>
          </a:p>
          <a:p>
            <a:endParaRPr lang="en-US" sz="2400" smtClean="0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Goal:</a:t>
            </a:r>
            <a:r>
              <a:rPr lang="en-US" sz="2400"/>
              <a:t> detect “errors” (e.g., flipped bits) in transmitted segment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85800"/>
          </a:xfrm>
        </p:spPr>
        <p:txBody>
          <a:bodyPr/>
          <a:lstStyle/>
          <a:p>
            <a:r>
              <a:rPr lang="en-US" altLang="en-US" dirty="0" smtClean="0"/>
              <a:t>Internet Checksum Example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2057400"/>
          </a:xfrm>
        </p:spPr>
        <p:txBody>
          <a:bodyPr/>
          <a:lstStyle/>
          <a:p>
            <a:r>
              <a:rPr lang="en-US" altLang="en-US" sz="2400" dirty="0" smtClean="0"/>
              <a:t>Note</a:t>
            </a:r>
            <a:r>
              <a:rPr lang="en-US" altLang="en-US" sz="1800" dirty="0" smtClean="0"/>
              <a:t>: W</a:t>
            </a:r>
            <a:r>
              <a:rPr lang="en-US" altLang="en-US" sz="2400" dirty="0" smtClean="0"/>
              <a:t>hen </a:t>
            </a:r>
            <a:r>
              <a:rPr lang="en-US" altLang="en-US" sz="2400" dirty="0" smtClean="0"/>
              <a:t>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sz="2400" dirty="0" smtClean="0"/>
              <a:t>Example: add two 16-bit integers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1860550" y="3468688"/>
            <a:ext cx="64008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1  1  1  0  0  1  1  0  0  1  1  0  0  1  1  0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altLang="en-US" sz="2000" b="1"/>
          </a:p>
          <a:p>
            <a:pPr algn="l"/>
            <a:r>
              <a:rPr lang="en-US" altLang="en-US" sz="2000" b="1"/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altLang="en-US" sz="2000" b="1"/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1  0  1  1  1  0  1  1  1  0  1  1  1  1  0  0</a:t>
            </a:r>
          </a:p>
          <a:p>
            <a:pPr algn="l"/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 b="1"/>
              <a:t>  0  1  0  0  0  1  0  0  0  1  0  0  0  0  1  1</a:t>
            </a:r>
            <a:endParaRPr lang="en-US" altLang="en-US" sz="2400" b="1"/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 flipH="1">
            <a:off x="1784350" y="42957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1860550" y="4471988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260350" y="4427538"/>
            <a:ext cx="1546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2000"/>
              <a:t>wraparound</a:t>
            </a:r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1169988" y="5035550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2000"/>
              <a:t>sum</a:t>
            </a:r>
          </a:p>
        </p:txBody>
      </p:sp>
      <p:sp>
        <p:nvSpPr>
          <p:cNvPr id="43019" name="Text Box 9"/>
          <p:cNvSpPr txBox="1">
            <a:spLocks noChangeArrowheads="1"/>
          </p:cNvSpPr>
          <p:nvPr/>
        </p:nvSpPr>
        <p:spPr bwMode="auto">
          <a:xfrm>
            <a:off x="487363" y="5387975"/>
            <a:ext cx="131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en-US" sz="2000"/>
              <a:t>checksum</a:t>
            </a:r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 flipH="1">
            <a:off x="1784350" y="5014913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1" name="Freeform 11"/>
          <p:cNvSpPr>
            <a:spLocks/>
          </p:cNvSpPr>
          <p:nvPr/>
        </p:nvSpPr>
        <p:spPr bwMode="auto">
          <a:xfrm>
            <a:off x="2022475" y="4778375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58 h 58"/>
              <a:gd name="T4" fmla="*/ 3788 w 3788"/>
              <a:gd name="T5" fmla="*/ 58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Principles of Reliable data transfer</a:t>
            </a:r>
            <a:endParaRPr lang="en-US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 smtClean="0"/>
              <a:t>important in app., transport, link layers</a:t>
            </a:r>
          </a:p>
          <a:p>
            <a:r>
              <a:rPr lang="en-US" sz="2000" smtClean="0"/>
              <a:t>top-10 list of important networking topics!</a:t>
            </a:r>
          </a:p>
          <a:p>
            <a:endParaRPr lang="en-US" sz="2400" smtClean="0"/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 smtClean="0"/>
              <a:t>characteristics of unreliable channel will determine complexity of reliable data transfer protocol (rdt)</a:t>
            </a:r>
            <a:endParaRPr lang="en-US" sz="2400" smtClean="0"/>
          </a:p>
        </p:txBody>
      </p:sp>
      <p:pic>
        <p:nvPicPr>
          <p:cNvPr id="45063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Principles of Reliable data transfer</a:t>
            </a:r>
            <a:endParaRPr lang="en-US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 smtClean="0"/>
              <a:t>important in app., transport, link layers</a:t>
            </a:r>
          </a:p>
          <a:p>
            <a:r>
              <a:rPr lang="en-US" sz="2000" smtClean="0"/>
              <a:t>top-10 list of important networking topics!</a:t>
            </a:r>
          </a:p>
          <a:p>
            <a:endParaRPr lang="en-US" sz="2400" smtClean="0"/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 smtClean="0"/>
              <a:t>characteristics of unreliable channel will determine complexity of reliable data transfer protocol (rdt)</a:t>
            </a:r>
            <a:endParaRPr lang="en-US" sz="2400" smtClean="0"/>
          </a:p>
        </p:txBody>
      </p:sp>
      <p:pic>
        <p:nvPicPr>
          <p:cNvPr id="46087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Principles of Reliable data transfer</a:t>
            </a:r>
            <a:endParaRPr 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7658100" cy="838200"/>
          </a:xfrm>
        </p:spPr>
        <p:txBody>
          <a:bodyPr/>
          <a:lstStyle/>
          <a:p>
            <a:r>
              <a:rPr lang="en-US" sz="2000" smtClean="0"/>
              <a:t>important in app., transport, link layers</a:t>
            </a:r>
          </a:p>
          <a:p>
            <a:r>
              <a:rPr lang="en-US" sz="2000" smtClean="0"/>
              <a:t>top-10 list of important networking topics!</a:t>
            </a:r>
          </a:p>
          <a:p>
            <a:endParaRPr lang="en-US" sz="2400" smtClean="0"/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000" smtClean="0"/>
              <a:t>characteristics of unreliable channel will determine complexity of reliable data transfer protocol (rdt)</a:t>
            </a:r>
            <a:endParaRPr lang="en-US" sz="2400" smtClean="0"/>
          </a:p>
        </p:txBody>
      </p:sp>
      <p:pic>
        <p:nvPicPr>
          <p:cNvPr id="47111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Reliable data transfer: getting started</a:t>
            </a:r>
            <a:endParaRPr lang="en-US" smtClean="0"/>
          </a:p>
        </p:txBody>
      </p:sp>
      <p:pic>
        <p:nvPicPr>
          <p:cNvPr id="48133" name="Picture 3" descr="rdt_p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000099"/>
                </a:solidFill>
              </a:rPr>
              <a:t>send</a:t>
            </a:r>
          </a:p>
          <a:p>
            <a:r>
              <a:rPr lang="en-US" sz="2400">
                <a:solidFill>
                  <a:srgbClr val="000099"/>
                </a:solidFill>
              </a:rPr>
              <a:t>side</a:t>
            </a:r>
            <a:endParaRPr lang="en-US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000099"/>
                </a:solidFill>
              </a:rPr>
              <a:t>receive</a:t>
            </a:r>
          </a:p>
          <a:p>
            <a:r>
              <a:rPr lang="en-US" sz="2400">
                <a:solidFill>
                  <a:srgbClr val="000099"/>
                </a:solidFill>
              </a:rPr>
              <a:t>side</a:t>
            </a:r>
            <a:endParaRPr lang="en-US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48152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from above, (e.g., by app.). Passed data to </a:t>
              </a:r>
            </a:p>
            <a:p>
              <a:r>
                <a:rPr lang="en-US" sz="1800"/>
                <a:t>deliver to receiver upper layer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8153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48154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55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48148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udt_send():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rdt,</a:t>
              </a:r>
            </a:p>
            <a:p>
              <a:r>
                <a:rPr lang="en-US" sz="1800"/>
                <a:t>to transfer packet over </a:t>
              </a:r>
            </a:p>
            <a:p>
              <a:r>
                <a:rPr lang="en-US" sz="1800"/>
                <a:t>unreliable channel to receiver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8149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48150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51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rdt_rcv():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when packet arrives on rcv-side of channel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8145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48146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47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48140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deliver_data():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</a:t>
              </a:r>
              <a:r>
                <a:rPr lang="en-US" sz="1800" b="1">
                  <a:latin typeface="Courier New" pitchFamily="49" charset="0"/>
                </a:rPr>
                <a:t>rdt</a:t>
              </a:r>
              <a:r>
                <a:rPr lang="en-US" sz="1800"/>
                <a:t> to deliver data to upper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8141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48142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143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Reliable data transfer: getting started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04925"/>
            <a:ext cx="7258050" cy="33528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We’ll:</a:t>
            </a:r>
            <a:endParaRPr lang="en-US" sz="2400" smtClean="0"/>
          </a:p>
          <a:p>
            <a:r>
              <a:rPr lang="en-US" sz="2400" smtClean="0"/>
              <a:t>incrementally develop sender, receiver sides of reliable data transfer protocol (rdt)</a:t>
            </a:r>
          </a:p>
          <a:p>
            <a:r>
              <a:rPr lang="en-US" sz="2400" smtClean="0"/>
              <a:t>consider only unidirectional data transfer</a:t>
            </a:r>
          </a:p>
          <a:p>
            <a:pPr lvl="1"/>
            <a:r>
              <a:rPr lang="en-US" sz="2000" smtClean="0"/>
              <a:t>but control info will flow on both directions!</a:t>
            </a:r>
          </a:p>
          <a:p>
            <a:r>
              <a:rPr lang="en-US" sz="2400" smtClean="0"/>
              <a:t>use finite state machines (FSM)  to specify sender, receiver</a:t>
            </a:r>
          </a:p>
        </p:txBody>
      </p:sp>
      <p:grpSp>
        <p:nvGrpSpPr>
          <p:cNvPr id="49158" name="Group 4"/>
          <p:cNvGrpSpPr>
            <a:grpSpLocks/>
          </p:cNvGrpSpPr>
          <p:nvPr/>
        </p:nvGrpSpPr>
        <p:grpSpPr bwMode="auto">
          <a:xfrm>
            <a:off x="3063875" y="4619625"/>
            <a:ext cx="917575" cy="942975"/>
            <a:chOff x="670" y="3294"/>
            <a:chExt cx="578" cy="594"/>
          </a:xfrm>
        </p:grpSpPr>
        <p:sp>
          <p:nvSpPr>
            <p:cNvPr id="49175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/>
                <a:t>state</a:t>
              </a:r>
            </a:p>
            <a:p>
              <a:r>
                <a:rPr lang="en-US" sz="2000"/>
                <a:t>1</a:t>
              </a:r>
            </a:p>
          </p:txBody>
        </p:sp>
      </p:grpSp>
      <p:sp>
        <p:nvSpPr>
          <p:cNvPr id="49159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180 h 180"/>
              <a:gd name="T2" fmla="*/ 1446 w 1446"/>
              <a:gd name="T3" fmla="*/ 168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9160" name="Group 9"/>
          <p:cNvGrpSpPr>
            <a:grpSpLocks/>
          </p:cNvGrpSpPr>
          <p:nvPr/>
        </p:nvGrpSpPr>
        <p:grpSpPr bwMode="auto">
          <a:xfrm>
            <a:off x="7816850" y="4724400"/>
            <a:ext cx="917575" cy="942975"/>
            <a:chOff x="670" y="3294"/>
            <a:chExt cx="578" cy="594"/>
          </a:xfrm>
        </p:grpSpPr>
        <p:sp>
          <p:nvSpPr>
            <p:cNvPr id="49172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/>
                <a:t>state</a:t>
              </a:r>
            </a:p>
            <a:p>
              <a:r>
                <a:rPr lang="en-US" sz="2000"/>
                <a:t>2</a:t>
              </a:r>
            </a:p>
          </p:txBody>
        </p:sp>
      </p:grp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110038" y="4013200"/>
            <a:ext cx="335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event causing state transition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4021138" y="4308475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actions taken on state transition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9163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4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FF0000"/>
                </a:solidFill>
              </a:rPr>
              <a:t>state:</a:t>
            </a:r>
            <a:r>
              <a:rPr lang="en-US" sz="1800"/>
              <a:t> when in this “state” next state uniquely determined by next event</a:t>
            </a:r>
          </a:p>
        </p:txBody>
      </p:sp>
      <p:sp>
        <p:nvSpPr>
          <p:cNvPr id="49165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48 w 60"/>
              <a:gd name="T1" fmla="*/ 366 h 366"/>
              <a:gd name="T2" fmla="*/ 60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6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48 w 60"/>
              <a:gd name="T1" fmla="*/ 366 h 366"/>
              <a:gd name="T2" fmla="*/ 60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7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9168" name="Group 20"/>
          <p:cNvGrpSpPr>
            <a:grpSpLocks/>
          </p:cNvGrpSpPr>
          <p:nvPr/>
        </p:nvGrpSpPr>
        <p:grpSpPr bwMode="auto">
          <a:xfrm>
            <a:off x="4581525" y="5108575"/>
            <a:ext cx="966788" cy="671513"/>
            <a:chOff x="3516" y="3260"/>
            <a:chExt cx="609" cy="423"/>
          </a:xfrm>
        </p:grpSpPr>
        <p:sp>
          <p:nvSpPr>
            <p:cNvPr id="49169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</a:rPr>
                <a:t>event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170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</a:rPr>
                <a:t>actions</a:t>
              </a:r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9171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understand principles behind transport layer services:</a:t>
            </a:r>
          </a:p>
          <a:p>
            <a:pPr lvl="1"/>
            <a:r>
              <a:rPr lang="en-US" sz="2400" dirty="0"/>
              <a:t>multiplexing/</a:t>
            </a:r>
            <a:r>
              <a:rPr lang="en-US" sz="2400" dirty="0" err="1"/>
              <a:t>demultiplexing</a:t>
            </a:r>
            <a:endParaRPr lang="en-US" sz="2400" dirty="0"/>
          </a:p>
          <a:p>
            <a:pPr lvl="1"/>
            <a:r>
              <a:rPr lang="en-US" sz="2400" dirty="0"/>
              <a:t>reliable data transfer</a:t>
            </a:r>
          </a:p>
          <a:p>
            <a:pPr lvl="1"/>
            <a:r>
              <a:rPr lang="en-US" sz="2400" dirty="0"/>
              <a:t>flow control</a:t>
            </a:r>
          </a:p>
          <a:p>
            <a:pPr lvl="1"/>
            <a:r>
              <a:rPr lang="en-US" sz="2400" dirty="0"/>
              <a:t>congestion control</a:t>
            </a:r>
            <a:endParaRPr lang="en-US" sz="3200" dirty="0"/>
          </a:p>
          <a:p>
            <a:r>
              <a:rPr lang="en-US" sz="2800" dirty="0"/>
              <a:t>learn about transport layer protocols in the Internet:</a:t>
            </a:r>
          </a:p>
          <a:p>
            <a:pPr lvl="1"/>
            <a:r>
              <a:rPr lang="en-US" sz="2400" dirty="0"/>
              <a:t>UDP: connectionless transport</a:t>
            </a:r>
          </a:p>
          <a:p>
            <a:pPr lvl="1"/>
            <a:r>
              <a:rPr lang="en-US" sz="2400" dirty="0"/>
              <a:t>TCP: connection-oriented transport</a:t>
            </a:r>
          </a:p>
          <a:p>
            <a:pPr lvl="1"/>
            <a:r>
              <a:rPr lang="en-US" sz="2400" dirty="0"/>
              <a:t>TCP congestion control</a:t>
            </a:r>
            <a:endParaRPr lang="en-US" sz="2000" dirty="0"/>
          </a:p>
          <a:p>
            <a:endParaRPr lang="en-US" sz="28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200" u="none" smtClean="0"/>
              <a:t>Rdt1.0: </a:t>
            </a:r>
            <a:r>
              <a:rPr lang="en-US" sz="2400" smtClean="0"/>
              <a:t>reliable transfer over a reliable channel</a:t>
            </a:r>
            <a:endParaRPr lang="en-US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r>
              <a:rPr lang="en-US" sz="2400" smtClean="0"/>
              <a:t>underlying channel perfectly reliable</a:t>
            </a:r>
          </a:p>
          <a:p>
            <a:pPr lvl="1"/>
            <a:r>
              <a:rPr lang="en-US" sz="2000" smtClean="0"/>
              <a:t>no bit errors</a:t>
            </a:r>
          </a:p>
          <a:p>
            <a:pPr lvl="1"/>
            <a:r>
              <a:rPr lang="en-US" sz="2000" smtClean="0"/>
              <a:t>no loss of packets</a:t>
            </a:r>
          </a:p>
          <a:p>
            <a:r>
              <a:rPr lang="en-US" sz="2400" smtClean="0"/>
              <a:t>separate FSMs for sender, receiver:</a:t>
            </a:r>
          </a:p>
          <a:p>
            <a:pPr lvl="1"/>
            <a:r>
              <a:rPr lang="en-US" sz="2000" smtClean="0"/>
              <a:t>sender sends data into underlying channel</a:t>
            </a:r>
          </a:p>
          <a:p>
            <a:pPr lvl="1"/>
            <a:r>
              <a:rPr lang="en-US" sz="2000" smtClean="0"/>
              <a:t>receiver read data from underlying channel</a:t>
            </a:r>
          </a:p>
        </p:txBody>
      </p:sp>
      <p:sp>
        <p:nvSpPr>
          <p:cNvPr id="50182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4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85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packet = make_pkt(data)</a:t>
            </a:r>
          </a:p>
          <a:p>
            <a:pPr algn="l"/>
            <a:r>
              <a:rPr lang="en-US">
                <a:latin typeface="Arial" charset="0"/>
              </a:rPr>
              <a:t>udt_send(packet)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6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87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88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89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 (packet,data)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90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0192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3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>
              <a:latin typeface="Times New Roman" pitchFamily="18" charset="0"/>
            </a:endParaRPr>
          </a:p>
        </p:txBody>
      </p:sp>
      <p:sp>
        <p:nvSpPr>
          <p:cNvPr id="50194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5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6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rdt_rcv(packet)</a:t>
            </a:r>
          </a:p>
        </p:txBody>
      </p:sp>
      <p:sp>
        <p:nvSpPr>
          <p:cNvPr id="50197" name="Text Box 19"/>
          <p:cNvSpPr txBox="1">
            <a:spLocks noChangeArrowheads="1"/>
          </p:cNvSpPr>
          <p:nvPr/>
        </p:nvSpPr>
        <p:spPr bwMode="auto">
          <a:xfrm>
            <a:off x="2085975" y="5553075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50198" name="Text Box 20"/>
          <p:cNvSpPr txBox="1">
            <a:spLocks noChangeArrowheads="1"/>
          </p:cNvSpPr>
          <p:nvPr/>
        </p:nvSpPr>
        <p:spPr bwMode="auto">
          <a:xfrm>
            <a:off x="6069013" y="5594350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600" u="none" smtClean="0"/>
              <a:t>Rdt2.0: </a:t>
            </a:r>
            <a:r>
              <a:rPr lang="en-US" sz="3600" smtClean="0"/>
              <a:t>channel with bit errors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r>
              <a:rPr lang="en-US" sz="2400" smtClean="0"/>
              <a:t>underlying channel may flip bits in packet</a:t>
            </a:r>
          </a:p>
          <a:p>
            <a:pPr lvl="1"/>
            <a:r>
              <a:rPr lang="en-US" sz="2000" smtClean="0"/>
              <a:t>checksum to detect bit errors</a:t>
            </a:r>
          </a:p>
          <a:p>
            <a:r>
              <a:rPr lang="en-US" sz="2400" i="1" smtClean="0"/>
              <a:t>the</a:t>
            </a:r>
            <a:r>
              <a:rPr lang="en-US" sz="2400" smtClean="0"/>
              <a:t> question: how to recover from errors: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acknowledgements (ACKs):</a:t>
            </a:r>
            <a:r>
              <a:rPr lang="en-US" sz="2000" smtClean="0"/>
              <a:t> receiver explicitly tells sender that pkt received OK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negative acknowledgements (NAKs):</a:t>
            </a:r>
            <a:r>
              <a:rPr lang="en-US" sz="2000" smtClean="0"/>
              <a:t> receiver explicitly tells sender that pkt had errors</a:t>
            </a:r>
          </a:p>
          <a:p>
            <a:pPr lvl="1"/>
            <a:r>
              <a:rPr lang="en-US" sz="2000" smtClean="0"/>
              <a:t>sender retransmits pkt on receipt of NAK</a:t>
            </a:r>
          </a:p>
          <a:p>
            <a:r>
              <a:rPr lang="en-US" sz="2400" smtClean="0"/>
              <a:t>new mechanisms in </a:t>
            </a:r>
            <a:r>
              <a:rPr lang="en-US" sz="2400" b="1" smtClean="0">
                <a:latin typeface="Courier New" pitchFamily="49" charset="0"/>
              </a:rPr>
              <a:t>rdt2.0</a:t>
            </a:r>
            <a:r>
              <a:rPr lang="en-US" sz="2400" smtClean="0"/>
              <a:t> (beyond </a:t>
            </a:r>
            <a:r>
              <a:rPr lang="en-US" sz="2400" b="1" smtClean="0">
                <a:latin typeface="Courier New" pitchFamily="49" charset="0"/>
              </a:rPr>
              <a:t>rdt1.0</a:t>
            </a:r>
            <a:r>
              <a:rPr lang="en-US" sz="2400" smtClean="0"/>
              <a:t>):</a:t>
            </a:r>
          </a:p>
          <a:p>
            <a:pPr lvl="1"/>
            <a:r>
              <a:rPr lang="en-US" sz="2000" smtClean="0"/>
              <a:t>error detection</a:t>
            </a:r>
          </a:p>
          <a:p>
            <a:pPr lvl="1"/>
            <a:r>
              <a:rPr lang="en-US" sz="2000" smtClean="0"/>
              <a:t>receiver feedback: control msgs (ACK,NAK) rcvr-&gt;sender</a:t>
            </a:r>
          </a:p>
        </p:txBody>
      </p:sp>
      <p:grpSp>
        <p:nvGrpSpPr>
          <p:cNvPr id="51206" name="Group 4"/>
          <p:cNvGrpSpPr>
            <a:grpSpLocks/>
          </p:cNvGrpSpPr>
          <p:nvPr/>
        </p:nvGrpSpPr>
        <p:grpSpPr bwMode="auto">
          <a:xfrm>
            <a:off x="0" y="2549525"/>
            <a:ext cx="9144000" cy="3130550"/>
            <a:chOff x="0" y="1606"/>
            <a:chExt cx="5760" cy="1972"/>
          </a:xfrm>
        </p:grpSpPr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0" y="1606"/>
              <a:ext cx="5760" cy="1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8" name="Text Box 6"/>
            <p:cNvSpPr txBox="1">
              <a:spLocks noChangeArrowheads="1"/>
            </p:cNvSpPr>
            <p:nvPr/>
          </p:nvSpPr>
          <p:spPr bwMode="auto">
            <a:xfrm>
              <a:off x="760" y="1888"/>
              <a:ext cx="407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800" i="1">
                  <a:solidFill>
                    <a:srgbClr val="FF0000"/>
                  </a:solidFill>
                </a:rPr>
                <a:t>How do humans recover from “errors”</a:t>
              </a:r>
            </a:p>
            <a:p>
              <a:r>
                <a:rPr lang="en-US" sz="2800" i="1">
                  <a:solidFill>
                    <a:srgbClr val="FF0000"/>
                  </a:solidFill>
                </a:rPr>
                <a:t>during conversation?</a:t>
              </a:r>
            </a:p>
          </p:txBody>
        </p:sp>
      </p:grp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sz="3600" u="none" smtClean="0"/>
              <a:t>Rdt2.0: </a:t>
            </a:r>
            <a:r>
              <a:rPr lang="en-US" sz="3600" smtClean="0"/>
              <a:t>channel with bit errors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r>
              <a:rPr lang="en-US" sz="2400" smtClean="0"/>
              <a:t>underlying channel may flip bits in packet</a:t>
            </a:r>
          </a:p>
          <a:p>
            <a:pPr lvl="1"/>
            <a:r>
              <a:rPr lang="en-US" sz="2000" smtClean="0"/>
              <a:t>checksum to detect bit errors</a:t>
            </a:r>
          </a:p>
          <a:p>
            <a:r>
              <a:rPr lang="en-US" sz="2400" i="1" smtClean="0"/>
              <a:t>the</a:t>
            </a:r>
            <a:r>
              <a:rPr lang="en-US" sz="2400" smtClean="0"/>
              <a:t> question: how to recover from errors: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acknowledgements (ACKs):</a:t>
            </a:r>
            <a:r>
              <a:rPr lang="en-US" sz="2000" smtClean="0"/>
              <a:t> receiver explicitly tells sender that pkt received OK</a:t>
            </a:r>
          </a:p>
          <a:p>
            <a:pPr lvl="1"/>
            <a:r>
              <a:rPr lang="en-US" sz="2000" i="1" smtClean="0">
                <a:solidFill>
                  <a:srgbClr val="FF0000"/>
                </a:solidFill>
              </a:rPr>
              <a:t>negative acknowledgements (NAKs):</a:t>
            </a:r>
            <a:r>
              <a:rPr lang="en-US" sz="2000" smtClean="0"/>
              <a:t> receiver explicitly tells sender that pkt had errors</a:t>
            </a:r>
          </a:p>
          <a:p>
            <a:pPr lvl="1"/>
            <a:r>
              <a:rPr lang="en-US" sz="2000" smtClean="0"/>
              <a:t>sender retransmits pkt on receipt of NAK</a:t>
            </a:r>
          </a:p>
          <a:p>
            <a:r>
              <a:rPr lang="en-US" sz="2400" smtClean="0"/>
              <a:t>new mechanisms in </a:t>
            </a:r>
            <a:r>
              <a:rPr lang="en-US" sz="2400" b="1" smtClean="0">
                <a:latin typeface="Courier New" pitchFamily="49" charset="0"/>
              </a:rPr>
              <a:t>rdt2.0</a:t>
            </a:r>
            <a:r>
              <a:rPr lang="en-US" sz="2400" smtClean="0"/>
              <a:t> (beyond </a:t>
            </a:r>
            <a:r>
              <a:rPr lang="en-US" sz="2400" b="1" smtClean="0">
                <a:latin typeface="Courier New" pitchFamily="49" charset="0"/>
              </a:rPr>
              <a:t>rdt1.0</a:t>
            </a:r>
            <a:r>
              <a:rPr lang="en-US" sz="2400" smtClean="0"/>
              <a:t>):</a:t>
            </a:r>
          </a:p>
          <a:p>
            <a:pPr lvl="1"/>
            <a:r>
              <a:rPr lang="en-US" sz="2000" smtClean="0"/>
              <a:t>error detection</a:t>
            </a:r>
          </a:p>
          <a:p>
            <a:pPr lvl="1"/>
            <a:r>
              <a:rPr lang="en-US" sz="2000" smtClean="0"/>
              <a:t>receiver feedback: control msgs (ACK,NAK) rcvr-&gt;sender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rdt2.0: FSM specification</a:t>
            </a:r>
            <a:endParaRPr lang="en-US" smtClean="0"/>
          </a:p>
        </p:txBody>
      </p:sp>
      <p:sp>
        <p:nvSpPr>
          <p:cNvPr id="53253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sndpkt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0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1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2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63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4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5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66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67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268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5328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328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328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3269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5328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3270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1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272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53279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call from below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3273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4" name="Text Box 31"/>
          <p:cNvSpPr txBox="1">
            <a:spLocks noChangeArrowheads="1"/>
          </p:cNvSpPr>
          <p:nvPr/>
        </p:nvSpPr>
        <p:spPr bwMode="auto">
          <a:xfrm>
            <a:off x="866775" y="4167188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sender</a:t>
            </a:r>
          </a:p>
        </p:txBody>
      </p:sp>
      <p:sp>
        <p:nvSpPr>
          <p:cNvPr id="53275" name="Text Box 32"/>
          <p:cNvSpPr txBox="1">
            <a:spLocks noChangeArrowheads="1"/>
          </p:cNvSpPr>
          <p:nvPr/>
        </p:nvSpPr>
        <p:spPr bwMode="auto">
          <a:xfrm>
            <a:off x="6913563" y="1479550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receiver</a:t>
            </a:r>
          </a:p>
        </p:txBody>
      </p:sp>
      <p:sp>
        <p:nvSpPr>
          <p:cNvPr id="53276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7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78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rdt2.0: operation with no errors</a:t>
            </a:r>
            <a:endParaRPr lang="en-US" smtClean="0"/>
          </a:p>
        </p:txBody>
      </p:sp>
      <p:sp>
        <p:nvSpPr>
          <p:cNvPr id="54277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1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2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3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4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5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6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7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8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9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90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91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4292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5432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432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432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4293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54318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4294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5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97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54316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17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5431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1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300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10 h 1928"/>
              <a:gd name="T2" fmla="*/ 1003 w 4219"/>
              <a:gd name="T3" fmla="*/ 0 h 1928"/>
              <a:gd name="T4" fmla="*/ 3387 w 4219"/>
              <a:gd name="T5" fmla="*/ 1928 h 1928"/>
              <a:gd name="T6" fmla="*/ 4219 w 4219"/>
              <a:gd name="T7" fmla="*/ 1928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4312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13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4200 w 4200"/>
              <a:gd name="T1" fmla="*/ 1424 h 1424"/>
              <a:gd name="T2" fmla="*/ 3224 w 4200"/>
              <a:gd name="T3" fmla="*/ 1424 h 1424"/>
              <a:gd name="T4" fmla="*/ 1880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4310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11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4" grpId="0" animBg="1"/>
      <p:bldP spid="288805" grpId="0" animBg="1"/>
      <p:bldP spid="288809" grpId="0" animBg="1"/>
      <p:bldP spid="288810" grpId="0" animBg="1"/>
      <p:bldP spid="288811" grpId="0" animBg="1"/>
      <p:bldP spid="288815" grpId="0" animBg="1"/>
      <p:bldP spid="2888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rdt2.0: error scenario</a:t>
            </a:r>
            <a:endParaRPr lang="en-US" smtClean="0"/>
          </a:p>
        </p:txBody>
      </p:sp>
      <p:sp>
        <p:nvSpPr>
          <p:cNvPr id="55301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04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8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9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11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2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3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14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15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5316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5534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534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535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5317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5534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5318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9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5321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55344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45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55342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43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24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10 h 412"/>
              <a:gd name="T2" fmla="*/ 1003 w 4372"/>
              <a:gd name="T3" fmla="*/ 0 h 412"/>
              <a:gd name="T4" fmla="*/ 3508 w 4372"/>
              <a:gd name="T5" fmla="*/ 412 h 412"/>
              <a:gd name="T6" fmla="*/ 4372 w 4372"/>
              <a:gd name="T7" fmla="*/ 412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534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4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4200 w 4200"/>
              <a:gd name="T1" fmla="*/ 1424 h 1424"/>
              <a:gd name="T2" fmla="*/ 3224 w 4200"/>
              <a:gd name="T3" fmla="*/ 1424 h 1424"/>
              <a:gd name="T4" fmla="*/ 1880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55338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39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758 w 2758"/>
              <a:gd name="T1" fmla="*/ 646 h 646"/>
              <a:gd name="T2" fmla="*/ 1763 w 2758"/>
              <a:gd name="T3" fmla="*/ 629 h 646"/>
              <a:gd name="T4" fmla="*/ 1039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1013 w 2566"/>
              <a:gd name="T3" fmla="*/ 0 h 1344"/>
              <a:gd name="T4" fmla="*/ 1650 w 2566"/>
              <a:gd name="T5" fmla="*/ 1344 h 1344"/>
              <a:gd name="T6" fmla="*/ 2566 w 2566"/>
              <a:gd name="T7" fmla="*/ 1344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37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549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8" grpId="0" animBg="1"/>
      <p:bldP spid="289829" grpId="0" animBg="1"/>
      <p:bldP spid="289833" grpId="0" animBg="1"/>
      <p:bldP spid="289834" grpId="0" animBg="1"/>
      <p:bldP spid="289835" grpId="0" animBg="1"/>
      <p:bldP spid="289839" grpId="0" animBg="1"/>
      <p:bldP spid="289839" grpId="1" animBg="1"/>
      <p:bldP spid="289840" grpId="0" animBg="1"/>
      <p:bldP spid="289841" grpId="0" animBg="1"/>
      <p:bldP spid="289842" grpId="0" animBg="1"/>
      <p:bldP spid="2898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What happens if ACK/NAK corrupted?</a:t>
            </a:r>
            <a:endParaRPr lang="en-US" sz="2400" smtClean="0"/>
          </a:p>
          <a:p>
            <a:r>
              <a:rPr lang="en-US" sz="2000" smtClean="0"/>
              <a:t>sender doesn’t know what happened at receiver!</a:t>
            </a:r>
          </a:p>
          <a:p>
            <a:r>
              <a:rPr lang="en-US" sz="2000" smtClean="0"/>
              <a:t>can’t just retransmit: possible duplicate</a:t>
            </a:r>
            <a:endParaRPr lang="en-US" sz="2400" smtClean="0"/>
          </a:p>
          <a:p>
            <a:pPr>
              <a:spcBef>
                <a:spcPct val="60000"/>
              </a:spcBef>
              <a:buFont typeface="Wingdings" pitchFamily="2" charset="2"/>
              <a:buNone/>
            </a:pPr>
            <a:endParaRPr lang="en-US" sz="2000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Handling duplicates: </a:t>
            </a:r>
          </a:p>
          <a:p>
            <a:r>
              <a:rPr lang="en-US" sz="2000" smtClean="0"/>
              <a:t>sender retransmits current pkt if ACK/NAK garbled</a:t>
            </a:r>
          </a:p>
          <a:p>
            <a:r>
              <a:rPr lang="en-US" sz="2000" smtClean="0"/>
              <a:t>sender adds </a:t>
            </a:r>
            <a:r>
              <a:rPr lang="en-US" sz="2000" i="1" smtClean="0">
                <a:solidFill>
                  <a:srgbClr val="000099"/>
                </a:solidFill>
              </a:rPr>
              <a:t>sequence number</a:t>
            </a:r>
            <a:r>
              <a:rPr lang="en-US" sz="2000" smtClean="0"/>
              <a:t> to each pkt</a:t>
            </a:r>
          </a:p>
          <a:p>
            <a:r>
              <a:rPr lang="en-US" sz="2000" smtClean="0"/>
              <a:t>receiver discards (doesn’t deliver up) duplicate pkt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95850" y="4522788"/>
            <a:ext cx="3467100" cy="1401762"/>
            <a:chOff x="3084" y="2849"/>
            <a:chExt cx="2184" cy="883"/>
          </a:xfrm>
        </p:grpSpPr>
        <p:sp>
          <p:nvSpPr>
            <p:cNvPr id="56328" name="Text Box 6"/>
            <p:cNvSpPr txBox="1">
              <a:spLocks noChangeArrowheads="1"/>
            </p:cNvSpPr>
            <p:nvPr/>
          </p:nvSpPr>
          <p:spPr bwMode="auto">
            <a:xfrm>
              <a:off x="3139" y="3035"/>
              <a:ext cx="207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sz="2000"/>
                <a:t>Sender sends one packet, </a:t>
              </a:r>
            </a:p>
            <a:p>
              <a:pPr algn="l"/>
              <a:r>
                <a:rPr lang="en-US" sz="2000"/>
                <a:t>then waits for receiver </a:t>
              </a:r>
            </a:p>
            <a:p>
              <a:pPr algn="l"/>
              <a:r>
                <a:rPr lang="en-US" sz="2000"/>
                <a:t>response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3084" y="2952"/>
              <a:ext cx="2184" cy="7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330" name="Group 8"/>
            <p:cNvGrpSpPr>
              <a:grpSpLocks/>
            </p:cNvGrpSpPr>
            <p:nvPr/>
          </p:nvGrpSpPr>
          <p:grpSpPr bwMode="auto">
            <a:xfrm>
              <a:off x="3141" y="2849"/>
              <a:ext cx="1106" cy="250"/>
              <a:chOff x="2943" y="2669"/>
              <a:chExt cx="1106" cy="250"/>
            </a:xfrm>
          </p:grpSpPr>
          <p:sp>
            <p:nvSpPr>
              <p:cNvPr id="56331" name="Rectangle 9"/>
              <p:cNvSpPr>
                <a:spLocks noChangeArrowheads="1"/>
              </p:cNvSpPr>
              <p:nvPr/>
            </p:nvSpPr>
            <p:spPr bwMode="auto">
              <a:xfrm>
                <a:off x="2976" y="2712"/>
                <a:ext cx="1038" cy="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2" name="Text Box 10"/>
              <p:cNvSpPr txBox="1">
                <a:spLocks noChangeArrowheads="1"/>
              </p:cNvSpPr>
              <p:nvPr/>
            </p:nvSpPr>
            <p:spPr bwMode="auto">
              <a:xfrm>
                <a:off x="2943" y="2669"/>
                <a:ext cx="11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2000">
                    <a:solidFill>
                      <a:srgbClr val="FF0000"/>
                    </a:solidFill>
                  </a:rPr>
                  <a:t>stop and wait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8125"/>
            <a:ext cx="8277225" cy="1143000"/>
          </a:xfrm>
        </p:spPr>
        <p:txBody>
          <a:bodyPr/>
          <a:lstStyle/>
          <a:p>
            <a:r>
              <a:rPr lang="en-US" sz="3200" smtClean="0"/>
              <a:t>rdt2.1: sender, handles garbled ACK/NAKs</a:t>
            </a:r>
            <a:endParaRPr lang="en-US" smtClean="0"/>
          </a:p>
        </p:txBody>
      </p:sp>
      <p:sp>
        <p:nvSpPr>
          <p:cNvPr id="57349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>
                <a:latin typeface="Arial" charset="0"/>
              </a:rPr>
              <a:t>Wait for call 0 from above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sndpkt = make_pkt(0, 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4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5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361 w 1500"/>
              <a:gd name="T1" fmla="*/ 671 h 740"/>
              <a:gd name="T2" fmla="*/ 1017 w 1500"/>
              <a:gd name="T3" fmla="*/ 740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7356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57383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 or NAK 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7357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8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195 h 1080"/>
              <a:gd name="T2" fmla="*/ 0 w 735"/>
              <a:gd name="T3" fmla="*/ 855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>
                <a:latin typeface="Arial" charset="0"/>
              </a:rPr>
              <a:t>( corrupt(rcvpkt) ||</a:t>
            </a:r>
          </a:p>
          <a:p>
            <a:pPr algn="l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2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3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4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sndpkt = make_pkt(1, 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  </a:t>
            </a:r>
          </a:p>
          <a:p>
            <a:pPr algn="l"/>
            <a:r>
              <a:rPr 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>
                <a:latin typeface="Arial" charset="0"/>
              </a:rPr>
              <a:t>&amp;&amp; isACK(rcvpkt) 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>
                <a:latin typeface="Arial" charset="0"/>
              </a:rPr>
              <a:t>( corrupt(rcvpkt) ||</a:t>
            </a:r>
          </a:p>
          <a:p>
            <a:pPr algn="l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  </a:t>
            </a:r>
          </a:p>
          <a:p>
            <a:pPr algn="l"/>
            <a:r>
              <a:rPr 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>
                <a:latin typeface="Arial" charset="0"/>
              </a:rPr>
              <a:t>&amp;&amp; isACK(rcvpkt)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57381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</a:t>
              </a:r>
            </a:p>
            <a:p>
              <a:r>
                <a:rPr lang="en-US" sz="1400">
                  <a:latin typeface="Arial" charset="0"/>
                </a:rPr>
                <a:t> 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grpSp>
        <p:nvGrpSpPr>
          <p:cNvPr id="57376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57379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 or NAK 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7377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7378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sz="3200" smtClean="0"/>
              <a:t>rdt2.1: receiver, handles garbled </a:t>
            </a:r>
            <a:r>
              <a:rPr lang="en-US" sz="2800" smtClean="0"/>
              <a:t>ACK/NAKs</a:t>
            </a:r>
            <a:endParaRPr lang="en-US" sz="3200" smtClean="0"/>
          </a:p>
        </p:txBody>
      </p:sp>
      <p:grpSp>
        <p:nvGrpSpPr>
          <p:cNvPr id="58373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58402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0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has_seq0(rcvpkt)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9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has_seq1(rcvpkt)</a:t>
            </a:r>
            <a:r>
              <a:rPr lang="en-US">
                <a:latin typeface="Arial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58400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1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58384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5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has_seq0(rcvpkt)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7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88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9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1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2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has_seq1(rcvpkt)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58393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4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5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6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7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8398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9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rdt2.1: discussion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Sender:</a:t>
            </a:r>
            <a:endParaRPr lang="en-US" sz="2400" smtClean="0"/>
          </a:p>
          <a:p>
            <a:r>
              <a:rPr lang="en-US" sz="2400" smtClean="0"/>
              <a:t>seq # added to pkt</a:t>
            </a:r>
          </a:p>
          <a:p>
            <a:r>
              <a:rPr lang="en-US" sz="2400" smtClean="0"/>
              <a:t>two seq. #’s (0,1) will suffice.  Why?</a:t>
            </a:r>
          </a:p>
          <a:p>
            <a:r>
              <a:rPr lang="en-US" sz="2400" smtClean="0"/>
              <a:t>must check if received ACK/NAK corrupted </a:t>
            </a:r>
          </a:p>
          <a:p>
            <a:r>
              <a:rPr lang="en-US" sz="2400" smtClean="0"/>
              <a:t>twice as many states</a:t>
            </a:r>
          </a:p>
          <a:p>
            <a:pPr lvl="1"/>
            <a:r>
              <a:rPr lang="en-US" sz="2000" smtClean="0"/>
              <a:t>state must “remember” whether “current” pkt has 0 or 1 seq. #</a:t>
            </a:r>
          </a:p>
          <a:p>
            <a:endParaRPr lang="en-US" sz="2400" smtClean="0"/>
          </a:p>
        </p:txBody>
      </p:sp>
      <p:sp>
        <p:nvSpPr>
          <p:cNvPr id="5939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Receiver:</a:t>
            </a:r>
            <a:endParaRPr lang="en-US" sz="2400" smtClean="0"/>
          </a:p>
          <a:p>
            <a:r>
              <a:rPr lang="en-US" sz="2400" smtClean="0"/>
              <a:t>must check if received packet is duplicate</a:t>
            </a:r>
          </a:p>
          <a:p>
            <a:pPr lvl="1"/>
            <a:r>
              <a:rPr lang="en-US" sz="2000" smtClean="0"/>
              <a:t>state indicates whether 0 or 1 is expected pkt seq #</a:t>
            </a:r>
          </a:p>
          <a:p>
            <a:r>
              <a:rPr lang="en-US" sz="2400" smtClean="0"/>
              <a:t>note: receiver can </a:t>
            </a:r>
            <a:r>
              <a:rPr lang="en-US" sz="2400" i="1" smtClean="0"/>
              <a:t>not</a:t>
            </a:r>
            <a:r>
              <a:rPr lang="en-US" sz="2400" smtClean="0"/>
              <a:t> know if its last ACK/NAK received OK at sender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smtClean="0"/>
              <a:t>Transport services and protocols</a:t>
            </a:r>
          </a:p>
        </p:txBody>
      </p:sp>
      <p:sp>
        <p:nvSpPr>
          <p:cNvPr id="1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r>
              <a:rPr lang="en-US" sz="2000" smtClean="0"/>
              <a:t>provide</a:t>
            </a:r>
            <a:r>
              <a:rPr lang="en-US" sz="2000" i="1" smtClean="0">
                <a:solidFill>
                  <a:srgbClr val="FF0000"/>
                </a:solidFill>
              </a:rPr>
              <a:t> logical communication</a:t>
            </a:r>
            <a:r>
              <a:rPr lang="en-US" sz="2000" smtClean="0"/>
              <a:t> between app processes running on different hosts</a:t>
            </a:r>
          </a:p>
          <a:p>
            <a:r>
              <a:rPr lang="en-US" sz="2000" smtClean="0"/>
              <a:t>transport protocols run in end systems </a:t>
            </a:r>
          </a:p>
          <a:p>
            <a:pPr lvl="1"/>
            <a:r>
              <a:rPr lang="en-US" sz="2000" smtClean="0"/>
              <a:t>send side: breaks app messages into </a:t>
            </a:r>
            <a:r>
              <a:rPr lang="en-US" sz="2000" smtClean="0">
                <a:solidFill>
                  <a:srgbClr val="FF0000"/>
                </a:solidFill>
              </a:rPr>
              <a:t>segments</a:t>
            </a:r>
            <a:r>
              <a:rPr lang="en-US" sz="2000" smtClean="0"/>
              <a:t>, passes to  network layer</a:t>
            </a:r>
          </a:p>
          <a:p>
            <a:pPr lvl="1"/>
            <a:r>
              <a:rPr lang="en-US" sz="2000" smtClean="0"/>
              <a:t>rcv side: reassembles segments into messages, passes to app layer</a:t>
            </a:r>
          </a:p>
          <a:p>
            <a:r>
              <a:rPr lang="en-US" sz="2000" smtClean="0"/>
              <a:t>more than one transport protocol available to apps</a:t>
            </a:r>
          </a:p>
          <a:p>
            <a:pPr lvl="1"/>
            <a:r>
              <a:rPr lang="en-US" sz="2000" smtClean="0"/>
              <a:t>Internet: TCP and UDP</a:t>
            </a:r>
          </a:p>
        </p:txBody>
      </p:sp>
      <p:sp>
        <p:nvSpPr>
          <p:cNvPr id="1043" name="Freeform 299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4" name="Freeform 300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5" name="Freeform 301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46" name="Group 302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1390" name="Rectangle 30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AutoShape 30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47" name="Group 305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1360" name="Line 30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1" name="Line 30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2" name="Line 30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3" name="Line 30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4" name="Line 31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5" name="Line 31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6" name="Line 31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7" name="Line 31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8" name="Line 31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69" name="Line 31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0" name="Line 31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1" name="Line 31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2" name="Line 31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3" name="Line 31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74" name="Line 32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1375" name="Group 32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386" name="Line 32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7" name="Line 32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8" name="Line 32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9" name="Line 32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376" name="Group 32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382" name="Line 32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3" name="Line 32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4" name="Line 32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5" name="Line 33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377" name="Group 33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378" name="Line 33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79" name="Line 33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0" name="Line 33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81" name="Line 33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1048" name="Oval 336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337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0" name="Line 338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1" name="Rectangle 339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52" name="Oval 340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3" name="Group 341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1357" name="Line 3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8" name="Line 3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9" name="Line 3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54" name="Group 345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1354" name="Line 3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5" name="Line 3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6" name="Line 3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55" name="Oval 349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50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7" name="Line 351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8" name="Rectangle 352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59" name="Oval 353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0" name="Group 354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1351" name="Line 3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2" name="Line 3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3" name="Line 3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1" name="Group 358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1348" name="Line 3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9" name="Line 3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0" name="Line 3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62" name="Oval 362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363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4" name="Line 364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" name="Rectangle 365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66" name="Oval 366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7" name="Group 367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1345" name="Line 3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6" name="Line 3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7" name="Line 3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8" name="Group 371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1342" name="Line 37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3" name="Line 37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4" name="Line 37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69" name="Oval 375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Line 376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1" name="Line 377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2" name="Rectangle 378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73" name="Oval 379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4" name="Group 380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1339" name="Line 3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0" name="Line 3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" name="Line 3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75" name="Group 384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1336" name="Line 38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" name="Line 38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8" name="Line 38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76" name="Oval 388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Line 389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8" name="Line 390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9" name="Rectangle 391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80" name="Oval 392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1" name="Group 393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1333" name="Line 3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" name="Line 3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" name="Line 3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82" name="Group 397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1330" name="Line 39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1" name="Line 39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2" name="Line 40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83" name="Oval 401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Line 402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85" name="Line 403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86" name="Rectangle 404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87" name="Oval 405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8" name="Group 406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1327" name="Line 4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8" name="Line 4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9" name="Line 4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89" name="Group 410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1324" name="Line 4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5" name="Line 4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6" name="Line 4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90" name="Oval 414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1" name="Line 415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2" name="Line 416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3" name="Rectangle 417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94" name="Oval 418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5" name="Group 419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1321" name="Line 4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2" name="Line 4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3" name="Line 4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96" name="Group 423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1318" name="Line 42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9" name="Line 42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0" name="Line 42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97" name="Oval 427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8" name="Line 428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9" name="Line 429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0" name="Rectangle 430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101" name="Oval 431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2" name="Group 432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1315" name="Line 4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6" name="Line 4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7" name="Line 4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3" name="Group 436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1312" name="Line 43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3" name="Line 43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4" name="Line 43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4" name="Oval 440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Line 441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6" name="Line 442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7" name="Rectangle 443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108" name="Oval 444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9" name="Group 445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1309" name="Line 4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0" name="Line 4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1" name="Line 4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10" name="Group 449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1306" name="Line 45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7" name="Line 45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8" name="Line 45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11" name="Line 45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2" name="Line 454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3" name="Line 455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4" name="Line 456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5" name="Line 457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6" name="Line 458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7" name="Line 459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8" name="Freeform 460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9" name="Line 461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0" name="Line 462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1" name="Line 463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122" name="Group 464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1293" name="Oval 46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4" name="Line 46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5" name="Line 46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6" name="Rectangle 46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97" name="Oval 46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8" name="Group 47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303" name="Line 4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4" name="Line 4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5" name="Line 4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99" name="Group 47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300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1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2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23" name="Group 478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1280" name="Oval 47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" name="Line 48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2" name="Line 48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3" name="Rectangle 48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4" name="Oval 48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5" name="Group 48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90" name="Line 4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91" name="Line 4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92" name="Line 4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86" name="Group 48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87" name="Line 4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88" name="Line 4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89" name="Line 4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24" name="Group 492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1267" name="Oval 49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" name="Line 49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9" name="Line 49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0" name="Rectangle 49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71" name="Oval 49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2" name="Group 49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7" name="Line 4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8" name="Line 5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9" name="Line 5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73" name="Group 50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4" name="Line 5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5" name="Line 5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6" name="Line 5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125" name="Line 506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" name="Line 507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" name="Line 508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" name="Line 509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" name="Line 510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" name="Line 511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1" name="Line 512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2" name="Line 513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3" name="Line 514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4" name="Line 515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" name="Line 516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6" name="Line 517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37" name="Group 518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1240" name="Group 519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264" name="Picture 520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5" name="Line 521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66" name="Line 522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41" name="Picture 523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42" name="Group 524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037" name="Object 52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97" name="Clip" r:id="rId5" imgW="819000" imgH="847800" progId="MS_ClipArt_Gallery.2">
                      <p:embed/>
                    </p:oleObj>
                  </mc:Choice>
                  <mc:Fallback>
                    <p:oleObj name="Clip" r:id="rId5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8" name="Object 52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98" name="Clip" r:id="rId7" imgW="1266840" imgH="1200240" progId="MS_ClipArt_Gallery.2">
                      <p:embed/>
                    </p:oleObj>
                  </mc:Choice>
                  <mc:Fallback>
                    <p:oleObj name="Clip" r:id="rId7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43" name="Group 527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35" name="Object 52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99" name="Clip" r:id="rId9" imgW="819000" imgH="847800" progId="MS_ClipArt_Gallery.2">
                      <p:embed/>
                    </p:oleObj>
                  </mc:Choice>
                  <mc:Fallback>
                    <p:oleObj name="Clip" r:id="rId9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6" name="Object 52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100" name="Clip" r:id="rId10" imgW="1266840" imgH="1200240" progId="MS_ClipArt_Gallery.2">
                      <p:embed/>
                    </p:oleObj>
                  </mc:Choice>
                  <mc:Fallback>
                    <p:oleObj name="Clip" r:id="rId10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" name="Object 530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01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44" name="Group 531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256" name="AutoShape 5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Rectangle 5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Rectangle 5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AutoShape 5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Line 5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61" name="Line 5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62" name="Rectangle 5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3" name="Rectangle 5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7" name="Object 540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02" name="Clip" r:id="rId13" imgW="1305000" imgH="1085760" progId="MS_ClipArt_Gallery.2">
                    <p:embed/>
                  </p:oleObj>
                </mc:Choice>
                <mc:Fallback>
                  <p:oleObj name="Clip" r:id="rId1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41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03" name="Clip" r:id="rId14" imgW="1305000" imgH="1085760" progId="MS_ClipArt_Gallery.2">
                    <p:embed/>
                  </p:oleObj>
                </mc:Choice>
                <mc:Fallback>
                  <p:oleObj name="Clip" r:id="rId1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42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04" name="Clip" r:id="rId15" imgW="1305000" imgH="1085760" progId="MS_ClipArt_Gallery.2">
                    <p:embed/>
                  </p:oleObj>
                </mc:Choice>
                <mc:Fallback>
                  <p:oleObj name="Clip" r:id="rId1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543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05" name="Clip" r:id="rId16" imgW="1305000" imgH="1085760" progId="MS_ClipArt_Gallery.2">
                    <p:embed/>
                  </p:oleObj>
                </mc:Choice>
                <mc:Fallback>
                  <p:oleObj name="Clip" r:id="rId1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45" name="Group 544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033" name="Object 54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106" name="Clip" r:id="rId17" imgW="819000" imgH="847800" progId="MS_ClipArt_Gallery.2">
                      <p:embed/>
                    </p:oleObj>
                  </mc:Choice>
                  <mc:Fallback>
                    <p:oleObj name="Clip" r:id="rId17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" name="Object 54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107" name="Clip" r:id="rId18" imgW="1266840" imgH="1200240" progId="MS_ClipArt_Gallery.2">
                      <p:embed/>
                    </p:oleObj>
                  </mc:Choice>
                  <mc:Fallback>
                    <p:oleObj name="Clip" r:id="rId18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46" name="Group 547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31" name="Object 54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108" name="Clip" r:id="rId19" imgW="819000" imgH="847800" progId="MS_ClipArt_Gallery.2">
                      <p:embed/>
                    </p:oleObj>
                  </mc:Choice>
                  <mc:Fallback>
                    <p:oleObj name="Clip" r:id="rId19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54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109" name="Clip" r:id="rId20" imgW="1266840" imgH="1200240" progId="MS_ClipArt_Gallery.2">
                      <p:embed/>
                    </p:oleObj>
                  </mc:Choice>
                  <mc:Fallback>
                    <p:oleObj name="Clip" r:id="rId20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47" name="Group 550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248" name="AutoShape 55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Rectangle 55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Rectangle 55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AutoShape 55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2" name="Line 55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53" name="Line 55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54" name="Rectangle 55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Rectangle 55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38" name="Line 559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" name="Line 560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0" name="Line 561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" name="Line 562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2" name="Line 563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3" name="Line 564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4" name="Line 565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5" name="Line 566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6" name="Line 567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7" name="Line 568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8" name="Line 569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49" name="Group 570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1227" name="Oval 57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" name="Line 57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9" name="Line 57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" name="Rectangle 57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1" name="Oval 57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2" name="Group 57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37" name="Line 5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8" name="Line 5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9" name="Line 5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33" name="Group 58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34" name="Line 5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5" name="Line 5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6" name="Line 5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50" name="Group 584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1214" name="Oval 585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5" name="Line 586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6" name="Line 587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7" name="Rectangle 588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18" name="Oval 589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" name="Group 590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224" name="Line 5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5" name="Line 5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6" name="Line 5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220" name="Group 594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221" name="Line 5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2" name="Line 5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3" name="Line 5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51" name="Group 598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1196" name="Picture 599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7" name="Freeform 600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8" name="Freeform 601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9" name="Freeform 602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0" name="Freeform 603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1" name="Freeform 604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2" name="Freeform 605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3" name="Freeform 606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4" name="Freeform 607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5" name="Freeform 608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6" name="Freeform 609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7" name="Freeform 610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08" name="Freeform 611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09" name="Freeform 612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0" name="Freeform 613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1" name="Freeform 614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2" name="Freeform 615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3" name="Freeform 616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52" name="Group 617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1178" name="Picture 618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9" name="Freeform 619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0" name="Freeform 620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1" name="Freeform 621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2" name="Freeform 622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3" name="Freeform 623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4" name="Freeform 624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5" name="Freeform 625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6" name="Freeform 626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7" name="Freeform 627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8" name="Freeform 628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9" name="Freeform 629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0" name="Freeform 630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1" name="Freeform 631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2" name="Freeform 632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3" name="Freeform 633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4" name="Freeform 634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5" name="Freeform 635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454" name="Group 668"/>
          <p:cNvGrpSpPr>
            <a:grpSpLocks/>
          </p:cNvGrpSpPr>
          <p:nvPr/>
        </p:nvGrpSpPr>
        <p:grpSpPr bwMode="auto">
          <a:xfrm>
            <a:off x="5400675" y="1181100"/>
            <a:ext cx="1057275" cy="957263"/>
            <a:chOff x="-153" y="1680"/>
            <a:chExt cx="666" cy="603"/>
          </a:xfrm>
        </p:grpSpPr>
        <p:grpSp>
          <p:nvGrpSpPr>
            <p:cNvPr id="1169" name="Group 254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71" name="Rectangle 22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Rectangle 22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3" name="Rectangle 22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Text Box 23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5" name="Line 23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76" name="Line 23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77" name="Line 23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70" name="Freeform 647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456" name="Group 669"/>
          <p:cNvGrpSpPr>
            <a:grpSpLocks/>
          </p:cNvGrpSpPr>
          <p:nvPr/>
        </p:nvGrpSpPr>
        <p:grpSpPr bwMode="auto">
          <a:xfrm>
            <a:off x="7966075" y="4087813"/>
            <a:ext cx="1057275" cy="957262"/>
            <a:chOff x="-153" y="1680"/>
            <a:chExt cx="666" cy="603"/>
          </a:xfrm>
        </p:grpSpPr>
        <p:grpSp>
          <p:nvGrpSpPr>
            <p:cNvPr id="1160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6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6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6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61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458" name="Group 298"/>
          <p:cNvGrpSpPr>
            <a:grpSpLocks/>
          </p:cNvGrpSpPr>
          <p:nvPr/>
        </p:nvGrpSpPr>
        <p:grpSpPr bwMode="auto">
          <a:xfrm rot="2937887">
            <a:off x="5413375" y="2659063"/>
            <a:ext cx="3781425" cy="434975"/>
            <a:chOff x="2937" y="3579"/>
            <a:chExt cx="2382" cy="274"/>
          </a:xfrm>
        </p:grpSpPr>
        <p:sp>
          <p:nvSpPr>
            <p:cNvPr id="1156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158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9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3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rdt2.2: a NAK-free protocol</a:t>
            </a:r>
            <a:endParaRPr lang="en-US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r>
              <a:rPr lang="en-US" sz="2400" smtClean="0"/>
              <a:t>same functionality as rdt2.1, using ACKs only</a:t>
            </a:r>
          </a:p>
          <a:p>
            <a:r>
              <a:rPr lang="en-US" sz="2400" smtClean="0"/>
              <a:t>instead of NAK, receiver sends ACK for last pkt received OK</a:t>
            </a:r>
          </a:p>
          <a:p>
            <a:pPr lvl="1"/>
            <a:r>
              <a:rPr lang="en-US" sz="2000" smtClean="0"/>
              <a:t>receiver must </a:t>
            </a:r>
            <a:r>
              <a:rPr lang="en-US" sz="2000" i="1" smtClean="0"/>
              <a:t>explicitly</a:t>
            </a:r>
            <a:r>
              <a:rPr lang="en-US" sz="2000" smtClean="0"/>
              <a:t> include seq # of pkt being ACKed </a:t>
            </a:r>
          </a:p>
          <a:p>
            <a:r>
              <a:rPr lang="en-US" sz="2400" smtClean="0"/>
              <a:t>duplicate ACK at sender results in same action as NAK: </a:t>
            </a:r>
            <a:r>
              <a:rPr lang="en-US" sz="2400" i="1" smtClean="0"/>
              <a:t>retransmit current pkt</a:t>
            </a:r>
            <a:endParaRPr lang="en-US" sz="240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en-US" sz="3200" smtClean="0"/>
              <a:t>rdt2.2: sender, receiver fragments</a:t>
            </a:r>
          </a:p>
        </p:txBody>
      </p:sp>
      <p:grpSp>
        <p:nvGrpSpPr>
          <p:cNvPr id="61445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61463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61480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1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1400">
                    <a:latin typeface="Arial" charset="0"/>
                  </a:rPr>
                  <a:t>Wait for call 0 from above</a:t>
                </a:r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61464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sndpkt = make_pkt(0, data, checksum)</a:t>
              </a:r>
            </a:p>
            <a:p>
              <a:pPr algn="l"/>
              <a:r>
                <a:rPr lang="en-US">
                  <a:latin typeface="Arial" charset="0"/>
                </a:rPr>
                <a:t>udt_send(sndpkt)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1465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rdt_send(data)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1466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7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8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2835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69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95 h 1080"/>
                <a:gd name="T2" fmla="*/ 0 w 735"/>
                <a:gd name="T3" fmla="*/ 855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0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1471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 </a:t>
              </a:r>
            </a:p>
            <a:p>
              <a:pPr algn="l"/>
              <a:r>
                <a:rPr lang="en-US">
                  <a:latin typeface="Arial" charset="0"/>
                </a:rPr>
                <a:t>( corrupt(rcvpkt) ||</a:t>
              </a:r>
            </a:p>
            <a:p>
              <a:pPr algn="l"/>
              <a:r>
                <a:rPr lang="en-US">
                  <a:latin typeface="Arial" charset="0"/>
                </a:rPr>
                <a:t> 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>
                  <a:latin typeface="Arial" charset="0"/>
                </a:rPr>
                <a:t> 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1472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3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  <a:gd name="T6" fmla="*/ 0 w 128"/>
                <a:gd name="T7" fmla="*/ 0 h 774"/>
                <a:gd name="T8" fmla="*/ 128 w 128"/>
                <a:gd name="T9" fmla="*/ 774 h 7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474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  </a:t>
              </a:r>
            </a:p>
            <a:p>
              <a:pPr algn="l"/>
              <a:r>
                <a:rPr lang="en-US">
                  <a:latin typeface="Arial" charset="0"/>
                </a:rPr>
                <a:t>&amp;&amp; notcorrupt(rcvpkt) </a:t>
              </a:r>
            </a:p>
            <a:p>
              <a:pPr algn="l"/>
              <a:r>
                <a:rPr lang="en-US">
                  <a:latin typeface="Arial" charset="0"/>
                </a:rPr>
                <a:t>&amp;&amp;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sz="1000">
                  <a:latin typeface="Arial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475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61476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61478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1400">
                    <a:latin typeface="Arial" charset="0"/>
                  </a:rPr>
                  <a:t>Wait for ACK</a:t>
                </a:r>
              </a:p>
              <a:p>
                <a:r>
                  <a:rPr lang="en-US" sz="1400">
                    <a:latin typeface="Arial" charset="0"/>
                  </a:rPr>
                  <a:t>0</a:t>
                </a:r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61477" name="Text Box 22"/>
            <p:cNvSpPr txBox="1">
              <a:spLocks noChangeArrowheads="1"/>
            </p:cNvSpPr>
            <p:nvPr/>
          </p:nvSpPr>
          <p:spPr bwMode="auto">
            <a:xfrm>
              <a:off x="2320" y="1817"/>
              <a:ext cx="10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rgbClr val="000099"/>
                  </a:solidFill>
                </a:rPr>
                <a:t>sender FSM</a:t>
              </a:r>
            </a:p>
            <a:p>
              <a:r>
                <a:rPr lang="en-US" sz="200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61446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61448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notcorrupt(rcvpkt) </a:t>
              </a:r>
            </a:p>
            <a:p>
              <a:pPr algn="l"/>
              <a:r>
                <a:rPr lang="en-US">
                  <a:latin typeface="Arial" charset="0"/>
                </a:rPr>
                <a:t>  &amp;&amp; has_seq1(rcvpkt)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1449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</a:rPr>
                <a:t>extract(</a:t>
              </a:r>
              <a:r>
                <a:rPr lang="en-US" dirty="0" err="1">
                  <a:latin typeface="Arial" charset="0"/>
                </a:rPr>
                <a:t>rcvpkt,data</a:t>
              </a:r>
              <a:r>
                <a:rPr lang="en-US" dirty="0">
                  <a:latin typeface="Arial" charset="0"/>
                </a:rPr>
                <a:t>)</a:t>
              </a:r>
            </a:p>
            <a:p>
              <a:pPr algn="l"/>
              <a:r>
                <a:rPr lang="en-US" dirty="0" err="1">
                  <a:latin typeface="Arial" charset="0"/>
                </a:rPr>
                <a:t>deliver_data</a:t>
              </a:r>
              <a:r>
                <a:rPr lang="en-US" dirty="0">
                  <a:latin typeface="Arial" charset="0"/>
                </a:rPr>
                <a:t>(data)</a:t>
              </a:r>
            </a:p>
            <a:p>
              <a:pPr algn="l"/>
              <a:r>
                <a:rPr lang="en-US" b="1" dirty="0" err="1">
                  <a:solidFill>
                    <a:srgbClr val="FF0000"/>
                  </a:solidFill>
                  <a:latin typeface="Arial" charset="0"/>
                </a:rPr>
                <a:t>sndpkt</a:t>
              </a:r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Arial" charset="0"/>
                </a:rPr>
                <a:t>make_pkt</a:t>
              </a:r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(ACK1, </a:t>
              </a:r>
              <a:r>
                <a:rPr lang="en-US" b="1" dirty="0" err="1">
                  <a:solidFill>
                    <a:srgbClr val="FF0000"/>
                  </a:solidFill>
                  <a:latin typeface="Arial" charset="0"/>
                </a:rPr>
                <a:t>chksum</a:t>
              </a:r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)</a:t>
              </a:r>
            </a:p>
            <a:p>
              <a:pPr algn="l"/>
              <a:r>
                <a:rPr lang="en-US" dirty="0" err="1">
                  <a:latin typeface="Arial" charset="0"/>
                </a:rPr>
                <a:t>udt_send</a:t>
              </a:r>
              <a:r>
                <a:rPr lang="en-US" dirty="0">
                  <a:latin typeface="Arial" charset="0"/>
                </a:rPr>
                <a:t>(</a:t>
              </a:r>
              <a:r>
                <a:rPr lang="en-US" dirty="0" err="1">
                  <a:latin typeface="Arial" charset="0"/>
                </a:rPr>
                <a:t>sndpkt</a:t>
              </a:r>
              <a:r>
                <a:rPr lang="en-US" dirty="0">
                  <a:latin typeface="Arial" charset="0"/>
                </a:rPr>
                <a:t>)</a:t>
              </a:r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61450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61452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61461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r>
                    <a:rPr lang="en-US" sz="1400">
                      <a:latin typeface="Arial" charset="0"/>
                    </a:rPr>
                    <a:t>Wait for </a:t>
                  </a:r>
                </a:p>
                <a:p>
                  <a:r>
                    <a:rPr lang="en-US" sz="1400">
                      <a:latin typeface="Arial" charset="0"/>
                    </a:rPr>
                    <a:t>0 from below</a:t>
                  </a:r>
                  <a:endParaRPr lang="en-US" sz="1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61453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  <a:gd name="T6" fmla="*/ 0 w 520"/>
                  <a:gd name="T7" fmla="*/ 0 h 117"/>
                  <a:gd name="T8" fmla="*/ 520 w 520"/>
                  <a:gd name="T9" fmla="*/ 117 h 1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4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  <a:gd name="T6" fmla="*/ 0 w 1514"/>
                  <a:gd name="T7" fmla="*/ 0 h 130"/>
                  <a:gd name="T8" fmla="*/ 1514 w 1514"/>
                  <a:gd name="T9" fmla="*/ 130 h 1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5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6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39 w 619"/>
                  <a:gd name="T1" fmla="*/ 1136 h 1815"/>
                  <a:gd name="T2" fmla="*/ 0 w 619"/>
                  <a:gd name="T3" fmla="*/ 773 h 1815"/>
                  <a:gd name="T4" fmla="*/ 0 60000 65536"/>
                  <a:gd name="T5" fmla="*/ 0 60000 65536"/>
                  <a:gd name="T6" fmla="*/ 0 w 619"/>
                  <a:gd name="T7" fmla="*/ 0 h 1815"/>
                  <a:gd name="T8" fmla="*/ 619 w 619"/>
                  <a:gd name="T9" fmla="*/ 1815 h 18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7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458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>
                    <a:latin typeface="Arial" charset="0"/>
                  </a:rPr>
                  <a:t>rdt_rcv(rcvpkt) &amp;&amp; </a:t>
                </a:r>
              </a:p>
              <a:p>
                <a:pPr algn="l"/>
                <a:r>
                  <a:rPr lang="en-US">
                    <a:latin typeface="Arial" charset="0"/>
                  </a:rPr>
                  <a:t>   (corrupt(rcvpkt) ||</a:t>
                </a:r>
              </a:p>
              <a:p>
                <a:pPr algn="l"/>
                <a:r>
                  <a:rPr lang="en-US">
                    <a:latin typeface="Arial" charset="0"/>
                  </a:rPr>
                  <a:t>     </a:t>
                </a:r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459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/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460" name="Text Box 38"/>
              <p:cNvSpPr txBox="1">
                <a:spLocks noChangeArrowheads="1"/>
              </p:cNvSpPr>
              <p:nvPr/>
            </p:nvSpPr>
            <p:spPr bwMode="auto">
              <a:xfrm>
                <a:off x="2108" y="2716"/>
                <a:ext cx="113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2000">
                    <a:solidFill>
                      <a:srgbClr val="000099"/>
                    </a:solidFill>
                  </a:rPr>
                  <a:t>receiver FSM</a:t>
                </a:r>
              </a:p>
              <a:p>
                <a:r>
                  <a:rPr lang="en-US" sz="200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61451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Symbol" pitchFamily="18" charset="2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6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rdt3.0: channels with errors </a:t>
            </a:r>
            <a:r>
              <a:rPr lang="en-US" sz="3200" i="1" smtClean="0"/>
              <a:t>and</a:t>
            </a:r>
            <a:r>
              <a:rPr lang="en-US" sz="3200" smtClean="0"/>
              <a:t> loss</a:t>
            </a:r>
            <a:endParaRPr lang="en-US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New assumption:</a:t>
            </a:r>
            <a:r>
              <a:rPr lang="en-US" sz="2400" smtClean="0"/>
              <a:t> underlying channel can also lose packets (data or ACKs)</a:t>
            </a:r>
          </a:p>
          <a:p>
            <a:pPr lvl="1"/>
            <a:r>
              <a:rPr lang="en-US" sz="2000" smtClean="0"/>
              <a:t>checksum, seq. #, ACKs, retransmissions will be of help,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Approach:</a:t>
            </a:r>
            <a:r>
              <a:rPr lang="en-US" sz="2400" smtClean="0"/>
              <a:t> sender waits “reasonable” amount of time for ACK </a:t>
            </a:r>
          </a:p>
          <a:p>
            <a:r>
              <a:rPr lang="en-US" sz="2000" smtClean="0"/>
              <a:t>retransmits if no ACK received in this time</a:t>
            </a:r>
          </a:p>
          <a:p>
            <a:r>
              <a:rPr lang="en-US" sz="2000" smtClean="0"/>
              <a:t>if pkt (or ACK) just delayed (not lost):</a:t>
            </a:r>
          </a:p>
          <a:p>
            <a:pPr lvl="1"/>
            <a:r>
              <a:rPr lang="en-US" sz="2000" smtClean="0"/>
              <a:t>retransmission will be  duplicate, but use of seq. #’s already handles this</a:t>
            </a:r>
            <a:endParaRPr lang="en-US" sz="1800" smtClean="0"/>
          </a:p>
          <a:p>
            <a:pPr lvl="1"/>
            <a:r>
              <a:rPr lang="en-US" sz="2000" smtClean="0"/>
              <a:t>receiver must specify seq # of pkt being ACKed</a:t>
            </a:r>
            <a:endParaRPr lang="en-US" sz="1800" smtClean="0"/>
          </a:p>
          <a:p>
            <a:r>
              <a:rPr lang="en-US" sz="2000" smtClean="0"/>
              <a:t>requires countdown timer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sz="3600" smtClean="0"/>
              <a:t>rdt3.0 sender</a:t>
            </a:r>
            <a:endParaRPr lang="en-US" smtClean="0"/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495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496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3497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63544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5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63498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499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306 h 420"/>
              <a:gd name="T2" fmla="*/ 87 w 549"/>
              <a:gd name="T3" fmla="*/ 420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isACK(rcvpkt,1)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3502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63542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3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63503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4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5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835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6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make_pkt(1,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07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08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9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isACK(rcvpkt,0)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3510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1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isACK(rcvpkt,0)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12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3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3514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5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16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17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120 h 430"/>
              <a:gd name="T2" fmla="*/ 15 w 291"/>
              <a:gd name="T3" fmla="*/ 255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8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19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20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1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436 w 436"/>
              <a:gd name="T1" fmla="*/ 101 h 398"/>
              <a:gd name="T2" fmla="*/ 300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2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900 w 900"/>
              <a:gd name="T1" fmla="*/ 360 h 662"/>
              <a:gd name="T2" fmla="*/ 825 w 900"/>
              <a:gd name="T3" fmla="*/ 15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3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24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25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6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31 w 322"/>
              <a:gd name="T1" fmla="*/ 120 h 483"/>
              <a:gd name="T2" fmla="*/ 0 w 322"/>
              <a:gd name="T3" fmla="*/ 183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27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63528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63540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1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call 0from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63529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3530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63538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39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63531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31 w 322"/>
              <a:gd name="T1" fmla="*/ 120 h 483"/>
              <a:gd name="T2" fmla="*/ 0 w 322"/>
              <a:gd name="T3" fmla="*/ 183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32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63533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3534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35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63536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63537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 in action</a:t>
            </a:r>
            <a:endParaRPr lang="en-US" smtClean="0"/>
          </a:p>
        </p:txBody>
      </p:sp>
      <p:pic>
        <p:nvPicPr>
          <p:cNvPr id="64517" name="Picture 3" descr="rdt30_example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8428038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 in action</a:t>
            </a:r>
            <a:endParaRPr lang="en-US" smtClean="0"/>
          </a:p>
        </p:txBody>
      </p:sp>
      <p:pic>
        <p:nvPicPr>
          <p:cNvPr id="65541" name="Picture 3" descr="rdt30_examples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24000"/>
            <a:ext cx="82184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Performance of rdt3.0</a:t>
            </a:r>
            <a:endParaRPr lang="en-US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372475" cy="990600"/>
          </a:xfrm>
        </p:spPr>
        <p:txBody>
          <a:bodyPr/>
          <a:lstStyle/>
          <a:p>
            <a:r>
              <a:rPr lang="en-US" sz="2400" smtClean="0"/>
              <a:t>rdt3.0 works, but performance stinks</a:t>
            </a:r>
          </a:p>
          <a:p>
            <a:r>
              <a:rPr lang="en-US" sz="2400" smtClean="0"/>
              <a:t>ex: 1 Gbps link, 15 ms prop. delay, 8000 bit packet:</a:t>
            </a:r>
          </a:p>
          <a:p>
            <a:endParaRPr lang="en-US" sz="2400" smtClean="0"/>
          </a:p>
        </p:txBody>
      </p:sp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457200" y="3657600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/>
              <a:t>U </a:t>
            </a:r>
            <a:r>
              <a:rPr lang="en-US" sz="2000" baseline="-25000"/>
              <a:t>sender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utilization</a:t>
            </a:r>
            <a:r>
              <a:rPr lang="en-US" sz="2000"/>
              <a:t> – fraction of time sender busy sending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981200" y="4191000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0" name="Picture" r:id="rId3" imgW="3181320" imgH="495360" progId="Word.Picture.8">
                  <p:embed/>
                </p:oleObj>
              </mc:Choice>
              <mc:Fallback>
                <p:oleObj name="Picture" r:id="rId3" imgW="3181320" imgH="495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3309938" y="2774950"/>
            <a:ext cx="26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533400" y="5105400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/>
              <a:t>if RTT=30 msec, 1KB pkt every 30 msec -&gt; 33kB/sec thruput over 1 Gbps link</a:t>
            </a:r>
          </a:p>
          <a:p>
            <a:pPr marL="742950" lvl="1" indent="-28575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/>
              <a:t>network protocol limits use of physical resources!</a:t>
            </a: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2149475" y="2676525"/>
          <a:ext cx="499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1" name="Equation" r:id="rId5" imgW="2387520" imgH="419040" progId="Equation.3">
                  <p:embed/>
                </p:oleObj>
              </mc:Choice>
              <mc:Fallback>
                <p:oleObj name="Equation" r:id="rId5" imgW="2387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676525"/>
                        <a:ext cx="4991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rdt3.0: stop-and-wait operation</a:t>
            </a:r>
          </a:p>
        </p:txBody>
      </p:sp>
      <p:sp>
        <p:nvSpPr>
          <p:cNvPr id="4102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first packet bit transmitted, t = 0</a:t>
            </a:r>
          </a:p>
        </p:txBody>
      </p:sp>
      <p:sp>
        <p:nvSpPr>
          <p:cNvPr id="4104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5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7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8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9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0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1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895 w 2902"/>
              <a:gd name="T3" fmla="*/ 937 h 1185"/>
              <a:gd name="T4" fmla="*/ 2902 w 2902"/>
              <a:gd name="T5" fmla="*/ 1185 h 1185"/>
              <a:gd name="T6" fmla="*/ 0 w 2902"/>
              <a:gd name="T7" fmla="*/ 2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12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3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4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5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  <a:latin typeface="Arial" charset="0"/>
              </a:rPr>
              <a:t>RTT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16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7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8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last packet bit transmitted,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t = L / R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19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0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21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2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23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t = RTT + L / R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24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1845 w 1845"/>
              <a:gd name="T3" fmla="*/ 592 h 592"/>
              <a:gd name="T4" fmla="*/ 1095 w 1845"/>
              <a:gd name="T5" fmla="*/ 592 h 592"/>
              <a:gd name="T6" fmla="*/ 0 w 1845"/>
              <a:gd name="T7" fmla="*/ 2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125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4128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29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26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7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1711325" y="506571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2" name="Picture" r:id="rId3" imgW="3181320" imgH="495360" progId="Word.Picture.8">
                  <p:embed/>
                </p:oleObj>
              </mc:Choice>
              <mc:Fallback>
                <p:oleObj name="Picture" r:id="rId3" imgW="3181320" imgH="495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065713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Pipelined protocols</a:t>
            </a:r>
            <a:endParaRPr lang="en-US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pipelining:</a:t>
            </a:r>
            <a:r>
              <a:rPr lang="en-US" sz="2400" smtClean="0"/>
              <a:t> sender allows multiple, “in-flight”, yet-to-be-acknowledged pkts</a:t>
            </a:r>
          </a:p>
          <a:p>
            <a:pPr lvl="1"/>
            <a:r>
              <a:rPr lang="en-US" sz="2000" smtClean="0"/>
              <a:t>range of sequence numbers must be increased</a:t>
            </a:r>
          </a:p>
          <a:p>
            <a:pPr lvl="1"/>
            <a:r>
              <a:rPr lang="en-US" sz="2000" smtClean="0"/>
              <a:t>buffering at sender and/or receiver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r>
              <a:rPr lang="en-US" sz="2400" smtClean="0"/>
              <a:t>two generic forms of pipelined protocols: </a:t>
            </a:r>
            <a:r>
              <a:rPr lang="en-US" sz="2400" i="1" smtClean="0">
                <a:solidFill>
                  <a:srgbClr val="FF0000"/>
                </a:solidFill>
              </a:rPr>
              <a:t>go-Back-N, selective repeat</a:t>
            </a:r>
          </a:p>
        </p:txBody>
      </p:sp>
      <p:pic>
        <p:nvPicPr>
          <p:cNvPr id="66567" name="Picture 5" descr="rdt_pipeline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890838"/>
            <a:ext cx="61055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Pipelining: increased utilization</a:t>
            </a:r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first packet bit transmitted, t = 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4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895 w 2902"/>
              <a:gd name="T3" fmla="*/ 937 h 1185"/>
              <a:gd name="T4" fmla="*/ 2902 w 2902"/>
              <a:gd name="T5" fmla="*/ 1185 h 1185"/>
              <a:gd name="T6" fmla="*/ 0 w 2902"/>
              <a:gd name="T7" fmla="*/ 2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7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RTT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38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9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0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last bit transmitted, t = L / 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41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2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4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45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t = RTT + L / 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5146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5174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5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45 w 1845"/>
                <a:gd name="T3" fmla="*/ 592 h 592"/>
                <a:gd name="T4" fmla="*/ 1095 w 1845"/>
                <a:gd name="T5" fmla="*/ 592 h 592"/>
                <a:gd name="T6" fmla="*/ 0 w 1845"/>
                <a:gd name="T7" fmla="*/ 2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176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179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80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7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47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895 w 2902"/>
              <a:gd name="T3" fmla="*/ 937 h 1185"/>
              <a:gd name="T4" fmla="*/ 2902 w 2902"/>
              <a:gd name="T5" fmla="*/ 1185 h 1185"/>
              <a:gd name="T6" fmla="*/ 0 w 2902"/>
              <a:gd name="T7" fmla="*/ 2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8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895 w 2902"/>
              <a:gd name="T3" fmla="*/ 937 h 1185"/>
              <a:gd name="T4" fmla="*/ 2902 w 2902"/>
              <a:gd name="T5" fmla="*/ 1185 h 1185"/>
              <a:gd name="T6" fmla="*/ 0 w 2902"/>
              <a:gd name="T7" fmla="*/ 2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49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0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151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5167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8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45 w 1845"/>
                <a:gd name="T3" fmla="*/ 592 h 592"/>
                <a:gd name="T4" fmla="*/ 1095 w 1845"/>
                <a:gd name="T5" fmla="*/ 592 h 592"/>
                <a:gd name="T6" fmla="*/ 0 w 1845"/>
                <a:gd name="T7" fmla="*/ 2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169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172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73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70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1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52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5160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1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845 w 1845"/>
                <a:gd name="T3" fmla="*/ 592 h 592"/>
                <a:gd name="T4" fmla="*/ 1095 w 1845"/>
                <a:gd name="T5" fmla="*/ 592 h 592"/>
                <a:gd name="T6" fmla="*/ 0 w 1845"/>
                <a:gd name="T7" fmla="*/ 2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162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16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6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163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4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53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4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bit of 2</a:t>
            </a:r>
            <a:r>
              <a:rPr lang="en-US" baseline="30000">
                <a:latin typeface="Arial" charset="0"/>
              </a:rPr>
              <a:t>nd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55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6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7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bit of 3</a:t>
            </a:r>
            <a:r>
              <a:rPr lang="en-US" baseline="30000">
                <a:latin typeface="Arial" charset="0"/>
              </a:rPr>
              <a:t>rd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122" name="Object 56"/>
          <p:cNvGraphicFramePr>
            <a:graphicFrameLocks noChangeAspect="1"/>
          </p:cNvGraphicFramePr>
          <p:nvPr/>
        </p:nvGraphicFramePr>
        <p:xfrm>
          <a:off x="1462088" y="5135563"/>
          <a:ext cx="599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6" name="Picture" r:id="rId3" imgW="3181320" imgH="495360" progId="Word.Picture.8">
                  <p:embed/>
                </p:oleObj>
              </mc:Choice>
              <mc:Fallback>
                <p:oleObj name="Picture" r:id="rId3" imgW="3181320" imgH="495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135563"/>
                        <a:ext cx="599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8" name="Text Box 57"/>
          <p:cNvSpPr txBox="1">
            <a:spLocks noChangeArrowheads="1"/>
          </p:cNvSpPr>
          <p:nvPr/>
        </p:nvSpPr>
        <p:spPr bwMode="auto">
          <a:xfrm>
            <a:off x="6310313" y="4437063"/>
            <a:ext cx="2505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Increase utilization</a:t>
            </a:r>
          </a:p>
          <a:p>
            <a:r>
              <a:rPr lang="en-US" sz="2000">
                <a:solidFill>
                  <a:srgbClr val="FF0000"/>
                </a:solidFill>
              </a:rPr>
              <a:t>by a factor of 3!</a:t>
            </a:r>
          </a:p>
        </p:txBody>
      </p:sp>
      <p:sp>
        <p:nvSpPr>
          <p:cNvPr id="515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76200"/>
            <a:ext cx="8566150" cy="1143000"/>
          </a:xfrm>
        </p:spPr>
        <p:txBody>
          <a:bodyPr/>
          <a:lstStyle/>
          <a:p>
            <a:r>
              <a:rPr lang="en-US" dirty="0" smtClean="0"/>
              <a:t>Internet transport-layer protocols</a:t>
            </a:r>
          </a:p>
        </p:txBody>
      </p:sp>
      <p:sp>
        <p:nvSpPr>
          <p:cNvPr id="20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sz="2400" smtClean="0"/>
              <a:t>reliable, in-order delivery (TCP)</a:t>
            </a:r>
          </a:p>
          <a:p>
            <a:pPr lvl="1"/>
            <a:r>
              <a:rPr lang="en-US" sz="2000" smtClean="0"/>
              <a:t>congestion control </a:t>
            </a:r>
          </a:p>
          <a:p>
            <a:pPr lvl="1"/>
            <a:r>
              <a:rPr lang="en-US" sz="2000" smtClean="0"/>
              <a:t>flow control</a:t>
            </a:r>
          </a:p>
          <a:p>
            <a:pPr lvl="1"/>
            <a:r>
              <a:rPr lang="en-US" sz="2000" smtClean="0"/>
              <a:t>connection setup</a:t>
            </a:r>
            <a:endParaRPr lang="en-US" smtClean="0"/>
          </a:p>
          <a:p>
            <a:r>
              <a:rPr lang="en-US" sz="2400" smtClean="0"/>
              <a:t>unreliable, unordered delivery: UDP</a:t>
            </a:r>
          </a:p>
          <a:p>
            <a:pPr lvl="1"/>
            <a:r>
              <a:rPr lang="en-US" sz="2000" smtClean="0"/>
              <a:t>no-frills extension of “best-effort” IP</a:t>
            </a:r>
          </a:p>
          <a:p>
            <a:r>
              <a:rPr lang="en-US" sz="2400" smtClean="0"/>
              <a:t>services not available: </a:t>
            </a:r>
          </a:p>
          <a:p>
            <a:pPr lvl="1"/>
            <a:r>
              <a:rPr lang="en-US" sz="2000" smtClean="0"/>
              <a:t>delay guarantees</a:t>
            </a:r>
          </a:p>
          <a:p>
            <a:pPr lvl="1"/>
            <a:r>
              <a:rPr lang="en-US" sz="2000" smtClean="0"/>
              <a:t>bandwidth guarantees</a:t>
            </a:r>
          </a:p>
        </p:txBody>
      </p:sp>
      <p:sp>
        <p:nvSpPr>
          <p:cNvPr id="2067" name="Freeform 275"/>
          <p:cNvSpPr>
            <a:spLocks/>
          </p:cNvSpPr>
          <p:nvPr/>
        </p:nvSpPr>
        <p:spPr bwMode="auto">
          <a:xfrm>
            <a:off x="6737350" y="3430588"/>
            <a:ext cx="1314450" cy="674687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" name="Freeform 276"/>
          <p:cNvSpPr>
            <a:spLocks/>
          </p:cNvSpPr>
          <p:nvPr/>
        </p:nvSpPr>
        <p:spPr bwMode="auto">
          <a:xfrm>
            <a:off x="6756400" y="1905000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9" name="Freeform 277"/>
          <p:cNvSpPr>
            <a:spLocks/>
          </p:cNvSpPr>
          <p:nvPr/>
        </p:nvSpPr>
        <p:spPr bwMode="auto">
          <a:xfrm>
            <a:off x="5016500" y="1612900"/>
            <a:ext cx="1644650" cy="1071563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070" name="Group 278"/>
          <p:cNvGrpSpPr>
            <a:grpSpLocks/>
          </p:cNvGrpSpPr>
          <p:nvPr/>
        </p:nvGrpSpPr>
        <p:grpSpPr bwMode="auto">
          <a:xfrm>
            <a:off x="5103813" y="2947988"/>
            <a:ext cx="1458912" cy="933450"/>
            <a:chOff x="2889" y="1631"/>
            <a:chExt cx="980" cy="743"/>
          </a:xfrm>
        </p:grpSpPr>
        <p:sp>
          <p:nvSpPr>
            <p:cNvPr id="2446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71" name="Group 281"/>
          <p:cNvGrpSpPr>
            <a:grpSpLocks/>
          </p:cNvGrpSpPr>
          <p:nvPr/>
        </p:nvGrpSpPr>
        <p:grpSpPr bwMode="auto">
          <a:xfrm>
            <a:off x="5805488" y="1804988"/>
            <a:ext cx="336550" cy="531812"/>
            <a:chOff x="3796" y="1043"/>
            <a:chExt cx="865" cy="1237"/>
          </a:xfrm>
        </p:grpSpPr>
        <p:sp>
          <p:nvSpPr>
            <p:cNvPr id="2416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17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18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19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0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1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2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3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4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5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6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7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8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29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30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2431" name="Group 29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2442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3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4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5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432" name="Group 30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2438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39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0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41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433" name="Group 30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2434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35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36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37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072" name="Oval 312"/>
          <p:cNvSpPr>
            <a:spLocks noChangeArrowheads="1"/>
          </p:cNvSpPr>
          <p:nvPr/>
        </p:nvSpPr>
        <p:spPr bwMode="auto">
          <a:xfrm>
            <a:off x="6862763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Line 313"/>
          <p:cNvSpPr>
            <a:spLocks noChangeShapeType="1"/>
          </p:cNvSpPr>
          <p:nvPr/>
        </p:nvSpPr>
        <p:spPr bwMode="auto">
          <a:xfrm>
            <a:off x="6862763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4" name="Line 314"/>
          <p:cNvSpPr>
            <a:spLocks noChangeShapeType="1"/>
          </p:cNvSpPr>
          <p:nvPr/>
        </p:nvSpPr>
        <p:spPr bwMode="auto">
          <a:xfrm>
            <a:off x="7221538" y="3617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5" name="Rectangle 315"/>
          <p:cNvSpPr>
            <a:spLocks noChangeArrowheads="1"/>
          </p:cNvSpPr>
          <p:nvPr/>
        </p:nvSpPr>
        <p:spPr bwMode="auto">
          <a:xfrm>
            <a:off x="6862763" y="3617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76" name="Oval 316"/>
          <p:cNvSpPr>
            <a:spLocks noChangeArrowheads="1"/>
          </p:cNvSpPr>
          <p:nvPr/>
        </p:nvSpPr>
        <p:spPr bwMode="auto">
          <a:xfrm>
            <a:off x="6859588" y="3549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7" name="Group 317"/>
          <p:cNvGrpSpPr>
            <a:grpSpLocks/>
          </p:cNvGrpSpPr>
          <p:nvPr/>
        </p:nvGrpSpPr>
        <p:grpSpPr bwMode="auto">
          <a:xfrm>
            <a:off x="6945313" y="3573463"/>
            <a:ext cx="179387" cy="65087"/>
            <a:chOff x="2848" y="848"/>
            <a:chExt cx="140" cy="98"/>
          </a:xfrm>
        </p:grpSpPr>
        <p:sp>
          <p:nvSpPr>
            <p:cNvPr id="2413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4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5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78" name="Group 321"/>
          <p:cNvGrpSpPr>
            <a:grpSpLocks/>
          </p:cNvGrpSpPr>
          <p:nvPr/>
        </p:nvGrpSpPr>
        <p:grpSpPr bwMode="auto">
          <a:xfrm flipV="1">
            <a:off x="6945313" y="3573463"/>
            <a:ext cx="179387" cy="65087"/>
            <a:chOff x="2848" y="848"/>
            <a:chExt cx="140" cy="98"/>
          </a:xfrm>
        </p:grpSpPr>
        <p:sp>
          <p:nvSpPr>
            <p:cNvPr id="2410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1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2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79" name="Oval 325"/>
          <p:cNvSpPr>
            <a:spLocks noChangeArrowheads="1"/>
          </p:cNvSpPr>
          <p:nvPr/>
        </p:nvSpPr>
        <p:spPr bwMode="auto">
          <a:xfrm>
            <a:off x="7218363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326"/>
          <p:cNvSpPr>
            <a:spLocks noChangeShapeType="1"/>
          </p:cNvSpPr>
          <p:nvPr/>
        </p:nvSpPr>
        <p:spPr bwMode="auto">
          <a:xfrm>
            <a:off x="7218363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1" name="Line 327"/>
          <p:cNvSpPr>
            <a:spLocks noChangeShapeType="1"/>
          </p:cNvSpPr>
          <p:nvPr/>
        </p:nvSpPr>
        <p:spPr bwMode="auto">
          <a:xfrm>
            <a:off x="7577138" y="38973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2" name="Rectangle 328"/>
          <p:cNvSpPr>
            <a:spLocks noChangeArrowheads="1"/>
          </p:cNvSpPr>
          <p:nvPr/>
        </p:nvSpPr>
        <p:spPr bwMode="auto">
          <a:xfrm>
            <a:off x="7218363" y="38973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83" name="Oval 329"/>
          <p:cNvSpPr>
            <a:spLocks noChangeArrowheads="1"/>
          </p:cNvSpPr>
          <p:nvPr/>
        </p:nvSpPr>
        <p:spPr bwMode="auto">
          <a:xfrm>
            <a:off x="7215188" y="38290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4" name="Group 330"/>
          <p:cNvGrpSpPr>
            <a:grpSpLocks/>
          </p:cNvGrpSpPr>
          <p:nvPr/>
        </p:nvGrpSpPr>
        <p:grpSpPr bwMode="auto">
          <a:xfrm>
            <a:off x="7300913" y="3852863"/>
            <a:ext cx="179387" cy="65087"/>
            <a:chOff x="2848" y="848"/>
            <a:chExt cx="140" cy="98"/>
          </a:xfrm>
        </p:grpSpPr>
        <p:sp>
          <p:nvSpPr>
            <p:cNvPr id="2407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8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9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85" name="Group 334"/>
          <p:cNvGrpSpPr>
            <a:grpSpLocks/>
          </p:cNvGrpSpPr>
          <p:nvPr/>
        </p:nvGrpSpPr>
        <p:grpSpPr bwMode="auto">
          <a:xfrm flipV="1">
            <a:off x="7300913" y="3852863"/>
            <a:ext cx="179387" cy="65087"/>
            <a:chOff x="2848" y="848"/>
            <a:chExt cx="140" cy="98"/>
          </a:xfrm>
        </p:grpSpPr>
        <p:sp>
          <p:nvSpPr>
            <p:cNvPr id="2404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5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6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86" name="Oval 338"/>
          <p:cNvSpPr>
            <a:spLocks noChangeArrowheads="1"/>
          </p:cNvSpPr>
          <p:nvPr/>
        </p:nvSpPr>
        <p:spPr bwMode="auto">
          <a:xfrm>
            <a:off x="7497763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Line 339"/>
          <p:cNvSpPr>
            <a:spLocks noChangeShapeType="1"/>
          </p:cNvSpPr>
          <p:nvPr/>
        </p:nvSpPr>
        <p:spPr bwMode="auto">
          <a:xfrm>
            <a:off x="7497763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8" name="Line 340"/>
          <p:cNvSpPr>
            <a:spLocks noChangeShapeType="1"/>
          </p:cNvSpPr>
          <p:nvPr/>
        </p:nvSpPr>
        <p:spPr bwMode="auto">
          <a:xfrm>
            <a:off x="7856538" y="36306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89" name="Rectangle 341"/>
          <p:cNvSpPr>
            <a:spLocks noChangeArrowheads="1"/>
          </p:cNvSpPr>
          <p:nvPr/>
        </p:nvSpPr>
        <p:spPr bwMode="auto">
          <a:xfrm>
            <a:off x="7497763" y="36306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90" name="Oval 342"/>
          <p:cNvSpPr>
            <a:spLocks noChangeArrowheads="1"/>
          </p:cNvSpPr>
          <p:nvPr/>
        </p:nvSpPr>
        <p:spPr bwMode="auto">
          <a:xfrm>
            <a:off x="7494588" y="35623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1" name="Group 343"/>
          <p:cNvGrpSpPr>
            <a:grpSpLocks/>
          </p:cNvGrpSpPr>
          <p:nvPr/>
        </p:nvGrpSpPr>
        <p:grpSpPr bwMode="auto">
          <a:xfrm>
            <a:off x="7580313" y="3586163"/>
            <a:ext cx="179387" cy="65087"/>
            <a:chOff x="2848" y="848"/>
            <a:chExt cx="140" cy="98"/>
          </a:xfrm>
        </p:grpSpPr>
        <p:sp>
          <p:nvSpPr>
            <p:cNvPr id="2401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2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3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92" name="Group 347"/>
          <p:cNvGrpSpPr>
            <a:grpSpLocks/>
          </p:cNvGrpSpPr>
          <p:nvPr/>
        </p:nvGrpSpPr>
        <p:grpSpPr bwMode="auto">
          <a:xfrm flipV="1">
            <a:off x="7580313" y="3586163"/>
            <a:ext cx="179387" cy="65087"/>
            <a:chOff x="2848" y="848"/>
            <a:chExt cx="140" cy="98"/>
          </a:xfrm>
        </p:grpSpPr>
        <p:sp>
          <p:nvSpPr>
            <p:cNvPr id="2398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9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0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93" name="Oval 351"/>
          <p:cNvSpPr>
            <a:spLocks noChangeArrowheads="1"/>
          </p:cNvSpPr>
          <p:nvPr/>
        </p:nvSpPr>
        <p:spPr bwMode="auto">
          <a:xfrm>
            <a:off x="6962775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4" name="Line 352"/>
          <p:cNvSpPr>
            <a:spLocks noChangeShapeType="1"/>
          </p:cNvSpPr>
          <p:nvPr/>
        </p:nvSpPr>
        <p:spPr bwMode="auto">
          <a:xfrm>
            <a:off x="6962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5" name="Line 353"/>
          <p:cNvSpPr>
            <a:spLocks noChangeShapeType="1"/>
          </p:cNvSpPr>
          <p:nvPr/>
        </p:nvSpPr>
        <p:spPr bwMode="auto">
          <a:xfrm>
            <a:off x="7310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96" name="Rectangle 354"/>
          <p:cNvSpPr>
            <a:spLocks noChangeArrowheads="1"/>
          </p:cNvSpPr>
          <p:nvPr/>
        </p:nvSpPr>
        <p:spPr bwMode="auto">
          <a:xfrm>
            <a:off x="6962775" y="2468563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97" name="Oval 355"/>
          <p:cNvSpPr>
            <a:spLocks noChangeArrowheads="1"/>
          </p:cNvSpPr>
          <p:nvPr/>
        </p:nvSpPr>
        <p:spPr bwMode="auto">
          <a:xfrm>
            <a:off x="6959600" y="2405063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8" name="Group 356"/>
          <p:cNvGrpSpPr>
            <a:grpSpLocks/>
          </p:cNvGrpSpPr>
          <p:nvPr/>
        </p:nvGrpSpPr>
        <p:grpSpPr bwMode="auto">
          <a:xfrm>
            <a:off x="7043738" y="2427288"/>
            <a:ext cx="171450" cy="61912"/>
            <a:chOff x="2848" y="848"/>
            <a:chExt cx="140" cy="98"/>
          </a:xfrm>
        </p:grpSpPr>
        <p:sp>
          <p:nvSpPr>
            <p:cNvPr id="2395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6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7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99" name="Group 360"/>
          <p:cNvGrpSpPr>
            <a:grpSpLocks/>
          </p:cNvGrpSpPr>
          <p:nvPr/>
        </p:nvGrpSpPr>
        <p:grpSpPr bwMode="auto">
          <a:xfrm flipV="1">
            <a:off x="7043738" y="2427288"/>
            <a:ext cx="171450" cy="60325"/>
            <a:chOff x="2848" y="848"/>
            <a:chExt cx="140" cy="98"/>
          </a:xfrm>
        </p:grpSpPr>
        <p:sp>
          <p:nvSpPr>
            <p:cNvPr id="2392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3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4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00" name="Oval 364"/>
          <p:cNvSpPr>
            <a:spLocks noChangeArrowheads="1"/>
          </p:cNvSpPr>
          <p:nvPr/>
        </p:nvSpPr>
        <p:spPr bwMode="auto">
          <a:xfrm>
            <a:off x="6961188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365"/>
          <p:cNvSpPr>
            <a:spLocks noChangeShapeType="1"/>
          </p:cNvSpPr>
          <p:nvPr/>
        </p:nvSpPr>
        <p:spPr bwMode="auto">
          <a:xfrm>
            <a:off x="696118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02" name="Line 366"/>
          <p:cNvSpPr>
            <a:spLocks noChangeShapeType="1"/>
          </p:cNvSpPr>
          <p:nvPr/>
        </p:nvSpPr>
        <p:spPr bwMode="auto">
          <a:xfrm>
            <a:off x="73199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03" name="Rectangle 367"/>
          <p:cNvSpPr>
            <a:spLocks noChangeArrowheads="1"/>
          </p:cNvSpPr>
          <p:nvPr/>
        </p:nvSpPr>
        <p:spPr bwMode="auto">
          <a:xfrm>
            <a:off x="6961188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04" name="Oval 368"/>
          <p:cNvSpPr>
            <a:spLocks noChangeArrowheads="1"/>
          </p:cNvSpPr>
          <p:nvPr/>
        </p:nvSpPr>
        <p:spPr bwMode="auto">
          <a:xfrm>
            <a:off x="6958013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5" name="Group 369"/>
          <p:cNvGrpSpPr>
            <a:grpSpLocks/>
          </p:cNvGrpSpPr>
          <p:nvPr/>
        </p:nvGrpSpPr>
        <p:grpSpPr bwMode="auto">
          <a:xfrm>
            <a:off x="7043738" y="2684463"/>
            <a:ext cx="179387" cy="65087"/>
            <a:chOff x="2848" y="848"/>
            <a:chExt cx="140" cy="98"/>
          </a:xfrm>
        </p:grpSpPr>
        <p:sp>
          <p:nvSpPr>
            <p:cNvPr id="2389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0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1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06" name="Group 373"/>
          <p:cNvGrpSpPr>
            <a:grpSpLocks/>
          </p:cNvGrpSpPr>
          <p:nvPr/>
        </p:nvGrpSpPr>
        <p:grpSpPr bwMode="auto">
          <a:xfrm flipV="1">
            <a:off x="7043738" y="2684463"/>
            <a:ext cx="179387" cy="65087"/>
            <a:chOff x="2848" y="848"/>
            <a:chExt cx="140" cy="98"/>
          </a:xfrm>
        </p:grpSpPr>
        <p:sp>
          <p:nvSpPr>
            <p:cNvPr id="2386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7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8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07" name="Oval 377"/>
          <p:cNvSpPr>
            <a:spLocks noChangeArrowheads="1"/>
          </p:cNvSpPr>
          <p:nvPr/>
        </p:nvSpPr>
        <p:spPr bwMode="auto">
          <a:xfrm>
            <a:off x="7437438" y="2378075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378"/>
          <p:cNvSpPr>
            <a:spLocks noChangeShapeType="1"/>
          </p:cNvSpPr>
          <p:nvPr/>
        </p:nvSpPr>
        <p:spPr bwMode="auto">
          <a:xfrm>
            <a:off x="7437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09" name="Line 379"/>
          <p:cNvSpPr>
            <a:spLocks noChangeShapeType="1"/>
          </p:cNvSpPr>
          <p:nvPr/>
        </p:nvSpPr>
        <p:spPr bwMode="auto">
          <a:xfrm>
            <a:off x="7767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10" name="Rectangle 380"/>
          <p:cNvSpPr>
            <a:spLocks noChangeArrowheads="1"/>
          </p:cNvSpPr>
          <p:nvPr/>
        </p:nvSpPr>
        <p:spPr bwMode="auto">
          <a:xfrm>
            <a:off x="7437438" y="23717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111" name="Oval 381"/>
          <p:cNvSpPr>
            <a:spLocks noChangeArrowheads="1"/>
          </p:cNvSpPr>
          <p:nvPr/>
        </p:nvSpPr>
        <p:spPr bwMode="auto">
          <a:xfrm>
            <a:off x="7434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2" name="Group 382"/>
          <p:cNvGrpSpPr>
            <a:grpSpLocks/>
          </p:cNvGrpSpPr>
          <p:nvPr/>
        </p:nvGrpSpPr>
        <p:grpSpPr bwMode="auto">
          <a:xfrm>
            <a:off x="7513638" y="2332038"/>
            <a:ext cx="163512" cy="57150"/>
            <a:chOff x="2848" y="848"/>
            <a:chExt cx="140" cy="98"/>
          </a:xfrm>
        </p:grpSpPr>
        <p:sp>
          <p:nvSpPr>
            <p:cNvPr id="2383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4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5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13" name="Group 386"/>
          <p:cNvGrpSpPr>
            <a:grpSpLocks/>
          </p:cNvGrpSpPr>
          <p:nvPr/>
        </p:nvGrpSpPr>
        <p:grpSpPr bwMode="auto">
          <a:xfrm flipV="1">
            <a:off x="7513638" y="2330450"/>
            <a:ext cx="163512" cy="58738"/>
            <a:chOff x="2848" y="848"/>
            <a:chExt cx="140" cy="98"/>
          </a:xfrm>
        </p:grpSpPr>
        <p:sp>
          <p:nvSpPr>
            <p:cNvPr id="2380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1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2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14" name="Oval 390"/>
          <p:cNvSpPr>
            <a:spLocks noChangeArrowheads="1"/>
          </p:cNvSpPr>
          <p:nvPr/>
        </p:nvSpPr>
        <p:spPr bwMode="auto">
          <a:xfrm>
            <a:off x="7523163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5" name="Line 391"/>
          <p:cNvSpPr>
            <a:spLocks noChangeShapeType="1"/>
          </p:cNvSpPr>
          <p:nvPr/>
        </p:nvSpPr>
        <p:spPr bwMode="auto">
          <a:xfrm>
            <a:off x="7523163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16" name="Line 392"/>
          <p:cNvSpPr>
            <a:spLocks noChangeShapeType="1"/>
          </p:cNvSpPr>
          <p:nvPr/>
        </p:nvSpPr>
        <p:spPr bwMode="auto">
          <a:xfrm>
            <a:off x="7881938" y="2728913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17" name="Rectangle 393"/>
          <p:cNvSpPr>
            <a:spLocks noChangeArrowheads="1"/>
          </p:cNvSpPr>
          <p:nvPr/>
        </p:nvSpPr>
        <p:spPr bwMode="auto">
          <a:xfrm>
            <a:off x="7523163" y="2728913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18" name="Oval 394"/>
          <p:cNvSpPr>
            <a:spLocks noChangeArrowheads="1"/>
          </p:cNvSpPr>
          <p:nvPr/>
        </p:nvSpPr>
        <p:spPr bwMode="auto">
          <a:xfrm>
            <a:off x="7519988" y="2660650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9" name="Group 395"/>
          <p:cNvGrpSpPr>
            <a:grpSpLocks/>
          </p:cNvGrpSpPr>
          <p:nvPr/>
        </p:nvGrpSpPr>
        <p:grpSpPr bwMode="auto">
          <a:xfrm>
            <a:off x="7605713" y="2684463"/>
            <a:ext cx="179387" cy="65087"/>
            <a:chOff x="2848" y="848"/>
            <a:chExt cx="140" cy="98"/>
          </a:xfrm>
        </p:grpSpPr>
        <p:sp>
          <p:nvSpPr>
            <p:cNvPr id="2377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8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9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20" name="Group 399"/>
          <p:cNvGrpSpPr>
            <a:grpSpLocks/>
          </p:cNvGrpSpPr>
          <p:nvPr/>
        </p:nvGrpSpPr>
        <p:grpSpPr bwMode="auto">
          <a:xfrm flipV="1">
            <a:off x="7605713" y="2684463"/>
            <a:ext cx="179387" cy="65087"/>
            <a:chOff x="2848" y="848"/>
            <a:chExt cx="140" cy="98"/>
          </a:xfrm>
        </p:grpSpPr>
        <p:sp>
          <p:nvSpPr>
            <p:cNvPr id="2374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5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6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21" name="Oval 403"/>
          <p:cNvSpPr>
            <a:spLocks noChangeArrowheads="1"/>
          </p:cNvSpPr>
          <p:nvPr/>
        </p:nvSpPr>
        <p:spPr bwMode="auto">
          <a:xfrm>
            <a:off x="6113463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2" name="Line 404"/>
          <p:cNvSpPr>
            <a:spLocks noChangeShapeType="1"/>
          </p:cNvSpPr>
          <p:nvPr/>
        </p:nvSpPr>
        <p:spPr bwMode="auto">
          <a:xfrm>
            <a:off x="6113463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23" name="Line 405"/>
          <p:cNvSpPr>
            <a:spLocks noChangeShapeType="1"/>
          </p:cNvSpPr>
          <p:nvPr/>
        </p:nvSpPr>
        <p:spPr bwMode="auto">
          <a:xfrm>
            <a:off x="6459538" y="246380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24" name="Rectangle 406"/>
          <p:cNvSpPr>
            <a:spLocks noChangeArrowheads="1"/>
          </p:cNvSpPr>
          <p:nvPr/>
        </p:nvSpPr>
        <p:spPr bwMode="auto">
          <a:xfrm>
            <a:off x="6113463" y="246380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25" name="Oval 407"/>
          <p:cNvSpPr>
            <a:spLocks noChangeArrowheads="1"/>
          </p:cNvSpPr>
          <p:nvPr/>
        </p:nvSpPr>
        <p:spPr bwMode="auto">
          <a:xfrm>
            <a:off x="6110288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26" name="Group 408"/>
          <p:cNvGrpSpPr>
            <a:grpSpLocks/>
          </p:cNvGrpSpPr>
          <p:nvPr/>
        </p:nvGrpSpPr>
        <p:grpSpPr bwMode="auto">
          <a:xfrm>
            <a:off x="6194425" y="2422525"/>
            <a:ext cx="171450" cy="60325"/>
            <a:chOff x="2848" y="848"/>
            <a:chExt cx="140" cy="98"/>
          </a:xfrm>
        </p:grpSpPr>
        <p:sp>
          <p:nvSpPr>
            <p:cNvPr id="2371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2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3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27" name="Group 412"/>
          <p:cNvGrpSpPr>
            <a:grpSpLocks/>
          </p:cNvGrpSpPr>
          <p:nvPr/>
        </p:nvGrpSpPr>
        <p:grpSpPr bwMode="auto">
          <a:xfrm flipV="1">
            <a:off x="6194425" y="2422525"/>
            <a:ext cx="171450" cy="58738"/>
            <a:chOff x="2848" y="848"/>
            <a:chExt cx="140" cy="98"/>
          </a:xfrm>
        </p:grpSpPr>
        <p:sp>
          <p:nvSpPr>
            <p:cNvPr id="2368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9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0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28" name="Oval 416"/>
          <p:cNvSpPr>
            <a:spLocks noChangeArrowheads="1"/>
          </p:cNvSpPr>
          <p:nvPr/>
        </p:nvSpPr>
        <p:spPr bwMode="auto">
          <a:xfrm>
            <a:off x="5807075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9" name="Line 417"/>
          <p:cNvSpPr>
            <a:spLocks noChangeShapeType="1"/>
          </p:cNvSpPr>
          <p:nvPr/>
        </p:nvSpPr>
        <p:spPr bwMode="auto">
          <a:xfrm>
            <a:off x="5807075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30" name="Line 418"/>
          <p:cNvSpPr>
            <a:spLocks noChangeShapeType="1"/>
          </p:cNvSpPr>
          <p:nvPr/>
        </p:nvSpPr>
        <p:spPr bwMode="auto">
          <a:xfrm>
            <a:off x="6153150" y="3613150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31" name="Rectangle 419"/>
          <p:cNvSpPr>
            <a:spLocks noChangeArrowheads="1"/>
          </p:cNvSpPr>
          <p:nvPr/>
        </p:nvSpPr>
        <p:spPr bwMode="auto">
          <a:xfrm>
            <a:off x="5807075" y="361315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32" name="Oval 420"/>
          <p:cNvSpPr>
            <a:spLocks noChangeArrowheads="1"/>
          </p:cNvSpPr>
          <p:nvPr/>
        </p:nvSpPr>
        <p:spPr bwMode="auto">
          <a:xfrm>
            <a:off x="5803900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33" name="Group 421"/>
          <p:cNvGrpSpPr>
            <a:grpSpLocks/>
          </p:cNvGrpSpPr>
          <p:nvPr/>
        </p:nvGrpSpPr>
        <p:grpSpPr bwMode="auto">
          <a:xfrm>
            <a:off x="5888038" y="3571875"/>
            <a:ext cx="171450" cy="60325"/>
            <a:chOff x="2848" y="848"/>
            <a:chExt cx="140" cy="98"/>
          </a:xfrm>
        </p:grpSpPr>
        <p:sp>
          <p:nvSpPr>
            <p:cNvPr id="2365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6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7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34" name="Group 425"/>
          <p:cNvGrpSpPr>
            <a:grpSpLocks/>
          </p:cNvGrpSpPr>
          <p:nvPr/>
        </p:nvGrpSpPr>
        <p:grpSpPr bwMode="auto">
          <a:xfrm flipV="1">
            <a:off x="5888038" y="3571875"/>
            <a:ext cx="171450" cy="58738"/>
            <a:chOff x="2848" y="848"/>
            <a:chExt cx="140" cy="98"/>
          </a:xfrm>
        </p:grpSpPr>
        <p:sp>
          <p:nvSpPr>
            <p:cNvPr id="2362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3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4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35" name="Line 429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36" name="Line 430"/>
          <p:cNvSpPr>
            <a:spLocks noChangeShapeType="1"/>
          </p:cNvSpPr>
          <p:nvPr/>
        </p:nvSpPr>
        <p:spPr bwMode="auto">
          <a:xfrm>
            <a:off x="7129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37" name="Line 431"/>
          <p:cNvSpPr>
            <a:spLocks noChangeShapeType="1"/>
          </p:cNvSpPr>
          <p:nvPr/>
        </p:nvSpPr>
        <p:spPr bwMode="auto">
          <a:xfrm>
            <a:off x="7226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38" name="Line 432"/>
          <p:cNvSpPr>
            <a:spLocks noChangeShapeType="1"/>
          </p:cNvSpPr>
          <p:nvPr/>
        </p:nvSpPr>
        <p:spPr bwMode="auto">
          <a:xfrm flipV="1">
            <a:off x="7462838" y="3722688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39" name="Line 433"/>
          <p:cNvSpPr>
            <a:spLocks noChangeShapeType="1"/>
          </p:cNvSpPr>
          <p:nvPr/>
        </p:nvSpPr>
        <p:spPr bwMode="auto">
          <a:xfrm>
            <a:off x="6161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0" name="Line 434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1" name="Line 435"/>
          <p:cNvSpPr>
            <a:spLocks noChangeShapeType="1"/>
          </p:cNvSpPr>
          <p:nvPr/>
        </p:nvSpPr>
        <p:spPr bwMode="auto">
          <a:xfrm>
            <a:off x="6022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2" name="Freeform 436"/>
          <p:cNvSpPr>
            <a:spLocks/>
          </p:cNvSpPr>
          <p:nvPr/>
        </p:nvSpPr>
        <p:spPr bwMode="auto">
          <a:xfrm>
            <a:off x="5343525" y="4325938"/>
            <a:ext cx="2979738" cy="1455737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3" name="Line 437"/>
          <p:cNvSpPr>
            <a:spLocks noChangeShapeType="1"/>
          </p:cNvSpPr>
          <p:nvPr/>
        </p:nvSpPr>
        <p:spPr bwMode="auto">
          <a:xfrm rot="-5400000">
            <a:off x="7578725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44" name="Line 438"/>
          <p:cNvSpPr>
            <a:spLocks noChangeShapeType="1"/>
          </p:cNvSpPr>
          <p:nvPr/>
        </p:nvSpPr>
        <p:spPr bwMode="auto">
          <a:xfrm rot="5400000" flipV="1">
            <a:off x="7724775" y="5343525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45" name="Line 439"/>
          <p:cNvSpPr>
            <a:spLocks noChangeShapeType="1"/>
          </p:cNvSpPr>
          <p:nvPr/>
        </p:nvSpPr>
        <p:spPr bwMode="auto">
          <a:xfrm rot="-5400000">
            <a:off x="7910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146" name="Group 440"/>
          <p:cNvGrpSpPr>
            <a:grpSpLocks/>
          </p:cNvGrpSpPr>
          <p:nvPr/>
        </p:nvGrpSpPr>
        <p:grpSpPr bwMode="auto">
          <a:xfrm>
            <a:off x="7489825" y="4729163"/>
            <a:ext cx="501650" cy="234950"/>
            <a:chOff x="4701" y="2996"/>
            <a:chExt cx="316" cy="148"/>
          </a:xfrm>
        </p:grpSpPr>
        <p:sp>
          <p:nvSpPr>
            <p:cNvPr id="2349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0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1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2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3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4" name="Group 44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359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0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1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55" name="Group 45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356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7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8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147" name="Group 454"/>
          <p:cNvGrpSpPr>
            <a:grpSpLocks/>
          </p:cNvGrpSpPr>
          <p:nvPr/>
        </p:nvGrpSpPr>
        <p:grpSpPr bwMode="auto">
          <a:xfrm>
            <a:off x="6673850" y="4452938"/>
            <a:ext cx="501650" cy="234950"/>
            <a:chOff x="3600" y="219"/>
            <a:chExt cx="360" cy="175"/>
          </a:xfrm>
        </p:grpSpPr>
        <p:sp>
          <p:nvSpPr>
            <p:cNvPr id="2336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7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8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9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40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1" name="Group 4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6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7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8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42" name="Group 4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3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4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148" name="Group 468"/>
          <p:cNvGrpSpPr>
            <a:grpSpLocks/>
          </p:cNvGrpSpPr>
          <p:nvPr/>
        </p:nvGrpSpPr>
        <p:grpSpPr bwMode="auto">
          <a:xfrm>
            <a:off x="6008688" y="4757738"/>
            <a:ext cx="501650" cy="234950"/>
            <a:chOff x="3600" y="219"/>
            <a:chExt cx="360" cy="175"/>
          </a:xfrm>
        </p:grpSpPr>
        <p:sp>
          <p:nvSpPr>
            <p:cNvPr id="2323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5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6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27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8" name="Group 4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3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34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35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29" name="Group 4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0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31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32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149" name="Line 482"/>
          <p:cNvSpPr>
            <a:spLocks noChangeShapeType="1"/>
          </p:cNvSpPr>
          <p:nvPr/>
        </p:nvSpPr>
        <p:spPr bwMode="auto">
          <a:xfrm>
            <a:off x="7123113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0" name="Line 483"/>
          <p:cNvSpPr>
            <a:spLocks noChangeShapeType="1"/>
          </p:cNvSpPr>
          <p:nvPr/>
        </p:nvSpPr>
        <p:spPr bwMode="auto">
          <a:xfrm flipV="1">
            <a:off x="6470650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" name="Line 484"/>
          <p:cNvSpPr>
            <a:spLocks noChangeShapeType="1"/>
          </p:cNvSpPr>
          <p:nvPr/>
        </p:nvSpPr>
        <p:spPr bwMode="auto">
          <a:xfrm flipV="1">
            <a:off x="6513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" name="Line 485"/>
          <p:cNvSpPr>
            <a:spLocks noChangeShapeType="1"/>
          </p:cNvSpPr>
          <p:nvPr/>
        </p:nvSpPr>
        <p:spPr bwMode="auto">
          <a:xfrm flipH="1">
            <a:off x="5808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" name="Line 486"/>
          <p:cNvSpPr>
            <a:spLocks noChangeShapeType="1"/>
          </p:cNvSpPr>
          <p:nvPr/>
        </p:nvSpPr>
        <p:spPr bwMode="auto">
          <a:xfrm>
            <a:off x="5834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4" name="Line 487"/>
          <p:cNvSpPr>
            <a:spLocks noChangeShapeType="1"/>
          </p:cNvSpPr>
          <p:nvPr/>
        </p:nvSpPr>
        <p:spPr bwMode="auto">
          <a:xfrm>
            <a:off x="5694363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" name="Line 488"/>
          <p:cNvSpPr>
            <a:spLocks noChangeShapeType="1"/>
          </p:cNvSpPr>
          <p:nvPr/>
        </p:nvSpPr>
        <p:spPr bwMode="auto">
          <a:xfrm>
            <a:off x="5946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6" name="Line 489"/>
          <p:cNvSpPr>
            <a:spLocks noChangeShapeType="1"/>
          </p:cNvSpPr>
          <p:nvPr/>
        </p:nvSpPr>
        <p:spPr bwMode="auto">
          <a:xfrm flipH="1">
            <a:off x="6186488" y="5000625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7" name="Line 490"/>
          <p:cNvSpPr>
            <a:spLocks noChangeShapeType="1"/>
          </p:cNvSpPr>
          <p:nvPr/>
        </p:nvSpPr>
        <p:spPr bwMode="auto">
          <a:xfrm>
            <a:off x="5999163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8" name="Line 491"/>
          <p:cNvSpPr>
            <a:spLocks noChangeShapeType="1"/>
          </p:cNvSpPr>
          <p:nvPr/>
        </p:nvSpPr>
        <p:spPr bwMode="auto">
          <a:xfrm flipH="1" flipV="1">
            <a:off x="6396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9" name="Line 492"/>
          <p:cNvSpPr>
            <a:spLocks noChangeShapeType="1"/>
          </p:cNvSpPr>
          <p:nvPr/>
        </p:nvSpPr>
        <p:spPr bwMode="auto">
          <a:xfrm>
            <a:off x="6477000" y="4956175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0" name="Line 493"/>
          <p:cNvSpPr>
            <a:spLocks noChangeShapeType="1"/>
          </p:cNvSpPr>
          <p:nvPr/>
        </p:nvSpPr>
        <p:spPr bwMode="auto">
          <a:xfrm>
            <a:off x="5926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61" name="Group 494"/>
          <p:cNvGrpSpPr>
            <a:grpSpLocks/>
          </p:cNvGrpSpPr>
          <p:nvPr/>
        </p:nvGrpSpPr>
        <p:grpSpPr bwMode="auto">
          <a:xfrm>
            <a:off x="5111750" y="1651000"/>
            <a:ext cx="3021013" cy="3981450"/>
            <a:chOff x="-1203" y="1352"/>
            <a:chExt cx="1903" cy="2508"/>
          </a:xfrm>
        </p:grpSpPr>
        <p:grpSp>
          <p:nvGrpSpPr>
            <p:cNvPr id="2296" name="Group 495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320" name="Picture 496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1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22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297" name="Picture 499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98" name="Group 500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061" name="Object 5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34" name="Clip" r:id="rId5" imgW="819000" imgH="847800" progId="MS_ClipArt_Gallery.2">
                      <p:embed/>
                    </p:oleObj>
                  </mc:Choice>
                  <mc:Fallback>
                    <p:oleObj name="Clip" r:id="rId5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2" name="Object 5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35" name="Clip" r:id="rId7" imgW="1266840" imgH="1200240" progId="MS_ClipArt_Gallery.2">
                      <p:embed/>
                    </p:oleObj>
                  </mc:Choice>
                  <mc:Fallback>
                    <p:oleObj name="Clip" r:id="rId7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99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059" name="Object 5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36" name="Clip" r:id="rId9" imgW="819000" imgH="847800" progId="MS_ClipArt_Gallery.2">
                      <p:embed/>
                    </p:oleObj>
                  </mc:Choice>
                  <mc:Fallback>
                    <p:oleObj name="Clip" r:id="rId9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0" name="Object 5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37" name="Clip" r:id="rId10" imgW="1266840" imgH="1200240" progId="MS_ClipArt_Gallery.2">
                      <p:embed/>
                    </p:oleObj>
                  </mc:Choice>
                  <mc:Fallback>
                    <p:oleObj name="Clip" r:id="rId10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0" name="Object 50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8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00" name="Group 507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312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3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5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17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18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051" name="Object 516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9" name="Clip" r:id="rId13" imgW="1305000" imgH="1085760" progId="MS_ClipArt_Gallery.2">
                    <p:embed/>
                  </p:oleObj>
                </mc:Choice>
                <mc:Fallback>
                  <p:oleObj name="Clip" r:id="rId1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517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0" name="Clip" r:id="rId14" imgW="1305000" imgH="1085760" progId="MS_ClipArt_Gallery.2">
                    <p:embed/>
                  </p:oleObj>
                </mc:Choice>
                <mc:Fallback>
                  <p:oleObj name="Clip" r:id="rId1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18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1" name="Clip" r:id="rId15" imgW="1305000" imgH="1085760" progId="MS_ClipArt_Gallery.2">
                    <p:embed/>
                  </p:oleObj>
                </mc:Choice>
                <mc:Fallback>
                  <p:oleObj name="Clip" r:id="rId1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519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2" name="Clip" r:id="rId16" imgW="1305000" imgH="1085760" progId="MS_ClipArt_Gallery.2">
                    <p:embed/>
                  </p:oleObj>
                </mc:Choice>
                <mc:Fallback>
                  <p:oleObj name="Clip" r:id="rId1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01" name="Group 520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057" name="Object 5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43" name="Clip" r:id="rId17" imgW="819000" imgH="847800" progId="MS_ClipArt_Gallery.2">
                      <p:embed/>
                    </p:oleObj>
                  </mc:Choice>
                  <mc:Fallback>
                    <p:oleObj name="Clip" r:id="rId17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5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44" name="Clip" r:id="rId18" imgW="1266840" imgH="1200240" progId="MS_ClipArt_Gallery.2">
                      <p:embed/>
                    </p:oleObj>
                  </mc:Choice>
                  <mc:Fallback>
                    <p:oleObj name="Clip" r:id="rId18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02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055" name="Object 5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45" name="Clip" r:id="rId19" imgW="819000" imgH="847800" progId="MS_ClipArt_Gallery.2">
                      <p:embed/>
                    </p:oleObj>
                  </mc:Choice>
                  <mc:Fallback>
                    <p:oleObj name="Clip" r:id="rId19" imgW="819000" imgH="84780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5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46" name="Clip" r:id="rId20" imgW="1266840" imgH="1200240" progId="MS_ClipArt_Gallery.2">
                      <p:embed/>
                    </p:oleObj>
                  </mc:Choice>
                  <mc:Fallback>
                    <p:oleObj name="Clip" r:id="rId20" imgW="1266840" imgH="12002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03" name="Group 526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304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5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6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7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8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09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10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1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62" name="Line 535"/>
          <p:cNvSpPr>
            <a:spLocks noChangeShapeType="1"/>
          </p:cNvSpPr>
          <p:nvPr/>
        </p:nvSpPr>
        <p:spPr bwMode="auto">
          <a:xfrm flipH="1">
            <a:off x="6015038" y="3413125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3" name="Line 536"/>
          <p:cNvSpPr>
            <a:spLocks noChangeShapeType="1"/>
          </p:cNvSpPr>
          <p:nvPr/>
        </p:nvSpPr>
        <p:spPr bwMode="auto">
          <a:xfrm flipV="1">
            <a:off x="7312025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4" name="Line 537"/>
          <p:cNvSpPr>
            <a:spLocks noChangeShapeType="1"/>
          </p:cNvSpPr>
          <p:nvPr/>
        </p:nvSpPr>
        <p:spPr bwMode="auto">
          <a:xfrm>
            <a:off x="7138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5" name="Line 538"/>
          <p:cNvSpPr>
            <a:spLocks noChangeShapeType="1"/>
          </p:cNvSpPr>
          <p:nvPr/>
        </p:nvSpPr>
        <p:spPr bwMode="auto">
          <a:xfrm flipV="1">
            <a:off x="7310438" y="2465388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" name="Line 539"/>
          <p:cNvSpPr>
            <a:spLocks noChangeShapeType="1"/>
          </p:cNvSpPr>
          <p:nvPr/>
        </p:nvSpPr>
        <p:spPr bwMode="auto">
          <a:xfrm>
            <a:off x="7675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7" name="Line 540"/>
          <p:cNvSpPr>
            <a:spLocks noChangeShapeType="1"/>
          </p:cNvSpPr>
          <p:nvPr/>
        </p:nvSpPr>
        <p:spPr bwMode="auto">
          <a:xfrm>
            <a:off x="7329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8" name="Line 541"/>
          <p:cNvSpPr>
            <a:spLocks noChangeShapeType="1"/>
          </p:cNvSpPr>
          <p:nvPr/>
        </p:nvSpPr>
        <p:spPr bwMode="auto">
          <a:xfrm flipV="1">
            <a:off x="5624513" y="3636963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9" name="Line 542"/>
          <p:cNvSpPr>
            <a:spLocks noChangeShapeType="1"/>
          </p:cNvSpPr>
          <p:nvPr/>
        </p:nvSpPr>
        <p:spPr bwMode="auto">
          <a:xfrm flipV="1">
            <a:off x="7743825" y="2163763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" name="Line 543"/>
          <p:cNvSpPr>
            <a:spLocks noChangeShapeType="1"/>
          </p:cNvSpPr>
          <p:nvPr/>
        </p:nvSpPr>
        <p:spPr bwMode="auto">
          <a:xfrm>
            <a:off x="7883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1" name="Line 54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2" name="Line 545"/>
          <p:cNvSpPr>
            <a:spLocks noChangeShapeType="1"/>
          </p:cNvSpPr>
          <p:nvPr/>
        </p:nvSpPr>
        <p:spPr bwMode="auto">
          <a:xfrm flipH="1">
            <a:off x="7620000" y="2836863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73" name="Group 546"/>
          <p:cNvGrpSpPr>
            <a:grpSpLocks/>
          </p:cNvGrpSpPr>
          <p:nvPr/>
        </p:nvGrpSpPr>
        <p:grpSpPr bwMode="auto">
          <a:xfrm>
            <a:off x="6672263" y="4454525"/>
            <a:ext cx="501650" cy="234950"/>
            <a:chOff x="4701" y="2996"/>
            <a:chExt cx="316" cy="148"/>
          </a:xfrm>
        </p:grpSpPr>
        <p:sp>
          <p:nvSpPr>
            <p:cNvPr id="2283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5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6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87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88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93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94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95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289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90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91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92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174" name="Group 560"/>
          <p:cNvGrpSpPr>
            <a:grpSpLocks/>
          </p:cNvGrpSpPr>
          <p:nvPr/>
        </p:nvGrpSpPr>
        <p:grpSpPr bwMode="auto">
          <a:xfrm>
            <a:off x="6007100" y="4756150"/>
            <a:ext cx="501650" cy="234950"/>
            <a:chOff x="4701" y="2996"/>
            <a:chExt cx="316" cy="148"/>
          </a:xfrm>
        </p:grpSpPr>
        <p:sp>
          <p:nvSpPr>
            <p:cNvPr id="2270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2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3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74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5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80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81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82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276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77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8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9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175" name="Group 574"/>
          <p:cNvGrpSpPr>
            <a:grpSpLocks/>
          </p:cNvGrpSpPr>
          <p:nvPr/>
        </p:nvGrpSpPr>
        <p:grpSpPr bwMode="auto">
          <a:xfrm>
            <a:off x="6837363" y="4941888"/>
            <a:ext cx="290512" cy="404812"/>
            <a:chOff x="4290" y="3130"/>
            <a:chExt cx="183" cy="255"/>
          </a:xfrm>
        </p:grpSpPr>
        <p:pic>
          <p:nvPicPr>
            <p:cNvPr id="2252" name="Picture 575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4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6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7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8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9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0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1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2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3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4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5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6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7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8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69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76" name="Group 593"/>
          <p:cNvGrpSpPr>
            <a:grpSpLocks/>
          </p:cNvGrpSpPr>
          <p:nvPr/>
        </p:nvGrpSpPr>
        <p:grpSpPr bwMode="auto">
          <a:xfrm>
            <a:off x="5394325" y="3403600"/>
            <a:ext cx="290513" cy="404813"/>
            <a:chOff x="4290" y="3130"/>
            <a:chExt cx="183" cy="255"/>
          </a:xfrm>
        </p:grpSpPr>
        <p:pic>
          <p:nvPicPr>
            <p:cNvPr id="2234" name="Picture 594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35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36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37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38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39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0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1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2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3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4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45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6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7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8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9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0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51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77" name="Group 613"/>
          <p:cNvGrpSpPr>
            <a:grpSpLocks/>
          </p:cNvGrpSpPr>
          <p:nvPr/>
        </p:nvGrpSpPr>
        <p:grpSpPr bwMode="auto">
          <a:xfrm>
            <a:off x="5214938" y="1423988"/>
            <a:ext cx="814387" cy="854075"/>
            <a:chOff x="4180" y="744"/>
            <a:chExt cx="513" cy="538"/>
          </a:xfrm>
        </p:grpSpPr>
        <p:sp>
          <p:nvSpPr>
            <p:cNvPr id="2227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0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31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2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3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78" name="Group 245"/>
          <p:cNvGrpSpPr>
            <a:grpSpLocks/>
          </p:cNvGrpSpPr>
          <p:nvPr/>
        </p:nvGrpSpPr>
        <p:grpSpPr bwMode="auto">
          <a:xfrm>
            <a:off x="5961063" y="1987550"/>
            <a:ext cx="814387" cy="701675"/>
            <a:chOff x="2923" y="3345"/>
            <a:chExt cx="513" cy="442"/>
          </a:xfrm>
        </p:grpSpPr>
        <p:sp>
          <p:nvSpPr>
            <p:cNvPr id="2222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5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6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79" name="Group 637"/>
          <p:cNvGrpSpPr>
            <a:grpSpLocks/>
          </p:cNvGrpSpPr>
          <p:nvPr/>
        </p:nvGrpSpPr>
        <p:grpSpPr bwMode="auto">
          <a:xfrm>
            <a:off x="7132638" y="4359275"/>
            <a:ext cx="814387" cy="701675"/>
            <a:chOff x="2923" y="3345"/>
            <a:chExt cx="513" cy="442"/>
          </a:xfrm>
        </p:grpSpPr>
        <p:sp>
          <p:nvSpPr>
            <p:cNvPr id="2217" name="Rectangle 63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Rectangle 63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Text Box 64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0" name="Line 64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1" name="Line 64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0" name="Group 643"/>
          <p:cNvGrpSpPr>
            <a:grpSpLocks/>
          </p:cNvGrpSpPr>
          <p:nvPr/>
        </p:nvGrpSpPr>
        <p:grpSpPr bwMode="auto">
          <a:xfrm>
            <a:off x="6400800" y="4011613"/>
            <a:ext cx="814388" cy="701675"/>
            <a:chOff x="2923" y="3345"/>
            <a:chExt cx="513" cy="442"/>
          </a:xfrm>
        </p:grpSpPr>
        <p:sp>
          <p:nvSpPr>
            <p:cNvPr id="2212" name="Rectangle 64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Rectangle 64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Text Box 64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5" name="Line 64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6" name="Line 64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1" name="Group 649"/>
          <p:cNvGrpSpPr>
            <a:grpSpLocks/>
          </p:cNvGrpSpPr>
          <p:nvPr/>
        </p:nvGrpSpPr>
        <p:grpSpPr bwMode="auto">
          <a:xfrm>
            <a:off x="6942138" y="3538538"/>
            <a:ext cx="814387" cy="701675"/>
            <a:chOff x="2923" y="3345"/>
            <a:chExt cx="513" cy="442"/>
          </a:xfrm>
        </p:grpSpPr>
        <p:sp>
          <p:nvSpPr>
            <p:cNvPr id="2207" name="Rectangle 6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8" name="Rectangle 6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Text Box 6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0" name="Line 6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1" name="Line 6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2" name="Group 655"/>
          <p:cNvGrpSpPr>
            <a:grpSpLocks/>
          </p:cNvGrpSpPr>
          <p:nvPr/>
        </p:nvGrpSpPr>
        <p:grpSpPr bwMode="auto">
          <a:xfrm>
            <a:off x="6494463" y="3176588"/>
            <a:ext cx="814387" cy="701675"/>
            <a:chOff x="2923" y="3345"/>
            <a:chExt cx="513" cy="442"/>
          </a:xfrm>
        </p:grpSpPr>
        <p:sp>
          <p:nvSpPr>
            <p:cNvPr id="2202" name="Rectangle 6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3" name="Rectangle 6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4" name="Text Box 6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5" name="Line 6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06" name="Line 6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3" name="Group 661"/>
          <p:cNvGrpSpPr>
            <a:grpSpLocks/>
          </p:cNvGrpSpPr>
          <p:nvPr/>
        </p:nvGrpSpPr>
        <p:grpSpPr bwMode="auto">
          <a:xfrm>
            <a:off x="6775450" y="2228850"/>
            <a:ext cx="814388" cy="701675"/>
            <a:chOff x="2923" y="3345"/>
            <a:chExt cx="513" cy="442"/>
          </a:xfrm>
        </p:grpSpPr>
        <p:sp>
          <p:nvSpPr>
            <p:cNvPr id="219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0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4" name="Group 623"/>
          <p:cNvGrpSpPr>
            <a:grpSpLocks/>
          </p:cNvGrpSpPr>
          <p:nvPr/>
        </p:nvGrpSpPr>
        <p:grpSpPr bwMode="auto">
          <a:xfrm>
            <a:off x="7972425" y="4392613"/>
            <a:ext cx="814388" cy="854075"/>
            <a:chOff x="4180" y="744"/>
            <a:chExt cx="513" cy="538"/>
          </a:xfrm>
        </p:grpSpPr>
        <p:sp>
          <p:nvSpPr>
            <p:cNvPr id="2190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4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5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6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85" name="Group 632"/>
          <p:cNvGrpSpPr>
            <a:grpSpLocks/>
          </p:cNvGrpSpPr>
          <p:nvPr/>
        </p:nvGrpSpPr>
        <p:grpSpPr bwMode="auto">
          <a:xfrm rot="2937887">
            <a:off x="5241925" y="2987675"/>
            <a:ext cx="3781425" cy="434975"/>
            <a:chOff x="2937" y="3579"/>
            <a:chExt cx="2382" cy="274"/>
          </a:xfrm>
        </p:grpSpPr>
        <p:sp>
          <p:nvSpPr>
            <p:cNvPr id="2186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2188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89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4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Pipelined Protocols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Go-back-N: big picture: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sender can have up to N unacked packets in pipeline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rcvr only sends </a:t>
            </a:r>
            <a:r>
              <a:rPr lang="en-US" sz="2400" i="1" smtClean="0">
                <a:solidFill>
                  <a:srgbClr val="FF0000"/>
                </a:solidFill>
              </a:rPr>
              <a:t>cumulative </a:t>
            </a:r>
            <a:r>
              <a:rPr lang="en-US" sz="2400" smtClean="0"/>
              <a:t>acks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doesn’t ack packet if there’s a gap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sender has timer for oldest unacked packet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if timer expires, retransmit all unack’ed packets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Selective Repeat: big pic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sender can have up to N unack’ed packets in pipeline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rcvr sends </a:t>
            </a:r>
            <a:r>
              <a:rPr lang="en-US" sz="2400" i="1" smtClean="0">
                <a:solidFill>
                  <a:srgbClr val="FF0000"/>
                </a:solidFill>
              </a:rPr>
              <a:t>individual ack</a:t>
            </a:r>
            <a:r>
              <a:rPr lang="en-US" sz="2400" smtClean="0"/>
              <a:t> for each packet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sender maintains timer for each unacked packet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when timer expires, retransmit only unack’ed packet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Sender:</a:t>
            </a:r>
            <a:endParaRPr lang="en-US" sz="2400" smtClean="0"/>
          </a:p>
          <a:p>
            <a:r>
              <a:rPr lang="en-US" sz="2000" smtClean="0"/>
              <a:t>k-bit seq # in pkt header</a:t>
            </a:r>
          </a:p>
          <a:p>
            <a:r>
              <a:rPr lang="en-US" sz="2000" smtClean="0"/>
              <a:t>“window” of up to N, consecutive unack’ed pkts allowed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68614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75272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476250" y="4638675"/>
            <a:ext cx="8324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/>
              <a:t>ACK(n): ACKs all </a:t>
            </a:r>
            <a:r>
              <a:rPr lang="en-US" sz="2000" dirty="0" err="1"/>
              <a:t>pkts</a:t>
            </a:r>
            <a:r>
              <a:rPr lang="en-US" sz="2000" dirty="0"/>
              <a:t> up to, including </a:t>
            </a:r>
            <a:r>
              <a:rPr lang="en-US" sz="2000" dirty="0" err="1"/>
              <a:t>seq</a:t>
            </a:r>
            <a:r>
              <a:rPr lang="en-US" sz="2000" dirty="0"/>
              <a:t> # n - “cumulative ACK”</a:t>
            </a:r>
          </a:p>
          <a:p>
            <a:pPr marL="742950" lvl="1" indent="-28575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/>
              <a:t>may receive duplicate ACKs (see receiver)</a:t>
            </a:r>
            <a:endParaRPr lang="en-US" sz="1800" dirty="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/>
              <a:t>timer for each in-flight </a:t>
            </a:r>
            <a:r>
              <a:rPr lang="en-US" sz="2000" dirty="0" err="1"/>
              <a:t>pkt</a:t>
            </a: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1" dirty="0"/>
              <a:t>timeout(n):</a:t>
            </a:r>
            <a:r>
              <a:rPr lang="en-US" sz="2000" dirty="0"/>
              <a:t> retransmit </a:t>
            </a:r>
            <a:r>
              <a:rPr lang="en-US" sz="2000" dirty="0" err="1"/>
              <a:t>pkt</a:t>
            </a:r>
            <a:r>
              <a:rPr lang="en-US" sz="2000" dirty="0"/>
              <a:t> n and all higher </a:t>
            </a:r>
            <a:r>
              <a:rPr lang="en-US" sz="2000" dirty="0" err="1"/>
              <a:t>seq</a:t>
            </a:r>
            <a:r>
              <a:rPr lang="en-US" sz="2000" dirty="0"/>
              <a:t> # </a:t>
            </a:r>
            <a:r>
              <a:rPr lang="en-US" sz="2000" dirty="0" err="1"/>
              <a:t>pkts</a:t>
            </a:r>
            <a:r>
              <a:rPr lang="en-US" sz="2000" dirty="0"/>
              <a:t> in </a:t>
            </a:r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68616" name="Rectangle 6"/>
          <p:cNvSpPr>
            <a:spLocks noChangeArrowheads="1"/>
          </p:cNvSpPr>
          <p:nvPr/>
        </p:nvSpPr>
        <p:spPr bwMode="auto">
          <a:xfrm>
            <a:off x="1639888" y="327818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96863"/>
            <a:ext cx="7772400" cy="700087"/>
          </a:xfrm>
        </p:spPr>
        <p:txBody>
          <a:bodyPr/>
          <a:lstStyle/>
          <a:p>
            <a:r>
              <a:rPr lang="en-US" sz="3200" smtClean="0"/>
              <a:t>GBN: sender extended FSM</a:t>
            </a:r>
            <a:endParaRPr lang="en-US" smtClean="0"/>
          </a:p>
        </p:txBody>
      </p:sp>
      <p:grpSp>
        <p:nvGrpSpPr>
          <p:cNvPr id="69637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6965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start_timer</a:t>
            </a:r>
          </a:p>
          <a:p>
            <a:pPr algn="l"/>
            <a:r>
              <a:rPr lang="en-US" sz="1400">
                <a:latin typeface="Arial" charset="0"/>
              </a:rPr>
              <a:t>udt_send(sndpkt[base])</a:t>
            </a:r>
          </a:p>
          <a:p>
            <a:pPr algn="l"/>
            <a:r>
              <a:rPr lang="en-US" sz="1400">
                <a:latin typeface="Arial" charset="0"/>
              </a:rPr>
              <a:t>udt_send(sndpkt[base+1])</a:t>
            </a:r>
          </a:p>
          <a:p>
            <a:pPr algn="l"/>
            <a:r>
              <a:rPr lang="en-US" sz="1400">
                <a:latin typeface="Arial" charset="0"/>
              </a:rPr>
              <a:t>…</a:t>
            </a:r>
          </a:p>
          <a:p>
            <a:pPr algn="l"/>
            <a:r>
              <a:rPr lang="en-US" sz="1400">
                <a:latin typeface="Arial" charset="0"/>
              </a:rPr>
              <a:t>udt_send(sndpkt[nextseqnum-1])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42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rdt_send(data)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if (nextseqnum &lt; base+N) {</a:t>
            </a:r>
          </a:p>
          <a:p>
            <a:pPr algn="l"/>
            <a:r>
              <a:rPr lang="en-US" sz="1400">
                <a:latin typeface="Arial" charset="0"/>
              </a:rPr>
              <a:t>    sndpkt[nextseqnum] = make_pkt(nextseqnum,data,chksum)</a:t>
            </a:r>
          </a:p>
          <a:p>
            <a:pPr algn="l"/>
            <a:r>
              <a:rPr lang="en-US" sz="1400">
                <a:latin typeface="Arial" charset="0"/>
              </a:rPr>
              <a:t>    udt_send(sndpkt[nextseqnum])</a:t>
            </a:r>
          </a:p>
          <a:p>
            <a:pPr algn="l"/>
            <a:r>
              <a:rPr lang="en-US" sz="1400">
                <a:latin typeface="Arial" charset="0"/>
              </a:rPr>
              <a:t>    if (base == nextseqnum)</a:t>
            </a:r>
          </a:p>
          <a:p>
            <a:pPr algn="l"/>
            <a:r>
              <a:rPr lang="en-US" sz="1400">
                <a:latin typeface="Arial" charset="0"/>
              </a:rPr>
              <a:t>       start_timer</a:t>
            </a:r>
          </a:p>
          <a:p>
            <a:pPr algn="l"/>
            <a:r>
              <a:rPr lang="en-US" sz="1400">
                <a:latin typeface="Arial" charset="0"/>
              </a:rPr>
              <a:t>    nextseqnum++</a:t>
            </a:r>
          </a:p>
          <a:p>
            <a:pPr algn="l"/>
            <a:r>
              <a:rPr lang="en-US" sz="1400">
                <a:latin typeface="Arial" charset="0"/>
              </a:rPr>
              <a:t>    }</a:t>
            </a:r>
          </a:p>
          <a:p>
            <a:pPr algn="l"/>
            <a:r>
              <a:rPr lang="en-US" sz="1400">
                <a:latin typeface="Arial" charset="0"/>
              </a:rPr>
              <a:t>else</a:t>
            </a:r>
          </a:p>
          <a:p>
            <a:pPr algn="l"/>
            <a:r>
              <a:rPr lang="en-US" sz="1400">
                <a:latin typeface="Arial" charset="0"/>
              </a:rPr>
              <a:t>  refuse_data(data)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9646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base = getacknum(rcvpkt)+1</a:t>
            </a:r>
          </a:p>
          <a:p>
            <a:pPr algn="l"/>
            <a:r>
              <a:rPr lang="en-US" sz="1400">
                <a:latin typeface="Arial" charset="0"/>
              </a:rPr>
              <a:t>If (base == nextseqnum)</a:t>
            </a:r>
          </a:p>
          <a:p>
            <a:pPr algn="l"/>
            <a:r>
              <a:rPr lang="en-US" sz="1400">
                <a:latin typeface="Arial" charset="0"/>
              </a:rPr>
              <a:t>    stop_timer</a:t>
            </a:r>
          </a:p>
          <a:p>
            <a:pPr algn="l"/>
            <a:r>
              <a:rPr lang="en-US" sz="1400">
                <a:latin typeface="Arial" charset="0"/>
              </a:rPr>
              <a:t>  else</a:t>
            </a:r>
          </a:p>
          <a:p>
            <a:pPr algn="l"/>
            <a:r>
              <a:rPr lang="en-US" sz="1400">
                <a:latin typeface="Arial" charset="0"/>
              </a:rPr>
              <a:t>    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notcorrupt(rcvpkt) 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0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41 w 664"/>
              <a:gd name="T1" fmla="*/ 20 h 425"/>
              <a:gd name="T2" fmla="*/ 388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base=1</a:t>
            </a:r>
          </a:p>
          <a:p>
            <a:pPr algn="l"/>
            <a:r>
              <a:rPr lang="en-US" sz="1400">
                <a:latin typeface="Arial" charset="0"/>
              </a:rPr>
              <a:t>nextseqnum=1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</a:t>
            </a:r>
          </a:p>
          <a:p>
            <a:pPr algn="l"/>
            <a:r>
              <a:rPr lang="en-US" sz="1400">
                <a:latin typeface="Arial" charset="0"/>
              </a:rPr>
              <a:t>   &amp;&amp; corrupt(rcvpkt)</a:t>
            </a:r>
            <a:r>
              <a:rPr lang="en-US" sz="1000">
                <a:latin typeface="Arial" charset="0"/>
              </a:rPr>
              <a:t> </a:t>
            </a: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5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1005 w 1095"/>
              <a:gd name="T1" fmla="*/ 0 h 1005"/>
              <a:gd name="T2" fmla="*/ 1095 w 1095"/>
              <a:gd name="T3" fmla="*/ 165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4853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GBN: receiver extended FSM</a:t>
            </a:r>
            <a:endParaRPr lang="en-US" smtClean="0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ACK-only: always send ACK for correctly-received pkt with highest </a:t>
            </a:r>
            <a:r>
              <a:rPr lang="en-US" sz="2400" i="1" smtClean="0">
                <a:solidFill>
                  <a:schemeClr val="accent2"/>
                </a:solidFill>
              </a:rPr>
              <a:t>i</a:t>
            </a:r>
            <a:r>
              <a:rPr lang="en-US" sz="2400" i="1" smtClean="0">
                <a:solidFill>
                  <a:srgbClr val="000099"/>
                </a:solidFill>
              </a:rPr>
              <a:t>n-order</a:t>
            </a:r>
            <a:r>
              <a:rPr lang="en-US" sz="2400" smtClean="0"/>
              <a:t> seq #</a:t>
            </a:r>
          </a:p>
          <a:p>
            <a:pPr lvl="1"/>
            <a:r>
              <a:rPr lang="en-US" sz="2000" smtClean="0"/>
              <a:t>may generate duplicate ACKs</a:t>
            </a:r>
          </a:p>
          <a:p>
            <a:pPr lvl="1"/>
            <a:r>
              <a:rPr lang="en-US" sz="2000" smtClean="0"/>
              <a:t>need only remember </a:t>
            </a:r>
            <a:r>
              <a:rPr lang="en-US" sz="2000" b="1" smtClean="0">
                <a:latin typeface="Courier New" pitchFamily="49" charset="0"/>
              </a:rPr>
              <a:t>expectedseqnum</a:t>
            </a:r>
          </a:p>
          <a:p>
            <a:r>
              <a:rPr lang="en-US" sz="2400" smtClean="0"/>
              <a:t>out-of-order pkt: </a:t>
            </a:r>
          </a:p>
          <a:p>
            <a:pPr lvl="1"/>
            <a:r>
              <a:rPr lang="en-US" sz="2000" smtClean="0"/>
              <a:t>discard (don’t buffer) -&gt; </a:t>
            </a:r>
            <a:r>
              <a:rPr lang="en-US" sz="2000" smtClean="0">
                <a:solidFill>
                  <a:srgbClr val="FF0000"/>
                </a:solidFill>
              </a:rPr>
              <a:t>no receiver buffering</a:t>
            </a:r>
            <a:r>
              <a:rPr lang="en-US" sz="2000" smtClean="0"/>
              <a:t>!</a:t>
            </a:r>
          </a:p>
          <a:p>
            <a:pPr lvl="1"/>
            <a:r>
              <a:rPr lang="en-US" sz="2000" smtClean="0"/>
              <a:t>Re-ACK pkt with highest in-order seq #</a:t>
            </a:r>
          </a:p>
        </p:txBody>
      </p:sp>
      <p:sp>
        <p:nvSpPr>
          <p:cNvPr id="70662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Arial" charset="0"/>
              </a:rPr>
              <a:t>Wait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0664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5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default</a:t>
            </a:r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8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9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</a:p>
          <a:p>
            <a:pPr algn="l"/>
            <a:r>
              <a:rPr lang="en-US" sz="1400">
                <a:latin typeface="Arial" charset="0"/>
              </a:rPr>
              <a:t>  &amp;&amp; notcurrupt(rcvpkt)</a:t>
            </a:r>
          </a:p>
          <a:p>
            <a:pPr algn="l"/>
            <a:r>
              <a:rPr lang="en-US" sz="1400">
                <a:latin typeface="Arial" charset="0"/>
              </a:rPr>
              <a:t>  &amp;&amp; hasseqnum(rcvpkt,expectedseqnum)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71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make_pkt(expectedseqnum,ACK,chksum)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expectedseqnum++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70672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39 w 619"/>
              <a:gd name="T1" fmla="*/ 1136 h 1815"/>
              <a:gd name="T2" fmla="*/ 0 w 619"/>
              <a:gd name="T3" fmla="*/ 773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73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74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expectedseqnum=1</a:t>
            </a:r>
          </a:p>
          <a:p>
            <a:pPr algn="l"/>
            <a:r>
              <a:rPr lang="en-US" sz="1400">
                <a:latin typeface="Arial" charset="0"/>
              </a:rPr>
              <a:t>sndpkt =    </a:t>
            </a:r>
          </a:p>
          <a:p>
            <a:pPr algn="l"/>
            <a:r>
              <a:rPr lang="en-US" sz="1400">
                <a:latin typeface="Arial" charset="0"/>
              </a:rPr>
              <a:t>  make_pkt(expectedseqnum,ACK,chksum)</a:t>
            </a:r>
          </a:p>
          <a:p>
            <a:pPr algn="l"/>
            <a:endParaRPr lang="en-US" sz="1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70675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438150"/>
            <a:ext cx="7772400" cy="1143000"/>
          </a:xfrm>
        </p:spPr>
        <p:txBody>
          <a:bodyPr/>
          <a:lstStyle/>
          <a:p>
            <a:r>
              <a:rPr lang="en-US" sz="3600" dirty="0" smtClean="0"/>
              <a:t>GBN </a:t>
            </a:r>
            <a:r>
              <a:rPr lang="en-US" sz="3600" dirty="0" smtClean="0"/>
              <a:t>in</a:t>
            </a:r>
            <a:r>
              <a:rPr lang="en-US" sz="3600" dirty="0"/>
              <a:t> </a:t>
            </a:r>
            <a:r>
              <a:rPr lang="en-US" sz="3600" dirty="0" smtClean="0"/>
              <a:t>action</a:t>
            </a:r>
            <a:endParaRPr lang="en-US" dirty="0" smtClean="0"/>
          </a:p>
        </p:txBody>
      </p:sp>
      <p:pic>
        <p:nvPicPr>
          <p:cNvPr id="308227" name="Picture 3" descr="gbn_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04737"/>
            <a:ext cx="4891088" cy="470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2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Selective Repeat</a:t>
            </a:r>
            <a:endParaRPr lang="en-US" smtClean="0"/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sz="2400" smtClean="0"/>
              <a:t>receiver </a:t>
            </a:r>
            <a:r>
              <a:rPr lang="en-US" sz="2400" i="1" smtClean="0"/>
              <a:t>individually</a:t>
            </a:r>
            <a:r>
              <a:rPr lang="en-US" sz="2400" smtClean="0"/>
              <a:t> acknowledges all correctly received pkts</a:t>
            </a:r>
          </a:p>
          <a:p>
            <a:pPr lvl="1"/>
            <a:r>
              <a:rPr lang="en-US" sz="2000" smtClean="0"/>
              <a:t>buffers pkts, as needed, for eventual in-order delivery to upper layer</a:t>
            </a:r>
          </a:p>
          <a:p>
            <a:r>
              <a:rPr lang="en-US" sz="2400" smtClean="0"/>
              <a:t>sender only resends pkts for which ACK not received</a:t>
            </a:r>
          </a:p>
          <a:p>
            <a:pPr lvl="1"/>
            <a:r>
              <a:rPr lang="en-US" sz="2000" smtClean="0"/>
              <a:t>sender timer for each unACKed pkt</a:t>
            </a:r>
          </a:p>
          <a:p>
            <a:r>
              <a:rPr lang="en-US" sz="2400" smtClean="0"/>
              <a:t>sender window</a:t>
            </a:r>
          </a:p>
          <a:p>
            <a:pPr lvl="1"/>
            <a:r>
              <a:rPr lang="en-US" sz="2000" smtClean="0"/>
              <a:t>N consecutive seq #’s</a:t>
            </a:r>
          </a:p>
          <a:p>
            <a:pPr lvl="1"/>
            <a:r>
              <a:rPr lang="en-US" sz="2000" smtClean="0"/>
              <a:t>again limits seq #s of sent, unACK’ed pkts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04800"/>
            <a:ext cx="8486775" cy="1143000"/>
          </a:xfrm>
        </p:spPr>
        <p:txBody>
          <a:bodyPr/>
          <a:lstStyle/>
          <a:p>
            <a:r>
              <a:rPr lang="en-US" sz="3200" smtClean="0"/>
              <a:t>Selective repeat: sender, receiver windows</a:t>
            </a:r>
            <a:endParaRPr lang="en-US" smtClean="0"/>
          </a:p>
        </p:txBody>
      </p:sp>
      <p:pic>
        <p:nvPicPr>
          <p:cNvPr id="73733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smtClean="0"/>
              <a:t>Selective repeat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5450"/>
            <a:ext cx="4038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data from above :</a:t>
            </a:r>
            <a:endParaRPr lang="en-US" sz="2400" dirty="0" smtClean="0"/>
          </a:p>
          <a:p>
            <a:r>
              <a:rPr lang="en-US" sz="2000" dirty="0" smtClean="0"/>
              <a:t>if next available </a:t>
            </a:r>
            <a:r>
              <a:rPr lang="en-US" sz="2000" dirty="0" err="1" smtClean="0"/>
              <a:t>seq</a:t>
            </a:r>
            <a:r>
              <a:rPr lang="en-US" sz="2000" dirty="0" smtClean="0"/>
              <a:t> # in window, send </a:t>
            </a:r>
            <a:r>
              <a:rPr lang="en-US" sz="2000" dirty="0" err="1" smtClean="0"/>
              <a:t>pkt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timeout(n):</a:t>
            </a:r>
            <a:endParaRPr lang="en-US" sz="2400" dirty="0" smtClean="0"/>
          </a:p>
          <a:p>
            <a:r>
              <a:rPr lang="en-US" sz="2000" dirty="0" smtClean="0"/>
              <a:t>resend </a:t>
            </a:r>
            <a:r>
              <a:rPr lang="en-US" sz="2000" dirty="0" err="1" smtClean="0"/>
              <a:t>pkt</a:t>
            </a:r>
            <a:r>
              <a:rPr lang="en-US" sz="2000" dirty="0" smtClean="0"/>
              <a:t> n, restart timer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ACK(n) </a:t>
            </a:r>
            <a:r>
              <a:rPr lang="en-US" sz="2000" dirty="0" smtClean="0"/>
              <a:t>in </a:t>
            </a:r>
            <a:r>
              <a:rPr lang="en-US" sz="1600" dirty="0" smtClean="0"/>
              <a:t>[</a:t>
            </a:r>
            <a:r>
              <a:rPr lang="en-US" sz="1600" dirty="0" err="1" smtClean="0"/>
              <a:t>sendbase,sendbase+N</a:t>
            </a:r>
            <a:r>
              <a:rPr lang="en-US" sz="1600" dirty="0" smtClean="0"/>
              <a:t>]:</a:t>
            </a:r>
            <a:endParaRPr lang="en-US" sz="2000" dirty="0" smtClean="0"/>
          </a:p>
          <a:p>
            <a:r>
              <a:rPr lang="en-US" sz="2000" dirty="0" smtClean="0"/>
              <a:t>mark </a:t>
            </a:r>
            <a:r>
              <a:rPr lang="en-US" sz="2000" dirty="0" err="1" smtClean="0"/>
              <a:t>pkt</a:t>
            </a:r>
            <a:r>
              <a:rPr lang="en-US" sz="2000" dirty="0" smtClean="0"/>
              <a:t> n as received</a:t>
            </a:r>
          </a:p>
          <a:p>
            <a:r>
              <a:rPr lang="en-US" sz="2000" dirty="0" smtClean="0"/>
              <a:t>if n smallest </a:t>
            </a:r>
            <a:r>
              <a:rPr lang="en-US" sz="2000" dirty="0" err="1" smtClean="0"/>
              <a:t>unACKed</a:t>
            </a:r>
            <a:r>
              <a:rPr lang="en-US" sz="2000" dirty="0" smtClean="0"/>
              <a:t> </a:t>
            </a:r>
            <a:r>
              <a:rPr lang="en-US" sz="2000" dirty="0" err="1" smtClean="0"/>
              <a:t>pkt</a:t>
            </a:r>
            <a:r>
              <a:rPr lang="en-US" sz="2000" dirty="0" smtClean="0"/>
              <a:t>, advance window base to next </a:t>
            </a:r>
            <a:r>
              <a:rPr lang="en-US" sz="2000" dirty="0" err="1" smtClean="0"/>
              <a:t>unACKed</a:t>
            </a:r>
            <a:r>
              <a:rPr lang="en-US" sz="2000" dirty="0" smtClean="0"/>
              <a:t> </a:t>
            </a:r>
            <a:r>
              <a:rPr lang="en-US" sz="2000" dirty="0" err="1" smtClean="0"/>
              <a:t>seq</a:t>
            </a:r>
            <a:r>
              <a:rPr lang="en-US" sz="2000" dirty="0" smtClean="0"/>
              <a:t> # 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495300" y="15525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59" name="Group 5"/>
          <p:cNvGrpSpPr>
            <a:grpSpLocks/>
          </p:cNvGrpSpPr>
          <p:nvPr/>
        </p:nvGrpSpPr>
        <p:grpSpPr bwMode="auto">
          <a:xfrm>
            <a:off x="703263" y="1303338"/>
            <a:ext cx="1150937" cy="457200"/>
            <a:chOff x="1103" y="3929"/>
            <a:chExt cx="725" cy="288"/>
          </a:xfrm>
        </p:grpSpPr>
        <p:sp>
          <p:nvSpPr>
            <p:cNvPr id="74765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6" name="Text Box 7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400">
                  <a:solidFill>
                    <a:srgbClr val="000099"/>
                  </a:solidFill>
                </a:rPr>
                <a:t>sender</a:t>
              </a:r>
              <a:endParaRPr 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5000625" y="167640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pkt n in </a:t>
            </a:r>
            <a:r>
              <a:rPr lang="en-US">
                <a:solidFill>
                  <a:srgbClr val="FF0000"/>
                </a:solidFill>
              </a:rPr>
              <a:t>[rcvbase, rcvbase+N-1]</a:t>
            </a: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send ACK(n)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out-of-order: buffer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in-order: deliver (also deliver buffered, in-order pkts), advance window to next not-yet-received pkt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pkt n in </a:t>
            </a:r>
            <a:r>
              <a:rPr lang="en-US">
                <a:solidFill>
                  <a:srgbClr val="FF0000"/>
                </a:solidFill>
              </a:rPr>
              <a:t>[rcvbase-N,rcvbase-1]</a:t>
            </a: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ACK(n)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otherwise:</a:t>
            </a:r>
            <a:r>
              <a:rPr lang="en-US" sz="200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ignore </a:t>
            </a:r>
            <a:endParaRPr lang="en-US" sz="2400"/>
          </a:p>
          <a:p>
            <a:pPr marL="342900" indent="-342900" algn="l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962525" y="15335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5186363" y="1274763"/>
            <a:ext cx="1366837" cy="457200"/>
            <a:chOff x="3339" y="191"/>
            <a:chExt cx="861" cy="288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4" name="Text Box 12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400">
                  <a:solidFill>
                    <a:srgbClr val="000099"/>
                  </a:solidFill>
                </a:rPr>
                <a:t>receiver</a:t>
              </a:r>
              <a:endParaRPr 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200">
                <a:latin typeface="Arial" charset="0"/>
              </a:rPr>
              <a:t>Transport</a:t>
            </a:r>
            <a:r>
              <a:rPr lang="en-US" sz="1400"/>
              <a:t> </a:t>
            </a:r>
            <a:r>
              <a:rPr lang="en-US" sz="1200">
                <a:latin typeface="Arial" charset="0"/>
              </a:rPr>
              <a:t>Layer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200">
                <a:latin typeface="Arial" charset="0"/>
              </a:rPr>
              <a:t>3-</a:t>
            </a:r>
            <a:fld id="{0F645BAC-5B8E-4BB7-B4FD-26FCC404CCE5}" type="slidenum">
              <a:rPr lang="en-US" sz="1200">
                <a:latin typeface="Arial" charset="0"/>
              </a:rPr>
              <a:pPr/>
              <a:t>48</a:t>
            </a:fld>
            <a:endParaRPr lang="en-US" sz="1200">
              <a:latin typeface="Arial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en-US" sz="3200" dirty="0" smtClean="0"/>
              <a:t>Selective repeat in action</a:t>
            </a:r>
          </a:p>
        </p:txBody>
      </p:sp>
      <p:pic>
        <p:nvPicPr>
          <p:cNvPr id="75781" name="Picture 3" descr="03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58" y="1371600"/>
            <a:ext cx="627384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5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Selective repeat:</a:t>
            </a:r>
            <a:br>
              <a:rPr lang="en-US" sz="3200" smtClean="0"/>
            </a:br>
            <a:r>
              <a:rPr lang="en-US" sz="3200" smtClean="0"/>
              <a:t> dilemma</a:t>
            </a:r>
            <a:endParaRPr lang="en-US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Example: </a:t>
            </a:r>
          </a:p>
          <a:p>
            <a:r>
              <a:rPr lang="en-US" sz="2000" smtClean="0"/>
              <a:t>seq #’s: 0, 1, 2, 3</a:t>
            </a:r>
          </a:p>
          <a:p>
            <a:r>
              <a:rPr lang="en-US" sz="2000" smtClean="0"/>
              <a:t>window size=3</a:t>
            </a:r>
            <a:endParaRPr lang="en-US" sz="2400" smtClean="0"/>
          </a:p>
          <a:p>
            <a:endParaRPr lang="en-US" sz="2400" smtClean="0"/>
          </a:p>
          <a:p>
            <a:r>
              <a:rPr lang="en-US" sz="2000" smtClean="0"/>
              <a:t>receiver sees no difference in two scenarios!</a:t>
            </a:r>
          </a:p>
          <a:p>
            <a:r>
              <a:rPr lang="en-US" sz="2000" smtClean="0"/>
              <a:t>incorrectly passes duplicate data as new in (a)</a:t>
            </a:r>
          </a:p>
          <a:p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Q:</a:t>
            </a:r>
            <a:r>
              <a:rPr lang="en-US" sz="2000" smtClean="0"/>
              <a:t> what relationship between seq # size and window size?</a:t>
            </a:r>
          </a:p>
        </p:txBody>
      </p:sp>
      <p:pic>
        <p:nvPicPr>
          <p:cNvPr id="76806" name="Picture 4" descr="sr_dile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828675"/>
            <a:ext cx="42259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3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Multiplexing/demultiplexing</a:t>
            </a:r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685800" y="35083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application</a:t>
            </a:r>
          </a:p>
        </p:txBody>
      </p:sp>
      <p:sp>
        <p:nvSpPr>
          <p:cNvPr id="32774" name="Rectangle 12"/>
          <p:cNvSpPr>
            <a:spLocks noChangeArrowheads="1"/>
          </p:cNvSpPr>
          <p:nvPr/>
        </p:nvSpPr>
        <p:spPr bwMode="auto">
          <a:xfrm>
            <a:off x="685800" y="398462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transport</a:t>
            </a:r>
          </a:p>
        </p:txBody>
      </p:sp>
      <p:sp>
        <p:nvSpPr>
          <p:cNvPr id="32775" name="Rectangle 13"/>
          <p:cNvSpPr>
            <a:spLocks noChangeArrowheads="1"/>
          </p:cNvSpPr>
          <p:nvPr/>
        </p:nvSpPr>
        <p:spPr bwMode="auto">
          <a:xfrm>
            <a:off x="685800" y="44608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network</a:t>
            </a:r>
          </a:p>
        </p:txBody>
      </p:sp>
      <p:sp>
        <p:nvSpPr>
          <p:cNvPr id="32776" name="Rectangle 14"/>
          <p:cNvSpPr>
            <a:spLocks noChangeArrowheads="1"/>
          </p:cNvSpPr>
          <p:nvPr/>
        </p:nvSpPr>
        <p:spPr bwMode="auto">
          <a:xfrm>
            <a:off x="685800" y="493712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link</a:t>
            </a:r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685800" y="5413375"/>
            <a:ext cx="2001838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physical</a:t>
            </a:r>
          </a:p>
        </p:txBody>
      </p:sp>
      <p:sp>
        <p:nvSpPr>
          <p:cNvPr id="32778" name="Rectangle 18"/>
          <p:cNvSpPr>
            <a:spLocks noChangeArrowheads="1"/>
          </p:cNvSpPr>
          <p:nvPr/>
        </p:nvSpPr>
        <p:spPr bwMode="auto">
          <a:xfrm>
            <a:off x="3319463" y="3852863"/>
            <a:ext cx="598487" cy="195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Oval 19"/>
          <p:cNvSpPr>
            <a:spLocks noChangeArrowheads="1"/>
          </p:cNvSpPr>
          <p:nvPr/>
        </p:nvSpPr>
        <p:spPr bwMode="auto">
          <a:xfrm>
            <a:off x="3319463" y="354806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P1</a:t>
            </a:r>
          </a:p>
        </p:txBody>
      </p:sp>
      <p:sp>
        <p:nvSpPr>
          <p:cNvPr id="32780" name="Rectangle 24"/>
          <p:cNvSpPr>
            <a:spLocks noChangeArrowheads="1"/>
          </p:cNvSpPr>
          <p:nvPr/>
        </p:nvSpPr>
        <p:spPr bwMode="auto">
          <a:xfrm>
            <a:off x="6615113" y="34290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application</a:t>
            </a:r>
          </a:p>
        </p:txBody>
      </p:sp>
      <p:sp>
        <p:nvSpPr>
          <p:cNvPr id="32781" name="Rectangle 25"/>
          <p:cNvSpPr>
            <a:spLocks noChangeArrowheads="1"/>
          </p:cNvSpPr>
          <p:nvPr/>
        </p:nvSpPr>
        <p:spPr bwMode="auto">
          <a:xfrm>
            <a:off x="6615113" y="390525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transport</a:t>
            </a:r>
          </a:p>
        </p:txBody>
      </p:sp>
      <p:sp>
        <p:nvSpPr>
          <p:cNvPr id="32782" name="Rectangle 26"/>
          <p:cNvSpPr>
            <a:spLocks noChangeArrowheads="1"/>
          </p:cNvSpPr>
          <p:nvPr/>
        </p:nvSpPr>
        <p:spPr bwMode="auto">
          <a:xfrm>
            <a:off x="6615113" y="43815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network</a:t>
            </a:r>
          </a:p>
        </p:txBody>
      </p:sp>
      <p:sp>
        <p:nvSpPr>
          <p:cNvPr id="32783" name="Rectangle 27"/>
          <p:cNvSpPr>
            <a:spLocks noChangeArrowheads="1"/>
          </p:cNvSpPr>
          <p:nvPr/>
        </p:nvSpPr>
        <p:spPr bwMode="auto">
          <a:xfrm>
            <a:off x="6615113" y="485775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link</a:t>
            </a:r>
          </a:p>
        </p:txBody>
      </p:sp>
      <p:sp>
        <p:nvSpPr>
          <p:cNvPr id="32784" name="Rectangle 28"/>
          <p:cNvSpPr>
            <a:spLocks noChangeArrowheads="1"/>
          </p:cNvSpPr>
          <p:nvPr/>
        </p:nvSpPr>
        <p:spPr bwMode="auto">
          <a:xfrm>
            <a:off x="6615113" y="5334000"/>
            <a:ext cx="2001837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physical</a:t>
            </a:r>
          </a:p>
        </p:txBody>
      </p:sp>
      <p:sp>
        <p:nvSpPr>
          <p:cNvPr id="32785" name="Rectangle 30"/>
          <p:cNvSpPr>
            <a:spLocks noChangeArrowheads="1"/>
          </p:cNvSpPr>
          <p:nvPr/>
        </p:nvSpPr>
        <p:spPr bwMode="auto">
          <a:xfrm>
            <a:off x="3287713" y="35083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application</a:t>
            </a:r>
          </a:p>
        </p:txBody>
      </p:sp>
      <p:sp>
        <p:nvSpPr>
          <p:cNvPr id="32786" name="Rectangle 31"/>
          <p:cNvSpPr>
            <a:spLocks noChangeArrowheads="1"/>
          </p:cNvSpPr>
          <p:nvPr/>
        </p:nvSpPr>
        <p:spPr bwMode="auto">
          <a:xfrm>
            <a:off x="3287713" y="398462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transport</a:t>
            </a:r>
          </a:p>
        </p:txBody>
      </p:sp>
      <p:sp>
        <p:nvSpPr>
          <p:cNvPr id="32787" name="Rectangle 32"/>
          <p:cNvSpPr>
            <a:spLocks noChangeArrowheads="1"/>
          </p:cNvSpPr>
          <p:nvPr/>
        </p:nvSpPr>
        <p:spPr bwMode="auto">
          <a:xfrm>
            <a:off x="3287713" y="44608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network</a:t>
            </a:r>
          </a:p>
        </p:txBody>
      </p:sp>
      <p:sp>
        <p:nvSpPr>
          <p:cNvPr id="32788" name="Rectangle 33"/>
          <p:cNvSpPr>
            <a:spLocks noChangeArrowheads="1"/>
          </p:cNvSpPr>
          <p:nvPr/>
        </p:nvSpPr>
        <p:spPr bwMode="auto">
          <a:xfrm>
            <a:off x="3287713" y="493712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link</a:t>
            </a:r>
          </a:p>
        </p:txBody>
      </p:sp>
      <p:sp>
        <p:nvSpPr>
          <p:cNvPr id="32789" name="Rectangle 34"/>
          <p:cNvSpPr>
            <a:spLocks noChangeArrowheads="1"/>
          </p:cNvSpPr>
          <p:nvPr/>
        </p:nvSpPr>
        <p:spPr bwMode="auto">
          <a:xfrm>
            <a:off x="3287713" y="5413375"/>
            <a:ext cx="2735262" cy="476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physical</a:t>
            </a:r>
          </a:p>
        </p:txBody>
      </p:sp>
      <p:sp>
        <p:nvSpPr>
          <p:cNvPr id="32790" name="Rectangle 36"/>
          <p:cNvSpPr>
            <a:spLocks noChangeArrowheads="1"/>
          </p:cNvSpPr>
          <p:nvPr/>
        </p:nvSpPr>
        <p:spPr bwMode="auto">
          <a:xfrm>
            <a:off x="5314950" y="3859213"/>
            <a:ext cx="598488" cy="195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Oval 37"/>
          <p:cNvSpPr>
            <a:spLocks noChangeArrowheads="1"/>
          </p:cNvSpPr>
          <p:nvPr/>
        </p:nvSpPr>
        <p:spPr bwMode="auto">
          <a:xfrm>
            <a:off x="5314950" y="355441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P2</a:t>
            </a:r>
          </a:p>
        </p:txBody>
      </p:sp>
      <p:sp>
        <p:nvSpPr>
          <p:cNvPr id="32792" name="Rectangle 39"/>
          <p:cNvSpPr>
            <a:spLocks noChangeArrowheads="1"/>
          </p:cNvSpPr>
          <p:nvPr/>
        </p:nvSpPr>
        <p:spPr bwMode="auto">
          <a:xfrm>
            <a:off x="1944688" y="3883025"/>
            <a:ext cx="598487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Oval 40"/>
          <p:cNvSpPr>
            <a:spLocks noChangeArrowheads="1"/>
          </p:cNvSpPr>
          <p:nvPr/>
        </p:nvSpPr>
        <p:spPr bwMode="auto">
          <a:xfrm>
            <a:off x="1944688" y="357822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P3</a:t>
            </a:r>
          </a:p>
        </p:txBody>
      </p:sp>
      <p:sp>
        <p:nvSpPr>
          <p:cNvPr id="32794" name="Rectangle 42"/>
          <p:cNvSpPr>
            <a:spLocks noChangeArrowheads="1"/>
          </p:cNvSpPr>
          <p:nvPr/>
        </p:nvSpPr>
        <p:spPr bwMode="auto">
          <a:xfrm>
            <a:off x="6718300" y="3797300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Oval 43"/>
          <p:cNvSpPr>
            <a:spLocks noChangeArrowheads="1"/>
          </p:cNvSpPr>
          <p:nvPr/>
        </p:nvSpPr>
        <p:spPr bwMode="auto">
          <a:xfrm>
            <a:off x="6718300" y="34925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P4</a:t>
            </a:r>
          </a:p>
        </p:txBody>
      </p:sp>
      <p:sp>
        <p:nvSpPr>
          <p:cNvPr id="32796" name="Rectangle 45"/>
          <p:cNvSpPr>
            <a:spLocks noChangeArrowheads="1"/>
          </p:cNvSpPr>
          <p:nvPr/>
        </p:nvSpPr>
        <p:spPr bwMode="auto">
          <a:xfrm>
            <a:off x="3381375" y="3889375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Oval 46"/>
          <p:cNvSpPr>
            <a:spLocks noChangeArrowheads="1"/>
          </p:cNvSpPr>
          <p:nvPr/>
        </p:nvSpPr>
        <p:spPr bwMode="auto">
          <a:xfrm>
            <a:off x="3381375" y="358457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P1</a:t>
            </a:r>
          </a:p>
        </p:txBody>
      </p:sp>
      <p:sp>
        <p:nvSpPr>
          <p:cNvPr id="32798" name="Text Box 47"/>
          <p:cNvSpPr txBox="1">
            <a:spLocks noChangeArrowheads="1"/>
          </p:cNvSpPr>
          <p:nvPr/>
        </p:nvSpPr>
        <p:spPr bwMode="auto">
          <a:xfrm>
            <a:off x="1189038" y="5967413"/>
            <a:ext cx="89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host 1</a:t>
            </a:r>
            <a:endParaRPr lang="en-US">
              <a:solidFill>
                <a:srgbClr val="000099"/>
              </a:solidFill>
            </a:endParaRPr>
          </a:p>
        </p:txBody>
      </p:sp>
      <p:sp>
        <p:nvSpPr>
          <p:cNvPr id="32799" name="Text Box 48"/>
          <p:cNvSpPr txBox="1">
            <a:spLocks noChangeArrowheads="1"/>
          </p:cNvSpPr>
          <p:nvPr/>
        </p:nvSpPr>
        <p:spPr bwMode="auto">
          <a:xfrm>
            <a:off x="4195763" y="5954713"/>
            <a:ext cx="938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host 2</a:t>
            </a:r>
            <a:endParaRPr lang="en-US">
              <a:solidFill>
                <a:srgbClr val="000099"/>
              </a:solidFill>
            </a:endParaRPr>
          </a:p>
        </p:txBody>
      </p:sp>
      <p:sp>
        <p:nvSpPr>
          <p:cNvPr id="32800" name="Text Box 49"/>
          <p:cNvSpPr txBox="1">
            <a:spLocks noChangeArrowheads="1"/>
          </p:cNvSpPr>
          <p:nvPr/>
        </p:nvSpPr>
        <p:spPr bwMode="auto">
          <a:xfrm>
            <a:off x="7224713" y="5832475"/>
            <a:ext cx="938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host 3</a:t>
            </a:r>
          </a:p>
        </p:txBody>
      </p:sp>
      <p:grpSp>
        <p:nvGrpSpPr>
          <p:cNvPr id="32801" name="Group 87"/>
          <p:cNvGrpSpPr>
            <a:grpSpLocks/>
          </p:cNvGrpSpPr>
          <p:nvPr/>
        </p:nvGrpSpPr>
        <p:grpSpPr bwMode="auto">
          <a:xfrm>
            <a:off x="2308225" y="3983038"/>
            <a:ext cx="2263775" cy="1676400"/>
            <a:chOff x="1421" y="2509"/>
            <a:chExt cx="1426" cy="1056"/>
          </a:xfrm>
        </p:grpSpPr>
        <p:sp>
          <p:nvSpPr>
            <p:cNvPr id="32821" name="Line 57"/>
            <p:cNvSpPr>
              <a:spLocks noChangeShapeType="1"/>
            </p:cNvSpPr>
            <p:nvPr/>
          </p:nvSpPr>
          <p:spPr bwMode="auto">
            <a:xfrm>
              <a:off x="1421" y="2509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22" name="Freeform 58"/>
            <p:cNvSpPr>
              <a:spLocks/>
            </p:cNvSpPr>
            <p:nvPr/>
          </p:nvSpPr>
          <p:spPr bwMode="auto">
            <a:xfrm>
              <a:off x="2546" y="2563"/>
              <a:ext cx="286" cy="989"/>
            </a:xfrm>
            <a:custGeom>
              <a:avLst/>
              <a:gdLst>
                <a:gd name="T0" fmla="*/ 286 w 286"/>
                <a:gd name="T1" fmla="*/ 989 h 989"/>
                <a:gd name="T2" fmla="*/ 284 w 286"/>
                <a:gd name="T3" fmla="*/ 117 h 989"/>
                <a:gd name="T4" fmla="*/ 0 w 286"/>
                <a:gd name="T5" fmla="*/ 0 h 989"/>
                <a:gd name="T6" fmla="*/ 0 60000 65536"/>
                <a:gd name="T7" fmla="*/ 0 60000 65536"/>
                <a:gd name="T8" fmla="*/ 0 60000 65536"/>
                <a:gd name="T9" fmla="*/ 0 w 286"/>
                <a:gd name="T10" fmla="*/ 0 h 989"/>
                <a:gd name="T11" fmla="*/ 286 w 286"/>
                <a:gd name="T12" fmla="*/ 989 h 9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989">
                  <a:moveTo>
                    <a:pt x="286" y="989"/>
                  </a:moveTo>
                  <a:lnTo>
                    <a:pt x="284" y="11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23" name="Freeform 59"/>
            <p:cNvSpPr>
              <a:spLocks/>
            </p:cNvSpPr>
            <p:nvPr/>
          </p:nvSpPr>
          <p:spPr bwMode="auto">
            <a:xfrm>
              <a:off x="1421" y="3556"/>
              <a:ext cx="1426" cy="9"/>
            </a:xfrm>
            <a:custGeom>
              <a:avLst/>
              <a:gdLst>
                <a:gd name="T0" fmla="*/ 0 w 1426"/>
                <a:gd name="T1" fmla="*/ 9 h 9"/>
                <a:gd name="T2" fmla="*/ 1426 w 1426"/>
                <a:gd name="T3" fmla="*/ 0 h 9"/>
                <a:gd name="T4" fmla="*/ 0 60000 65536"/>
                <a:gd name="T5" fmla="*/ 0 60000 65536"/>
                <a:gd name="T6" fmla="*/ 0 w 1426"/>
                <a:gd name="T7" fmla="*/ 0 h 9"/>
                <a:gd name="T8" fmla="*/ 1426 w 142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6" h="9">
                  <a:moveTo>
                    <a:pt x="0" y="9"/>
                  </a:moveTo>
                  <a:lnTo>
                    <a:pt x="1426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802" name="Rectangle 64"/>
          <p:cNvSpPr>
            <a:spLocks noChangeArrowheads="1"/>
          </p:cNvSpPr>
          <p:nvPr/>
        </p:nvSpPr>
        <p:spPr bwMode="auto">
          <a:xfrm>
            <a:off x="457200" y="2895600"/>
            <a:ext cx="598488" cy="195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Oval 65"/>
          <p:cNvSpPr>
            <a:spLocks noChangeArrowheads="1"/>
          </p:cNvSpPr>
          <p:nvPr/>
        </p:nvSpPr>
        <p:spPr bwMode="auto">
          <a:xfrm>
            <a:off x="2590800" y="28194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Text Box 67"/>
          <p:cNvSpPr txBox="1">
            <a:spLocks noChangeArrowheads="1"/>
          </p:cNvSpPr>
          <p:nvPr/>
        </p:nvSpPr>
        <p:spPr bwMode="auto">
          <a:xfrm>
            <a:off x="3276600" y="2819400"/>
            <a:ext cx="107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= process</a:t>
            </a:r>
          </a:p>
        </p:txBody>
      </p:sp>
      <p:sp>
        <p:nvSpPr>
          <p:cNvPr id="32805" name="Text Box 68"/>
          <p:cNvSpPr txBox="1">
            <a:spLocks noChangeArrowheads="1"/>
          </p:cNvSpPr>
          <p:nvPr/>
        </p:nvSpPr>
        <p:spPr bwMode="auto">
          <a:xfrm>
            <a:off x="1143000" y="2819400"/>
            <a:ext cx="973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= socket</a:t>
            </a:r>
          </a:p>
        </p:txBody>
      </p:sp>
      <p:sp>
        <p:nvSpPr>
          <p:cNvPr id="32806" name="Text Box 72"/>
          <p:cNvSpPr txBox="1">
            <a:spLocks noChangeArrowheads="1"/>
          </p:cNvSpPr>
          <p:nvPr/>
        </p:nvSpPr>
        <p:spPr bwMode="auto">
          <a:xfrm>
            <a:off x="444500" y="1589088"/>
            <a:ext cx="176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/>
          </a:p>
        </p:txBody>
      </p:sp>
      <p:sp>
        <p:nvSpPr>
          <p:cNvPr id="32807" name="Text Box 75"/>
          <p:cNvSpPr txBox="1">
            <a:spLocks noChangeArrowheads="1"/>
          </p:cNvSpPr>
          <p:nvPr/>
        </p:nvSpPr>
        <p:spPr bwMode="auto">
          <a:xfrm>
            <a:off x="468313" y="1366838"/>
            <a:ext cx="17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endParaRPr lang="en-US" sz="2400">
              <a:latin typeface="Times New Roman" pitchFamily="18" charset="0"/>
            </a:endParaRPr>
          </a:p>
        </p:txBody>
      </p:sp>
      <p:sp>
        <p:nvSpPr>
          <p:cNvPr id="32808" name="Rectangle 76"/>
          <p:cNvSpPr>
            <a:spLocks noChangeArrowheads="1"/>
          </p:cNvSpPr>
          <p:nvPr/>
        </p:nvSpPr>
        <p:spPr bwMode="auto">
          <a:xfrm>
            <a:off x="444500" y="1676400"/>
            <a:ext cx="3808413" cy="1066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 sz="2000"/>
              <a:t>delivering received segments</a:t>
            </a:r>
          </a:p>
          <a:p>
            <a:pPr algn="l"/>
            <a:r>
              <a:rPr lang="en-US" sz="2000"/>
              <a:t>to correct socket</a:t>
            </a:r>
          </a:p>
        </p:txBody>
      </p:sp>
      <p:grpSp>
        <p:nvGrpSpPr>
          <p:cNvPr id="32809" name="Group 77"/>
          <p:cNvGrpSpPr>
            <a:grpSpLocks/>
          </p:cNvGrpSpPr>
          <p:nvPr/>
        </p:nvGrpSpPr>
        <p:grpSpPr bwMode="auto">
          <a:xfrm>
            <a:off x="533400" y="1447800"/>
            <a:ext cx="3382963" cy="396875"/>
            <a:chOff x="1080" y="3713"/>
            <a:chExt cx="1712" cy="250"/>
          </a:xfrm>
        </p:grpSpPr>
        <p:sp>
          <p:nvSpPr>
            <p:cNvPr id="32819" name="Rectangle 78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Text Box 79"/>
            <p:cNvSpPr txBox="1">
              <a:spLocks noChangeArrowheads="1"/>
            </p:cNvSpPr>
            <p:nvPr/>
          </p:nvSpPr>
          <p:spPr bwMode="auto">
            <a:xfrm>
              <a:off x="1080" y="3713"/>
              <a:ext cx="17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 u="sng">
                  <a:solidFill>
                    <a:srgbClr val="FF0000"/>
                  </a:solidFill>
                </a:rPr>
                <a:t>Demultiplexing at rcv host:</a:t>
              </a:r>
            </a:p>
          </p:txBody>
        </p:sp>
      </p:grpSp>
      <p:sp>
        <p:nvSpPr>
          <p:cNvPr id="32810" name="Text Box 82"/>
          <p:cNvSpPr txBox="1">
            <a:spLocks noChangeArrowheads="1"/>
          </p:cNvSpPr>
          <p:nvPr/>
        </p:nvSpPr>
        <p:spPr bwMode="auto">
          <a:xfrm>
            <a:off x="5130800" y="1812925"/>
            <a:ext cx="37195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000"/>
              <a:t>gathering data from multiple</a:t>
            </a:r>
          </a:p>
          <a:p>
            <a:pPr algn="l"/>
            <a:r>
              <a:rPr lang="en-US" sz="2000"/>
              <a:t>sockets, enveloping data with </a:t>
            </a:r>
          </a:p>
          <a:p>
            <a:pPr algn="l"/>
            <a:r>
              <a:rPr lang="en-US" sz="2000"/>
              <a:t>header (later used for </a:t>
            </a:r>
          </a:p>
          <a:p>
            <a:pPr algn="l"/>
            <a:r>
              <a:rPr lang="en-US" sz="2000"/>
              <a:t>demultiplexing)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811" name="Rectangle 83"/>
          <p:cNvSpPr>
            <a:spLocks noChangeArrowheads="1"/>
          </p:cNvSpPr>
          <p:nvPr/>
        </p:nvSpPr>
        <p:spPr bwMode="auto">
          <a:xfrm>
            <a:off x="5105400" y="1704975"/>
            <a:ext cx="3609975" cy="14192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12" name="Group 84"/>
          <p:cNvGrpSpPr>
            <a:grpSpLocks/>
          </p:cNvGrpSpPr>
          <p:nvPr/>
        </p:nvGrpSpPr>
        <p:grpSpPr bwMode="auto">
          <a:xfrm>
            <a:off x="5257800" y="1460500"/>
            <a:ext cx="3257550" cy="396875"/>
            <a:chOff x="913" y="3713"/>
            <a:chExt cx="2052" cy="250"/>
          </a:xfrm>
        </p:grpSpPr>
        <p:sp>
          <p:nvSpPr>
            <p:cNvPr id="32817" name="Rectangle 85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Text Box 86"/>
            <p:cNvSpPr txBox="1">
              <a:spLocks noChangeArrowheads="1"/>
            </p:cNvSpPr>
            <p:nvPr/>
          </p:nvSpPr>
          <p:spPr bwMode="auto">
            <a:xfrm>
              <a:off x="913" y="3713"/>
              <a:ext cx="205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 u="sng" dirty="0">
                  <a:solidFill>
                    <a:srgbClr val="FF0000"/>
                  </a:solidFill>
                </a:rPr>
                <a:t>Multiplexing at send host: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813" name="Group 88"/>
          <p:cNvGrpSpPr>
            <a:grpSpLocks/>
          </p:cNvGrpSpPr>
          <p:nvPr/>
        </p:nvGrpSpPr>
        <p:grpSpPr bwMode="auto">
          <a:xfrm flipH="1">
            <a:off x="4648200" y="3962400"/>
            <a:ext cx="2263775" cy="1676400"/>
            <a:chOff x="1421" y="2509"/>
            <a:chExt cx="1426" cy="1056"/>
          </a:xfrm>
        </p:grpSpPr>
        <p:sp>
          <p:nvSpPr>
            <p:cNvPr id="32814" name="Line 89"/>
            <p:cNvSpPr>
              <a:spLocks noChangeShapeType="1"/>
            </p:cNvSpPr>
            <p:nvPr/>
          </p:nvSpPr>
          <p:spPr bwMode="auto">
            <a:xfrm>
              <a:off x="1421" y="2509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15" name="Freeform 90"/>
            <p:cNvSpPr>
              <a:spLocks/>
            </p:cNvSpPr>
            <p:nvPr/>
          </p:nvSpPr>
          <p:spPr bwMode="auto">
            <a:xfrm>
              <a:off x="2546" y="2563"/>
              <a:ext cx="286" cy="989"/>
            </a:xfrm>
            <a:custGeom>
              <a:avLst/>
              <a:gdLst>
                <a:gd name="T0" fmla="*/ 286 w 286"/>
                <a:gd name="T1" fmla="*/ 989 h 989"/>
                <a:gd name="T2" fmla="*/ 284 w 286"/>
                <a:gd name="T3" fmla="*/ 117 h 989"/>
                <a:gd name="T4" fmla="*/ 0 w 286"/>
                <a:gd name="T5" fmla="*/ 0 h 989"/>
                <a:gd name="T6" fmla="*/ 0 60000 65536"/>
                <a:gd name="T7" fmla="*/ 0 60000 65536"/>
                <a:gd name="T8" fmla="*/ 0 60000 65536"/>
                <a:gd name="T9" fmla="*/ 0 w 286"/>
                <a:gd name="T10" fmla="*/ 0 h 989"/>
                <a:gd name="T11" fmla="*/ 286 w 286"/>
                <a:gd name="T12" fmla="*/ 989 h 9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989">
                  <a:moveTo>
                    <a:pt x="286" y="989"/>
                  </a:moveTo>
                  <a:lnTo>
                    <a:pt x="284" y="11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16" name="Freeform 91"/>
            <p:cNvSpPr>
              <a:spLocks/>
            </p:cNvSpPr>
            <p:nvPr/>
          </p:nvSpPr>
          <p:spPr bwMode="auto">
            <a:xfrm>
              <a:off x="1421" y="3556"/>
              <a:ext cx="1426" cy="9"/>
            </a:xfrm>
            <a:custGeom>
              <a:avLst/>
              <a:gdLst>
                <a:gd name="T0" fmla="*/ 0 w 1426"/>
                <a:gd name="T1" fmla="*/ 9 h 9"/>
                <a:gd name="T2" fmla="*/ 1426 w 1426"/>
                <a:gd name="T3" fmla="*/ 0 h 9"/>
                <a:gd name="T4" fmla="*/ 0 60000 65536"/>
                <a:gd name="T5" fmla="*/ 0 60000 65536"/>
                <a:gd name="T6" fmla="*/ 0 w 1426"/>
                <a:gd name="T7" fmla="*/ 0 h 9"/>
                <a:gd name="T8" fmla="*/ 1426 w 142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6" h="9">
                  <a:moveTo>
                    <a:pt x="0" y="9"/>
                  </a:moveTo>
                  <a:lnTo>
                    <a:pt x="1426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4000" dirty="0" smtClean="0"/>
              <a:t>How </a:t>
            </a:r>
            <a:r>
              <a:rPr lang="en-US" sz="4000" dirty="0" err="1" smtClean="0"/>
              <a:t>demultiplexing</a:t>
            </a:r>
            <a:r>
              <a:rPr lang="en-US" sz="4000" dirty="0" smtClean="0"/>
              <a:t> works</a:t>
            </a:r>
            <a:endParaRPr lang="en-US" sz="4800" dirty="0" smtClean="0"/>
          </a:p>
        </p:txBody>
      </p:sp>
      <p:sp>
        <p:nvSpPr>
          <p:cNvPr id="33799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4114800" cy="2790825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host receives IP datagrams</a:t>
            </a:r>
            <a:endParaRPr lang="en-US" sz="2400" smtClean="0"/>
          </a:p>
          <a:p>
            <a:pPr lvl="1"/>
            <a:r>
              <a:rPr lang="en-US" sz="2000" smtClean="0"/>
              <a:t>each datagram has source IP address, destination IP address</a:t>
            </a:r>
          </a:p>
          <a:p>
            <a:pPr lvl="1"/>
            <a:r>
              <a:rPr lang="en-US" sz="2000" smtClean="0"/>
              <a:t>each datagram carries 1 transport-layer segment</a:t>
            </a:r>
          </a:p>
          <a:p>
            <a:pPr lvl="1"/>
            <a:r>
              <a:rPr lang="en-US" sz="2000" smtClean="0"/>
              <a:t>each segment has source, destination port number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host uses IP addresses &amp; port numbers to direct segment to appropriate socket</a:t>
            </a:r>
            <a:endParaRPr lang="en-US" sz="2400" smtClean="0"/>
          </a:p>
        </p:txBody>
      </p:sp>
      <p:sp>
        <p:nvSpPr>
          <p:cNvPr id="33800" name="Text Box 63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01" name="Text Box 64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dest port #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3802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3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4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5" name="Text Box 70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800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06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7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8" name="Text Box 73"/>
          <p:cNvSpPr txBox="1">
            <a:spLocks noChangeArrowheads="1"/>
          </p:cNvSpPr>
          <p:nvPr/>
        </p:nvSpPr>
        <p:spPr bwMode="auto">
          <a:xfrm>
            <a:off x="6151563" y="3951288"/>
            <a:ext cx="14462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09" name="Text Box 74"/>
          <p:cNvSpPr txBox="1">
            <a:spLocks noChangeArrowheads="1"/>
          </p:cNvSpPr>
          <p:nvPr/>
        </p:nvSpPr>
        <p:spPr bwMode="auto">
          <a:xfrm>
            <a:off x="5668963" y="2860675"/>
            <a:ext cx="2506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other header fields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0" name="Text Box 76"/>
          <p:cNvSpPr txBox="1">
            <a:spLocks noChangeArrowheads="1"/>
          </p:cNvSpPr>
          <p:nvPr/>
        </p:nvSpPr>
        <p:spPr bwMode="auto">
          <a:xfrm>
            <a:off x="5402263" y="5518150"/>
            <a:ext cx="3243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000"/>
              <a:t>TCP/UDP segment format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Connectionless </a:t>
            </a:r>
            <a:r>
              <a:rPr lang="en-US" dirty="0" err="1" smtClean="0"/>
              <a:t>demultiplexing</a:t>
            </a:r>
            <a:endParaRPr 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572000" cy="4648200"/>
          </a:xfrm>
        </p:spPr>
        <p:txBody>
          <a:bodyPr/>
          <a:lstStyle/>
          <a:p>
            <a:r>
              <a:rPr lang="en-US" sz="2400" dirty="0" smtClean="0"/>
              <a:t>create </a:t>
            </a:r>
            <a:r>
              <a:rPr lang="en-US" sz="2400" dirty="0" smtClean="0"/>
              <a:t>sockets with host-local port numbers:</a:t>
            </a:r>
          </a:p>
          <a:p>
            <a:pPr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DatagramSocket</a:t>
            </a:r>
            <a:r>
              <a:rPr lang="en-US" sz="1800" dirty="0" smtClean="0">
                <a:latin typeface="Courier New" pitchFamily="49" charset="0"/>
              </a:rPr>
              <a:t> mySocket1 = new </a:t>
            </a:r>
            <a:r>
              <a:rPr lang="en-US" sz="1800" dirty="0" err="1" smtClean="0">
                <a:latin typeface="Courier New" pitchFamily="49" charset="0"/>
              </a:rPr>
              <a:t>DatagramSocket</a:t>
            </a:r>
            <a:r>
              <a:rPr lang="en-US" sz="1800" dirty="0" smtClean="0">
                <a:latin typeface="Courier New" pitchFamily="49" charset="0"/>
              </a:rPr>
              <a:t>(12534);</a:t>
            </a:r>
          </a:p>
          <a:p>
            <a:pPr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DatagramSocket</a:t>
            </a:r>
            <a:r>
              <a:rPr lang="en-US" sz="1800" dirty="0" smtClean="0">
                <a:latin typeface="Courier New" pitchFamily="49" charset="0"/>
              </a:rPr>
              <a:t> mySocket2 = new </a:t>
            </a:r>
            <a:r>
              <a:rPr lang="en-US" sz="1800" dirty="0" err="1" smtClean="0">
                <a:latin typeface="Courier New" pitchFamily="49" charset="0"/>
              </a:rPr>
              <a:t>DatagramSocket</a:t>
            </a:r>
            <a:r>
              <a:rPr lang="en-US" sz="1800" dirty="0" smtClean="0">
                <a:latin typeface="Courier New" pitchFamily="49" charset="0"/>
              </a:rPr>
              <a:t>(12535);</a:t>
            </a:r>
          </a:p>
          <a:p>
            <a:r>
              <a:rPr lang="en-US" sz="2400" dirty="0" smtClean="0"/>
              <a:t>when </a:t>
            </a:r>
            <a:r>
              <a:rPr lang="en-US" sz="2400" dirty="0" smtClean="0"/>
              <a:t>creating datagram to send into UDP socket, must specify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dest</a:t>
            </a:r>
            <a:r>
              <a:rPr lang="en-US" sz="1800" dirty="0" smtClean="0">
                <a:solidFill>
                  <a:srgbClr val="FF0000"/>
                </a:solidFill>
              </a:rPr>
              <a:t> IP address, </a:t>
            </a:r>
            <a:r>
              <a:rPr lang="en-US" sz="1800" dirty="0" err="1" smtClean="0">
                <a:solidFill>
                  <a:srgbClr val="FF0000"/>
                </a:solidFill>
              </a:rPr>
              <a:t>dest</a:t>
            </a:r>
            <a:r>
              <a:rPr lang="en-US" sz="1800" dirty="0" smtClean="0">
                <a:solidFill>
                  <a:srgbClr val="FF0000"/>
                </a:solidFill>
              </a:rPr>
              <a:t> port number)</a:t>
            </a:r>
            <a:endParaRPr lang="en-US" sz="2400" dirty="0" smtClean="0"/>
          </a:p>
        </p:txBody>
      </p:sp>
      <p:sp>
        <p:nvSpPr>
          <p:cNvPr id="34822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447800"/>
            <a:ext cx="4114800" cy="4648200"/>
          </a:xfrm>
        </p:spPr>
        <p:txBody>
          <a:bodyPr/>
          <a:lstStyle/>
          <a:p>
            <a:r>
              <a:rPr lang="en-US" sz="2400" smtClean="0"/>
              <a:t>when host receives UDP segment:</a:t>
            </a:r>
          </a:p>
          <a:p>
            <a:pPr lvl="1"/>
            <a:r>
              <a:rPr lang="en-US" sz="2000" smtClean="0"/>
              <a:t>checks destination port number in segment</a:t>
            </a:r>
          </a:p>
          <a:p>
            <a:pPr lvl="1"/>
            <a:r>
              <a:rPr lang="en-US" sz="2000" smtClean="0"/>
              <a:t>directs UDP segment to socket with that port number</a:t>
            </a:r>
          </a:p>
          <a:p>
            <a:r>
              <a:rPr lang="en-US" sz="2400" smtClean="0"/>
              <a:t>IP datagrams with different source IP addresses and/or source port numbers directed to same socket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Connectionless demux (cont)</a:t>
            </a:r>
          </a:p>
        </p:txBody>
      </p:sp>
      <p:sp>
        <p:nvSpPr>
          <p:cNvPr id="35845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DatagramSocket serverSocket = new DatagramSocket(6428);</a:t>
            </a:r>
          </a:p>
          <a:p>
            <a:endParaRPr lang="en-US" smtClean="0"/>
          </a:p>
        </p:txBody>
      </p:sp>
      <p:grpSp>
        <p:nvGrpSpPr>
          <p:cNvPr id="35846" name="Group 86"/>
          <p:cNvGrpSpPr>
            <a:grpSpLocks/>
          </p:cNvGrpSpPr>
          <p:nvPr/>
        </p:nvGrpSpPr>
        <p:grpSpPr bwMode="auto">
          <a:xfrm>
            <a:off x="392113" y="2286000"/>
            <a:ext cx="8151812" cy="3213100"/>
            <a:chOff x="432" y="1920"/>
            <a:chExt cx="5135" cy="2024"/>
          </a:xfrm>
        </p:grpSpPr>
        <p:sp>
          <p:nvSpPr>
            <p:cNvPr id="35848" name="Text Box 14"/>
            <p:cNvSpPr txBox="1">
              <a:spLocks noChangeArrowheads="1"/>
            </p:cNvSpPr>
            <p:nvPr/>
          </p:nvSpPr>
          <p:spPr bwMode="auto">
            <a:xfrm>
              <a:off x="5019" y="3456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rgbClr val="000099"/>
                  </a:solidFill>
                </a:rPr>
                <a:t>Client</a:t>
              </a:r>
            </a:p>
            <a:p>
              <a:r>
                <a:rPr lang="en-US">
                  <a:solidFill>
                    <a:srgbClr val="000099"/>
                  </a:solidFill>
                </a:rPr>
                <a:t>IP:B</a:t>
              </a:r>
            </a:p>
          </p:txBody>
        </p:sp>
        <p:grpSp>
          <p:nvGrpSpPr>
            <p:cNvPr id="35849" name="Group 46"/>
            <p:cNvGrpSpPr>
              <a:grpSpLocks/>
            </p:cNvGrpSpPr>
            <p:nvPr/>
          </p:nvGrpSpPr>
          <p:grpSpPr bwMode="auto">
            <a:xfrm>
              <a:off x="432" y="1920"/>
              <a:ext cx="637" cy="1976"/>
              <a:chOff x="1008" y="1922"/>
              <a:chExt cx="637" cy="1976"/>
            </a:xfrm>
          </p:grpSpPr>
          <p:grpSp>
            <p:nvGrpSpPr>
              <p:cNvPr id="35898" name="Group 4"/>
              <p:cNvGrpSpPr>
                <a:grpSpLocks/>
              </p:cNvGrpSpPr>
              <p:nvPr/>
            </p:nvGrpSpPr>
            <p:grpSpPr bwMode="auto">
              <a:xfrm>
                <a:off x="1008" y="1922"/>
                <a:ext cx="637" cy="1500"/>
                <a:chOff x="608" y="2454"/>
                <a:chExt cx="1261" cy="1500"/>
              </a:xfrm>
            </p:grpSpPr>
            <p:sp>
              <p:nvSpPr>
                <p:cNvPr id="35905" name="Rectangle 5"/>
                <p:cNvSpPr>
                  <a:spLocks noChangeArrowheads="1"/>
                </p:cNvSpPr>
                <p:nvPr/>
              </p:nvSpPr>
              <p:spPr bwMode="auto">
                <a:xfrm>
                  <a:off x="608" y="24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5906" name="Rectangle 6"/>
                <p:cNvSpPr>
                  <a:spLocks noChangeArrowheads="1"/>
                </p:cNvSpPr>
                <p:nvPr/>
              </p:nvSpPr>
              <p:spPr bwMode="auto">
                <a:xfrm>
                  <a:off x="608" y="27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5907" name="Rectangle 7"/>
                <p:cNvSpPr>
                  <a:spLocks noChangeArrowheads="1"/>
                </p:cNvSpPr>
                <p:nvPr/>
              </p:nvSpPr>
              <p:spPr bwMode="auto">
                <a:xfrm>
                  <a:off x="608" y="30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5908" name="Rectangle 8"/>
                <p:cNvSpPr>
                  <a:spLocks noChangeArrowheads="1"/>
                </p:cNvSpPr>
                <p:nvPr/>
              </p:nvSpPr>
              <p:spPr bwMode="auto">
                <a:xfrm>
                  <a:off x="608" y="33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5909" name="Rectangle 9"/>
                <p:cNvSpPr>
                  <a:spLocks noChangeArrowheads="1"/>
                </p:cNvSpPr>
                <p:nvPr/>
              </p:nvSpPr>
              <p:spPr bwMode="auto">
                <a:xfrm>
                  <a:off x="608" y="3654"/>
                  <a:ext cx="1261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grpSp>
            <p:nvGrpSpPr>
              <p:cNvPr id="35899" name="Group 10"/>
              <p:cNvGrpSpPr>
                <a:grpSpLocks/>
              </p:cNvGrpSpPr>
              <p:nvPr/>
            </p:nvGrpSpPr>
            <p:grpSpPr bwMode="auto">
              <a:xfrm>
                <a:off x="1177" y="1966"/>
                <a:ext cx="377" cy="315"/>
                <a:chOff x="2614" y="2862"/>
                <a:chExt cx="377" cy="315"/>
              </a:xfrm>
            </p:grpSpPr>
            <p:sp>
              <p:nvSpPr>
                <p:cNvPr id="359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614" y="3054"/>
                  <a:ext cx="377" cy="12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04" name="Oval 12"/>
                <p:cNvSpPr>
                  <a:spLocks noChangeArrowheads="1"/>
                </p:cNvSpPr>
                <p:nvPr/>
              </p:nvSpPr>
              <p:spPr bwMode="auto">
                <a:xfrm>
                  <a:off x="2614" y="2862"/>
                  <a:ext cx="377" cy="192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/>
                    <a:t>P2</a:t>
                  </a:r>
                </a:p>
              </p:txBody>
            </p:sp>
          </p:grpSp>
          <p:sp>
            <p:nvSpPr>
              <p:cNvPr id="35900" name="Text Box 13"/>
              <p:cNvSpPr txBox="1">
                <a:spLocks noChangeArrowheads="1"/>
              </p:cNvSpPr>
              <p:nvPr/>
            </p:nvSpPr>
            <p:spPr bwMode="auto">
              <a:xfrm>
                <a:off x="1061" y="3456"/>
                <a:ext cx="54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sz="2000">
                    <a:solidFill>
                      <a:srgbClr val="000099"/>
                    </a:solidFill>
                  </a:rPr>
                  <a:t>client</a:t>
                </a:r>
              </a:p>
              <a:p>
                <a:r>
                  <a:rPr lang="en-US" sz="2000">
                    <a:solidFill>
                      <a:srgbClr val="000099"/>
                    </a:solidFill>
                  </a:rPr>
                  <a:t> IP: A</a:t>
                </a:r>
              </a:p>
            </p:txBody>
          </p:sp>
          <p:sp>
            <p:nvSpPr>
              <p:cNvPr id="35901" name="Line 1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902" name="Line 33"/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5850" name="Group 16"/>
            <p:cNvGrpSpPr>
              <a:grpSpLocks/>
            </p:cNvGrpSpPr>
            <p:nvPr/>
          </p:nvGrpSpPr>
          <p:grpSpPr bwMode="auto">
            <a:xfrm>
              <a:off x="4964" y="1945"/>
              <a:ext cx="377" cy="315"/>
              <a:chOff x="2614" y="2862"/>
              <a:chExt cx="377" cy="315"/>
            </a:xfrm>
          </p:grpSpPr>
          <p:sp>
            <p:nvSpPr>
              <p:cNvPr id="35896" name="Rectangle 17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7" name="Oval 18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grpSp>
          <p:nvGrpSpPr>
            <p:cNvPr id="35851" name="Group 19"/>
            <p:cNvGrpSpPr>
              <a:grpSpLocks/>
            </p:cNvGrpSpPr>
            <p:nvPr/>
          </p:nvGrpSpPr>
          <p:grpSpPr bwMode="auto">
            <a:xfrm>
              <a:off x="4944" y="1920"/>
              <a:ext cx="576" cy="1500"/>
              <a:chOff x="608" y="2454"/>
              <a:chExt cx="1261" cy="1500"/>
            </a:xfrm>
          </p:grpSpPr>
          <p:sp>
            <p:nvSpPr>
              <p:cNvPr id="35891" name="Rectangle 20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2" name="Rectangle 21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3" name="Rectangle 22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4" name="Rectangle 23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5" name="Rectangle 24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2" name="Group 28"/>
            <p:cNvGrpSpPr>
              <a:grpSpLocks/>
            </p:cNvGrpSpPr>
            <p:nvPr/>
          </p:nvGrpSpPr>
          <p:grpSpPr bwMode="auto">
            <a:xfrm>
              <a:off x="5003" y="1968"/>
              <a:ext cx="377" cy="315"/>
              <a:chOff x="2614" y="2862"/>
              <a:chExt cx="377" cy="315"/>
            </a:xfrm>
          </p:grpSpPr>
          <p:sp>
            <p:nvSpPr>
              <p:cNvPr id="35889" name="Rectangle 29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Oval 30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P1</a:t>
                </a:r>
              </a:p>
            </p:txBody>
          </p:sp>
        </p:grpSp>
        <p:sp>
          <p:nvSpPr>
            <p:cNvPr id="35853" name="Line 31"/>
            <p:cNvSpPr>
              <a:spLocks noChangeShapeType="1"/>
            </p:cNvSpPr>
            <p:nvPr/>
          </p:nvSpPr>
          <p:spPr bwMode="auto">
            <a:xfrm flipV="1">
              <a:off x="5136" y="2208"/>
              <a:ext cx="0" cy="10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4" name="Line 34"/>
            <p:cNvSpPr>
              <a:spLocks noChangeShapeType="1"/>
            </p:cNvSpPr>
            <p:nvPr/>
          </p:nvSpPr>
          <p:spPr bwMode="auto">
            <a:xfrm>
              <a:off x="5280" y="2208"/>
              <a:ext cx="0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5" name="Rectangle 49"/>
            <p:cNvSpPr>
              <a:spLocks noChangeArrowheads="1"/>
            </p:cNvSpPr>
            <p:nvPr/>
          </p:nvSpPr>
          <p:spPr bwMode="auto">
            <a:xfrm>
              <a:off x="2544" y="19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5856" name="Rectangle 50"/>
            <p:cNvSpPr>
              <a:spLocks noChangeArrowheads="1"/>
            </p:cNvSpPr>
            <p:nvPr/>
          </p:nvSpPr>
          <p:spPr bwMode="auto">
            <a:xfrm>
              <a:off x="2544" y="22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5857" name="Rectangle 51"/>
            <p:cNvSpPr>
              <a:spLocks noChangeArrowheads="1"/>
            </p:cNvSpPr>
            <p:nvPr/>
          </p:nvSpPr>
          <p:spPr bwMode="auto">
            <a:xfrm>
              <a:off x="2544" y="25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5858" name="Rectangle 52"/>
            <p:cNvSpPr>
              <a:spLocks noChangeArrowheads="1"/>
            </p:cNvSpPr>
            <p:nvPr/>
          </p:nvSpPr>
          <p:spPr bwMode="auto">
            <a:xfrm>
              <a:off x="2544" y="28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35859" name="Rectangle 53"/>
            <p:cNvSpPr>
              <a:spLocks noChangeArrowheads="1"/>
            </p:cNvSpPr>
            <p:nvPr/>
          </p:nvSpPr>
          <p:spPr bwMode="auto">
            <a:xfrm>
              <a:off x="2544" y="3120"/>
              <a:ext cx="816" cy="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grpSp>
          <p:nvGrpSpPr>
            <p:cNvPr id="35860" name="Group 54"/>
            <p:cNvGrpSpPr>
              <a:grpSpLocks/>
            </p:cNvGrpSpPr>
            <p:nvPr/>
          </p:nvGrpSpPr>
          <p:grpSpPr bwMode="auto">
            <a:xfrm>
              <a:off x="2760" y="2012"/>
              <a:ext cx="483" cy="315"/>
              <a:chOff x="2614" y="2862"/>
              <a:chExt cx="377" cy="315"/>
            </a:xfrm>
          </p:grpSpPr>
          <p:sp>
            <p:nvSpPr>
              <p:cNvPr id="35887" name="Rectangle 55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Oval 56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P3</a:t>
                </a:r>
              </a:p>
            </p:txBody>
          </p:sp>
        </p:grpSp>
        <p:sp>
          <p:nvSpPr>
            <p:cNvPr id="35861" name="Text Box 57"/>
            <p:cNvSpPr txBox="1">
              <a:spLocks noChangeArrowheads="1"/>
            </p:cNvSpPr>
            <p:nvPr/>
          </p:nvSpPr>
          <p:spPr bwMode="auto">
            <a:xfrm>
              <a:off x="2661" y="3502"/>
              <a:ext cx="60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rgbClr val="000099"/>
                  </a:solidFill>
                </a:rPr>
                <a:t>server</a:t>
              </a:r>
            </a:p>
            <a:p>
              <a:r>
                <a:rPr lang="en-US" sz="2000">
                  <a:solidFill>
                    <a:srgbClr val="000099"/>
                  </a:solidFill>
                </a:rPr>
                <a:t>IP: C</a:t>
              </a:r>
            </a:p>
          </p:txBody>
        </p:sp>
        <p:sp>
          <p:nvSpPr>
            <p:cNvPr id="35862" name="Line 58"/>
            <p:cNvSpPr>
              <a:spLocks noChangeShapeType="1"/>
            </p:cNvSpPr>
            <p:nvPr/>
          </p:nvSpPr>
          <p:spPr bwMode="auto">
            <a:xfrm>
              <a:off x="2832" y="2256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3" name="Line 59"/>
            <p:cNvSpPr>
              <a:spLocks noChangeShapeType="1"/>
            </p:cNvSpPr>
            <p:nvPr/>
          </p:nvSpPr>
          <p:spPr bwMode="auto">
            <a:xfrm flipV="1">
              <a:off x="2928" y="2256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4" name="Line 67"/>
            <p:cNvSpPr>
              <a:spLocks noChangeShapeType="1"/>
            </p:cNvSpPr>
            <p:nvPr/>
          </p:nvSpPr>
          <p:spPr bwMode="auto">
            <a:xfrm>
              <a:off x="864" y="3216"/>
              <a:ext cx="19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5" name="Line 68"/>
            <p:cNvSpPr>
              <a:spLocks noChangeShapeType="1"/>
            </p:cNvSpPr>
            <p:nvPr/>
          </p:nvSpPr>
          <p:spPr bwMode="auto">
            <a:xfrm>
              <a:off x="720" y="3312"/>
              <a:ext cx="22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5866" name="Group 40"/>
            <p:cNvGrpSpPr>
              <a:grpSpLocks/>
            </p:cNvGrpSpPr>
            <p:nvPr/>
          </p:nvGrpSpPr>
          <p:grpSpPr bwMode="auto">
            <a:xfrm>
              <a:off x="1872" y="2688"/>
              <a:ext cx="624" cy="576"/>
              <a:chOff x="2160" y="3504"/>
              <a:chExt cx="624" cy="576"/>
            </a:xfrm>
          </p:grpSpPr>
          <p:sp>
            <p:nvSpPr>
              <p:cNvPr id="35884" name="Rectangle 41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SP: 6428</a:t>
                </a:r>
              </a:p>
            </p:txBody>
          </p:sp>
          <p:sp>
            <p:nvSpPr>
              <p:cNvPr id="35885" name="Rectangle 42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DP: 9157</a:t>
                </a:r>
              </a:p>
            </p:txBody>
          </p:sp>
          <p:sp>
            <p:nvSpPr>
              <p:cNvPr id="35886" name="Rectangle 43"/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7" name="Line 70"/>
            <p:cNvSpPr>
              <a:spLocks noChangeShapeType="1"/>
            </p:cNvSpPr>
            <p:nvPr/>
          </p:nvSpPr>
          <p:spPr bwMode="auto">
            <a:xfrm flipV="1">
              <a:off x="3072" y="2256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8" name="Line 71"/>
            <p:cNvSpPr>
              <a:spLocks noChangeShapeType="1"/>
            </p:cNvSpPr>
            <p:nvPr/>
          </p:nvSpPr>
          <p:spPr bwMode="auto">
            <a:xfrm>
              <a:off x="3072" y="3312"/>
              <a:ext cx="22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69" name="Line 72"/>
            <p:cNvSpPr>
              <a:spLocks noChangeShapeType="1"/>
            </p:cNvSpPr>
            <p:nvPr/>
          </p:nvSpPr>
          <p:spPr bwMode="auto">
            <a:xfrm>
              <a:off x="2928" y="2352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0" name="Line 73"/>
            <p:cNvSpPr>
              <a:spLocks noChangeShapeType="1"/>
            </p:cNvSpPr>
            <p:nvPr/>
          </p:nvSpPr>
          <p:spPr bwMode="auto">
            <a:xfrm>
              <a:off x="3168" y="2256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1" name="Line 74"/>
            <p:cNvSpPr>
              <a:spLocks noChangeShapeType="1"/>
            </p:cNvSpPr>
            <p:nvPr/>
          </p:nvSpPr>
          <p:spPr bwMode="auto">
            <a:xfrm>
              <a:off x="960" y="3312"/>
              <a:ext cx="19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2" name="Line 75"/>
            <p:cNvSpPr>
              <a:spLocks noChangeShapeType="1"/>
            </p:cNvSpPr>
            <p:nvPr/>
          </p:nvSpPr>
          <p:spPr bwMode="auto">
            <a:xfrm>
              <a:off x="3168" y="3216"/>
              <a:ext cx="19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73" name="Rectangle 37"/>
            <p:cNvSpPr>
              <a:spLocks noChangeArrowheads="1"/>
            </p:cNvSpPr>
            <p:nvPr/>
          </p:nvSpPr>
          <p:spPr bwMode="auto">
            <a:xfrm>
              <a:off x="1200" y="3264"/>
              <a:ext cx="62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SP: 9157</a:t>
              </a:r>
            </a:p>
          </p:txBody>
        </p:sp>
        <p:sp>
          <p:nvSpPr>
            <p:cNvPr id="35874" name="Rectangle 38"/>
            <p:cNvSpPr>
              <a:spLocks noChangeArrowheads="1"/>
            </p:cNvSpPr>
            <p:nvPr/>
          </p:nvSpPr>
          <p:spPr bwMode="auto">
            <a:xfrm>
              <a:off x="1200" y="3456"/>
              <a:ext cx="62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DP: 6428</a:t>
              </a:r>
            </a:p>
          </p:txBody>
        </p:sp>
        <p:sp>
          <p:nvSpPr>
            <p:cNvPr id="35875" name="Rectangle 39"/>
            <p:cNvSpPr>
              <a:spLocks noChangeArrowheads="1"/>
            </p:cNvSpPr>
            <p:nvPr/>
          </p:nvSpPr>
          <p:spPr bwMode="auto">
            <a:xfrm>
              <a:off x="1200" y="3648"/>
              <a:ext cx="62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6" name="Group 78"/>
            <p:cNvGrpSpPr>
              <a:grpSpLocks/>
            </p:cNvGrpSpPr>
            <p:nvPr/>
          </p:nvGrpSpPr>
          <p:grpSpPr bwMode="auto">
            <a:xfrm>
              <a:off x="3408" y="2688"/>
              <a:ext cx="624" cy="576"/>
              <a:chOff x="2160" y="3504"/>
              <a:chExt cx="624" cy="576"/>
            </a:xfrm>
          </p:grpSpPr>
          <p:sp>
            <p:nvSpPr>
              <p:cNvPr id="35881" name="Rectangle 79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SP: 6428</a:t>
                </a:r>
              </a:p>
            </p:txBody>
          </p:sp>
          <p:sp>
            <p:nvSpPr>
              <p:cNvPr id="35882" name="Rectangle 80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DP: 5775</a:t>
                </a:r>
              </a:p>
            </p:txBody>
          </p:sp>
          <p:sp>
            <p:nvSpPr>
              <p:cNvPr id="35883" name="Rectangle 81"/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77" name="Group 82"/>
            <p:cNvGrpSpPr>
              <a:grpSpLocks/>
            </p:cNvGrpSpPr>
            <p:nvPr/>
          </p:nvGrpSpPr>
          <p:grpSpPr bwMode="auto">
            <a:xfrm>
              <a:off x="4128" y="3264"/>
              <a:ext cx="624" cy="576"/>
              <a:chOff x="2160" y="3504"/>
              <a:chExt cx="624" cy="576"/>
            </a:xfrm>
          </p:grpSpPr>
          <p:sp>
            <p:nvSpPr>
              <p:cNvPr id="35878" name="Rectangle 83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SP: 5775</a:t>
                </a:r>
              </a:p>
            </p:txBody>
          </p:sp>
          <p:sp>
            <p:nvSpPr>
              <p:cNvPr id="35879" name="Rectangle 84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DP: 6428</a:t>
                </a:r>
              </a:p>
            </p:txBody>
          </p:sp>
          <p:sp>
            <p:nvSpPr>
              <p:cNvPr id="35880" name="Rectangle 85"/>
              <p:cNvSpPr>
                <a:spLocks noChangeArrowheads="1"/>
              </p:cNvSpPr>
              <p:nvPr/>
            </p:nvSpPr>
            <p:spPr bwMode="auto">
              <a:xfrm>
                <a:off x="2160" y="388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847" name="Text Box 87"/>
          <p:cNvSpPr txBox="1">
            <a:spLocks noChangeArrowheads="1"/>
          </p:cNvSpPr>
          <p:nvPr/>
        </p:nvSpPr>
        <p:spPr bwMode="auto">
          <a:xfrm>
            <a:off x="381000" y="5715000"/>
            <a:ext cx="3636963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2000"/>
              <a:t>SP provides “return address”</a:t>
            </a:r>
            <a:endParaRPr lang="en-US"/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Connection-oriented demux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r>
              <a:rPr lang="en-US" sz="2400" smtClean="0"/>
              <a:t>TCP socket identified by 4-tuple: 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source IP address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source port number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dest IP address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dest port number</a:t>
            </a:r>
          </a:p>
          <a:p>
            <a:r>
              <a:rPr lang="en-US" sz="2400" smtClean="0"/>
              <a:t>recv host uses all four values to direct segment to appropriate socket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4800" cy="4648200"/>
          </a:xfrm>
        </p:spPr>
        <p:txBody>
          <a:bodyPr/>
          <a:lstStyle/>
          <a:p>
            <a:r>
              <a:rPr lang="en-US" sz="2400" smtClean="0"/>
              <a:t>server host may support many simultaneous TCP sockets:</a:t>
            </a:r>
          </a:p>
          <a:p>
            <a:pPr lvl="1"/>
            <a:r>
              <a:rPr lang="en-US" sz="2000" smtClean="0"/>
              <a:t>each socket identified by its own 4-tuple</a:t>
            </a:r>
          </a:p>
          <a:p>
            <a:r>
              <a:rPr lang="en-US" sz="2400" smtClean="0"/>
              <a:t>web servers have different sockets for each connecting client</a:t>
            </a:r>
          </a:p>
          <a:p>
            <a:pPr lvl="1"/>
            <a:r>
              <a:rPr lang="en-US" sz="2000" smtClean="0"/>
              <a:t>non-persistent HTTP will have different socket for each request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8803</TotalTime>
  <Words>3451</Words>
  <Application>Microsoft Office PowerPoint</Application>
  <PresentationFormat>On-screen Show (4:3)</PresentationFormat>
  <Paragraphs>799</Paragraphs>
  <Slides>49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Office Theme</vt:lpstr>
      <vt:lpstr>Microsoft Clip Gallery</vt:lpstr>
      <vt:lpstr>Microsoft Word Picture</vt:lpstr>
      <vt:lpstr>Microsoft Equation 3.0</vt:lpstr>
      <vt:lpstr>Computer Networks</vt:lpstr>
      <vt:lpstr>Objectives</vt:lpstr>
      <vt:lpstr>Transport services and protocols</vt:lpstr>
      <vt:lpstr>Internet transport-layer protocols</vt:lpstr>
      <vt:lpstr>Multiplexing/demultiplexing</vt:lpstr>
      <vt:lpstr>How demultiplexing works</vt:lpstr>
      <vt:lpstr>Connectionless demultiplexing</vt:lpstr>
      <vt:lpstr>Connectionless demux (cont)</vt:lpstr>
      <vt:lpstr>Connection-oriented demux</vt:lpstr>
      <vt:lpstr>Connection-oriented demux (cont)</vt:lpstr>
      <vt:lpstr>UDP: User Datagram Protocol [RFC 768]</vt:lpstr>
      <vt:lpstr>UDP: more</vt:lpstr>
      <vt:lpstr>UDP checksum</vt:lpstr>
      <vt:lpstr>Internet Checksum Example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</vt:lpstr>
      <vt:lpstr>Go-Back-N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 dilemma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529</cp:revision>
  <dcterms:created xsi:type="dcterms:W3CDTF">2011-03-15T06:08:11Z</dcterms:created>
  <dcterms:modified xsi:type="dcterms:W3CDTF">2015-08-17T09:00:53Z</dcterms:modified>
</cp:coreProperties>
</file>