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48" r:id="rId1"/>
  </p:sldMasterIdLst>
  <p:notesMasterIdLst>
    <p:notesMasterId r:id="rId66"/>
  </p:notesMasterIdLst>
  <p:sldIdLst>
    <p:sldId id="256" r:id="rId2"/>
    <p:sldId id="592" r:id="rId3"/>
    <p:sldId id="593" r:id="rId4"/>
    <p:sldId id="482" r:id="rId5"/>
    <p:sldId id="484" r:id="rId6"/>
    <p:sldId id="485" r:id="rId7"/>
    <p:sldId id="486" r:id="rId8"/>
    <p:sldId id="487" r:id="rId9"/>
    <p:sldId id="488" r:id="rId10"/>
    <p:sldId id="489" r:id="rId11"/>
    <p:sldId id="490" r:id="rId12"/>
    <p:sldId id="491" r:id="rId13"/>
    <p:sldId id="594" r:id="rId14"/>
    <p:sldId id="595" r:id="rId15"/>
    <p:sldId id="494" r:id="rId16"/>
    <p:sldId id="495" r:id="rId17"/>
    <p:sldId id="496" r:id="rId18"/>
    <p:sldId id="498" r:id="rId19"/>
    <p:sldId id="499" r:id="rId20"/>
    <p:sldId id="596" r:id="rId21"/>
    <p:sldId id="597" r:id="rId22"/>
    <p:sldId id="502" r:id="rId23"/>
    <p:sldId id="503" r:id="rId24"/>
    <p:sldId id="504" r:id="rId25"/>
    <p:sldId id="505" r:id="rId26"/>
    <p:sldId id="506" r:id="rId27"/>
    <p:sldId id="507" r:id="rId28"/>
    <p:sldId id="508" r:id="rId29"/>
    <p:sldId id="509" r:id="rId30"/>
    <p:sldId id="510" r:id="rId31"/>
    <p:sldId id="511" r:id="rId32"/>
    <p:sldId id="513" r:id="rId33"/>
    <p:sldId id="514" r:id="rId34"/>
    <p:sldId id="515" r:id="rId35"/>
    <p:sldId id="516" r:id="rId36"/>
    <p:sldId id="517" r:id="rId37"/>
    <p:sldId id="521" r:id="rId38"/>
    <p:sldId id="523" r:id="rId39"/>
    <p:sldId id="524" r:id="rId40"/>
    <p:sldId id="525" r:id="rId41"/>
    <p:sldId id="527" r:id="rId42"/>
    <p:sldId id="528" r:id="rId43"/>
    <p:sldId id="529" r:id="rId44"/>
    <p:sldId id="530" r:id="rId45"/>
    <p:sldId id="531" r:id="rId46"/>
    <p:sldId id="532" r:id="rId47"/>
    <p:sldId id="533" r:id="rId48"/>
    <p:sldId id="534" r:id="rId49"/>
    <p:sldId id="535" r:id="rId50"/>
    <p:sldId id="536" r:id="rId51"/>
    <p:sldId id="537" r:id="rId52"/>
    <p:sldId id="539" r:id="rId53"/>
    <p:sldId id="540" r:id="rId54"/>
    <p:sldId id="541" r:id="rId55"/>
    <p:sldId id="542" r:id="rId56"/>
    <p:sldId id="543" r:id="rId57"/>
    <p:sldId id="544" r:id="rId58"/>
    <p:sldId id="545" r:id="rId59"/>
    <p:sldId id="546" r:id="rId60"/>
    <p:sldId id="547" r:id="rId61"/>
    <p:sldId id="548" r:id="rId62"/>
    <p:sldId id="549" r:id="rId63"/>
    <p:sldId id="550" r:id="rId64"/>
    <p:sldId id="551" r:id="rId6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19" autoAdjust="0"/>
    <p:restoredTop sz="94709" autoAdjust="0"/>
  </p:normalViewPr>
  <p:slideViewPr>
    <p:cSldViewPr>
      <p:cViewPr>
        <p:scale>
          <a:sx n="66" d="100"/>
          <a:sy n="66" d="100"/>
        </p:scale>
        <p:origin x="-234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image" Target="../media/image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NULL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DEB3F7B-D41C-4C9D-A514-6E5B97F10D00}" type="datetimeFigureOut">
              <a:rPr lang="en-US"/>
              <a:pPr>
                <a:defRPr/>
              </a:pPr>
              <a:t>8/7/2015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FBAE4B7-8DA3-4DEE-9383-251B6AEC0D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9036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A1EA1892-396C-4485-9CAE-C9413A497072}" type="datetime1">
              <a:rPr lang="en-US" smtClean="0"/>
              <a:pPr>
                <a:defRPr/>
              </a:pPr>
              <a:t>8/7/2015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43365918-3E2A-4547-93B9-A8306A5AC196}" type="datetime1">
              <a:rPr lang="en-US" smtClean="0"/>
              <a:pPr>
                <a:defRPr/>
              </a:pPr>
              <a:t>8/7/2015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0723250C-09C2-414F-90C5-9BE50CF0ED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9A335320-34F8-4489-B90E-21C282BACF2C}" type="datetime1">
              <a:rPr lang="en-US" smtClean="0"/>
              <a:pPr>
                <a:defRPr/>
              </a:pPr>
              <a:t>8/7/2015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CA6685EB-3D78-4579-94C3-EDBAD86D82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DCBC56-B79A-45D2-BD25-30EF067B91A3}" type="datetime1">
              <a:rPr lang="en-US" smtClean="0"/>
              <a:pPr>
                <a:defRPr/>
              </a:pPr>
              <a:t>8/7/2015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Mayank Pandey, MNNIT, Allahabad, India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05800" y="6400800"/>
            <a:ext cx="4572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DF82F6-0EC0-4BB6-B554-A925DCF883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9D7292-B246-41D9-AA1E-F16E3C0F3454}" type="datetime1">
              <a:rPr lang="en-US" smtClean="0"/>
              <a:pPr>
                <a:defRPr/>
              </a:pPr>
              <a:t>8/7/2015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Mayank Pandey, MNNIT, Allahabad, India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05800" y="6400800"/>
            <a:ext cx="4572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11599D-C93C-4B1B-97C4-291ED30237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B1F007-7F43-418F-9233-6BAA12D66E87}" type="datetime1">
              <a:rPr lang="en-US" smtClean="0"/>
              <a:pPr>
                <a:defRPr/>
              </a:pPr>
              <a:t>8/7/2015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Mayank Pandey, MNNIT, Allahabad, India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05800" y="6400800"/>
            <a:ext cx="4572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494B4-773A-4A4E-9C25-78D5108BDD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77724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4000500"/>
            <a:ext cx="77724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6FE2D5-42B6-4F78-A8E4-A47295E60272}" type="datetime1">
              <a:rPr lang="en-US" smtClean="0"/>
              <a:pPr>
                <a:defRPr/>
              </a:pPr>
              <a:t>8/7/2015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Mayank Pandey, MNNIT, Allahabad, India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05800" y="6400800"/>
            <a:ext cx="4572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1EC18E-741F-4E99-B3A5-960232CADC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B53F526B-C766-4903-B7AE-98B492447E38}" type="datetime1">
              <a:rPr lang="en-US" smtClean="0"/>
              <a:pPr>
                <a:defRPr/>
              </a:pPr>
              <a:t>8/7/2015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EDCC4FF7-FDEB-49B6-ABD0-6317ED09B5DE}" type="datetime1">
              <a:rPr lang="en-US" smtClean="0"/>
              <a:pPr>
                <a:defRPr/>
              </a:pPr>
              <a:t>8/7/2015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BFA83D4B-0D85-4DEE-B0D9-20DFC9F185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5710E0D7-BCC8-4C65-920A-9932AAB2BD85}" type="datetime1">
              <a:rPr lang="en-US" smtClean="0"/>
              <a:pPr>
                <a:defRPr/>
              </a:pPr>
              <a:t>8/7/2015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34278836-F49B-470B-BFB1-898E12B002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74D2BC52-6AFD-4D4D-B778-C27F58FF873F}" type="datetime1">
              <a:rPr lang="en-US" smtClean="0"/>
              <a:pPr>
                <a:defRPr/>
              </a:pPr>
              <a:t>8/7/2015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469E6981-811E-47B2-9046-C217D6C410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F1330EBD-4169-4418-83CE-52D0D4F65CA8}" type="datetime1">
              <a:rPr lang="en-US" smtClean="0"/>
              <a:pPr>
                <a:defRPr/>
              </a:pPr>
              <a:t>8/7/2015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CB326667-E6E6-4DE2-8E19-42096EDF66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CBA7E979-22D5-40F5-8CD8-EDC995E814FF}" type="datetime1">
              <a:rPr lang="en-US" smtClean="0"/>
              <a:pPr>
                <a:defRPr/>
              </a:pPr>
              <a:t>8/7/2015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423520D8-1D15-44DA-9B9B-C6653470A3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7B308EBF-76D4-47E6-8083-74DF6A40D7A6}" type="datetime1">
              <a:rPr lang="en-US" smtClean="0"/>
              <a:pPr>
                <a:defRPr/>
              </a:pPr>
              <a:t>8/7/2015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BE8923A6-2C91-411D-9098-2017475A8E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A6197A46-0530-4658-A2E9-B492DE1EC9C6}" type="datetime1">
              <a:rPr lang="en-US" smtClean="0"/>
              <a:pPr>
                <a:defRPr/>
              </a:pPr>
              <a:t>8/7/2015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7DACD366-71D5-4389-B748-8078299339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533400" y="1295400"/>
            <a:ext cx="815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1.bin"/><Relationship Id="rId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43.bin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8.png"/><Relationship Id="rId5" Type="http://schemas.openxmlformats.org/officeDocument/2006/relationships/oleObject" Target="../embeddings/oleObject46.bin"/><Relationship Id="rId4" Type="http://schemas.openxmlformats.org/officeDocument/2006/relationships/image" Target="../media/image3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9.png"/><Relationship Id="rId5" Type="http://schemas.openxmlformats.org/officeDocument/2006/relationships/image" Target="../media/image3.wmf"/><Relationship Id="rId4" Type="http://schemas.openxmlformats.org/officeDocument/2006/relationships/oleObject" Target="../embeddings/oleObject48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oleObject" Target="../embeddings/oleObject6.bin"/><Relationship Id="rId18" Type="http://schemas.openxmlformats.org/officeDocument/2006/relationships/oleObject" Target="../embeddings/oleObject11.bin"/><Relationship Id="rId3" Type="http://schemas.openxmlformats.org/officeDocument/2006/relationships/image" Target="../media/image4.wmf"/><Relationship Id="rId21" Type="http://schemas.openxmlformats.org/officeDocument/2006/relationships/image" Target="../media/image6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3.wmf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9.bin"/><Relationship Id="rId20" Type="http://schemas.openxmlformats.org/officeDocument/2006/relationships/oleObject" Target="../embeddings/oleObject13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8.bin"/><Relationship Id="rId10" Type="http://schemas.openxmlformats.org/officeDocument/2006/relationships/oleObject" Target="../embeddings/oleObject4.bin"/><Relationship Id="rId19" Type="http://schemas.openxmlformats.org/officeDocument/2006/relationships/oleObject" Target="../embeddings/oleObject12.bin"/><Relationship Id="rId4" Type="http://schemas.openxmlformats.org/officeDocument/2006/relationships/image" Target="../media/image5.png"/><Relationship Id="rId9" Type="http://schemas.openxmlformats.org/officeDocument/2006/relationships/oleObject" Target="../embeddings/oleObject3.bin"/><Relationship Id="rId14" Type="http://schemas.openxmlformats.org/officeDocument/2006/relationships/oleObject" Target="../embeddings/oleObject7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2.bin"/><Relationship Id="rId5" Type="http://schemas.openxmlformats.org/officeDocument/2006/relationships/oleObject" Target="../embeddings/oleObject51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55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8.bin"/><Relationship Id="rId5" Type="http://schemas.openxmlformats.org/officeDocument/2006/relationships/oleObject" Target="../embeddings/oleObject57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61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.png"/><Relationship Id="rId5" Type="http://schemas.openxmlformats.org/officeDocument/2006/relationships/oleObject" Target="../embeddings/oleObject65.bin"/><Relationship Id="rId4" Type="http://schemas.openxmlformats.org/officeDocument/2006/relationships/image" Target="../media/image3.wmf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69.bin"/><Relationship Id="rId4" Type="http://schemas.openxmlformats.org/officeDocument/2006/relationships/image" Target="../media/image3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71.bin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oleObject" Target="../embeddings/oleObject19.bin"/><Relationship Id="rId18" Type="http://schemas.openxmlformats.org/officeDocument/2006/relationships/oleObject" Target="../embeddings/oleObject24.bin"/><Relationship Id="rId3" Type="http://schemas.openxmlformats.org/officeDocument/2006/relationships/image" Target="../media/image4.wmf"/><Relationship Id="rId21" Type="http://schemas.openxmlformats.org/officeDocument/2006/relationships/image" Target="../media/image6.png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3.wmf"/><Relationship Id="rId17" Type="http://schemas.openxmlformats.org/officeDocument/2006/relationships/oleObject" Target="../embeddings/oleObject23.bin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22.bin"/><Relationship Id="rId20" Type="http://schemas.openxmlformats.org/officeDocument/2006/relationships/oleObject" Target="../embeddings/oleObject26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21.bin"/><Relationship Id="rId10" Type="http://schemas.openxmlformats.org/officeDocument/2006/relationships/oleObject" Target="../embeddings/oleObject17.bin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5.png"/><Relationship Id="rId9" Type="http://schemas.openxmlformats.org/officeDocument/2006/relationships/oleObject" Target="../embeddings/oleObject16.bin"/><Relationship Id="rId14" Type="http://schemas.openxmlformats.org/officeDocument/2006/relationships/oleObject" Target="../embeddings/oleObject20.bin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oleObject" Target="../embeddings/oleObject32.bin"/><Relationship Id="rId18" Type="http://schemas.openxmlformats.org/officeDocument/2006/relationships/oleObject" Target="../embeddings/oleObject37.bin"/><Relationship Id="rId3" Type="http://schemas.openxmlformats.org/officeDocument/2006/relationships/image" Target="../media/image4.wmf"/><Relationship Id="rId21" Type="http://schemas.openxmlformats.org/officeDocument/2006/relationships/image" Target="../media/image6.png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.wmf"/><Relationship Id="rId17" Type="http://schemas.openxmlformats.org/officeDocument/2006/relationships/oleObject" Target="../embeddings/oleObject36.bin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35.bin"/><Relationship Id="rId20" Type="http://schemas.openxmlformats.org/officeDocument/2006/relationships/oleObject" Target="../embeddings/oleObject39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4.bin"/><Relationship Id="rId10" Type="http://schemas.openxmlformats.org/officeDocument/2006/relationships/oleObject" Target="../embeddings/oleObject30.bin"/><Relationship Id="rId19" Type="http://schemas.openxmlformats.org/officeDocument/2006/relationships/oleObject" Target="../embeddings/oleObject38.bin"/><Relationship Id="rId4" Type="http://schemas.openxmlformats.org/officeDocument/2006/relationships/image" Target="../media/image5.png"/><Relationship Id="rId9" Type="http://schemas.openxmlformats.org/officeDocument/2006/relationships/oleObject" Target="../embeddings/oleObject29.bin"/><Relationship Id="rId14" Type="http://schemas.openxmlformats.org/officeDocument/2006/relationships/oleObject" Target="../embeddings/oleObject33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762000" y="0"/>
            <a:ext cx="7772400" cy="1600200"/>
          </a:xfrm>
        </p:spPr>
        <p:txBody>
          <a:bodyPr/>
          <a:lstStyle/>
          <a:p>
            <a:pPr algn="ctr" eaLnBrk="1" hangingPunct="1"/>
            <a:r>
              <a:rPr lang="en-US" sz="4000" b="1" dirty="0" smtClean="0"/>
              <a:t>Computer Networks</a:t>
            </a: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2895600" y="5257800"/>
            <a:ext cx="3505200" cy="533400"/>
          </a:xfrm>
        </p:spPr>
        <p:txBody>
          <a:bodyPr/>
          <a:lstStyle/>
          <a:p>
            <a:pPr eaLnBrk="1" hangingPunct="1"/>
            <a:r>
              <a:rPr lang="en-US" sz="2400" b="1" i="1" dirty="0" err="1" smtClean="0">
                <a:solidFill>
                  <a:schemeClr val="tx2"/>
                </a:solidFill>
              </a:rPr>
              <a:t>Mayank</a:t>
            </a:r>
            <a:r>
              <a:rPr lang="en-US" sz="2400" b="1" i="1" dirty="0" smtClean="0">
                <a:solidFill>
                  <a:schemeClr val="tx2"/>
                </a:solidFill>
              </a:rPr>
              <a:t> </a:t>
            </a:r>
            <a:r>
              <a:rPr lang="en-US" sz="2400" b="1" i="1" dirty="0" err="1" smtClean="0">
                <a:solidFill>
                  <a:schemeClr val="tx2"/>
                </a:solidFill>
              </a:rPr>
              <a:t>Pandey</a:t>
            </a:r>
            <a:endParaRPr lang="en-US" sz="2400" b="1" i="1" dirty="0" smtClean="0">
              <a:solidFill>
                <a:schemeClr val="tx2"/>
              </a:solidFill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533400" y="1447800"/>
            <a:ext cx="8382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 bmk="OLE_LINK2">
                <a:ln>
                  <a:noFill/>
                </a:ln>
                <a:solidFill>
                  <a:schemeClr val="tx2"/>
                </a:solidFill>
                <a:effectLst/>
                <a:latin typeface="Garamond" pitchFamily="18" charset="0"/>
                <a:ea typeface="Calibri" pitchFamily="34" charset="0"/>
                <a:cs typeface="Times New Roman" pitchFamily="18" charset="0"/>
              </a:rPr>
              <a:t>Application Layer</a:t>
            </a:r>
            <a:endParaRPr kumimoji="0" lang="en-US" sz="3600" b="1" i="1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0"/>
            <a:ext cx="8077200" cy="1143000"/>
          </a:xfrm>
        </p:spPr>
        <p:txBody>
          <a:bodyPr/>
          <a:lstStyle/>
          <a:p>
            <a:r>
              <a:rPr lang="en-US" smtClean="0"/>
              <a:t>Sockets</a:t>
            </a:r>
          </a:p>
        </p:txBody>
      </p:sp>
      <p:sp>
        <p:nvSpPr>
          <p:cNvPr id="41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49250" y="1241425"/>
            <a:ext cx="4202113" cy="3929063"/>
          </a:xfrm>
        </p:spPr>
        <p:txBody>
          <a:bodyPr/>
          <a:lstStyle/>
          <a:p>
            <a:r>
              <a:rPr lang="en-US" sz="2400" smtClean="0"/>
              <a:t>process sends/receives messages to/from its </a:t>
            </a:r>
            <a:r>
              <a:rPr lang="en-US" sz="2400" smtClean="0">
                <a:solidFill>
                  <a:srgbClr val="FF0000"/>
                </a:solidFill>
              </a:rPr>
              <a:t>socket</a:t>
            </a:r>
          </a:p>
          <a:p>
            <a:r>
              <a:rPr lang="en-US" sz="2400" smtClean="0"/>
              <a:t>socket analogous to door</a:t>
            </a:r>
          </a:p>
          <a:p>
            <a:pPr lvl="1"/>
            <a:r>
              <a:rPr lang="en-US" sz="2000" smtClean="0"/>
              <a:t>sending process shoves message out door</a:t>
            </a:r>
          </a:p>
          <a:p>
            <a:pPr lvl="1"/>
            <a:r>
              <a:rPr lang="en-US" sz="2000" smtClean="0"/>
              <a:t>sending process relies on transport infrastructure on other side of door which brings message to socket at receiving process</a:t>
            </a:r>
          </a:p>
        </p:txBody>
      </p:sp>
      <p:sp>
        <p:nvSpPr>
          <p:cNvPr id="4104" name="Freeform 7"/>
          <p:cNvSpPr>
            <a:spLocks/>
          </p:cNvSpPr>
          <p:nvPr/>
        </p:nvSpPr>
        <p:spPr bwMode="auto">
          <a:xfrm>
            <a:off x="5930900" y="3522663"/>
            <a:ext cx="1808163" cy="1031875"/>
          </a:xfrm>
          <a:custGeom>
            <a:avLst/>
            <a:gdLst>
              <a:gd name="T0" fmla="*/ 27 w 2135"/>
              <a:gd name="T1" fmla="*/ 652 h 1662"/>
              <a:gd name="T2" fmla="*/ 105 w 2135"/>
              <a:gd name="T3" fmla="*/ 76 h 1662"/>
              <a:gd name="T4" fmla="*/ 657 w 2135"/>
              <a:gd name="T5" fmla="*/ 196 h 1662"/>
              <a:gd name="T6" fmla="*/ 1209 w 2135"/>
              <a:gd name="T7" fmla="*/ 100 h 1662"/>
              <a:gd name="T8" fmla="*/ 2001 w 2135"/>
              <a:gd name="T9" fmla="*/ 406 h 1662"/>
              <a:gd name="T10" fmla="*/ 2013 w 2135"/>
              <a:gd name="T11" fmla="*/ 1144 h 1662"/>
              <a:gd name="T12" fmla="*/ 1581 w 2135"/>
              <a:gd name="T13" fmla="*/ 1600 h 1662"/>
              <a:gd name="T14" fmla="*/ 813 w 2135"/>
              <a:gd name="T15" fmla="*/ 1516 h 1662"/>
              <a:gd name="T16" fmla="*/ 501 w 2135"/>
              <a:gd name="T17" fmla="*/ 1270 h 1662"/>
              <a:gd name="T18" fmla="*/ 183 w 2135"/>
              <a:gd name="T19" fmla="*/ 1066 h 1662"/>
              <a:gd name="T20" fmla="*/ 27 w 2135"/>
              <a:gd name="T21" fmla="*/ 652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Arial" charset="0"/>
            </a:endParaRP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4692650" y="1492250"/>
            <a:ext cx="1062038" cy="3606800"/>
            <a:chOff x="2933" y="616"/>
            <a:chExt cx="669" cy="2272"/>
          </a:xfrm>
        </p:grpSpPr>
        <p:sp>
          <p:nvSpPr>
            <p:cNvPr id="4125" name="Text Box 14"/>
            <p:cNvSpPr txBox="1">
              <a:spLocks noChangeArrowheads="1"/>
            </p:cNvSpPr>
            <p:nvPr/>
          </p:nvSpPr>
          <p:spPr bwMode="auto">
            <a:xfrm>
              <a:off x="3361" y="2600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endParaRPr lang="en-US">
                <a:latin typeface="Arial" charset="0"/>
              </a:endParaRPr>
            </a:p>
          </p:txBody>
        </p:sp>
        <p:graphicFrame>
          <p:nvGraphicFramePr>
            <p:cNvPr id="4099" name="Object 5"/>
            <p:cNvGraphicFramePr>
              <a:graphicFrameLocks noChangeAspect="1"/>
            </p:cNvGraphicFramePr>
            <p:nvPr/>
          </p:nvGraphicFramePr>
          <p:xfrm>
            <a:off x="3039" y="996"/>
            <a:ext cx="405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702" name="Clip" r:id="rId3" imgW="1305000" imgH="1085760" progId="">
                    <p:embed/>
                  </p:oleObj>
                </mc:Choice>
                <mc:Fallback>
                  <p:oleObj name="Clip" r:id="rId3" imgW="1305000" imgH="1085760" progId="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9" y="996"/>
                          <a:ext cx="405" cy="3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2933" y="1323"/>
              <a:ext cx="669" cy="353"/>
              <a:chOff x="3046" y="1508"/>
              <a:chExt cx="669" cy="353"/>
            </a:xfrm>
          </p:grpSpPr>
          <p:sp>
            <p:nvSpPr>
              <p:cNvPr id="4134" name="Oval 8"/>
              <p:cNvSpPr>
                <a:spLocks noChangeArrowheads="1"/>
              </p:cNvSpPr>
              <p:nvPr/>
            </p:nvSpPr>
            <p:spPr bwMode="auto">
              <a:xfrm>
                <a:off x="3046" y="1508"/>
                <a:ext cx="669" cy="3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rial" charset="0"/>
                </a:endParaRPr>
              </a:p>
            </p:txBody>
          </p:sp>
          <p:sp>
            <p:nvSpPr>
              <p:cNvPr id="4135" name="Text Box 9"/>
              <p:cNvSpPr txBox="1">
                <a:spLocks noChangeArrowheads="1"/>
              </p:cNvSpPr>
              <p:nvPr/>
            </p:nvSpPr>
            <p:spPr bwMode="auto">
              <a:xfrm>
                <a:off x="3121" y="1578"/>
                <a:ext cx="56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>
                    <a:latin typeface="Arial" charset="0"/>
                  </a:rPr>
                  <a:t>process</a:t>
                </a:r>
              </a:p>
            </p:txBody>
          </p:sp>
        </p:grp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2949" y="1845"/>
              <a:ext cx="634" cy="630"/>
              <a:chOff x="3072" y="3300"/>
              <a:chExt cx="634" cy="630"/>
            </a:xfrm>
          </p:grpSpPr>
          <p:sp>
            <p:nvSpPr>
              <p:cNvPr id="4132" name="Rectangle 15"/>
              <p:cNvSpPr>
                <a:spLocks noChangeArrowheads="1"/>
              </p:cNvSpPr>
              <p:nvPr/>
            </p:nvSpPr>
            <p:spPr bwMode="auto">
              <a:xfrm>
                <a:off x="3084" y="3300"/>
                <a:ext cx="593" cy="63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rial" charset="0"/>
                </a:endParaRPr>
              </a:p>
            </p:txBody>
          </p:sp>
          <p:sp>
            <p:nvSpPr>
              <p:cNvPr id="4133" name="Text Box 16"/>
              <p:cNvSpPr txBox="1">
                <a:spLocks noChangeArrowheads="1"/>
              </p:cNvSpPr>
              <p:nvPr/>
            </p:nvSpPr>
            <p:spPr bwMode="auto">
              <a:xfrm>
                <a:off x="3072" y="3339"/>
                <a:ext cx="634" cy="5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>
                    <a:latin typeface="Arial" charset="0"/>
                  </a:rPr>
                  <a:t>TCP with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>
                    <a:latin typeface="Arial" charset="0"/>
                  </a:rPr>
                  <a:t>buffers,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>
                    <a:latin typeface="Arial" charset="0"/>
                  </a:rPr>
                  <a:t>variables</a:t>
                </a:r>
              </a:p>
            </p:txBody>
          </p:sp>
        </p:grpSp>
        <p:sp>
          <p:nvSpPr>
            <p:cNvPr id="4128" name="Rectangle 18"/>
            <p:cNvSpPr>
              <a:spLocks noChangeArrowheads="1"/>
            </p:cNvSpPr>
            <p:nvPr/>
          </p:nvSpPr>
          <p:spPr bwMode="auto">
            <a:xfrm>
              <a:off x="3054" y="1654"/>
              <a:ext cx="415" cy="2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latin typeface="Arial" charset="0"/>
                </a:rPr>
                <a:t>socket</a:t>
              </a:r>
            </a:p>
          </p:txBody>
        </p:sp>
        <p:sp>
          <p:nvSpPr>
            <p:cNvPr id="4129" name="Line 33"/>
            <p:cNvSpPr>
              <a:spLocks noChangeShapeType="1"/>
            </p:cNvSpPr>
            <p:nvPr/>
          </p:nvSpPr>
          <p:spPr bwMode="auto">
            <a:xfrm flipV="1">
              <a:off x="3261" y="1561"/>
              <a:ext cx="0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35"/>
            <p:cNvSpPr>
              <a:spLocks noChangeShapeType="1"/>
            </p:cNvSpPr>
            <p:nvPr/>
          </p:nvSpPr>
          <p:spPr bwMode="auto">
            <a:xfrm>
              <a:off x="3269" y="1823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Text Box 36"/>
            <p:cNvSpPr txBox="1">
              <a:spLocks noChangeArrowheads="1"/>
            </p:cNvSpPr>
            <p:nvPr/>
          </p:nvSpPr>
          <p:spPr bwMode="auto">
            <a:xfrm>
              <a:off x="3028" y="616"/>
              <a:ext cx="508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latin typeface="Arial" charset="0"/>
                </a:rPr>
                <a:t>host or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latin typeface="Arial" charset="0"/>
                </a:rPr>
                <a:t>server</a:t>
              </a:r>
            </a:p>
          </p:txBody>
        </p:sp>
      </p:grp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7850188" y="1471613"/>
            <a:ext cx="1062037" cy="3606800"/>
            <a:chOff x="2933" y="616"/>
            <a:chExt cx="669" cy="2272"/>
          </a:xfrm>
        </p:grpSpPr>
        <p:sp>
          <p:nvSpPr>
            <p:cNvPr id="4114" name="Text Box 39"/>
            <p:cNvSpPr txBox="1">
              <a:spLocks noChangeArrowheads="1"/>
            </p:cNvSpPr>
            <p:nvPr/>
          </p:nvSpPr>
          <p:spPr bwMode="auto">
            <a:xfrm>
              <a:off x="3361" y="2600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endParaRPr lang="en-US">
                <a:latin typeface="Arial" charset="0"/>
              </a:endParaRPr>
            </a:p>
          </p:txBody>
        </p:sp>
        <p:graphicFrame>
          <p:nvGraphicFramePr>
            <p:cNvPr id="4098" name="Object 40"/>
            <p:cNvGraphicFramePr>
              <a:graphicFrameLocks noChangeAspect="1"/>
            </p:cNvGraphicFramePr>
            <p:nvPr/>
          </p:nvGraphicFramePr>
          <p:xfrm>
            <a:off x="3039" y="996"/>
            <a:ext cx="405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703" name="Clip" r:id="rId5" imgW="1305000" imgH="1085760" progId="">
                    <p:embed/>
                  </p:oleObj>
                </mc:Choice>
                <mc:Fallback>
                  <p:oleObj name="Clip" r:id="rId5" imgW="1305000" imgH="1085760" progId="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9" y="996"/>
                          <a:ext cx="405" cy="3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" name="Group 41"/>
            <p:cNvGrpSpPr>
              <a:grpSpLocks/>
            </p:cNvGrpSpPr>
            <p:nvPr/>
          </p:nvGrpSpPr>
          <p:grpSpPr bwMode="auto">
            <a:xfrm>
              <a:off x="2933" y="1323"/>
              <a:ext cx="669" cy="353"/>
              <a:chOff x="3046" y="1508"/>
              <a:chExt cx="669" cy="353"/>
            </a:xfrm>
          </p:grpSpPr>
          <p:sp>
            <p:nvSpPr>
              <p:cNvPr id="4123" name="Oval 42"/>
              <p:cNvSpPr>
                <a:spLocks noChangeArrowheads="1"/>
              </p:cNvSpPr>
              <p:nvPr/>
            </p:nvSpPr>
            <p:spPr bwMode="auto">
              <a:xfrm>
                <a:off x="3046" y="1508"/>
                <a:ext cx="669" cy="3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rial" charset="0"/>
                </a:endParaRPr>
              </a:p>
            </p:txBody>
          </p:sp>
          <p:sp>
            <p:nvSpPr>
              <p:cNvPr id="4124" name="Text Box 43"/>
              <p:cNvSpPr txBox="1">
                <a:spLocks noChangeArrowheads="1"/>
              </p:cNvSpPr>
              <p:nvPr/>
            </p:nvSpPr>
            <p:spPr bwMode="auto">
              <a:xfrm>
                <a:off x="3121" y="1578"/>
                <a:ext cx="56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>
                    <a:latin typeface="Arial" charset="0"/>
                  </a:rPr>
                  <a:t>process</a:t>
                </a:r>
              </a:p>
            </p:txBody>
          </p:sp>
        </p:grpSp>
        <p:grpSp>
          <p:nvGrpSpPr>
            <p:cNvPr id="8" name="Group 44"/>
            <p:cNvGrpSpPr>
              <a:grpSpLocks/>
            </p:cNvGrpSpPr>
            <p:nvPr/>
          </p:nvGrpSpPr>
          <p:grpSpPr bwMode="auto">
            <a:xfrm>
              <a:off x="2949" y="1845"/>
              <a:ext cx="634" cy="630"/>
              <a:chOff x="3072" y="3300"/>
              <a:chExt cx="634" cy="630"/>
            </a:xfrm>
          </p:grpSpPr>
          <p:sp>
            <p:nvSpPr>
              <p:cNvPr id="4121" name="Rectangle 45"/>
              <p:cNvSpPr>
                <a:spLocks noChangeArrowheads="1"/>
              </p:cNvSpPr>
              <p:nvPr/>
            </p:nvSpPr>
            <p:spPr bwMode="auto">
              <a:xfrm>
                <a:off x="3084" y="3300"/>
                <a:ext cx="593" cy="63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rial" charset="0"/>
                </a:endParaRPr>
              </a:p>
            </p:txBody>
          </p:sp>
          <p:sp>
            <p:nvSpPr>
              <p:cNvPr id="4122" name="Text Box 46"/>
              <p:cNvSpPr txBox="1">
                <a:spLocks noChangeArrowheads="1"/>
              </p:cNvSpPr>
              <p:nvPr/>
            </p:nvSpPr>
            <p:spPr bwMode="auto">
              <a:xfrm>
                <a:off x="3072" y="3339"/>
                <a:ext cx="634" cy="5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>
                    <a:latin typeface="Arial" charset="0"/>
                  </a:rPr>
                  <a:t>TCP with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>
                    <a:latin typeface="Arial" charset="0"/>
                  </a:rPr>
                  <a:t>buffers,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>
                    <a:latin typeface="Arial" charset="0"/>
                  </a:rPr>
                  <a:t>variables</a:t>
                </a:r>
              </a:p>
            </p:txBody>
          </p:sp>
        </p:grpSp>
        <p:sp>
          <p:nvSpPr>
            <p:cNvPr id="4117" name="Rectangle 47"/>
            <p:cNvSpPr>
              <a:spLocks noChangeArrowheads="1"/>
            </p:cNvSpPr>
            <p:nvPr/>
          </p:nvSpPr>
          <p:spPr bwMode="auto">
            <a:xfrm>
              <a:off x="3054" y="1654"/>
              <a:ext cx="415" cy="2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latin typeface="Arial" charset="0"/>
                </a:rPr>
                <a:t>socket</a:t>
              </a:r>
            </a:p>
          </p:txBody>
        </p:sp>
        <p:sp>
          <p:nvSpPr>
            <p:cNvPr id="4118" name="Line 48"/>
            <p:cNvSpPr>
              <a:spLocks noChangeShapeType="1"/>
            </p:cNvSpPr>
            <p:nvPr/>
          </p:nvSpPr>
          <p:spPr bwMode="auto">
            <a:xfrm flipV="1">
              <a:off x="3261" y="1561"/>
              <a:ext cx="0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Line 49"/>
            <p:cNvSpPr>
              <a:spLocks noChangeShapeType="1"/>
            </p:cNvSpPr>
            <p:nvPr/>
          </p:nvSpPr>
          <p:spPr bwMode="auto">
            <a:xfrm>
              <a:off x="3269" y="1823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Text Box 50"/>
            <p:cNvSpPr txBox="1">
              <a:spLocks noChangeArrowheads="1"/>
            </p:cNvSpPr>
            <p:nvPr/>
          </p:nvSpPr>
          <p:spPr bwMode="auto">
            <a:xfrm>
              <a:off x="3028" y="616"/>
              <a:ext cx="508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latin typeface="Arial" charset="0"/>
                </a:rPr>
                <a:t>host or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latin typeface="Arial" charset="0"/>
                </a:rPr>
                <a:t>server</a:t>
              </a:r>
            </a:p>
          </p:txBody>
        </p:sp>
      </p:grpSp>
      <p:sp>
        <p:nvSpPr>
          <p:cNvPr id="4107" name="Text Box 51"/>
          <p:cNvSpPr txBox="1">
            <a:spLocks noChangeArrowheads="1"/>
          </p:cNvSpPr>
          <p:nvPr/>
        </p:nvSpPr>
        <p:spPr bwMode="auto">
          <a:xfrm>
            <a:off x="6369050" y="3654425"/>
            <a:ext cx="8747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Arial" charset="0"/>
              </a:rPr>
              <a:t>Internet</a:t>
            </a:r>
          </a:p>
        </p:txBody>
      </p:sp>
      <p:sp>
        <p:nvSpPr>
          <p:cNvPr id="4108" name="Line 52"/>
          <p:cNvSpPr>
            <a:spLocks noChangeShapeType="1"/>
          </p:cNvSpPr>
          <p:nvPr/>
        </p:nvSpPr>
        <p:spPr bwMode="auto">
          <a:xfrm>
            <a:off x="5689600" y="4065588"/>
            <a:ext cx="2211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Text Box 53"/>
          <p:cNvSpPr txBox="1">
            <a:spLocks noChangeArrowheads="1"/>
          </p:cNvSpPr>
          <p:nvPr/>
        </p:nvSpPr>
        <p:spPr bwMode="auto">
          <a:xfrm>
            <a:off x="5519738" y="4667250"/>
            <a:ext cx="106362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FF0000"/>
                </a:solidFill>
                <a:latin typeface="Arial" charset="0"/>
              </a:rPr>
              <a:t>controlled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FF0000"/>
                </a:solidFill>
                <a:latin typeface="Arial" charset="0"/>
              </a:rPr>
              <a:t>by OS</a:t>
            </a:r>
            <a:endParaRPr lang="en-US" sz="16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600">
              <a:latin typeface="Times New Roman" pitchFamily="18" charset="0"/>
            </a:endParaRPr>
          </a:p>
        </p:txBody>
      </p:sp>
      <p:sp>
        <p:nvSpPr>
          <p:cNvPr id="4110" name="Line 55"/>
          <p:cNvSpPr>
            <a:spLocks noChangeShapeType="1"/>
          </p:cNvSpPr>
          <p:nvPr/>
        </p:nvSpPr>
        <p:spPr bwMode="auto">
          <a:xfrm flipH="1" flipV="1">
            <a:off x="5470525" y="4445000"/>
            <a:ext cx="244475" cy="3175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Text Box 56"/>
          <p:cNvSpPr txBox="1">
            <a:spLocks noChangeArrowheads="1"/>
          </p:cNvSpPr>
          <p:nvPr/>
        </p:nvSpPr>
        <p:spPr bwMode="auto">
          <a:xfrm>
            <a:off x="5907088" y="2306638"/>
            <a:ext cx="14700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FF0000"/>
                </a:solidFill>
                <a:latin typeface="Arial" charset="0"/>
              </a:rPr>
              <a:t>controlled by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FF0000"/>
                </a:solidFill>
                <a:latin typeface="Arial" charset="0"/>
              </a:rPr>
              <a:t>app developer</a:t>
            </a:r>
            <a:endParaRPr lang="en-US" sz="1600">
              <a:latin typeface="Arial" charset="0"/>
            </a:endParaRPr>
          </a:p>
        </p:txBody>
      </p:sp>
      <p:sp>
        <p:nvSpPr>
          <p:cNvPr id="4112" name="Line 58"/>
          <p:cNvSpPr>
            <a:spLocks noChangeShapeType="1"/>
          </p:cNvSpPr>
          <p:nvPr/>
        </p:nvSpPr>
        <p:spPr bwMode="auto">
          <a:xfrm flipH="1">
            <a:off x="5678488" y="2589213"/>
            <a:ext cx="219075" cy="1333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ooter Placeholder 2"/>
          <p:cNvSpPr txBox="1">
            <a:spLocks noGrp="1"/>
          </p:cNvSpPr>
          <p:nvPr/>
        </p:nvSpPr>
        <p:spPr bwMode="auto">
          <a:xfrm>
            <a:off x="7618413" y="6532563"/>
            <a:ext cx="1452562" cy="285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 smtClean="0">
                <a:latin typeface="Arial" charset="0"/>
                <a:cs typeface="Arial" charset="0"/>
              </a:rPr>
              <a:t>10</a:t>
            </a:r>
            <a:endParaRPr lang="en-US" sz="1600" dirty="0">
              <a:latin typeface="Arial" charset="0"/>
              <a:cs typeface="Arial" charset="0"/>
            </a:endParaRPr>
          </a:p>
        </p:txBody>
      </p:sp>
      <p:sp>
        <p:nvSpPr>
          <p:cNvPr id="3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Addressing processes</a:t>
            </a:r>
            <a:endParaRPr lang="en-US" smtClean="0"/>
          </a:p>
        </p:txBody>
      </p:sp>
      <p:sp>
        <p:nvSpPr>
          <p:cNvPr id="4198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61988" y="1233488"/>
            <a:ext cx="4183062" cy="4648200"/>
          </a:xfrm>
        </p:spPr>
        <p:txBody>
          <a:bodyPr/>
          <a:lstStyle/>
          <a:p>
            <a:r>
              <a:rPr lang="en-US" sz="2400" smtClean="0"/>
              <a:t>to receive messages, process  must have </a:t>
            </a:r>
            <a:r>
              <a:rPr lang="en-US" sz="2400" i="1" smtClean="0">
                <a:solidFill>
                  <a:srgbClr val="000099"/>
                </a:solidFill>
              </a:rPr>
              <a:t>identifier</a:t>
            </a:r>
          </a:p>
          <a:p>
            <a:r>
              <a:rPr lang="en-US" sz="2400" smtClean="0"/>
              <a:t>host device has unique 32-bit IP address</a:t>
            </a:r>
          </a:p>
          <a:p>
            <a:r>
              <a:rPr lang="en-US" sz="2400" i="1" u="sng" smtClean="0">
                <a:solidFill>
                  <a:srgbClr val="FF0000"/>
                </a:solidFill>
              </a:rPr>
              <a:t>Q:</a:t>
            </a:r>
            <a:r>
              <a:rPr lang="en-US" sz="2400" smtClean="0"/>
              <a:t> does  IP address of host on which process runs suffice for identifying the process?</a:t>
            </a:r>
          </a:p>
        </p:txBody>
      </p:sp>
      <p:sp>
        <p:nvSpPr>
          <p:cNvPr id="6" name="Footer Placeholder 2"/>
          <p:cNvSpPr txBox="1">
            <a:spLocks noGrp="1"/>
          </p:cNvSpPr>
          <p:nvPr/>
        </p:nvSpPr>
        <p:spPr bwMode="auto">
          <a:xfrm>
            <a:off x="7618413" y="6477000"/>
            <a:ext cx="1452562" cy="285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 smtClean="0">
                <a:latin typeface="Arial" charset="0"/>
                <a:cs typeface="Arial" charset="0"/>
              </a:rPr>
              <a:t>11</a:t>
            </a:r>
            <a:endParaRPr lang="en-US" sz="1600" dirty="0">
              <a:latin typeface="Arial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Addressing processes</a:t>
            </a:r>
            <a:endParaRPr lang="en-US" smtClean="0"/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61988" y="1233488"/>
            <a:ext cx="4021137" cy="4648200"/>
          </a:xfrm>
        </p:spPr>
        <p:txBody>
          <a:bodyPr/>
          <a:lstStyle/>
          <a:p>
            <a:r>
              <a:rPr lang="en-US" sz="2400" smtClean="0"/>
              <a:t>to receive messages, process  must have </a:t>
            </a:r>
            <a:r>
              <a:rPr lang="en-US" sz="2400" i="1" smtClean="0">
                <a:solidFill>
                  <a:srgbClr val="FF0000"/>
                </a:solidFill>
              </a:rPr>
              <a:t>identifier</a:t>
            </a:r>
          </a:p>
          <a:p>
            <a:r>
              <a:rPr lang="en-US" sz="2400" smtClean="0"/>
              <a:t>host device has unique 32-bit IP address</a:t>
            </a:r>
          </a:p>
          <a:p>
            <a:r>
              <a:rPr lang="en-US" sz="2400" i="1" u="sng" smtClean="0">
                <a:solidFill>
                  <a:srgbClr val="FF0000"/>
                </a:solidFill>
              </a:rPr>
              <a:t>Q:</a:t>
            </a:r>
            <a:r>
              <a:rPr lang="en-US" sz="2400" smtClean="0"/>
              <a:t> does  IP address of host on which process runs suffice for identifying the process?</a:t>
            </a:r>
          </a:p>
          <a:p>
            <a:pPr lvl="1"/>
            <a:r>
              <a:rPr lang="en-US" i="1" u="sng" smtClean="0">
                <a:solidFill>
                  <a:srgbClr val="FF0000"/>
                </a:solidFill>
              </a:rPr>
              <a:t>A:</a:t>
            </a:r>
            <a:r>
              <a:rPr lang="en-US" smtClean="0"/>
              <a:t> No, </a:t>
            </a:r>
            <a:r>
              <a:rPr lang="en-US" i="1" smtClean="0"/>
              <a:t>many</a:t>
            </a:r>
            <a:r>
              <a:rPr lang="en-US" smtClean="0"/>
              <a:t> processes can be running on same host</a:t>
            </a:r>
          </a:p>
        </p:txBody>
      </p:sp>
      <p:sp>
        <p:nvSpPr>
          <p:cNvPr id="23757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719638" y="1246188"/>
            <a:ext cx="4125912" cy="5218112"/>
          </a:xfrm>
          <a:noFill/>
        </p:spPr>
        <p:txBody>
          <a:bodyPr/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identifier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includes both </a:t>
            </a:r>
            <a:r>
              <a:rPr lang="en-US" sz="2400" dirty="0" smtClean="0">
                <a:solidFill>
                  <a:srgbClr val="FF0000"/>
                </a:solidFill>
              </a:rPr>
              <a:t>IP address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FF0000"/>
                </a:solidFill>
              </a:rPr>
              <a:t>port numbers</a:t>
            </a:r>
            <a:r>
              <a:rPr lang="en-US" sz="2400" dirty="0" smtClean="0"/>
              <a:t> associated with process on host.</a:t>
            </a:r>
          </a:p>
          <a:p>
            <a:r>
              <a:rPr lang="en-US" sz="2400" dirty="0" smtClean="0"/>
              <a:t>example port numbers:</a:t>
            </a:r>
          </a:p>
          <a:p>
            <a:pPr lvl="1"/>
            <a:r>
              <a:rPr lang="en-US" sz="2000" dirty="0" smtClean="0"/>
              <a:t>HTTP server: 80</a:t>
            </a:r>
          </a:p>
          <a:p>
            <a:pPr lvl="1"/>
            <a:r>
              <a:rPr lang="en-US" sz="2000" dirty="0" smtClean="0"/>
              <a:t>Mail server: 25</a:t>
            </a:r>
          </a:p>
          <a:p>
            <a:r>
              <a:rPr lang="en-US" sz="2400" dirty="0" smtClean="0"/>
              <a:t>to send HTTP message to someinsti.edu web server: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IP address: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dirty="0" smtClean="0"/>
              <a:t>128.119.245.12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Port number: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dirty="0" smtClean="0"/>
              <a:t>80</a:t>
            </a:r>
          </a:p>
        </p:txBody>
      </p:sp>
      <p:sp>
        <p:nvSpPr>
          <p:cNvPr id="6" name="Footer Placeholder 2"/>
          <p:cNvSpPr txBox="1">
            <a:spLocks noGrp="1"/>
          </p:cNvSpPr>
          <p:nvPr/>
        </p:nvSpPr>
        <p:spPr bwMode="auto">
          <a:xfrm>
            <a:off x="7618413" y="6532563"/>
            <a:ext cx="1452562" cy="285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 smtClean="0">
                <a:latin typeface="Arial" charset="0"/>
                <a:cs typeface="Arial" charset="0"/>
              </a:rPr>
              <a:t>12</a:t>
            </a:r>
            <a:endParaRPr lang="en-US" sz="1600" dirty="0">
              <a:latin typeface="Arial" charset="0"/>
              <a:cs typeface="Arial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Layer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types of messages exchanged, </a:t>
            </a:r>
          </a:p>
          <a:p>
            <a:pPr lvl="1"/>
            <a:r>
              <a:rPr lang="en-US" sz="2000" dirty="0" smtClean="0"/>
              <a:t>e.g., request, response </a:t>
            </a:r>
          </a:p>
          <a:p>
            <a:r>
              <a:rPr lang="en-US" sz="2400" dirty="0" smtClean="0"/>
              <a:t>message syntax:</a:t>
            </a:r>
          </a:p>
          <a:p>
            <a:pPr lvl="1"/>
            <a:r>
              <a:rPr lang="en-US" sz="2000" dirty="0" smtClean="0"/>
              <a:t>what fields in messages &amp; how fields are delineated</a:t>
            </a:r>
          </a:p>
          <a:p>
            <a:r>
              <a:rPr lang="en-US" sz="2400" dirty="0" smtClean="0"/>
              <a:t>message semantics </a:t>
            </a:r>
          </a:p>
          <a:p>
            <a:pPr lvl="1"/>
            <a:r>
              <a:rPr lang="en-US" sz="2000" dirty="0" smtClean="0"/>
              <a:t>meaning of information in fields</a:t>
            </a:r>
          </a:p>
          <a:p>
            <a:r>
              <a:rPr lang="en-US" sz="2400" dirty="0" smtClean="0"/>
              <a:t>rules for when and how processes send &amp; respond to messages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 Services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Data loss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some apps (e.g., audio) can tolerate some loss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other apps (e.g., file transfer, telnet) require 100% reliable data transfer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Timing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some apps (e.g., Internet telephony, interactive games) require low delay to be “effective”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Throughput</a:t>
            </a:r>
          </a:p>
          <a:p>
            <a:pPr>
              <a:buClr>
                <a:srgbClr val="000099"/>
              </a:buClr>
              <a:buSzPct val="75000"/>
            </a:pPr>
            <a:r>
              <a:rPr lang="en-US" sz="2400" dirty="0" smtClean="0"/>
              <a:t>some apps (e.g., multimedia) require minimum amount of throughput to be “effective”</a:t>
            </a:r>
          </a:p>
          <a:p>
            <a:pPr>
              <a:buClr>
                <a:srgbClr val="000099"/>
              </a:buClr>
              <a:buSzPct val="75000"/>
            </a:pPr>
            <a:r>
              <a:rPr lang="en-US" sz="2400" dirty="0" smtClean="0"/>
              <a:t>other apps (“elastic apps”) make use of whatever throughput they get </a:t>
            </a:r>
          </a:p>
          <a:p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371475" y="303213"/>
            <a:ext cx="8201025" cy="1143000"/>
          </a:xfrm>
        </p:spPr>
        <p:txBody>
          <a:bodyPr/>
          <a:lstStyle/>
          <a:p>
            <a:r>
              <a:rPr lang="en-US" sz="2800" smtClean="0"/>
              <a:t>Transport service requirements of common apps</a:t>
            </a:r>
            <a:endParaRPr lang="en-US" smtClean="0"/>
          </a:p>
        </p:txBody>
      </p:sp>
      <p:sp>
        <p:nvSpPr>
          <p:cNvPr id="46085" name="Text Box 3"/>
          <p:cNvSpPr txBox="1">
            <a:spLocks noChangeArrowheads="1"/>
          </p:cNvSpPr>
          <p:nvPr/>
        </p:nvSpPr>
        <p:spPr bwMode="auto">
          <a:xfrm>
            <a:off x="182563" y="1727200"/>
            <a:ext cx="2541587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Arial" charset="0"/>
              </a:rPr>
              <a:t>Application</a:t>
            </a:r>
            <a:endParaRPr lang="en-US" sz="2000">
              <a:latin typeface="Arial" charset="0"/>
            </a:endParaRP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sz="2000">
              <a:latin typeface="Arial" charset="0"/>
            </a:endParaRP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file transfer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e-mail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Web documents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real-time audio/video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sz="2000">
              <a:latin typeface="Arial" charset="0"/>
            </a:endParaRP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stored audio/video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interactive games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instant messaging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6086" name="Text Box 4"/>
          <p:cNvSpPr txBox="1">
            <a:spLocks noChangeArrowheads="1"/>
          </p:cNvSpPr>
          <p:nvPr/>
        </p:nvSpPr>
        <p:spPr bwMode="auto">
          <a:xfrm>
            <a:off x="2816225" y="1752600"/>
            <a:ext cx="1566863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Arial" charset="0"/>
              </a:rPr>
              <a:t>Data loss</a:t>
            </a:r>
            <a:endParaRPr lang="en-US" sz="20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0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no loss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no loss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no loss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loss-tolerant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0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loss-tolerant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loss-tolerant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no loss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6087" name="Text Box 5"/>
          <p:cNvSpPr txBox="1">
            <a:spLocks noChangeArrowheads="1"/>
          </p:cNvSpPr>
          <p:nvPr/>
        </p:nvSpPr>
        <p:spPr bwMode="auto">
          <a:xfrm>
            <a:off x="4502150" y="1751013"/>
            <a:ext cx="2574925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Arial" charset="0"/>
              </a:rPr>
              <a:t>Throughput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0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elastic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elastic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elastic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audio: 5kbps-1Mbps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video:10kbps-5Mbps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same as above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few kbps up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elastic</a:t>
            </a:r>
          </a:p>
        </p:txBody>
      </p:sp>
      <p:sp>
        <p:nvSpPr>
          <p:cNvPr id="46088" name="Text Box 6"/>
          <p:cNvSpPr txBox="1">
            <a:spLocks noChangeArrowheads="1"/>
          </p:cNvSpPr>
          <p:nvPr/>
        </p:nvSpPr>
        <p:spPr bwMode="auto">
          <a:xfrm>
            <a:off x="6935788" y="1697038"/>
            <a:ext cx="2062162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Arial" charset="0"/>
              </a:rPr>
              <a:t>Time Sensitive</a:t>
            </a:r>
            <a:endParaRPr lang="en-US" sz="20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0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no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no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no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yes, 100’s msec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0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yes, few secs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yes, 100’s msec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yes and no</a:t>
            </a:r>
          </a:p>
        </p:txBody>
      </p:sp>
      <p:sp>
        <p:nvSpPr>
          <p:cNvPr id="46089" name="Line 7"/>
          <p:cNvSpPr>
            <a:spLocks noChangeShapeType="1"/>
          </p:cNvSpPr>
          <p:nvPr/>
        </p:nvSpPr>
        <p:spPr bwMode="auto">
          <a:xfrm flipV="1">
            <a:off x="884238" y="2133600"/>
            <a:ext cx="7562850" cy="95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0" name="Line 8"/>
          <p:cNvSpPr>
            <a:spLocks noChangeShapeType="1"/>
          </p:cNvSpPr>
          <p:nvPr/>
        </p:nvSpPr>
        <p:spPr bwMode="auto">
          <a:xfrm flipV="1">
            <a:off x="847725" y="2733675"/>
            <a:ext cx="7629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1" name="Line 9"/>
          <p:cNvSpPr>
            <a:spLocks noChangeShapeType="1"/>
          </p:cNvSpPr>
          <p:nvPr/>
        </p:nvSpPr>
        <p:spPr bwMode="auto">
          <a:xfrm flipV="1">
            <a:off x="857250" y="3028950"/>
            <a:ext cx="7629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2" name="Line 10"/>
          <p:cNvSpPr>
            <a:spLocks noChangeShapeType="1"/>
          </p:cNvSpPr>
          <p:nvPr/>
        </p:nvSpPr>
        <p:spPr bwMode="auto">
          <a:xfrm flipV="1">
            <a:off x="866775" y="3324225"/>
            <a:ext cx="7629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3" name="Line 11"/>
          <p:cNvSpPr>
            <a:spLocks noChangeShapeType="1"/>
          </p:cNvSpPr>
          <p:nvPr/>
        </p:nvSpPr>
        <p:spPr bwMode="auto">
          <a:xfrm flipV="1">
            <a:off x="885825" y="3933825"/>
            <a:ext cx="7629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4" name="Line 12"/>
          <p:cNvSpPr>
            <a:spLocks noChangeShapeType="1"/>
          </p:cNvSpPr>
          <p:nvPr/>
        </p:nvSpPr>
        <p:spPr bwMode="auto">
          <a:xfrm flipV="1">
            <a:off x="838200" y="4248150"/>
            <a:ext cx="7629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5" name="Line 13"/>
          <p:cNvSpPr>
            <a:spLocks noChangeShapeType="1"/>
          </p:cNvSpPr>
          <p:nvPr/>
        </p:nvSpPr>
        <p:spPr bwMode="auto">
          <a:xfrm flipV="1">
            <a:off x="838200" y="4572000"/>
            <a:ext cx="7629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Line 14"/>
          <p:cNvSpPr>
            <a:spLocks noChangeShapeType="1"/>
          </p:cNvSpPr>
          <p:nvPr/>
        </p:nvSpPr>
        <p:spPr bwMode="auto">
          <a:xfrm flipV="1">
            <a:off x="800100" y="4905375"/>
            <a:ext cx="7629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ooter Placeholder 2"/>
          <p:cNvSpPr txBox="1">
            <a:spLocks noGrp="1"/>
          </p:cNvSpPr>
          <p:nvPr/>
        </p:nvSpPr>
        <p:spPr bwMode="auto">
          <a:xfrm>
            <a:off x="7618413" y="6532563"/>
            <a:ext cx="1452562" cy="285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 smtClean="0">
                <a:latin typeface="Arial" charset="0"/>
                <a:cs typeface="Arial" charset="0"/>
              </a:rPr>
              <a:t>15</a:t>
            </a:r>
            <a:endParaRPr lang="en-US" sz="1600" dirty="0">
              <a:latin typeface="Arial" charset="0"/>
              <a:cs typeface="Arial" charset="0"/>
            </a:endParaRP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Internet transport protocols services</a:t>
            </a:r>
            <a:endParaRPr lang="en-US" smtClean="0"/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409575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TCP service:</a:t>
            </a:r>
            <a:endParaRPr lang="en-US" sz="2400" smtClean="0"/>
          </a:p>
          <a:p>
            <a:r>
              <a:rPr lang="en-US" sz="2000" i="1" smtClean="0">
                <a:solidFill>
                  <a:srgbClr val="000099"/>
                </a:solidFill>
              </a:rPr>
              <a:t>connection-oriented:</a:t>
            </a:r>
            <a:r>
              <a:rPr lang="en-US" sz="2000" smtClean="0"/>
              <a:t> setup required between client and server processes</a:t>
            </a:r>
          </a:p>
          <a:p>
            <a:r>
              <a:rPr lang="en-US" sz="2000" i="1" smtClean="0">
                <a:solidFill>
                  <a:srgbClr val="000099"/>
                </a:solidFill>
              </a:rPr>
              <a:t>reliable transport</a:t>
            </a:r>
            <a:r>
              <a:rPr lang="en-US" sz="2000" i="1" smtClean="0">
                <a:solidFill>
                  <a:schemeClr val="accent2"/>
                </a:solidFill>
              </a:rPr>
              <a:t> </a:t>
            </a:r>
            <a:r>
              <a:rPr lang="en-US" sz="2000" smtClean="0"/>
              <a:t>between sending and receiving process</a:t>
            </a:r>
            <a:endParaRPr lang="en-US" sz="2000" smtClean="0">
              <a:solidFill>
                <a:schemeClr val="accent2"/>
              </a:solidFill>
            </a:endParaRPr>
          </a:p>
          <a:p>
            <a:r>
              <a:rPr lang="en-US" sz="2000" i="1" smtClean="0">
                <a:solidFill>
                  <a:srgbClr val="000099"/>
                </a:solidFill>
              </a:rPr>
              <a:t>flow control:</a:t>
            </a:r>
            <a:r>
              <a:rPr lang="en-US" sz="2000" smtClean="0"/>
              <a:t> sender won’t overwhelm receiver </a:t>
            </a:r>
          </a:p>
          <a:p>
            <a:r>
              <a:rPr lang="en-US" sz="2000" i="1" smtClean="0">
                <a:solidFill>
                  <a:srgbClr val="000099"/>
                </a:solidFill>
              </a:rPr>
              <a:t>congestion control:</a:t>
            </a:r>
            <a:r>
              <a:rPr lang="en-US" sz="2000" smtClean="0"/>
              <a:t> throttle sender when network overloaded</a:t>
            </a:r>
          </a:p>
          <a:p>
            <a:r>
              <a:rPr lang="en-US" sz="2000" i="1" smtClean="0">
                <a:solidFill>
                  <a:srgbClr val="000099"/>
                </a:solidFill>
              </a:rPr>
              <a:t>does not provide:</a:t>
            </a:r>
            <a:r>
              <a:rPr lang="en-US" sz="2000" smtClean="0"/>
              <a:t> timing, minimum throughput guarantees, security</a:t>
            </a:r>
            <a:endParaRPr lang="en-US" sz="2400" smtClean="0"/>
          </a:p>
        </p:txBody>
      </p:sp>
      <p:sp>
        <p:nvSpPr>
          <p:cNvPr id="4711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33925" y="1562100"/>
            <a:ext cx="3667125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 dirty="0" smtClean="0">
                <a:solidFill>
                  <a:srgbClr val="FF0000"/>
                </a:solidFill>
              </a:rPr>
              <a:t>UDP service:</a:t>
            </a:r>
            <a:endParaRPr lang="en-US" sz="2400" dirty="0" smtClean="0"/>
          </a:p>
          <a:p>
            <a:r>
              <a:rPr lang="en-US" sz="2000" dirty="0" smtClean="0"/>
              <a:t>unreliable data transfer between sending and receiving process</a:t>
            </a:r>
          </a:p>
          <a:p>
            <a:r>
              <a:rPr lang="en-US" sz="2000" dirty="0" smtClean="0"/>
              <a:t>does not provide: connection setup, reliability, flow control, congestion control, timing, throughput guarantee, or security </a:t>
            </a:r>
          </a:p>
          <a:p>
            <a:pPr>
              <a:buNone/>
            </a:pPr>
            <a:endParaRPr lang="en-US" sz="2000" dirty="0" smtClean="0"/>
          </a:p>
        </p:txBody>
      </p:sp>
      <p:sp>
        <p:nvSpPr>
          <p:cNvPr id="6" name="Footer Placeholder 2"/>
          <p:cNvSpPr txBox="1">
            <a:spLocks noGrp="1"/>
          </p:cNvSpPr>
          <p:nvPr/>
        </p:nvSpPr>
        <p:spPr bwMode="auto">
          <a:xfrm>
            <a:off x="7618413" y="6532563"/>
            <a:ext cx="1452562" cy="285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 smtClean="0">
                <a:latin typeface="Arial" charset="0"/>
                <a:cs typeface="Arial" charset="0"/>
              </a:rPr>
              <a:t>16</a:t>
            </a:r>
            <a:endParaRPr lang="en-US" sz="1600" dirty="0">
              <a:latin typeface="Arial" charset="0"/>
              <a:cs typeface="Arial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247650" y="228600"/>
            <a:ext cx="8747125" cy="1143000"/>
          </a:xfrm>
        </p:spPr>
        <p:txBody>
          <a:bodyPr/>
          <a:lstStyle/>
          <a:p>
            <a:r>
              <a:rPr lang="en-US" sz="2800" smtClean="0"/>
              <a:t>Internet apps:  application, transport protocols</a:t>
            </a:r>
            <a:endParaRPr lang="en-US" smtClean="0"/>
          </a:p>
        </p:txBody>
      </p:sp>
      <p:sp>
        <p:nvSpPr>
          <p:cNvPr id="48133" name="Text Box 3"/>
          <p:cNvSpPr txBox="1">
            <a:spLocks noChangeArrowheads="1"/>
          </p:cNvSpPr>
          <p:nvPr/>
        </p:nvSpPr>
        <p:spPr bwMode="auto">
          <a:xfrm>
            <a:off x="315913" y="1773238"/>
            <a:ext cx="28067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Arial" charset="0"/>
              </a:rPr>
              <a:t>Application</a:t>
            </a:r>
            <a:endParaRPr lang="en-US" sz="2000">
              <a:latin typeface="Arial" charset="0"/>
            </a:endParaRP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sz="2000">
              <a:latin typeface="Arial" charset="0"/>
            </a:endParaRP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e-mail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remote terminal access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Web 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file transfer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streaming multimedia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sz="2000">
              <a:latin typeface="Arial" charset="0"/>
            </a:endParaRP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Internet telephony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>
              <a:latin typeface="Times New Roman" pitchFamily="18" charset="0"/>
            </a:endParaRPr>
          </a:p>
        </p:txBody>
      </p:sp>
      <p:sp>
        <p:nvSpPr>
          <p:cNvPr id="48134" name="Text Box 4"/>
          <p:cNvSpPr txBox="1">
            <a:spLocks noChangeArrowheads="1"/>
          </p:cNvSpPr>
          <p:nvPr/>
        </p:nvSpPr>
        <p:spPr bwMode="auto">
          <a:xfrm>
            <a:off x="3302000" y="1458913"/>
            <a:ext cx="2820988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Arial" charset="0"/>
              </a:rPr>
              <a:t>Application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Arial" charset="0"/>
              </a:rPr>
              <a:t>layer protocol</a:t>
            </a:r>
            <a:endParaRPr lang="en-US" sz="20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0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SMTP [RFC 2821]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Telnet [RFC 854]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HTTP [RFC 2616]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FTP [RFC 959]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HTTP (e.g., YouTube), </a:t>
            </a:r>
            <a:br>
              <a:rPr lang="en-US" sz="2000">
                <a:latin typeface="Arial" charset="0"/>
              </a:rPr>
            </a:br>
            <a:r>
              <a:rPr lang="en-US" sz="2000">
                <a:latin typeface="Arial" charset="0"/>
              </a:rPr>
              <a:t>RTP [RFC 1889]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SIP, RTP, proprietary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(e.g., Skype)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8135" name="Text Box 5"/>
          <p:cNvSpPr txBox="1">
            <a:spLocks noChangeArrowheads="1"/>
          </p:cNvSpPr>
          <p:nvPr/>
        </p:nvSpPr>
        <p:spPr bwMode="auto">
          <a:xfrm>
            <a:off x="6130925" y="1477963"/>
            <a:ext cx="2624138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Arial" charset="0"/>
              </a:rPr>
              <a:t>Underlying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Arial" charset="0"/>
              </a:rPr>
              <a:t>transport protocol</a:t>
            </a:r>
            <a:endParaRPr lang="en-US" sz="20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0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TCP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TCP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TCP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TCP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TCP or UDP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0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0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Arial" charset="0"/>
              </a:rPr>
              <a:t>typically UDP</a:t>
            </a:r>
          </a:p>
        </p:txBody>
      </p:sp>
      <p:sp>
        <p:nvSpPr>
          <p:cNvPr id="48136" name="Line 7"/>
          <p:cNvSpPr>
            <a:spLocks noChangeShapeType="1"/>
          </p:cNvSpPr>
          <p:nvPr/>
        </p:nvSpPr>
        <p:spPr bwMode="auto">
          <a:xfrm>
            <a:off x="1171575" y="2152650"/>
            <a:ext cx="7334250" cy="95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7" name="Line 8"/>
          <p:cNvSpPr>
            <a:spLocks noChangeShapeType="1"/>
          </p:cNvSpPr>
          <p:nvPr/>
        </p:nvSpPr>
        <p:spPr bwMode="auto">
          <a:xfrm flipV="1">
            <a:off x="1123950" y="2743200"/>
            <a:ext cx="7324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8" name="Line 9"/>
          <p:cNvSpPr>
            <a:spLocks noChangeShapeType="1"/>
          </p:cNvSpPr>
          <p:nvPr/>
        </p:nvSpPr>
        <p:spPr bwMode="auto">
          <a:xfrm flipV="1">
            <a:off x="1133475" y="3038475"/>
            <a:ext cx="7296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9" name="Line 10"/>
          <p:cNvSpPr>
            <a:spLocks noChangeShapeType="1"/>
          </p:cNvSpPr>
          <p:nvPr/>
        </p:nvSpPr>
        <p:spPr bwMode="auto">
          <a:xfrm flipV="1">
            <a:off x="1143000" y="3333750"/>
            <a:ext cx="7277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0" name="Line 11"/>
          <p:cNvSpPr>
            <a:spLocks noChangeShapeType="1"/>
          </p:cNvSpPr>
          <p:nvPr/>
        </p:nvSpPr>
        <p:spPr bwMode="auto">
          <a:xfrm flipV="1">
            <a:off x="1162050" y="3657600"/>
            <a:ext cx="7258050" cy="9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1" name="Line 12"/>
          <p:cNvSpPr>
            <a:spLocks noChangeShapeType="1"/>
          </p:cNvSpPr>
          <p:nvPr/>
        </p:nvSpPr>
        <p:spPr bwMode="auto">
          <a:xfrm flipV="1">
            <a:off x="1114425" y="4257675"/>
            <a:ext cx="731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2" name="Line 14"/>
          <p:cNvSpPr>
            <a:spLocks noChangeShapeType="1"/>
          </p:cNvSpPr>
          <p:nvPr/>
        </p:nvSpPr>
        <p:spPr bwMode="auto">
          <a:xfrm flipV="1">
            <a:off x="962025" y="5181600"/>
            <a:ext cx="7343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ooter Placeholder 2"/>
          <p:cNvSpPr txBox="1">
            <a:spLocks noGrp="1"/>
          </p:cNvSpPr>
          <p:nvPr/>
        </p:nvSpPr>
        <p:spPr bwMode="auto">
          <a:xfrm>
            <a:off x="7618413" y="6532563"/>
            <a:ext cx="1452562" cy="285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 smtClean="0">
                <a:latin typeface="Arial" charset="0"/>
                <a:cs typeface="Arial" charset="0"/>
              </a:rPr>
              <a:t>17</a:t>
            </a:r>
            <a:endParaRPr lang="en-US" sz="1600" dirty="0">
              <a:latin typeface="Arial" charset="0"/>
              <a:cs typeface="Arial" charset="0"/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 and HTTP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First, a review…</a:t>
            </a:r>
            <a:endParaRPr lang="en-US" sz="2400" smtClean="0">
              <a:solidFill>
                <a:srgbClr val="FF0000"/>
              </a:solidFill>
            </a:endParaRPr>
          </a:p>
          <a:p>
            <a:r>
              <a:rPr lang="en-US" sz="2400" smtClean="0">
                <a:solidFill>
                  <a:srgbClr val="FF0000"/>
                </a:solidFill>
              </a:rPr>
              <a:t>web page</a:t>
            </a:r>
            <a:r>
              <a:rPr lang="en-US" sz="2400" smtClean="0"/>
              <a:t> consists of </a:t>
            </a:r>
            <a:r>
              <a:rPr lang="en-US" sz="2400" smtClean="0">
                <a:solidFill>
                  <a:srgbClr val="FF0000"/>
                </a:solidFill>
              </a:rPr>
              <a:t>objects</a:t>
            </a:r>
            <a:endParaRPr lang="en-US" sz="2400" smtClean="0"/>
          </a:p>
          <a:p>
            <a:r>
              <a:rPr lang="en-US" sz="2400" smtClean="0"/>
              <a:t>object can be HTML file, JPEG image, Java applet, audio file,…</a:t>
            </a:r>
          </a:p>
          <a:p>
            <a:r>
              <a:rPr lang="en-US" sz="2400" smtClean="0"/>
              <a:t>web page consists of </a:t>
            </a:r>
            <a:r>
              <a:rPr lang="en-US" sz="2400" smtClean="0">
                <a:solidFill>
                  <a:srgbClr val="FF0000"/>
                </a:solidFill>
              </a:rPr>
              <a:t>base HTML-file</a:t>
            </a:r>
            <a:r>
              <a:rPr lang="en-US" sz="2400" smtClean="0"/>
              <a:t> which includes several referenced objects</a:t>
            </a:r>
          </a:p>
          <a:p>
            <a:r>
              <a:rPr lang="en-US" sz="2400" smtClean="0"/>
              <a:t>each object is addressable by a </a:t>
            </a:r>
            <a:r>
              <a:rPr lang="en-US" sz="2400" smtClean="0">
                <a:solidFill>
                  <a:srgbClr val="FF0000"/>
                </a:solidFill>
              </a:rPr>
              <a:t>URL</a:t>
            </a:r>
          </a:p>
          <a:p>
            <a:r>
              <a:rPr lang="en-US" sz="2400" smtClean="0">
                <a:solidFill>
                  <a:schemeClr val="tx2"/>
                </a:solidFill>
              </a:rPr>
              <a:t>example URL: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81001" y="5008563"/>
            <a:ext cx="7394575" cy="1144587"/>
            <a:chOff x="271" y="2955"/>
            <a:chExt cx="4658" cy="721"/>
          </a:xfrm>
        </p:grpSpPr>
        <p:sp>
          <p:nvSpPr>
            <p:cNvPr id="50183" name="Text Box 5"/>
            <p:cNvSpPr txBox="1">
              <a:spLocks noChangeArrowheads="1"/>
            </p:cNvSpPr>
            <p:nvPr/>
          </p:nvSpPr>
          <p:spPr bwMode="auto">
            <a:xfrm>
              <a:off x="788" y="2955"/>
              <a:ext cx="414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>
                  <a:latin typeface="Courier New" pitchFamily="49" charset="0"/>
                </a:rPr>
                <a:t>www.someschool.edu/someDept/pic.gif</a:t>
              </a:r>
            </a:p>
          </p:txBody>
        </p:sp>
        <p:sp>
          <p:nvSpPr>
            <p:cNvPr id="50184" name="AutoShape 6"/>
            <p:cNvSpPr>
              <a:spLocks/>
            </p:cNvSpPr>
            <p:nvPr/>
          </p:nvSpPr>
          <p:spPr bwMode="auto">
            <a:xfrm rot="16200000">
              <a:off x="1284" y="2281"/>
              <a:ext cx="57" cy="2083"/>
            </a:xfrm>
            <a:prstGeom prst="leftBrace">
              <a:avLst>
                <a:gd name="adj1" fmla="val 30453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5" name="AutoShape 7"/>
            <p:cNvSpPr>
              <a:spLocks/>
            </p:cNvSpPr>
            <p:nvPr/>
          </p:nvSpPr>
          <p:spPr bwMode="auto">
            <a:xfrm rot="16200000">
              <a:off x="3492" y="2277"/>
              <a:ext cx="57" cy="2083"/>
            </a:xfrm>
            <a:prstGeom prst="leftBrace">
              <a:avLst>
                <a:gd name="adj1" fmla="val 30453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6" name="Text Box 8"/>
            <p:cNvSpPr txBox="1">
              <a:spLocks noChangeArrowheads="1"/>
            </p:cNvSpPr>
            <p:nvPr/>
          </p:nvSpPr>
          <p:spPr bwMode="auto">
            <a:xfrm>
              <a:off x="1389" y="3388"/>
              <a:ext cx="10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/>
                <a:t>host name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0187" name="Text Box 9"/>
            <p:cNvSpPr txBox="1">
              <a:spLocks noChangeArrowheads="1"/>
            </p:cNvSpPr>
            <p:nvPr/>
          </p:nvSpPr>
          <p:spPr bwMode="auto">
            <a:xfrm>
              <a:off x="3485" y="3338"/>
              <a:ext cx="10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/>
                <a:t>path name</a:t>
              </a:r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6" name="Footer Placeholder 2"/>
          <p:cNvSpPr txBox="1">
            <a:spLocks noGrp="1"/>
          </p:cNvSpPr>
          <p:nvPr/>
        </p:nvSpPr>
        <p:spPr bwMode="auto">
          <a:xfrm>
            <a:off x="7618413" y="6532563"/>
            <a:ext cx="1452562" cy="285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 smtClean="0">
                <a:latin typeface="Arial" charset="0"/>
                <a:cs typeface="Arial" charset="0"/>
              </a:rPr>
              <a:t>18</a:t>
            </a:r>
            <a:endParaRPr lang="en-US" sz="1600" dirty="0">
              <a:latin typeface="Arial" charset="0"/>
              <a:cs typeface="Arial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HTTP overview</a:t>
            </a:r>
            <a:endParaRPr lang="en-US" smtClean="0"/>
          </a:p>
        </p:txBody>
      </p:sp>
      <p:sp>
        <p:nvSpPr>
          <p:cNvPr id="512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HTTP: hypertext transfer protocol</a:t>
            </a:r>
            <a:endParaRPr lang="en-US" sz="2400" smtClean="0"/>
          </a:p>
          <a:p>
            <a:r>
              <a:rPr lang="en-US" sz="2000" smtClean="0"/>
              <a:t>Web’s application layer protocol</a:t>
            </a:r>
          </a:p>
          <a:p>
            <a:r>
              <a:rPr lang="en-US" sz="2000" smtClean="0"/>
              <a:t>client/server model</a:t>
            </a:r>
          </a:p>
          <a:p>
            <a:pPr lvl="1"/>
            <a:r>
              <a:rPr lang="en-US" sz="2000" i="1" smtClean="0">
                <a:solidFill>
                  <a:srgbClr val="FF0000"/>
                </a:solidFill>
              </a:rPr>
              <a:t>client:</a:t>
            </a:r>
            <a:r>
              <a:rPr lang="en-US" sz="2000" smtClean="0"/>
              <a:t> browser that requests, receives, “displays” Web objects</a:t>
            </a:r>
          </a:p>
          <a:p>
            <a:pPr lvl="1"/>
            <a:r>
              <a:rPr lang="en-US" sz="2000" i="1" smtClean="0">
                <a:solidFill>
                  <a:srgbClr val="FF0000"/>
                </a:solidFill>
              </a:rPr>
              <a:t>server:</a:t>
            </a:r>
            <a:r>
              <a:rPr lang="en-US" sz="2000" smtClean="0"/>
              <a:t> Web server sends objects in response to requests</a:t>
            </a:r>
          </a:p>
          <a:p>
            <a:pPr>
              <a:buFont typeface="Wingdings" pitchFamily="2" charset="2"/>
              <a:buNone/>
            </a:pPr>
            <a:endParaRPr lang="en-US" sz="2000" smtClean="0"/>
          </a:p>
        </p:txBody>
      </p:sp>
      <p:graphicFrame>
        <p:nvGraphicFramePr>
          <p:cNvPr id="5122" name="Object 6"/>
          <p:cNvGraphicFramePr>
            <a:graphicFrameLocks noChangeAspect="1"/>
          </p:cNvGraphicFramePr>
          <p:nvPr/>
        </p:nvGraphicFramePr>
        <p:xfrm>
          <a:off x="4924425" y="1860550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26" name="Clip" r:id="rId3" imgW="1305000" imgH="1085760" progId="">
                  <p:embed/>
                </p:oleObj>
              </mc:Choice>
              <mc:Fallback>
                <p:oleObj name="Clip" r:id="rId3" imgW="1305000" imgH="108576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4425" y="1860550"/>
                        <a:ext cx="752475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Text Box 7"/>
          <p:cNvSpPr txBox="1">
            <a:spLocks noChangeArrowheads="1"/>
          </p:cNvSpPr>
          <p:nvPr/>
        </p:nvSpPr>
        <p:spPr bwMode="auto">
          <a:xfrm>
            <a:off x="4773613" y="2455863"/>
            <a:ext cx="11620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PC running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Explorer</a:t>
            </a:r>
            <a:endParaRPr lang="en-US">
              <a:latin typeface="Times New Roman" pitchFamily="18" charset="0"/>
            </a:endParaRPr>
          </a:p>
        </p:txBody>
      </p:sp>
      <p:graphicFrame>
        <p:nvGraphicFramePr>
          <p:cNvPr id="5123" name="Object 8"/>
          <p:cNvGraphicFramePr>
            <a:graphicFrameLocks noChangeAspect="1"/>
          </p:cNvGraphicFramePr>
          <p:nvPr/>
        </p:nvGraphicFramePr>
        <p:xfrm>
          <a:off x="5019675" y="4556125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27" name="Clip" r:id="rId5" imgW="1305000" imgH="1085760" progId="">
                  <p:embed/>
                </p:oleObj>
              </mc:Choice>
              <mc:Fallback>
                <p:oleObj name="Clip" r:id="rId5" imgW="1305000" imgH="108576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9675" y="4556125"/>
                        <a:ext cx="752475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7491413" y="3836988"/>
            <a:ext cx="1382712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Server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running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Apache Web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server</a:t>
            </a:r>
            <a:endParaRPr lang="en-US">
              <a:latin typeface="Times New Roman" pitchFamily="18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7910513" y="2725738"/>
            <a:ext cx="504825" cy="1071562"/>
            <a:chOff x="4180" y="783"/>
            <a:chExt cx="150" cy="307"/>
          </a:xfrm>
        </p:grpSpPr>
        <p:sp>
          <p:nvSpPr>
            <p:cNvPr id="5140" name="AutoShape 1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" name="Rectangle 1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" name="Rectangle 1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" name="AutoShape 1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" name="Line 1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5" name="Line 1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" name="Rectangle 1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7" name="Rectangle 1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31" name="Line 19"/>
          <p:cNvSpPr>
            <a:spLocks noChangeShapeType="1"/>
          </p:cNvSpPr>
          <p:nvPr/>
        </p:nvSpPr>
        <p:spPr bwMode="auto">
          <a:xfrm>
            <a:off x="5743575" y="2133600"/>
            <a:ext cx="2085975" cy="9620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2" name="Line 20"/>
          <p:cNvSpPr>
            <a:spLocks noChangeShapeType="1"/>
          </p:cNvSpPr>
          <p:nvPr/>
        </p:nvSpPr>
        <p:spPr bwMode="auto">
          <a:xfrm flipH="1" flipV="1">
            <a:off x="5800725" y="2333625"/>
            <a:ext cx="1971675" cy="9048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3" name="Line 21"/>
          <p:cNvSpPr>
            <a:spLocks noChangeShapeType="1"/>
          </p:cNvSpPr>
          <p:nvPr/>
        </p:nvSpPr>
        <p:spPr bwMode="auto">
          <a:xfrm flipV="1">
            <a:off x="5734050" y="3505200"/>
            <a:ext cx="2047875" cy="10953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4" name="Line 22"/>
          <p:cNvSpPr>
            <a:spLocks noChangeShapeType="1"/>
          </p:cNvSpPr>
          <p:nvPr/>
        </p:nvSpPr>
        <p:spPr bwMode="auto">
          <a:xfrm flipH="1">
            <a:off x="5810250" y="3629025"/>
            <a:ext cx="2047875" cy="11334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5" name="Text Box 23"/>
          <p:cNvSpPr txBox="1">
            <a:spLocks noChangeArrowheads="1"/>
          </p:cNvSpPr>
          <p:nvPr/>
        </p:nvSpPr>
        <p:spPr bwMode="auto">
          <a:xfrm>
            <a:off x="4921250" y="5218113"/>
            <a:ext cx="13223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Mac running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Navigator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136" name="Text Box 24"/>
          <p:cNvSpPr txBox="1">
            <a:spLocks noChangeArrowheads="1"/>
          </p:cNvSpPr>
          <p:nvPr/>
        </p:nvSpPr>
        <p:spPr bwMode="auto">
          <a:xfrm rot="1422049">
            <a:off x="6097588" y="2293938"/>
            <a:ext cx="15097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FF0000"/>
                </a:solidFill>
              </a:rPr>
              <a:t>HTTP request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137" name="Text Box 25"/>
          <p:cNvSpPr txBox="1">
            <a:spLocks noChangeArrowheads="1"/>
          </p:cNvSpPr>
          <p:nvPr/>
        </p:nvSpPr>
        <p:spPr bwMode="auto">
          <a:xfrm rot="-1692639">
            <a:off x="5888038" y="3789363"/>
            <a:ext cx="15097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FF0000"/>
                </a:solidFill>
              </a:rPr>
              <a:t>HTTP request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138" name="Text Box 26"/>
          <p:cNvSpPr txBox="1">
            <a:spLocks noChangeArrowheads="1"/>
          </p:cNvSpPr>
          <p:nvPr/>
        </p:nvSpPr>
        <p:spPr bwMode="auto">
          <a:xfrm rot="1411598">
            <a:off x="5910263" y="2741613"/>
            <a:ext cx="16208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FF0000"/>
                </a:solidFill>
              </a:rPr>
              <a:t>HTTP response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139" name="Text Box 28"/>
          <p:cNvSpPr txBox="1">
            <a:spLocks noChangeArrowheads="1"/>
          </p:cNvSpPr>
          <p:nvPr/>
        </p:nvSpPr>
        <p:spPr bwMode="auto">
          <a:xfrm rot="-1737783">
            <a:off x="6091238" y="4122738"/>
            <a:ext cx="16208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FF0000"/>
                </a:solidFill>
              </a:rPr>
              <a:t>HTTP response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Footer Placeholder 2"/>
          <p:cNvSpPr txBox="1">
            <a:spLocks noGrp="1"/>
          </p:cNvSpPr>
          <p:nvPr/>
        </p:nvSpPr>
        <p:spPr bwMode="auto">
          <a:xfrm>
            <a:off x="7618413" y="6532563"/>
            <a:ext cx="1452562" cy="285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 smtClean="0">
                <a:latin typeface="Arial" charset="0"/>
                <a:cs typeface="Arial" charset="0"/>
              </a:rPr>
              <a:t>19</a:t>
            </a:r>
            <a:endParaRPr lang="en-US" sz="1600" dirty="0">
              <a:latin typeface="Arial" charset="0"/>
              <a:cs typeface="Arial" charset="0"/>
            </a:endParaRP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conceptual, implementation aspects of network application protocols</a:t>
            </a:r>
          </a:p>
          <a:p>
            <a:pPr lvl="1"/>
            <a:r>
              <a:rPr lang="en-US" sz="2000" dirty="0" smtClean="0"/>
              <a:t>transport-layer service models</a:t>
            </a:r>
          </a:p>
          <a:p>
            <a:pPr lvl="1"/>
            <a:r>
              <a:rPr lang="en-US" sz="2000" dirty="0" smtClean="0"/>
              <a:t>client-server paradigm</a:t>
            </a:r>
          </a:p>
          <a:p>
            <a:pPr lvl="1"/>
            <a:r>
              <a:rPr lang="en-US" sz="2000" dirty="0" smtClean="0"/>
              <a:t>peer-to-peer paradigm</a:t>
            </a:r>
            <a:endParaRPr lang="en-US" sz="1600" dirty="0" smtClean="0"/>
          </a:p>
          <a:p>
            <a:r>
              <a:rPr lang="en-US" sz="2400" dirty="0" smtClean="0"/>
              <a:t>learn about protocols by examining popular application-level protocols</a:t>
            </a:r>
            <a:endParaRPr lang="en-US" sz="2000" dirty="0" smtClean="0"/>
          </a:p>
          <a:p>
            <a:pPr lvl="1"/>
            <a:r>
              <a:rPr lang="en-US" sz="1800" dirty="0" smtClean="0"/>
              <a:t>HTTP</a:t>
            </a:r>
          </a:p>
          <a:p>
            <a:pPr lvl="1"/>
            <a:r>
              <a:rPr lang="en-US" sz="1800" dirty="0" smtClean="0"/>
              <a:t>FTP</a:t>
            </a:r>
          </a:p>
          <a:p>
            <a:pPr lvl="1"/>
            <a:r>
              <a:rPr lang="en-US" sz="1800" dirty="0" smtClean="0"/>
              <a:t>SMTP / POP3 / IMAP</a:t>
            </a:r>
          </a:p>
          <a:p>
            <a:pPr lvl="1"/>
            <a:r>
              <a:rPr lang="en-US" sz="1800" dirty="0" smtClean="0"/>
              <a:t>DNS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Overview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47545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Uses TCP:</a:t>
            </a:r>
            <a:endParaRPr lang="en-US" sz="2800" dirty="0" smtClean="0"/>
          </a:p>
          <a:p>
            <a:r>
              <a:rPr lang="en-US" sz="2400" dirty="0" smtClean="0"/>
              <a:t>client initiates TCP connection (creates socket) to server,  port 80</a:t>
            </a:r>
          </a:p>
          <a:p>
            <a:r>
              <a:rPr lang="en-US" sz="2400" dirty="0" smtClean="0"/>
              <a:t>server accepts TCP connection from client</a:t>
            </a:r>
          </a:p>
          <a:p>
            <a:r>
              <a:rPr lang="en-US" sz="2400" dirty="0" smtClean="0"/>
              <a:t>HTTP messages (application-layer protocol messages) exchanged between browser (HTTP client) and Web server (HTTP server)</a:t>
            </a:r>
          </a:p>
          <a:p>
            <a:r>
              <a:rPr lang="en-US" sz="2400" dirty="0" smtClean="0"/>
              <a:t>TCP connection closed</a:t>
            </a:r>
          </a:p>
          <a:p>
            <a:pPr>
              <a:buFont typeface="Wingdings" pitchFamily="2" charset="2"/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HTTP is “stateless”</a:t>
            </a:r>
            <a:endParaRPr lang="en-US" sz="2800" dirty="0" smtClean="0"/>
          </a:p>
          <a:p>
            <a:r>
              <a:rPr lang="en-US" sz="2400" dirty="0" smtClean="0"/>
              <a:t>server maintains no information about past client requests</a:t>
            </a:r>
          </a:p>
          <a:p>
            <a:endParaRPr lang="en-US" sz="2400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connections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u="sng" dirty="0" smtClean="0">
                <a:solidFill>
                  <a:srgbClr val="FF0000"/>
                </a:solidFill>
              </a:rPr>
              <a:t>non-persistent HTTP</a:t>
            </a:r>
            <a:endParaRPr lang="en-US" dirty="0" smtClean="0"/>
          </a:p>
          <a:p>
            <a:r>
              <a:rPr lang="en-US" dirty="0" smtClean="0"/>
              <a:t>at most one object sent over TCP connection.</a:t>
            </a:r>
          </a:p>
          <a:p>
            <a:pPr>
              <a:buFont typeface="Wingdings" pitchFamily="2" charset="2"/>
              <a:buNone/>
            </a:pPr>
            <a:r>
              <a:rPr lang="en-US" u="sng" dirty="0" smtClean="0">
                <a:solidFill>
                  <a:srgbClr val="FF0000"/>
                </a:solidFill>
              </a:rPr>
              <a:t>persistent HTTP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multiple objects can be sent over single TCP connection between client, server.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Line 11"/>
          <p:cNvSpPr>
            <a:spLocks noChangeShapeType="1"/>
          </p:cNvSpPr>
          <p:nvPr/>
        </p:nvSpPr>
        <p:spPr bwMode="auto">
          <a:xfrm>
            <a:off x="476250" y="2095500"/>
            <a:ext cx="0" cy="449580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3" name="Rectangle 13"/>
          <p:cNvSpPr>
            <a:spLocks noChangeArrowheads="1"/>
          </p:cNvSpPr>
          <p:nvPr/>
        </p:nvSpPr>
        <p:spPr bwMode="auto">
          <a:xfrm>
            <a:off x="238125" y="6019800"/>
            <a:ext cx="657225" cy="295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4" name="Rectangle 2"/>
          <p:cNvSpPr>
            <a:spLocks noGrp="1" noChangeArrowheads="1"/>
          </p:cNvSpPr>
          <p:nvPr>
            <p:ph type="title"/>
          </p:nvPr>
        </p:nvSpPr>
        <p:spPr>
          <a:xfrm>
            <a:off x="542925" y="257175"/>
            <a:ext cx="7772400" cy="866775"/>
          </a:xfrm>
        </p:spPr>
        <p:txBody>
          <a:bodyPr/>
          <a:lstStyle/>
          <a:p>
            <a:r>
              <a:rPr lang="en-US" sz="3600" smtClean="0"/>
              <a:t>Nonpersistent HTTP</a:t>
            </a:r>
            <a:endParaRPr lang="en-US" smtClean="0"/>
          </a:p>
        </p:txBody>
      </p:sp>
      <p:sp>
        <p:nvSpPr>
          <p:cNvPr id="532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01638" y="1362075"/>
            <a:ext cx="7942262" cy="466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 smtClean="0"/>
              <a:t>suppose user enters URL:</a:t>
            </a:r>
          </a:p>
        </p:txBody>
      </p:sp>
      <p:sp>
        <p:nvSpPr>
          <p:cNvPr id="5325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57225" y="2095500"/>
            <a:ext cx="3943350" cy="1905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1a</a:t>
            </a:r>
            <a:r>
              <a:rPr lang="en-US" sz="1800" dirty="0" smtClean="0">
                <a:solidFill>
                  <a:srgbClr val="FF0000"/>
                </a:solidFill>
              </a:rPr>
              <a:t>.</a:t>
            </a:r>
            <a:r>
              <a:rPr lang="en-US" sz="1800" dirty="0" smtClean="0"/>
              <a:t> HTTP client initiates TCP connection to HTTP server (process) at </a:t>
            </a:r>
            <a:r>
              <a:rPr lang="en-US" sz="1800" dirty="0" smtClean="0">
                <a:latin typeface="Arial" charset="0"/>
              </a:rPr>
              <a:t>www.someSchool.edu on port </a:t>
            </a:r>
            <a:r>
              <a:rPr lang="en-US" sz="1800" dirty="0" smtClean="0"/>
              <a:t>80</a:t>
            </a:r>
            <a:endParaRPr lang="en-US" sz="2000" dirty="0" smtClean="0"/>
          </a:p>
        </p:txBody>
      </p:sp>
      <p:sp>
        <p:nvSpPr>
          <p:cNvPr id="53257" name="Rectangle 5"/>
          <p:cNvSpPr>
            <a:spLocks noChangeArrowheads="1"/>
          </p:cNvSpPr>
          <p:nvPr/>
        </p:nvSpPr>
        <p:spPr bwMode="auto">
          <a:xfrm>
            <a:off x="704850" y="3829050"/>
            <a:ext cx="381000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sz="2000">
                <a:solidFill>
                  <a:srgbClr val="FF0000"/>
                </a:solidFill>
              </a:rPr>
              <a:t>2.</a:t>
            </a:r>
            <a:r>
              <a:rPr lang="en-US" sz="2000"/>
              <a:t> HTTP</a:t>
            </a:r>
            <a:r>
              <a:rPr lang="en-US" sz="1800"/>
              <a:t> client sends HTTP </a:t>
            </a:r>
            <a:r>
              <a:rPr lang="en-US" sz="1800" i="1">
                <a:solidFill>
                  <a:srgbClr val="000099"/>
                </a:solidFill>
              </a:rPr>
              <a:t>request message</a:t>
            </a:r>
            <a:r>
              <a:rPr lang="en-US" sz="1800"/>
              <a:t> (containing URL) into TCP connection socket. Message indicates that client wants object </a:t>
            </a:r>
            <a:r>
              <a:rPr lang="en-US" sz="1800">
                <a:latin typeface="Arial" charset="0"/>
              </a:rPr>
              <a:t>someDepartment/home.index</a:t>
            </a:r>
          </a:p>
        </p:txBody>
      </p:sp>
      <p:sp>
        <p:nvSpPr>
          <p:cNvPr id="53258" name="Rectangle 6"/>
          <p:cNvSpPr>
            <a:spLocks noChangeArrowheads="1"/>
          </p:cNvSpPr>
          <p:nvPr/>
        </p:nvSpPr>
        <p:spPr bwMode="auto">
          <a:xfrm>
            <a:off x="4781550" y="2524125"/>
            <a:ext cx="38100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sz="2000">
                <a:solidFill>
                  <a:srgbClr val="FF0000"/>
                </a:solidFill>
              </a:rPr>
              <a:t>1b.</a:t>
            </a:r>
            <a:r>
              <a:rPr lang="en-US" sz="2000"/>
              <a:t> HTTP</a:t>
            </a:r>
            <a:r>
              <a:rPr lang="en-US" sz="1800"/>
              <a:t> server at host </a:t>
            </a:r>
            <a:r>
              <a:rPr lang="en-US" sz="1800">
                <a:latin typeface="Arial" charset="0"/>
              </a:rPr>
              <a:t>www.someSchool.edu </a:t>
            </a:r>
            <a:r>
              <a:rPr lang="en-US" sz="1800"/>
              <a:t>waiting for TCP connection at port 80.  “accepts” connection, notifying client</a:t>
            </a:r>
            <a:endParaRPr lang="en-US" sz="2000"/>
          </a:p>
        </p:txBody>
      </p:sp>
      <p:sp>
        <p:nvSpPr>
          <p:cNvPr id="53259" name="Rectangle 7"/>
          <p:cNvSpPr>
            <a:spLocks noChangeArrowheads="1"/>
          </p:cNvSpPr>
          <p:nvPr/>
        </p:nvSpPr>
        <p:spPr bwMode="auto">
          <a:xfrm>
            <a:off x="4724400" y="4381500"/>
            <a:ext cx="3810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sz="2000">
                <a:solidFill>
                  <a:srgbClr val="FF0000"/>
                </a:solidFill>
              </a:rPr>
              <a:t>3.</a:t>
            </a:r>
            <a:r>
              <a:rPr lang="en-US" sz="2000"/>
              <a:t> HTTP</a:t>
            </a:r>
            <a:r>
              <a:rPr lang="en-US" sz="1800"/>
              <a:t> server receives request message, forms </a:t>
            </a:r>
            <a:r>
              <a:rPr lang="en-US" sz="1800" i="1">
                <a:solidFill>
                  <a:srgbClr val="000099"/>
                </a:solidFill>
              </a:rPr>
              <a:t>response message</a:t>
            </a:r>
            <a:r>
              <a:rPr lang="en-US" sz="1800"/>
              <a:t> containing requested object, and sends message into its socket</a:t>
            </a:r>
          </a:p>
        </p:txBody>
      </p:sp>
      <p:sp>
        <p:nvSpPr>
          <p:cNvPr id="53260" name="Line 8"/>
          <p:cNvSpPr>
            <a:spLocks noChangeShapeType="1"/>
          </p:cNvSpPr>
          <p:nvPr/>
        </p:nvSpPr>
        <p:spPr bwMode="auto">
          <a:xfrm>
            <a:off x="4048125" y="2514600"/>
            <a:ext cx="1095375" cy="5238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1" name="Line 9"/>
          <p:cNvSpPr>
            <a:spLocks noChangeShapeType="1"/>
          </p:cNvSpPr>
          <p:nvPr/>
        </p:nvSpPr>
        <p:spPr bwMode="auto">
          <a:xfrm>
            <a:off x="3895725" y="4419600"/>
            <a:ext cx="1095375" cy="5238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2" name="Line 10"/>
          <p:cNvSpPr>
            <a:spLocks noChangeShapeType="1"/>
          </p:cNvSpPr>
          <p:nvPr/>
        </p:nvSpPr>
        <p:spPr bwMode="auto">
          <a:xfrm flipH="1">
            <a:off x="3933825" y="5648325"/>
            <a:ext cx="1095375" cy="5238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3" name="Text Box 12"/>
          <p:cNvSpPr txBox="1">
            <a:spLocks noChangeArrowheads="1"/>
          </p:cNvSpPr>
          <p:nvPr/>
        </p:nvSpPr>
        <p:spPr bwMode="auto">
          <a:xfrm>
            <a:off x="176213" y="5942013"/>
            <a:ext cx="815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000099"/>
                </a:solidFill>
              </a:rPr>
              <a:t>time</a:t>
            </a:r>
            <a:endParaRPr lang="en-US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53264" name="Line 14"/>
          <p:cNvSpPr>
            <a:spLocks noChangeShapeType="1"/>
          </p:cNvSpPr>
          <p:nvPr/>
        </p:nvSpPr>
        <p:spPr bwMode="auto">
          <a:xfrm flipH="1">
            <a:off x="4019550" y="3362325"/>
            <a:ext cx="1095375" cy="5238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5" name="Text Box 15"/>
          <p:cNvSpPr txBox="1">
            <a:spLocks noChangeArrowheads="1"/>
          </p:cNvSpPr>
          <p:nvPr/>
        </p:nvSpPr>
        <p:spPr bwMode="auto">
          <a:xfrm>
            <a:off x="7245350" y="1293813"/>
            <a:ext cx="18986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latin typeface="Arial" charset="0"/>
              </a:rPr>
              <a:t>(contains text,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latin typeface="Arial" charset="0"/>
              </a:rPr>
              <a:t>references to 10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latin typeface="Arial" charset="0"/>
              </a:rPr>
              <a:t>jpeg images)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6" name="Footer Placeholder 2"/>
          <p:cNvSpPr txBox="1">
            <a:spLocks noGrp="1"/>
          </p:cNvSpPr>
          <p:nvPr/>
        </p:nvSpPr>
        <p:spPr bwMode="auto">
          <a:xfrm>
            <a:off x="7618413" y="6532563"/>
            <a:ext cx="1452562" cy="285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 smtClean="0">
                <a:latin typeface="Arial" charset="0"/>
                <a:cs typeface="Arial" charset="0"/>
              </a:rPr>
              <a:t>22</a:t>
            </a:r>
            <a:endParaRPr lang="en-US" sz="1600" dirty="0">
              <a:latin typeface="Arial" charset="0"/>
              <a:cs typeface="Arial" charset="0"/>
            </a:endParaRPr>
          </a:p>
        </p:txBody>
      </p:sp>
      <p:sp>
        <p:nvSpPr>
          <p:cNvPr id="53269" name="Rectangle 3"/>
          <p:cNvSpPr>
            <a:spLocks noChangeArrowheads="1"/>
          </p:cNvSpPr>
          <p:nvPr/>
        </p:nvSpPr>
        <p:spPr bwMode="auto">
          <a:xfrm>
            <a:off x="409575" y="1666875"/>
            <a:ext cx="794226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www.someSchool.edu/someDepartment/home.index</a:t>
            </a:r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/>
          <p:cNvSpPr>
            <a:spLocks noGrp="1" noChangeArrowheads="1"/>
          </p:cNvSpPr>
          <p:nvPr>
            <p:ph type="title"/>
          </p:nvPr>
        </p:nvSpPr>
        <p:spPr>
          <a:xfrm>
            <a:off x="542925" y="257175"/>
            <a:ext cx="7772400" cy="866775"/>
          </a:xfrm>
        </p:spPr>
        <p:txBody>
          <a:bodyPr/>
          <a:lstStyle/>
          <a:p>
            <a:r>
              <a:rPr lang="en-US" sz="3600" smtClean="0"/>
              <a:t>Nonpersistent HTTP (cont.)</a:t>
            </a:r>
            <a:endParaRPr lang="en-US" smtClean="0"/>
          </a:p>
        </p:txBody>
      </p:sp>
      <p:sp>
        <p:nvSpPr>
          <p:cNvPr id="54277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1095375" y="2047875"/>
            <a:ext cx="3810000" cy="15335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5</a:t>
            </a:r>
            <a:r>
              <a:rPr lang="en-US" sz="1800" dirty="0" smtClean="0">
                <a:solidFill>
                  <a:srgbClr val="FF0000"/>
                </a:solidFill>
              </a:rPr>
              <a:t>.</a:t>
            </a:r>
            <a:r>
              <a:rPr lang="en-US" sz="1800" dirty="0" smtClean="0"/>
              <a:t> </a:t>
            </a:r>
            <a:r>
              <a:rPr lang="en-US" sz="2000" dirty="0" smtClean="0"/>
              <a:t>HTTP client receives response message containing html file, displays html.  Parsing html file, finds 10 referenced jpeg  objects</a:t>
            </a:r>
          </a:p>
          <a:p>
            <a:pPr>
              <a:buFont typeface="Wingdings" pitchFamily="2" charset="2"/>
              <a:buNone/>
            </a:pPr>
            <a:endParaRPr lang="en-US" sz="2400" dirty="0" smtClean="0"/>
          </a:p>
        </p:txBody>
      </p:sp>
      <p:sp>
        <p:nvSpPr>
          <p:cNvPr id="54278" name="Rectangle 7"/>
          <p:cNvSpPr>
            <a:spLocks noChangeArrowheads="1"/>
          </p:cNvSpPr>
          <p:nvPr/>
        </p:nvSpPr>
        <p:spPr bwMode="auto">
          <a:xfrm>
            <a:off x="1085850" y="3829050"/>
            <a:ext cx="38100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sz="2000" dirty="0">
                <a:solidFill>
                  <a:srgbClr val="FF0000"/>
                </a:solidFill>
              </a:rPr>
              <a:t>6.</a:t>
            </a:r>
            <a:r>
              <a:rPr lang="en-US" sz="2000" dirty="0"/>
              <a:t> Steps 1-5 repeated for each of 10 jpeg objects</a:t>
            </a:r>
          </a:p>
        </p:txBody>
      </p:sp>
      <p:sp>
        <p:nvSpPr>
          <p:cNvPr id="54279" name="Rectangle 8"/>
          <p:cNvSpPr>
            <a:spLocks noChangeArrowheads="1"/>
          </p:cNvSpPr>
          <p:nvPr/>
        </p:nvSpPr>
        <p:spPr bwMode="auto">
          <a:xfrm>
            <a:off x="5032375" y="1492250"/>
            <a:ext cx="38100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sz="2000">
                <a:solidFill>
                  <a:srgbClr val="FF0000"/>
                </a:solidFill>
              </a:rPr>
              <a:t>4.</a:t>
            </a:r>
            <a:r>
              <a:rPr lang="en-US" sz="2000"/>
              <a:t> HTTP</a:t>
            </a:r>
            <a:r>
              <a:rPr lang="en-US" sz="1800"/>
              <a:t> server closes TCP connection. </a:t>
            </a:r>
            <a:endParaRPr lang="en-US" sz="2000"/>
          </a:p>
        </p:txBody>
      </p:sp>
      <p:sp>
        <p:nvSpPr>
          <p:cNvPr id="54280" name="Line 2"/>
          <p:cNvSpPr>
            <a:spLocks noChangeShapeType="1"/>
          </p:cNvSpPr>
          <p:nvPr/>
        </p:nvSpPr>
        <p:spPr bwMode="auto">
          <a:xfrm>
            <a:off x="542925" y="1519238"/>
            <a:ext cx="0" cy="257175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1" name="Rectangle 3"/>
          <p:cNvSpPr>
            <a:spLocks noChangeArrowheads="1"/>
          </p:cNvSpPr>
          <p:nvPr/>
        </p:nvSpPr>
        <p:spPr bwMode="auto">
          <a:xfrm>
            <a:off x="304800" y="3519488"/>
            <a:ext cx="342900" cy="295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2" name="Text Box 13"/>
          <p:cNvSpPr txBox="1">
            <a:spLocks noChangeArrowheads="1"/>
          </p:cNvSpPr>
          <p:nvPr/>
        </p:nvSpPr>
        <p:spPr bwMode="auto">
          <a:xfrm>
            <a:off x="149225" y="3382963"/>
            <a:ext cx="815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000099"/>
                </a:solidFill>
              </a:rPr>
              <a:t>time</a:t>
            </a:r>
            <a:endParaRPr lang="en-US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54283" name="Line 17"/>
          <p:cNvSpPr>
            <a:spLocks noChangeShapeType="1"/>
          </p:cNvSpPr>
          <p:nvPr/>
        </p:nvSpPr>
        <p:spPr bwMode="auto">
          <a:xfrm flipH="1">
            <a:off x="3762375" y="1449388"/>
            <a:ext cx="1095375" cy="5238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ooter Placeholder 2"/>
          <p:cNvSpPr txBox="1">
            <a:spLocks noGrp="1"/>
          </p:cNvSpPr>
          <p:nvPr/>
        </p:nvSpPr>
        <p:spPr bwMode="auto">
          <a:xfrm>
            <a:off x="7618413" y="6532563"/>
            <a:ext cx="1452562" cy="285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 smtClean="0">
                <a:latin typeface="Arial" charset="0"/>
                <a:cs typeface="Arial" charset="0"/>
              </a:rPr>
              <a:t>23</a:t>
            </a:r>
            <a:endParaRPr lang="en-US" sz="1600" dirty="0">
              <a:latin typeface="Arial" charset="0"/>
              <a:cs typeface="Arial" charset="0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242888" y="0"/>
            <a:ext cx="8223250" cy="1143000"/>
          </a:xfrm>
        </p:spPr>
        <p:txBody>
          <a:bodyPr/>
          <a:lstStyle/>
          <a:p>
            <a:r>
              <a:rPr lang="en-US" sz="3200" smtClean="0"/>
              <a:t>Non-Persistent HTTP: Response time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58888"/>
            <a:ext cx="4090988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definition of RTT:</a:t>
            </a:r>
            <a:r>
              <a:rPr lang="en-US" sz="2400" smtClean="0"/>
              <a:t> time for a small packet to travel from client to server and back.</a:t>
            </a:r>
          </a:p>
          <a:p>
            <a:pPr>
              <a:buFont typeface="Wingdings" pitchFamily="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response time:</a:t>
            </a:r>
            <a:endParaRPr lang="en-US" sz="2400" smtClean="0"/>
          </a:p>
          <a:p>
            <a:r>
              <a:rPr lang="en-US" sz="2400" smtClean="0"/>
              <a:t>one RTT to initiate TCP connection</a:t>
            </a:r>
          </a:p>
          <a:p>
            <a:r>
              <a:rPr lang="en-US" sz="2400" smtClean="0"/>
              <a:t>one RTT for HTTP request and first few bytes of HTTP response to return</a:t>
            </a:r>
          </a:p>
          <a:p>
            <a:r>
              <a:rPr lang="en-US" sz="2400" smtClean="0"/>
              <a:t>file transmission time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total = 2RTT+transmit time</a:t>
            </a:r>
            <a:endParaRPr lang="en-US" sz="2400" smtClean="0"/>
          </a:p>
          <a:p>
            <a:pPr>
              <a:buFont typeface="Wingdings" pitchFamily="2" charset="2"/>
              <a:buNone/>
            </a:pPr>
            <a:endParaRPr lang="en-US" sz="2400" smtClean="0"/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4595813" y="1260475"/>
            <a:ext cx="4286250" cy="4413250"/>
            <a:chOff x="2888" y="794"/>
            <a:chExt cx="2700" cy="2780"/>
          </a:xfrm>
        </p:grpSpPr>
        <p:graphicFrame>
          <p:nvGraphicFramePr>
            <p:cNvPr id="6146" name="Object 5"/>
            <p:cNvGraphicFramePr>
              <a:graphicFrameLocks noChangeAspect="1"/>
            </p:cNvGraphicFramePr>
            <p:nvPr/>
          </p:nvGraphicFramePr>
          <p:xfrm>
            <a:off x="3587" y="1049"/>
            <a:ext cx="474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748" name="Clip" r:id="rId3" imgW="1305000" imgH="1085760" progId="">
                    <p:embed/>
                  </p:oleObj>
                </mc:Choice>
                <mc:Fallback>
                  <p:oleObj name="Clip" r:id="rId3" imgW="1305000" imgH="1085760" progId="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7" y="1049"/>
                          <a:ext cx="474" cy="3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4783" y="794"/>
              <a:ext cx="318" cy="675"/>
              <a:chOff x="4180" y="783"/>
              <a:chExt cx="150" cy="307"/>
            </a:xfrm>
          </p:grpSpPr>
          <p:sp>
            <p:nvSpPr>
              <p:cNvPr id="6173" name="AutoShape 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rial" charset="0"/>
                </a:endParaRPr>
              </a:p>
            </p:txBody>
          </p:sp>
          <p:sp>
            <p:nvSpPr>
              <p:cNvPr id="6174" name="Rectangle 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rial" charset="0"/>
                </a:endParaRPr>
              </a:p>
            </p:txBody>
          </p:sp>
          <p:sp>
            <p:nvSpPr>
              <p:cNvPr id="6175" name="Rectangle 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rial" charset="0"/>
                </a:endParaRPr>
              </a:p>
            </p:txBody>
          </p:sp>
          <p:sp>
            <p:nvSpPr>
              <p:cNvPr id="6176" name="AutoShape 1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rial" charset="0"/>
                </a:endParaRPr>
              </a:p>
            </p:txBody>
          </p:sp>
          <p:sp>
            <p:nvSpPr>
              <p:cNvPr id="6177" name="Line 1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8" name="Line 1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9" name="Rectangle 1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rial" charset="0"/>
                </a:endParaRPr>
              </a:p>
            </p:txBody>
          </p:sp>
          <p:sp>
            <p:nvSpPr>
              <p:cNvPr id="6180" name="Rectangle 1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rial" charset="0"/>
                </a:endParaRPr>
              </a:p>
            </p:txBody>
          </p:sp>
        </p:grpSp>
        <p:sp>
          <p:nvSpPr>
            <p:cNvPr id="6153" name="Line 15"/>
            <p:cNvSpPr>
              <a:spLocks noChangeShapeType="1"/>
            </p:cNvSpPr>
            <p:nvPr/>
          </p:nvSpPr>
          <p:spPr bwMode="auto">
            <a:xfrm>
              <a:off x="3846" y="1569"/>
              <a:ext cx="0" cy="178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4" name="Line 16"/>
            <p:cNvSpPr>
              <a:spLocks noChangeShapeType="1"/>
            </p:cNvSpPr>
            <p:nvPr/>
          </p:nvSpPr>
          <p:spPr bwMode="auto">
            <a:xfrm>
              <a:off x="4911" y="1565"/>
              <a:ext cx="0" cy="181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5" name="Line 17"/>
            <p:cNvSpPr>
              <a:spLocks noChangeShapeType="1"/>
            </p:cNvSpPr>
            <p:nvPr/>
          </p:nvSpPr>
          <p:spPr bwMode="auto">
            <a:xfrm>
              <a:off x="3855" y="1715"/>
              <a:ext cx="1061" cy="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6" name="Line 18"/>
            <p:cNvSpPr>
              <a:spLocks noChangeShapeType="1"/>
            </p:cNvSpPr>
            <p:nvPr/>
          </p:nvSpPr>
          <p:spPr bwMode="auto">
            <a:xfrm flipH="1">
              <a:off x="3846" y="1991"/>
              <a:ext cx="1054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7" name="Line 19"/>
            <p:cNvSpPr>
              <a:spLocks noChangeShapeType="1"/>
            </p:cNvSpPr>
            <p:nvPr/>
          </p:nvSpPr>
          <p:spPr bwMode="auto">
            <a:xfrm>
              <a:off x="3851" y="2311"/>
              <a:ext cx="1061" cy="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8" name="Line 20"/>
            <p:cNvSpPr>
              <a:spLocks noChangeShapeType="1"/>
            </p:cNvSpPr>
            <p:nvPr/>
          </p:nvSpPr>
          <p:spPr bwMode="auto">
            <a:xfrm flipH="1">
              <a:off x="3861" y="2615"/>
              <a:ext cx="1054" cy="239"/>
            </a:xfrm>
            <a:prstGeom prst="line">
              <a:avLst/>
            </a:prstGeom>
            <a:noFill/>
            <a:ln w="1270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9" name="AutoShape 21"/>
            <p:cNvSpPr>
              <a:spLocks/>
            </p:cNvSpPr>
            <p:nvPr/>
          </p:nvSpPr>
          <p:spPr bwMode="auto">
            <a:xfrm>
              <a:off x="4961" y="2562"/>
              <a:ext cx="47" cy="115"/>
            </a:xfrm>
            <a:prstGeom prst="rightBrace">
              <a:avLst>
                <a:gd name="adj1" fmla="val 2039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6160" name="Text Box 22"/>
            <p:cNvSpPr txBox="1">
              <a:spLocks noChangeArrowheads="1"/>
            </p:cNvSpPr>
            <p:nvPr/>
          </p:nvSpPr>
          <p:spPr bwMode="auto">
            <a:xfrm>
              <a:off x="4980" y="2371"/>
              <a:ext cx="608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FF0000"/>
                  </a:solidFill>
                  <a:latin typeface="Arial" charset="0"/>
                </a:rPr>
                <a:t>time to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FF0000"/>
                  </a:solidFill>
                  <a:latin typeface="Arial" charset="0"/>
                </a:rPr>
                <a:t>transmit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FF0000"/>
                  </a:solidFill>
                  <a:latin typeface="Arial" charset="0"/>
                </a:rPr>
                <a:t>file</a:t>
              </a:r>
              <a:endParaRPr lang="en-US" sz="1600">
                <a:latin typeface="Arial" charset="0"/>
              </a:endParaRPr>
            </a:p>
          </p:txBody>
        </p:sp>
        <p:sp>
          <p:nvSpPr>
            <p:cNvPr id="6161" name="Line 23"/>
            <p:cNvSpPr>
              <a:spLocks noChangeShapeType="1"/>
            </p:cNvSpPr>
            <p:nvPr/>
          </p:nvSpPr>
          <p:spPr bwMode="auto">
            <a:xfrm>
              <a:off x="3600" y="1699"/>
              <a:ext cx="24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2" name="Text Box 24"/>
            <p:cNvSpPr txBox="1">
              <a:spLocks noChangeArrowheads="1"/>
            </p:cNvSpPr>
            <p:nvPr/>
          </p:nvSpPr>
          <p:spPr bwMode="auto">
            <a:xfrm>
              <a:off x="2888" y="1518"/>
              <a:ext cx="77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FF0000"/>
                  </a:solidFill>
                  <a:latin typeface="Arial" charset="0"/>
                </a:rPr>
                <a:t>initiate TCP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FF0000"/>
                  </a:solidFill>
                  <a:latin typeface="Arial" charset="0"/>
                </a:rPr>
                <a:t>connection</a:t>
              </a:r>
              <a:endParaRPr lang="en-US" sz="1600">
                <a:latin typeface="Arial" charset="0"/>
              </a:endParaRPr>
            </a:p>
          </p:txBody>
        </p:sp>
        <p:sp>
          <p:nvSpPr>
            <p:cNvPr id="6163" name="AutoShape 25"/>
            <p:cNvSpPr>
              <a:spLocks/>
            </p:cNvSpPr>
            <p:nvPr/>
          </p:nvSpPr>
          <p:spPr bwMode="auto">
            <a:xfrm>
              <a:off x="3685" y="1731"/>
              <a:ext cx="81" cy="506"/>
            </a:xfrm>
            <a:prstGeom prst="leftBrace">
              <a:avLst>
                <a:gd name="adj1" fmla="val 5205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6164" name="Text Box 26"/>
            <p:cNvSpPr txBox="1">
              <a:spLocks noChangeArrowheads="1"/>
            </p:cNvSpPr>
            <p:nvPr/>
          </p:nvSpPr>
          <p:spPr bwMode="auto">
            <a:xfrm>
              <a:off x="3381" y="1864"/>
              <a:ext cx="36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latin typeface="Arial" charset="0"/>
                </a:rPr>
                <a:t>RTT</a:t>
              </a:r>
            </a:p>
          </p:txBody>
        </p:sp>
        <p:sp>
          <p:nvSpPr>
            <p:cNvPr id="6165" name="Line 27"/>
            <p:cNvSpPr>
              <a:spLocks noChangeShapeType="1"/>
            </p:cNvSpPr>
            <p:nvPr/>
          </p:nvSpPr>
          <p:spPr bwMode="auto">
            <a:xfrm>
              <a:off x="3631" y="2269"/>
              <a:ext cx="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6" name="Text Box 28"/>
            <p:cNvSpPr txBox="1">
              <a:spLocks noChangeArrowheads="1"/>
            </p:cNvSpPr>
            <p:nvPr/>
          </p:nvSpPr>
          <p:spPr bwMode="auto">
            <a:xfrm>
              <a:off x="3158" y="2080"/>
              <a:ext cx="543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FF0000"/>
                  </a:solidFill>
                  <a:latin typeface="Arial" charset="0"/>
                </a:rPr>
                <a:t>request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FF0000"/>
                  </a:solidFill>
                  <a:latin typeface="Arial" charset="0"/>
                </a:rPr>
                <a:t>file</a:t>
              </a:r>
              <a:endParaRPr lang="en-US" sz="1600">
                <a:latin typeface="Arial" charset="0"/>
              </a:endParaRPr>
            </a:p>
          </p:txBody>
        </p:sp>
        <p:sp>
          <p:nvSpPr>
            <p:cNvPr id="6167" name="AutoShape 29"/>
            <p:cNvSpPr>
              <a:spLocks/>
            </p:cNvSpPr>
            <p:nvPr/>
          </p:nvSpPr>
          <p:spPr bwMode="auto">
            <a:xfrm>
              <a:off x="3689" y="2304"/>
              <a:ext cx="81" cy="506"/>
            </a:xfrm>
            <a:prstGeom prst="leftBrace">
              <a:avLst>
                <a:gd name="adj1" fmla="val 5205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6168" name="Text Box 30"/>
            <p:cNvSpPr txBox="1">
              <a:spLocks noChangeArrowheads="1"/>
            </p:cNvSpPr>
            <p:nvPr/>
          </p:nvSpPr>
          <p:spPr bwMode="auto">
            <a:xfrm>
              <a:off x="3393" y="2445"/>
              <a:ext cx="36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latin typeface="Arial" charset="0"/>
                </a:rPr>
                <a:t>RTT</a:t>
              </a:r>
            </a:p>
          </p:txBody>
        </p:sp>
        <p:sp>
          <p:nvSpPr>
            <p:cNvPr id="6169" name="Line 35"/>
            <p:cNvSpPr>
              <a:spLocks noChangeShapeType="1"/>
            </p:cNvSpPr>
            <p:nvPr/>
          </p:nvSpPr>
          <p:spPr bwMode="auto">
            <a:xfrm flipH="1">
              <a:off x="3638" y="2892"/>
              <a:ext cx="21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0" name="Text Box 36"/>
            <p:cNvSpPr txBox="1">
              <a:spLocks noChangeArrowheads="1"/>
            </p:cNvSpPr>
            <p:nvPr/>
          </p:nvSpPr>
          <p:spPr bwMode="auto">
            <a:xfrm>
              <a:off x="3296" y="2796"/>
              <a:ext cx="599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FF0000"/>
                  </a:solidFill>
                  <a:latin typeface="Arial" charset="0"/>
                </a:rPr>
                <a:t>file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FF0000"/>
                  </a:solidFill>
                  <a:latin typeface="Arial" charset="0"/>
                </a:rPr>
                <a:t>received</a:t>
              </a:r>
              <a:endParaRPr lang="en-US" sz="1600">
                <a:latin typeface="Arial" charset="0"/>
              </a:endParaRPr>
            </a:p>
          </p:txBody>
        </p:sp>
        <p:sp>
          <p:nvSpPr>
            <p:cNvPr id="6171" name="Text Box 37"/>
            <p:cNvSpPr txBox="1">
              <a:spLocks noChangeArrowheads="1"/>
            </p:cNvSpPr>
            <p:nvPr/>
          </p:nvSpPr>
          <p:spPr bwMode="auto">
            <a:xfrm>
              <a:off x="3704" y="3362"/>
              <a:ext cx="3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latin typeface="Arial" charset="0"/>
                </a:rPr>
                <a:t>time</a:t>
              </a:r>
            </a:p>
          </p:txBody>
        </p:sp>
        <p:sp>
          <p:nvSpPr>
            <p:cNvPr id="6172" name="Text Box 38"/>
            <p:cNvSpPr txBox="1">
              <a:spLocks noChangeArrowheads="1"/>
            </p:cNvSpPr>
            <p:nvPr/>
          </p:nvSpPr>
          <p:spPr bwMode="auto">
            <a:xfrm>
              <a:off x="4761" y="3351"/>
              <a:ext cx="3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latin typeface="Arial" charset="0"/>
                </a:rPr>
                <a:t>time</a:t>
              </a:r>
            </a:p>
          </p:txBody>
        </p:sp>
      </p:grpSp>
      <p:sp>
        <p:nvSpPr>
          <p:cNvPr id="6" name="Footer Placeholder 2"/>
          <p:cNvSpPr txBox="1">
            <a:spLocks noGrp="1"/>
          </p:cNvSpPr>
          <p:nvPr/>
        </p:nvSpPr>
        <p:spPr bwMode="auto">
          <a:xfrm>
            <a:off x="7618413" y="6532563"/>
            <a:ext cx="1452562" cy="285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 smtClean="0">
                <a:latin typeface="Arial" charset="0"/>
                <a:cs typeface="Arial" charset="0"/>
              </a:rPr>
              <a:t>24</a:t>
            </a:r>
            <a:endParaRPr lang="en-US" sz="1600" dirty="0">
              <a:latin typeface="Arial" charset="0"/>
              <a:cs typeface="Arial" charset="0"/>
            </a:endParaRPr>
          </a:p>
        </p:txBody>
      </p:sp>
      <p:sp>
        <p:nvSpPr>
          <p:cNvPr id="3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452438" y="173038"/>
            <a:ext cx="7772400" cy="838200"/>
          </a:xfrm>
        </p:spPr>
        <p:txBody>
          <a:bodyPr/>
          <a:lstStyle/>
          <a:p>
            <a:r>
              <a:rPr lang="en-US" sz="3200" smtClean="0"/>
              <a:t>Persistent HTTP</a:t>
            </a:r>
            <a:endParaRPr lang="en-US" smtClean="0"/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4975" y="1414463"/>
            <a:ext cx="3933825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u="sng" smtClean="0">
                <a:solidFill>
                  <a:srgbClr val="FF0000"/>
                </a:solidFill>
              </a:rPr>
              <a:t>non-persistent HTTP issues:</a:t>
            </a:r>
            <a:endParaRPr lang="en-US" sz="2000" smtClean="0"/>
          </a:p>
          <a:p>
            <a:r>
              <a:rPr lang="en-US" sz="2000" smtClean="0"/>
              <a:t>requires 2 RTTs per object</a:t>
            </a:r>
          </a:p>
          <a:p>
            <a:r>
              <a:rPr lang="en-US" sz="2000" smtClean="0"/>
              <a:t>OS overhead for </a:t>
            </a:r>
            <a:r>
              <a:rPr lang="en-US" sz="2000" i="1" smtClean="0"/>
              <a:t>each</a:t>
            </a:r>
            <a:r>
              <a:rPr lang="en-US" sz="2000" smtClean="0"/>
              <a:t> TCP connection</a:t>
            </a:r>
          </a:p>
          <a:p>
            <a:r>
              <a:rPr lang="en-US" sz="2000" smtClean="0"/>
              <a:t>browsers often open parallel TCP connections to fetch referenced objects</a:t>
            </a:r>
          </a:p>
          <a:p>
            <a:pPr>
              <a:buFont typeface="Wingdings" pitchFamily="2" charset="2"/>
              <a:buNone/>
            </a:pPr>
            <a:endParaRPr lang="en-US" sz="2000" smtClean="0"/>
          </a:p>
          <a:p>
            <a:endParaRPr lang="en-US" sz="2000" smtClean="0"/>
          </a:p>
          <a:p>
            <a:endParaRPr lang="en-US" sz="2000" smtClean="0"/>
          </a:p>
        </p:txBody>
      </p:sp>
      <p:sp>
        <p:nvSpPr>
          <p:cNvPr id="55302" name="Rectangle 10"/>
          <p:cNvSpPr>
            <a:spLocks noGrp="1" noChangeArrowheads="1"/>
          </p:cNvSpPr>
          <p:nvPr>
            <p:ph type="body" sz="half" idx="2"/>
          </p:nvPr>
        </p:nvSpPr>
        <p:spPr>
          <a:xfrm>
            <a:off x="4481513" y="1438275"/>
            <a:ext cx="38100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u="sng" smtClean="0">
                <a:solidFill>
                  <a:srgbClr val="FF0000"/>
                </a:solidFill>
              </a:rPr>
              <a:t>persistent  HTTP</a:t>
            </a:r>
            <a:endParaRPr lang="en-US" sz="2000" smtClean="0"/>
          </a:p>
          <a:p>
            <a:r>
              <a:rPr lang="en-US" sz="2000" smtClean="0"/>
              <a:t>server leaves connection open after sending response</a:t>
            </a:r>
          </a:p>
          <a:p>
            <a:r>
              <a:rPr lang="en-US" sz="2000" smtClean="0"/>
              <a:t>subsequent HTTP messages  between same client/server sent over open connection</a:t>
            </a:r>
          </a:p>
          <a:p>
            <a:r>
              <a:rPr lang="en-US" sz="2000" smtClean="0"/>
              <a:t>client sends requests as soon as it encounters a referenced object</a:t>
            </a:r>
          </a:p>
          <a:p>
            <a:r>
              <a:rPr lang="en-US" sz="2000" smtClean="0"/>
              <a:t>as little as one RTT for all the referenced objects</a:t>
            </a:r>
          </a:p>
        </p:txBody>
      </p:sp>
      <p:sp>
        <p:nvSpPr>
          <p:cNvPr id="6" name="Footer Placeholder 2"/>
          <p:cNvSpPr txBox="1">
            <a:spLocks noGrp="1"/>
          </p:cNvSpPr>
          <p:nvPr/>
        </p:nvSpPr>
        <p:spPr bwMode="auto">
          <a:xfrm>
            <a:off x="7618413" y="6532563"/>
            <a:ext cx="1452562" cy="285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 smtClean="0">
                <a:latin typeface="Arial" charset="0"/>
                <a:cs typeface="Arial" charset="0"/>
              </a:rPr>
              <a:t>25</a:t>
            </a:r>
            <a:endParaRPr lang="en-US" sz="1600" dirty="0">
              <a:latin typeface="Arial" charset="0"/>
              <a:cs typeface="Arial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HTTP request message</a:t>
            </a:r>
            <a:endParaRPr lang="en-US" smtClean="0"/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600200"/>
            <a:ext cx="7772400" cy="4648200"/>
          </a:xfrm>
        </p:spPr>
        <p:txBody>
          <a:bodyPr/>
          <a:lstStyle/>
          <a:p>
            <a:r>
              <a:rPr lang="en-US" sz="2400" smtClean="0"/>
              <a:t>two types of HTTP messages: </a:t>
            </a:r>
            <a:r>
              <a:rPr lang="en-US" sz="2400" i="1" smtClean="0">
                <a:solidFill>
                  <a:srgbClr val="FF0000"/>
                </a:solidFill>
              </a:rPr>
              <a:t>request</a:t>
            </a:r>
            <a:r>
              <a:rPr lang="en-US" sz="2400" smtClean="0">
                <a:solidFill>
                  <a:srgbClr val="FF0000"/>
                </a:solidFill>
              </a:rPr>
              <a:t>, </a:t>
            </a:r>
            <a:r>
              <a:rPr lang="en-US" sz="2400" i="1" smtClean="0">
                <a:solidFill>
                  <a:srgbClr val="FF0000"/>
                </a:solidFill>
              </a:rPr>
              <a:t>response</a:t>
            </a:r>
            <a:endParaRPr lang="en-US" sz="2400" i="1" smtClean="0">
              <a:solidFill>
                <a:schemeClr val="accent2"/>
              </a:solidFill>
            </a:endParaRPr>
          </a:p>
          <a:p>
            <a:r>
              <a:rPr lang="en-US" sz="2400" smtClean="0">
                <a:solidFill>
                  <a:srgbClr val="FF0000"/>
                </a:solidFill>
              </a:rPr>
              <a:t>HTTP request message:</a:t>
            </a:r>
            <a:endParaRPr lang="en-US" sz="2400" smtClean="0"/>
          </a:p>
          <a:p>
            <a:pPr lvl="1"/>
            <a:r>
              <a:rPr lang="en-US" sz="2000" smtClean="0"/>
              <a:t>ASCII (human-readable format)</a:t>
            </a:r>
            <a:endParaRPr lang="en-US" smtClean="0">
              <a:solidFill>
                <a:schemeClr val="accent2"/>
              </a:solidFill>
            </a:endParaRPr>
          </a:p>
        </p:txBody>
      </p:sp>
      <p:sp>
        <p:nvSpPr>
          <p:cNvPr id="56327" name="Text Box 5"/>
          <p:cNvSpPr txBox="1">
            <a:spLocks noChangeArrowheads="1"/>
          </p:cNvSpPr>
          <p:nvPr/>
        </p:nvSpPr>
        <p:spPr bwMode="auto">
          <a:xfrm>
            <a:off x="222250" y="3036888"/>
            <a:ext cx="22701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rgbClr val="000099"/>
                </a:solidFill>
              </a:rPr>
              <a:t>request line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rgbClr val="000099"/>
                </a:solidFill>
              </a:rPr>
              <a:t>(GET, POST,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rgbClr val="000099"/>
                </a:solidFill>
              </a:rPr>
              <a:t>HEAD commands)</a:t>
            </a:r>
            <a:endParaRPr lang="en-US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56328" name="Line 6"/>
          <p:cNvSpPr>
            <a:spLocks noChangeShapeType="1"/>
          </p:cNvSpPr>
          <p:nvPr/>
        </p:nvSpPr>
        <p:spPr bwMode="auto">
          <a:xfrm>
            <a:off x="1925638" y="3368675"/>
            <a:ext cx="868362" cy="14605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9" name="Freeform 7"/>
          <p:cNvSpPr>
            <a:spLocks/>
          </p:cNvSpPr>
          <p:nvPr/>
        </p:nvSpPr>
        <p:spPr bwMode="auto">
          <a:xfrm>
            <a:off x="2776538" y="3705225"/>
            <a:ext cx="149225" cy="1957388"/>
          </a:xfrm>
          <a:custGeom>
            <a:avLst/>
            <a:gdLst>
              <a:gd name="T0" fmla="*/ 122 w 150"/>
              <a:gd name="T1" fmla="*/ 6 h 924"/>
              <a:gd name="T2" fmla="*/ 0 w 150"/>
              <a:gd name="T3" fmla="*/ 0 h 924"/>
              <a:gd name="T4" fmla="*/ 0 w 150"/>
              <a:gd name="T5" fmla="*/ 924 h 924"/>
              <a:gd name="T6" fmla="*/ 150 w 150"/>
              <a:gd name="T7" fmla="*/ 918 h 924"/>
              <a:gd name="T8" fmla="*/ 0 60000 65536"/>
              <a:gd name="T9" fmla="*/ 0 60000 65536"/>
              <a:gd name="T10" fmla="*/ 0 60000 65536"/>
              <a:gd name="T11" fmla="*/ 0 60000 65536"/>
              <a:gd name="T12" fmla="*/ 0 w 150"/>
              <a:gd name="T13" fmla="*/ 0 h 924"/>
              <a:gd name="T14" fmla="*/ 150 w 150"/>
              <a:gd name="T15" fmla="*/ 924 h 9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0" h="924">
                <a:moveTo>
                  <a:pt x="122" y="6"/>
                </a:moveTo>
                <a:lnTo>
                  <a:pt x="0" y="0"/>
                </a:lnTo>
                <a:lnTo>
                  <a:pt x="0" y="924"/>
                </a:lnTo>
                <a:lnTo>
                  <a:pt x="150" y="918"/>
                </a:lnTo>
              </a:path>
            </a:pathLst>
          </a:custGeom>
          <a:noFill/>
          <a:ln w="19050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30" name="Text Box 8"/>
          <p:cNvSpPr txBox="1">
            <a:spLocks noChangeArrowheads="1"/>
          </p:cNvSpPr>
          <p:nvPr/>
        </p:nvSpPr>
        <p:spPr bwMode="auto">
          <a:xfrm>
            <a:off x="1703388" y="4222750"/>
            <a:ext cx="10112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rgbClr val="000099"/>
                </a:solidFill>
              </a:rPr>
              <a:t>header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rgbClr val="000099"/>
                </a:solidFill>
              </a:rPr>
              <a:t> lines</a:t>
            </a:r>
            <a:endParaRPr lang="en-US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56331" name="Line 10"/>
          <p:cNvSpPr>
            <a:spLocks noChangeShapeType="1"/>
          </p:cNvSpPr>
          <p:nvPr/>
        </p:nvSpPr>
        <p:spPr bwMode="auto">
          <a:xfrm>
            <a:off x="2309813" y="5789613"/>
            <a:ext cx="511175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32" name="Text Box 11"/>
          <p:cNvSpPr txBox="1">
            <a:spLocks noChangeArrowheads="1"/>
          </p:cNvSpPr>
          <p:nvPr/>
        </p:nvSpPr>
        <p:spPr bwMode="auto">
          <a:xfrm>
            <a:off x="188913" y="5121275"/>
            <a:ext cx="2462212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rgbClr val="000099"/>
                </a:solidFill>
              </a:rPr>
              <a:t>carriage return,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rgbClr val="000099"/>
                </a:solidFill>
              </a:rPr>
              <a:t>line feed at start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rgbClr val="000099"/>
                </a:solidFill>
              </a:rPr>
              <a:t>of line indicates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rgbClr val="000099"/>
                </a:solidFill>
              </a:rPr>
              <a:t>end of header lines</a:t>
            </a:r>
            <a:endParaRPr lang="en-US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6" name="Footer Placeholder 2"/>
          <p:cNvSpPr txBox="1">
            <a:spLocks noGrp="1"/>
          </p:cNvSpPr>
          <p:nvPr/>
        </p:nvSpPr>
        <p:spPr bwMode="auto">
          <a:xfrm>
            <a:off x="7618413" y="6532563"/>
            <a:ext cx="1452562" cy="285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 smtClean="0">
                <a:latin typeface="Arial" charset="0"/>
                <a:cs typeface="Arial" charset="0"/>
              </a:rPr>
              <a:t>26</a:t>
            </a:r>
            <a:endParaRPr lang="en-US" sz="1600" dirty="0">
              <a:latin typeface="Arial" charset="0"/>
              <a:cs typeface="Arial" charset="0"/>
            </a:endParaRPr>
          </a:p>
        </p:txBody>
      </p:sp>
      <p:sp>
        <p:nvSpPr>
          <p:cNvPr id="56336" name="Text Box 16"/>
          <p:cNvSpPr txBox="1">
            <a:spLocks noChangeArrowheads="1"/>
          </p:cNvSpPr>
          <p:nvPr/>
        </p:nvSpPr>
        <p:spPr bwMode="auto">
          <a:xfrm>
            <a:off x="2809875" y="3403600"/>
            <a:ext cx="6054725" cy="2568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pitchFamily="49" charset="0"/>
              </a:rPr>
              <a:t>GET /index.html HTTP/1.1\r\n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pitchFamily="49" charset="0"/>
              </a:rPr>
              <a:t>Host: www-net.cs.umass.edu\r\n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pitchFamily="49" charset="0"/>
              </a:rPr>
              <a:t>User-Agent: Firefox/3.6.10\r\n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pitchFamily="49" charset="0"/>
              </a:rPr>
              <a:t>Accept: text/html,application/xhtml+xml\r\n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pitchFamily="49" charset="0"/>
              </a:rPr>
              <a:t>Accept-Language: en-us,en;q=0.5\r\n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pitchFamily="49" charset="0"/>
              </a:rPr>
              <a:t>Accept-Encoding: gzip,deflate\r\n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pitchFamily="49" charset="0"/>
              </a:rPr>
              <a:t>Accept-Charset: ISO-8859-1,utf-8;q=0.7\r\n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pitchFamily="49" charset="0"/>
              </a:rPr>
              <a:t>Keep-Alive: 115\r\n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pitchFamily="49" charset="0"/>
              </a:rPr>
              <a:t>Connection: keep-alive\r\n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pitchFamily="49" charset="0"/>
              </a:rPr>
              <a:t>\r\n</a:t>
            </a:r>
          </a:p>
        </p:txBody>
      </p:sp>
      <p:sp>
        <p:nvSpPr>
          <p:cNvPr id="56337" name="Line 17"/>
          <p:cNvSpPr>
            <a:spLocks noChangeShapeType="1"/>
          </p:cNvSpPr>
          <p:nvPr/>
        </p:nvSpPr>
        <p:spPr bwMode="auto">
          <a:xfrm flipH="1">
            <a:off x="6334125" y="2921000"/>
            <a:ext cx="166688" cy="51435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338" name="Text Box 18"/>
          <p:cNvSpPr txBox="1">
            <a:spLocks noChangeArrowheads="1"/>
          </p:cNvSpPr>
          <p:nvPr/>
        </p:nvSpPr>
        <p:spPr bwMode="auto">
          <a:xfrm>
            <a:off x="6384925" y="2638425"/>
            <a:ext cx="26479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sz="1600"/>
              <a:t>carriage return character</a:t>
            </a:r>
          </a:p>
        </p:txBody>
      </p:sp>
      <p:sp>
        <p:nvSpPr>
          <p:cNvPr id="56339" name="Text Box 19"/>
          <p:cNvSpPr txBox="1">
            <a:spLocks noChangeArrowheads="1"/>
          </p:cNvSpPr>
          <p:nvPr/>
        </p:nvSpPr>
        <p:spPr bwMode="auto">
          <a:xfrm>
            <a:off x="6537325" y="2935288"/>
            <a:ext cx="2043113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sz="1600"/>
              <a:t>line-feed character</a:t>
            </a:r>
          </a:p>
        </p:txBody>
      </p:sp>
      <p:sp>
        <p:nvSpPr>
          <p:cNvPr id="56340" name="Line 20"/>
          <p:cNvSpPr>
            <a:spLocks noChangeShapeType="1"/>
          </p:cNvSpPr>
          <p:nvPr/>
        </p:nvSpPr>
        <p:spPr bwMode="auto">
          <a:xfrm flipH="1">
            <a:off x="6615113" y="3230563"/>
            <a:ext cx="80962" cy="252412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HTTP request message: general format</a:t>
            </a:r>
            <a:endParaRPr lang="en-US" smtClean="0"/>
          </a:p>
        </p:txBody>
      </p:sp>
      <p:pic>
        <p:nvPicPr>
          <p:cNvPr id="57349" name="Picture 3" descr="HTTPreques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0775" y="1649413"/>
            <a:ext cx="7512050" cy="377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2"/>
          <p:cNvSpPr txBox="1">
            <a:spLocks noGrp="1"/>
          </p:cNvSpPr>
          <p:nvPr/>
        </p:nvSpPr>
        <p:spPr bwMode="auto">
          <a:xfrm>
            <a:off x="7618413" y="6532563"/>
            <a:ext cx="1452562" cy="285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 smtClean="0">
                <a:latin typeface="Arial" charset="0"/>
                <a:cs typeface="Arial" charset="0"/>
              </a:rPr>
              <a:t>27</a:t>
            </a:r>
            <a:endParaRPr lang="en-US" sz="1600" dirty="0">
              <a:latin typeface="Arial" charset="0"/>
              <a:cs typeface="Arial" charset="0"/>
            </a:endParaRPr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6967538" y="1662113"/>
            <a:ext cx="1030287" cy="6413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2000">
                <a:solidFill>
                  <a:srgbClr val="FF0000"/>
                </a:solidFill>
                <a:latin typeface="Arial" charset="0"/>
              </a:rPr>
              <a:t>request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2000">
                <a:solidFill>
                  <a:srgbClr val="FF0000"/>
                </a:solidFill>
                <a:latin typeface="Arial" charset="0"/>
              </a:rPr>
              <a:t>line</a:t>
            </a: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5821363" y="2274888"/>
            <a:ext cx="1493837" cy="16398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6445250" y="2197100"/>
            <a:ext cx="1492250" cy="2017713"/>
            <a:chOff x="4060" y="1384"/>
            <a:chExt cx="940" cy="1082"/>
          </a:xfrm>
        </p:grpSpPr>
        <p:sp>
          <p:nvSpPr>
            <p:cNvPr id="57355" name="Text Box 11"/>
            <p:cNvSpPr txBox="1">
              <a:spLocks noChangeArrowheads="1"/>
            </p:cNvSpPr>
            <p:nvPr/>
          </p:nvSpPr>
          <p:spPr bwMode="auto">
            <a:xfrm>
              <a:off x="4386" y="1642"/>
              <a:ext cx="614" cy="344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42900" indent="-342900">
                <a:lnSpc>
                  <a:spcPct val="9000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FF0000"/>
                  </a:solidFill>
                  <a:latin typeface="Arial" charset="0"/>
                </a:rPr>
                <a:t>header</a:t>
              </a:r>
            </a:p>
            <a:p>
              <a:pPr marL="342900" indent="-342900">
                <a:lnSpc>
                  <a:spcPct val="9000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FF0000"/>
                  </a:solidFill>
                  <a:latin typeface="Arial" charset="0"/>
                </a:rPr>
                <a:t>lines</a:t>
              </a:r>
            </a:p>
          </p:txBody>
        </p:sp>
        <p:sp>
          <p:nvSpPr>
            <p:cNvPr id="57356" name="Rectangle 12"/>
            <p:cNvSpPr>
              <a:spLocks noChangeArrowheads="1"/>
            </p:cNvSpPr>
            <p:nvPr/>
          </p:nvSpPr>
          <p:spPr bwMode="auto">
            <a:xfrm>
              <a:off x="4144" y="1447"/>
              <a:ext cx="218" cy="976"/>
            </a:xfrm>
            <a:prstGeom prst="rect">
              <a:avLst/>
            </a:prstGeom>
            <a:noFill/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7" name="Rectangle 13"/>
            <p:cNvSpPr>
              <a:spLocks noChangeArrowheads="1"/>
            </p:cNvSpPr>
            <p:nvPr/>
          </p:nvSpPr>
          <p:spPr bwMode="auto">
            <a:xfrm>
              <a:off x="4060" y="1384"/>
              <a:ext cx="183" cy="1082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359" name="Rectangle 15"/>
          <p:cNvSpPr>
            <a:spLocks noChangeArrowheads="1"/>
          </p:cNvSpPr>
          <p:nvPr/>
        </p:nvSpPr>
        <p:spPr bwMode="auto">
          <a:xfrm>
            <a:off x="6813550" y="4270375"/>
            <a:ext cx="712788" cy="12160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60" name="Text Box 16"/>
          <p:cNvSpPr txBox="1">
            <a:spLocks noChangeArrowheads="1"/>
          </p:cNvSpPr>
          <p:nvPr/>
        </p:nvSpPr>
        <p:spPr bwMode="auto">
          <a:xfrm>
            <a:off x="6964363" y="4602163"/>
            <a:ext cx="735012" cy="3667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2000">
                <a:solidFill>
                  <a:srgbClr val="FF0000"/>
                </a:solidFill>
                <a:latin typeface="Arial" charset="0"/>
              </a:rPr>
              <a:t>body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446088" y="228600"/>
            <a:ext cx="8186737" cy="1143000"/>
          </a:xfrm>
        </p:spPr>
        <p:txBody>
          <a:bodyPr/>
          <a:lstStyle/>
          <a:p>
            <a:r>
              <a:rPr lang="en-US" sz="3600" smtClean="0"/>
              <a:t>Uploading form input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00088" y="1343025"/>
            <a:ext cx="3810000" cy="266223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POST method:</a:t>
            </a:r>
            <a:endParaRPr lang="en-US" sz="2400" smtClean="0"/>
          </a:p>
          <a:p>
            <a:pPr lvl="1"/>
            <a:r>
              <a:rPr lang="en-US" sz="2000" smtClean="0"/>
              <a:t>web page often includes form input</a:t>
            </a:r>
          </a:p>
          <a:p>
            <a:r>
              <a:rPr lang="en-US" sz="2400" smtClean="0"/>
              <a:t>input is uploaded to server in entity body</a:t>
            </a:r>
          </a:p>
        </p:txBody>
      </p:sp>
      <p:sp>
        <p:nvSpPr>
          <p:cNvPr id="5837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703263" y="3398838"/>
            <a:ext cx="3810000" cy="22066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URL method:</a:t>
            </a:r>
          </a:p>
          <a:p>
            <a:r>
              <a:rPr lang="en-US" sz="2400" smtClean="0"/>
              <a:t>uses GET method</a:t>
            </a:r>
          </a:p>
          <a:p>
            <a:r>
              <a:rPr lang="en-US" sz="2400" smtClean="0"/>
              <a:t>input is uploaded in URL field of request line:</a:t>
            </a:r>
          </a:p>
          <a:p>
            <a:pPr>
              <a:buFont typeface="Wingdings" pitchFamily="2" charset="2"/>
              <a:buNone/>
            </a:pPr>
            <a:endParaRPr lang="en-US" sz="2400" smtClean="0"/>
          </a:p>
        </p:txBody>
      </p:sp>
      <p:sp>
        <p:nvSpPr>
          <p:cNvPr id="58375" name="Text Box 5"/>
          <p:cNvSpPr txBox="1">
            <a:spLocks noChangeArrowheads="1"/>
          </p:cNvSpPr>
          <p:nvPr/>
        </p:nvSpPr>
        <p:spPr bwMode="auto">
          <a:xfrm>
            <a:off x="1798638" y="5080000"/>
            <a:ext cx="6191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49" charset="0"/>
              </a:rPr>
              <a:t>www.somesite.com/animalsearch?monkeys&amp;banana</a:t>
            </a:r>
          </a:p>
        </p:txBody>
      </p:sp>
      <p:sp>
        <p:nvSpPr>
          <p:cNvPr id="6" name="Footer Placeholder 2"/>
          <p:cNvSpPr txBox="1">
            <a:spLocks noGrp="1"/>
          </p:cNvSpPr>
          <p:nvPr/>
        </p:nvSpPr>
        <p:spPr bwMode="auto">
          <a:xfrm>
            <a:off x="7618413" y="6532563"/>
            <a:ext cx="1452562" cy="285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 smtClean="0">
                <a:latin typeface="Arial" charset="0"/>
                <a:cs typeface="Arial" charset="0"/>
              </a:rPr>
              <a:t>28</a:t>
            </a:r>
            <a:endParaRPr lang="en-US" sz="1600" dirty="0">
              <a:latin typeface="Arial" charset="0"/>
              <a:cs typeface="Arial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Method types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HTTP/1.0</a:t>
            </a:r>
            <a:endParaRPr lang="en-US" sz="2400" smtClean="0"/>
          </a:p>
          <a:p>
            <a:r>
              <a:rPr lang="en-US" sz="2400" smtClean="0"/>
              <a:t>GET</a:t>
            </a:r>
          </a:p>
          <a:p>
            <a:r>
              <a:rPr lang="en-US" sz="2400" smtClean="0"/>
              <a:t>POST</a:t>
            </a:r>
          </a:p>
          <a:p>
            <a:r>
              <a:rPr lang="en-US" sz="2400" smtClean="0"/>
              <a:t>HEAD</a:t>
            </a:r>
          </a:p>
          <a:p>
            <a:pPr lvl="1"/>
            <a:r>
              <a:rPr lang="en-US" sz="2000" smtClean="0"/>
              <a:t>asks server to leave requested object out of response</a:t>
            </a:r>
          </a:p>
        </p:txBody>
      </p:sp>
      <p:sp>
        <p:nvSpPr>
          <p:cNvPr id="5939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HTTP/1.1</a:t>
            </a:r>
            <a:endParaRPr lang="en-US" sz="2400" smtClean="0"/>
          </a:p>
          <a:p>
            <a:r>
              <a:rPr lang="en-US" sz="2400" smtClean="0"/>
              <a:t>GET, POST, HEAD</a:t>
            </a:r>
          </a:p>
          <a:p>
            <a:r>
              <a:rPr lang="en-US" sz="2400" smtClean="0"/>
              <a:t>PUT</a:t>
            </a:r>
          </a:p>
          <a:p>
            <a:pPr lvl="1"/>
            <a:r>
              <a:rPr lang="en-US" sz="2000" smtClean="0"/>
              <a:t>uploads file in entity body to path specified in URL field</a:t>
            </a:r>
          </a:p>
          <a:p>
            <a:r>
              <a:rPr lang="en-US" sz="2400" smtClean="0"/>
              <a:t>DELETE</a:t>
            </a:r>
          </a:p>
          <a:p>
            <a:pPr lvl="1"/>
            <a:r>
              <a:rPr lang="en-US" sz="2000" smtClean="0"/>
              <a:t>deletes file specified in the URL field</a:t>
            </a:r>
          </a:p>
        </p:txBody>
      </p:sp>
      <p:sp>
        <p:nvSpPr>
          <p:cNvPr id="6" name="Footer Placeholder 2"/>
          <p:cNvSpPr txBox="1">
            <a:spLocks noGrp="1"/>
          </p:cNvSpPr>
          <p:nvPr/>
        </p:nvSpPr>
        <p:spPr bwMode="auto">
          <a:xfrm>
            <a:off x="7618413" y="6532563"/>
            <a:ext cx="1452562" cy="285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 smtClean="0">
                <a:latin typeface="Arial" charset="0"/>
                <a:cs typeface="Arial" charset="0"/>
              </a:rPr>
              <a:t>29</a:t>
            </a:r>
            <a:endParaRPr lang="en-US" sz="1600" dirty="0">
              <a:latin typeface="Arial" charset="0"/>
              <a:cs typeface="Arial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Network Apps.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e-mail</a:t>
            </a:r>
          </a:p>
          <a:p>
            <a:r>
              <a:rPr lang="en-US" sz="2400" dirty="0" smtClean="0"/>
              <a:t>web</a:t>
            </a:r>
          </a:p>
          <a:p>
            <a:r>
              <a:rPr lang="en-US" sz="2400" dirty="0" smtClean="0"/>
              <a:t>instant messaging</a:t>
            </a:r>
          </a:p>
          <a:p>
            <a:r>
              <a:rPr lang="en-US" sz="2400" dirty="0" smtClean="0"/>
              <a:t>remote login</a:t>
            </a:r>
          </a:p>
          <a:p>
            <a:r>
              <a:rPr lang="en-US" sz="2400" dirty="0" smtClean="0"/>
              <a:t>P2P file sharing</a:t>
            </a:r>
          </a:p>
          <a:p>
            <a:r>
              <a:rPr lang="en-US" sz="2400" dirty="0" smtClean="0"/>
              <a:t>multi-user network games</a:t>
            </a:r>
          </a:p>
          <a:p>
            <a:r>
              <a:rPr lang="en-US" sz="2400" dirty="0" smtClean="0"/>
              <a:t>streaming stored video (YouTube)</a:t>
            </a:r>
          </a:p>
          <a:p>
            <a:r>
              <a:rPr lang="en-US" sz="2400" dirty="0" smtClean="0"/>
              <a:t>voice over IP</a:t>
            </a:r>
          </a:p>
          <a:p>
            <a:r>
              <a:rPr lang="en-US" sz="2400" dirty="0" smtClean="0"/>
              <a:t>real-time video conferencing</a:t>
            </a:r>
          </a:p>
          <a:p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HTTP response message</a:t>
            </a:r>
            <a:endParaRPr lang="en-US" smtClean="0"/>
          </a:p>
        </p:txBody>
      </p:sp>
      <p:sp>
        <p:nvSpPr>
          <p:cNvPr id="60422" name="Text Box 5"/>
          <p:cNvSpPr txBox="1">
            <a:spLocks noChangeArrowheads="1"/>
          </p:cNvSpPr>
          <p:nvPr/>
        </p:nvSpPr>
        <p:spPr bwMode="auto">
          <a:xfrm>
            <a:off x="139700" y="1397000"/>
            <a:ext cx="17907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rgbClr val="FF0000"/>
                </a:solidFill>
                <a:latin typeface="Arial" charset="0"/>
              </a:rPr>
              <a:t>status line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rgbClr val="FF0000"/>
                </a:solidFill>
                <a:latin typeface="Arial" charset="0"/>
              </a:rPr>
              <a:t>(protocol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rgbClr val="FF0000"/>
                </a:solidFill>
                <a:latin typeface="Arial" charset="0"/>
              </a:rPr>
              <a:t>status code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rgbClr val="FF0000"/>
                </a:solidFill>
                <a:latin typeface="Arial" charset="0"/>
              </a:rPr>
              <a:t>status phrase)</a:t>
            </a:r>
            <a:endParaRPr lang="en-US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60423" name="Line 6"/>
          <p:cNvSpPr>
            <a:spLocks noChangeShapeType="1"/>
          </p:cNvSpPr>
          <p:nvPr/>
        </p:nvSpPr>
        <p:spPr bwMode="auto">
          <a:xfrm>
            <a:off x="1358900" y="1914525"/>
            <a:ext cx="923925" cy="2571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4" name="Freeform 7"/>
          <p:cNvSpPr>
            <a:spLocks/>
          </p:cNvSpPr>
          <p:nvPr/>
        </p:nvSpPr>
        <p:spPr bwMode="auto">
          <a:xfrm>
            <a:off x="2057400" y="2305050"/>
            <a:ext cx="257175" cy="2941638"/>
          </a:xfrm>
          <a:custGeom>
            <a:avLst/>
            <a:gdLst>
              <a:gd name="T0" fmla="*/ 132 w 162"/>
              <a:gd name="T1" fmla="*/ 9 h 1428"/>
              <a:gd name="T2" fmla="*/ 0 w 162"/>
              <a:gd name="T3" fmla="*/ 0 h 1428"/>
              <a:gd name="T4" fmla="*/ 0 w 162"/>
              <a:gd name="T5" fmla="*/ 1428 h 1428"/>
              <a:gd name="T6" fmla="*/ 162 w 162"/>
              <a:gd name="T7" fmla="*/ 1425 h 1428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1428"/>
              <a:gd name="T14" fmla="*/ 162 w 162"/>
              <a:gd name="T15" fmla="*/ 1428 h 14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60425" name="Text Box 8"/>
          <p:cNvSpPr txBox="1">
            <a:spLocks noChangeArrowheads="1"/>
          </p:cNvSpPr>
          <p:nvPr/>
        </p:nvSpPr>
        <p:spPr bwMode="auto">
          <a:xfrm>
            <a:off x="893763" y="3286125"/>
            <a:ext cx="974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rgbClr val="FF0000"/>
                </a:solidFill>
                <a:latin typeface="Arial" charset="0"/>
              </a:rPr>
              <a:t>header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rgbClr val="FF0000"/>
                </a:solidFill>
                <a:latin typeface="Arial" charset="0"/>
              </a:rPr>
              <a:t> lines</a:t>
            </a:r>
            <a:endParaRPr lang="en-US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60426" name="Line 9"/>
          <p:cNvSpPr>
            <a:spLocks noChangeShapeType="1"/>
          </p:cNvSpPr>
          <p:nvPr/>
        </p:nvSpPr>
        <p:spPr bwMode="auto">
          <a:xfrm flipV="1">
            <a:off x="1543050" y="5418138"/>
            <a:ext cx="757238" cy="2127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7" name="Text Box 10"/>
          <p:cNvSpPr txBox="1">
            <a:spLocks noChangeArrowheads="1"/>
          </p:cNvSpPr>
          <p:nvPr/>
        </p:nvSpPr>
        <p:spPr bwMode="auto">
          <a:xfrm>
            <a:off x="293688" y="5297488"/>
            <a:ext cx="13795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rgbClr val="FF0000"/>
                </a:solidFill>
                <a:latin typeface="Arial" charset="0"/>
              </a:rPr>
              <a:t>data, e.g.,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rgbClr val="FF0000"/>
                </a:solidFill>
                <a:latin typeface="Arial" charset="0"/>
              </a:rPr>
              <a:t>requested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rgbClr val="FF0000"/>
                </a:solidFill>
                <a:latin typeface="Arial" charset="0"/>
              </a:rPr>
              <a:t>HTML file</a:t>
            </a:r>
            <a:endParaRPr lang="en-US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6" name="Footer Placeholder 2"/>
          <p:cNvSpPr txBox="1">
            <a:spLocks noGrp="1"/>
          </p:cNvSpPr>
          <p:nvPr/>
        </p:nvSpPr>
        <p:spPr bwMode="auto">
          <a:xfrm>
            <a:off x="7618413" y="6532563"/>
            <a:ext cx="1452562" cy="285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 smtClean="0">
                <a:latin typeface="Arial" charset="0"/>
                <a:cs typeface="Arial" charset="0"/>
              </a:rPr>
              <a:t>30</a:t>
            </a:r>
            <a:endParaRPr lang="en-US" sz="1600" dirty="0">
              <a:latin typeface="Arial" charset="0"/>
              <a:cs typeface="Arial" charset="0"/>
            </a:endParaRPr>
          </a:p>
        </p:txBody>
      </p:sp>
      <p:sp>
        <p:nvSpPr>
          <p:cNvPr id="60431" name="Rectangle 15"/>
          <p:cNvSpPr>
            <a:spLocks noChangeArrowheads="1"/>
          </p:cNvSpPr>
          <p:nvPr/>
        </p:nvSpPr>
        <p:spPr bwMode="auto">
          <a:xfrm>
            <a:off x="2243138" y="2044700"/>
            <a:ext cx="6311900" cy="35825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</a:rPr>
              <a:t>HTTP/1.1 200 OK\r\n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</a:rPr>
              <a:t>Date: Sun, 26 Sep 2010 20:09:20 GMT\r\n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</a:rPr>
              <a:t>Server: Apache/2.0.52 (</a:t>
            </a:r>
            <a:r>
              <a:rPr lang="en-US" sz="1800" b="1" dirty="0" err="1">
                <a:latin typeface="Courier New" pitchFamily="49" charset="0"/>
              </a:rPr>
              <a:t>CentOS</a:t>
            </a:r>
            <a:r>
              <a:rPr lang="en-US" sz="1800" b="1" dirty="0">
                <a:latin typeface="Courier New" pitchFamily="49" charset="0"/>
              </a:rPr>
              <a:t>)\r\n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</a:rPr>
              <a:t>Last-Modified: Tue, 30 Oct 2007 17:00:02 </a:t>
            </a:r>
            <a:r>
              <a:rPr lang="en-US" sz="1800" b="1" dirty="0" smtClean="0">
                <a:latin typeface="Courier New" pitchFamily="49" charset="0"/>
              </a:rPr>
              <a:t>GMT\r\n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endParaRPr lang="en-US" sz="1800" b="1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 dirty="0" smtClean="0">
                <a:latin typeface="Courier New" pitchFamily="49" charset="0"/>
              </a:rPr>
              <a:t>Accept-Ranges</a:t>
            </a:r>
            <a:r>
              <a:rPr lang="en-US" sz="1800" b="1" dirty="0">
                <a:latin typeface="Courier New" pitchFamily="49" charset="0"/>
              </a:rPr>
              <a:t>: bytes\r\n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</a:rPr>
              <a:t>Content-Length: 2652\r\n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endParaRPr lang="en-US" sz="1800" b="1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 dirty="0" smtClean="0">
                <a:latin typeface="Courier New" pitchFamily="49" charset="0"/>
              </a:rPr>
              <a:t>Connection</a:t>
            </a:r>
            <a:r>
              <a:rPr lang="en-US" sz="1800" b="1" dirty="0">
                <a:latin typeface="Courier New" pitchFamily="49" charset="0"/>
              </a:rPr>
              <a:t>: Keep-Alive\r\n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</a:rPr>
              <a:t>Content-Type: text/html; </a:t>
            </a:r>
            <a:r>
              <a:rPr lang="en-US" sz="1800" b="1" dirty="0" err="1">
                <a:latin typeface="Courier New" pitchFamily="49" charset="0"/>
              </a:rPr>
              <a:t>charset</a:t>
            </a:r>
            <a:r>
              <a:rPr lang="en-US" sz="1800" b="1" dirty="0">
                <a:latin typeface="Courier New" pitchFamily="49" charset="0"/>
              </a:rPr>
              <a:t>=ISO-8859-1\r\n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</a:rPr>
              <a:t>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it-IT" sz="1800" b="1" dirty="0">
                <a:latin typeface="Courier New" pitchFamily="49" charset="0"/>
              </a:rPr>
              <a:t>data data data data data ... </a:t>
            </a:r>
            <a:endParaRPr lang="en-US" sz="1800" b="1" dirty="0">
              <a:latin typeface="Courier New" pitchFamily="49" charset="0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HTTP response status codes</a:t>
            </a:r>
            <a:endParaRPr lang="en-US" smtClean="0"/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89000" y="2432050"/>
            <a:ext cx="8075613" cy="4168775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200 OK</a:t>
            </a:r>
            <a:endParaRPr lang="en-US" sz="2400" dirty="0" smtClean="0"/>
          </a:p>
          <a:p>
            <a:pPr lvl="1">
              <a:lnSpc>
                <a:spcPct val="95000"/>
              </a:lnSpc>
              <a:spcBef>
                <a:spcPct val="15000"/>
              </a:spcBef>
            </a:pPr>
            <a:r>
              <a:rPr lang="en-US" sz="2000" dirty="0" smtClean="0"/>
              <a:t>request succeeded, requested object later in this </a:t>
            </a:r>
            <a:r>
              <a:rPr lang="en-US" sz="2000" dirty="0" err="1" smtClean="0"/>
              <a:t>msg</a:t>
            </a:r>
            <a:endParaRPr lang="en-US" sz="2000" dirty="0" smtClean="0"/>
          </a:p>
          <a:p>
            <a:pPr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301 Moved Permanently</a:t>
            </a:r>
            <a:endParaRPr lang="en-US" sz="2400" dirty="0" smtClean="0"/>
          </a:p>
          <a:p>
            <a:pPr lvl="1">
              <a:lnSpc>
                <a:spcPct val="95000"/>
              </a:lnSpc>
              <a:spcBef>
                <a:spcPct val="15000"/>
              </a:spcBef>
            </a:pPr>
            <a:r>
              <a:rPr lang="en-US" sz="2000" dirty="0" smtClean="0"/>
              <a:t>requested object moved, new location specified later in this </a:t>
            </a:r>
            <a:r>
              <a:rPr lang="en-US" sz="2000" dirty="0" err="1" smtClean="0"/>
              <a:t>msg</a:t>
            </a:r>
            <a:r>
              <a:rPr lang="en-US" sz="2000" dirty="0" smtClean="0"/>
              <a:t> (Location:)</a:t>
            </a:r>
          </a:p>
          <a:p>
            <a:pPr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400 Bad Request</a:t>
            </a:r>
            <a:endParaRPr lang="en-US" sz="2400" dirty="0" smtClean="0"/>
          </a:p>
          <a:p>
            <a:pPr lvl="1">
              <a:lnSpc>
                <a:spcPct val="95000"/>
              </a:lnSpc>
              <a:spcBef>
                <a:spcPct val="15000"/>
              </a:spcBef>
            </a:pPr>
            <a:r>
              <a:rPr lang="en-US" sz="2000" dirty="0" smtClean="0"/>
              <a:t>request </a:t>
            </a:r>
            <a:r>
              <a:rPr lang="en-US" sz="2000" dirty="0" err="1" smtClean="0"/>
              <a:t>msg</a:t>
            </a:r>
            <a:r>
              <a:rPr lang="en-US" sz="2000" dirty="0" smtClean="0"/>
              <a:t> not understood by server</a:t>
            </a:r>
          </a:p>
          <a:p>
            <a:pPr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404 Not Found</a:t>
            </a:r>
            <a:endParaRPr lang="en-US" sz="2400" dirty="0" smtClean="0"/>
          </a:p>
          <a:p>
            <a:pPr lvl="1">
              <a:lnSpc>
                <a:spcPct val="95000"/>
              </a:lnSpc>
              <a:spcBef>
                <a:spcPct val="15000"/>
              </a:spcBef>
            </a:pPr>
            <a:r>
              <a:rPr lang="en-US" sz="2000" dirty="0" smtClean="0"/>
              <a:t>requested document not found on this server</a:t>
            </a:r>
          </a:p>
          <a:p>
            <a:pPr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505 HTTP Version Not Supported</a:t>
            </a:r>
            <a:endParaRPr lang="en-US" sz="2400" dirty="0" smtClean="0"/>
          </a:p>
        </p:txBody>
      </p:sp>
      <p:sp>
        <p:nvSpPr>
          <p:cNvPr id="61446" name="Rectangle 5"/>
          <p:cNvSpPr>
            <a:spLocks noChangeArrowheads="1"/>
          </p:cNvSpPr>
          <p:nvPr/>
        </p:nvSpPr>
        <p:spPr bwMode="auto">
          <a:xfrm>
            <a:off x="488950" y="1619250"/>
            <a:ext cx="76866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dirty="0"/>
              <a:t>status code appears in 1st line in server-&gt;client response message.</a:t>
            </a:r>
          </a:p>
          <a:p>
            <a:pPr marL="342900" indent="-342900"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dirty="0"/>
              <a:t>some sample codes:</a:t>
            </a:r>
          </a:p>
        </p:txBody>
      </p:sp>
      <p:sp>
        <p:nvSpPr>
          <p:cNvPr id="6" name="Footer Placeholder 2"/>
          <p:cNvSpPr txBox="1">
            <a:spLocks noGrp="1"/>
          </p:cNvSpPr>
          <p:nvPr/>
        </p:nvSpPr>
        <p:spPr bwMode="auto">
          <a:xfrm>
            <a:off x="7618413" y="6532563"/>
            <a:ext cx="1452562" cy="285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 smtClean="0">
                <a:latin typeface="Arial" charset="0"/>
                <a:cs typeface="Arial" charset="0"/>
              </a:rPr>
              <a:t>31</a:t>
            </a:r>
            <a:endParaRPr lang="en-US" sz="1600" dirty="0">
              <a:latin typeface="Arial" charset="0"/>
              <a:cs typeface="Arial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User-server state: cookies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/>
              <a:t>many Web sites use cookies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u="sng" dirty="0" smtClean="0">
                <a:solidFill>
                  <a:srgbClr val="FF0000"/>
                </a:solidFill>
              </a:rPr>
              <a:t>four components: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1) cookie header line of HTTP </a:t>
            </a:r>
            <a:r>
              <a:rPr lang="en-US" sz="2000" i="1" dirty="0" smtClean="0"/>
              <a:t>response</a:t>
            </a:r>
            <a:r>
              <a:rPr lang="en-US" sz="2000" dirty="0" smtClean="0"/>
              <a:t> message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2) cookie header line in HTTP </a:t>
            </a:r>
            <a:r>
              <a:rPr lang="en-US" sz="2000" i="1" dirty="0" smtClean="0"/>
              <a:t>request</a:t>
            </a:r>
            <a:r>
              <a:rPr lang="en-US" sz="2000" dirty="0" smtClean="0"/>
              <a:t> message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3) cookie file kept on user’s host, managed by user’s browser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4) back-end database at Web site</a:t>
            </a:r>
          </a:p>
        </p:txBody>
      </p:sp>
      <p:sp>
        <p:nvSpPr>
          <p:cNvPr id="6349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25950" y="1392238"/>
            <a:ext cx="4059238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 dirty="0" smtClean="0">
                <a:solidFill>
                  <a:srgbClr val="FF0000"/>
                </a:solidFill>
              </a:rPr>
              <a:t>example:</a:t>
            </a:r>
          </a:p>
          <a:p>
            <a:r>
              <a:rPr lang="en-US" sz="2400" dirty="0" smtClean="0"/>
              <a:t>Susan always access Internet from PC</a:t>
            </a:r>
          </a:p>
          <a:p>
            <a:r>
              <a:rPr lang="en-US" sz="2400" dirty="0" smtClean="0"/>
              <a:t>visits specific e-commerce site for first time</a:t>
            </a:r>
          </a:p>
          <a:p>
            <a:r>
              <a:rPr lang="en-US" sz="2400" dirty="0" smtClean="0"/>
              <a:t>when initial HTTP requests arrives at site, site creates: </a:t>
            </a:r>
          </a:p>
          <a:p>
            <a:pPr lvl="1"/>
            <a:r>
              <a:rPr lang="en-US" dirty="0" smtClean="0"/>
              <a:t>unique ID</a:t>
            </a:r>
          </a:p>
          <a:p>
            <a:pPr lvl="1"/>
            <a:r>
              <a:rPr lang="en-US" dirty="0" smtClean="0"/>
              <a:t>entry in backend database for ID</a:t>
            </a:r>
          </a:p>
        </p:txBody>
      </p:sp>
      <p:sp>
        <p:nvSpPr>
          <p:cNvPr id="6" name="Footer Placeholder 2"/>
          <p:cNvSpPr txBox="1">
            <a:spLocks noGrp="1"/>
          </p:cNvSpPr>
          <p:nvPr/>
        </p:nvSpPr>
        <p:spPr bwMode="auto">
          <a:xfrm>
            <a:off x="7618413" y="6532563"/>
            <a:ext cx="1452562" cy="285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 smtClean="0">
                <a:latin typeface="Arial" charset="0"/>
                <a:cs typeface="Arial" charset="0"/>
              </a:rPr>
              <a:t>32</a:t>
            </a:r>
            <a:endParaRPr lang="en-US" sz="1600" dirty="0">
              <a:latin typeface="Arial" charset="0"/>
              <a:cs typeface="Arial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>
          <a:xfrm>
            <a:off x="520700" y="128588"/>
            <a:ext cx="7772400" cy="1143000"/>
          </a:xfrm>
        </p:spPr>
        <p:txBody>
          <a:bodyPr/>
          <a:lstStyle/>
          <a:p>
            <a:r>
              <a:rPr lang="en-US" sz="3200" smtClean="0"/>
              <a:t>Cookies: keeping “state” (cont.)</a:t>
            </a:r>
            <a:endParaRPr lang="en-US" smtClean="0"/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952500" y="1138238"/>
            <a:ext cx="981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u="sng"/>
              <a:t>client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5394325" y="1282700"/>
            <a:ext cx="1104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u="sng"/>
              <a:t>server</a:t>
            </a:r>
            <a:endParaRPr lang="en-US">
              <a:latin typeface="Times New Roman" pitchFamily="18" charset="0"/>
            </a:endParaRPr>
          </a:p>
        </p:txBody>
      </p:sp>
      <p:grpSp>
        <p:nvGrpSpPr>
          <p:cNvPr id="2" name="Group 90"/>
          <p:cNvGrpSpPr>
            <a:grpSpLocks/>
          </p:cNvGrpSpPr>
          <p:nvPr/>
        </p:nvGrpSpPr>
        <p:grpSpPr bwMode="auto">
          <a:xfrm>
            <a:off x="2200275" y="4227513"/>
            <a:ext cx="3305175" cy="425450"/>
            <a:chOff x="1386" y="2663"/>
            <a:chExt cx="2082" cy="268"/>
          </a:xfrm>
        </p:grpSpPr>
        <p:sp>
          <p:nvSpPr>
            <p:cNvPr id="64563" name="Line 16"/>
            <p:cNvSpPr>
              <a:spLocks noChangeShapeType="1"/>
            </p:cNvSpPr>
            <p:nvPr/>
          </p:nvSpPr>
          <p:spPr bwMode="auto">
            <a:xfrm flipH="1">
              <a:off x="1386" y="2663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1553" y="2694"/>
              <a:ext cx="1743" cy="237"/>
              <a:chOff x="3268" y="2846"/>
              <a:chExt cx="1743" cy="237"/>
            </a:xfrm>
          </p:grpSpPr>
          <p:sp>
            <p:nvSpPr>
              <p:cNvPr id="64565" name="Rectangle 18"/>
              <p:cNvSpPr>
                <a:spLocks noChangeArrowheads="1"/>
              </p:cNvSpPr>
              <p:nvPr/>
            </p:nvSpPr>
            <p:spPr bwMode="auto">
              <a:xfrm>
                <a:off x="3282" y="2856"/>
                <a:ext cx="1692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66" name="Text Box 19"/>
              <p:cNvSpPr txBox="1">
                <a:spLocks noChangeArrowheads="1"/>
              </p:cNvSpPr>
              <p:nvPr/>
            </p:nvSpPr>
            <p:spPr bwMode="auto">
              <a:xfrm>
                <a:off x="3268" y="2846"/>
                <a:ext cx="1743" cy="23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/>
                  <a:t>usual http response msg</a:t>
                </a:r>
                <a:endParaRPr lang="en-US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5" name="Group 94"/>
          <p:cNvGrpSpPr>
            <a:grpSpLocks/>
          </p:cNvGrpSpPr>
          <p:nvPr/>
        </p:nvGrpSpPr>
        <p:grpSpPr bwMode="auto">
          <a:xfrm>
            <a:off x="2209800" y="5722938"/>
            <a:ext cx="3305175" cy="407987"/>
            <a:chOff x="1392" y="3605"/>
            <a:chExt cx="2082" cy="257"/>
          </a:xfrm>
        </p:grpSpPr>
        <p:sp>
          <p:nvSpPr>
            <p:cNvPr id="64559" name="Line 24"/>
            <p:cNvSpPr>
              <a:spLocks noChangeShapeType="1"/>
            </p:cNvSpPr>
            <p:nvPr/>
          </p:nvSpPr>
          <p:spPr bwMode="auto">
            <a:xfrm flipH="1">
              <a:off x="1392" y="3605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25"/>
            <p:cNvGrpSpPr>
              <a:grpSpLocks/>
            </p:cNvGrpSpPr>
            <p:nvPr/>
          </p:nvGrpSpPr>
          <p:grpSpPr bwMode="auto">
            <a:xfrm>
              <a:off x="1552" y="3625"/>
              <a:ext cx="1743" cy="237"/>
              <a:chOff x="3268" y="2846"/>
              <a:chExt cx="1743" cy="237"/>
            </a:xfrm>
          </p:grpSpPr>
          <p:sp>
            <p:nvSpPr>
              <p:cNvPr id="64561" name="Rectangle 26"/>
              <p:cNvSpPr>
                <a:spLocks noChangeArrowheads="1"/>
              </p:cNvSpPr>
              <p:nvPr/>
            </p:nvSpPr>
            <p:spPr bwMode="auto">
              <a:xfrm>
                <a:off x="3282" y="2856"/>
                <a:ext cx="1692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62" name="Text Box 27"/>
              <p:cNvSpPr txBox="1">
                <a:spLocks noChangeArrowheads="1"/>
              </p:cNvSpPr>
              <p:nvPr/>
            </p:nvSpPr>
            <p:spPr bwMode="auto">
              <a:xfrm>
                <a:off x="3268" y="2846"/>
                <a:ext cx="1743" cy="23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/>
                  <a:t>usual http response msg</a:t>
                </a:r>
                <a:endParaRPr lang="en-US">
                  <a:latin typeface="Times New Roman" pitchFamily="18" charset="0"/>
                </a:endParaRPr>
              </a:p>
            </p:txBody>
          </p:sp>
        </p:grpSp>
      </p:grpSp>
      <p:sp>
        <p:nvSpPr>
          <p:cNvPr id="50235" name="Text Box 59"/>
          <p:cNvSpPr txBox="1">
            <a:spLocks noChangeArrowheads="1"/>
          </p:cNvSpPr>
          <p:nvPr/>
        </p:nvSpPr>
        <p:spPr bwMode="auto">
          <a:xfrm>
            <a:off x="763588" y="2530475"/>
            <a:ext cx="1787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/>
              <a:t>cookie file</a:t>
            </a:r>
          </a:p>
        </p:txBody>
      </p:sp>
      <p:sp>
        <p:nvSpPr>
          <p:cNvPr id="50242" name="Text Box 66"/>
          <p:cNvSpPr txBox="1">
            <a:spLocks noChangeArrowheads="1"/>
          </p:cNvSpPr>
          <p:nvPr/>
        </p:nvSpPr>
        <p:spPr bwMode="auto">
          <a:xfrm>
            <a:off x="58738" y="4303713"/>
            <a:ext cx="18081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one week later:</a:t>
            </a:r>
          </a:p>
        </p:txBody>
      </p:sp>
      <p:grpSp>
        <p:nvGrpSpPr>
          <p:cNvPr id="7" name="Group 89"/>
          <p:cNvGrpSpPr>
            <a:grpSpLocks/>
          </p:cNvGrpSpPr>
          <p:nvPr/>
        </p:nvGrpSpPr>
        <p:grpSpPr bwMode="auto">
          <a:xfrm>
            <a:off x="2209800" y="3589338"/>
            <a:ext cx="5638800" cy="1119187"/>
            <a:chOff x="1392" y="2261"/>
            <a:chExt cx="3552" cy="705"/>
          </a:xfrm>
        </p:grpSpPr>
        <p:sp>
          <p:nvSpPr>
            <p:cNvPr id="64552" name="Line 12"/>
            <p:cNvSpPr>
              <a:spLocks noChangeShapeType="1"/>
            </p:cNvSpPr>
            <p:nvPr/>
          </p:nvSpPr>
          <p:spPr bwMode="auto">
            <a:xfrm>
              <a:off x="1392" y="2357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3" name="Text Box 15"/>
            <p:cNvSpPr txBox="1">
              <a:spLocks noChangeArrowheads="1"/>
            </p:cNvSpPr>
            <p:nvPr/>
          </p:nvSpPr>
          <p:spPr bwMode="auto">
            <a:xfrm>
              <a:off x="1548" y="2261"/>
              <a:ext cx="1689" cy="3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/>
                <a:t>usual http request msg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1">
                  <a:latin typeface="Courier New" pitchFamily="49" charset="0"/>
                </a:rPr>
                <a:t>cookie: 1678</a:t>
              </a:r>
            </a:p>
          </p:txBody>
        </p:sp>
        <p:sp>
          <p:nvSpPr>
            <p:cNvPr id="64554" name="Text Box 28"/>
            <p:cNvSpPr txBox="1">
              <a:spLocks noChangeArrowheads="1"/>
            </p:cNvSpPr>
            <p:nvPr/>
          </p:nvSpPr>
          <p:spPr bwMode="auto">
            <a:xfrm>
              <a:off x="3501" y="2332"/>
              <a:ext cx="703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>
                  <a:solidFill>
                    <a:srgbClr val="000099"/>
                  </a:solidFill>
                </a:rPr>
                <a:t>cookie-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>
                  <a:solidFill>
                    <a:srgbClr val="000099"/>
                  </a:solidFill>
                </a:rPr>
                <a:t>specific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>
                  <a:solidFill>
                    <a:srgbClr val="000099"/>
                  </a:solidFill>
                </a:rPr>
                <a:t>action</a:t>
              </a:r>
              <a:endParaRPr lang="en-US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64555" name="Line 42"/>
            <p:cNvSpPr>
              <a:spLocks noChangeShapeType="1"/>
            </p:cNvSpPr>
            <p:nvPr/>
          </p:nvSpPr>
          <p:spPr bwMode="auto">
            <a:xfrm flipV="1">
              <a:off x="4252" y="2367"/>
              <a:ext cx="692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" name="Group 83"/>
            <p:cNvGrpSpPr>
              <a:grpSpLocks/>
            </p:cNvGrpSpPr>
            <p:nvPr/>
          </p:nvGrpSpPr>
          <p:grpSpPr bwMode="auto">
            <a:xfrm>
              <a:off x="4306" y="2363"/>
              <a:ext cx="557" cy="231"/>
              <a:chOff x="4306" y="2273"/>
              <a:chExt cx="557" cy="231"/>
            </a:xfrm>
          </p:grpSpPr>
          <p:sp>
            <p:nvSpPr>
              <p:cNvPr id="64557" name="Rectangle 72"/>
              <p:cNvSpPr>
                <a:spLocks noChangeArrowheads="1"/>
              </p:cNvSpPr>
              <p:nvPr/>
            </p:nvSpPr>
            <p:spPr bwMode="auto">
              <a:xfrm>
                <a:off x="4409" y="2365"/>
                <a:ext cx="384" cy="9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58" name="Text Box 43"/>
              <p:cNvSpPr txBox="1">
                <a:spLocks noChangeArrowheads="1"/>
              </p:cNvSpPr>
              <p:nvPr/>
            </p:nvSpPr>
            <p:spPr bwMode="auto">
              <a:xfrm>
                <a:off x="4306" y="2273"/>
                <a:ext cx="55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/>
                  <a:t>access</a:t>
                </a:r>
              </a:p>
            </p:txBody>
          </p:sp>
        </p:grpSp>
      </p:grpSp>
      <p:grpSp>
        <p:nvGrpSpPr>
          <p:cNvPr id="9" name="Group 81"/>
          <p:cNvGrpSpPr>
            <a:grpSpLocks/>
          </p:cNvGrpSpPr>
          <p:nvPr/>
        </p:nvGrpSpPr>
        <p:grpSpPr bwMode="auto">
          <a:xfrm>
            <a:off x="755650" y="1804988"/>
            <a:ext cx="1438275" cy="771525"/>
            <a:chOff x="476" y="1047"/>
            <a:chExt cx="906" cy="486"/>
          </a:xfrm>
        </p:grpSpPr>
        <p:sp>
          <p:nvSpPr>
            <p:cNvPr id="64550" name="AutoShape 67"/>
            <p:cNvSpPr>
              <a:spLocks noChangeArrowheads="1"/>
            </p:cNvSpPr>
            <p:nvPr/>
          </p:nvSpPr>
          <p:spPr bwMode="auto">
            <a:xfrm>
              <a:off x="527" y="1047"/>
              <a:ext cx="855" cy="486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1" name="Text Box 60"/>
            <p:cNvSpPr txBox="1">
              <a:spLocks noChangeArrowheads="1"/>
            </p:cNvSpPr>
            <p:nvPr/>
          </p:nvSpPr>
          <p:spPr bwMode="auto">
            <a:xfrm>
              <a:off x="476" y="1134"/>
              <a:ext cx="72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>
                  <a:solidFill>
                    <a:schemeClr val="bg1"/>
                  </a:solidFill>
                  <a:latin typeface="Arial" charset="0"/>
                </a:rPr>
                <a:t>ebay 8734</a:t>
              </a:r>
            </a:p>
          </p:txBody>
        </p:sp>
      </p:grpSp>
      <p:sp>
        <p:nvSpPr>
          <p:cNvPr id="64525" name="AutoShape 68"/>
          <p:cNvSpPr>
            <a:spLocks noChangeArrowheads="1"/>
          </p:cNvSpPr>
          <p:nvPr/>
        </p:nvSpPr>
        <p:spPr bwMode="auto">
          <a:xfrm>
            <a:off x="7956550" y="3343275"/>
            <a:ext cx="527050" cy="825500"/>
          </a:xfrm>
          <a:prstGeom prst="can">
            <a:avLst>
              <a:gd name="adj" fmla="val 39157"/>
            </a:avLst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95"/>
          <p:cNvGrpSpPr>
            <a:grpSpLocks/>
          </p:cNvGrpSpPr>
          <p:nvPr/>
        </p:nvGrpSpPr>
        <p:grpSpPr bwMode="auto">
          <a:xfrm>
            <a:off x="2200275" y="2106613"/>
            <a:ext cx="5921375" cy="1296987"/>
            <a:chOff x="1386" y="1327"/>
            <a:chExt cx="3730" cy="817"/>
          </a:xfrm>
        </p:grpSpPr>
        <p:sp>
          <p:nvSpPr>
            <p:cNvPr id="64543" name="Line 4"/>
            <p:cNvSpPr>
              <a:spLocks noChangeShapeType="1"/>
            </p:cNvSpPr>
            <p:nvPr/>
          </p:nvSpPr>
          <p:spPr bwMode="auto">
            <a:xfrm>
              <a:off x="1386" y="1355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4" name="Text Box 8"/>
            <p:cNvSpPr txBox="1">
              <a:spLocks noChangeArrowheads="1"/>
            </p:cNvSpPr>
            <p:nvPr/>
          </p:nvSpPr>
          <p:spPr bwMode="auto">
            <a:xfrm>
              <a:off x="1554" y="1327"/>
              <a:ext cx="1689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/>
                <a:t>usual http request msg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4545" name="Text Box 31"/>
            <p:cNvSpPr txBox="1">
              <a:spLocks noChangeArrowheads="1"/>
            </p:cNvSpPr>
            <p:nvPr/>
          </p:nvSpPr>
          <p:spPr bwMode="auto">
            <a:xfrm>
              <a:off x="3270" y="1390"/>
              <a:ext cx="1227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>
                  <a:solidFill>
                    <a:srgbClr val="000099"/>
                  </a:solidFill>
                </a:rPr>
                <a:t>Amazon server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>
                  <a:solidFill>
                    <a:srgbClr val="000099"/>
                  </a:solidFill>
                </a:rPr>
                <a:t>creates ID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>
                  <a:solidFill>
                    <a:srgbClr val="000099"/>
                  </a:solidFill>
                </a:rPr>
                <a:t>1678 for user</a:t>
              </a:r>
            </a:p>
          </p:txBody>
        </p:sp>
        <p:grpSp>
          <p:nvGrpSpPr>
            <p:cNvPr id="11" name="Group 82"/>
            <p:cNvGrpSpPr>
              <a:grpSpLocks/>
            </p:cNvGrpSpPr>
            <p:nvPr/>
          </p:nvGrpSpPr>
          <p:grpSpPr bwMode="auto">
            <a:xfrm>
              <a:off x="4377" y="1730"/>
              <a:ext cx="739" cy="414"/>
              <a:chOff x="4377" y="1640"/>
              <a:chExt cx="739" cy="414"/>
            </a:xfrm>
          </p:grpSpPr>
          <p:sp>
            <p:nvSpPr>
              <p:cNvPr id="64547" name="Line 40"/>
              <p:cNvSpPr>
                <a:spLocks noChangeShapeType="1"/>
              </p:cNvSpPr>
              <p:nvPr/>
            </p:nvSpPr>
            <p:spPr bwMode="auto">
              <a:xfrm>
                <a:off x="4377" y="1640"/>
                <a:ext cx="659" cy="4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48" name="Rectangle 73"/>
              <p:cNvSpPr>
                <a:spLocks noChangeArrowheads="1"/>
              </p:cNvSpPr>
              <p:nvPr/>
            </p:nvSpPr>
            <p:spPr bwMode="auto">
              <a:xfrm>
                <a:off x="4470" y="1729"/>
                <a:ext cx="602" cy="243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49" name="Text Box 41"/>
              <p:cNvSpPr txBox="1">
                <a:spLocks noChangeArrowheads="1"/>
              </p:cNvSpPr>
              <p:nvPr/>
            </p:nvSpPr>
            <p:spPr bwMode="auto">
              <a:xfrm>
                <a:off x="4381" y="1702"/>
                <a:ext cx="735" cy="3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5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/>
                  <a:t>create</a:t>
                </a:r>
              </a:p>
              <a:p>
                <a:pPr>
                  <a:lnSpc>
                    <a:spcPct val="75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/>
                  <a:t>    entry</a:t>
                </a:r>
              </a:p>
            </p:txBody>
          </p:sp>
        </p:grpSp>
      </p:grpSp>
      <p:grpSp>
        <p:nvGrpSpPr>
          <p:cNvPr id="12" name="Group 88"/>
          <p:cNvGrpSpPr>
            <a:grpSpLocks/>
          </p:cNvGrpSpPr>
          <p:nvPr/>
        </p:nvGrpSpPr>
        <p:grpSpPr bwMode="auto">
          <a:xfrm>
            <a:off x="728663" y="2598738"/>
            <a:ext cx="4805362" cy="1087437"/>
            <a:chOff x="459" y="1637"/>
            <a:chExt cx="3027" cy="685"/>
          </a:xfrm>
        </p:grpSpPr>
        <p:sp>
          <p:nvSpPr>
            <p:cNvPr id="64538" name="Line 9"/>
            <p:cNvSpPr>
              <a:spLocks noChangeShapeType="1"/>
            </p:cNvSpPr>
            <p:nvPr/>
          </p:nvSpPr>
          <p:spPr bwMode="auto">
            <a:xfrm flipH="1">
              <a:off x="1404" y="1637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9" name="Text Box 11"/>
            <p:cNvSpPr txBox="1">
              <a:spLocks noChangeArrowheads="1"/>
            </p:cNvSpPr>
            <p:nvPr/>
          </p:nvSpPr>
          <p:spPr bwMode="auto">
            <a:xfrm>
              <a:off x="1552" y="1650"/>
              <a:ext cx="1665" cy="3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/>
                <a:t>usual http response 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1">
                  <a:latin typeface="Courier New" pitchFamily="49" charset="0"/>
                </a:rPr>
                <a:t>Set-cookie: 1678 </a:t>
              </a:r>
            </a:p>
          </p:txBody>
        </p:sp>
        <p:grpSp>
          <p:nvGrpSpPr>
            <p:cNvPr id="13" name="Group 76"/>
            <p:cNvGrpSpPr>
              <a:grpSpLocks/>
            </p:cNvGrpSpPr>
            <p:nvPr/>
          </p:nvGrpSpPr>
          <p:grpSpPr bwMode="auto">
            <a:xfrm>
              <a:off x="459" y="1836"/>
              <a:ext cx="1004" cy="486"/>
              <a:chOff x="684" y="1746"/>
              <a:chExt cx="1004" cy="486"/>
            </a:xfrm>
          </p:grpSpPr>
          <p:sp>
            <p:nvSpPr>
              <p:cNvPr id="64541" name="AutoShape 74"/>
              <p:cNvSpPr>
                <a:spLocks noChangeArrowheads="1"/>
              </p:cNvSpPr>
              <p:nvPr/>
            </p:nvSpPr>
            <p:spPr bwMode="auto">
              <a:xfrm>
                <a:off x="735" y="1746"/>
                <a:ext cx="829" cy="486"/>
              </a:xfrm>
              <a:prstGeom prst="can">
                <a:avLst>
                  <a:gd name="adj" fmla="val 25000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42" name="Text Box 75"/>
              <p:cNvSpPr txBox="1">
                <a:spLocks noChangeArrowheads="1"/>
              </p:cNvSpPr>
              <p:nvPr/>
            </p:nvSpPr>
            <p:spPr bwMode="auto">
              <a:xfrm>
                <a:off x="684" y="1833"/>
                <a:ext cx="1004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 b="1">
                    <a:solidFill>
                      <a:schemeClr val="bg1"/>
                    </a:solidFill>
                    <a:latin typeface="Arial" charset="0"/>
                  </a:rPr>
                  <a:t>ebay 8734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 b="1">
                    <a:solidFill>
                      <a:schemeClr val="bg1"/>
                    </a:solidFill>
                    <a:latin typeface="Arial" charset="0"/>
                  </a:rPr>
                  <a:t>amazon 1678</a:t>
                </a:r>
              </a:p>
            </p:txBody>
          </p:sp>
        </p:grpSp>
      </p:grpSp>
      <p:grpSp>
        <p:nvGrpSpPr>
          <p:cNvPr id="14" name="Group 93"/>
          <p:cNvGrpSpPr>
            <a:grpSpLocks/>
          </p:cNvGrpSpPr>
          <p:nvPr/>
        </p:nvGrpSpPr>
        <p:grpSpPr bwMode="auto">
          <a:xfrm>
            <a:off x="2181225" y="4192588"/>
            <a:ext cx="5705475" cy="1992312"/>
            <a:chOff x="1374" y="2641"/>
            <a:chExt cx="3594" cy="1255"/>
          </a:xfrm>
        </p:grpSpPr>
        <p:sp>
          <p:nvSpPr>
            <p:cNvPr id="64533" name="Line 20"/>
            <p:cNvSpPr>
              <a:spLocks noChangeShapeType="1"/>
            </p:cNvSpPr>
            <p:nvPr/>
          </p:nvSpPr>
          <p:spPr bwMode="auto">
            <a:xfrm>
              <a:off x="1374" y="3293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4" name="Text Box 23"/>
            <p:cNvSpPr txBox="1">
              <a:spLocks noChangeArrowheads="1"/>
            </p:cNvSpPr>
            <p:nvPr/>
          </p:nvSpPr>
          <p:spPr bwMode="auto">
            <a:xfrm>
              <a:off x="1561" y="3171"/>
              <a:ext cx="1689" cy="3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/>
                <a:t>usual http request msg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1">
                  <a:latin typeface="Courier New" pitchFamily="49" charset="0"/>
                </a:rPr>
                <a:t>cookie: 1678</a:t>
              </a:r>
            </a:p>
          </p:txBody>
        </p:sp>
        <p:sp>
          <p:nvSpPr>
            <p:cNvPr id="64535" name="Text Box 29"/>
            <p:cNvSpPr txBox="1">
              <a:spLocks noChangeArrowheads="1"/>
            </p:cNvSpPr>
            <p:nvPr/>
          </p:nvSpPr>
          <p:spPr bwMode="auto">
            <a:xfrm>
              <a:off x="3531" y="3262"/>
              <a:ext cx="703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>
                  <a:solidFill>
                    <a:srgbClr val="000099"/>
                  </a:solidFill>
                </a:rPr>
                <a:t>cookie-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>
                  <a:solidFill>
                    <a:srgbClr val="000099"/>
                  </a:solidFill>
                </a:rPr>
                <a:t>specific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>
                  <a:solidFill>
                    <a:srgbClr val="000099"/>
                  </a:solidFill>
                </a:rPr>
                <a:t>action</a:t>
              </a:r>
              <a:endParaRPr lang="en-US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64536" name="Line 44"/>
            <p:cNvSpPr>
              <a:spLocks noChangeShapeType="1"/>
            </p:cNvSpPr>
            <p:nvPr/>
          </p:nvSpPr>
          <p:spPr bwMode="auto">
            <a:xfrm flipV="1">
              <a:off x="4181" y="2641"/>
              <a:ext cx="787" cy="8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7" name="Text Box 71"/>
            <p:cNvSpPr txBox="1">
              <a:spLocks noChangeArrowheads="1"/>
            </p:cNvSpPr>
            <p:nvPr/>
          </p:nvSpPr>
          <p:spPr bwMode="auto">
            <a:xfrm>
              <a:off x="4287" y="2939"/>
              <a:ext cx="557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/>
                <a:t>access</a:t>
              </a:r>
            </a:p>
          </p:txBody>
        </p:sp>
      </p:grpSp>
      <p:grpSp>
        <p:nvGrpSpPr>
          <p:cNvPr id="15" name="Group 77"/>
          <p:cNvGrpSpPr>
            <a:grpSpLocks/>
          </p:cNvGrpSpPr>
          <p:nvPr/>
        </p:nvGrpSpPr>
        <p:grpSpPr bwMode="auto">
          <a:xfrm>
            <a:off x="742950" y="4799013"/>
            <a:ext cx="1593850" cy="771525"/>
            <a:chOff x="684" y="1746"/>
            <a:chExt cx="1004" cy="486"/>
          </a:xfrm>
        </p:grpSpPr>
        <p:sp>
          <p:nvSpPr>
            <p:cNvPr id="64531" name="AutoShape 78"/>
            <p:cNvSpPr>
              <a:spLocks noChangeArrowheads="1"/>
            </p:cNvSpPr>
            <p:nvPr/>
          </p:nvSpPr>
          <p:spPr bwMode="auto">
            <a:xfrm>
              <a:off x="735" y="1746"/>
              <a:ext cx="829" cy="486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2" name="Text Box 79"/>
            <p:cNvSpPr txBox="1">
              <a:spLocks noChangeArrowheads="1"/>
            </p:cNvSpPr>
            <p:nvPr/>
          </p:nvSpPr>
          <p:spPr bwMode="auto">
            <a:xfrm>
              <a:off x="684" y="1833"/>
              <a:ext cx="100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>
                  <a:solidFill>
                    <a:schemeClr val="bg1"/>
                  </a:solidFill>
                  <a:latin typeface="Arial" charset="0"/>
                </a:rPr>
                <a:t>ebay 8734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>
                  <a:solidFill>
                    <a:schemeClr val="bg1"/>
                  </a:solidFill>
                  <a:latin typeface="Arial" charset="0"/>
                </a:rPr>
                <a:t>amazon 1678</a:t>
              </a:r>
            </a:p>
          </p:txBody>
        </p:sp>
      </p:grpSp>
      <p:sp>
        <p:nvSpPr>
          <p:cNvPr id="64530" name="Text Box 80"/>
          <p:cNvSpPr txBox="1">
            <a:spLocks noChangeArrowheads="1"/>
          </p:cNvSpPr>
          <p:nvPr/>
        </p:nvSpPr>
        <p:spPr bwMode="auto">
          <a:xfrm>
            <a:off x="7831138" y="4248150"/>
            <a:ext cx="1150937" cy="641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backend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database</a:t>
            </a:r>
          </a:p>
        </p:txBody>
      </p:sp>
      <p:sp>
        <p:nvSpPr>
          <p:cNvPr id="3" name="Footer Placeholder 2"/>
          <p:cNvSpPr txBox="1">
            <a:spLocks noGrp="1"/>
          </p:cNvSpPr>
          <p:nvPr/>
        </p:nvSpPr>
        <p:spPr bwMode="auto">
          <a:xfrm>
            <a:off x="7618413" y="6532563"/>
            <a:ext cx="1452562" cy="285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 smtClean="0">
                <a:latin typeface="Arial" charset="0"/>
                <a:cs typeface="Arial" charset="0"/>
              </a:rPr>
              <a:t>33</a:t>
            </a:r>
            <a:endParaRPr lang="en-US" sz="1600" dirty="0">
              <a:latin typeface="Arial" charset="0"/>
              <a:cs typeface="Arial" charset="0"/>
            </a:endParaRPr>
          </a:p>
        </p:txBody>
      </p:sp>
      <p:sp>
        <p:nvSpPr>
          <p:cNvPr id="5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35" grpId="0"/>
      <p:bldP spid="5024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Cookies (continued)</a:t>
            </a:r>
          </a:p>
        </p:txBody>
      </p:sp>
      <p:sp>
        <p:nvSpPr>
          <p:cNvPr id="6554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77963"/>
            <a:ext cx="3810000" cy="2641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what cookies can bring:</a:t>
            </a:r>
            <a:endParaRPr lang="en-US" sz="2400" smtClean="0"/>
          </a:p>
          <a:p>
            <a:r>
              <a:rPr lang="en-US" sz="2400" smtClean="0"/>
              <a:t>authorization</a:t>
            </a:r>
          </a:p>
          <a:p>
            <a:r>
              <a:rPr lang="en-US" sz="2400" smtClean="0"/>
              <a:t>shopping carts</a:t>
            </a:r>
          </a:p>
          <a:p>
            <a:r>
              <a:rPr lang="en-US" sz="2400" smtClean="0"/>
              <a:t>recommendations</a:t>
            </a:r>
          </a:p>
          <a:p>
            <a:r>
              <a:rPr lang="en-US" sz="2400" smtClean="0"/>
              <a:t>user session state (Web e-mail)</a:t>
            </a:r>
          </a:p>
        </p:txBody>
      </p:sp>
      <p:sp>
        <p:nvSpPr>
          <p:cNvPr id="65544" name="Rectangle 15"/>
          <p:cNvSpPr>
            <a:spLocks noChangeArrowheads="1"/>
          </p:cNvSpPr>
          <p:nvPr/>
        </p:nvSpPr>
        <p:spPr bwMode="auto">
          <a:xfrm>
            <a:off x="411163" y="4090988"/>
            <a:ext cx="5702300" cy="264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u="sng">
                <a:solidFill>
                  <a:srgbClr val="FF0000"/>
                </a:solidFill>
              </a:rPr>
              <a:t>how to keep “state”:</a:t>
            </a:r>
            <a:endParaRPr lang="en-US"/>
          </a:p>
          <a:p>
            <a:pPr marL="342900" indent="-342900"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/>
              <a:t>protocol endpoints: maintain state at sender/receiver over multiple transactions</a:t>
            </a:r>
          </a:p>
          <a:p>
            <a:pPr marL="342900" indent="-342900"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/>
              <a:t>cookies: http messages carry state</a:t>
            </a:r>
          </a:p>
        </p:txBody>
      </p:sp>
      <p:sp>
        <p:nvSpPr>
          <p:cNvPr id="6" name="Footer Placeholder 2"/>
          <p:cNvSpPr txBox="1">
            <a:spLocks noGrp="1"/>
          </p:cNvSpPr>
          <p:nvPr/>
        </p:nvSpPr>
        <p:spPr bwMode="auto">
          <a:xfrm>
            <a:off x="7618413" y="6532563"/>
            <a:ext cx="1452562" cy="285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 smtClean="0">
                <a:latin typeface="Arial" charset="0"/>
                <a:cs typeface="Arial" charset="0"/>
              </a:rPr>
              <a:t>34</a:t>
            </a:r>
            <a:endParaRPr lang="en-US" sz="1600" dirty="0">
              <a:latin typeface="Arial" charset="0"/>
              <a:cs typeface="Arial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Web caches (proxy server)</a:t>
            </a:r>
            <a:endParaRPr lang="en-US" smtClean="0"/>
          </a:p>
        </p:txBody>
      </p:sp>
      <p:sp>
        <p:nvSpPr>
          <p:cNvPr id="71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9400" y="1957388"/>
            <a:ext cx="3767138" cy="3762375"/>
          </a:xfrm>
        </p:spPr>
        <p:txBody>
          <a:bodyPr/>
          <a:lstStyle/>
          <a:p>
            <a:r>
              <a:rPr lang="en-US" sz="2400" smtClean="0"/>
              <a:t>user sets browser: Web accesses via  cache</a:t>
            </a:r>
          </a:p>
          <a:p>
            <a:r>
              <a:rPr lang="en-US" sz="2400" smtClean="0"/>
              <a:t>browser sends all HTTP requests to cache</a:t>
            </a:r>
          </a:p>
          <a:p>
            <a:pPr lvl="1"/>
            <a:r>
              <a:rPr lang="en-US" sz="2000" smtClean="0"/>
              <a:t>object in cache: cache returns object </a:t>
            </a:r>
          </a:p>
          <a:p>
            <a:pPr lvl="1"/>
            <a:r>
              <a:rPr lang="en-US" sz="2000" smtClean="0"/>
              <a:t>else cache requests object from origin server, then returns object to client</a:t>
            </a:r>
          </a:p>
        </p:txBody>
      </p:sp>
      <p:sp>
        <p:nvSpPr>
          <p:cNvPr id="7176" name="Rectangle 4"/>
          <p:cNvSpPr>
            <a:spLocks noChangeArrowheads="1"/>
          </p:cNvSpPr>
          <p:nvPr/>
        </p:nvSpPr>
        <p:spPr bwMode="auto">
          <a:xfrm>
            <a:off x="393700" y="1265238"/>
            <a:ext cx="8750300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>
                <a:solidFill>
                  <a:srgbClr val="FF0000"/>
                </a:solidFill>
              </a:rPr>
              <a:t>Goal:</a:t>
            </a:r>
            <a:r>
              <a:rPr lang="en-US"/>
              <a:t> satisfy client request without involving origin server</a:t>
            </a:r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4203700" y="2955925"/>
          <a:ext cx="515938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74" name="Clip" r:id="rId3" imgW="1305000" imgH="1085760" progId="">
                  <p:embed/>
                </p:oleObj>
              </mc:Choice>
              <mc:Fallback>
                <p:oleObj name="Clip" r:id="rId3" imgW="1305000" imgH="108576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3700" y="2955925"/>
                        <a:ext cx="515938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7" name="Text Box 6"/>
          <p:cNvSpPr txBox="1">
            <a:spLocks noChangeArrowheads="1"/>
          </p:cNvSpPr>
          <p:nvPr/>
        </p:nvSpPr>
        <p:spPr bwMode="auto">
          <a:xfrm>
            <a:off x="4143375" y="3368675"/>
            <a:ext cx="7143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client</a:t>
            </a:r>
            <a:endParaRPr lang="en-US">
              <a:latin typeface="Times New Roman" pitchFamily="18" charset="0"/>
            </a:endParaRPr>
          </a:p>
        </p:txBody>
      </p:sp>
      <p:graphicFrame>
        <p:nvGraphicFramePr>
          <p:cNvPr id="7171" name="Object 7"/>
          <p:cNvGraphicFramePr>
            <a:graphicFrameLocks noChangeAspect="1"/>
          </p:cNvGraphicFramePr>
          <p:nvPr/>
        </p:nvGraphicFramePr>
        <p:xfrm>
          <a:off x="4268788" y="4826000"/>
          <a:ext cx="51593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75" name="Clip" r:id="rId5" imgW="1305000" imgH="1085760" progId="">
                  <p:embed/>
                </p:oleObj>
              </mc:Choice>
              <mc:Fallback>
                <p:oleObj name="Clip" r:id="rId5" imgW="1305000" imgH="108576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8788" y="4826000"/>
                        <a:ext cx="515937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Text Box 8"/>
          <p:cNvSpPr txBox="1">
            <a:spLocks noChangeArrowheads="1"/>
          </p:cNvSpPr>
          <p:nvPr/>
        </p:nvSpPr>
        <p:spPr bwMode="auto">
          <a:xfrm>
            <a:off x="6024563" y="2774950"/>
            <a:ext cx="9556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/>
              <a:t>Proxy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/>
              <a:t>server</a:t>
            </a:r>
            <a:endParaRPr lang="en-US">
              <a:latin typeface="Times New Roman" pitchFamily="18" charset="0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249988" y="3556000"/>
            <a:ext cx="346075" cy="742950"/>
            <a:chOff x="4180" y="783"/>
            <a:chExt cx="150" cy="307"/>
          </a:xfrm>
        </p:grpSpPr>
        <p:sp>
          <p:nvSpPr>
            <p:cNvPr id="7220" name="AutoShape 1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1" name="Rectangle 1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2" name="Rectangle 1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3" name="AutoShape 1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4" name="Line 1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5" name="Line 1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6" name="Rectangle 1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7" name="Rectangle 1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80" name="Text Box 21"/>
          <p:cNvSpPr txBox="1">
            <a:spLocks noChangeArrowheads="1"/>
          </p:cNvSpPr>
          <p:nvPr/>
        </p:nvSpPr>
        <p:spPr bwMode="auto">
          <a:xfrm>
            <a:off x="4298950" y="5284788"/>
            <a:ext cx="7143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client</a:t>
            </a:r>
            <a:endParaRPr lang="en-US">
              <a:latin typeface="Times New Roman" pitchFamily="18" charset="0"/>
            </a:endParaRPr>
          </a:p>
        </p:txBody>
      </p: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4567238" y="4095750"/>
            <a:ext cx="1593850" cy="760413"/>
            <a:chOff x="2877" y="2580"/>
            <a:chExt cx="1004" cy="479"/>
          </a:xfrm>
        </p:grpSpPr>
        <p:sp>
          <p:nvSpPr>
            <p:cNvPr id="7218" name="Line 19"/>
            <p:cNvSpPr>
              <a:spLocks noChangeShapeType="1"/>
            </p:cNvSpPr>
            <p:nvPr/>
          </p:nvSpPr>
          <p:spPr bwMode="auto">
            <a:xfrm flipV="1">
              <a:off x="2998" y="2580"/>
              <a:ext cx="883" cy="47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9" name="Text Box 23"/>
            <p:cNvSpPr txBox="1">
              <a:spLocks noChangeArrowheads="1"/>
            </p:cNvSpPr>
            <p:nvPr/>
          </p:nvSpPr>
          <p:spPr bwMode="auto">
            <a:xfrm rot="-1692639">
              <a:off x="2877" y="2646"/>
              <a:ext cx="95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FF0000"/>
                  </a:solidFill>
                </a:rPr>
                <a:t>HTTP request</a:t>
              </a:r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4773613" y="4183063"/>
            <a:ext cx="1620837" cy="785812"/>
            <a:chOff x="3007" y="2635"/>
            <a:chExt cx="1021" cy="495"/>
          </a:xfrm>
        </p:grpSpPr>
        <p:sp>
          <p:nvSpPr>
            <p:cNvPr id="7216" name="Line 20"/>
            <p:cNvSpPr>
              <a:spLocks noChangeShapeType="1"/>
            </p:cNvSpPr>
            <p:nvPr/>
          </p:nvSpPr>
          <p:spPr bwMode="auto">
            <a:xfrm flipH="1">
              <a:off x="3030" y="2635"/>
              <a:ext cx="884" cy="49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7" name="Text Box 25"/>
            <p:cNvSpPr txBox="1">
              <a:spLocks noChangeArrowheads="1"/>
            </p:cNvSpPr>
            <p:nvPr/>
          </p:nvSpPr>
          <p:spPr bwMode="auto">
            <a:xfrm rot="-1737783">
              <a:off x="3007" y="2847"/>
              <a:ext cx="102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FF0000"/>
                  </a:solidFill>
                </a:rPr>
                <a:t>HTTP response</a:t>
              </a:r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8089900" y="2792413"/>
            <a:ext cx="346075" cy="742950"/>
            <a:chOff x="4180" y="783"/>
            <a:chExt cx="150" cy="307"/>
          </a:xfrm>
        </p:grpSpPr>
        <p:sp>
          <p:nvSpPr>
            <p:cNvPr id="7208" name="AutoShape 27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9" name="Rectangle 28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0" name="Rectangle 29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1" name="AutoShape 30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2" name="Line 31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3" name="Line 32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4" name="Rectangle 33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5" name="Rectangle 34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8174038" y="4670425"/>
            <a:ext cx="346075" cy="742950"/>
            <a:chOff x="4180" y="783"/>
            <a:chExt cx="150" cy="307"/>
          </a:xfrm>
        </p:grpSpPr>
        <p:sp>
          <p:nvSpPr>
            <p:cNvPr id="7200" name="AutoShape 36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1" name="Rectangle 37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2" name="Rectangle 38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3" name="AutoShape 39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4" name="Line 40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5" name="Line 41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6" name="Rectangle 42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7" name="Rectangle 43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49"/>
          <p:cNvGrpSpPr>
            <a:grpSpLocks/>
          </p:cNvGrpSpPr>
          <p:nvPr/>
        </p:nvGrpSpPr>
        <p:grpSpPr bwMode="auto">
          <a:xfrm>
            <a:off x="4765675" y="3141663"/>
            <a:ext cx="3251200" cy="730250"/>
            <a:chOff x="3002" y="1979"/>
            <a:chExt cx="2048" cy="460"/>
          </a:xfrm>
        </p:grpSpPr>
        <p:sp>
          <p:nvSpPr>
            <p:cNvPr id="7197" name="Freeform 18"/>
            <p:cNvSpPr>
              <a:spLocks/>
            </p:cNvSpPr>
            <p:nvPr/>
          </p:nvSpPr>
          <p:spPr bwMode="auto">
            <a:xfrm>
              <a:off x="3002" y="1979"/>
              <a:ext cx="2048" cy="460"/>
            </a:xfrm>
            <a:custGeom>
              <a:avLst/>
              <a:gdLst>
                <a:gd name="T0" fmla="*/ 0 w 2048"/>
                <a:gd name="T1" fmla="*/ 2 h 460"/>
                <a:gd name="T2" fmla="*/ 1011 w 2048"/>
                <a:gd name="T3" fmla="*/ 460 h 460"/>
                <a:gd name="T4" fmla="*/ 2048 w 2048"/>
                <a:gd name="T5" fmla="*/ 0 h 460"/>
                <a:gd name="T6" fmla="*/ 0 60000 65536"/>
                <a:gd name="T7" fmla="*/ 0 60000 65536"/>
                <a:gd name="T8" fmla="*/ 0 60000 65536"/>
                <a:gd name="T9" fmla="*/ 0 w 2048"/>
                <a:gd name="T10" fmla="*/ 0 h 460"/>
                <a:gd name="T11" fmla="*/ 2048 w 2048"/>
                <a:gd name="T12" fmla="*/ 460 h 4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8" h="460">
                  <a:moveTo>
                    <a:pt x="0" y="2"/>
                  </a:moveTo>
                  <a:lnTo>
                    <a:pt x="1011" y="460"/>
                  </a:lnTo>
                  <a:lnTo>
                    <a:pt x="2048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" name="Text Box 22"/>
            <p:cNvSpPr txBox="1">
              <a:spLocks noChangeArrowheads="1"/>
            </p:cNvSpPr>
            <p:nvPr/>
          </p:nvSpPr>
          <p:spPr bwMode="auto">
            <a:xfrm rot="1422049">
              <a:off x="3064" y="2006"/>
              <a:ext cx="95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FF0000"/>
                  </a:solidFill>
                </a:rPr>
                <a:t>HTTP request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199" name="Text Box 45"/>
            <p:cNvSpPr txBox="1">
              <a:spLocks noChangeArrowheads="1"/>
            </p:cNvSpPr>
            <p:nvPr/>
          </p:nvSpPr>
          <p:spPr bwMode="auto">
            <a:xfrm rot="-1419968">
              <a:off x="4095" y="2016"/>
              <a:ext cx="95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FF0000"/>
                  </a:solidFill>
                </a:rPr>
                <a:t>HTTP request</a:t>
              </a:r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7186" name="Text Box 47"/>
          <p:cNvSpPr txBox="1">
            <a:spLocks noChangeArrowheads="1"/>
          </p:cNvSpPr>
          <p:nvPr/>
        </p:nvSpPr>
        <p:spPr bwMode="auto">
          <a:xfrm>
            <a:off x="7885113" y="5465763"/>
            <a:ext cx="8001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origin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server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187" name="Text Box 48"/>
          <p:cNvSpPr txBox="1">
            <a:spLocks noChangeArrowheads="1"/>
          </p:cNvSpPr>
          <p:nvPr/>
        </p:nvSpPr>
        <p:spPr bwMode="auto">
          <a:xfrm>
            <a:off x="7816850" y="1993900"/>
            <a:ext cx="8001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origin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server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188" name="Rectangle 55"/>
          <p:cNvSpPr>
            <a:spLocks noChangeArrowheads="1"/>
          </p:cNvSpPr>
          <p:nvPr/>
        </p:nvSpPr>
        <p:spPr bwMode="auto">
          <a:xfrm>
            <a:off x="6946900" y="4349750"/>
            <a:ext cx="406400" cy="393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189" name="Picture 5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97863" y="2632075"/>
            <a:ext cx="527050" cy="4333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grpSp>
        <p:nvGrpSpPr>
          <p:cNvPr id="9" name="Group 60"/>
          <p:cNvGrpSpPr>
            <a:grpSpLocks/>
          </p:cNvGrpSpPr>
          <p:nvPr/>
        </p:nvGrpSpPr>
        <p:grpSpPr bwMode="auto">
          <a:xfrm>
            <a:off x="3992563" y="2678113"/>
            <a:ext cx="4186237" cy="1814512"/>
            <a:chOff x="2515" y="1687"/>
            <a:chExt cx="2637" cy="1143"/>
          </a:xfrm>
        </p:grpSpPr>
        <p:sp>
          <p:nvSpPr>
            <p:cNvPr id="7192" name="Freeform 44"/>
            <p:cNvSpPr>
              <a:spLocks/>
            </p:cNvSpPr>
            <p:nvPr/>
          </p:nvSpPr>
          <p:spPr bwMode="auto">
            <a:xfrm>
              <a:off x="2985" y="2026"/>
              <a:ext cx="2119" cy="476"/>
            </a:xfrm>
            <a:custGeom>
              <a:avLst/>
              <a:gdLst>
                <a:gd name="T0" fmla="*/ 2119 w 2119"/>
                <a:gd name="T1" fmla="*/ 0 h 476"/>
                <a:gd name="T2" fmla="*/ 1020 w 2119"/>
                <a:gd name="T3" fmla="*/ 476 h 476"/>
                <a:gd name="T4" fmla="*/ 0 w 2119"/>
                <a:gd name="T5" fmla="*/ 8 h 476"/>
                <a:gd name="T6" fmla="*/ 0 60000 65536"/>
                <a:gd name="T7" fmla="*/ 0 60000 65536"/>
                <a:gd name="T8" fmla="*/ 0 60000 65536"/>
                <a:gd name="T9" fmla="*/ 0 w 2119"/>
                <a:gd name="T10" fmla="*/ 0 h 476"/>
                <a:gd name="T11" fmla="*/ 2119 w 2119"/>
                <a:gd name="T12" fmla="*/ 476 h 4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9" h="476">
                  <a:moveTo>
                    <a:pt x="2119" y="0"/>
                  </a:moveTo>
                  <a:lnTo>
                    <a:pt x="1020" y="476"/>
                  </a:lnTo>
                  <a:lnTo>
                    <a:pt x="0" y="8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3" name="Text Box 24"/>
            <p:cNvSpPr txBox="1">
              <a:spLocks noChangeArrowheads="1"/>
            </p:cNvSpPr>
            <p:nvPr/>
          </p:nvSpPr>
          <p:spPr bwMode="auto">
            <a:xfrm rot="1411598">
              <a:off x="2901" y="2244"/>
              <a:ext cx="102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FF0000"/>
                  </a:solidFill>
                </a:rPr>
                <a:t>HTTP response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194" name="Text Box 46"/>
            <p:cNvSpPr txBox="1">
              <a:spLocks noChangeArrowheads="1"/>
            </p:cNvSpPr>
            <p:nvPr/>
          </p:nvSpPr>
          <p:spPr bwMode="auto">
            <a:xfrm rot="-1415789">
              <a:off x="4131" y="2232"/>
              <a:ext cx="102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FF0000"/>
                  </a:solidFill>
                </a:rPr>
                <a:t>HTTP response</a:t>
              </a:r>
              <a:endParaRPr lang="en-US">
                <a:latin typeface="Times New Roman" pitchFamily="18" charset="0"/>
              </a:endParaRPr>
            </a:p>
          </p:txBody>
        </p:sp>
        <p:pic>
          <p:nvPicPr>
            <p:cNvPr id="7195" name="Picture 5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979" y="2557"/>
              <a:ext cx="332" cy="2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pic>
          <p:nvPicPr>
            <p:cNvPr id="7196" name="Picture 59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515" y="1687"/>
              <a:ext cx="332" cy="2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</p:grpSp>
      <p:pic>
        <p:nvPicPr>
          <p:cNvPr id="171069" name="Picture 6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40188" y="4613275"/>
            <a:ext cx="527050" cy="4333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" name="Footer Placeholder 2"/>
          <p:cNvSpPr txBox="1">
            <a:spLocks noGrp="1"/>
          </p:cNvSpPr>
          <p:nvPr/>
        </p:nvSpPr>
        <p:spPr bwMode="auto">
          <a:xfrm>
            <a:off x="7618413" y="6532563"/>
            <a:ext cx="1452562" cy="285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 smtClean="0">
                <a:latin typeface="Arial" charset="0"/>
                <a:cs typeface="Arial" charset="0"/>
              </a:rPr>
              <a:t>35</a:t>
            </a:r>
            <a:endParaRPr lang="en-US" sz="1600" dirty="0">
              <a:latin typeface="Arial" charset="0"/>
              <a:cs typeface="Arial" charset="0"/>
            </a:endParaRPr>
          </a:p>
        </p:txBody>
      </p:sp>
      <p:sp>
        <p:nvSpPr>
          <p:cNvPr id="5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7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about Web caching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 smtClean="0"/>
              <a:t>cache acts as both client and server</a:t>
            </a:r>
          </a:p>
          <a:p>
            <a:r>
              <a:rPr lang="en-US" sz="2400" smtClean="0"/>
              <a:t>typically cache is installed by ISP (university, company, residential ISP)</a:t>
            </a:r>
          </a:p>
        </p:txBody>
      </p:sp>
      <p:sp>
        <p:nvSpPr>
          <p:cNvPr id="6656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 dirty="0" smtClean="0">
                <a:solidFill>
                  <a:srgbClr val="FF0000"/>
                </a:solidFill>
              </a:rPr>
              <a:t>why Web caching?</a:t>
            </a:r>
            <a:endParaRPr lang="en-US" sz="2400" dirty="0" smtClean="0"/>
          </a:p>
          <a:p>
            <a:r>
              <a:rPr lang="en-US" sz="2400" dirty="0" smtClean="0"/>
              <a:t>reduce response time for client request</a:t>
            </a:r>
          </a:p>
          <a:p>
            <a:r>
              <a:rPr lang="en-US" sz="2400" dirty="0" smtClean="0"/>
              <a:t>reduce traffic on an institution’s access link.</a:t>
            </a:r>
          </a:p>
        </p:txBody>
      </p:sp>
      <p:sp>
        <p:nvSpPr>
          <p:cNvPr id="6" name="Footer Placeholder 2"/>
          <p:cNvSpPr txBox="1">
            <a:spLocks noGrp="1"/>
          </p:cNvSpPr>
          <p:nvPr/>
        </p:nvSpPr>
        <p:spPr bwMode="auto">
          <a:xfrm>
            <a:off x="7618413" y="6532563"/>
            <a:ext cx="1452562" cy="285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 smtClean="0">
                <a:latin typeface="Arial" charset="0"/>
                <a:cs typeface="Arial" charset="0"/>
              </a:rPr>
              <a:t>36</a:t>
            </a:r>
            <a:endParaRPr lang="en-US" sz="1600" dirty="0">
              <a:latin typeface="Arial" charset="0"/>
              <a:cs typeface="Arial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228600"/>
            <a:ext cx="7962900" cy="1143000"/>
          </a:xfrm>
        </p:spPr>
        <p:txBody>
          <a:bodyPr/>
          <a:lstStyle/>
          <a:p>
            <a:r>
              <a:rPr lang="en-US" sz="3200" smtClean="0"/>
              <a:t>Conditional GET</a:t>
            </a:r>
            <a:endParaRPr lang="en-US" smtClean="0"/>
          </a:p>
        </p:txBody>
      </p:sp>
      <p:sp>
        <p:nvSpPr>
          <p:cNvPr id="6758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9400" y="1511300"/>
            <a:ext cx="3743325" cy="4305300"/>
          </a:xfrm>
        </p:spPr>
        <p:txBody>
          <a:bodyPr/>
          <a:lstStyle/>
          <a:p>
            <a:r>
              <a:rPr lang="en-US" sz="2000" smtClean="0">
                <a:solidFill>
                  <a:srgbClr val="FF0000"/>
                </a:solidFill>
              </a:rPr>
              <a:t>Goal:</a:t>
            </a:r>
            <a:r>
              <a:rPr lang="en-US" sz="2000" smtClean="0"/>
              <a:t> don’t send object if cache has up-to-date cached version</a:t>
            </a:r>
          </a:p>
          <a:p>
            <a:r>
              <a:rPr lang="en-US" sz="2000" smtClean="0"/>
              <a:t>cache: specify date of cached copy in HTTP request</a:t>
            </a:r>
          </a:p>
          <a:p>
            <a:pPr lvl="1"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If-modified-since: &lt;date&gt;</a:t>
            </a:r>
          </a:p>
          <a:p>
            <a:r>
              <a:rPr lang="en-US" sz="2000" smtClean="0"/>
              <a:t>server: response contains no object if cached copy is up-to-date: </a:t>
            </a:r>
          </a:p>
          <a:p>
            <a:pPr lvl="1"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HTTP/1.0 304 Not Modified</a:t>
            </a:r>
            <a:endParaRPr lang="en-US" sz="2000" smtClean="0"/>
          </a:p>
        </p:txBody>
      </p:sp>
      <p:sp>
        <p:nvSpPr>
          <p:cNvPr id="67590" name="Line 4"/>
          <p:cNvSpPr>
            <a:spLocks noChangeShapeType="1"/>
          </p:cNvSpPr>
          <p:nvPr/>
        </p:nvSpPr>
        <p:spPr bwMode="auto">
          <a:xfrm>
            <a:off x="4521200" y="211455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1" name="Text Box 5"/>
          <p:cNvSpPr txBox="1">
            <a:spLocks noChangeArrowheads="1"/>
          </p:cNvSpPr>
          <p:nvPr/>
        </p:nvSpPr>
        <p:spPr bwMode="auto">
          <a:xfrm>
            <a:off x="4181475" y="1436688"/>
            <a:ext cx="862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rgbClr val="FF0000"/>
                </a:solidFill>
                <a:latin typeface="Arial" charset="0"/>
              </a:rPr>
              <a:t>cache</a:t>
            </a:r>
          </a:p>
        </p:txBody>
      </p:sp>
      <p:sp>
        <p:nvSpPr>
          <p:cNvPr id="67592" name="Text Box 6"/>
          <p:cNvSpPr txBox="1">
            <a:spLocks noChangeArrowheads="1"/>
          </p:cNvSpPr>
          <p:nvPr/>
        </p:nvSpPr>
        <p:spPr bwMode="auto">
          <a:xfrm>
            <a:off x="7673975" y="1408113"/>
            <a:ext cx="889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rgbClr val="FF0000"/>
                </a:solidFill>
                <a:latin typeface="Arial" charset="0"/>
              </a:rPr>
              <a:t>server</a:t>
            </a:r>
          </a:p>
        </p:txBody>
      </p:sp>
      <p:sp>
        <p:nvSpPr>
          <p:cNvPr id="67593" name="Text Box 8"/>
          <p:cNvSpPr txBox="1">
            <a:spLocks noChangeArrowheads="1"/>
          </p:cNvSpPr>
          <p:nvPr/>
        </p:nvSpPr>
        <p:spPr bwMode="auto">
          <a:xfrm>
            <a:off x="4827588" y="1998663"/>
            <a:ext cx="2681287" cy="6207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Arial" charset="0"/>
              </a:rPr>
              <a:t>HTTP request msg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Arial" charset="0"/>
              </a:rPr>
              <a:t>If-modified-since: &lt;date&gt;</a:t>
            </a:r>
            <a:endParaRPr lang="en-US" sz="2000" b="1">
              <a:latin typeface="Arial" charset="0"/>
            </a:endParaRPr>
          </a:p>
        </p:txBody>
      </p:sp>
      <p:sp>
        <p:nvSpPr>
          <p:cNvPr id="67594" name="Line 9"/>
          <p:cNvSpPr>
            <a:spLocks noChangeShapeType="1"/>
          </p:cNvSpPr>
          <p:nvPr/>
        </p:nvSpPr>
        <p:spPr bwMode="auto">
          <a:xfrm flipH="1">
            <a:off x="4540250" y="310515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808538" y="3098800"/>
            <a:ext cx="2643187" cy="865188"/>
            <a:chOff x="2698" y="2036"/>
            <a:chExt cx="1665" cy="545"/>
          </a:xfrm>
        </p:grpSpPr>
        <p:sp>
          <p:nvSpPr>
            <p:cNvPr id="67603" name="Rectangle 10"/>
            <p:cNvSpPr>
              <a:spLocks noChangeArrowheads="1"/>
            </p:cNvSpPr>
            <p:nvPr/>
          </p:nvSpPr>
          <p:spPr bwMode="auto">
            <a:xfrm>
              <a:off x="2760" y="2071"/>
              <a:ext cx="1578" cy="4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67604" name="Text Box 11"/>
            <p:cNvSpPr txBox="1">
              <a:spLocks noChangeArrowheads="1"/>
            </p:cNvSpPr>
            <p:nvPr/>
          </p:nvSpPr>
          <p:spPr bwMode="auto">
            <a:xfrm>
              <a:off x="2698" y="2036"/>
              <a:ext cx="1665" cy="5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Arial" charset="0"/>
                </a:rPr>
                <a:t>HTTP response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>
                  <a:latin typeface="Arial" charset="0"/>
                </a:rPr>
                <a:t>HTTP/1.0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>
                  <a:latin typeface="Arial" charset="0"/>
                </a:rPr>
                <a:t>304 Not Modified</a:t>
              </a:r>
              <a:endParaRPr lang="en-US" sz="2000" b="1">
                <a:latin typeface="Arial" charset="0"/>
              </a:endParaRPr>
            </a:p>
          </p:txBody>
        </p:sp>
      </p:grpSp>
      <p:sp>
        <p:nvSpPr>
          <p:cNvPr id="67596" name="Text Box 28"/>
          <p:cNvSpPr txBox="1">
            <a:spLocks noChangeArrowheads="1"/>
          </p:cNvSpPr>
          <p:nvPr/>
        </p:nvSpPr>
        <p:spPr bwMode="auto">
          <a:xfrm>
            <a:off x="7858125" y="2149475"/>
            <a:ext cx="1144588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rgbClr val="000099"/>
                </a:solidFill>
                <a:latin typeface="Arial" charset="0"/>
              </a:rPr>
              <a:t>object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rgbClr val="000099"/>
                </a:solidFill>
                <a:latin typeface="Arial" charset="0"/>
              </a:rPr>
              <a:t>not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rgbClr val="000099"/>
                </a:solidFill>
                <a:latin typeface="Arial" charset="0"/>
              </a:rPr>
              <a:t>modified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rgbClr val="000099"/>
                </a:solidFill>
                <a:latin typeface="Arial" charset="0"/>
              </a:rPr>
              <a:t>before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rgbClr val="000099"/>
                </a:solidFill>
                <a:latin typeface="Arial" charset="0"/>
              </a:rPr>
              <a:t>&lt;date&gt;</a:t>
            </a:r>
          </a:p>
        </p:txBody>
      </p:sp>
      <p:sp>
        <p:nvSpPr>
          <p:cNvPr id="67597" name="Line 31"/>
          <p:cNvSpPr>
            <a:spLocks noChangeShapeType="1"/>
          </p:cNvSpPr>
          <p:nvPr/>
        </p:nvSpPr>
        <p:spPr bwMode="auto">
          <a:xfrm>
            <a:off x="4267200" y="4149725"/>
            <a:ext cx="3905250" cy="0"/>
          </a:xfrm>
          <a:prstGeom prst="line">
            <a:avLst/>
          </a:prstGeom>
          <a:noFill/>
          <a:ln w="28575">
            <a:solidFill>
              <a:srgbClr val="000099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8" name="Line 32"/>
          <p:cNvSpPr>
            <a:spLocks noChangeShapeType="1"/>
          </p:cNvSpPr>
          <p:nvPr/>
        </p:nvSpPr>
        <p:spPr bwMode="auto">
          <a:xfrm>
            <a:off x="4587875" y="446722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9" name="Text Box 34"/>
          <p:cNvSpPr txBox="1">
            <a:spLocks noChangeArrowheads="1"/>
          </p:cNvSpPr>
          <p:nvPr/>
        </p:nvSpPr>
        <p:spPr bwMode="auto">
          <a:xfrm>
            <a:off x="4832350" y="4351338"/>
            <a:ext cx="2681288" cy="6207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Arial" charset="0"/>
              </a:rPr>
              <a:t>HTTP request msg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Arial" charset="0"/>
              </a:rPr>
              <a:t>If-modified-since: &lt;date&gt;</a:t>
            </a:r>
            <a:endParaRPr lang="en-US" sz="2000" b="1">
              <a:latin typeface="Arial" charset="0"/>
            </a:endParaRPr>
          </a:p>
        </p:txBody>
      </p:sp>
      <p:sp>
        <p:nvSpPr>
          <p:cNvPr id="67600" name="Line 35"/>
          <p:cNvSpPr>
            <a:spLocks noChangeShapeType="1"/>
          </p:cNvSpPr>
          <p:nvPr/>
        </p:nvSpPr>
        <p:spPr bwMode="auto">
          <a:xfrm flipH="1">
            <a:off x="4606925" y="545782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01" name="Text Box 38"/>
          <p:cNvSpPr txBox="1">
            <a:spLocks noChangeArrowheads="1"/>
          </p:cNvSpPr>
          <p:nvPr/>
        </p:nvSpPr>
        <p:spPr bwMode="auto">
          <a:xfrm>
            <a:off x="4851400" y="5402263"/>
            <a:ext cx="2643188" cy="925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Arial" charset="0"/>
              </a:rPr>
              <a:t>HTTP response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Arial" charset="0"/>
              </a:rPr>
              <a:t>HTTP/1.0 200 OK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Arial" charset="0"/>
              </a:rPr>
              <a:t>&lt;data&gt;</a:t>
            </a:r>
          </a:p>
        </p:txBody>
      </p:sp>
      <p:sp>
        <p:nvSpPr>
          <p:cNvPr id="67602" name="Text Box 39"/>
          <p:cNvSpPr txBox="1">
            <a:spLocks noChangeArrowheads="1"/>
          </p:cNvSpPr>
          <p:nvPr/>
        </p:nvSpPr>
        <p:spPr bwMode="auto">
          <a:xfrm>
            <a:off x="7937500" y="4808538"/>
            <a:ext cx="1144588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rgbClr val="000099"/>
                </a:solidFill>
                <a:latin typeface="Arial" charset="0"/>
              </a:rPr>
              <a:t>object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rgbClr val="000099"/>
                </a:solidFill>
                <a:latin typeface="Arial" charset="0"/>
              </a:rPr>
              <a:t>modified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rgbClr val="000099"/>
                </a:solidFill>
                <a:latin typeface="Arial" charset="0"/>
              </a:rPr>
              <a:t>after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rgbClr val="000099"/>
                </a:solidFill>
                <a:latin typeface="Arial" charset="0"/>
              </a:rPr>
              <a:t>&lt;date&gt;</a:t>
            </a:r>
            <a:endParaRPr lang="en-US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6" name="Footer Placeholder 2"/>
          <p:cNvSpPr txBox="1">
            <a:spLocks noGrp="1"/>
          </p:cNvSpPr>
          <p:nvPr/>
        </p:nvSpPr>
        <p:spPr bwMode="auto">
          <a:xfrm>
            <a:off x="7618413" y="6532563"/>
            <a:ext cx="1452562" cy="285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 smtClean="0">
                <a:latin typeface="Arial" charset="0"/>
                <a:cs typeface="Arial" charset="0"/>
              </a:rPr>
              <a:t>37</a:t>
            </a:r>
            <a:endParaRPr lang="en-US" sz="1600" dirty="0">
              <a:latin typeface="Arial" charset="0"/>
              <a:cs typeface="Arial" charset="0"/>
            </a:endParaRP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6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6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0" grpId="0" animBg="1"/>
      <p:bldP spid="67591" grpId="0"/>
      <p:bldP spid="67592" grpId="0"/>
      <p:bldP spid="67593" grpId="0" animBg="1"/>
      <p:bldP spid="67594" grpId="0" animBg="1"/>
      <p:bldP spid="67596" grpId="0"/>
      <p:bldP spid="67597" grpId="0" animBg="1"/>
      <p:bldP spid="67598" grpId="0" animBg="1"/>
      <p:bldP spid="67599" grpId="0" animBg="1"/>
      <p:bldP spid="67600" grpId="0" animBg="1"/>
      <p:bldP spid="67601" grpId="0" animBg="1"/>
      <p:bldP spid="6760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AutoShape 47"/>
          <p:cNvSpPr>
            <a:spLocks noChangeArrowheads="1"/>
          </p:cNvSpPr>
          <p:nvPr/>
        </p:nvSpPr>
        <p:spPr bwMode="auto">
          <a:xfrm>
            <a:off x="3424238" y="2982913"/>
            <a:ext cx="465137" cy="536575"/>
          </a:xfrm>
          <a:prstGeom prst="can">
            <a:avLst>
              <a:gd name="adj" fmla="val 28840"/>
            </a:avLst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AutoShape 46"/>
          <p:cNvSpPr>
            <a:spLocks noChangeArrowheads="1"/>
          </p:cNvSpPr>
          <p:nvPr/>
        </p:nvSpPr>
        <p:spPr bwMode="auto">
          <a:xfrm>
            <a:off x="6678613" y="2917825"/>
            <a:ext cx="465137" cy="536575"/>
          </a:xfrm>
          <a:prstGeom prst="can">
            <a:avLst>
              <a:gd name="adj" fmla="val 28840"/>
            </a:avLst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FTP: the file transfer protocol</a:t>
            </a:r>
            <a:endParaRPr lang="en-US" smtClean="0"/>
          </a:p>
        </p:txBody>
      </p:sp>
      <p:sp>
        <p:nvSpPr>
          <p:cNvPr id="112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28700" y="3705225"/>
            <a:ext cx="7458075" cy="2543175"/>
          </a:xfrm>
        </p:spPr>
        <p:txBody>
          <a:bodyPr/>
          <a:lstStyle/>
          <a:p>
            <a:r>
              <a:rPr lang="en-US" sz="2000" smtClean="0"/>
              <a:t>transfer file to/from remote host</a:t>
            </a:r>
          </a:p>
          <a:p>
            <a:r>
              <a:rPr lang="en-US" sz="2000" smtClean="0"/>
              <a:t>client/server model</a:t>
            </a:r>
          </a:p>
          <a:p>
            <a:pPr lvl="1"/>
            <a:r>
              <a:rPr lang="en-US" sz="2000" i="1" smtClean="0">
                <a:solidFill>
                  <a:srgbClr val="FF0000"/>
                </a:solidFill>
              </a:rPr>
              <a:t>client:</a:t>
            </a:r>
            <a:r>
              <a:rPr lang="en-US" sz="2000" smtClean="0"/>
              <a:t> side that initiates transfer (either to/from remote)</a:t>
            </a:r>
          </a:p>
          <a:p>
            <a:pPr lvl="1"/>
            <a:r>
              <a:rPr lang="en-US" sz="2000" i="1" smtClean="0">
                <a:solidFill>
                  <a:srgbClr val="FF0000"/>
                </a:solidFill>
              </a:rPr>
              <a:t>server:</a:t>
            </a:r>
            <a:r>
              <a:rPr lang="en-US" sz="2000" smtClean="0"/>
              <a:t> remote host</a:t>
            </a:r>
          </a:p>
          <a:p>
            <a:r>
              <a:rPr lang="en-US" sz="2000" smtClean="0"/>
              <a:t>ftp: RFC 959</a:t>
            </a:r>
          </a:p>
          <a:p>
            <a:r>
              <a:rPr lang="en-US" sz="2000" smtClean="0"/>
              <a:t>ftp server: port 21</a:t>
            </a:r>
          </a:p>
        </p:txBody>
      </p:sp>
      <p:graphicFrame>
        <p:nvGraphicFramePr>
          <p:cNvPr id="11266" name="Rectangle 4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70" name="Clip" r:id="rId3" imgW="0" imgH="0" progId="">
                  <p:embed/>
                </p:oleObj>
              </mc:Choice>
              <mc:Fallback>
                <p:oleObj name="Clip" r:id="rId3" imgW="0" imgH="0" progId="">
                  <p:embed/>
                  <p:pic>
                    <p:nvPicPr>
                      <p:cNvPr id="0" name="Rectangle 4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5"/>
          <p:cNvGraphicFramePr>
            <a:graphicFrameLocks noChangeAspect="1"/>
          </p:cNvGraphicFramePr>
          <p:nvPr/>
        </p:nvGraphicFramePr>
        <p:xfrm>
          <a:off x="3313113" y="1574800"/>
          <a:ext cx="776287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71" name="Clip" r:id="rId4" imgW="1305000" imgH="1085760" progId="">
                  <p:embed/>
                </p:oleObj>
              </mc:Choice>
              <mc:Fallback>
                <p:oleObj name="Clip" r:id="rId4" imgW="1305000" imgH="108576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1574800"/>
                        <a:ext cx="776287" cy="623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764338" y="1412875"/>
            <a:ext cx="355600" cy="933450"/>
            <a:chOff x="4180" y="783"/>
            <a:chExt cx="150" cy="307"/>
          </a:xfrm>
        </p:grpSpPr>
        <p:sp>
          <p:nvSpPr>
            <p:cNvPr id="11293" name="AutoShape 7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4" name="Rectangle 8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5" name="Rectangle 9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6" name="AutoShape 10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7" name="Line 11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8" name="Line 12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9" name="Rectangle 13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0" name="Rectangle 14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75" name="Line 15"/>
          <p:cNvSpPr>
            <a:spLocks noChangeShapeType="1"/>
          </p:cNvSpPr>
          <p:nvPr/>
        </p:nvSpPr>
        <p:spPr bwMode="auto">
          <a:xfrm>
            <a:off x="4352925" y="2190750"/>
            <a:ext cx="2209800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Text Box 16"/>
          <p:cNvSpPr txBox="1">
            <a:spLocks noChangeArrowheads="1"/>
          </p:cNvSpPr>
          <p:nvPr/>
        </p:nvSpPr>
        <p:spPr bwMode="auto">
          <a:xfrm>
            <a:off x="4275138" y="1874838"/>
            <a:ext cx="2409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FF0000"/>
                </a:solidFill>
              </a:rPr>
              <a:t>file transfer</a:t>
            </a:r>
            <a:endParaRPr lang="en-US">
              <a:latin typeface="Times New Roman" pitchFamily="18" charset="0"/>
            </a:endParaRP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6511925" y="1866900"/>
            <a:ext cx="800100" cy="828675"/>
            <a:chOff x="3898" y="1386"/>
            <a:chExt cx="504" cy="522"/>
          </a:xfrm>
        </p:grpSpPr>
        <p:sp>
          <p:nvSpPr>
            <p:cNvPr id="11291" name="Rectangle 18"/>
            <p:cNvSpPr>
              <a:spLocks noChangeArrowheads="1"/>
            </p:cNvSpPr>
            <p:nvPr/>
          </p:nvSpPr>
          <p:spPr bwMode="auto">
            <a:xfrm>
              <a:off x="3930" y="1386"/>
              <a:ext cx="444" cy="522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2" name="Text Box 19"/>
            <p:cNvSpPr txBox="1">
              <a:spLocks noChangeArrowheads="1"/>
            </p:cNvSpPr>
            <p:nvPr/>
          </p:nvSpPr>
          <p:spPr bwMode="auto">
            <a:xfrm>
              <a:off x="3898" y="1463"/>
              <a:ext cx="50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FTP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server</a:t>
              </a:r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582863" y="1857375"/>
            <a:ext cx="1790700" cy="852488"/>
            <a:chOff x="1645" y="1326"/>
            <a:chExt cx="1128" cy="537"/>
          </a:xfrm>
        </p:grpSpPr>
        <p:sp>
          <p:nvSpPr>
            <p:cNvPr id="11287" name="Rectangle 21"/>
            <p:cNvSpPr>
              <a:spLocks noChangeArrowheads="1"/>
            </p:cNvSpPr>
            <p:nvPr/>
          </p:nvSpPr>
          <p:spPr bwMode="auto">
            <a:xfrm>
              <a:off x="2328" y="1326"/>
              <a:ext cx="444" cy="522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Rectangle 22"/>
            <p:cNvSpPr>
              <a:spLocks noChangeArrowheads="1"/>
            </p:cNvSpPr>
            <p:nvPr/>
          </p:nvSpPr>
          <p:spPr bwMode="auto">
            <a:xfrm>
              <a:off x="1704" y="1332"/>
              <a:ext cx="606" cy="52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9" name="Text Box 23"/>
            <p:cNvSpPr txBox="1">
              <a:spLocks noChangeArrowheads="1"/>
            </p:cNvSpPr>
            <p:nvPr/>
          </p:nvSpPr>
          <p:spPr bwMode="auto">
            <a:xfrm>
              <a:off x="1645" y="1343"/>
              <a:ext cx="738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FTP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user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interface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1290" name="Text Box 24"/>
            <p:cNvSpPr txBox="1">
              <a:spLocks noChangeArrowheads="1"/>
            </p:cNvSpPr>
            <p:nvPr/>
          </p:nvSpPr>
          <p:spPr bwMode="auto">
            <a:xfrm>
              <a:off x="2323" y="1403"/>
              <a:ext cx="45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FTP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client</a:t>
              </a:r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11279" name="Text Box 32"/>
          <p:cNvSpPr txBox="1">
            <a:spLocks noChangeArrowheads="1"/>
          </p:cNvSpPr>
          <p:nvPr/>
        </p:nvSpPr>
        <p:spPr bwMode="auto">
          <a:xfrm>
            <a:off x="3881438" y="2978150"/>
            <a:ext cx="10763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local file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system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1280" name="Line 33"/>
          <p:cNvSpPr>
            <a:spLocks noChangeShapeType="1"/>
          </p:cNvSpPr>
          <p:nvPr/>
        </p:nvSpPr>
        <p:spPr bwMode="auto">
          <a:xfrm>
            <a:off x="3219450" y="2695575"/>
            <a:ext cx="32385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Line 34"/>
          <p:cNvSpPr>
            <a:spLocks noChangeShapeType="1"/>
          </p:cNvSpPr>
          <p:nvPr/>
        </p:nvSpPr>
        <p:spPr bwMode="auto">
          <a:xfrm flipH="1">
            <a:off x="3714750" y="2686050"/>
            <a:ext cx="333375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Text Box 41"/>
          <p:cNvSpPr txBox="1">
            <a:spLocks noChangeArrowheads="1"/>
          </p:cNvSpPr>
          <p:nvPr/>
        </p:nvSpPr>
        <p:spPr bwMode="auto">
          <a:xfrm>
            <a:off x="7161213" y="2789238"/>
            <a:ext cx="14573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remote file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system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1283" name="Line 42"/>
          <p:cNvSpPr>
            <a:spLocks noChangeShapeType="1"/>
          </p:cNvSpPr>
          <p:nvPr/>
        </p:nvSpPr>
        <p:spPr bwMode="auto">
          <a:xfrm>
            <a:off x="6915150" y="2695575"/>
            <a:ext cx="0" cy="428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1284" name="Picture 43" descr="Alic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90663" y="1909763"/>
            <a:ext cx="561975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85" name="Text Box 44"/>
          <p:cNvSpPr txBox="1">
            <a:spLocks noChangeArrowheads="1"/>
          </p:cNvSpPr>
          <p:nvPr/>
        </p:nvSpPr>
        <p:spPr bwMode="auto">
          <a:xfrm>
            <a:off x="1379538" y="2617788"/>
            <a:ext cx="9715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user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at host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1286" name="Line 45"/>
          <p:cNvSpPr>
            <a:spLocks noChangeShapeType="1"/>
          </p:cNvSpPr>
          <p:nvPr/>
        </p:nvSpPr>
        <p:spPr bwMode="auto">
          <a:xfrm>
            <a:off x="2028825" y="2305050"/>
            <a:ext cx="581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ooter Placeholder 2"/>
          <p:cNvSpPr txBox="1">
            <a:spLocks noGrp="1"/>
          </p:cNvSpPr>
          <p:nvPr/>
        </p:nvSpPr>
        <p:spPr bwMode="auto">
          <a:xfrm>
            <a:off x="7618413" y="6532563"/>
            <a:ext cx="1452562" cy="285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 smtClean="0">
                <a:latin typeface="Arial" charset="0"/>
                <a:cs typeface="Arial" charset="0"/>
              </a:rPr>
              <a:t>38</a:t>
            </a:r>
            <a:endParaRPr lang="en-US" sz="1600" dirty="0">
              <a:latin typeface="Arial" charset="0"/>
              <a:cs typeface="Arial" charset="0"/>
            </a:endParaRPr>
          </a:p>
        </p:txBody>
      </p:sp>
      <p:sp>
        <p:nvSpPr>
          <p:cNvPr id="3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FTP: separate control, data connections</a:t>
            </a:r>
            <a:endParaRPr lang="en-US" smtClean="0"/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3388" y="1638300"/>
            <a:ext cx="4318000" cy="4648200"/>
          </a:xfrm>
        </p:spPr>
        <p:txBody>
          <a:bodyPr/>
          <a:lstStyle/>
          <a:p>
            <a:r>
              <a:rPr lang="en-US" sz="2000" dirty="0" smtClean="0"/>
              <a:t>FTP client contacts FTP server at port 21, TCP is transport protocol</a:t>
            </a:r>
          </a:p>
          <a:p>
            <a:r>
              <a:rPr lang="en-US" sz="2000" dirty="0" smtClean="0"/>
              <a:t>client authorized over control connection</a:t>
            </a:r>
          </a:p>
          <a:p>
            <a:r>
              <a:rPr lang="en-US" sz="2000" dirty="0" smtClean="0"/>
              <a:t>client browses remote directory by sending commands over control connection.</a:t>
            </a:r>
          </a:p>
          <a:p>
            <a:r>
              <a:rPr lang="en-US" sz="2000" dirty="0" smtClean="0"/>
              <a:t>when server receives  file transfer command, server opens </a:t>
            </a:r>
            <a:r>
              <a:rPr lang="en-US" sz="2000" i="1" dirty="0" smtClean="0"/>
              <a:t>2</a:t>
            </a:r>
            <a:r>
              <a:rPr lang="en-US" sz="2000" i="1" baseline="30000" dirty="0" smtClean="0"/>
              <a:t>nd</a:t>
            </a:r>
            <a:r>
              <a:rPr lang="en-US" sz="2000" i="1" dirty="0" smtClean="0"/>
              <a:t> </a:t>
            </a:r>
            <a:r>
              <a:rPr lang="en-US" sz="2000" dirty="0" smtClean="0"/>
              <a:t>TCP connection (for file) to client</a:t>
            </a:r>
          </a:p>
          <a:p>
            <a:r>
              <a:rPr lang="en-US" sz="2000" dirty="0" smtClean="0"/>
              <a:t>after transferring one file, server closes data connection.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756150" y="1373188"/>
            <a:ext cx="3998913" cy="1882775"/>
            <a:chOff x="3011" y="1511"/>
            <a:chExt cx="2519" cy="1186"/>
          </a:xfrm>
        </p:grpSpPr>
        <p:graphicFrame>
          <p:nvGraphicFramePr>
            <p:cNvPr id="12290" name="Object 5"/>
            <p:cNvGraphicFramePr>
              <a:graphicFrameLocks noChangeAspect="1"/>
            </p:cNvGraphicFramePr>
            <p:nvPr/>
          </p:nvGraphicFramePr>
          <p:xfrm>
            <a:off x="3011" y="1826"/>
            <a:ext cx="489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892" name="Clip" r:id="rId3" imgW="1305000" imgH="1085760" progId="">
                    <p:embed/>
                  </p:oleObj>
                </mc:Choice>
                <mc:Fallback>
                  <p:oleObj name="Clip" r:id="rId3" imgW="1305000" imgH="1085760" progId="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1" y="1826"/>
                          <a:ext cx="489" cy="3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5161" y="1688"/>
              <a:ext cx="224" cy="588"/>
              <a:chOff x="4180" y="783"/>
              <a:chExt cx="150" cy="307"/>
            </a:xfrm>
          </p:grpSpPr>
          <p:sp>
            <p:nvSpPr>
              <p:cNvPr id="12304" name="AutoShape 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5" name="Rectangle 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6" name="Rectangle 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7" name="AutoShape 1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8" name="Line 1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9" name="Line 1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0" name="Rectangle 1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1" name="Rectangle 1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298" name="Text Box 15"/>
            <p:cNvSpPr txBox="1">
              <a:spLocks noChangeArrowheads="1"/>
            </p:cNvSpPr>
            <p:nvPr/>
          </p:nvSpPr>
          <p:spPr bwMode="auto">
            <a:xfrm>
              <a:off x="3029" y="2249"/>
              <a:ext cx="534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/>
                <a:t>FTP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/>
                <a:t>client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2299" name="Text Box 16"/>
            <p:cNvSpPr txBox="1">
              <a:spLocks noChangeArrowheads="1"/>
            </p:cNvSpPr>
            <p:nvPr/>
          </p:nvSpPr>
          <p:spPr bwMode="auto">
            <a:xfrm>
              <a:off x="4928" y="2255"/>
              <a:ext cx="60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/>
                <a:t>FTP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/>
                <a:t>server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12300" name="Line 17"/>
            <p:cNvSpPr>
              <a:spLocks noChangeShapeType="1"/>
            </p:cNvSpPr>
            <p:nvPr/>
          </p:nvSpPr>
          <p:spPr bwMode="auto">
            <a:xfrm>
              <a:off x="3492" y="1920"/>
              <a:ext cx="161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1" name="Line 18"/>
            <p:cNvSpPr>
              <a:spLocks noChangeShapeType="1"/>
            </p:cNvSpPr>
            <p:nvPr/>
          </p:nvSpPr>
          <p:spPr bwMode="auto">
            <a:xfrm flipV="1">
              <a:off x="3504" y="2118"/>
              <a:ext cx="1614" cy="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2" name="Text Box 19"/>
            <p:cNvSpPr txBox="1">
              <a:spLocks noChangeArrowheads="1"/>
            </p:cNvSpPr>
            <p:nvPr/>
          </p:nvSpPr>
          <p:spPr bwMode="auto">
            <a:xfrm>
              <a:off x="3551" y="1511"/>
              <a:ext cx="1518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FF0000"/>
                  </a:solidFill>
                </a:rPr>
                <a:t>TCP control connection,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FF0000"/>
                  </a:solidFill>
                </a:rPr>
                <a:t>server port 21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2303" name="Text Box 20"/>
            <p:cNvSpPr txBox="1">
              <a:spLocks noChangeArrowheads="1"/>
            </p:cNvSpPr>
            <p:nvPr/>
          </p:nvSpPr>
          <p:spPr bwMode="auto">
            <a:xfrm>
              <a:off x="3521" y="2165"/>
              <a:ext cx="1518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FF0000"/>
                  </a:solidFill>
                </a:rPr>
                <a:t>TCP data connection,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FF0000"/>
                  </a:solidFill>
                </a:rPr>
                <a:t>server port 20</a:t>
              </a:r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214037" name="Rectangle 21"/>
          <p:cNvSpPr>
            <a:spLocks noChangeArrowheads="1"/>
          </p:cNvSpPr>
          <p:nvPr/>
        </p:nvSpPr>
        <p:spPr bwMode="auto">
          <a:xfrm>
            <a:off x="4703763" y="3436938"/>
            <a:ext cx="4067175" cy="293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/>
              <a:t>server opens another TCP data connection to transfer another file.</a:t>
            </a:r>
          </a:p>
          <a:p>
            <a:pPr marL="342900" indent="-342900"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/>
              <a:t>control connection: </a:t>
            </a:r>
            <a:r>
              <a:rPr lang="en-US" sz="2000">
                <a:solidFill>
                  <a:srgbClr val="FF0000"/>
                </a:solidFill>
              </a:rPr>
              <a:t>“out of band”</a:t>
            </a:r>
          </a:p>
          <a:p>
            <a:pPr marL="342900" indent="-342900"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/>
              <a:t>FTP server maintains “state”: current directory, earlier authentication</a:t>
            </a:r>
            <a:endParaRPr lang="en-US" sz="2000">
              <a:solidFill>
                <a:srgbClr val="FF0000"/>
              </a:solidFill>
            </a:endParaRPr>
          </a:p>
          <a:p>
            <a:pPr marL="342900" indent="-342900">
              <a:buClr>
                <a:srgbClr val="000099"/>
              </a:buClr>
              <a:buSzPct val="75000"/>
              <a:buFont typeface="Wingdings" pitchFamily="2" charset="2"/>
              <a:buChar char="v"/>
            </a:pP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	               </a:t>
            </a:r>
            <a:fld id="{34278836-F49B-470B-BFB1-898E12B00214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Freeform 573"/>
          <p:cNvSpPr>
            <a:spLocks/>
          </p:cNvSpPr>
          <p:nvPr/>
        </p:nvSpPr>
        <p:spPr bwMode="auto">
          <a:xfrm>
            <a:off x="6737350" y="3430588"/>
            <a:ext cx="1314450" cy="674687"/>
          </a:xfrm>
          <a:custGeom>
            <a:avLst/>
            <a:gdLst>
              <a:gd name="T0" fmla="*/ 382 w 828"/>
              <a:gd name="T1" fmla="*/ 30 h 425"/>
              <a:gd name="T2" fmla="*/ 370 w 828"/>
              <a:gd name="T3" fmla="*/ 30 h 425"/>
              <a:gd name="T4" fmla="*/ 126 w 828"/>
              <a:gd name="T5" fmla="*/ 32 h 425"/>
              <a:gd name="T6" fmla="*/ 6 w 828"/>
              <a:gd name="T7" fmla="*/ 126 h 425"/>
              <a:gd name="T8" fmla="*/ 92 w 828"/>
              <a:gd name="T9" fmla="*/ 274 h 425"/>
              <a:gd name="T10" fmla="*/ 292 w 828"/>
              <a:gd name="T11" fmla="*/ 384 h 425"/>
              <a:gd name="T12" fmla="*/ 540 w 828"/>
              <a:gd name="T13" fmla="*/ 416 h 425"/>
              <a:gd name="T14" fmla="*/ 698 w 828"/>
              <a:gd name="T15" fmla="*/ 330 h 425"/>
              <a:gd name="T16" fmla="*/ 776 w 828"/>
              <a:gd name="T17" fmla="*/ 170 h 425"/>
              <a:gd name="T18" fmla="*/ 792 w 828"/>
              <a:gd name="T19" fmla="*/ 22 h 425"/>
              <a:gd name="T20" fmla="*/ 560 w 828"/>
              <a:gd name="T21" fmla="*/ 38 h 425"/>
              <a:gd name="T22" fmla="*/ 382 w 828"/>
              <a:gd name="T23" fmla="*/ 30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28"/>
              <a:gd name="T37" fmla="*/ 0 h 425"/>
              <a:gd name="T38" fmla="*/ 828 w 828"/>
              <a:gd name="T39" fmla="*/ 425 h 42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2" name="Freeform 574"/>
          <p:cNvSpPr>
            <a:spLocks/>
          </p:cNvSpPr>
          <p:nvPr/>
        </p:nvSpPr>
        <p:spPr bwMode="auto">
          <a:xfrm>
            <a:off x="6756400" y="1905000"/>
            <a:ext cx="1730375" cy="1044575"/>
          </a:xfrm>
          <a:custGeom>
            <a:avLst/>
            <a:gdLst>
              <a:gd name="T0" fmla="*/ 424 w 765"/>
              <a:gd name="T1" fmla="*/ 10 h 459"/>
              <a:gd name="T2" fmla="*/ 288 w 765"/>
              <a:gd name="T3" fmla="*/ 70 h 459"/>
              <a:gd name="T4" fmla="*/ 96 w 765"/>
              <a:gd name="T5" fmla="*/ 100 h 459"/>
              <a:gd name="T6" fmla="*/ 14 w 765"/>
              <a:gd name="T7" fmla="*/ 336 h 459"/>
              <a:gd name="T8" fmla="*/ 180 w 765"/>
              <a:gd name="T9" fmla="*/ 444 h 459"/>
              <a:gd name="T10" fmla="*/ 346 w 765"/>
              <a:gd name="T11" fmla="*/ 426 h 459"/>
              <a:gd name="T12" fmla="*/ 584 w 765"/>
              <a:gd name="T13" fmla="*/ 444 h 459"/>
              <a:gd name="T14" fmla="*/ 698 w 765"/>
              <a:gd name="T15" fmla="*/ 434 h 459"/>
              <a:gd name="T16" fmla="*/ 752 w 765"/>
              <a:gd name="T17" fmla="*/ 372 h 459"/>
              <a:gd name="T18" fmla="*/ 750 w 765"/>
              <a:gd name="T19" fmla="*/ 158 h 459"/>
              <a:gd name="T20" fmla="*/ 662 w 765"/>
              <a:gd name="T21" fmla="*/ 34 h 459"/>
              <a:gd name="T22" fmla="*/ 424 w 765"/>
              <a:gd name="T23" fmla="*/ 10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65"/>
              <a:gd name="T37" fmla="*/ 0 h 459"/>
              <a:gd name="T38" fmla="*/ 765 w 765"/>
              <a:gd name="T39" fmla="*/ 459 h 45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3" name="Freeform 575"/>
          <p:cNvSpPr>
            <a:spLocks/>
          </p:cNvSpPr>
          <p:nvPr/>
        </p:nvSpPr>
        <p:spPr bwMode="auto">
          <a:xfrm>
            <a:off x="5016500" y="1612900"/>
            <a:ext cx="1644650" cy="1071563"/>
          </a:xfrm>
          <a:custGeom>
            <a:avLst/>
            <a:gdLst>
              <a:gd name="T0" fmla="*/ 648 w 1036"/>
              <a:gd name="T1" fmla="*/ 11 h 675"/>
              <a:gd name="T2" fmla="*/ 390 w 1036"/>
              <a:gd name="T3" fmla="*/ 53 h 675"/>
              <a:gd name="T4" fmla="*/ 206 w 1036"/>
              <a:gd name="T5" fmla="*/ 129 h 675"/>
              <a:gd name="T6" fmla="*/ 152 w 1036"/>
              <a:gd name="T7" fmla="*/ 229 h 675"/>
              <a:gd name="T8" fmla="*/ 22 w 1036"/>
              <a:gd name="T9" fmla="*/ 297 h 675"/>
              <a:gd name="T10" fmla="*/ 18 w 1036"/>
              <a:gd name="T11" fmla="*/ 459 h 675"/>
              <a:gd name="T12" fmla="*/ 132 w 1036"/>
              <a:gd name="T13" fmla="*/ 489 h 675"/>
              <a:gd name="T14" fmla="*/ 458 w 1036"/>
              <a:gd name="T15" fmla="*/ 489 h 675"/>
              <a:gd name="T16" fmla="*/ 598 w 1036"/>
              <a:gd name="T17" fmla="*/ 555 h 675"/>
              <a:gd name="T18" fmla="*/ 752 w 1036"/>
              <a:gd name="T19" fmla="*/ 657 h 675"/>
              <a:gd name="T20" fmla="*/ 870 w 1036"/>
              <a:gd name="T21" fmla="*/ 661 h 675"/>
              <a:gd name="T22" fmla="*/ 952 w 1036"/>
              <a:gd name="T23" fmla="*/ 603 h 675"/>
              <a:gd name="T24" fmla="*/ 992 w 1036"/>
              <a:gd name="T25" fmla="*/ 445 h 675"/>
              <a:gd name="T26" fmla="*/ 1018 w 1036"/>
              <a:gd name="T27" fmla="*/ 291 h 675"/>
              <a:gd name="T28" fmla="*/ 1022 w 1036"/>
              <a:gd name="T29" fmla="*/ 107 h 675"/>
              <a:gd name="T30" fmla="*/ 934 w 1036"/>
              <a:gd name="T31" fmla="*/ 17 h 675"/>
              <a:gd name="T32" fmla="*/ 776 w 1036"/>
              <a:gd name="T33" fmla="*/ 3 h 675"/>
              <a:gd name="T34" fmla="*/ 648 w 1036"/>
              <a:gd name="T35" fmla="*/ 11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576"/>
          <p:cNvGrpSpPr>
            <a:grpSpLocks/>
          </p:cNvGrpSpPr>
          <p:nvPr/>
        </p:nvGrpSpPr>
        <p:grpSpPr bwMode="auto">
          <a:xfrm>
            <a:off x="5103813" y="2947988"/>
            <a:ext cx="1458912" cy="933450"/>
            <a:chOff x="2889" y="1631"/>
            <a:chExt cx="980" cy="743"/>
          </a:xfrm>
        </p:grpSpPr>
        <p:sp>
          <p:nvSpPr>
            <p:cNvPr id="1397" name="Rectangle 577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8" name="AutoShape 578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>
                <a:solidFill>
                  <a:srgbClr val="00CCFF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" name="Group 579"/>
          <p:cNvGrpSpPr>
            <a:grpSpLocks/>
          </p:cNvGrpSpPr>
          <p:nvPr/>
        </p:nvGrpSpPr>
        <p:grpSpPr bwMode="auto">
          <a:xfrm>
            <a:off x="5805488" y="1804988"/>
            <a:ext cx="336550" cy="531812"/>
            <a:chOff x="3796" y="1043"/>
            <a:chExt cx="865" cy="1237"/>
          </a:xfrm>
        </p:grpSpPr>
        <p:sp>
          <p:nvSpPr>
            <p:cNvPr id="1367" name="Line 580"/>
            <p:cNvSpPr>
              <a:spLocks noChangeShapeType="1"/>
            </p:cNvSpPr>
            <p:nvPr/>
          </p:nvSpPr>
          <p:spPr bwMode="auto">
            <a:xfrm flipH="1">
              <a:off x="3992" y="1481"/>
              <a:ext cx="235" cy="7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68" name="Line 581"/>
            <p:cNvSpPr>
              <a:spLocks noChangeShapeType="1"/>
            </p:cNvSpPr>
            <p:nvPr/>
          </p:nvSpPr>
          <p:spPr bwMode="auto">
            <a:xfrm>
              <a:off x="4227" y="1481"/>
              <a:ext cx="236" cy="72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69" name="Line 582"/>
            <p:cNvSpPr>
              <a:spLocks noChangeShapeType="1"/>
            </p:cNvSpPr>
            <p:nvPr/>
          </p:nvSpPr>
          <p:spPr bwMode="auto">
            <a:xfrm>
              <a:off x="3992" y="2201"/>
              <a:ext cx="235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70" name="Line 583"/>
            <p:cNvSpPr>
              <a:spLocks noChangeShapeType="1"/>
            </p:cNvSpPr>
            <p:nvPr/>
          </p:nvSpPr>
          <p:spPr bwMode="auto">
            <a:xfrm flipH="1">
              <a:off x="4227" y="2201"/>
              <a:ext cx="236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71" name="Line 584"/>
            <p:cNvSpPr>
              <a:spLocks noChangeShapeType="1"/>
            </p:cNvSpPr>
            <p:nvPr/>
          </p:nvSpPr>
          <p:spPr bwMode="auto">
            <a:xfrm>
              <a:off x="4227" y="1497"/>
              <a:ext cx="0" cy="78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72" name="Line 585"/>
            <p:cNvSpPr>
              <a:spLocks noChangeShapeType="1"/>
            </p:cNvSpPr>
            <p:nvPr/>
          </p:nvSpPr>
          <p:spPr bwMode="auto">
            <a:xfrm flipV="1">
              <a:off x="3992" y="2127"/>
              <a:ext cx="235" cy="7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73" name="Line 586"/>
            <p:cNvSpPr>
              <a:spLocks noChangeShapeType="1"/>
            </p:cNvSpPr>
            <p:nvPr/>
          </p:nvSpPr>
          <p:spPr bwMode="auto">
            <a:xfrm flipH="1" flipV="1">
              <a:off x="4227" y="2127"/>
              <a:ext cx="236" cy="7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74" name="Line 587"/>
            <p:cNvSpPr>
              <a:spLocks noChangeShapeType="1"/>
            </p:cNvSpPr>
            <p:nvPr/>
          </p:nvSpPr>
          <p:spPr bwMode="auto">
            <a:xfrm>
              <a:off x="4092" y="1890"/>
              <a:ext cx="135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75" name="Line 588"/>
            <p:cNvSpPr>
              <a:spLocks noChangeShapeType="1"/>
            </p:cNvSpPr>
            <p:nvPr/>
          </p:nvSpPr>
          <p:spPr bwMode="auto">
            <a:xfrm flipV="1">
              <a:off x="4227" y="1890"/>
              <a:ext cx="143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76" name="Line 589"/>
            <p:cNvSpPr>
              <a:spLocks noChangeShapeType="1"/>
            </p:cNvSpPr>
            <p:nvPr/>
          </p:nvSpPr>
          <p:spPr bwMode="auto">
            <a:xfrm>
              <a:off x="4047" y="1996"/>
              <a:ext cx="175" cy="8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77" name="Line 590"/>
            <p:cNvSpPr>
              <a:spLocks noChangeShapeType="1"/>
            </p:cNvSpPr>
            <p:nvPr/>
          </p:nvSpPr>
          <p:spPr bwMode="auto">
            <a:xfrm flipV="1">
              <a:off x="4227" y="2012"/>
              <a:ext cx="176" cy="7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78" name="Line 591"/>
            <p:cNvSpPr>
              <a:spLocks noChangeShapeType="1"/>
            </p:cNvSpPr>
            <p:nvPr/>
          </p:nvSpPr>
          <p:spPr bwMode="auto">
            <a:xfrm flipV="1">
              <a:off x="4227" y="1782"/>
              <a:ext cx="90" cy="2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79" name="Line 592"/>
            <p:cNvSpPr>
              <a:spLocks noChangeShapeType="1"/>
            </p:cNvSpPr>
            <p:nvPr/>
          </p:nvSpPr>
          <p:spPr bwMode="auto">
            <a:xfrm flipV="1">
              <a:off x="4227" y="1632"/>
              <a:ext cx="57" cy="2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80" name="Line 593"/>
            <p:cNvSpPr>
              <a:spLocks noChangeShapeType="1"/>
            </p:cNvSpPr>
            <p:nvPr/>
          </p:nvSpPr>
          <p:spPr bwMode="auto">
            <a:xfrm>
              <a:off x="4126" y="1772"/>
              <a:ext cx="109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81" name="Line 594"/>
            <p:cNvSpPr>
              <a:spLocks noChangeShapeType="1"/>
            </p:cNvSpPr>
            <p:nvPr/>
          </p:nvSpPr>
          <p:spPr bwMode="auto">
            <a:xfrm>
              <a:off x="4175" y="1625"/>
              <a:ext cx="63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4" name="Group 595"/>
            <p:cNvGrpSpPr>
              <a:grpSpLocks/>
            </p:cNvGrpSpPr>
            <p:nvPr/>
          </p:nvGrpSpPr>
          <p:grpSpPr bwMode="auto">
            <a:xfrm>
              <a:off x="4269" y="1415"/>
              <a:ext cx="392" cy="137"/>
              <a:chOff x="4227" y="1360"/>
              <a:chExt cx="863" cy="270"/>
            </a:xfrm>
          </p:grpSpPr>
          <p:sp>
            <p:nvSpPr>
              <p:cNvPr id="1393" name="Line 596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94" name="Line 597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95" name="Line 598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96" name="Line 599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" name="Group 600"/>
            <p:cNvGrpSpPr>
              <a:grpSpLocks/>
            </p:cNvGrpSpPr>
            <p:nvPr/>
          </p:nvGrpSpPr>
          <p:grpSpPr bwMode="auto">
            <a:xfrm rot="5700496">
              <a:off x="4053" y="1170"/>
              <a:ext cx="392" cy="137"/>
              <a:chOff x="4227" y="1360"/>
              <a:chExt cx="863" cy="270"/>
            </a:xfrm>
          </p:grpSpPr>
          <p:sp>
            <p:nvSpPr>
              <p:cNvPr id="1389" name="Line 601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90" name="Line 602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91" name="Line 603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92" name="Line 604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" name="Group 605"/>
            <p:cNvGrpSpPr>
              <a:grpSpLocks/>
            </p:cNvGrpSpPr>
            <p:nvPr/>
          </p:nvGrpSpPr>
          <p:grpSpPr bwMode="auto">
            <a:xfrm rot="10800000">
              <a:off x="3796" y="1402"/>
              <a:ext cx="392" cy="137"/>
              <a:chOff x="4227" y="1360"/>
              <a:chExt cx="863" cy="270"/>
            </a:xfrm>
          </p:grpSpPr>
          <p:sp>
            <p:nvSpPr>
              <p:cNvPr id="1385" name="Line 606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86" name="Line 607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87" name="Line 608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88" name="Line 609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1046" name="Oval 610"/>
          <p:cNvSpPr>
            <a:spLocks noChangeArrowheads="1"/>
          </p:cNvSpPr>
          <p:nvPr/>
        </p:nvSpPr>
        <p:spPr bwMode="auto">
          <a:xfrm>
            <a:off x="6862763" y="36258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7" name="Line 611"/>
          <p:cNvSpPr>
            <a:spLocks noChangeShapeType="1"/>
          </p:cNvSpPr>
          <p:nvPr/>
        </p:nvSpPr>
        <p:spPr bwMode="auto">
          <a:xfrm>
            <a:off x="6862763" y="36179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8" name="Line 612"/>
          <p:cNvSpPr>
            <a:spLocks noChangeShapeType="1"/>
          </p:cNvSpPr>
          <p:nvPr/>
        </p:nvSpPr>
        <p:spPr bwMode="auto">
          <a:xfrm>
            <a:off x="7221538" y="36179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9" name="Rectangle 613"/>
          <p:cNvSpPr>
            <a:spLocks noChangeArrowheads="1"/>
          </p:cNvSpPr>
          <p:nvPr/>
        </p:nvSpPr>
        <p:spPr bwMode="auto">
          <a:xfrm>
            <a:off x="6862763" y="3617913"/>
            <a:ext cx="355600" cy="58737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>
              <a:latin typeface="Times New Roman" pitchFamily="18" charset="0"/>
            </a:endParaRPr>
          </a:p>
        </p:txBody>
      </p:sp>
      <p:sp>
        <p:nvSpPr>
          <p:cNvPr id="1050" name="Oval 614"/>
          <p:cNvSpPr>
            <a:spLocks noChangeArrowheads="1"/>
          </p:cNvSpPr>
          <p:nvPr/>
        </p:nvSpPr>
        <p:spPr bwMode="auto">
          <a:xfrm>
            <a:off x="6859588" y="3549650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615"/>
          <p:cNvGrpSpPr>
            <a:grpSpLocks/>
          </p:cNvGrpSpPr>
          <p:nvPr/>
        </p:nvGrpSpPr>
        <p:grpSpPr bwMode="auto">
          <a:xfrm>
            <a:off x="6945313" y="3573463"/>
            <a:ext cx="179387" cy="65087"/>
            <a:chOff x="2848" y="848"/>
            <a:chExt cx="140" cy="98"/>
          </a:xfrm>
        </p:grpSpPr>
        <p:sp>
          <p:nvSpPr>
            <p:cNvPr id="1364" name="Line 61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5" name="Line 61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6" name="Line 61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619"/>
          <p:cNvGrpSpPr>
            <a:grpSpLocks/>
          </p:cNvGrpSpPr>
          <p:nvPr/>
        </p:nvGrpSpPr>
        <p:grpSpPr bwMode="auto">
          <a:xfrm flipV="1">
            <a:off x="6945313" y="3573463"/>
            <a:ext cx="179387" cy="65087"/>
            <a:chOff x="2848" y="848"/>
            <a:chExt cx="140" cy="98"/>
          </a:xfrm>
        </p:grpSpPr>
        <p:sp>
          <p:nvSpPr>
            <p:cNvPr id="1361" name="Line 62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" name="Line 62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3" name="Line 62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53" name="Oval 623"/>
          <p:cNvSpPr>
            <a:spLocks noChangeArrowheads="1"/>
          </p:cNvSpPr>
          <p:nvPr/>
        </p:nvSpPr>
        <p:spPr bwMode="auto">
          <a:xfrm>
            <a:off x="7218363" y="39052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4" name="Line 624"/>
          <p:cNvSpPr>
            <a:spLocks noChangeShapeType="1"/>
          </p:cNvSpPr>
          <p:nvPr/>
        </p:nvSpPr>
        <p:spPr bwMode="auto">
          <a:xfrm>
            <a:off x="7218363" y="38973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5" name="Line 625"/>
          <p:cNvSpPr>
            <a:spLocks noChangeShapeType="1"/>
          </p:cNvSpPr>
          <p:nvPr/>
        </p:nvSpPr>
        <p:spPr bwMode="auto">
          <a:xfrm>
            <a:off x="7577138" y="38973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6" name="Rectangle 626"/>
          <p:cNvSpPr>
            <a:spLocks noChangeArrowheads="1"/>
          </p:cNvSpPr>
          <p:nvPr/>
        </p:nvSpPr>
        <p:spPr bwMode="auto">
          <a:xfrm>
            <a:off x="7218363" y="3897313"/>
            <a:ext cx="355600" cy="58737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>
              <a:latin typeface="Times New Roman" pitchFamily="18" charset="0"/>
            </a:endParaRPr>
          </a:p>
        </p:txBody>
      </p:sp>
      <p:sp>
        <p:nvSpPr>
          <p:cNvPr id="1057" name="Oval 627"/>
          <p:cNvSpPr>
            <a:spLocks noChangeArrowheads="1"/>
          </p:cNvSpPr>
          <p:nvPr/>
        </p:nvSpPr>
        <p:spPr bwMode="auto">
          <a:xfrm>
            <a:off x="7215188" y="3829050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628"/>
          <p:cNvGrpSpPr>
            <a:grpSpLocks/>
          </p:cNvGrpSpPr>
          <p:nvPr/>
        </p:nvGrpSpPr>
        <p:grpSpPr bwMode="auto">
          <a:xfrm>
            <a:off x="7300913" y="3852863"/>
            <a:ext cx="179387" cy="65087"/>
            <a:chOff x="2848" y="848"/>
            <a:chExt cx="140" cy="98"/>
          </a:xfrm>
        </p:grpSpPr>
        <p:sp>
          <p:nvSpPr>
            <p:cNvPr id="1358" name="Line 62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9" name="Line 63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0" name="Line 63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632"/>
          <p:cNvGrpSpPr>
            <a:grpSpLocks/>
          </p:cNvGrpSpPr>
          <p:nvPr/>
        </p:nvGrpSpPr>
        <p:grpSpPr bwMode="auto">
          <a:xfrm flipV="1">
            <a:off x="7300913" y="3852863"/>
            <a:ext cx="179387" cy="65087"/>
            <a:chOff x="2848" y="848"/>
            <a:chExt cx="140" cy="98"/>
          </a:xfrm>
        </p:grpSpPr>
        <p:sp>
          <p:nvSpPr>
            <p:cNvPr id="1355" name="Line 63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6" name="Line 63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7" name="Line 63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60" name="Oval 636"/>
          <p:cNvSpPr>
            <a:spLocks noChangeArrowheads="1"/>
          </p:cNvSpPr>
          <p:nvPr/>
        </p:nvSpPr>
        <p:spPr bwMode="auto">
          <a:xfrm>
            <a:off x="7497763" y="36385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1" name="Line 637"/>
          <p:cNvSpPr>
            <a:spLocks noChangeShapeType="1"/>
          </p:cNvSpPr>
          <p:nvPr/>
        </p:nvSpPr>
        <p:spPr bwMode="auto">
          <a:xfrm>
            <a:off x="7497763" y="36306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2" name="Line 638"/>
          <p:cNvSpPr>
            <a:spLocks noChangeShapeType="1"/>
          </p:cNvSpPr>
          <p:nvPr/>
        </p:nvSpPr>
        <p:spPr bwMode="auto">
          <a:xfrm>
            <a:off x="7856538" y="36306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3" name="Rectangle 639"/>
          <p:cNvSpPr>
            <a:spLocks noChangeArrowheads="1"/>
          </p:cNvSpPr>
          <p:nvPr/>
        </p:nvSpPr>
        <p:spPr bwMode="auto">
          <a:xfrm>
            <a:off x="7497763" y="3630613"/>
            <a:ext cx="355600" cy="58737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>
              <a:latin typeface="Times New Roman" pitchFamily="18" charset="0"/>
            </a:endParaRPr>
          </a:p>
        </p:txBody>
      </p:sp>
      <p:sp>
        <p:nvSpPr>
          <p:cNvPr id="1064" name="Oval 640"/>
          <p:cNvSpPr>
            <a:spLocks noChangeArrowheads="1"/>
          </p:cNvSpPr>
          <p:nvPr/>
        </p:nvSpPr>
        <p:spPr bwMode="auto">
          <a:xfrm>
            <a:off x="7494588" y="3562350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641"/>
          <p:cNvGrpSpPr>
            <a:grpSpLocks/>
          </p:cNvGrpSpPr>
          <p:nvPr/>
        </p:nvGrpSpPr>
        <p:grpSpPr bwMode="auto">
          <a:xfrm>
            <a:off x="7580313" y="3586163"/>
            <a:ext cx="179387" cy="65087"/>
            <a:chOff x="2848" y="848"/>
            <a:chExt cx="140" cy="98"/>
          </a:xfrm>
        </p:grpSpPr>
        <p:sp>
          <p:nvSpPr>
            <p:cNvPr id="1352" name="Line 64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3" name="Line 64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4" name="Line 64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645"/>
          <p:cNvGrpSpPr>
            <a:grpSpLocks/>
          </p:cNvGrpSpPr>
          <p:nvPr/>
        </p:nvGrpSpPr>
        <p:grpSpPr bwMode="auto">
          <a:xfrm flipV="1">
            <a:off x="7580313" y="3586163"/>
            <a:ext cx="179387" cy="65087"/>
            <a:chOff x="2848" y="848"/>
            <a:chExt cx="140" cy="98"/>
          </a:xfrm>
        </p:grpSpPr>
        <p:sp>
          <p:nvSpPr>
            <p:cNvPr id="1349" name="Line 64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0" name="Line 64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1" name="Line 64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67" name="Oval 649"/>
          <p:cNvSpPr>
            <a:spLocks noChangeArrowheads="1"/>
          </p:cNvSpPr>
          <p:nvPr/>
        </p:nvSpPr>
        <p:spPr bwMode="auto">
          <a:xfrm>
            <a:off x="6962775" y="2476500"/>
            <a:ext cx="347663" cy="889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8" name="Line 650"/>
          <p:cNvSpPr>
            <a:spLocks noChangeShapeType="1"/>
          </p:cNvSpPr>
          <p:nvPr/>
        </p:nvSpPr>
        <p:spPr bwMode="auto">
          <a:xfrm>
            <a:off x="6962775" y="2468563"/>
            <a:ext cx="0" cy="5556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9" name="Line 651"/>
          <p:cNvSpPr>
            <a:spLocks noChangeShapeType="1"/>
          </p:cNvSpPr>
          <p:nvPr/>
        </p:nvSpPr>
        <p:spPr bwMode="auto">
          <a:xfrm>
            <a:off x="7310438" y="2468563"/>
            <a:ext cx="0" cy="5556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0" name="Rectangle 652"/>
          <p:cNvSpPr>
            <a:spLocks noChangeArrowheads="1"/>
          </p:cNvSpPr>
          <p:nvPr/>
        </p:nvSpPr>
        <p:spPr bwMode="auto">
          <a:xfrm>
            <a:off x="6962775" y="2468563"/>
            <a:ext cx="344488" cy="53975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>
              <a:latin typeface="Times New Roman" pitchFamily="18" charset="0"/>
            </a:endParaRPr>
          </a:p>
        </p:txBody>
      </p:sp>
      <p:sp>
        <p:nvSpPr>
          <p:cNvPr id="1071" name="Oval 653"/>
          <p:cNvSpPr>
            <a:spLocks noChangeArrowheads="1"/>
          </p:cNvSpPr>
          <p:nvPr/>
        </p:nvSpPr>
        <p:spPr bwMode="auto">
          <a:xfrm>
            <a:off x="6959600" y="2405063"/>
            <a:ext cx="347663" cy="10318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654"/>
          <p:cNvGrpSpPr>
            <a:grpSpLocks/>
          </p:cNvGrpSpPr>
          <p:nvPr/>
        </p:nvGrpSpPr>
        <p:grpSpPr bwMode="auto">
          <a:xfrm>
            <a:off x="7043738" y="2427288"/>
            <a:ext cx="171450" cy="61912"/>
            <a:chOff x="2848" y="848"/>
            <a:chExt cx="140" cy="98"/>
          </a:xfrm>
        </p:grpSpPr>
        <p:sp>
          <p:nvSpPr>
            <p:cNvPr id="1346" name="Line 65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" name="Line 65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8" name="Line 65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658"/>
          <p:cNvGrpSpPr>
            <a:grpSpLocks/>
          </p:cNvGrpSpPr>
          <p:nvPr/>
        </p:nvGrpSpPr>
        <p:grpSpPr bwMode="auto">
          <a:xfrm flipV="1">
            <a:off x="7043738" y="2427288"/>
            <a:ext cx="171450" cy="60325"/>
            <a:chOff x="2848" y="848"/>
            <a:chExt cx="140" cy="98"/>
          </a:xfrm>
        </p:grpSpPr>
        <p:sp>
          <p:nvSpPr>
            <p:cNvPr id="1343" name="Line 65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4" name="Line 66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5" name="Line 66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74" name="Oval 662"/>
          <p:cNvSpPr>
            <a:spLocks noChangeArrowheads="1"/>
          </p:cNvSpPr>
          <p:nvPr/>
        </p:nvSpPr>
        <p:spPr bwMode="auto">
          <a:xfrm>
            <a:off x="6961188" y="27368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" name="Line 663"/>
          <p:cNvSpPr>
            <a:spLocks noChangeShapeType="1"/>
          </p:cNvSpPr>
          <p:nvPr/>
        </p:nvSpPr>
        <p:spPr bwMode="auto">
          <a:xfrm>
            <a:off x="6961188" y="27289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6" name="Line 664"/>
          <p:cNvSpPr>
            <a:spLocks noChangeShapeType="1"/>
          </p:cNvSpPr>
          <p:nvPr/>
        </p:nvSpPr>
        <p:spPr bwMode="auto">
          <a:xfrm>
            <a:off x="7319963" y="27289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7" name="Rectangle 665"/>
          <p:cNvSpPr>
            <a:spLocks noChangeArrowheads="1"/>
          </p:cNvSpPr>
          <p:nvPr/>
        </p:nvSpPr>
        <p:spPr bwMode="auto">
          <a:xfrm>
            <a:off x="6961188" y="2728913"/>
            <a:ext cx="355600" cy="58737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>
              <a:latin typeface="Times New Roman" pitchFamily="18" charset="0"/>
            </a:endParaRPr>
          </a:p>
        </p:txBody>
      </p:sp>
      <p:sp>
        <p:nvSpPr>
          <p:cNvPr id="1078" name="Oval 666"/>
          <p:cNvSpPr>
            <a:spLocks noChangeArrowheads="1"/>
          </p:cNvSpPr>
          <p:nvPr/>
        </p:nvSpPr>
        <p:spPr bwMode="auto">
          <a:xfrm>
            <a:off x="6958013" y="2660650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" name="Group 667"/>
          <p:cNvGrpSpPr>
            <a:grpSpLocks/>
          </p:cNvGrpSpPr>
          <p:nvPr/>
        </p:nvGrpSpPr>
        <p:grpSpPr bwMode="auto">
          <a:xfrm>
            <a:off x="7043738" y="2684463"/>
            <a:ext cx="179387" cy="65087"/>
            <a:chOff x="2848" y="848"/>
            <a:chExt cx="140" cy="98"/>
          </a:xfrm>
        </p:grpSpPr>
        <p:sp>
          <p:nvSpPr>
            <p:cNvPr id="1340" name="Line 66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" name="Line 66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2" name="Line 67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671"/>
          <p:cNvGrpSpPr>
            <a:grpSpLocks/>
          </p:cNvGrpSpPr>
          <p:nvPr/>
        </p:nvGrpSpPr>
        <p:grpSpPr bwMode="auto">
          <a:xfrm flipV="1">
            <a:off x="7043738" y="2684463"/>
            <a:ext cx="179387" cy="65087"/>
            <a:chOff x="2848" y="848"/>
            <a:chExt cx="140" cy="98"/>
          </a:xfrm>
        </p:grpSpPr>
        <p:sp>
          <p:nvSpPr>
            <p:cNvPr id="1337" name="Line 67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8" name="Line 67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9" name="Line 67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81" name="Oval 675"/>
          <p:cNvSpPr>
            <a:spLocks noChangeArrowheads="1"/>
          </p:cNvSpPr>
          <p:nvPr/>
        </p:nvSpPr>
        <p:spPr bwMode="auto">
          <a:xfrm>
            <a:off x="7437438" y="2378075"/>
            <a:ext cx="330200" cy="857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2" name="Line 676"/>
          <p:cNvSpPr>
            <a:spLocks noChangeShapeType="1"/>
          </p:cNvSpPr>
          <p:nvPr/>
        </p:nvSpPr>
        <p:spPr bwMode="auto">
          <a:xfrm>
            <a:off x="7437438" y="2371725"/>
            <a:ext cx="0" cy="5238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3" name="Line 677"/>
          <p:cNvSpPr>
            <a:spLocks noChangeShapeType="1"/>
          </p:cNvSpPr>
          <p:nvPr/>
        </p:nvSpPr>
        <p:spPr bwMode="auto">
          <a:xfrm>
            <a:off x="7767638" y="2371725"/>
            <a:ext cx="0" cy="5238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4" name="Rectangle 678"/>
          <p:cNvSpPr>
            <a:spLocks noChangeArrowheads="1"/>
          </p:cNvSpPr>
          <p:nvPr/>
        </p:nvSpPr>
        <p:spPr bwMode="auto">
          <a:xfrm>
            <a:off x="7437438" y="2371725"/>
            <a:ext cx="327025" cy="52388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1085" name="Oval 679"/>
          <p:cNvSpPr>
            <a:spLocks noChangeArrowheads="1"/>
          </p:cNvSpPr>
          <p:nvPr/>
        </p:nvSpPr>
        <p:spPr bwMode="auto">
          <a:xfrm>
            <a:off x="7434263" y="2309813"/>
            <a:ext cx="330200" cy="1000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" name="Group 680"/>
          <p:cNvGrpSpPr>
            <a:grpSpLocks/>
          </p:cNvGrpSpPr>
          <p:nvPr/>
        </p:nvGrpSpPr>
        <p:grpSpPr bwMode="auto">
          <a:xfrm>
            <a:off x="7513638" y="2332038"/>
            <a:ext cx="163512" cy="57150"/>
            <a:chOff x="2848" y="848"/>
            <a:chExt cx="140" cy="98"/>
          </a:xfrm>
        </p:grpSpPr>
        <p:sp>
          <p:nvSpPr>
            <p:cNvPr id="1334" name="Line 68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" name="Line 68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" name="Line 68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" name="Group 684"/>
          <p:cNvGrpSpPr>
            <a:grpSpLocks/>
          </p:cNvGrpSpPr>
          <p:nvPr/>
        </p:nvGrpSpPr>
        <p:grpSpPr bwMode="auto">
          <a:xfrm flipV="1">
            <a:off x="7513638" y="2330450"/>
            <a:ext cx="163512" cy="58738"/>
            <a:chOff x="2848" y="848"/>
            <a:chExt cx="140" cy="98"/>
          </a:xfrm>
        </p:grpSpPr>
        <p:sp>
          <p:nvSpPr>
            <p:cNvPr id="1331" name="Line 68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" name="Line 68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" name="Line 68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88" name="Oval 688"/>
          <p:cNvSpPr>
            <a:spLocks noChangeArrowheads="1"/>
          </p:cNvSpPr>
          <p:nvPr/>
        </p:nvSpPr>
        <p:spPr bwMode="auto">
          <a:xfrm>
            <a:off x="7523163" y="27368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9" name="Line 689"/>
          <p:cNvSpPr>
            <a:spLocks noChangeShapeType="1"/>
          </p:cNvSpPr>
          <p:nvPr/>
        </p:nvSpPr>
        <p:spPr bwMode="auto">
          <a:xfrm>
            <a:off x="7523163" y="27289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0" name="Line 690"/>
          <p:cNvSpPr>
            <a:spLocks noChangeShapeType="1"/>
          </p:cNvSpPr>
          <p:nvPr/>
        </p:nvSpPr>
        <p:spPr bwMode="auto">
          <a:xfrm>
            <a:off x="7881938" y="27289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1" name="Rectangle 691"/>
          <p:cNvSpPr>
            <a:spLocks noChangeArrowheads="1"/>
          </p:cNvSpPr>
          <p:nvPr/>
        </p:nvSpPr>
        <p:spPr bwMode="auto">
          <a:xfrm>
            <a:off x="7523163" y="2728913"/>
            <a:ext cx="355600" cy="58737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>
              <a:latin typeface="Times New Roman" pitchFamily="18" charset="0"/>
            </a:endParaRPr>
          </a:p>
        </p:txBody>
      </p:sp>
      <p:sp>
        <p:nvSpPr>
          <p:cNvPr id="1092" name="Oval 692"/>
          <p:cNvSpPr>
            <a:spLocks noChangeArrowheads="1"/>
          </p:cNvSpPr>
          <p:nvPr/>
        </p:nvSpPr>
        <p:spPr bwMode="auto">
          <a:xfrm>
            <a:off x="7519988" y="2660650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" name="Group 693"/>
          <p:cNvGrpSpPr>
            <a:grpSpLocks/>
          </p:cNvGrpSpPr>
          <p:nvPr/>
        </p:nvGrpSpPr>
        <p:grpSpPr bwMode="auto">
          <a:xfrm>
            <a:off x="7605713" y="2684463"/>
            <a:ext cx="179387" cy="65087"/>
            <a:chOff x="2848" y="848"/>
            <a:chExt cx="140" cy="98"/>
          </a:xfrm>
        </p:grpSpPr>
        <p:sp>
          <p:nvSpPr>
            <p:cNvPr id="1328" name="Line 69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9" name="Line 69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0" name="Line 69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697"/>
          <p:cNvGrpSpPr>
            <a:grpSpLocks/>
          </p:cNvGrpSpPr>
          <p:nvPr/>
        </p:nvGrpSpPr>
        <p:grpSpPr bwMode="auto">
          <a:xfrm flipV="1">
            <a:off x="7605713" y="2684463"/>
            <a:ext cx="179387" cy="65087"/>
            <a:chOff x="2848" y="848"/>
            <a:chExt cx="140" cy="98"/>
          </a:xfrm>
        </p:grpSpPr>
        <p:sp>
          <p:nvSpPr>
            <p:cNvPr id="1325" name="Line 69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6" name="Line 69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7" name="Line 70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95" name="Oval 701"/>
          <p:cNvSpPr>
            <a:spLocks noChangeArrowheads="1"/>
          </p:cNvSpPr>
          <p:nvPr/>
        </p:nvSpPr>
        <p:spPr bwMode="auto">
          <a:xfrm>
            <a:off x="6113463" y="2471738"/>
            <a:ext cx="346075" cy="873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6" name="Line 702"/>
          <p:cNvSpPr>
            <a:spLocks noChangeShapeType="1"/>
          </p:cNvSpPr>
          <p:nvPr/>
        </p:nvSpPr>
        <p:spPr bwMode="auto">
          <a:xfrm>
            <a:off x="6113463" y="2463800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7" name="Line 703"/>
          <p:cNvSpPr>
            <a:spLocks noChangeShapeType="1"/>
          </p:cNvSpPr>
          <p:nvPr/>
        </p:nvSpPr>
        <p:spPr bwMode="auto">
          <a:xfrm>
            <a:off x="6459538" y="2463800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8" name="Rectangle 704"/>
          <p:cNvSpPr>
            <a:spLocks noChangeArrowheads="1"/>
          </p:cNvSpPr>
          <p:nvPr/>
        </p:nvSpPr>
        <p:spPr bwMode="auto">
          <a:xfrm>
            <a:off x="6113463" y="2463800"/>
            <a:ext cx="342900" cy="53975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>
              <a:latin typeface="Times New Roman" pitchFamily="18" charset="0"/>
            </a:endParaRPr>
          </a:p>
        </p:txBody>
      </p:sp>
      <p:sp>
        <p:nvSpPr>
          <p:cNvPr id="1099" name="Oval 705"/>
          <p:cNvSpPr>
            <a:spLocks noChangeArrowheads="1"/>
          </p:cNvSpPr>
          <p:nvPr/>
        </p:nvSpPr>
        <p:spPr bwMode="auto">
          <a:xfrm>
            <a:off x="6110288" y="2400300"/>
            <a:ext cx="346075" cy="103188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" name="Group 706"/>
          <p:cNvGrpSpPr>
            <a:grpSpLocks/>
          </p:cNvGrpSpPr>
          <p:nvPr/>
        </p:nvGrpSpPr>
        <p:grpSpPr bwMode="auto">
          <a:xfrm>
            <a:off x="6194425" y="2422525"/>
            <a:ext cx="171450" cy="60325"/>
            <a:chOff x="2848" y="848"/>
            <a:chExt cx="140" cy="98"/>
          </a:xfrm>
        </p:grpSpPr>
        <p:sp>
          <p:nvSpPr>
            <p:cNvPr id="1322" name="Line 70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3" name="Line 70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4" name="Line 70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" name="Group 710"/>
          <p:cNvGrpSpPr>
            <a:grpSpLocks/>
          </p:cNvGrpSpPr>
          <p:nvPr/>
        </p:nvGrpSpPr>
        <p:grpSpPr bwMode="auto">
          <a:xfrm flipV="1">
            <a:off x="6194425" y="2422525"/>
            <a:ext cx="171450" cy="58738"/>
            <a:chOff x="2848" y="848"/>
            <a:chExt cx="140" cy="98"/>
          </a:xfrm>
        </p:grpSpPr>
        <p:sp>
          <p:nvSpPr>
            <p:cNvPr id="1319" name="Line 71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0" name="Line 71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" name="Line 71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2" name="Oval 714"/>
          <p:cNvSpPr>
            <a:spLocks noChangeArrowheads="1"/>
          </p:cNvSpPr>
          <p:nvPr/>
        </p:nvSpPr>
        <p:spPr bwMode="auto">
          <a:xfrm>
            <a:off x="5807075" y="3621088"/>
            <a:ext cx="346075" cy="873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3" name="Line 715"/>
          <p:cNvSpPr>
            <a:spLocks noChangeShapeType="1"/>
          </p:cNvSpPr>
          <p:nvPr/>
        </p:nvSpPr>
        <p:spPr bwMode="auto">
          <a:xfrm>
            <a:off x="5807075" y="3613150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4" name="Line 716"/>
          <p:cNvSpPr>
            <a:spLocks noChangeShapeType="1"/>
          </p:cNvSpPr>
          <p:nvPr/>
        </p:nvSpPr>
        <p:spPr bwMode="auto">
          <a:xfrm>
            <a:off x="6153150" y="3613150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5" name="Rectangle 717"/>
          <p:cNvSpPr>
            <a:spLocks noChangeArrowheads="1"/>
          </p:cNvSpPr>
          <p:nvPr/>
        </p:nvSpPr>
        <p:spPr bwMode="auto">
          <a:xfrm>
            <a:off x="5807075" y="3613150"/>
            <a:ext cx="342900" cy="53975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>
              <a:latin typeface="Times New Roman" pitchFamily="18" charset="0"/>
            </a:endParaRPr>
          </a:p>
        </p:txBody>
      </p:sp>
      <p:sp>
        <p:nvSpPr>
          <p:cNvPr id="1106" name="Oval 718"/>
          <p:cNvSpPr>
            <a:spLocks noChangeArrowheads="1"/>
          </p:cNvSpPr>
          <p:nvPr/>
        </p:nvSpPr>
        <p:spPr bwMode="auto">
          <a:xfrm>
            <a:off x="5803900" y="3549650"/>
            <a:ext cx="346075" cy="103188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" name="Group 719"/>
          <p:cNvGrpSpPr>
            <a:grpSpLocks/>
          </p:cNvGrpSpPr>
          <p:nvPr/>
        </p:nvGrpSpPr>
        <p:grpSpPr bwMode="auto">
          <a:xfrm>
            <a:off x="5888038" y="3571875"/>
            <a:ext cx="171450" cy="60325"/>
            <a:chOff x="2848" y="848"/>
            <a:chExt cx="140" cy="98"/>
          </a:xfrm>
        </p:grpSpPr>
        <p:sp>
          <p:nvSpPr>
            <p:cNvPr id="1316" name="Line 72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7" name="Line 72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8" name="Line 72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" name="Group 723"/>
          <p:cNvGrpSpPr>
            <a:grpSpLocks/>
          </p:cNvGrpSpPr>
          <p:nvPr/>
        </p:nvGrpSpPr>
        <p:grpSpPr bwMode="auto">
          <a:xfrm flipV="1">
            <a:off x="5888038" y="3571875"/>
            <a:ext cx="171450" cy="58738"/>
            <a:chOff x="2848" y="848"/>
            <a:chExt cx="140" cy="98"/>
          </a:xfrm>
        </p:grpSpPr>
        <p:sp>
          <p:nvSpPr>
            <p:cNvPr id="1313" name="Line 72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4" name="Line 72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5" name="Line 72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9" name="Line 727"/>
          <p:cNvSpPr>
            <a:spLocks noChangeShapeType="1"/>
          </p:cNvSpPr>
          <p:nvPr/>
        </p:nvSpPr>
        <p:spPr bwMode="auto">
          <a:xfrm flipV="1">
            <a:off x="7005638" y="3978275"/>
            <a:ext cx="227012" cy="4365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0" name="Line 728"/>
          <p:cNvSpPr>
            <a:spLocks noChangeShapeType="1"/>
          </p:cNvSpPr>
          <p:nvPr/>
        </p:nvSpPr>
        <p:spPr bwMode="auto">
          <a:xfrm>
            <a:off x="7129463" y="3716338"/>
            <a:ext cx="163512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1" name="Line 729"/>
          <p:cNvSpPr>
            <a:spLocks noChangeShapeType="1"/>
          </p:cNvSpPr>
          <p:nvPr/>
        </p:nvSpPr>
        <p:spPr bwMode="auto">
          <a:xfrm>
            <a:off x="7226300" y="3636963"/>
            <a:ext cx="279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2" name="Line 730"/>
          <p:cNvSpPr>
            <a:spLocks noChangeShapeType="1"/>
          </p:cNvSpPr>
          <p:nvPr/>
        </p:nvSpPr>
        <p:spPr bwMode="auto">
          <a:xfrm flipV="1">
            <a:off x="7462838" y="3722688"/>
            <a:ext cx="134937" cy="1047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3" name="Line 731"/>
          <p:cNvSpPr>
            <a:spLocks noChangeShapeType="1"/>
          </p:cNvSpPr>
          <p:nvPr/>
        </p:nvSpPr>
        <p:spPr bwMode="auto">
          <a:xfrm>
            <a:off x="6161088" y="3643313"/>
            <a:ext cx="6794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4" name="Line 732"/>
          <p:cNvSpPr>
            <a:spLocks noChangeShapeType="1"/>
          </p:cNvSpPr>
          <p:nvPr/>
        </p:nvSpPr>
        <p:spPr bwMode="auto">
          <a:xfrm>
            <a:off x="6456363" y="2490788"/>
            <a:ext cx="509587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5" name="Line 733"/>
          <p:cNvSpPr>
            <a:spLocks noChangeShapeType="1"/>
          </p:cNvSpPr>
          <p:nvPr/>
        </p:nvSpPr>
        <p:spPr bwMode="auto">
          <a:xfrm>
            <a:off x="6022975" y="2319338"/>
            <a:ext cx="152400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6" name="Freeform 734"/>
          <p:cNvSpPr>
            <a:spLocks/>
          </p:cNvSpPr>
          <p:nvPr/>
        </p:nvSpPr>
        <p:spPr bwMode="auto">
          <a:xfrm>
            <a:off x="5343525" y="4325938"/>
            <a:ext cx="2979738" cy="1455737"/>
          </a:xfrm>
          <a:custGeom>
            <a:avLst/>
            <a:gdLst>
              <a:gd name="T0" fmla="*/ 889 w 1877"/>
              <a:gd name="T1" fmla="*/ 23 h 917"/>
              <a:gd name="T2" fmla="*/ 692 w 1877"/>
              <a:gd name="T3" fmla="*/ 109 h 917"/>
              <a:gd name="T4" fmla="*/ 415 w 1877"/>
              <a:gd name="T5" fmla="*/ 91 h 917"/>
              <a:gd name="T6" fmla="*/ 112 w 1877"/>
              <a:gd name="T7" fmla="*/ 170 h 917"/>
              <a:gd name="T8" fmla="*/ 50 w 1877"/>
              <a:gd name="T9" fmla="*/ 353 h 917"/>
              <a:gd name="T10" fmla="*/ 14 w 1877"/>
              <a:gd name="T11" fmla="*/ 528 h 917"/>
              <a:gd name="T12" fmla="*/ 139 w 1877"/>
              <a:gd name="T13" fmla="*/ 650 h 917"/>
              <a:gd name="T14" fmla="*/ 505 w 1877"/>
              <a:gd name="T15" fmla="*/ 781 h 917"/>
              <a:gd name="T16" fmla="*/ 933 w 1877"/>
              <a:gd name="T17" fmla="*/ 886 h 917"/>
              <a:gd name="T18" fmla="*/ 1370 w 1877"/>
              <a:gd name="T19" fmla="*/ 901 h 917"/>
              <a:gd name="T20" fmla="*/ 1676 w 1877"/>
              <a:gd name="T21" fmla="*/ 793 h 917"/>
              <a:gd name="T22" fmla="*/ 1860 w 1877"/>
              <a:gd name="T23" fmla="*/ 624 h 917"/>
              <a:gd name="T24" fmla="*/ 1776 w 1877"/>
              <a:gd name="T25" fmla="*/ 219 h 917"/>
              <a:gd name="T26" fmla="*/ 1503 w 1877"/>
              <a:gd name="T27" fmla="*/ 100 h 917"/>
              <a:gd name="T28" fmla="*/ 1200 w 1877"/>
              <a:gd name="T29" fmla="*/ 13 h 917"/>
              <a:gd name="T30" fmla="*/ 889 w 1877"/>
              <a:gd name="T31" fmla="*/ 23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7" name="Line 735"/>
          <p:cNvSpPr>
            <a:spLocks noChangeShapeType="1"/>
          </p:cNvSpPr>
          <p:nvPr/>
        </p:nvSpPr>
        <p:spPr bwMode="auto">
          <a:xfrm rot="-5400000">
            <a:off x="7578725" y="5062538"/>
            <a:ext cx="523875" cy="1397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8" name="Line 736"/>
          <p:cNvSpPr>
            <a:spLocks noChangeShapeType="1"/>
          </p:cNvSpPr>
          <p:nvPr/>
        </p:nvSpPr>
        <p:spPr bwMode="auto">
          <a:xfrm rot="5400000" flipV="1">
            <a:off x="7724775" y="5343525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9" name="Line 737"/>
          <p:cNvSpPr>
            <a:spLocks noChangeShapeType="1"/>
          </p:cNvSpPr>
          <p:nvPr/>
        </p:nvSpPr>
        <p:spPr bwMode="auto">
          <a:xfrm rot="-5400000">
            <a:off x="7910513" y="5019675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" name="Group 738"/>
          <p:cNvGrpSpPr>
            <a:grpSpLocks/>
          </p:cNvGrpSpPr>
          <p:nvPr/>
        </p:nvGrpSpPr>
        <p:grpSpPr bwMode="auto">
          <a:xfrm>
            <a:off x="7489825" y="4729163"/>
            <a:ext cx="501650" cy="234950"/>
            <a:chOff x="4701" y="2996"/>
            <a:chExt cx="316" cy="148"/>
          </a:xfrm>
        </p:grpSpPr>
        <p:sp>
          <p:nvSpPr>
            <p:cNvPr id="1300" name="Oval 739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1" name="Line 740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2" name="Line 741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3" name="Rectangle 742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>
                <a:latin typeface="Times New Roman" pitchFamily="18" charset="0"/>
              </a:endParaRPr>
            </a:p>
          </p:txBody>
        </p:sp>
        <p:sp>
          <p:nvSpPr>
            <p:cNvPr id="1304" name="Oval 743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7" name="Group 744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1310" name="Line 74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1" name="Line 74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2" name="Line 74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" name="Group 748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1307" name="Line 74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8" name="Line 75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9" name="Line 75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9" name="Group 752"/>
          <p:cNvGrpSpPr>
            <a:grpSpLocks/>
          </p:cNvGrpSpPr>
          <p:nvPr/>
        </p:nvGrpSpPr>
        <p:grpSpPr bwMode="auto">
          <a:xfrm>
            <a:off x="6673850" y="4452938"/>
            <a:ext cx="501650" cy="234950"/>
            <a:chOff x="3600" y="219"/>
            <a:chExt cx="360" cy="175"/>
          </a:xfrm>
        </p:grpSpPr>
        <p:sp>
          <p:nvSpPr>
            <p:cNvPr id="1287" name="Oval 75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8" name="Line 75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9" name="Line 75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" name="Rectangle 75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>
                <a:latin typeface="Times New Roman" pitchFamily="18" charset="0"/>
              </a:endParaRPr>
            </a:p>
          </p:txBody>
        </p:sp>
        <p:sp>
          <p:nvSpPr>
            <p:cNvPr id="1291" name="Oval 75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0" name="Group 75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97" name="Line 75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8" name="Line 76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9" name="Line 76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" name="Group 76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94" name="Line 76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5" name="Line 76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6" name="Line 76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024" name="Group 766"/>
          <p:cNvGrpSpPr>
            <a:grpSpLocks/>
          </p:cNvGrpSpPr>
          <p:nvPr/>
        </p:nvGrpSpPr>
        <p:grpSpPr bwMode="auto">
          <a:xfrm>
            <a:off x="6008688" y="4757738"/>
            <a:ext cx="501650" cy="234950"/>
            <a:chOff x="3600" y="219"/>
            <a:chExt cx="360" cy="175"/>
          </a:xfrm>
        </p:grpSpPr>
        <p:sp>
          <p:nvSpPr>
            <p:cNvPr id="1274" name="Oval 76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5" name="Line 76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6" name="Line 76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7" name="Rectangle 77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>
                <a:latin typeface="Times New Roman" pitchFamily="18" charset="0"/>
              </a:endParaRPr>
            </a:p>
          </p:txBody>
        </p:sp>
        <p:sp>
          <p:nvSpPr>
            <p:cNvPr id="1278" name="Oval 77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25" name="Group 77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84" name="Line 7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5" name="Line 7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6" name="Line 7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39" name="Group 77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81" name="Line 77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2" name="Line 77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3" name="Line 77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123" name="Line 780"/>
          <p:cNvSpPr>
            <a:spLocks noChangeShapeType="1"/>
          </p:cNvSpPr>
          <p:nvPr/>
        </p:nvSpPr>
        <p:spPr bwMode="auto">
          <a:xfrm>
            <a:off x="7123113" y="4664075"/>
            <a:ext cx="358775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4" name="Line 781"/>
          <p:cNvSpPr>
            <a:spLocks noChangeShapeType="1"/>
          </p:cNvSpPr>
          <p:nvPr/>
        </p:nvSpPr>
        <p:spPr bwMode="auto">
          <a:xfrm flipV="1">
            <a:off x="6470650" y="4676775"/>
            <a:ext cx="277813" cy="1095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5" name="Line 782"/>
          <p:cNvSpPr>
            <a:spLocks noChangeShapeType="1"/>
          </p:cNvSpPr>
          <p:nvPr/>
        </p:nvSpPr>
        <p:spPr bwMode="auto">
          <a:xfrm flipV="1">
            <a:off x="6513513" y="4879975"/>
            <a:ext cx="9715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6" name="Line 783"/>
          <p:cNvSpPr>
            <a:spLocks noChangeShapeType="1"/>
          </p:cNvSpPr>
          <p:nvPr/>
        </p:nvSpPr>
        <p:spPr bwMode="auto">
          <a:xfrm flipH="1">
            <a:off x="5808663" y="4625975"/>
            <a:ext cx="254000" cy="4699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" name="Line 784"/>
          <p:cNvSpPr>
            <a:spLocks noChangeShapeType="1"/>
          </p:cNvSpPr>
          <p:nvPr/>
        </p:nvSpPr>
        <p:spPr bwMode="auto">
          <a:xfrm>
            <a:off x="5834063" y="4676775"/>
            <a:ext cx="1968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" name="Line 785"/>
          <p:cNvSpPr>
            <a:spLocks noChangeShapeType="1"/>
          </p:cNvSpPr>
          <p:nvPr/>
        </p:nvSpPr>
        <p:spPr bwMode="auto">
          <a:xfrm>
            <a:off x="5694363" y="5013325"/>
            <a:ext cx="15398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" name="Line 786"/>
          <p:cNvSpPr>
            <a:spLocks noChangeShapeType="1"/>
          </p:cNvSpPr>
          <p:nvPr/>
        </p:nvSpPr>
        <p:spPr bwMode="auto">
          <a:xfrm>
            <a:off x="5946775" y="5092700"/>
            <a:ext cx="49053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" name="Line 787"/>
          <p:cNvSpPr>
            <a:spLocks noChangeShapeType="1"/>
          </p:cNvSpPr>
          <p:nvPr/>
        </p:nvSpPr>
        <p:spPr bwMode="auto">
          <a:xfrm flipH="1">
            <a:off x="6186488" y="5000625"/>
            <a:ext cx="53975" cy="857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" name="Line 788"/>
          <p:cNvSpPr>
            <a:spLocks noChangeShapeType="1"/>
          </p:cNvSpPr>
          <p:nvPr/>
        </p:nvSpPr>
        <p:spPr bwMode="auto">
          <a:xfrm>
            <a:off x="5999163" y="5089525"/>
            <a:ext cx="1587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2" name="Line 789"/>
          <p:cNvSpPr>
            <a:spLocks noChangeShapeType="1"/>
          </p:cNvSpPr>
          <p:nvPr/>
        </p:nvSpPr>
        <p:spPr bwMode="auto">
          <a:xfrm flipH="1" flipV="1">
            <a:off x="6396038" y="5097463"/>
            <a:ext cx="0" cy="76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3" name="Line 790"/>
          <p:cNvSpPr>
            <a:spLocks noChangeShapeType="1"/>
          </p:cNvSpPr>
          <p:nvPr/>
        </p:nvSpPr>
        <p:spPr bwMode="auto">
          <a:xfrm>
            <a:off x="6477000" y="4956175"/>
            <a:ext cx="503238" cy="2698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4" name="Line 791"/>
          <p:cNvSpPr>
            <a:spLocks noChangeShapeType="1"/>
          </p:cNvSpPr>
          <p:nvPr/>
        </p:nvSpPr>
        <p:spPr bwMode="auto">
          <a:xfrm>
            <a:off x="5926138" y="4891088"/>
            <a:ext cx="8096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40" name="Group 792"/>
          <p:cNvGrpSpPr>
            <a:grpSpLocks/>
          </p:cNvGrpSpPr>
          <p:nvPr/>
        </p:nvGrpSpPr>
        <p:grpSpPr bwMode="auto">
          <a:xfrm>
            <a:off x="5111750" y="1651000"/>
            <a:ext cx="3021013" cy="3981450"/>
            <a:chOff x="-1203" y="1352"/>
            <a:chExt cx="1903" cy="2508"/>
          </a:xfrm>
        </p:grpSpPr>
        <p:grpSp>
          <p:nvGrpSpPr>
            <p:cNvPr id="1044" name="Group 793"/>
            <p:cNvGrpSpPr>
              <a:grpSpLocks/>
            </p:cNvGrpSpPr>
            <p:nvPr/>
          </p:nvGrpSpPr>
          <p:grpSpPr bwMode="auto">
            <a:xfrm>
              <a:off x="-1203" y="1647"/>
              <a:ext cx="436" cy="114"/>
              <a:chOff x="3072" y="739"/>
              <a:chExt cx="652" cy="146"/>
            </a:xfrm>
          </p:grpSpPr>
          <p:pic>
            <p:nvPicPr>
              <p:cNvPr id="1271" name="Picture 794" descr="lgv_fqmg[1]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flipH="1">
                <a:off x="3237" y="739"/>
                <a:ext cx="487" cy="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72" name="Line 795"/>
              <p:cNvSpPr>
                <a:spLocks noChangeShapeType="1"/>
              </p:cNvSpPr>
              <p:nvPr/>
            </p:nvSpPr>
            <p:spPr bwMode="auto">
              <a:xfrm flipH="1">
                <a:off x="3104" y="784"/>
                <a:ext cx="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3" name="Line 796"/>
              <p:cNvSpPr>
                <a:spLocks noChangeShapeType="1"/>
              </p:cNvSpPr>
              <p:nvPr/>
            </p:nvSpPr>
            <p:spPr bwMode="auto">
              <a:xfrm flipH="1">
                <a:off x="3072" y="7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248" name="Picture 797" descr="imgyjavg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-1027" y="1466"/>
              <a:ext cx="232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045" name="Group 798"/>
            <p:cNvGrpSpPr>
              <a:grpSpLocks/>
            </p:cNvGrpSpPr>
            <p:nvPr/>
          </p:nvGrpSpPr>
          <p:grpSpPr bwMode="auto">
            <a:xfrm>
              <a:off x="-546" y="1352"/>
              <a:ext cx="256" cy="269"/>
              <a:chOff x="2870" y="1518"/>
              <a:chExt cx="292" cy="320"/>
            </a:xfrm>
          </p:grpSpPr>
          <p:graphicFrame>
            <p:nvGraphicFramePr>
              <p:cNvPr id="1037" name="Object 799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652" name="Clip" r:id="rId5" imgW="819000" imgH="847800" progId="">
                      <p:embed/>
                    </p:oleObj>
                  </mc:Choice>
                  <mc:Fallback>
                    <p:oleObj name="Clip" r:id="rId5" imgW="819000" imgH="847800" progId="">
                      <p:embed/>
                      <p:pic>
                        <p:nvPicPr>
                          <p:cNvPr id="0" name="Object 79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8" name="Object 800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653" name="Clip" r:id="rId7" imgW="1266840" imgH="1200240" progId="">
                      <p:embed/>
                    </p:oleObj>
                  </mc:Choice>
                  <mc:Fallback>
                    <p:oleObj name="Clip" r:id="rId7" imgW="1266840" imgH="1200240" progId="">
                      <p:embed/>
                      <p:pic>
                        <p:nvPicPr>
                          <p:cNvPr id="0" name="Object 80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051" name="Group 801"/>
            <p:cNvGrpSpPr>
              <a:grpSpLocks/>
            </p:cNvGrpSpPr>
            <p:nvPr/>
          </p:nvGrpSpPr>
          <p:grpSpPr bwMode="auto">
            <a:xfrm>
              <a:off x="-1002" y="2262"/>
              <a:ext cx="209" cy="224"/>
              <a:chOff x="2870" y="1518"/>
              <a:chExt cx="292" cy="320"/>
            </a:xfrm>
          </p:grpSpPr>
          <p:graphicFrame>
            <p:nvGraphicFramePr>
              <p:cNvPr id="1035" name="Object 802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654" name="Clip" r:id="rId9" imgW="819000" imgH="847800" progId="">
                      <p:embed/>
                    </p:oleObj>
                  </mc:Choice>
                  <mc:Fallback>
                    <p:oleObj name="Clip" r:id="rId9" imgW="819000" imgH="847800" progId="">
                      <p:embed/>
                      <p:pic>
                        <p:nvPicPr>
                          <p:cNvPr id="0" name="Object 80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6" name="Object 803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655" name="Clip" r:id="rId10" imgW="1266840" imgH="1200240" progId="">
                      <p:embed/>
                    </p:oleObj>
                  </mc:Choice>
                  <mc:Fallback>
                    <p:oleObj name="Clip" r:id="rId10" imgW="1266840" imgH="1200240" progId="">
                      <p:embed/>
                      <p:pic>
                        <p:nvPicPr>
                          <p:cNvPr id="0" name="Object 80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026" name="Object 804"/>
            <p:cNvGraphicFramePr>
              <a:graphicFrameLocks noChangeAspect="1"/>
            </p:cNvGraphicFramePr>
            <p:nvPr/>
          </p:nvGraphicFramePr>
          <p:xfrm>
            <a:off x="-732" y="2289"/>
            <a:ext cx="207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656" name="Clip" r:id="rId11" imgW="1305000" imgH="1085760" progId="">
                    <p:embed/>
                  </p:oleObj>
                </mc:Choice>
                <mc:Fallback>
                  <p:oleObj name="Clip" r:id="rId11" imgW="1305000" imgH="1085760" progId="">
                    <p:embed/>
                    <p:pic>
                      <p:nvPicPr>
                        <p:cNvPr id="0" name="Object 8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732" y="2289"/>
                          <a:ext cx="207" cy="1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52" name="Group 805"/>
            <p:cNvGrpSpPr>
              <a:grpSpLocks/>
            </p:cNvGrpSpPr>
            <p:nvPr/>
          </p:nvGrpSpPr>
          <p:grpSpPr bwMode="auto">
            <a:xfrm>
              <a:off x="310" y="3575"/>
              <a:ext cx="125" cy="230"/>
              <a:chOff x="4180" y="783"/>
              <a:chExt cx="150" cy="307"/>
            </a:xfrm>
          </p:grpSpPr>
          <p:sp>
            <p:nvSpPr>
              <p:cNvPr id="1263" name="AutoShape 806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4" name="Rectangle 807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5" name="Rectangle 808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6" name="AutoShape 809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7" name="Line 810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8" name="Line 811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9" name="Rectangle 812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" name="Rectangle 813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aphicFrame>
          <p:nvGraphicFramePr>
            <p:cNvPr id="1027" name="Object 814"/>
            <p:cNvGraphicFramePr>
              <a:graphicFrameLocks noChangeAspect="1"/>
            </p:cNvGraphicFramePr>
            <p:nvPr/>
          </p:nvGraphicFramePr>
          <p:xfrm>
            <a:off x="-975" y="338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657" name="Clip" r:id="rId13" imgW="1305000" imgH="1085760" progId="">
                    <p:embed/>
                  </p:oleObj>
                </mc:Choice>
                <mc:Fallback>
                  <p:oleObj name="Clip" r:id="rId13" imgW="1305000" imgH="1085760" progId="">
                    <p:embed/>
                    <p:pic>
                      <p:nvPicPr>
                        <p:cNvPr id="0" name="Object 8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975" y="3384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" name="Object 815"/>
            <p:cNvGraphicFramePr>
              <a:graphicFrameLocks noChangeAspect="1"/>
            </p:cNvGraphicFramePr>
            <p:nvPr/>
          </p:nvGraphicFramePr>
          <p:xfrm>
            <a:off x="-871" y="318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658" name="Clip" r:id="rId14" imgW="1305000" imgH="1085760" progId="">
                    <p:embed/>
                  </p:oleObj>
                </mc:Choice>
                <mc:Fallback>
                  <p:oleObj name="Clip" r:id="rId14" imgW="1305000" imgH="1085760" progId="">
                    <p:embed/>
                    <p:pic>
                      <p:nvPicPr>
                        <p:cNvPr id="0" name="Object 8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871" y="3184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9" name="Object 816"/>
            <p:cNvGraphicFramePr>
              <a:graphicFrameLocks noChangeAspect="1"/>
            </p:cNvGraphicFramePr>
            <p:nvPr/>
          </p:nvGraphicFramePr>
          <p:xfrm>
            <a:off x="-703" y="354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659" name="Clip" r:id="rId15" imgW="1305000" imgH="1085760" progId="">
                    <p:embed/>
                  </p:oleObj>
                </mc:Choice>
                <mc:Fallback>
                  <p:oleObj name="Clip" r:id="rId15" imgW="1305000" imgH="1085760" progId="">
                    <p:embed/>
                    <p:pic>
                      <p:nvPicPr>
                        <p:cNvPr id="0" name="Object 8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703" y="3544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0" name="Object 817"/>
            <p:cNvGraphicFramePr>
              <a:graphicFrameLocks noChangeAspect="1"/>
            </p:cNvGraphicFramePr>
            <p:nvPr/>
          </p:nvGraphicFramePr>
          <p:xfrm>
            <a:off x="-489" y="3546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660" name="Clip" r:id="rId16" imgW="1305000" imgH="1085760" progId="">
                    <p:embed/>
                  </p:oleObj>
                </mc:Choice>
                <mc:Fallback>
                  <p:oleObj name="Clip" r:id="rId16" imgW="1305000" imgH="1085760" progId="">
                    <p:embed/>
                    <p:pic>
                      <p:nvPicPr>
                        <p:cNvPr id="0" name="Object 8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489" y="3546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58" name="Group 818"/>
            <p:cNvGrpSpPr>
              <a:grpSpLocks/>
            </p:cNvGrpSpPr>
            <p:nvPr/>
          </p:nvGrpSpPr>
          <p:grpSpPr bwMode="auto">
            <a:xfrm>
              <a:off x="83" y="3625"/>
              <a:ext cx="172" cy="215"/>
              <a:chOff x="2870" y="1518"/>
              <a:chExt cx="292" cy="320"/>
            </a:xfrm>
          </p:grpSpPr>
          <p:graphicFrame>
            <p:nvGraphicFramePr>
              <p:cNvPr id="1033" name="Object 819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661" name="Clip" r:id="rId17" imgW="819000" imgH="847800" progId="">
                      <p:embed/>
                    </p:oleObj>
                  </mc:Choice>
                  <mc:Fallback>
                    <p:oleObj name="Clip" r:id="rId17" imgW="819000" imgH="847800" progId="">
                      <p:embed/>
                      <p:pic>
                        <p:nvPicPr>
                          <p:cNvPr id="0" name="Object 8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4" name="Object 820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662" name="Clip" r:id="rId18" imgW="1266840" imgH="1200240" progId="">
                      <p:embed/>
                    </p:oleObj>
                  </mc:Choice>
                  <mc:Fallback>
                    <p:oleObj name="Clip" r:id="rId18" imgW="1266840" imgH="1200240" progId="">
                      <p:embed/>
                      <p:pic>
                        <p:nvPicPr>
                          <p:cNvPr id="0" name="Object 8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059" name="Group 821"/>
            <p:cNvGrpSpPr>
              <a:grpSpLocks/>
            </p:cNvGrpSpPr>
            <p:nvPr/>
          </p:nvGrpSpPr>
          <p:grpSpPr bwMode="auto">
            <a:xfrm>
              <a:off x="-201" y="3657"/>
              <a:ext cx="220" cy="203"/>
              <a:chOff x="2870" y="1518"/>
              <a:chExt cx="292" cy="320"/>
            </a:xfrm>
          </p:grpSpPr>
          <p:graphicFrame>
            <p:nvGraphicFramePr>
              <p:cNvPr id="1031" name="Object 822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663" name="Clip" r:id="rId19" imgW="819000" imgH="847800" progId="">
                      <p:embed/>
                    </p:oleObj>
                  </mc:Choice>
                  <mc:Fallback>
                    <p:oleObj name="Clip" r:id="rId19" imgW="819000" imgH="847800" progId="">
                      <p:embed/>
                      <p:pic>
                        <p:nvPicPr>
                          <p:cNvPr id="0" name="Object 8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2" name="Object 823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664" name="Clip" r:id="rId20" imgW="1266840" imgH="1200240" progId="">
                      <p:embed/>
                    </p:oleObj>
                  </mc:Choice>
                  <mc:Fallback>
                    <p:oleObj name="Clip" r:id="rId20" imgW="1266840" imgH="1200240" progId="">
                      <p:embed/>
                      <p:pic>
                        <p:nvPicPr>
                          <p:cNvPr id="0" name="Object 8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065" name="Group 824"/>
            <p:cNvGrpSpPr>
              <a:grpSpLocks/>
            </p:cNvGrpSpPr>
            <p:nvPr/>
          </p:nvGrpSpPr>
          <p:grpSpPr bwMode="auto">
            <a:xfrm>
              <a:off x="569" y="3419"/>
              <a:ext cx="131" cy="258"/>
              <a:chOff x="4180" y="783"/>
              <a:chExt cx="150" cy="307"/>
            </a:xfrm>
          </p:grpSpPr>
          <p:sp>
            <p:nvSpPr>
              <p:cNvPr id="1255" name="AutoShape 825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6" name="Rectangle 826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7" name="Rectangle 827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8" name="AutoShape 828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9" name="Line 829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0" name="Line 830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1" name="Rectangle 831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2" name="Rectangle 832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136" name="Line 833"/>
          <p:cNvSpPr>
            <a:spLocks noChangeShapeType="1"/>
          </p:cNvSpPr>
          <p:nvPr/>
        </p:nvSpPr>
        <p:spPr bwMode="auto">
          <a:xfrm flipH="1">
            <a:off x="6015038" y="3413125"/>
            <a:ext cx="3175" cy="1444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7" name="Line 834"/>
          <p:cNvSpPr>
            <a:spLocks noChangeShapeType="1"/>
          </p:cNvSpPr>
          <p:nvPr/>
        </p:nvSpPr>
        <p:spPr bwMode="auto">
          <a:xfrm flipV="1">
            <a:off x="7312025" y="2395538"/>
            <a:ext cx="123825" cy="8731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8" name="Line 835"/>
          <p:cNvSpPr>
            <a:spLocks noChangeShapeType="1"/>
          </p:cNvSpPr>
          <p:nvPr/>
        </p:nvSpPr>
        <p:spPr bwMode="auto">
          <a:xfrm>
            <a:off x="7138988" y="2568575"/>
            <a:ext cx="0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9" name="Line 836"/>
          <p:cNvSpPr>
            <a:spLocks noChangeShapeType="1"/>
          </p:cNvSpPr>
          <p:nvPr/>
        </p:nvSpPr>
        <p:spPr bwMode="auto">
          <a:xfrm flipV="1">
            <a:off x="7310438" y="2465388"/>
            <a:ext cx="263525" cy="2889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40" name="Line 837"/>
          <p:cNvSpPr>
            <a:spLocks noChangeShapeType="1"/>
          </p:cNvSpPr>
          <p:nvPr/>
        </p:nvSpPr>
        <p:spPr bwMode="auto">
          <a:xfrm>
            <a:off x="7675563" y="2463800"/>
            <a:ext cx="0" cy="196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41" name="Line 838"/>
          <p:cNvSpPr>
            <a:spLocks noChangeShapeType="1"/>
          </p:cNvSpPr>
          <p:nvPr/>
        </p:nvSpPr>
        <p:spPr bwMode="auto">
          <a:xfrm>
            <a:off x="7329488" y="2770188"/>
            <a:ext cx="18891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42" name="Line 839"/>
          <p:cNvSpPr>
            <a:spLocks noChangeShapeType="1"/>
          </p:cNvSpPr>
          <p:nvPr/>
        </p:nvSpPr>
        <p:spPr bwMode="auto">
          <a:xfrm flipV="1">
            <a:off x="5624513" y="3636963"/>
            <a:ext cx="168275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43" name="Line 840"/>
          <p:cNvSpPr>
            <a:spLocks noChangeShapeType="1"/>
          </p:cNvSpPr>
          <p:nvPr/>
        </p:nvSpPr>
        <p:spPr bwMode="auto">
          <a:xfrm flipV="1">
            <a:off x="7743825" y="2163763"/>
            <a:ext cx="238125" cy="1682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44" name="Line 841"/>
          <p:cNvSpPr>
            <a:spLocks noChangeShapeType="1"/>
          </p:cNvSpPr>
          <p:nvPr/>
        </p:nvSpPr>
        <p:spPr bwMode="auto">
          <a:xfrm>
            <a:off x="7883525" y="2760663"/>
            <a:ext cx="1778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45" name="Line 842"/>
          <p:cNvSpPr>
            <a:spLocks noChangeShapeType="1"/>
          </p:cNvSpPr>
          <p:nvPr/>
        </p:nvSpPr>
        <p:spPr bwMode="auto">
          <a:xfrm flipH="1">
            <a:off x="7029450" y="2836863"/>
            <a:ext cx="98425" cy="704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46" name="Line 843"/>
          <p:cNvSpPr>
            <a:spLocks noChangeShapeType="1"/>
          </p:cNvSpPr>
          <p:nvPr/>
        </p:nvSpPr>
        <p:spPr bwMode="auto">
          <a:xfrm flipH="1">
            <a:off x="7620000" y="2836863"/>
            <a:ext cx="111125" cy="7270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66" name="Group 844"/>
          <p:cNvGrpSpPr>
            <a:grpSpLocks/>
          </p:cNvGrpSpPr>
          <p:nvPr/>
        </p:nvGrpSpPr>
        <p:grpSpPr bwMode="auto">
          <a:xfrm>
            <a:off x="6672263" y="4454525"/>
            <a:ext cx="501650" cy="234950"/>
            <a:chOff x="4701" y="2996"/>
            <a:chExt cx="316" cy="148"/>
          </a:xfrm>
        </p:grpSpPr>
        <p:sp>
          <p:nvSpPr>
            <p:cNvPr id="1234" name="Oval 845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" name="Line 846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" name="Line 847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" name="Rectangle 848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>
                <a:latin typeface="Times New Roman" pitchFamily="18" charset="0"/>
              </a:endParaRPr>
            </a:p>
          </p:txBody>
        </p:sp>
        <p:sp>
          <p:nvSpPr>
            <p:cNvPr id="1238" name="Oval 849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72" name="Group 850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1244" name="Line 85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5" name="Line 85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6" name="Line 85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73" name="Group 854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1241" name="Line 85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2" name="Line 85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3" name="Line 85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079" name="Group 858"/>
          <p:cNvGrpSpPr>
            <a:grpSpLocks/>
          </p:cNvGrpSpPr>
          <p:nvPr/>
        </p:nvGrpSpPr>
        <p:grpSpPr bwMode="auto">
          <a:xfrm>
            <a:off x="6007100" y="4756150"/>
            <a:ext cx="501650" cy="234950"/>
            <a:chOff x="4701" y="2996"/>
            <a:chExt cx="316" cy="148"/>
          </a:xfrm>
        </p:grpSpPr>
        <p:sp>
          <p:nvSpPr>
            <p:cNvPr id="1221" name="Oval 859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2" name="Line 860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3" name="Line 861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4" name="Rectangle 862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>
                <a:latin typeface="Times New Roman" pitchFamily="18" charset="0"/>
              </a:endParaRPr>
            </a:p>
          </p:txBody>
        </p:sp>
        <p:sp>
          <p:nvSpPr>
            <p:cNvPr id="1225" name="Oval 863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80" name="Group 864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1231" name="Line 86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2" name="Line 86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3" name="Line 86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86" name="Group 868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1228" name="Line 8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" name="Line 8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" name="Line 8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087" name="Group 872"/>
          <p:cNvGrpSpPr>
            <a:grpSpLocks/>
          </p:cNvGrpSpPr>
          <p:nvPr/>
        </p:nvGrpSpPr>
        <p:grpSpPr bwMode="auto">
          <a:xfrm>
            <a:off x="6837363" y="4941888"/>
            <a:ext cx="290512" cy="404812"/>
            <a:chOff x="4290" y="3130"/>
            <a:chExt cx="183" cy="255"/>
          </a:xfrm>
        </p:grpSpPr>
        <p:pic>
          <p:nvPicPr>
            <p:cNvPr id="1203" name="Picture 873" descr="31u_bnrz[1]"/>
            <p:cNvPicPr>
              <a:picLocks noChangeAspect="1" noChangeArrowheads="1"/>
            </p:cNvPicPr>
            <p:nvPr/>
          </p:nvPicPr>
          <p:blipFill>
            <a:blip r:embed="rId21" cstate="print"/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</p:pic>
        <p:sp>
          <p:nvSpPr>
            <p:cNvPr id="1204" name="Freeform 874"/>
            <p:cNvSpPr>
              <a:spLocks/>
            </p:cNvSpPr>
            <p:nvPr/>
          </p:nvSpPr>
          <p:spPr bwMode="auto">
            <a:xfrm>
              <a:off x="4339" y="3143"/>
              <a:ext cx="33" cy="39"/>
            </a:xfrm>
            <a:custGeom>
              <a:avLst/>
              <a:gdLst>
                <a:gd name="T0" fmla="*/ 70 w 199"/>
                <a:gd name="T1" fmla="*/ 29 h 232"/>
                <a:gd name="T2" fmla="*/ 55 w 199"/>
                <a:gd name="T3" fmla="*/ 39 h 232"/>
                <a:gd name="T4" fmla="*/ 42 w 199"/>
                <a:gd name="T5" fmla="*/ 50 h 232"/>
                <a:gd name="T6" fmla="*/ 30 w 199"/>
                <a:gd name="T7" fmla="*/ 63 h 232"/>
                <a:gd name="T8" fmla="*/ 20 w 199"/>
                <a:gd name="T9" fmla="*/ 77 h 232"/>
                <a:gd name="T10" fmla="*/ 12 w 199"/>
                <a:gd name="T11" fmla="*/ 91 h 232"/>
                <a:gd name="T12" fmla="*/ 6 w 199"/>
                <a:gd name="T13" fmla="*/ 108 h 232"/>
                <a:gd name="T14" fmla="*/ 2 w 199"/>
                <a:gd name="T15" fmla="*/ 125 h 232"/>
                <a:gd name="T16" fmla="*/ 0 w 199"/>
                <a:gd name="T17" fmla="*/ 142 h 232"/>
                <a:gd name="T18" fmla="*/ 2 w 199"/>
                <a:gd name="T19" fmla="*/ 166 h 232"/>
                <a:gd name="T20" fmla="*/ 12 w 199"/>
                <a:gd name="T21" fmla="*/ 186 h 232"/>
                <a:gd name="T22" fmla="*/ 26 w 199"/>
                <a:gd name="T23" fmla="*/ 203 h 232"/>
                <a:gd name="T24" fmla="*/ 45 w 199"/>
                <a:gd name="T25" fmla="*/ 216 h 232"/>
                <a:gd name="T26" fmla="*/ 66 w 199"/>
                <a:gd name="T27" fmla="*/ 226 h 232"/>
                <a:gd name="T28" fmla="*/ 88 w 199"/>
                <a:gd name="T29" fmla="*/ 230 h 232"/>
                <a:gd name="T30" fmla="*/ 111 w 199"/>
                <a:gd name="T31" fmla="*/ 232 h 232"/>
                <a:gd name="T32" fmla="*/ 134 w 199"/>
                <a:gd name="T33" fmla="*/ 228 h 232"/>
                <a:gd name="T34" fmla="*/ 138 w 199"/>
                <a:gd name="T35" fmla="*/ 228 h 232"/>
                <a:gd name="T36" fmla="*/ 143 w 199"/>
                <a:gd name="T37" fmla="*/ 226 h 232"/>
                <a:gd name="T38" fmla="*/ 147 w 199"/>
                <a:gd name="T39" fmla="*/ 222 h 232"/>
                <a:gd name="T40" fmla="*/ 148 w 199"/>
                <a:gd name="T41" fmla="*/ 218 h 232"/>
                <a:gd name="T42" fmla="*/ 145 w 199"/>
                <a:gd name="T43" fmla="*/ 212 h 232"/>
                <a:gd name="T44" fmla="*/ 141 w 199"/>
                <a:gd name="T45" fmla="*/ 207 h 232"/>
                <a:gd name="T46" fmla="*/ 135 w 199"/>
                <a:gd name="T47" fmla="*/ 203 h 232"/>
                <a:gd name="T48" fmla="*/ 129 w 199"/>
                <a:gd name="T49" fmla="*/ 201 h 232"/>
                <a:gd name="T50" fmla="*/ 117 w 199"/>
                <a:gd name="T51" fmla="*/ 197 h 232"/>
                <a:gd name="T52" fmla="*/ 105 w 199"/>
                <a:gd name="T53" fmla="*/ 195 h 232"/>
                <a:gd name="T54" fmla="*/ 94 w 199"/>
                <a:gd name="T55" fmla="*/ 193 h 232"/>
                <a:gd name="T56" fmla="*/ 83 w 199"/>
                <a:gd name="T57" fmla="*/ 190 h 232"/>
                <a:gd name="T58" fmla="*/ 73 w 199"/>
                <a:gd name="T59" fmla="*/ 187 h 232"/>
                <a:gd name="T60" fmla="*/ 62 w 199"/>
                <a:gd name="T61" fmla="*/ 182 h 232"/>
                <a:gd name="T62" fmla="*/ 53 w 199"/>
                <a:gd name="T63" fmla="*/ 176 h 232"/>
                <a:gd name="T64" fmla="*/ 43 w 199"/>
                <a:gd name="T65" fmla="*/ 167 h 232"/>
                <a:gd name="T66" fmla="*/ 40 w 199"/>
                <a:gd name="T67" fmla="*/ 128 h 232"/>
                <a:gd name="T68" fmla="*/ 49 w 199"/>
                <a:gd name="T69" fmla="*/ 96 h 232"/>
                <a:gd name="T70" fmla="*/ 68 w 199"/>
                <a:gd name="T71" fmla="*/ 71 h 232"/>
                <a:gd name="T72" fmla="*/ 94 w 199"/>
                <a:gd name="T73" fmla="*/ 50 h 232"/>
                <a:gd name="T74" fmla="*/ 122 w 199"/>
                <a:gd name="T75" fmla="*/ 34 h 232"/>
                <a:gd name="T76" fmla="*/ 151 w 199"/>
                <a:gd name="T77" fmla="*/ 21 h 232"/>
                <a:gd name="T78" fmla="*/ 178 w 199"/>
                <a:gd name="T79" fmla="*/ 12 h 232"/>
                <a:gd name="T80" fmla="*/ 199 w 199"/>
                <a:gd name="T81" fmla="*/ 4 h 232"/>
                <a:gd name="T82" fmla="*/ 186 w 199"/>
                <a:gd name="T83" fmla="*/ 1 h 232"/>
                <a:gd name="T84" fmla="*/ 172 w 199"/>
                <a:gd name="T85" fmla="*/ 0 h 232"/>
                <a:gd name="T86" fmla="*/ 156 w 199"/>
                <a:gd name="T87" fmla="*/ 2 h 232"/>
                <a:gd name="T88" fmla="*/ 138 w 199"/>
                <a:gd name="T89" fmla="*/ 4 h 232"/>
                <a:gd name="T90" fmla="*/ 121 w 199"/>
                <a:gd name="T91" fmla="*/ 10 h 232"/>
                <a:gd name="T92" fmla="*/ 103 w 199"/>
                <a:gd name="T93" fmla="*/ 16 h 232"/>
                <a:gd name="T94" fmla="*/ 86 w 199"/>
                <a:gd name="T95" fmla="*/ 23 h 232"/>
                <a:gd name="T96" fmla="*/ 70 w 199"/>
                <a:gd name="T97" fmla="*/ 29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9"/>
                <a:gd name="T148" fmla="*/ 0 h 232"/>
                <a:gd name="T149" fmla="*/ 199 w 199"/>
                <a:gd name="T150" fmla="*/ 232 h 23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5" name="Freeform 875"/>
            <p:cNvSpPr>
              <a:spLocks/>
            </p:cNvSpPr>
            <p:nvPr/>
          </p:nvSpPr>
          <p:spPr bwMode="auto">
            <a:xfrm>
              <a:off x="4395" y="3142"/>
              <a:ext cx="22" cy="30"/>
            </a:xfrm>
            <a:custGeom>
              <a:avLst/>
              <a:gdLst>
                <a:gd name="T0" fmla="*/ 108 w 128"/>
                <a:gd name="T1" fmla="*/ 59 h 180"/>
                <a:gd name="T2" fmla="*/ 113 w 128"/>
                <a:gd name="T3" fmla="*/ 77 h 180"/>
                <a:gd name="T4" fmla="*/ 111 w 128"/>
                <a:gd name="T5" fmla="*/ 94 h 180"/>
                <a:gd name="T6" fmla="*/ 103 w 128"/>
                <a:gd name="T7" fmla="*/ 108 h 180"/>
                <a:gd name="T8" fmla="*/ 91 w 128"/>
                <a:gd name="T9" fmla="*/ 121 h 180"/>
                <a:gd name="T10" fmla="*/ 77 w 128"/>
                <a:gd name="T11" fmla="*/ 132 h 180"/>
                <a:gd name="T12" fmla="*/ 61 w 128"/>
                <a:gd name="T13" fmla="*/ 144 h 180"/>
                <a:gd name="T14" fmla="*/ 45 w 128"/>
                <a:gd name="T15" fmla="*/ 154 h 180"/>
                <a:gd name="T16" fmla="*/ 30 w 128"/>
                <a:gd name="T17" fmla="*/ 164 h 180"/>
                <a:gd name="T18" fmla="*/ 28 w 128"/>
                <a:gd name="T19" fmla="*/ 168 h 180"/>
                <a:gd name="T20" fmla="*/ 27 w 128"/>
                <a:gd name="T21" fmla="*/ 170 h 180"/>
                <a:gd name="T22" fmla="*/ 27 w 128"/>
                <a:gd name="T23" fmla="*/ 174 h 180"/>
                <a:gd name="T24" fmla="*/ 28 w 128"/>
                <a:gd name="T25" fmla="*/ 177 h 180"/>
                <a:gd name="T26" fmla="*/ 32 w 128"/>
                <a:gd name="T27" fmla="*/ 179 h 180"/>
                <a:gd name="T28" fmla="*/ 35 w 128"/>
                <a:gd name="T29" fmla="*/ 180 h 180"/>
                <a:gd name="T30" fmla="*/ 37 w 128"/>
                <a:gd name="T31" fmla="*/ 180 h 180"/>
                <a:gd name="T32" fmla="*/ 41 w 128"/>
                <a:gd name="T33" fmla="*/ 179 h 180"/>
                <a:gd name="T34" fmla="*/ 60 w 128"/>
                <a:gd name="T35" fmla="*/ 169 h 180"/>
                <a:gd name="T36" fmla="*/ 77 w 128"/>
                <a:gd name="T37" fmla="*/ 158 h 180"/>
                <a:gd name="T38" fmla="*/ 94 w 128"/>
                <a:gd name="T39" fmla="*/ 145 h 180"/>
                <a:gd name="T40" fmla="*/ 109 w 128"/>
                <a:gd name="T41" fmla="*/ 130 h 180"/>
                <a:gd name="T42" fmla="*/ 120 w 128"/>
                <a:gd name="T43" fmla="*/ 114 h 180"/>
                <a:gd name="T44" fmla="*/ 127 w 128"/>
                <a:gd name="T45" fmla="*/ 95 h 180"/>
                <a:gd name="T46" fmla="*/ 128 w 128"/>
                <a:gd name="T47" fmla="*/ 76 h 180"/>
                <a:gd name="T48" fmla="*/ 123 w 128"/>
                <a:gd name="T49" fmla="*/ 55 h 180"/>
                <a:gd name="T50" fmla="*/ 113 w 128"/>
                <a:gd name="T51" fmla="*/ 39 h 180"/>
                <a:gd name="T52" fmla="*/ 97 w 128"/>
                <a:gd name="T53" fmla="*/ 25 h 180"/>
                <a:gd name="T54" fmla="*/ 79 w 128"/>
                <a:gd name="T55" fmla="*/ 15 h 180"/>
                <a:gd name="T56" fmla="*/ 57 w 128"/>
                <a:gd name="T57" fmla="*/ 7 h 180"/>
                <a:gd name="T58" fmla="*/ 36 w 128"/>
                <a:gd name="T59" fmla="*/ 2 h 180"/>
                <a:gd name="T60" fmla="*/ 19 w 128"/>
                <a:gd name="T61" fmla="*/ 0 h 180"/>
                <a:gd name="T62" fmla="*/ 6 w 128"/>
                <a:gd name="T63" fmla="*/ 0 h 180"/>
                <a:gd name="T64" fmla="*/ 0 w 128"/>
                <a:gd name="T65" fmla="*/ 4 h 180"/>
                <a:gd name="T66" fmla="*/ 14 w 128"/>
                <a:gd name="T67" fmla="*/ 9 h 180"/>
                <a:gd name="T68" fmla="*/ 29 w 128"/>
                <a:gd name="T69" fmla="*/ 14 h 180"/>
                <a:gd name="T70" fmla="*/ 46 w 128"/>
                <a:gd name="T71" fmla="*/ 19 h 180"/>
                <a:gd name="T72" fmla="*/ 61 w 128"/>
                <a:gd name="T73" fmla="*/ 23 h 180"/>
                <a:gd name="T74" fmla="*/ 76 w 128"/>
                <a:gd name="T75" fmla="*/ 29 h 180"/>
                <a:gd name="T76" fmla="*/ 89 w 128"/>
                <a:gd name="T77" fmla="*/ 37 h 180"/>
                <a:gd name="T78" fmla="*/ 100 w 128"/>
                <a:gd name="T79" fmla="*/ 46 h 180"/>
                <a:gd name="T80" fmla="*/ 108 w 128"/>
                <a:gd name="T81" fmla="*/ 59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0"/>
                <a:gd name="T125" fmla="*/ 128 w 128"/>
                <a:gd name="T126" fmla="*/ 180 h 18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6" name="Freeform 876"/>
            <p:cNvSpPr>
              <a:spLocks/>
            </p:cNvSpPr>
            <p:nvPr/>
          </p:nvSpPr>
          <p:spPr bwMode="auto">
            <a:xfrm>
              <a:off x="4318" y="3135"/>
              <a:ext cx="54" cy="63"/>
            </a:xfrm>
            <a:custGeom>
              <a:avLst/>
              <a:gdLst>
                <a:gd name="T0" fmla="*/ 100 w 322"/>
                <a:gd name="T1" fmla="*/ 70 h 378"/>
                <a:gd name="T2" fmla="*/ 53 w 322"/>
                <a:gd name="T3" fmla="*/ 115 h 378"/>
                <a:gd name="T4" fmla="*/ 17 w 322"/>
                <a:gd name="T5" fmla="*/ 166 h 378"/>
                <a:gd name="T6" fmla="*/ 0 w 322"/>
                <a:gd name="T7" fmla="*/ 226 h 378"/>
                <a:gd name="T8" fmla="*/ 3 w 322"/>
                <a:gd name="T9" fmla="*/ 266 h 378"/>
                <a:gd name="T10" fmla="*/ 9 w 322"/>
                <a:gd name="T11" fmla="*/ 282 h 378"/>
                <a:gd name="T12" fmla="*/ 19 w 322"/>
                <a:gd name="T13" fmla="*/ 297 h 378"/>
                <a:gd name="T14" fmla="*/ 32 w 322"/>
                <a:gd name="T15" fmla="*/ 310 h 378"/>
                <a:gd name="T16" fmla="*/ 56 w 322"/>
                <a:gd name="T17" fmla="*/ 324 h 378"/>
                <a:gd name="T18" fmla="*/ 86 w 322"/>
                <a:gd name="T19" fmla="*/ 338 h 378"/>
                <a:gd name="T20" fmla="*/ 119 w 322"/>
                <a:gd name="T21" fmla="*/ 350 h 378"/>
                <a:gd name="T22" fmla="*/ 152 w 322"/>
                <a:gd name="T23" fmla="*/ 359 h 378"/>
                <a:gd name="T24" fmla="*/ 186 w 322"/>
                <a:gd name="T25" fmla="*/ 366 h 378"/>
                <a:gd name="T26" fmla="*/ 220 w 322"/>
                <a:gd name="T27" fmla="*/ 371 h 378"/>
                <a:gd name="T28" fmla="*/ 254 w 322"/>
                <a:gd name="T29" fmla="*/ 374 h 378"/>
                <a:gd name="T30" fmla="*/ 289 w 322"/>
                <a:gd name="T31" fmla="*/ 376 h 378"/>
                <a:gd name="T32" fmla="*/ 311 w 322"/>
                <a:gd name="T33" fmla="*/ 378 h 378"/>
                <a:gd name="T34" fmla="*/ 320 w 322"/>
                <a:gd name="T35" fmla="*/ 371 h 378"/>
                <a:gd name="T36" fmla="*/ 322 w 322"/>
                <a:gd name="T37" fmla="*/ 360 h 378"/>
                <a:gd name="T38" fmla="*/ 315 w 322"/>
                <a:gd name="T39" fmla="*/ 352 h 378"/>
                <a:gd name="T40" fmla="*/ 294 w 322"/>
                <a:gd name="T41" fmla="*/ 347 h 378"/>
                <a:gd name="T42" fmla="*/ 263 w 322"/>
                <a:gd name="T43" fmla="*/ 341 h 378"/>
                <a:gd name="T44" fmla="*/ 232 w 322"/>
                <a:gd name="T45" fmla="*/ 336 h 378"/>
                <a:gd name="T46" fmla="*/ 200 w 322"/>
                <a:gd name="T47" fmla="*/ 332 h 378"/>
                <a:gd name="T48" fmla="*/ 170 w 322"/>
                <a:gd name="T49" fmla="*/ 326 h 378"/>
                <a:gd name="T50" fmla="*/ 139 w 322"/>
                <a:gd name="T51" fmla="*/ 318 h 378"/>
                <a:gd name="T52" fmla="*/ 110 w 322"/>
                <a:gd name="T53" fmla="*/ 309 h 378"/>
                <a:gd name="T54" fmla="*/ 80 w 322"/>
                <a:gd name="T55" fmla="*/ 297 h 378"/>
                <a:gd name="T56" fmla="*/ 55 w 322"/>
                <a:gd name="T57" fmla="*/ 281 h 378"/>
                <a:gd name="T58" fmla="*/ 38 w 322"/>
                <a:gd name="T59" fmla="*/ 259 h 378"/>
                <a:gd name="T60" fmla="*/ 34 w 322"/>
                <a:gd name="T61" fmla="*/ 232 h 378"/>
                <a:gd name="T62" fmla="*/ 38 w 322"/>
                <a:gd name="T63" fmla="*/ 200 h 378"/>
                <a:gd name="T64" fmla="*/ 51 w 322"/>
                <a:gd name="T65" fmla="*/ 170 h 378"/>
                <a:gd name="T66" fmla="*/ 71 w 322"/>
                <a:gd name="T67" fmla="*/ 137 h 378"/>
                <a:gd name="T68" fmla="*/ 94 w 322"/>
                <a:gd name="T69" fmla="*/ 110 h 378"/>
                <a:gd name="T70" fmla="*/ 123 w 322"/>
                <a:gd name="T71" fmla="*/ 82 h 378"/>
                <a:gd name="T72" fmla="*/ 153 w 322"/>
                <a:gd name="T73" fmla="*/ 57 h 378"/>
                <a:gd name="T74" fmla="*/ 195 w 322"/>
                <a:gd name="T75" fmla="*/ 38 h 378"/>
                <a:gd name="T76" fmla="*/ 238 w 322"/>
                <a:gd name="T77" fmla="*/ 20 h 378"/>
                <a:gd name="T78" fmla="*/ 264 w 322"/>
                <a:gd name="T79" fmla="*/ 7 h 378"/>
                <a:gd name="T80" fmla="*/ 256 w 322"/>
                <a:gd name="T81" fmla="*/ 0 h 378"/>
                <a:gd name="T82" fmla="*/ 221 w 322"/>
                <a:gd name="T83" fmla="*/ 4 h 378"/>
                <a:gd name="T84" fmla="*/ 180 w 322"/>
                <a:gd name="T85" fmla="*/ 18 h 378"/>
                <a:gd name="T86" fmla="*/ 141 w 322"/>
                <a:gd name="T87" fmla="*/ 38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2"/>
                <a:gd name="T133" fmla="*/ 0 h 378"/>
                <a:gd name="T134" fmla="*/ 322 w 322"/>
                <a:gd name="T135" fmla="*/ 378 h 37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7" name="Freeform 877"/>
            <p:cNvSpPr>
              <a:spLocks/>
            </p:cNvSpPr>
            <p:nvPr/>
          </p:nvSpPr>
          <p:spPr bwMode="auto">
            <a:xfrm>
              <a:off x="4394" y="3133"/>
              <a:ext cx="47" cy="42"/>
            </a:xfrm>
            <a:custGeom>
              <a:avLst/>
              <a:gdLst>
                <a:gd name="T0" fmla="*/ 235 w 283"/>
                <a:gd name="T1" fmla="*/ 77 h 252"/>
                <a:gd name="T2" fmla="*/ 248 w 283"/>
                <a:gd name="T3" fmla="*/ 91 h 252"/>
                <a:gd name="T4" fmla="*/ 256 w 283"/>
                <a:gd name="T5" fmla="*/ 107 h 252"/>
                <a:gd name="T6" fmla="*/ 259 w 283"/>
                <a:gd name="T7" fmla="*/ 124 h 252"/>
                <a:gd name="T8" fmla="*/ 259 w 283"/>
                <a:gd name="T9" fmla="*/ 142 h 252"/>
                <a:gd name="T10" fmla="*/ 257 w 283"/>
                <a:gd name="T11" fmla="*/ 157 h 252"/>
                <a:gd name="T12" fmla="*/ 252 w 283"/>
                <a:gd name="T13" fmla="*/ 170 h 252"/>
                <a:gd name="T14" fmla="*/ 244 w 283"/>
                <a:gd name="T15" fmla="*/ 183 h 252"/>
                <a:gd name="T16" fmla="*/ 236 w 283"/>
                <a:gd name="T17" fmla="*/ 193 h 252"/>
                <a:gd name="T18" fmla="*/ 225 w 283"/>
                <a:gd name="T19" fmla="*/ 204 h 252"/>
                <a:gd name="T20" fmla="*/ 215 w 283"/>
                <a:gd name="T21" fmla="*/ 214 h 252"/>
                <a:gd name="T22" fmla="*/ 204 w 283"/>
                <a:gd name="T23" fmla="*/ 224 h 252"/>
                <a:gd name="T24" fmla="*/ 194 w 283"/>
                <a:gd name="T25" fmla="*/ 234 h 252"/>
                <a:gd name="T26" fmla="*/ 191 w 283"/>
                <a:gd name="T27" fmla="*/ 238 h 252"/>
                <a:gd name="T28" fmla="*/ 191 w 283"/>
                <a:gd name="T29" fmla="*/ 241 h 252"/>
                <a:gd name="T30" fmla="*/ 191 w 283"/>
                <a:gd name="T31" fmla="*/ 245 h 252"/>
                <a:gd name="T32" fmla="*/ 194 w 283"/>
                <a:gd name="T33" fmla="*/ 248 h 252"/>
                <a:gd name="T34" fmla="*/ 197 w 283"/>
                <a:gd name="T35" fmla="*/ 250 h 252"/>
                <a:gd name="T36" fmla="*/ 202 w 283"/>
                <a:gd name="T37" fmla="*/ 252 h 252"/>
                <a:gd name="T38" fmla="*/ 205 w 283"/>
                <a:gd name="T39" fmla="*/ 250 h 252"/>
                <a:gd name="T40" fmla="*/ 209 w 283"/>
                <a:gd name="T41" fmla="*/ 248 h 252"/>
                <a:gd name="T42" fmla="*/ 232 w 283"/>
                <a:gd name="T43" fmla="*/ 233 h 252"/>
                <a:gd name="T44" fmla="*/ 252 w 283"/>
                <a:gd name="T45" fmla="*/ 214 h 252"/>
                <a:gd name="T46" fmla="*/ 268 w 283"/>
                <a:gd name="T47" fmla="*/ 192 h 252"/>
                <a:gd name="T48" fmla="*/ 278 w 283"/>
                <a:gd name="T49" fmla="*/ 167 h 252"/>
                <a:gd name="T50" fmla="*/ 283 w 283"/>
                <a:gd name="T51" fmla="*/ 141 h 252"/>
                <a:gd name="T52" fmla="*/ 280 w 283"/>
                <a:gd name="T53" fmla="*/ 115 h 252"/>
                <a:gd name="T54" fmla="*/ 271 w 283"/>
                <a:gd name="T55" fmla="*/ 91 h 252"/>
                <a:gd name="T56" fmla="*/ 252 w 283"/>
                <a:gd name="T57" fmla="*/ 69 h 252"/>
                <a:gd name="T58" fmla="*/ 238 w 283"/>
                <a:gd name="T59" fmla="*/ 57 h 252"/>
                <a:gd name="T60" fmla="*/ 222 w 283"/>
                <a:gd name="T61" fmla="*/ 48 h 252"/>
                <a:gd name="T62" fmla="*/ 204 w 283"/>
                <a:gd name="T63" fmla="*/ 39 h 252"/>
                <a:gd name="T64" fmla="*/ 184 w 283"/>
                <a:gd name="T65" fmla="*/ 31 h 252"/>
                <a:gd name="T66" fmla="*/ 164 w 283"/>
                <a:gd name="T67" fmla="*/ 23 h 252"/>
                <a:gd name="T68" fmla="*/ 144 w 283"/>
                <a:gd name="T69" fmla="*/ 17 h 252"/>
                <a:gd name="T70" fmla="*/ 123 w 283"/>
                <a:gd name="T71" fmla="*/ 13 h 252"/>
                <a:gd name="T72" fmla="*/ 103 w 283"/>
                <a:gd name="T73" fmla="*/ 8 h 252"/>
                <a:gd name="T74" fmla="*/ 83 w 283"/>
                <a:gd name="T75" fmla="*/ 5 h 252"/>
                <a:gd name="T76" fmla="*/ 66 w 283"/>
                <a:gd name="T77" fmla="*/ 2 h 252"/>
                <a:gd name="T78" fmla="*/ 48 w 283"/>
                <a:gd name="T79" fmla="*/ 0 h 252"/>
                <a:gd name="T80" fmla="*/ 34 w 283"/>
                <a:gd name="T81" fmla="*/ 0 h 252"/>
                <a:gd name="T82" fmla="*/ 21 w 283"/>
                <a:gd name="T83" fmla="*/ 0 h 252"/>
                <a:gd name="T84" fmla="*/ 11 w 283"/>
                <a:gd name="T85" fmla="*/ 0 h 252"/>
                <a:gd name="T86" fmla="*/ 4 w 283"/>
                <a:gd name="T87" fmla="*/ 2 h 252"/>
                <a:gd name="T88" fmla="*/ 0 w 283"/>
                <a:gd name="T89" fmla="*/ 5 h 252"/>
                <a:gd name="T90" fmla="*/ 12 w 283"/>
                <a:gd name="T91" fmla="*/ 7 h 252"/>
                <a:gd name="T92" fmla="*/ 24 w 283"/>
                <a:gd name="T93" fmla="*/ 8 h 252"/>
                <a:gd name="T94" fmla="*/ 38 w 283"/>
                <a:gd name="T95" fmla="*/ 10 h 252"/>
                <a:gd name="T96" fmla="*/ 52 w 283"/>
                <a:gd name="T97" fmla="*/ 13 h 252"/>
                <a:gd name="T98" fmla="*/ 66 w 283"/>
                <a:gd name="T99" fmla="*/ 16 h 252"/>
                <a:gd name="T100" fmla="*/ 82 w 283"/>
                <a:gd name="T101" fmla="*/ 18 h 252"/>
                <a:gd name="T102" fmla="*/ 98 w 283"/>
                <a:gd name="T103" fmla="*/ 22 h 252"/>
                <a:gd name="T104" fmla="*/ 114 w 283"/>
                <a:gd name="T105" fmla="*/ 25 h 252"/>
                <a:gd name="T106" fmla="*/ 129 w 283"/>
                <a:gd name="T107" fmla="*/ 30 h 252"/>
                <a:gd name="T108" fmla="*/ 146 w 283"/>
                <a:gd name="T109" fmla="*/ 34 h 252"/>
                <a:gd name="T110" fmla="*/ 162 w 283"/>
                <a:gd name="T111" fmla="*/ 39 h 252"/>
                <a:gd name="T112" fmla="*/ 177 w 283"/>
                <a:gd name="T113" fmla="*/ 45 h 252"/>
                <a:gd name="T114" fmla="*/ 193 w 283"/>
                <a:gd name="T115" fmla="*/ 52 h 252"/>
                <a:gd name="T116" fmla="*/ 208 w 283"/>
                <a:gd name="T117" fmla="*/ 60 h 252"/>
                <a:gd name="T118" fmla="*/ 222 w 283"/>
                <a:gd name="T119" fmla="*/ 68 h 252"/>
                <a:gd name="T120" fmla="*/ 235 w 283"/>
                <a:gd name="T121" fmla="*/ 77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3"/>
                <a:gd name="T184" fmla="*/ 0 h 252"/>
                <a:gd name="T185" fmla="*/ 283 w 283"/>
                <a:gd name="T186" fmla="*/ 252 h 25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8" name="Freeform 878"/>
            <p:cNvSpPr>
              <a:spLocks/>
            </p:cNvSpPr>
            <p:nvPr/>
          </p:nvSpPr>
          <p:spPr bwMode="auto">
            <a:xfrm>
              <a:off x="4298" y="3153"/>
              <a:ext cx="19" cy="39"/>
            </a:xfrm>
            <a:custGeom>
              <a:avLst/>
              <a:gdLst>
                <a:gd name="T0" fmla="*/ 0 w 114"/>
                <a:gd name="T1" fmla="*/ 130 h 238"/>
                <a:gd name="T2" fmla="*/ 0 w 114"/>
                <a:gd name="T3" fmla="*/ 149 h 238"/>
                <a:gd name="T4" fmla="*/ 4 w 114"/>
                <a:gd name="T5" fmla="*/ 168 h 238"/>
                <a:gd name="T6" fmla="*/ 12 w 114"/>
                <a:gd name="T7" fmla="*/ 185 h 238"/>
                <a:gd name="T8" fmla="*/ 24 w 114"/>
                <a:gd name="T9" fmla="*/ 200 h 238"/>
                <a:gd name="T10" fmla="*/ 38 w 114"/>
                <a:gd name="T11" fmla="*/ 213 h 238"/>
                <a:gd name="T12" fmla="*/ 55 w 114"/>
                <a:gd name="T13" fmla="*/ 224 h 238"/>
                <a:gd name="T14" fmla="*/ 73 w 114"/>
                <a:gd name="T15" fmla="*/ 232 h 238"/>
                <a:gd name="T16" fmla="*/ 92 w 114"/>
                <a:gd name="T17" fmla="*/ 237 h 238"/>
                <a:gd name="T18" fmla="*/ 98 w 114"/>
                <a:gd name="T19" fmla="*/ 238 h 238"/>
                <a:gd name="T20" fmla="*/ 104 w 114"/>
                <a:gd name="T21" fmla="*/ 235 h 238"/>
                <a:gd name="T22" fmla="*/ 109 w 114"/>
                <a:gd name="T23" fmla="*/ 232 h 238"/>
                <a:gd name="T24" fmla="*/ 111 w 114"/>
                <a:gd name="T25" fmla="*/ 227 h 238"/>
                <a:gd name="T26" fmla="*/ 111 w 114"/>
                <a:gd name="T27" fmla="*/ 222 h 238"/>
                <a:gd name="T28" fmla="*/ 110 w 114"/>
                <a:gd name="T29" fmla="*/ 216 h 238"/>
                <a:gd name="T30" fmla="*/ 106 w 114"/>
                <a:gd name="T31" fmla="*/ 211 h 238"/>
                <a:gd name="T32" fmla="*/ 100 w 114"/>
                <a:gd name="T33" fmla="*/ 209 h 238"/>
                <a:gd name="T34" fmla="*/ 82 w 114"/>
                <a:gd name="T35" fmla="*/ 202 h 238"/>
                <a:gd name="T36" fmla="*/ 64 w 114"/>
                <a:gd name="T37" fmla="*/ 193 h 238"/>
                <a:gd name="T38" fmla="*/ 50 w 114"/>
                <a:gd name="T39" fmla="*/ 180 h 238"/>
                <a:gd name="T40" fmla="*/ 39 w 114"/>
                <a:gd name="T41" fmla="*/ 167 h 238"/>
                <a:gd name="T42" fmla="*/ 32 w 114"/>
                <a:gd name="T43" fmla="*/ 149 h 238"/>
                <a:gd name="T44" fmla="*/ 29 w 114"/>
                <a:gd name="T45" fmla="*/ 131 h 238"/>
                <a:gd name="T46" fmla="*/ 29 w 114"/>
                <a:gd name="T47" fmla="*/ 111 h 238"/>
                <a:gd name="T48" fmla="*/ 35 w 114"/>
                <a:gd name="T49" fmla="*/ 91 h 238"/>
                <a:gd name="T50" fmla="*/ 42 w 114"/>
                <a:gd name="T51" fmla="*/ 76 h 238"/>
                <a:gd name="T52" fmla="*/ 51 w 114"/>
                <a:gd name="T53" fmla="*/ 62 h 238"/>
                <a:gd name="T54" fmla="*/ 62 w 114"/>
                <a:gd name="T55" fmla="*/ 49 h 238"/>
                <a:gd name="T56" fmla="*/ 73 w 114"/>
                <a:gd name="T57" fmla="*/ 38 h 238"/>
                <a:gd name="T58" fmla="*/ 84 w 114"/>
                <a:gd name="T59" fmla="*/ 28 h 238"/>
                <a:gd name="T60" fmla="*/ 96 w 114"/>
                <a:gd name="T61" fmla="*/ 18 h 238"/>
                <a:gd name="T62" fmla="*/ 106 w 114"/>
                <a:gd name="T63" fmla="*/ 9 h 238"/>
                <a:gd name="T64" fmla="*/ 114 w 114"/>
                <a:gd name="T65" fmla="*/ 1 h 238"/>
                <a:gd name="T66" fmla="*/ 106 w 114"/>
                <a:gd name="T67" fmla="*/ 0 h 238"/>
                <a:gd name="T68" fmla="*/ 93 w 114"/>
                <a:gd name="T69" fmla="*/ 6 h 238"/>
                <a:gd name="T70" fmla="*/ 76 w 114"/>
                <a:gd name="T71" fmla="*/ 18 h 238"/>
                <a:gd name="T72" fmla="*/ 56 w 114"/>
                <a:gd name="T73" fmla="*/ 36 h 238"/>
                <a:gd name="T74" fmla="*/ 37 w 114"/>
                <a:gd name="T75" fmla="*/ 57 h 238"/>
                <a:gd name="T76" fmla="*/ 20 w 114"/>
                <a:gd name="T77" fmla="*/ 80 h 238"/>
                <a:gd name="T78" fmla="*/ 7 w 114"/>
                <a:gd name="T79" fmla="*/ 106 h 238"/>
                <a:gd name="T80" fmla="*/ 0 w 114"/>
                <a:gd name="T81" fmla="*/ 130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4"/>
                <a:gd name="T124" fmla="*/ 0 h 238"/>
                <a:gd name="T125" fmla="*/ 114 w 114"/>
                <a:gd name="T126" fmla="*/ 238 h 23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9" name="Freeform 879"/>
            <p:cNvSpPr>
              <a:spLocks/>
            </p:cNvSpPr>
            <p:nvPr/>
          </p:nvSpPr>
          <p:spPr bwMode="auto">
            <a:xfrm>
              <a:off x="4432" y="3130"/>
              <a:ext cx="41" cy="52"/>
            </a:xfrm>
            <a:custGeom>
              <a:avLst/>
              <a:gdLst>
                <a:gd name="T0" fmla="*/ 207 w 246"/>
                <a:gd name="T1" fmla="*/ 124 h 310"/>
                <a:gd name="T2" fmla="*/ 219 w 246"/>
                <a:gd name="T3" fmla="*/ 143 h 310"/>
                <a:gd name="T4" fmla="*/ 225 w 246"/>
                <a:gd name="T5" fmla="*/ 164 h 310"/>
                <a:gd name="T6" fmla="*/ 221 w 246"/>
                <a:gd name="T7" fmla="*/ 187 h 310"/>
                <a:gd name="T8" fmla="*/ 208 w 246"/>
                <a:gd name="T9" fmla="*/ 209 h 310"/>
                <a:gd name="T10" fmla="*/ 188 w 246"/>
                <a:gd name="T11" fmla="*/ 228 h 310"/>
                <a:gd name="T12" fmla="*/ 166 w 246"/>
                <a:gd name="T13" fmla="*/ 246 h 310"/>
                <a:gd name="T14" fmla="*/ 143 w 246"/>
                <a:gd name="T15" fmla="*/ 264 h 310"/>
                <a:gd name="T16" fmla="*/ 129 w 246"/>
                <a:gd name="T17" fmla="*/ 278 h 310"/>
                <a:gd name="T18" fmla="*/ 124 w 246"/>
                <a:gd name="T19" fmla="*/ 287 h 310"/>
                <a:gd name="T20" fmla="*/ 120 w 246"/>
                <a:gd name="T21" fmla="*/ 296 h 310"/>
                <a:gd name="T22" fmla="*/ 121 w 246"/>
                <a:gd name="T23" fmla="*/ 305 h 310"/>
                <a:gd name="T24" fmla="*/ 130 w 246"/>
                <a:gd name="T25" fmla="*/ 310 h 310"/>
                <a:gd name="T26" fmla="*/ 139 w 246"/>
                <a:gd name="T27" fmla="*/ 309 h 310"/>
                <a:gd name="T28" fmla="*/ 154 w 246"/>
                <a:gd name="T29" fmla="*/ 293 h 310"/>
                <a:gd name="T30" fmla="*/ 180 w 246"/>
                <a:gd name="T31" fmla="*/ 269 h 310"/>
                <a:gd name="T32" fmla="*/ 207 w 246"/>
                <a:gd name="T33" fmla="*/ 246 h 310"/>
                <a:gd name="T34" fmla="*/ 231 w 246"/>
                <a:gd name="T35" fmla="*/ 219 h 310"/>
                <a:gd name="T36" fmla="*/ 245 w 246"/>
                <a:gd name="T37" fmla="*/ 187 h 310"/>
                <a:gd name="T38" fmla="*/ 242 w 246"/>
                <a:gd name="T39" fmla="*/ 153 h 310"/>
                <a:gd name="T40" fmla="*/ 227 w 246"/>
                <a:gd name="T41" fmla="*/ 120 h 310"/>
                <a:gd name="T42" fmla="*/ 201 w 246"/>
                <a:gd name="T43" fmla="*/ 94 h 310"/>
                <a:gd name="T44" fmla="*/ 177 w 246"/>
                <a:gd name="T45" fmla="*/ 74 h 310"/>
                <a:gd name="T46" fmla="*/ 152 w 246"/>
                <a:gd name="T47" fmla="*/ 60 h 310"/>
                <a:gd name="T48" fmla="*/ 126 w 246"/>
                <a:gd name="T49" fmla="*/ 43 h 310"/>
                <a:gd name="T50" fmla="*/ 98 w 246"/>
                <a:gd name="T51" fmla="*/ 28 h 310"/>
                <a:gd name="T52" fmla="*/ 72 w 246"/>
                <a:gd name="T53" fmla="*/ 16 h 310"/>
                <a:gd name="T54" fmla="*/ 46 w 246"/>
                <a:gd name="T55" fmla="*/ 7 h 310"/>
                <a:gd name="T56" fmla="*/ 24 w 246"/>
                <a:gd name="T57" fmla="*/ 1 h 310"/>
                <a:gd name="T58" fmla="*/ 7 w 246"/>
                <a:gd name="T59" fmla="*/ 1 h 310"/>
                <a:gd name="T60" fmla="*/ 8 w 246"/>
                <a:gd name="T61" fmla="*/ 6 h 310"/>
                <a:gd name="T62" fmla="*/ 28 w 246"/>
                <a:gd name="T63" fmla="*/ 14 h 310"/>
                <a:gd name="T64" fmla="*/ 51 w 246"/>
                <a:gd name="T65" fmla="*/ 24 h 310"/>
                <a:gd name="T66" fmla="*/ 78 w 246"/>
                <a:gd name="T67" fmla="*/ 37 h 310"/>
                <a:gd name="T68" fmla="*/ 106 w 246"/>
                <a:gd name="T69" fmla="*/ 51 h 310"/>
                <a:gd name="T70" fmla="*/ 134 w 246"/>
                <a:gd name="T71" fmla="*/ 69 h 310"/>
                <a:gd name="T72" fmla="*/ 163 w 246"/>
                <a:gd name="T73" fmla="*/ 87 h 310"/>
                <a:gd name="T74" fmla="*/ 187 w 246"/>
                <a:gd name="T75" fmla="*/ 105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6"/>
                <a:gd name="T115" fmla="*/ 0 h 310"/>
                <a:gd name="T116" fmla="*/ 246 w 246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0" name="Freeform 880"/>
            <p:cNvSpPr>
              <a:spLocks/>
            </p:cNvSpPr>
            <p:nvPr/>
          </p:nvSpPr>
          <p:spPr bwMode="auto">
            <a:xfrm>
              <a:off x="4387" y="3191"/>
              <a:ext cx="14" cy="31"/>
            </a:xfrm>
            <a:custGeom>
              <a:avLst/>
              <a:gdLst>
                <a:gd name="T0" fmla="*/ 31 w 83"/>
                <a:gd name="T1" fmla="*/ 14 h 187"/>
                <a:gd name="T2" fmla="*/ 29 w 83"/>
                <a:gd name="T3" fmla="*/ 8 h 187"/>
                <a:gd name="T4" fmla="*/ 25 w 83"/>
                <a:gd name="T5" fmla="*/ 3 h 187"/>
                <a:gd name="T6" fmla="*/ 19 w 83"/>
                <a:gd name="T7" fmla="*/ 1 h 187"/>
                <a:gd name="T8" fmla="*/ 14 w 83"/>
                <a:gd name="T9" fmla="*/ 0 h 187"/>
                <a:gd name="T10" fmla="*/ 8 w 83"/>
                <a:gd name="T11" fmla="*/ 2 h 187"/>
                <a:gd name="T12" fmla="*/ 3 w 83"/>
                <a:gd name="T13" fmla="*/ 5 h 187"/>
                <a:gd name="T14" fmla="*/ 0 w 83"/>
                <a:gd name="T15" fmla="*/ 11 h 187"/>
                <a:gd name="T16" fmla="*/ 0 w 83"/>
                <a:gd name="T17" fmla="*/ 17 h 187"/>
                <a:gd name="T18" fmla="*/ 5 w 83"/>
                <a:gd name="T19" fmla="*/ 42 h 187"/>
                <a:gd name="T20" fmla="*/ 15 w 83"/>
                <a:gd name="T21" fmla="*/ 71 h 187"/>
                <a:gd name="T22" fmla="*/ 27 w 83"/>
                <a:gd name="T23" fmla="*/ 100 h 187"/>
                <a:gd name="T24" fmla="*/ 41 w 83"/>
                <a:gd name="T25" fmla="*/ 127 h 187"/>
                <a:gd name="T26" fmla="*/ 55 w 83"/>
                <a:gd name="T27" fmla="*/ 151 h 187"/>
                <a:gd name="T28" fmla="*/ 68 w 83"/>
                <a:gd name="T29" fmla="*/ 171 h 187"/>
                <a:gd name="T30" fmla="*/ 77 w 83"/>
                <a:gd name="T31" fmla="*/ 184 h 187"/>
                <a:gd name="T32" fmla="*/ 83 w 83"/>
                <a:gd name="T33" fmla="*/ 187 h 187"/>
                <a:gd name="T34" fmla="*/ 80 w 83"/>
                <a:gd name="T35" fmla="*/ 174 h 187"/>
                <a:gd name="T36" fmla="*/ 75 w 83"/>
                <a:gd name="T37" fmla="*/ 158 h 187"/>
                <a:gd name="T38" fmla="*/ 68 w 83"/>
                <a:gd name="T39" fmla="*/ 138 h 187"/>
                <a:gd name="T40" fmla="*/ 59 w 83"/>
                <a:gd name="T41" fmla="*/ 113 h 187"/>
                <a:gd name="T42" fmla="*/ 51 w 83"/>
                <a:gd name="T43" fmla="*/ 88 h 187"/>
                <a:gd name="T44" fmla="*/ 43 w 83"/>
                <a:gd name="T45" fmla="*/ 63 h 187"/>
                <a:gd name="T46" fmla="*/ 36 w 83"/>
                <a:gd name="T47" fmla="*/ 38 h 187"/>
                <a:gd name="T48" fmla="*/ 31 w 83"/>
                <a:gd name="T49" fmla="*/ 14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3"/>
                <a:gd name="T76" fmla="*/ 0 h 187"/>
                <a:gd name="T77" fmla="*/ 83 w 83"/>
                <a:gd name="T78" fmla="*/ 187 h 18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1" name="Freeform 881"/>
            <p:cNvSpPr>
              <a:spLocks/>
            </p:cNvSpPr>
            <p:nvPr/>
          </p:nvSpPr>
          <p:spPr bwMode="auto">
            <a:xfrm>
              <a:off x="4381" y="3174"/>
              <a:ext cx="7" cy="16"/>
            </a:xfrm>
            <a:custGeom>
              <a:avLst/>
              <a:gdLst>
                <a:gd name="T0" fmla="*/ 22 w 44"/>
                <a:gd name="T1" fmla="*/ 10 h 94"/>
                <a:gd name="T2" fmla="*/ 21 w 44"/>
                <a:gd name="T3" fmla="*/ 6 h 94"/>
                <a:gd name="T4" fmla="*/ 18 w 44"/>
                <a:gd name="T5" fmla="*/ 2 h 94"/>
                <a:gd name="T6" fmla="*/ 14 w 44"/>
                <a:gd name="T7" fmla="*/ 0 h 94"/>
                <a:gd name="T8" fmla="*/ 10 w 44"/>
                <a:gd name="T9" fmla="*/ 0 h 94"/>
                <a:gd name="T10" fmla="*/ 6 w 44"/>
                <a:gd name="T11" fmla="*/ 1 h 94"/>
                <a:gd name="T12" fmla="*/ 3 w 44"/>
                <a:gd name="T13" fmla="*/ 3 h 94"/>
                <a:gd name="T14" fmla="*/ 0 w 44"/>
                <a:gd name="T15" fmla="*/ 7 h 94"/>
                <a:gd name="T16" fmla="*/ 0 w 44"/>
                <a:gd name="T17" fmla="*/ 11 h 94"/>
                <a:gd name="T18" fmla="*/ 0 w 44"/>
                <a:gd name="T19" fmla="*/ 24 h 94"/>
                <a:gd name="T20" fmla="*/ 4 w 44"/>
                <a:gd name="T21" fmla="*/ 38 h 94"/>
                <a:gd name="T22" fmla="*/ 8 w 44"/>
                <a:gd name="T23" fmla="*/ 52 h 94"/>
                <a:gd name="T24" fmla="*/ 14 w 44"/>
                <a:gd name="T25" fmla="*/ 65 h 94"/>
                <a:gd name="T26" fmla="*/ 21 w 44"/>
                <a:gd name="T27" fmla="*/ 78 h 94"/>
                <a:gd name="T28" fmla="*/ 28 w 44"/>
                <a:gd name="T29" fmla="*/ 87 h 94"/>
                <a:gd name="T30" fmla="*/ 37 w 44"/>
                <a:gd name="T31" fmla="*/ 93 h 94"/>
                <a:gd name="T32" fmla="*/ 42 w 44"/>
                <a:gd name="T33" fmla="*/ 94 h 94"/>
                <a:gd name="T34" fmla="*/ 44 w 44"/>
                <a:gd name="T35" fmla="*/ 76 h 94"/>
                <a:gd name="T36" fmla="*/ 38 w 44"/>
                <a:gd name="T37" fmla="*/ 54 h 94"/>
                <a:gd name="T38" fmla="*/ 31 w 44"/>
                <a:gd name="T39" fmla="*/ 32 h 94"/>
                <a:gd name="T40" fmla="*/ 22 w 44"/>
                <a:gd name="T41" fmla="*/ 10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4"/>
                <a:gd name="T64" fmla="*/ 0 h 94"/>
                <a:gd name="T65" fmla="*/ 44 w 44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2" name="Freeform 882"/>
            <p:cNvSpPr>
              <a:spLocks/>
            </p:cNvSpPr>
            <p:nvPr/>
          </p:nvSpPr>
          <p:spPr bwMode="auto">
            <a:xfrm>
              <a:off x="4375" y="3163"/>
              <a:ext cx="6" cy="9"/>
            </a:xfrm>
            <a:custGeom>
              <a:avLst/>
              <a:gdLst>
                <a:gd name="T0" fmla="*/ 20 w 38"/>
                <a:gd name="T1" fmla="*/ 7 h 54"/>
                <a:gd name="T2" fmla="*/ 20 w 38"/>
                <a:gd name="T3" fmla="*/ 8 h 54"/>
                <a:gd name="T4" fmla="*/ 20 w 38"/>
                <a:gd name="T5" fmla="*/ 8 h 54"/>
                <a:gd name="T6" fmla="*/ 20 w 38"/>
                <a:gd name="T7" fmla="*/ 8 h 54"/>
                <a:gd name="T8" fmla="*/ 20 w 38"/>
                <a:gd name="T9" fmla="*/ 8 h 54"/>
                <a:gd name="T10" fmla="*/ 19 w 38"/>
                <a:gd name="T11" fmla="*/ 4 h 54"/>
                <a:gd name="T12" fmla="*/ 15 w 38"/>
                <a:gd name="T13" fmla="*/ 1 h 54"/>
                <a:gd name="T14" fmla="*/ 12 w 38"/>
                <a:gd name="T15" fmla="*/ 0 h 54"/>
                <a:gd name="T16" fmla="*/ 7 w 38"/>
                <a:gd name="T17" fmla="*/ 0 h 54"/>
                <a:gd name="T18" fmla="*/ 4 w 38"/>
                <a:gd name="T19" fmla="*/ 1 h 54"/>
                <a:gd name="T20" fmla="*/ 1 w 38"/>
                <a:gd name="T21" fmla="*/ 4 h 54"/>
                <a:gd name="T22" fmla="*/ 0 w 38"/>
                <a:gd name="T23" fmla="*/ 8 h 54"/>
                <a:gd name="T24" fmla="*/ 0 w 38"/>
                <a:gd name="T25" fmla="*/ 11 h 54"/>
                <a:gd name="T26" fmla="*/ 1 w 38"/>
                <a:gd name="T27" fmla="*/ 17 h 54"/>
                <a:gd name="T28" fmla="*/ 4 w 38"/>
                <a:gd name="T29" fmla="*/ 24 h 54"/>
                <a:gd name="T30" fmla="*/ 8 w 38"/>
                <a:gd name="T31" fmla="*/ 32 h 54"/>
                <a:gd name="T32" fmla="*/ 14 w 38"/>
                <a:gd name="T33" fmla="*/ 39 h 54"/>
                <a:gd name="T34" fmla="*/ 20 w 38"/>
                <a:gd name="T35" fmla="*/ 46 h 54"/>
                <a:gd name="T36" fmla="*/ 27 w 38"/>
                <a:gd name="T37" fmla="*/ 50 h 54"/>
                <a:gd name="T38" fmla="*/ 33 w 38"/>
                <a:gd name="T39" fmla="*/ 54 h 54"/>
                <a:gd name="T40" fmla="*/ 38 w 38"/>
                <a:gd name="T41" fmla="*/ 54 h 54"/>
                <a:gd name="T42" fmla="*/ 36 w 38"/>
                <a:gd name="T43" fmla="*/ 42 h 54"/>
                <a:gd name="T44" fmla="*/ 32 w 38"/>
                <a:gd name="T45" fmla="*/ 29 h 54"/>
                <a:gd name="T46" fmla="*/ 25 w 38"/>
                <a:gd name="T47" fmla="*/ 16 h 54"/>
                <a:gd name="T48" fmla="*/ 20 w 38"/>
                <a:gd name="T49" fmla="*/ 7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"/>
                <a:gd name="T76" fmla="*/ 0 h 54"/>
                <a:gd name="T77" fmla="*/ 38 w 38"/>
                <a:gd name="T78" fmla="*/ 54 h 5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3" name="Freeform 883"/>
            <p:cNvSpPr>
              <a:spLocks/>
            </p:cNvSpPr>
            <p:nvPr/>
          </p:nvSpPr>
          <p:spPr bwMode="auto">
            <a:xfrm>
              <a:off x="4370" y="3155"/>
              <a:ext cx="8" cy="6"/>
            </a:xfrm>
            <a:custGeom>
              <a:avLst/>
              <a:gdLst>
                <a:gd name="T0" fmla="*/ 41 w 52"/>
                <a:gd name="T1" fmla="*/ 27 h 36"/>
                <a:gd name="T2" fmla="*/ 46 w 52"/>
                <a:gd name="T3" fmla="*/ 24 h 36"/>
                <a:gd name="T4" fmla="*/ 51 w 52"/>
                <a:gd name="T5" fmla="*/ 21 h 36"/>
                <a:gd name="T6" fmla="*/ 52 w 52"/>
                <a:gd name="T7" fmla="*/ 16 h 36"/>
                <a:gd name="T8" fmla="*/ 52 w 52"/>
                <a:gd name="T9" fmla="*/ 12 h 36"/>
                <a:gd name="T10" fmla="*/ 50 w 52"/>
                <a:gd name="T11" fmla="*/ 6 h 36"/>
                <a:gd name="T12" fmla="*/ 46 w 52"/>
                <a:gd name="T13" fmla="*/ 2 h 36"/>
                <a:gd name="T14" fmla="*/ 41 w 52"/>
                <a:gd name="T15" fmla="*/ 0 h 36"/>
                <a:gd name="T16" fmla="*/ 36 w 52"/>
                <a:gd name="T17" fmla="*/ 0 h 36"/>
                <a:gd name="T18" fmla="*/ 33 w 52"/>
                <a:gd name="T19" fmla="*/ 0 h 36"/>
                <a:gd name="T20" fmla="*/ 29 w 52"/>
                <a:gd name="T21" fmla="*/ 1 h 36"/>
                <a:gd name="T22" fmla="*/ 21 w 52"/>
                <a:gd name="T23" fmla="*/ 4 h 36"/>
                <a:gd name="T24" fmla="*/ 13 w 52"/>
                <a:gd name="T25" fmla="*/ 8 h 36"/>
                <a:gd name="T26" fmla="*/ 6 w 52"/>
                <a:gd name="T27" fmla="*/ 15 h 36"/>
                <a:gd name="T28" fmla="*/ 3 w 52"/>
                <a:gd name="T29" fmla="*/ 22 h 36"/>
                <a:gd name="T30" fmla="*/ 0 w 52"/>
                <a:gd name="T31" fmla="*/ 29 h 36"/>
                <a:gd name="T32" fmla="*/ 0 w 52"/>
                <a:gd name="T33" fmla="*/ 31 h 36"/>
                <a:gd name="T34" fmla="*/ 4 w 52"/>
                <a:gd name="T35" fmla="*/ 33 h 36"/>
                <a:gd name="T36" fmla="*/ 9 w 52"/>
                <a:gd name="T37" fmla="*/ 36 h 36"/>
                <a:gd name="T38" fmla="*/ 13 w 52"/>
                <a:gd name="T39" fmla="*/ 36 h 36"/>
                <a:gd name="T40" fmla="*/ 18 w 52"/>
                <a:gd name="T41" fmla="*/ 36 h 36"/>
                <a:gd name="T42" fmla="*/ 24 w 52"/>
                <a:gd name="T43" fmla="*/ 33 h 36"/>
                <a:gd name="T44" fmla="*/ 30 w 52"/>
                <a:gd name="T45" fmla="*/ 32 h 36"/>
                <a:gd name="T46" fmla="*/ 36 w 52"/>
                <a:gd name="T47" fmla="*/ 30 h 36"/>
                <a:gd name="T48" fmla="*/ 41 w 52"/>
                <a:gd name="T49" fmla="*/ 27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2"/>
                <a:gd name="T76" fmla="*/ 0 h 36"/>
                <a:gd name="T77" fmla="*/ 52 w 52"/>
                <a:gd name="T78" fmla="*/ 36 h 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4" name="Freeform 884"/>
            <p:cNvSpPr>
              <a:spLocks/>
            </p:cNvSpPr>
            <p:nvPr/>
          </p:nvSpPr>
          <p:spPr bwMode="auto">
            <a:xfrm>
              <a:off x="4330" y="3145"/>
              <a:ext cx="33" cy="39"/>
            </a:xfrm>
            <a:custGeom>
              <a:avLst/>
              <a:gdLst>
                <a:gd name="T0" fmla="*/ 73 w 198"/>
                <a:gd name="T1" fmla="*/ 36 h 236"/>
                <a:gd name="T2" fmla="*/ 58 w 198"/>
                <a:gd name="T3" fmla="*/ 46 h 236"/>
                <a:gd name="T4" fmla="*/ 46 w 198"/>
                <a:gd name="T5" fmla="*/ 58 h 236"/>
                <a:gd name="T6" fmla="*/ 33 w 198"/>
                <a:gd name="T7" fmla="*/ 72 h 236"/>
                <a:gd name="T8" fmla="*/ 22 w 198"/>
                <a:gd name="T9" fmla="*/ 85 h 236"/>
                <a:gd name="T10" fmla="*/ 14 w 198"/>
                <a:gd name="T11" fmla="*/ 100 h 236"/>
                <a:gd name="T12" fmla="*/ 7 w 198"/>
                <a:gd name="T13" fmla="*/ 115 h 236"/>
                <a:gd name="T14" fmla="*/ 2 w 198"/>
                <a:gd name="T15" fmla="*/ 130 h 236"/>
                <a:gd name="T16" fmla="*/ 0 w 198"/>
                <a:gd name="T17" fmla="*/ 146 h 236"/>
                <a:gd name="T18" fmla="*/ 2 w 198"/>
                <a:gd name="T19" fmla="*/ 170 h 236"/>
                <a:gd name="T20" fmla="*/ 12 w 198"/>
                <a:gd name="T21" fmla="*/ 190 h 236"/>
                <a:gd name="T22" fmla="*/ 26 w 198"/>
                <a:gd name="T23" fmla="*/ 207 h 236"/>
                <a:gd name="T24" fmla="*/ 43 w 198"/>
                <a:gd name="T25" fmla="*/ 220 h 236"/>
                <a:gd name="T26" fmla="*/ 64 w 198"/>
                <a:gd name="T27" fmla="*/ 229 h 236"/>
                <a:gd name="T28" fmla="*/ 88 w 198"/>
                <a:gd name="T29" fmla="*/ 235 h 236"/>
                <a:gd name="T30" fmla="*/ 110 w 198"/>
                <a:gd name="T31" fmla="*/ 236 h 236"/>
                <a:gd name="T32" fmla="*/ 132 w 198"/>
                <a:gd name="T33" fmla="*/ 232 h 236"/>
                <a:gd name="T34" fmla="*/ 137 w 198"/>
                <a:gd name="T35" fmla="*/ 232 h 236"/>
                <a:gd name="T36" fmla="*/ 142 w 198"/>
                <a:gd name="T37" fmla="*/ 230 h 236"/>
                <a:gd name="T38" fmla="*/ 145 w 198"/>
                <a:gd name="T39" fmla="*/ 226 h 236"/>
                <a:gd name="T40" fmla="*/ 146 w 198"/>
                <a:gd name="T41" fmla="*/ 221 h 236"/>
                <a:gd name="T42" fmla="*/ 145 w 198"/>
                <a:gd name="T43" fmla="*/ 219 h 236"/>
                <a:gd name="T44" fmla="*/ 142 w 198"/>
                <a:gd name="T45" fmla="*/ 219 h 236"/>
                <a:gd name="T46" fmla="*/ 137 w 198"/>
                <a:gd name="T47" fmla="*/ 217 h 236"/>
                <a:gd name="T48" fmla="*/ 131 w 198"/>
                <a:gd name="T49" fmla="*/ 217 h 236"/>
                <a:gd name="T50" fmla="*/ 124 w 198"/>
                <a:gd name="T51" fmla="*/ 217 h 236"/>
                <a:gd name="T52" fmla="*/ 118 w 198"/>
                <a:gd name="T53" fmla="*/ 217 h 236"/>
                <a:gd name="T54" fmla="*/ 112 w 198"/>
                <a:gd name="T55" fmla="*/ 217 h 236"/>
                <a:gd name="T56" fmla="*/ 109 w 198"/>
                <a:gd name="T57" fmla="*/ 217 h 236"/>
                <a:gd name="T58" fmla="*/ 97 w 198"/>
                <a:gd name="T59" fmla="*/ 216 h 236"/>
                <a:gd name="T60" fmla="*/ 87 w 198"/>
                <a:gd name="T61" fmla="*/ 215 h 236"/>
                <a:gd name="T62" fmla="*/ 75 w 198"/>
                <a:gd name="T63" fmla="*/ 214 h 236"/>
                <a:gd name="T64" fmla="*/ 63 w 198"/>
                <a:gd name="T65" fmla="*/ 211 h 236"/>
                <a:gd name="T66" fmla="*/ 51 w 198"/>
                <a:gd name="T67" fmla="*/ 207 h 236"/>
                <a:gd name="T68" fmla="*/ 40 w 198"/>
                <a:gd name="T69" fmla="*/ 199 h 236"/>
                <a:gd name="T70" fmla="*/ 29 w 198"/>
                <a:gd name="T71" fmla="*/ 189 h 236"/>
                <a:gd name="T72" fmla="*/ 17 w 198"/>
                <a:gd name="T73" fmla="*/ 174 h 236"/>
                <a:gd name="T74" fmla="*/ 15 w 198"/>
                <a:gd name="T75" fmla="*/ 157 h 236"/>
                <a:gd name="T76" fmla="*/ 16 w 198"/>
                <a:gd name="T77" fmla="*/ 141 h 236"/>
                <a:gd name="T78" fmla="*/ 21 w 198"/>
                <a:gd name="T79" fmla="*/ 124 h 236"/>
                <a:gd name="T80" fmla="*/ 28 w 198"/>
                <a:gd name="T81" fmla="*/ 109 h 236"/>
                <a:gd name="T82" fmla="*/ 39 w 198"/>
                <a:gd name="T83" fmla="*/ 96 h 236"/>
                <a:gd name="T84" fmla="*/ 50 w 198"/>
                <a:gd name="T85" fmla="*/ 82 h 236"/>
                <a:gd name="T86" fmla="*/ 63 w 198"/>
                <a:gd name="T87" fmla="*/ 70 h 236"/>
                <a:gd name="T88" fmla="*/ 78 w 198"/>
                <a:gd name="T89" fmla="*/ 59 h 236"/>
                <a:gd name="T90" fmla="*/ 94 w 198"/>
                <a:gd name="T91" fmla="*/ 49 h 236"/>
                <a:gd name="T92" fmla="*/ 110 w 198"/>
                <a:gd name="T93" fmla="*/ 39 h 236"/>
                <a:gd name="T94" fmla="*/ 126 w 198"/>
                <a:gd name="T95" fmla="*/ 31 h 236"/>
                <a:gd name="T96" fmla="*/ 142 w 198"/>
                <a:gd name="T97" fmla="*/ 24 h 236"/>
                <a:gd name="T98" fmla="*/ 158 w 198"/>
                <a:gd name="T99" fmla="*/ 19 h 236"/>
                <a:gd name="T100" fmla="*/ 172 w 198"/>
                <a:gd name="T101" fmla="*/ 13 h 236"/>
                <a:gd name="T102" fmla="*/ 186 w 198"/>
                <a:gd name="T103" fmla="*/ 10 h 236"/>
                <a:gd name="T104" fmla="*/ 198 w 198"/>
                <a:gd name="T105" fmla="*/ 7 h 236"/>
                <a:gd name="T106" fmla="*/ 190 w 198"/>
                <a:gd name="T107" fmla="*/ 3 h 236"/>
                <a:gd name="T108" fmla="*/ 177 w 198"/>
                <a:gd name="T109" fmla="*/ 0 h 236"/>
                <a:gd name="T110" fmla="*/ 162 w 198"/>
                <a:gd name="T111" fmla="*/ 3 h 236"/>
                <a:gd name="T112" fmla="*/ 144 w 198"/>
                <a:gd name="T113" fmla="*/ 6 h 236"/>
                <a:gd name="T114" fmla="*/ 124 w 198"/>
                <a:gd name="T115" fmla="*/ 12 h 236"/>
                <a:gd name="T116" fmla="*/ 105 w 198"/>
                <a:gd name="T117" fmla="*/ 19 h 236"/>
                <a:gd name="T118" fmla="*/ 88 w 198"/>
                <a:gd name="T119" fmla="*/ 28 h 236"/>
                <a:gd name="T120" fmla="*/ 73 w 198"/>
                <a:gd name="T121" fmla="*/ 36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8"/>
                <a:gd name="T184" fmla="*/ 0 h 236"/>
                <a:gd name="T185" fmla="*/ 198 w 198"/>
                <a:gd name="T186" fmla="*/ 236 h 2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5" name="Freeform 885"/>
            <p:cNvSpPr>
              <a:spLocks/>
            </p:cNvSpPr>
            <p:nvPr/>
          </p:nvSpPr>
          <p:spPr bwMode="auto">
            <a:xfrm>
              <a:off x="4386" y="3145"/>
              <a:ext cx="22" cy="30"/>
            </a:xfrm>
            <a:custGeom>
              <a:avLst/>
              <a:gdLst>
                <a:gd name="T0" fmla="*/ 108 w 128"/>
                <a:gd name="T1" fmla="*/ 61 h 183"/>
                <a:gd name="T2" fmla="*/ 111 w 128"/>
                <a:gd name="T3" fmla="*/ 80 h 183"/>
                <a:gd name="T4" fmla="*/ 109 w 128"/>
                <a:gd name="T5" fmla="*/ 97 h 183"/>
                <a:gd name="T6" fmla="*/ 101 w 128"/>
                <a:gd name="T7" fmla="*/ 110 h 183"/>
                <a:gd name="T8" fmla="*/ 89 w 128"/>
                <a:gd name="T9" fmla="*/ 123 h 183"/>
                <a:gd name="T10" fmla="*/ 75 w 128"/>
                <a:gd name="T11" fmla="*/ 134 h 183"/>
                <a:gd name="T12" fmla="*/ 60 w 128"/>
                <a:gd name="T13" fmla="*/ 145 h 183"/>
                <a:gd name="T14" fmla="*/ 43 w 128"/>
                <a:gd name="T15" fmla="*/ 156 h 183"/>
                <a:gd name="T16" fmla="*/ 29 w 128"/>
                <a:gd name="T17" fmla="*/ 167 h 183"/>
                <a:gd name="T18" fmla="*/ 27 w 128"/>
                <a:gd name="T19" fmla="*/ 170 h 183"/>
                <a:gd name="T20" fmla="*/ 26 w 128"/>
                <a:gd name="T21" fmla="*/ 172 h 183"/>
                <a:gd name="T22" fmla="*/ 26 w 128"/>
                <a:gd name="T23" fmla="*/ 176 h 183"/>
                <a:gd name="T24" fmla="*/ 28 w 128"/>
                <a:gd name="T25" fmla="*/ 179 h 183"/>
                <a:gd name="T26" fmla="*/ 30 w 128"/>
                <a:gd name="T27" fmla="*/ 182 h 183"/>
                <a:gd name="T28" fmla="*/ 34 w 128"/>
                <a:gd name="T29" fmla="*/ 183 h 183"/>
                <a:gd name="T30" fmla="*/ 37 w 128"/>
                <a:gd name="T31" fmla="*/ 183 h 183"/>
                <a:gd name="T32" fmla="*/ 41 w 128"/>
                <a:gd name="T33" fmla="*/ 182 h 183"/>
                <a:gd name="T34" fmla="*/ 58 w 128"/>
                <a:gd name="T35" fmla="*/ 171 h 183"/>
                <a:gd name="T36" fmla="*/ 76 w 128"/>
                <a:gd name="T37" fmla="*/ 160 h 183"/>
                <a:gd name="T38" fmla="*/ 92 w 128"/>
                <a:gd name="T39" fmla="*/ 147 h 183"/>
                <a:gd name="T40" fmla="*/ 108 w 128"/>
                <a:gd name="T41" fmla="*/ 132 h 183"/>
                <a:gd name="T42" fmla="*/ 118 w 128"/>
                <a:gd name="T43" fmla="*/ 116 h 183"/>
                <a:gd name="T44" fmla="*/ 125 w 128"/>
                <a:gd name="T45" fmla="*/ 98 h 183"/>
                <a:gd name="T46" fmla="*/ 128 w 128"/>
                <a:gd name="T47" fmla="*/ 78 h 183"/>
                <a:gd name="T48" fmla="*/ 123 w 128"/>
                <a:gd name="T49" fmla="*/ 58 h 183"/>
                <a:gd name="T50" fmla="*/ 112 w 128"/>
                <a:gd name="T51" fmla="*/ 41 h 183"/>
                <a:gd name="T52" fmla="*/ 98 w 128"/>
                <a:gd name="T53" fmla="*/ 28 h 183"/>
                <a:gd name="T54" fmla="*/ 80 w 128"/>
                <a:gd name="T55" fmla="*/ 16 h 183"/>
                <a:gd name="T56" fmla="*/ 61 w 128"/>
                <a:gd name="T57" fmla="*/ 8 h 183"/>
                <a:gd name="T58" fmla="*/ 41 w 128"/>
                <a:gd name="T59" fmla="*/ 2 h 183"/>
                <a:gd name="T60" fmla="*/ 23 w 128"/>
                <a:gd name="T61" fmla="*/ 0 h 183"/>
                <a:gd name="T62" fmla="*/ 9 w 128"/>
                <a:gd name="T63" fmla="*/ 1 h 183"/>
                <a:gd name="T64" fmla="*/ 0 w 128"/>
                <a:gd name="T65" fmla="*/ 6 h 183"/>
                <a:gd name="T66" fmla="*/ 16 w 128"/>
                <a:gd name="T67" fmla="*/ 10 h 183"/>
                <a:gd name="T68" fmla="*/ 33 w 128"/>
                <a:gd name="T69" fmla="*/ 14 h 183"/>
                <a:gd name="T70" fmla="*/ 48 w 128"/>
                <a:gd name="T71" fmla="*/ 17 h 183"/>
                <a:gd name="T72" fmla="*/ 63 w 128"/>
                <a:gd name="T73" fmla="*/ 22 h 183"/>
                <a:gd name="T74" fmla="*/ 77 w 128"/>
                <a:gd name="T75" fmla="*/ 28 h 183"/>
                <a:gd name="T76" fmla="*/ 90 w 128"/>
                <a:gd name="T77" fmla="*/ 36 h 183"/>
                <a:gd name="T78" fmla="*/ 101 w 128"/>
                <a:gd name="T79" fmla="*/ 46 h 183"/>
                <a:gd name="T80" fmla="*/ 108 w 128"/>
                <a:gd name="T81" fmla="*/ 61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3"/>
                <a:gd name="T125" fmla="*/ 128 w 128"/>
                <a:gd name="T126" fmla="*/ 183 h 18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6" name="Freeform 886"/>
            <p:cNvSpPr>
              <a:spLocks/>
            </p:cNvSpPr>
            <p:nvPr/>
          </p:nvSpPr>
          <p:spPr bwMode="auto">
            <a:xfrm>
              <a:off x="4309" y="3138"/>
              <a:ext cx="53" cy="63"/>
            </a:xfrm>
            <a:custGeom>
              <a:avLst/>
              <a:gdLst>
                <a:gd name="T0" fmla="*/ 101 w 323"/>
                <a:gd name="T1" fmla="*/ 70 h 379"/>
                <a:gd name="T2" fmla="*/ 54 w 323"/>
                <a:gd name="T3" fmla="*/ 115 h 379"/>
                <a:gd name="T4" fmla="*/ 18 w 323"/>
                <a:gd name="T5" fmla="*/ 167 h 379"/>
                <a:gd name="T6" fmla="*/ 0 w 323"/>
                <a:gd name="T7" fmla="*/ 227 h 379"/>
                <a:gd name="T8" fmla="*/ 4 w 323"/>
                <a:gd name="T9" fmla="*/ 267 h 379"/>
                <a:gd name="T10" fmla="*/ 11 w 323"/>
                <a:gd name="T11" fmla="*/ 283 h 379"/>
                <a:gd name="T12" fmla="*/ 21 w 323"/>
                <a:gd name="T13" fmla="*/ 298 h 379"/>
                <a:gd name="T14" fmla="*/ 34 w 323"/>
                <a:gd name="T15" fmla="*/ 311 h 379"/>
                <a:gd name="T16" fmla="*/ 57 w 323"/>
                <a:gd name="T17" fmla="*/ 325 h 379"/>
                <a:gd name="T18" fmla="*/ 87 w 323"/>
                <a:gd name="T19" fmla="*/ 340 h 379"/>
                <a:gd name="T20" fmla="*/ 120 w 323"/>
                <a:gd name="T21" fmla="*/ 351 h 379"/>
                <a:gd name="T22" fmla="*/ 153 w 323"/>
                <a:gd name="T23" fmla="*/ 360 h 379"/>
                <a:gd name="T24" fmla="*/ 187 w 323"/>
                <a:gd name="T25" fmla="*/ 367 h 379"/>
                <a:gd name="T26" fmla="*/ 221 w 323"/>
                <a:gd name="T27" fmla="*/ 372 h 379"/>
                <a:gd name="T28" fmla="*/ 256 w 323"/>
                <a:gd name="T29" fmla="*/ 375 h 379"/>
                <a:gd name="T30" fmla="*/ 290 w 323"/>
                <a:gd name="T31" fmla="*/ 378 h 379"/>
                <a:gd name="T32" fmla="*/ 312 w 323"/>
                <a:gd name="T33" fmla="*/ 379 h 379"/>
                <a:gd name="T34" fmla="*/ 320 w 323"/>
                <a:gd name="T35" fmla="*/ 372 h 379"/>
                <a:gd name="T36" fmla="*/ 323 w 323"/>
                <a:gd name="T37" fmla="*/ 360 h 379"/>
                <a:gd name="T38" fmla="*/ 316 w 323"/>
                <a:gd name="T39" fmla="*/ 352 h 379"/>
                <a:gd name="T40" fmla="*/ 295 w 323"/>
                <a:gd name="T41" fmla="*/ 351 h 379"/>
                <a:gd name="T42" fmla="*/ 263 w 323"/>
                <a:gd name="T43" fmla="*/ 350 h 379"/>
                <a:gd name="T44" fmla="*/ 231 w 323"/>
                <a:gd name="T45" fmla="*/ 348 h 379"/>
                <a:gd name="T46" fmla="*/ 200 w 323"/>
                <a:gd name="T47" fmla="*/ 343 h 379"/>
                <a:gd name="T48" fmla="*/ 168 w 323"/>
                <a:gd name="T49" fmla="*/ 337 h 379"/>
                <a:gd name="T50" fmla="*/ 136 w 323"/>
                <a:gd name="T51" fmla="*/ 329 h 379"/>
                <a:gd name="T52" fmla="*/ 106 w 323"/>
                <a:gd name="T53" fmla="*/ 320 h 379"/>
                <a:gd name="T54" fmla="*/ 76 w 323"/>
                <a:gd name="T55" fmla="*/ 306 h 379"/>
                <a:gd name="T56" fmla="*/ 51 w 323"/>
                <a:gd name="T57" fmla="*/ 291 h 379"/>
                <a:gd name="T58" fmla="*/ 35 w 323"/>
                <a:gd name="T59" fmla="*/ 269 h 379"/>
                <a:gd name="T60" fmla="*/ 31 w 323"/>
                <a:gd name="T61" fmla="*/ 239 h 379"/>
                <a:gd name="T62" fmla="*/ 38 w 323"/>
                <a:gd name="T63" fmla="*/ 197 h 379"/>
                <a:gd name="T64" fmla="*/ 51 w 323"/>
                <a:gd name="T65" fmla="*/ 165 h 379"/>
                <a:gd name="T66" fmla="*/ 68 w 323"/>
                <a:gd name="T67" fmla="*/ 136 h 379"/>
                <a:gd name="T68" fmla="*/ 89 w 323"/>
                <a:gd name="T69" fmla="*/ 111 h 379"/>
                <a:gd name="T70" fmla="*/ 114 w 323"/>
                <a:gd name="T71" fmla="*/ 88 h 379"/>
                <a:gd name="T72" fmla="*/ 144 w 323"/>
                <a:gd name="T73" fmla="*/ 64 h 379"/>
                <a:gd name="T74" fmla="*/ 181 w 323"/>
                <a:gd name="T75" fmla="*/ 41 h 379"/>
                <a:gd name="T76" fmla="*/ 219 w 323"/>
                <a:gd name="T77" fmla="*/ 22 h 379"/>
                <a:gd name="T78" fmla="*/ 253 w 323"/>
                <a:gd name="T79" fmla="*/ 7 h 379"/>
                <a:gd name="T80" fmla="*/ 255 w 323"/>
                <a:gd name="T81" fmla="*/ 0 h 379"/>
                <a:gd name="T82" fmla="*/ 221 w 323"/>
                <a:gd name="T83" fmla="*/ 5 h 379"/>
                <a:gd name="T84" fmla="*/ 181 w 323"/>
                <a:gd name="T85" fmla="*/ 19 h 379"/>
                <a:gd name="T86" fmla="*/ 142 w 323"/>
                <a:gd name="T87" fmla="*/ 39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3"/>
                <a:gd name="T133" fmla="*/ 0 h 379"/>
                <a:gd name="T134" fmla="*/ 323 w 323"/>
                <a:gd name="T135" fmla="*/ 379 h 37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7" name="Freeform 887"/>
            <p:cNvSpPr>
              <a:spLocks/>
            </p:cNvSpPr>
            <p:nvPr/>
          </p:nvSpPr>
          <p:spPr bwMode="auto">
            <a:xfrm>
              <a:off x="4384" y="3136"/>
              <a:ext cx="47" cy="42"/>
            </a:xfrm>
            <a:custGeom>
              <a:avLst/>
              <a:gdLst>
                <a:gd name="T0" fmla="*/ 235 w 282"/>
                <a:gd name="T1" fmla="*/ 78 h 253"/>
                <a:gd name="T2" fmla="*/ 248 w 282"/>
                <a:gd name="T3" fmla="*/ 92 h 253"/>
                <a:gd name="T4" fmla="*/ 255 w 282"/>
                <a:gd name="T5" fmla="*/ 108 h 253"/>
                <a:gd name="T6" fmla="*/ 259 w 282"/>
                <a:gd name="T7" fmla="*/ 125 h 253"/>
                <a:gd name="T8" fmla="*/ 259 w 282"/>
                <a:gd name="T9" fmla="*/ 144 h 253"/>
                <a:gd name="T10" fmla="*/ 257 w 282"/>
                <a:gd name="T11" fmla="*/ 159 h 253"/>
                <a:gd name="T12" fmla="*/ 252 w 282"/>
                <a:gd name="T13" fmla="*/ 171 h 253"/>
                <a:gd name="T14" fmla="*/ 244 w 282"/>
                <a:gd name="T15" fmla="*/ 184 h 253"/>
                <a:gd name="T16" fmla="*/ 236 w 282"/>
                <a:gd name="T17" fmla="*/ 194 h 253"/>
                <a:gd name="T18" fmla="*/ 225 w 282"/>
                <a:gd name="T19" fmla="*/ 206 h 253"/>
                <a:gd name="T20" fmla="*/ 215 w 282"/>
                <a:gd name="T21" fmla="*/ 215 h 253"/>
                <a:gd name="T22" fmla="*/ 204 w 282"/>
                <a:gd name="T23" fmla="*/ 225 h 253"/>
                <a:gd name="T24" fmla="*/ 194 w 282"/>
                <a:gd name="T25" fmla="*/ 236 h 253"/>
                <a:gd name="T26" fmla="*/ 191 w 282"/>
                <a:gd name="T27" fmla="*/ 239 h 253"/>
                <a:gd name="T28" fmla="*/ 190 w 282"/>
                <a:gd name="T29" fmla="*/ 242 h 253"/>
                <a:gd name="T30" fmla="*/ 191 w 282"/>
                <a:gd name="T31" fmla="*/ 246 h 253"/>
                <a:gd name="T32" fmla="*/ 194 w 282"/>
                <a:gd name="T33" fmla="*/ 249 h 253"/>
                <a:gd name="T34" fmla="*/ 197 w 282"/>
                <a:gd name="T35" fmla="*/ 252 h 253"/>
                <a:gd name="T36" fmla="*/ 201 w 282"/>
                <a:gd name="T37" fmla="*/ 253 h 253"/>
                <a:gd name="T38" fmla="*/ 205 w 282"/>
                <a:gd name="T39" fmla="*/ 252 h 253"/>
                <a:gd name="T40" fmla="*/ 209 w 282"/>
                <a:gd name="T41" fmla="*/ 249 h 253"/>
                <a:gd name="T42" fmla="*/ 232 w 282"/>
                <a:gd name="T43" fmla="*/ 234 h 253"/>
                <a:gd name="T44" fmla="*/ 251 w 282"/>
                <a:gd name="T45" fmla="*/ 215 h 253"/>
                <a:gd name="T46" fmla="*/ 267 w 282"/>
                <a:gd name="T47" fmla="*/ 192 h 253"/>
                <a:gd name="T48" fmla="*/ 278 w 282"/>
                <a:gd name="T49" fmla="*/ 168 h 253"/>
                <a:gd name="T50" fmla="*/ 282 w 282"/>
                <a:gd name="T51" fmla="*/ 141 h 253"/>
                <a:gd name="T52" fmla="*/ 279 w 282"/>
                <a:gd name="T53" fmla="*/ 116 h 253"/>
                <a:gd name="T54" fmla="*/ 270 w 282"/>
                <a:gd name="T55" fmla="*/ 92 h 253"/>
                <a:gd name="T56" fmla="*/ 251 w 282"/>
                <a:gd name="T57" fmla="*/ 70 h 253"/>
                <a:gd name="T58" fmla="*/ 237 w 282"/>
                <a:gd name="T59" fmla="*/ 59 h 253"/>
                <a:gd name="T60" fmla="*/ 221 w 282"/>
                <a:gd name="T61" fmla="*/ 48 h 253"/>
                <a:gd name="T62" fmla="*/ 202 w 282"/>
                <a:gd name="T63" fmla="*/ 39 h 253"/>
                <a:gd name="T64" fmla="*/ 183 w 282"/>
                <a:gd name="T65" fmla="*/ 31 h 253"/>
                <a:gd name="T66" fmla="*/ 163 w 282"/>
                <a:gd name="T67" fmla="*/ 24 h 253"/>
                <a:gd name="T68" fmla="*/ 142 w 282"/>
                <a:gd name="T69" fmla="*/ 18 h 253"/>
                <a:gd name="T70" fmla="*/ 122 w 282"/>
                <a:gd name="T71" fmla="*/ 13 h 253"/>
                <a:gd name="T72" fmla="*/ 101 w 282"/>
                <a:gd name="T73" fmla="*/ 8 h 253"/>
                <a:gd name="T74" fmla="*/ 82 w 282"/>
                <a:gd name="T75" fmla="*/ 5 h 253"/>
                <a:gd name="T76" fmla="*/ 63 w 282"/>
                <a:gd name="T77" fmla="*/ 2 h 253"/>
                <a:gd name="T78" fmla="*/ 47 w 282"/>
                <a:gd name="T79" fmla="*/ 0 h 253"/>
                <a:gd name="T80" fmla="*/ 32 w 282"/>
                <a:gd name="T81" fmla="*/ 0 h 253"/>
                <a:gd name="T82" fmla="*/ 19 w 282"/>
                <a:gd name="T83" fmla="*/ 0 h 253"/>
                <a:gd name="T84" fmla="*/ 10 w 282"/>
                <a:gd name="T85" fmla="*/ 1 h 253"/>
                <a:gd name="T86" fmla="*/ 4 w 282"/>
                <a:gd name="T87" fmla="*/ 4 h 253"/>
                <a:gd name="T88" fmla="*/ 0 w 282"/>
                <a:gd name="T89" fmla="*/ 6 h 253"/>
                <a:gd name="T90" fmla="*/ 12 w 282"/>
                <a:gd name="T91" fmla="*/ 8 h 253"/>
                <a:gd name="T92" fmla="*/ 25 w 282"/>
                <a:gd name="T93" fmla="*/ 9 h 253"/>
                <a:gd name="T94" fmla="*/ 38 w 282"/>
                <a:gd name="T95" fmla="*/ 12 h 253"/>
                <a:gd name="T96" fmla="*/ 52 w 282"/>
                <a:gd name="T97" fmla="*/ 14 h 253"/>
                <a:gd name="T98" fmla="*/ 67 w 282"/>
                <a:gd name="T99" fmla="*/ 16 h 253"/>
                <a:gd name="T100" fmla="*/ 82 w 282"/>
                <a:gd name="T101" fmla="*/ 18 h 253"/>
                <a:gd name="T102" fmla="*/ 97 w 282"/>
                <a:gd name="T103" fmla="*/ 22 h 253"/>
                <a:gd name="T104" fmla="*/ 114 w 282"/>
                <a:gd name="T105" fmla="*/ 25 h 253"/>
                <a:gd name="T106" fmla="*/ 129 w 282"/>
                <a:gd name="T107" fmla="*/ 30 h 253"/>
                <a:gd name="T108" fmla="*/ 146 w 282"/>
                <a:gd name="T109" fmla="*/ 35 h 253"/>
                <a:gd name="T110" fmla="*/ 162 w 282"/>
                <a:gd name="T111" fmla="*/ 40 h 253"/>
                <a:gd name="T112" fmla="*/ 177 w 282"/>
                <a:gd name="T113" fmla="*/ 46 h 253"/>
                <a:gd name="T114" fmla="*/ 192 w 282"/>
                <a:gd name="T115" fmla="*/ 53 h 253"/>
                <a:gd name="T116" fmla="*/ 208 w 282"/>
                <a:gd name="T117" fmla="*/ 60 h 253"/>
                <a:gd name="T118" fmla="*/ 222 w 282"/>
                <a:gd name="T119" fmla="*/ 69 h 253"/>
                <a:gd name="T120" fmla="*/ 235 w 282"/>
                <a:gd name="T121" fmla="*/ 78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2"/>
                <a:gd name="T184" fmla="*/ 0 h 253"/>
                <a:gd name="T185" fmla="*/ 282 w 282"/>
                <a:gd name="T186" fmla="*/ 253 h 25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8" name="Freeform 888"/>
            <p:cNvSpPr>
              <a:spLocks/>
            </p:cNvSpPr>
            <p:nvPr/>
          </p:nvSpPr>
          <p:spPr bwMode="auto">
            <a:xfrm>
              <a:off x="4290" y="3159"/>
              <a:ext cx="19" cy="39"/>
            </a:xfrm>
            <a:custGeom>
              <a:avLst/>
              <a:gdLst>
                <a:gd name="T0" fmla="*/ 0 w 115"/>
                <a:gd name="T1" fmla="*/ 128 h 236"/>
                <a:gd name="T2" fmla="*/ 0 w 115"/>
                <a:gd name="T3" fmla="*/ 148 h 236"/>
                <a:gd name="T4" fmla="*/ 5 w 115"/>
                <a:gd name="T5" fmla="*/ 166 h 236"/>
                <a:gd name="T6" fmla="*/ 13 w 115"/>
                <a:gd name="T7" fmla="*/ 184 h 236"/>
                <a:gd name="T8" fmla="*/ 24 w 115"/>
                <a:gd name="T9" fmla="*/ 198 h 236"/>
                <a:gd name="T10" fmla="*/ 39 w 115"/>
                <a:gd name="T11" fmla="*/ 211 h 236"/>
                <a:gd name="T12" fmla="*/ 55 w 115"/>
                <a:gd name="T13" fmla="*/ 223 h 236"/>
                <a:gd name="T14" fmla="*/ 74 w 115"/>
                <a:gd name="T15" fmla="*/ 231 h 236"/>
                <a:gd name="T16" fmla="*/ 92 w 115"/>
                <a:gd name="T17" fmla="*/ 235 h 236"/>
                <a:gd name="T18" fmla="*/ 98 w 115"/>
                <a:gd name="T19" fmla="*/ 236 h 236"/>
                <a:gd name="T20" fmla="*/ 104 w 115"/>
                <a:gd name="T21" fmla="*/ 234 h 236"/>
                <a:gd name="T22" fmla="*/ 109 w 115"/>
                <a:gd name="T23" fmla="*/ 231 h 236"/>
                <a:gd name="T24" fmla="*/ 111 w 115"/>
                <a:gd name="T25" fmla="*/ 226 h 236"/>
                <a:gd name="T26" fmla="*/ 111 w 115"/>
                <a:gd name="T27" fmla="*/ 220 h 236"/>
                <a:gd name="T28" fmla="*/ 110 w 115"/>
                <a:gd name="T29" fmla="*/ 215 h 236"/>
                <a:gd name="T30" fmla="*/ 107 w 115"/>
                <a:gd name="T31" fmla="*/ 210 h 236"/>
                <a:gd name="T32" fmla="*/ 101 w 115"/>
                <a:gd name="T33" fmla="*/ 208 h 236"/>
                <a:gd name="T34" fmla="*/ 82 w 115"/>
                <a:gd name="T35" fmla="*/ 201 h 236"/>
                <a:gd name="T36" fmla="*/ 64 w 115"/>
                <a:gd name="T37" fmla="*/ 192 h 236"/>
                <a:gd name="T38" fmla="*/ 50 w 115"/>
                <a:gd name="T39" fmla="*/ 179 h 236"/>
                <a:gd name="T40" fmla="*/ 40 w 115"/>
                <a:gd name="T41" fmla="*/ 165 h 236"/>
                <a:gd name="T42" fmla="*/ 33 w 115"/>
                <a:gd name="T43" fmla="*/ 148 h 236"/>
                <a:gd name="T44" fmla="*/ 29 w 115"/>
                <a:gd name="T45" fmla="*/ 130 h 236"/>
                <a:gd name="T46" fmla="*/ 29 w 115"/>
                <a:gd name="T47" fmla="*/ 110 h 236"/>
                <a:gd name="T48" fmla="*/ 35 w 115"/>
                <a:gd name="T49" fmla="*/ 89 h 236"/>
                <a:gd name="T50" fmla="*/ 43 w 115"/>
                <a:gd name="T51" fmla="*/ 74 h 236"/>
                <a:gd name="T52" fmla="*/ 56 w 115"/>
                <a:gd name="T53" fmla="*/ 60 h 236"/>
                <a:gd name="T54" fmla="*/ 70 w 115"/>
                <a:gd name="T55" fmla="*/ 46 h 236"/>
                <a:gd name="T56" fmla="*/ 85 w 115"/>
                <a:gd name="T57" fmla="*/ 33 h 236"/>
                <a:gd name="T58" fmla="*/ 98 w 115"/>
                <a:gd name="T59" fmla="*/ 23 h 236"/>
                <a:gd name="T60" fmla="*/ 109 w 115"/>
                <a:gd name="T61" fmla="*/ 12 h 236"/>
                <a:gd name="T62" fmla="*/ 115 w 115"/>
                <a:gd name="T63" fmla="*/ 6 h 236"/>
                <a:gd name="T64" fmla="*/ 115 w 115"/>
                <a:gd name="T65" fmla="*/ 0 h 236"/>
                <a:gd name="T66" fmla="*/ 102 w 115"/>
                <a:gd name="T67" fmla="*/ 4 h 236"/>
                <a:gd name="T68" fmla="*/ 85 w 115"/>
                <a:gd name="T69" fmla="*/ 12 h 236"/>
                <a:gd name="T70" fmla="*/ 68 w 115"/>
                <a:gd name="T71" fmla="*/ 26 h 236"/>
                <a:gd name="T72" fmla="*/ 49 w 115"/>
                <a:gd name="T73" fmla="*/ 42 h 236"/>
                <a:gd name="T74" fmla="*/ 32 w 115"/>
                <a:gd name="T75" fmla="*/ 61 h 236"/>
                <a:gd name="T76" fmla="*/ 17 w 115"/>
                <a:gd name="T77" fmla="*/ 82 h 236"/>
                <a:gd name="T78" fmla="*/ 6 w 115"/>
                <a:gd name="T79" fmla="*/ 105 h 236"/>
                <a:gd name="T80" fmla="*/ 0 w 115"/>
                <a:gd name="T81" fmla="*/ 128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5"/>
                <a:gd name="T124" fmla="*/ 0 h 236"/>
                <a:gd name="T125" fmla="*/ 115 w 115"/>
                <a:gd name="T126" fmla="*/ 236 h 2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" name="Freeform 889"/>
            <p:cNvSpPr>
              <a:spLocks/>
            </p:cNvSpPr>
            <p:nvPr/>
          </p:nvSpPr>
          <p:spPr bwMode="auto">
            <a:xfrm>
              <a:off x="4423" y="3133"/>
              <a:ext cx="41" cy="52"/>
            </a:xfrm>
            <a:custGeom>
              <a:avLst/>
              <a:gdLst>
                <a:gd name="T0" fmla="*/ 208 w 245"/>
                <a:gd name="T1" fmla="*/ 124 h 310"/>
                <a:gd name="T2" fmla="*/ 220 w 245"/>
                <a:gd name="T3" fmla="*/ 144 h 310"/>
                <a:gd name="T4" fmla="*/ 226 w 245"/>
                <a:gd name="T5" fmla="*/ 164 h 310"/>
                <a:gd name="T6" fmla="*/ 222 w 245"/>
                <a:gd name="T7" fmla="*/ 187 h 310"/>
                <a:gd name="T8" fmla="*/ 208 w 245"/>
                <a:gd name="T9" fmla="*/ 209 h 310"/>
                <a:gd name="T10" fmla="*/ 188 w 245"/>
                <a:gd name="T11" fmla="*/ 229 h 310"/>
                <a:gd name="T12" fmla="*/ 166 w 245"/>
                <a:gd name="T13" fmla="*/ 246 h 310"/>
                <a:gd name="T14" fmla="*/ 142 w 245"/>
                <a:gd name="T15" fmla="*/ 264 h 310"/>
                <a:gd name="T16" fmla="*/ 128 w 245"/>
                <a:gd name="T17" fmla="*/ 278 h 310"/>
                <a:gd name="T18" fmla="*/ 124 w 245"/>
                <a:gd name="T19" fmla="*/ 287 h 310"/>
                <a:gd name="T20" fmla="*/ 120 w 245"/>
                <a:gd name="T21" fmla="*/ 296 h 310"/>
                <a:gd name="T22" fmla="*/ 122 w 245"/>
                <a:gd name="T23" fmla="*/ 306 h 310"/>
                <a:gd name="T24" fmla="*/ 131 w 245"/>
                <a:gd name="T25" fmla="*/ 310 h 310"/>
                <a:gd name="T26" fmla="*/ 139 w 245"/>
                <a:gd name="T27" fmla="*/ 309 h 310"/>
                <a:gd name="T28" fmla="*/ 154 w 245"/>
                <a:gd name="T29" fmla="*/ 292 h 310"/>
                <a:gd name="T30" fmla="*/ 180 w 245"/>
                <a:gd name="T31" fmla="*/ 269 h 310"/>
                <a:gd name="T32" fmla="*/ 207 w 245"/>
                <a:gd name="T33" fmla="*/ 246 h 310"/>
                <a:gd name="T34" fmla="*/ 230 w 245"/>
                <a:gd name="T35" fmla="*/ 219 h 310"/>
                <a:gd name="T36" fmla="*/ 244 w 245"/>
                <a:gd name="T37" fmla="*/ 186 h 310"/>
                <a:gd name="T38" fmla="*/ 243 w 245"/>
                <a:gd name="T39" fmla="*/ 152 h 310"/>
                <a:gd name="T40" fmla="*/ 228 w 245"/>
                <a:gd name="T41" fmla="*/ 119 h 310"/>
                <a:gd name="T42" fmla="*/ 203 w 245"/>
                <a:gd name="T43" fmla="*/ 93 h 310"/>
                <a:gd name="T44" fmla="*/ 176 w 245"/>
                <a:gd name="T45" fmla="*/ 76 h 310"/>
                <a:gd name="T46" fmla="*/ 151 w 245"/>
                <a:gd name="T47" fmla="*/ 61 h 310"/>
                <a:gd name="T48" fmla="*/ 122 w 245"/>
                <a:gd name="T49" fmla="*/ 46 h 310"/>
                <a:gd name="T50" fmla="*/ 93 w 245"/>
                <a:gd name="T51" fmla="*/ 31 h 310"/>
                <a:gd name="T52" fmla="*/ 66 w 245"/>
                <a:gd name="T53" fmla="*/ 18 h 310"/>
                <a:gd name="T54" fmla="*/ 40 w 245"/>
                <a:gd name="T55" fmla="*/ 8 h 310"/>
                <a:gd name="T56" fmla="*/ 20 w 245"/>
                <a:gd name="T57" fmla="*/ 1 h 310"/>
                <a:gd name="T58" fmla="*/ 5 w 245"/>
                <a:gd name="T59" fmla="*/ 0 h 310"/>
                <a:gd name="T60" fmla="*/ 11 w 245"/>
                <a:gd name="T61" fmla="*/ 8 h 310"/>
                <a:gd name="T62" fmla="*/ 36 w 245"/>
                <a:gd name="T63" fmla="*/ 20 h 310"/>
                <a:gd name="T64" fmla="*/ 60 w 245"/>
                <a:gd name="T65" fmla="*/ 31 h 310"/>
                <a:gd name="T66" fmla="*/ 86 w 245"/>
                <a:gd name="T67" fmla="*/ 44 h 310"/>
                <a:gd name="T68" fmla="*/ 113 w 245"/>
                <a:gd name="T69" fmla="*/ 57 h 310"/>
                <a:gd name="T70" fmla="*/ 139 w 245"/>
                <a:gd name="T71" fmla="*/ 71 h 310"/>
                <a:gd name="T72" fmla="*/ 165 w 245"/>
                <a:gd name="T73" fmla="*/ 88 h 310"/>
                <a:gd name="T74" fmla="*/ 188 w 245"/>
                <a:gd name="T75" fmla="*/ 106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5"/>
                <a:gd name="T115" fmla="*/ 0 h 310"/>
                <a:gd name="T116" fmla="*/ 245 w 245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0" name="Freeform 890"/>
            <p:cNvSpPr>
              <a:spLocks/>
            </p:cNvSpPr>
            <p:nvPr/>
          </p:nvSpPr>
          <p:spPr bwMode="auto">
            <a:xfrm>
              <a:off x="4338" y="3209"/>
              <a:ext cx="125" cy="175"/>
            </a:xfrm>
            <a:custGeom>
              <a:avLst/>
              <a:gdLst>
                <a:gd name="T0" fmla="*/ 0 w 125"/>
                <a:gd name="T1" fmla="*/ 175 h 175"/>
                <a:gd name="T2" fmla="*/ 0 w 125"/>
                <a:gd name="T3" fmla="*/ 144 h 175"/>
                <a:gd name="T4" fmla="*/ 11 w 125"/>
                <a:gd name="T5" fmla="*/ 144 h 175"/>
                <a:gd name="T6" fmla="*/ 11 w 125"/>
                <a:gd name="T7" fmla="*/ 118 h 175"/>
                <a:gd name="T8" fmla="*/ 23 w 125"/>
                <a:gd name="T9" fmla="*/ 114 h 175"/>
                <a:gd name="T10" fmla="*/ 20 w 125"/>
                <a:gd name="T11" fmla="*/ 88 h 175"/>
                <a:gd name="T12" fmla="*/ 30 w 125"/>
                <a:gd name="T13" fmla="*/ 84 h 175"/>
                <a:gd name="T14" fmla="*/ 30 w 125"/>
                <a:gd name="T15" fmla="*/ 58 h 175"/>
                <a:gd name="T16" fmla="*/ 39 w 125"/>
                <a:gd name="T17" fmla="*/ 54 h 175"/>
                <a:gd name="T18" fmla="*/ 39 w 125"/>
                <a:gd name="T19" fmla="*/ 28 h 175"/>
                <a:gd name="T20" fmla="*/ 48 w 125"/>
                <a:gd name="T21" fmla="*/ 28 h 175"/>
                <a:gd name="T22" fmla="*/ 56 w 125"/>
                <a:gd name="T23" fmla="*/ 0 h 175"/>
                <a:gd name="T24" fmla="*/ 80 w 125"/>
                <a:gd name="T25" fmla="*/ 0 h 175"/>
                <a:gd name="T26" fmla="*/ 81 w 125"/>
                <a:gd name="T27" fmla="*/ 25 h 175"/>
                <a:gd name="T28" fmla="*/ 92 w 125"/>
                <a:gd name="T29" fmla="*/ 24 h 175"/>
                <a:gd name="T30" fmla="*/ 93 w 125"/>
                <a:gd name="T31" fmla="*/ 49 h 175"/>
                <a:gd name="T32" fmla="*/ 102 w 125"/>
                <a:gd name="T33" fmla="*/ 54 h 175"/>
                <a:gd name="T34" fmla="*/ 99 w 125"/>
                <a:gd name="T35" fmla="*/ 81 h 175"/>
                <a:gd name="T36" fmla="*/ 114 w 125"/>
                <a:gd name="T37" fmla="*/ 82 h 175"/>
                <a:gd name="T38" fmla="*/ 107 w 125"/>
                <a:gd name="T39" fmla="*/ 81 h 175"/>
                <a:gd name="T40" fmla="*/ 108 w 125"/>
                <a:gd name="T41" fmla="*/ 114 h 175"/>
                <a:gd name="T42" fmla="*/ 117 w 125"/>
                <a:gd name="T43" fmla="*/ 117 h 175"/>
                <a:gd name="T44" fmla="*/ 122 w 125"/>
                <a:gd name="T45" fmla="*/ 142 h 175"/>
                <a:gd name="T46" fmla="*/ 125 w 125"/>
                <a:gd name="T47" fmla="*/ 175 h 175"/>
                <a:gd name="T48" fmla="*/ 0 w 125"/>
                <a:gd name="T49" fmla="*/ 175 h 17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5"/>
                <a:gd name="T76" fmla="*/ 0 h 175"/>
                <a:gd name="T77" fmla="*/ 125 w 125"/>
                <a:gd name="T78" fmla="*/ 175 h 17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93" name="Group 891"/>
          <p:cNvGrpSpPr>
            <a:grpSpLocks/>
          </p:cNvGrpSpPr>
          <p:nvPr/>
        </p:nvGrpSpPr>
        <p:grpSpPr bwMode="auto">
          <a:xfrm>
            <a:off x="5394325" y="3403600"/>
            <a:ext cx="290513" cy="404813"/>
            <a:chOff x="4290" y="3130"/>
            <a:chExt cx="183" cy="255"/>
          </a:xfrm>
        </p:grpSpPr>
        <p:pic>
          <p:nvPicPr>
            <p:cNvPr id="1185" name="Picture 892" descr="31u_bnrz[1]"/>
            <p:cNvPicPr>
              <a:picLocks noChangeAspect="1" noChangeArrowheads="1"/>
            </p:cNvPicPr>
            <p:nvPr/>
          </p:nvPicPr>
          <p:blipFill>
            <a:blip r:embed="rId21" cstate="print"/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</p:pic>
        <p:sp>
          <p:nvSpPr>
            <p:cNvPr id="1186" name="Freeform 893"/>
            <p:cNvSpPr>
              <a:spLocks/>
            </p:cNvSpPr>
            <p:nvPr/>
          </p:nvSpPr>
          <p:spPr bwMode="auto">
            <a:xfrm>
              <a:off x="4339" y="3143"/>
              <a:ext cx="33" cy="39"/>
            </a:xfrm>
            <a:custGeom>
              <a:avLst/>
              <a:gdLst>
                <a:gd name="T0" fmla="*/ 70 w 199"/>
                <a:gd name="T1" fmla="*/ 29 h 232"/>
                <a:gd name="T2" fmla="*/ 55 w 199"/>
                <a:gd name="T3" fmla="*/ 39 h 232"/>
                <a:gd name="T4" fmla="*/ 42 w 199"/>
                <a:gd name="T5" fmla="*/ 50 h 232"/>
                <a:gd name="T6" fmla="*/ 30 w 199"/>
                <a:gd name="T7" fmla="*/ 63 h 232"/>
                <a:gd name="T8" fmla="*/ 20 w 199"/>
                <a:gd name="T9" fmla="*/ 77 h 232"/>
                <a:gd name="T10" fmla="*/ 12 w 199"/>
                <a:gd name="T11" fmla="*/ 91 h 232"/>
                <a:gd name="T12" fmla="*/ 6 w 199"/>
                <a:gd name="T13" fmla="*/ 108 h 232"/>
                <a:gd name="T14" fmla="*/ 2 w 199"/>
                <a:gd name="T15" fmla="*/ 125 h 232"/>
                <a:gd name="T16" fmla="*/ 0 w 199"/>
                <a:gd name="T17" fmla="*/ 142 h 232"/>
                <a:gd name="T18" fmla="*/ 2 w 199"/>
                <a:gd name="T19" fmla="*/ 166 h 232"/>
                <a:gd name="T20" fmla="*/ 12 w 199"/>
                <a:gd name="T21" fmla="*/ 186 h 232"/>
                <a:gd name="T22" fmla="*/ 26 w 199"/>
                <a:gd name="T23" fmla="*/ 203 h 232"/>
                <a:gd name="T24" fmla="*/ 45 w 199"/>
                <a:gd name="T25" fmla="*/ 216 h 232"/>
                <a:gd name="T26" fmla="*/ 66 w 199"/>
                <a:gd name="T27" fmla="*/ 226 h 232"/>
                <a:gd name="T28" fmla="*/ 88 w 199"/>
                <a:gd name="T29" fmla="*/ 230 h 232"/>
                <a:gd name="T30" fmla="*/ 111 w 199"/>
                <a:gd name="T31" fmla="*/ 232 h 232"/>
                <a:gd name="T32" fmla="*/ 134 w 199"/>
                <a:gd name="T33" fmla="*/ 228 h 232"/>
                <a:gd name="T34" fmla="*/ 138 w 199"/>
                <a:gd name="T35" fmla="*/ 228 h 232"/>
                <a:gd name="T36" fmla="*/ 143 w 199"/>
                <a:gd name="T37" fmla="*/ 226 h 232"/>
                <a:gd name="T38" fmla="*/ 147 w 199"/>
                <a:gd name="T39" fmla="*/ 222 h 232"/>
                <a:gd name="T40" fmla="*/ 148 w 199"/>
                <a:gd name="T41" fmla="*/ 218 h 232"/>
                <a:gd name="T42" fmla="*/ 145 w 199"/>
                <a:gd name="T43" fmla="*/ 212 h 232"/>
                <a:gd name="T44" fmla="*/ 141 w 199"/>
                <a:gd name="T45" fmla="*/ 207 h 232"/>
                <a:gd name="T46" fmla="*/ 135 w 199"/>
                <a:gd name="T47" fmla="*/ 203 h 232"/>
                <a:gd name="T48" fmla="*/ 129 w 199"/>
                <a:gd name="T49" fmla="*/ 201 h 232"/>
                <a:gd name="T50" fmla="*/ 117 w 199"/>
                <a:gd name="T51" fmla="*/ 197 h 232"/>
                <a:gd name="T52" fmla="*/ 105 w 199"/>
                <a:gd name="T53" fmla="*/ 195 h 232"/>
                <a:gd name="T54" fmla="*/ 94 w 199"/>
                <a:gd name="T55" fmla="*/ 193 h 232"/>
                <a:gd name="T56" fmla="*/ 83 w 199"/>
                <a:gd name="T57" fmla="*/ 190 h 232"/>
                <a:gd name="T58" fmla="*/ 73 w 199"/>
                <a:gd name="T59" fmla="*/ 187 h 232"/>
                <a:gd name="T60" fmla="*/ 62 w 199"/>
                <a:gd name="T61" fmla="*/ 182 h 232"/>
                <a:gd name="T62" fmla="*/ 53 w 199"/>
                <a:gd name="T63" fmla="*/ 176 h 232"/>
                <a:gd name="T64" fmla="*/ 43 w 199"/>
                <a:gd name="T65" fmla="*/ 167 h 232"/>
                <a:gd name="T66" fmla="*/ 40 w 199"/>
                <a:gd name="T67" fmla="*/ 128 h 232"/>
                <a:gd name="T68" fmla="*/ 49 w 199"/>
                <a:gd name="T69" fmla="*/ 96 h 232"/>
                <a:gd name="T70" fmla="*/ 68 w 199"/>
                <a:gd name="T71" fmla="*/ 71 h 232"/>
                <a:gd name="T72" fmla="*/ 94 w 199"/>
                <a:gd name="T73" fmla="*/ 50 h 232"/>
                <a:gd name="T74" fmla="*/ 122 w 199"/>
                <a:gd name="T75" fmla="*/ 34 h 232"/>
                <a:gd name="T76" fmla="*/ 151 w 199"/>
                <a:gd name="T77" fmla="*/ 21 h 232"/>
                <a:gd name="T78" fmla="*/ 178 w 199"/>
                <a:gd name="T79" fmla="*/ 12 h 232"/>
                <a:gd name="T80" fmla="*/ 199 w 199"/>
                <a:gd name="T81" fmla="*/ 4 h 232"/>
                <a:gd name="T82" fmla="*/ 186 w 199"/>
                <a:gd name="T83" fmla="*/ 1 h 232"/>
                <a:gd name="T84" fmla="*/ 172 w 199"/>
                <a:gd name="T85" fmla="*/ 0 h 232"/>
                <a:gd name="T86" fmla="*/ 156 w 199"/>
                <a:gd name="T87" fmla="*/ 2 h 232"/>
                <a:gd name="T88" fmla="*/ 138 w 199"/>
                <a:gd name="T89" fmla="*/ 4 h 232"/>
                <a:gd name="T90" fmla="*/ 121 w 199"/>
                <a:gd name="T91" fmla="*/ 10 h 232"/>
                <a:gd name="T92" fmla="*/ 103 w 199"/>
                <a:gd name="T93" fmla="*/ 16 h 232"/>
                <a:gd name="T94" fmla="*/ 86 w 199"/>
                <a:gd name="T95" fmla="*/ 23 h 232"/>
                <a:gd name="T96" fmla="*/ 70 w 199"/>
                <a:gd name="T97" fmla="*/ 29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9"/>
                <a:gd name="T148" fmla="*/ 0 h 232"/>
                <a:gd name="T149" fmla="*/ 199 w 199"/>
                <a:gd name="T150" fmla="*/ 232 h 23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7" name="Freeform 894"/>
            <p:cNvSpPr>
              <a:spLocks/>
            </p:cNvSpPr>
            <p:nvPr/>
          </p:nvSpPr>
          <p:spPr bwMode="auto">
            <a:xfrm>
              <a:off x="4395" y="3142"/>
              <a:ext cx="22" cy="30"/>
            </a:xfrm>
            <a:custGeom>
              <a:avLst/>
              <a:gdLst>
                <a:gd name="T0" fmla="*/ 108 w 128"/>
                <a:gd name="T1" fmla="*/ 59 h 180"/>
                <a:gd name="T2" fmla="*/ 113 w 128"/>
                <a:gd name="T3" fmla="*/ 77 h 180"/>
                <a:gd name="T4" fmla="*/ 111 w 128"/>
                <a:gd name="T5" fmla="*/ 94 h 180"/>
                <a:gd name="T6" fmla="*/ 103 w 128"/>
                <a:gd name="T7" fmla="*/ 108 h 180"/>
                <a:gd name="T8" fmla="*/ 91 w 128"/>
                <a:gd name="T9" fmla="*/ 121 h 180"/>
                <a:gd name="T10" fmla="*/ 77 w 128"/>
                <a:gd name="T11" fmla="*/ 132 h 180"/>
                <a:gd name="T12" fmla="*/ 61 w 128"/>
                <a:gd name="T13" fmla="*/ 144 h 180"/>
                <a:gd name="T14" fmla="*/ 45 w 128"/>
                <a:gd name="T15" fmla="*/ 154 h 180"/>
                <a:gd name="T16" fmla="*/ 30 w 128"/>
                <a:gd name="T17" fmla="*/ 164 h 180"/>
                <a:gd name="T18" fmla="*/ 28 w 128"/>
                <a:gd name="T19" fmla="*/ 168 h 180"/>
                <a:gd name="T20" fmla="*/ 27 w 128"/>
                <a:gd name="T21" fmla="*/ 170 h 180"/>
                <a:gd name="T22" fmla="*/ 27 w 128"/>
                <a:gd name="T23" fmla="*/ 174 h 180"/>
                <a:gd name="T24" fmla="*/ 28 w 128"/>
                <a:gd name="T25" fmla="*/ 177 h 180"/>
                <a:gd name="T26" fmla="*/ 32 w 128"/>
                <a:gd name="T27" fmla="*/ 179 h 180"/>
                <a:gd name="T28" fmla="*/ 35 w 128"/>
                <a:gd name="T29" fmla="*/ 180 h 180"/>
                <a:gd name="T30" fmla="*/ 37 w 128"/>
                <a:gd name="T31" fmla="*/ 180 h 180"/>
                <a:gd name="T32" fmla="*/ 41 w 128"/>
                <a:gd name="T33" fmla="*/ 179 h 180"/>
                <a:gd name="T34" fmla="*/ 60 w 128"/>
                <a:gd name="T35" fmla="*/ 169 h 180"/>
                <a:gd name="T36" fmla="*/ 77 w 128"/>
                <a:gd name="T37" fmla="*/ 158 h 180"/>
                <a:gd name="T38" fmla="*/ 94 w 128"/>
                <a:gd name="T39" fmla="*/ 145 h 180"/>
                <a:gd name="T40" fmla="*/ 109 w 128"/>
                <a:gd name="T41" fmla="*/ 130 h 180"/>
                <a:gd name="T42" fmla="*/ 120 w 128"/>
                <a:gd name="T43" fmla="*/ 114 h 180"/>
                <a:gd name="T44" fmla="*/ 127 w 128"/>
                <a:gd name="T45" fmla="*/ 95 h 180"/>
                <a:gd name="T46" fmla="*/ 128 w 128"/>
                <a:gd name="T47" fmla="*/ 76 h 180"/>
                <a:gd name="T48" fmla="*/ 123 w 128"/>
                <a:gd name="T49" fmla="*/ 55 h 180"/>
                <a:gd name="T50" fmla="*/ 113 w 128"/>
                <a:gd name="T51" fmla="*/ 39 h 180"/>
                <a:gd name="T52" fmla="*/ 97 w 128"/>
                <a:gd name="T53" fmla="*/ 25 h 180"/>
                <a:gd name="T54" fmla="*/ 79 w 128"/>
                <a:gd name="T55" fmla="*/ 15 h 180"/>
                <a:gd name="T56" fmla="*/ 57 w 128"/>
                <a:gd name="T57" fmla="*/ 7 h 180"/>
                <a:gd name="T58" fmla="*/ 36 w 128"/>
                <a:gd name="T59" fmla="*/ 2 h 180"/>
                <a:gd name="T60" fmla="*/ 19 w 128"/>
                <a:gd name="T61" fmla="*/ 0 h 180"/>
                <a:gd name="T62" fmla="*/ 6 w 128"/>
                <a:gd name="T63" fmla="*/ 0 h 180"/>
                <a:gd name="T64" fmla="*/ 0 w 128"/>
                <a:gd name="T65" fmla="*/ 4 h 180"/>
                <a:gd name="T66" fmla="*/ 14 w 128"/>
                <a:gd name="T67" fmla="*/ 9 h 180"/>
                <a:gd name="T68" fmla="*/ 29 w 128"/>
                <a:gd name="T69" fmla="*/ 14 h 180"/>
                <a:gd name="T70" fmla="*/ 46 w 128"/>
                <a:gd name="T71" fmla="*/ 19 h 180"/>
                <a:gd name="T72" fmla="*/ 61 w 128"/>
                <a:gd name="T73" fmla="*/ 23 h 180"/>
                <a:gd name="T74" fmla="*/ 76 w 128"/>
                <a:gd name="T75" fmla="*/ 29 h 180"/>
                <a:gd name="T76" fmla="*/ 89 w 128"/>
                <a:gd name="T77" fmla="*/ 37 h 180"/>
                <a:gd name="T78" fmla="*/ 100 w 128"/>
                <a:gd name="T79" fmla="*/ 46 h 180"/>
                <a:gd name="T80" fmla="*/ 108 w 128"/>
                <a:gd name="T81" fmla="*/ 59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0"/>
                <a:gd name="T125" fmla="*/ 128 w 128"/>
                <a:gd name="T126" fmla="*/ 180 h 18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8" name="Freeform 895"/>
            <p:cNvSpPr>
              <a:spLocks/>
            </p:cNvSpPr>
            <p:nvPr/>
          </p:nvSpPr>
          <p:spPr bwMode="auto">
            <a:xfrm>
              <a:off x="4318" y="3135"/>
              <a:ext cx="54" cy="63"/>
            </a:xfrm>
            <a:custGeom>
              <a:avLst/>
              <a:gdLst>
                <a:gd name="T0" fmla="*/ 100 w 322"/>
                <a:gd name="T1" fmla="*/ 70 h 378"/>
                <a:gd name="T2" fmla="*/ 53 w 322"/>
                <a:gd name="T3" fmla="*/ 115 h 378"/>
                <a:gd name="T4" fmla="*/ 17 w 322"/>
                <a:gd name="T5" fmla="*/ 166 h 378"/>
                <a:gd name="T6" fmla="*/ 0 w 322"/>
                <a:gd name="T7" fmla="*/ 226 h 378"/>
                <a:gd name="T8" fmla="*/ 3 w 322"/>
                <a:gd name="T9" fmla="*/ 266 h 378"/>
                <a:gd name="T10" fmla="*/ 9 w 322"/>
                <a:gd name="T11" fmla="*/ 282 h 378"/>
                <a:gd name="T12" fmla="*/ 19 w 322"/>
                <a:gd name="T13" fmla="*/ 297 h 378"/>
                <a:gd name="T14" fmla="*/ 32 w 322"/>
                <a:gd name="T15" fmla="*/ 310 h 378"/>
                <a:gd name="T16" fmla="*/ 56 w 322"/>
                <a:gd name="T17" fmla="*/ 324 h 378"/>
                <a:gd name="T18" fmla="*/ 86 w 322"/>
                <a:gd name="T19" fmla="*/ 338 h 378"/>
                <a:gd name="T20" fmla="*/ 119 w 322"/>
                <a:gd name="T21" fmla="*/ 350 h 378"/>
                <a:gd name="T22" fmla="*/ 152 w 322"/>
                <a:gd name="T23" fmla="*/ 359 h 378"/>
                <a:gd name="T24" fmla="*/ 186 w 322"/>
                <a:gd name="T25" fmla="*/ 366 h 378"/>
                <a:gd name="T26" fmla="*/ 220 w 322"/>
                <a:gd name="T27" fmla="*/ 371 h 378"/>
                <a:gd name="T28" fmla="*/ 254 w 322"/>
                <a:gd name="T29" fmla="*/ 374 h 378"/>
                <a:gd name="T30" fmla="*/ 289 w 322"/>
                <a:gd name="T31" fmla="*/ 376 h 378"/>
                <a:gd name="T32" fmla="*/ 311 w 322"/>
                <a:gd name="T33" fmla="*/ 378 h 378"/>
                <a:gd name="T34" fmla="*/ 320 w 322"/>
                <a:gd name="T35" fmla="*/ 371 h 378"/>
                <a:gd name="T36" fmla="*/ 322 w 322"/>
                <a:gd name="T37" fmla="*/ 360 h 378"/>
                <a:gd name="T38" fmla="*/ 315 w 322"/>
                <a:gd name="T39" fmla="*/ 352 h 378"/>
                <a:gd name="T40" fmla="*/ 294 w 322"/>
                <a:gd name="T41" fmla="*/ 347 h 378"/>
                <a:gd name="T42" fmla="*/ 263 w 322"/>
                <a:gd name="T43" fmla="*/ 341 h 378"/>
                <a:gd name="T44" fmla="*/ 232 w 322"/>
                <a:gd name="T45" fmla="*/ 336 h 378"/>
                <a:gd name="T46" fmla="*/ 200 w 322"/>
                <a:gd name="T47" fmla="*/ 332 h 378"/>
                <a:gd name="T48" fmla="*/ 170 w 322"/>
                <a:gd name="T49" fmla="*/ 326 h 378"/>
                <a:gd name="T50" fmla="*/ 139 w 322"/>
                <a:gd name="T51" fmla="*/ 318 h 378"/>
                <a:gd name="T52" fmla="*/ 110 w 322"/>
                <a:gd name="T53" fmla="*/ 309 h 378"/>
                <a:gd name="T54" fmla="*/ 80 w 322"/>
                <a:gd name="T55" fmla="*/ 297 h 378"/>
                <a:gd name="T56" fmla="*/ 55 w 322"/>
                <a:gd name="T57" fmla="*/ 281 h 378"/>
                <a:gd name="T58" fmla="*/ 38 w 322"/>
                <a:gd name="T59" fmla="*/ 259 h 378"/>
                <a:gd name="T60" fmla="*/ 34 w 322"/>
                <a:gd name="T61" fmla="*/ 232 h 378"/>
                <a:gd name="T62" fmla="*/ 38 w 322"/>
                <a:gd name="T63" fmla="*/ 200 h 378"/>
                <a:gd name="T64" fmla="*/ 51 w 322"/>
                <a:gd name="T65" fmla="*/ 170 h 378"/>
                <a:gd name="T66" fmla="*/ 71 w 322"/>
                <a:gd name="T67" fmla="*/ 137 h 378"/>
                <a:gd name="T68" fmla="*/ 94 w 322"/>
                <a:gd name="T69" fmla="*/ 110 h 378"/>
                <a:gd name="T70" fmla="*/ 123 w 322"/>
                <a:gd name="T71" fmla="*/ 82 h 378"/>
                <a:gd name="T72" fmla="*/ 153 w 322"/>
                <a:gd name="T73" fmla="*/ 57 h 378"/>
                <a:gd name="T74" fmla="*/ 195 w 322"/>
                <a:gd name="T75" fmla="*/ 38 h 378"/>
                <a:gd name="T76" fmla="*/ 238 w 322"/>
                <a:gd name="T77" fmla="*/ 20 h 378"/>
                <a:gd name="T78" fmla="*/ 264 w 322"/>
                <a:gd name="T79" fmla="*/ 7 h 378"/>
                <a:gd name="T80" fmla="*/ 256 w 322"/>
                <a:gd name="T81" fmla="*/ 0 h 378"/>
                <a:gd name="T82" fmla="*/ 221 w 322"/>
                <a:gd name="T83" fmla="*/ 4 h 378"/>
                <a:gd name="T84" fmla="*/ 180 w 322"/>
                <a:gd name="T85" fmla="*/ 18 h 378"/>
                <a:gd name="T86" fmla="*/ 141 w 322"/>
                <a:gd name="T87" fmla="*/ 38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2"/>
                <a:gd name="T133" fmla="*/ 0 h 378"/>
                <a:gd name="T134" fmla="*/ 322 w 322"/>
                <a:gd name="T135" fmla="*/ 378 h 37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9" name="Freeform 896"/>
            <p:cNvSpPr>
              <a:spLocks/>
            </p:cNvSpPr>
            <p:nvPr/>
          </p:nvSpPr>
          <p:spPr bwMode="auto">
            <a:xfrm>
              <a:off x="4394" y="3133"/>
              <a:ext cx="47" cy="42"/>
            </a:xfrm>
            <a:custGeom>
              <a:avLst/>
              <a:gdLst>
                <a:gd name="T0" fmla="*/ 235 w 283"/>
                <a:gd name="T1" fmla="*/ 77 h 252"/>
                <a:gd name="T2" fmla="*/ 248 w 283"/>
                <a:gd name="T3" fmla="*/ 91 h 252"/>
                <a:gd name="T4" fmla="*/ 256 w 283"/>
                <a:gd name="T5" fmla="*/ 107 h 252"/>
                <a:gd name="T6" fmla="*/ 259 w 283"/>
                <a:gd name="T7" fmla="*/ 124 h 252"/>
                <a:gd name="T8" fmla="*/ 259 w 283"/>
                <a:gd name="T9" fmla="*/ 142 h 252"/>
                <a:gd name="T10" fmla="*/ 257 w 283"/>
                <a:gd name="T11" fmla="*/ 157 h 252"/>
                <a:gd name="T12" fmla="*/ 252 w 283"/>
                <a:gd name="T13" fmla="*/ 170 h 252"/>
                <a:gd name="T14" fmla="*/ 244 w 283"/>
                <a:gd name="T15" fmla="*/ 183 h 252"/>
                <a:gd name="T16" fmla="*/ 236 w 283"/>
                <a:gd name="T17" fmla="*/ 193 h 252"/>
                <a:gd name="T18" fmla="*/ 225 w 283"/>
                <a:gd name="T19" fmla="*/ 204 h 252"/>
                <a:gd name="T20" fmla="*/ 215 w 283"/>
                <a:gd name="T21" fmla="*/ 214 h 252"/>
                <a:gd name="T22" fmla="*/ 204 w 283"/>
                <a:gd name="T23" fmla="*/ 224 h 252"/>
                <a:gd name="T24" fmla="*/ 194 w 283"/>
                <a:gd name="T25" fmla="*/ 234 h 252"/>
                <a:gd name="T26" fmla="*/ 191 w 283"/>
                <a:gd name="T27" fmla="*/ 238 h 252"/>
                <a:gd name="T28" fmla="*/ 191 w 283"/>
                <a:gd name="T29" fmla="*/ 241 h 252"/>
                <a:gd name="T30" fmla="*/ 191 w 283"/>
                <a:gd name="T31" fmla="*/ 245 h 252"/>
                <a:gd name="T32" fmla="*/ 194 w 283"/>
                <a:gd name="T33" fmla="*/ 248 h 252"/>
                <a:gd name="T34" fmla="*/ 197 w 283"/>
                <a:gd name="T35" fmla="*/ 250 h 252"/>
                <a:gd name="T36" fmla="*/ 202 w 283"/>
                <a:gd name="T37" fmla="*/ 252 h 252"/>
                <a:gd name="T38" fmla="*/ 205 w 283"/>
                <a:gd name="T39" fmla="*/ 250 h 252"/>
                <a:gd name="T40" fmla="*/ 209 w 283"/>
                <a:gd name="T41" fmla="*/ 248 h 252"/>
                <a:gd name="T42" fmla="*/ 232 w 283"/>
                <a:gd name="T43" fmla="*/ 233 h 252"/>
                <a:gd name="T44" fmla="*/ 252 w 283"/>
                <a:gd name="T45" fmla="*/ 214 h 252"/>
                <a:gd name="T46" fmla="*/ 268 w 283"/>
                <a:gd name="T47" fmla="*/ 192 h 252"/>
                <a:gd name="T48" fmla="*/ 278 w 283"/>
                <a:gd name="T49" fmla="*/ 167 h 252"/>
                <a:gd name="T50" fmla="*/ 283 w 283"/>
                <a:gd name="T51" fmla="*/ 141 h 252"/>
                <a:gd name="T52" fmla="*/ 280 w 283"/>
                <a:gd name="T53" fmla="*/ 115 h 252"/>
                <a:gd name="T54" fmla="*/ 271 w 283"/>
                <a:gd name="T55" fmla="*/ 91 h 252"/>
                <a:gd name="T56" fmla="*/ 252 w 283"/>
                <a:gd name="T57" fmla="*/ 69 h 252"/>
                <a:gd name="T58" fmla="*/ 238 w 283"/>
                <a:gd name="T59" fmla="*/ 57 h 252"/>
                <a:gd name="T60" fmla="*/ 222 w 283"/>
                <a:gd name="T61" fmla="*/ 48 h 252"/>
                <a:gd name="T62" fmla="*/ 204 w 283"/>
                <a:gd name="T63" fmla="*/ 39 h 252"/>
                <a:gd name="T64" fmla="*/ 184 w 283"/>
                <a:gd name="T65" fmla="*/ 31 h 252"/>
                <a:gd name="T66" fmla="*/ 164 w 283"/>
                <a:gd name="T67" fmla="*/ 23 h 252"/>
                <a:gd name="T68" fmla="*/ 144 w 283"/>
                <a:gd name="T69" fmla="*/ 17 h 252"/>
                <a:gd name="T70" fmla="*/ 123 w 283"/>
                <a:gd name="T71" fmla="*/ 13 h 252"/>
                <a:gd name="T72" fmla="*/ 103 w 283"/>
                <a:gd name="T73" fmla="*/ 8 h 252"/>
                <a:gd name="T74" fmla="*/ 83 w 283"/>
                <a:gd name="T75" fmla="*/ 5 h 252"/>
                <a:gd name="T76" fmla="*/ 66 w 283"/>
                <a:gd name="T77" fmla="*/ 2 h 252"/>
                <a:gd name="T78" fmla="*/ 48 w 283"/>
                <a:gd name="T79" fmla="*/ 0 h 252"/>
                <a:gd name="T80" fmla="*/ 34 w 283"/>
                <a:gd name="T81" fmla="*/ 0 h 252"/>
                <a:gd name="T82" fmla="*/ 21 w 283"/>
                <a:gd name="T83" fmla="*/ 0 h 252"/>
                <a:gd name="T84" fmla="*/ 11 w 283"/>
                <a:gd name="T85" fmla="*/ 0 h 252"/>
                <a:gd name="T86" fmla="*/ 4 w 283"/>
                <a:gd name="T87" fmla="*/ 2 h 252"/>
                <a:gd name="T88" fmla="*/ 0 w 283"/>
                <a:gd name="T89" fmla="*/ 5 h 252"/>
                <a:gd name="T90" fmla="*/ 12 w 283"/>
                <a:gd name="T91" fmla="*/ 7 h 252"/>
                <a:gd name="T92" fmla="*/ 24 w 283"/>
                <a:gd name="T93" fmla="*/ 8 h 252"/>
                <a:gd name="T94" fmla="*/ 38 w 283"/>
                <a:gd name="T95" fmla="*/ 10 h 252"/>
                <a:gd name="T96" fmla="*/ 52 w 283"/>
                <a:gd name="T97" fmla="*/ 13 h 252"/>
                <a:gd name="T98" fmla="*/ 66 w 283"/>
                <a:gd name="T99" fmla="*/ 16 h 252"/>
                <a:gd name="T100" fmla="*/ 82 w 283"/>
                <a:gd name="T101" fmla="*/ 18 h 252"/>
                <a:gd name="T102" fmla="*/ 98 w 283"/>
                <a:gd name="T103" fmla="*/ 22 h 252"/>
                <a:gd name="T104" fmla="*/ 114 w 283"/>
                <a:gd name="T105" fmla="*/ 25 h 252"/>
                <a:gd name="T106" fmla="*/ 129 w 283"/>
                <a:gd name="T107" fmla="*/ 30 h 252"/>
                <a:gd name="T108" fmla="*/ 146 w 283"/>
                <a:gd name="T109" fmla="*/ 34 h 252"/>
                <a:gd name="T110" fmla="*/ 162 w 283"/>
                <a:gd name="T111" fmla="*/ 39 h 252"/>
                <a:gd name="T112" fmla="*/ 177 w 283"/>
                <a:gd name="T113" fmla="*/ 45 h 252"/>
                <a:gd name="T114" fmla="*/ 193 w 283"/>
                <a:gd name="T115" fmla="*/ 52 h 252"/>
                <a:gd name="T116" fmla="*/ 208 w 283"/>
                <a:gd name="T117" fmla="*/ 60 h 252"/>
                <a:gd name="T118" fmla="*/ 222 w 283"/>
                <a:gd name="T119" fmla="*/ 68 h 252"/>
                <a:gd name="T120" fmla="*/ 235 w 283"/>
                <a:gd name="T121" fmla="*/ 77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3"/>
                <a:gd name="T184" fmla="*/ 0 h 252"/>
                <a:gd name="T185" fmla="*/ 283 w 283"/>
                <a:gd name="T186" fmla="*/ 252 h 25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0" name="Freeform 897"/>
            <p:cNvSpPr>
              <a:spLocks/>
            </p:cNvSpPr>
            <p:nvPr/>
          </p:nvSpPr>
          <p:spPr bwMode="auto">
            <a:xfrm>
              <a:off x="4298" y="3153"/>
              <a:ext cx="19" cy="39"/>
            </a:xfrm>
            <a:custGeom>
              <a:avLst/>
              <a:gdLst>
                <a:gd name="T0" fmla="*/ 0 w 114"/>
                <a:gd name="T1" fmla="*/ 130 h 238"/>
                <a:gd name="T2" fmla="*/ 0 w 114"/>
                <a:gd name="T3" fmla="*/ 149 h 238"/>
                <a:gd name="T4" fmla="*/ 4 w 114"/>
                <a:gd name="T5" fmla="*/ 168 h 238"/>
                <a:gd name="T6" fmla="*/ 12 w 114"/>
                <a:gd name="T7" fmla="*/ 185 h 238"/>
                <a:gd name="T8" fmla="*/ 24 w 114"/>
                <a:gd name="T9" fmla="*/ 200 h 238"/>
                <a:gd name="T10" fmla="*/ 38 w 114"/>
                <a:gd name="T11" fmla="*/ 213 h 238"/>
                <a:gd name="T12" fmla="*/ 55 w 114"/>
                <a:gd name="T13" fmla="*/ 224 h 238"/>
                <a:gd name="T14" fmla="*/ 73 w 114"/>
                <a:gd name="T15" fmla="*/ 232 h 238"/>
                <a:gd name="T16" fmla="*/ 92 w 114"/>
                <a:gd name="T17" fmla="*/ 237 h 238"/>
                <a:gd name="T18" fmla="*/ 98 w 114"/>
                <a:gd name="T19" fmla="*/ 238 h 238"/>
                <a:gd name="T20" fmla="*/ 104 w 114"/>
                <a:gd name="T21" fmla="*/ 235 h 238"/>
                <a:gd name="T22" fmla="*/ 109 w 114"/>
                <a:gd name="T23" fmla="*/ 232 h 238"/>
                <a:gd name="T24" fmla="*/ 111 w 114"/>
                <a:gd name="T25" fmla="*/ 227 h 238"/>
                <a:gd name="T26" fmla="*/ 111 w 114"/>
                <a:gd name="T27" fmla="*/ 222 h 238"/>
                <a:gd name="T28" fmla="*/ 110 w 114"/>
                <a:gd name="T29" fmla="*/ 216 h 238"/>
                <a:gd name="T30" fmla="*/ 106 w 114"/>
                <a:gd name="T31" fmla="*/ 211 h 238"/>
                <a:gd name="T32" fmla="*/ 100 w 114"/>
                <a:gd name="T33" fmla="*/ 209 h 238"/>
                <a:gd name="T34" fmla="*/ 82 w 114"/>
                <a:gd name="T35" fmla="*/ 202 h 238"/>
                <a:gd name="T36" fmla="*/ 64 w 114"/>
                <a:gd name="T37" fmla="*/ 193 h 238"/>
                <a:gd name="T38" fmla="*/ 50 w 114"/>
                <a:gd name="T39" fmla="*/ 180 h 238"/>
                <a:gd name="T40" fmla="*/ 39 w 114"/>
                <a:gd name="T41" fmla="*/ 167 h 238"/>
                <a:gd name="T42" fmla="*/ 32 w 114"/>
                <a:gd name="T43" fmla="*/ 149 h 238"/>
                <a:gd name="T44" fmla="*/ 29 w 114"/>
                <a:gd name="T45" fmla="*/ 131 h 238"/>
                <a:gd name="T46" fmla="*/ 29 w 114"/>
                <a:gd name="T47" fmla="*/ 111 h 238"/>
                <a:gd name="T48" fmla="*/ 35 w 114"/>
                <a:gd name="T49" fmla="*/ 91 h 238"/>
                <a:gd name="T50" fmla="*/ 42 w 114"/>
                <a:gd name="T51" fmla="*/ 76 h 238"/>
                <a:gd name="T52" fmla="*/ 51 w 114"/>
                <a:gd name="T53" fmla="*/ 62 h 238"/>
                <a:gd name="T54" fmla="*/ 62 w 114"/>
                <a:gd name="T55" fmla="*/ 49 h 238"/>
                <a:gd name="T56" fmla="*/ 73 w 114"/>
                <a:gd name="T57" fmla="*/ 38 h 238"/>
                <a:gd name="T58" fmla="*/ 84 w 114"/>
                <a:gd name="T59" fmla="*/ 28 h 238"/>
                <a:gd name="T60" fmla="*/ 96 w 114"/>
                <a:gd name="T61" fmla="*/ 18 h 238"/>
                <a:gd name="T62" fmla="*/ 106 w 114"/>
                <a:gd name="T63" fmla="*/ 9 h 238"/>
                <a:gd name="T64" fmla="*/ 114 w 114"/>
                <a:gd name="T65" fmla="*/ 1 h 238"/>
                <a:gd name="T66" fmla="*/ 106 w 114"/>
                <a:gd name="T67" fmla="*/ 0 h 238"/>
                <a:gd name="T68" fmla="*/ 93 w 114"/>
                <a:gd name="T69" fmla="*/ 6 h 238"/>
                <a:gd name="T70" fmla="*/ 76 w 114"/>
                <a:gd name="T71" fmla="*/ 18 h 238"/>
                <a:gd name="T72" fmla="*/ 56 w 114"/>
                <a:gd name="T73" fmla="*/ 36 h 238"/>
                <a:gd name="T74" fmla="*/ 37 w 114"/>
                <a:gd name="T75" fmla="*/ 57 h 238"/>
                <a:gd name="T76" fmla="*/ 20 w 114"/>
                <a:gd name="T77" fmla="*/ 80 h 238"/>
                <a:gd name="T78" fmla="*/ 7 w 114"/>
                <a:gd name="T79" fmla="*/ 106 h 238"/>
                <a:gd name="T80" fmla="*/ 0 w 114"/>
                <a:gd name="T81" fmla="*/ 130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4"/>
                <a:gd name="T124" fmla="*/ 0 h 238"/>
                <a:gd name="T125" fmla="*/ 114 w 114"/>
                <a:gd name="T126" fmla="*/ 238 h 23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1" name="Freeform 898"/>
            <p:cNvSpPr>
              <a:spLocks/>
            </p:cNvSpPr>
            <p:nvPr/>
          </p:nvSpPr>
          <p:spPr bwMode="auto">
            <a:xfrm>
              <a:off x="4432" y="3130"/>
              <a:ext cx="41" cy="52"/>
            </a:xfrm>
            <a:custGeom>
              <a:avLst/>
              <a:gdLst>
                <a:gd name="T0" fmla="*/ 207 w 246"/>
                <a:gd name="T1" fmla="*/ 124 h 310"/>
                <a:gd name="T2" fmla="*/ 219 w 246"/>
                <a:gd name="T3" fmla="*/ 143 h 310"/>
                <a:gd name="T4" fmla="*/ 225 w 246"/>
                <a:gd name="T5" fmla="*/ 164 h 310"/>
                <a:gd name="T6" fmla="*/ 221 w 246"/>
                <a:gd name="T7" fmla="*/ 187 h 310"/>
                <a:gd name="T8" fmla="*/ 208 w 246"/>
                <a:gd name="T9" fmla="*/ 209 h 310"/>
                <a:gd name="T10" fmla="*/ 188 w 246"/>
                <a:gd name="T11" fmla="*/ 228 h 310"/>
                <a:gd name="T12" fmla="*/ 166 w 246"/>
                <a:gd name="T13" fmla="*/ 246 h 310"/>
                <a:gd name="T14" fmla="*/ 143 w 246"/>
                <a:gd name="T15" fmla="*/ 264 h 310"/>
                <a:gd name="T16" fmla="*/ 129 w 246"/>
                <a:gd name="T17" fmla="*/ 278 h 310"/>
                <a:gd name="T18" fmla="*/ 124 w 246"/>
                <a:gd name="T19" fmla="*/ 287 h 310"/>
                <a:gd name="T20" fmla="*/ 120 w 246"/>
                <a:gd name="T21" fmla="*/ 296 h 310"/>
                <a:gd name="T22" fmla="*/ 121 w 246"/>
                <a:gd name="T23" fmla="*/ 305 h 310"/>
                <a:gd name="T24" fmla="*/ 130 w 246"/>
                <a:gd name="T25" fmla="*/ 310 h 310"/>
                <a:gd name="T26" fmla="*/ 139 w 246"/>
                <a:gd name="T27" fmla="*/ 309 h 310"/>
                <a:gd name="T28" fmla="*/ 154 w 246"/>
                <a:gd name="T29" fmla="*/ 293 h 310"/>
                <a:gd name="T30" fmla="*/ 180 w 246"/>
                <a:gd name="T31" fmla="*/ 269 h 310"/>
                <a:gd name="T32" fmla="*/ 207 w 246"/>
                <a:gd name="T33" fmla="*/ 246 h 310"/>
                <a:gd name="T34" fmla="*/ 231 w 246"/>
                <a:gd name="T35" fmla="*/ 219 h 310"/>
                <a:gd name="T36" fmla="*/ 245 w 246"/>
                <a:gd name="T37" fmla="*/ 187 h 310"/>
                <a:gd name="T38" fmla="*/ 242 w 246"/>
                <a:gd name="T39" fmla="*/ 153 h 310"/>
                <a:gd name="T40" fmla="*/ 227 w 246"/>
                <a:gd name="T41" fmla="*/ 120 h 310"/>
                <a:gd name="T42" fmla="*/ 201 w 246"/>
                <a:gd name="T43" fmla="*/ 94 h 310"/>
                <a:gd name="T44" fmla="*/ 177 w 246"/>
                <a:gd name="T45" fmla="*/ 74 h 310"/>
                <a:gd name="T46" fmla="*/ 152 w 246"/>
                <a:gd name="T47" fmla="*/ 60 h 310"/>
                <a:gd name="T48" fmla="*/ 126 w 246"/>
                <a:gd name="T49" fmla="*/ 43 h 310"/>
                <a:gd name="T50" fmla="*/ 98 w 246"/>
                <a:gd name="T51" fmla="*/ 28 h 310"/>
                <a:gd name="T52" fmla="*/ 72 w 246"/>
                <a:gd name="T53" fmla="*/ 16 h 310"/>
                <a:gd name="T54" fmla="*/ 46 w 246"/>
                <a:gd name="T55" fmla="*/ 7 h 310"/>
                <a:gd name="T56" fmla="*/ 24 w 246"/>
                <a:gd name="T57" fmla="*/ 1 h 310"/>
                <a:gd name="T58" fmla="*/ 7 w 246"/>
                <a:gd name="T59" fmla="*/ 1 h 310"/>
                <a:gd name="T60" fmla="*/ 8 w 246"/>
                <a:gd name="T61" fmla="*/ 6 h 310"/>
                <a:gd name="T62" fmla="*/ 28 w 246"/>
                <a:gd name="T63" fmla="*/ 14 h 310"/>
                <a:gd name="T64" fmla="*/ 51 w 246"/>
                <a:gd name="T65" fmla="*/ 24 h 310"/>
                <a:gd name="T66" fmla="*/ 78 w 246"/>
                <a:gd name="T67" fmla="*/ 37 h 310"/>
                <a:gd name="T68" fmla="*/ 106 w 246"/>
                <a:gd name="T69" fmla="*/ 51 h 310"/>
                <a:gd name="T70" fmla="*/ 134 w 246"/>
                <a:gd name="T71" fmla="*/ 69 h 310"/>
                <a:gd name="T72" fmla="*/ 163 w 246"/>
                <a:gd name="T73" fmla="*/ 87 h 310"/>
                <a:gd name="T74" fmla="*/ 187 w 246"/>
                <a:gd name="T75" fmla="*/ 105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6"/>
                <a:gd name="T115" fmla="*/ 0 h 310"/>
                <a:gd name="T116" fmla="*/ 246 w 246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2" name="Freeform 899"/>
            <p:cNvSpPr>
              <a:spLocks/>
            </p:cNvSpPr>
            <p:nvPr/>
          </p:nvSpPr>
          <p:spPr bwMode="auto">
            <a:xfrm>
              <a:off x="4387" y="3191"/>
              <a:ext cx="14" cy="31"/>
            </a:xfrm>
            <a:custGeom>
              <a:avLst/>
              <a:gdLst>
                <a:gd name="T0" fmla="*/ 31 w 83"/>
                <a:gd name="T1" fmla="*/ 14 h 187"/>
                <a:gd name="T2" fmla="*/ 29 w 83"/>
                <a:gd name="T3" fmla="*/ 8 h 187"/>
                <a:gd name="T4" fmla="*/ 25 w 83"/>
                <a:gd name="T5" fmla="*/ 3 h 187"/>
                <a:gd name="T6" fmla="*/ 19 w 83"/>
                <a:gd name="T7" fmla="*/ 1 h 187"/>
                <a:gd name="T8" fmla="*/ 14 w 83"/>
                <a:gd name="T9" fmla="*/ 0 h 187"/>
                <a:gd name="T10" fmla="*/ 8 w 83"/>
                <a:gd name="T11" fmla="*/ 2 h 187"/>
                <a:gd name="T12" fmla="*/ 3 w 83"/>
                <a:gd name="T13" fmla="*/ 5 h 187"/>
                <a:gd name="T14" fmla="*/ 0 w 83"/>
                <a:gd name="T15" fmla="*/ 11 h 187"/>
                <a:gd name="T16" fmla="*/ 0 w 83"/>
                <a:gd name="T17" fmla="*/ 17 h 187"/>
                <a:gd name="T18" fmla="*/ 5 w 83"/>
                <a:gd name="T19" fmla="*/ 42 h 187"/>
                <a:gd name="T20" fmla="*/ 15 w 83"/>
                <a:gd name="T21" fmla="*/ 71 h 187"/>
                <a:gd name="T22" fmla="*/ 27 w 83"/>
                <a:gd name="T23" fmla="*/ 100 h 187"/>
                <a:gd name="T24" fmla="*/ 41 w 83"/>
                <a:gd name="T25" fmla="*/ 127 h 187"/>
                <a:gd name="T26" fmla="*/ 55 w 83"/>
                <a:gd name="T27" fmla="*/ 151 h 187"/>
                <a:gd name="T28" fmla="*/ 68 w 83"/>
                <a:gd name="T29" fmla="*/ 171 h 187"/>
                <a:gd name="T30" fmla="*/ 77 w 83"/>
                <a:gd name="T31" fmla="*/ 184 h 187"/>
                <a:gd name="T32" fmla="*/ 83 w 83"/>
                <a:gd name="T33" fmla="*/ 187 h 187"/>
                <a:gd name="T34" fmla="*/ 80 w 83"/>
                <a:gd name="T35" fmla="*/ 174 h 187"/>
                <a:gd name="T36" fmla="*/ 75 w 83"/>
                <a:gd name="T37" fmla="*/ 158 h 187"/>
                <a:gd name="T38" fmla="*/ 68 w 83"/>
                <a:gd name="T39" fmla="*/ 138 h 187"/>
                <a:gd name="T40" fmla="*/ 59 w 83"/>
                <a:gd name="T41" fmla="*/ 113 h 187"/>
                <a:gd name="T42" fmla="*/ 51 w 83"/>
                <a:gd name="T43" fmla="*/ 88 h 187"/>
                <a:gd name="T44" fmla="*/ 43 w 83"/>
                <a:gd name="T45" fmla="*/ 63 h 187"/>
                <a:gd name="T46" fmla="*/ 36 w 83"/>
                <a:gd name="T47" fmla="*/ 38 h 187"/>
                <a:gd name="T48" fmla="*/ 31 w 83"/>
                <a:gd name="T49" fmla="*/ 14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3"/>
                <a:gd name="T76" fmla="*/ 0 h 187"/>
                <a:gd name="T77" fmla="*/ 83 w 83"/>
                <a:gd name="T78" fmla="*/ 187 h 18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3" name="Freeform 900"/>
            <p:cNvSpPr>
              <a:spLocks/>
            </p:cNvSpPr>
            <p:nvPr/>
          </p:nvSpPr>
          <p:spPr bwMode="auto">
            <a:xfrm>
              <a:off x="4381" y="3174"/>
              <a:ext cx="7" cy="16"/>
            </a:xfrm>
            <a:custGeom>
              <a:avLst/>
              <a:gdLst>
                <a:gd name="T0" fmla="*/ 22 w 44"/>
                <a:gd name="T1" fmla="*/ 10 h 94"/>
                <a:gd name="T2" fmla="*/ 21 w 44"/>
                <a:gd name="T3" fmla="*/ 6 h 94"/>
                <a:gd name="T4" fmla="*/ 18 w 44"/>
                <a:gd name="T5" fmla="*/ 2 h 94"/>
                <a:gd name="T6" fmla="*/ 14 w 44"/>
                <a:gd name="T7" fmla="*/ 0 h 94"/>
                <a:gd name="T8" fmla="*/ 10 w 44"/>
                <a:gd name="T9" fmla="*/ 0 h 94"/>
                <a:gd name="T10" fmla="*/ 6 w 44"/>
                <a:gd name="T11" fmla="*/ 1 h 94"/>
                <a:gd name="T12" fmla="*/ 3 w 44"/>
                <a:gd name="T13" fmla="*/ 3 h 94"/>
                <a:gd name="T14" fmla="*/ 0 w 44"/>
                <a:gd name="T15" fmla="*/ 7 h 94"/>
                <a:gd name="T16" fmla="*/ 0 w 44"/>
                <a:gd name="T17" fmla="*/ 11 h 94"/>
                <a:gd name="T18" fmla="*/ 0 w 44"/>
                <a:gd name="T19" fmla="*/ 24 h 94"/>
                <a:gd name="T20" fmla="*/ 4 w 44"/>
                <a:gd name="T21" fmla="*/ 38 h 94"/>
                <a:gd name="T22" fmla="*/ 8 w 44"/>
                <a:gd name="T23" fmla="*/ 52 h 94"/>
                <a:gd name="T24" fmla="*/ 14 w 44"/>
                <a:gd name="T25" fmla="*/ 65 h 94"/>
                <a:gd name="T26" fmla="*/ 21 w 44"/>
                <a:gd name="T27" fmla="*/ 78 h 94"/>
                <a:gd name="T28" fmla="*/ 28 w 44"/>
                <a:gd name="T29" fmla="*/ 87 h 94"/>
                <a:gd name="T30" fmla="*/ 37 w 44"/>
                <a:gd name="T31" fmla="*/ 93 h 94"/>
                <a:gd name="T32" fmla="*/ 42 w 44"/>
                <a:gd name="T33" fmla="*/ 94 h 94"/>
                <a:gd name="T34" fmla="*/ 44 w 44"/>
                <a:gd name="T35" fmla="*/ 76 h 94"/>
                <a:gd name="T36" fmla="*/ 38 w 44"/>
                <a:gd name="T37" fmla="*/ 54 h 94"/>
                <a:gd name="T38" fmla="*/ 31 w 44"/>
                <a:gd name="T39" fmla="*/ 32 h 94"/>
                <a:gd name="T40" fmla="*/ 22 w 44"/>
                <a:gd name="T41" fmla="*/ 10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4"/>
                <a:gd name="T64" fmla="*/ 0 h 94"/>
                <a:gd name="T65" fmla="*/ 44 w 44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4" name="Freeform 901"/>
            <p:cNvSpPr>
              <a:spLocks/>
            </p:cNvSpPr>
            <p:nvPr/>
          </p:nvSpPr>
          <p:spPr bwMode="auto">
            <a:xfrm>
              <a:off x="4375" y="3163"/>
              <a:ext cx="6" cy="9"/>
            </a:xfrm>
            <a:custGeom>
              <a:avLst/>
              <a:gdLst>
                <a:gd name="T0" fmla="*/ 20 w 38"/>
                <a:gd name="T1" fmla="*/ 7 h 54"/>
                <a:gd name="T2" fmla="*/ 20 w 38"/>
                <a:gd name="T3" fmla="*/ 8 h 54"/>
                <a:gd name="T4" fmla="*/ 20 w 38"/>
                <a:gd name="T5" fmla="*/ 8 h 54"/>
                <a:gd name="T6" fmla="*/ 20 w 38"/>
                <a:gd name="T7" fmla="*/ 8 h 54"/>
                <a:gd name="T8" fmla="*/ 20 w 38"/>
                <a:gd name="T9" fmla="*/ 8 h 54"/>
                <a:gd name="T10" fmla="*/ 19 w 38"/>
                <a:gd name="T11" fmla="*/ 4 h 54"/>
                <a:gd name="T12" fmla="*/ 15 w 38"/>
                <a:gd name="T13" fmla="*/ 1 h 54"/>
                <a:gd name="T14" fmla="*/ 12 w 38"/>
                <a:gd name="T15" fmla="*/ 0 h 54"/>
                <a:gd name="T16" fmla="*/ 7 w 38"/>
                <a:gd name="T17" fmla="*/ 0 h 54"/>
                <a:gd name="T18" fmla="*/ 4 w 38"/>
                <a:gd name="T19" fmla="*/ 1 h 54"/>
                <a:gd name="T20" fmla="*/ 1 w 38"/>
                <a:gd name="T21" fmla="*/ 4 h 54"/>
                <a:gd name="T22" fmla="*/ 0 w 38"/>
                <a:gd name="T23" fmla="*/ 8 h 54"/>
                <a:gd name="T24" fmla="*/ 0 w 38"/>
                <a:gd name="T25" fmla="*/ 11 h 54"/>
                <a:gd name="T26" fmla="*/ 1 w 38"/>
                <a:gd name="T27" fmla="*/ 17 h 54"/>
                <a:gd name="T28" fmla="*/ 4 w 38"/>
                <a:gd name="T29" fmla="*/ 24 h 54"/>
                <a:gd name="T30" fmla="*/ 8 w 38"/>
                <a:gd name="T31" fmla="*/ 32 h 54"/>
                <a:gd name="T32" fmla="*/ 14 w 38"/>
                <a:gd name="T33" fmla="*/ 39 h 54"/>
                <a:gd name="T34" fmla="*/ 20 w 38"/>
                <a:gd name="T35" fmla="*/ 46 h 54"/>
                <a:gd name="T36" fmla="*/ 27 w 38"/>
                <a:gd name="T37" fmla="*/ 50 h 54"/>
                <a:gd name="T38" fmla="*/ 33 w 38"/>
                <a:gd name="T39" fmla="*/ 54 h 54"/>
                <a:gd name="T40" fmla="*/ 38 w 38"/>
                <a:gd name="T41" fmla="*/ 54 h 54"/>
                <a:gd name="T42" fmla="*/ 36 w 38"/>
                <a:gd name="T43" fmla="*/ 42 h 54"/>
                <a:gd name="T44" fmla="*/ 32 w 38"/>
                <a:gd name="T45" fmla="*/ 29 h 54"/>
                <a:gd name="T46" fmla="*/ 25 w 38"/>
                <a:gd name="T47" fmla="*/ 16 h 54"/>
                <a:gd name="T48" fmla="*/ 20 w 38"/>
                <a:gd name="T49" fmla="*/ 7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"/>
                <a:gd name="T76" fmla="*/ 0 h 54"/>
                <a:gd name="T77" fmla="*/ 38 w 38"/>
                <a:gd name="T78" fmla="*/ 54 h 5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5" name="Freeform 902"/>
            <p:cNvSpPr>
              <a:spLocks/>
            </p:cNvSpPr>
            <p:nvPr/>
          </p:nvSpPr>
          <p:spPr bwMode="auto">
            <a:xfrm>
              <a:off x="4370" y="3155"/>
              <a:ext cx="8" cy="6"/>
            </a:xfrm>
            <a:custGeom>
              <a:avLst/>
              <a:gdLst>
                <a:gd name="T0" fmla="*/ 41 w 52"/>
                <a:gd name="T1" fmla="*/ 27 h 36"/>
                <a:gd name="T2" fmla="*/ 46 w 52"/>
                <a:gd name="T3" fmla="*/ 24 h 36"/>
                <a:gd name="T4" fmla="*/ 51 w 52"/>
                <a:gd name="T5" fmla="*/ 21 h 36"/>
                <a:gd name="T6" fmla="*/ 52 w 52"/>
                <a:gd name="T7" fmla="*/ 16 h 36"/>
                <a:gd name="T8" fmla="*/ 52 w 52"/>
                <a:gd name="T9" fmla="*/ 12 h 36"/>
                <a:gd name="T10" fmla="*/ 50 w 52"/>
                <a:gd name="T11" fmla="*/ 6 h 36"/>
                <a:gd name="T12" fmla="*/ 46 w 52"/>
                <a:gd name="T13" fmla="*/ 2 h 36"/>
                <a:gd name="T14" fmla="*/ 41 w 52"/>
                <a:gd name="T15" fmla="*/ 0 h 36"/>
                <a:gd name="T16" fmla="*/ 36 w 52"/>
                <a:gd name="T17" fmla="*/ 0 h 36"/>
                <a:gd name="T18" fmla="*/ 33 w 52"/>
                <a:gd name="T19" fmla="*/ 0 h 36"/>
                <a:gd name="T20" fmla="*/ 29 w 52"/>
                <a:gd name="T21" fmla="*/ 1 h 36"/>
                <a:gd name="T22" fmla="*/ 21 w 52"/>
                <a:gd name="T23" fmla="*/ 4 h 36"/>
                <a:gd name="T24" fmla="*/ 13 w 52"/>
                <a:gd name="T25" fmla="*/ 8 h 36"/>
                <a:gd name="T26" fmla="*/ 6 w 52"/>
                <a:gd name="T27" fmla="*/ 15 h 36"/>
                <a:gd name="T28" fmla="*/ 3 w 52"/>
                <a:gd name="T29" fmla="*/ 22 h 36"/>
                <a:gd name="T30" fmla="*/ 0 w 52"/>
                <a:gd name="T31" fmla="*/ 29 h 36"/>
                <a:gd name="T32" fmla="*/ 0 w 52"/>
                <a:gd name="T33" fmla="*/ 31 h 36"/>
                <a:gd name="T34" fmla="*/ 4 w 52"/>
                <a:gd name="T35" fmla="*/ 33 h 36"/>
                <a:gd name="T36" fmla="*/ 9 w 52"/>
                <a:gd name="T37" fmla="*/ 36 h 36"/>
                <a:gd name="T38" fmla="*/ 13 w 52"/>
                <a:gd name="T39" fmla="*/ 36 h 36"/>
                <a:gd name="T40" fmla="*/ 18 w 52"/>
                <a:gd name="T41" fmla="*/ 36 h 36"/>
                <a:gd name="T42" fmla="*/ 24 w 52"/>
                <a:gd name="T43" fmla="*/ 33 h 36"/>
                <a:gd name="T44" fmla="*/ 30 w 52"/>
                <a:gd name="T45" fmla="*/ 32 h 36"/>
                <a:gd name="T46" fmla="*/ 36 w 52"/>
                <a:gd name="T47" fmla="*/ 30 h 36"/>
                <a:gd name="T48" fmla="*/ 41 w 52"/>
                <a:gd name="T49" fmla="*/ 27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2"/>
                <a:gd name="T76" fmla="*/ 0 h 36"/>
                <a:gd name="T77" fmla="*/ 52 w 52"/>
                <a:gd name="T78" fmla="*/ 36 h 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6" name="Freeform 903"/>
            <p:cNvSpPr>
              <a:spLocks/>
            </p:cNvSpPr>
            <p:nvPr/>
          </p:nvSpPr>
          <p:spPr bwMode="auto">
            <a:xfrm>
              <a:off x="4330" y="3145"/>
              <a:ext cx="33" cy="39"/>
            </a:xfrm>
            <a:custGeom>
              <a:avLst/>
              <a:gdLst>
                <a:gd name="T0" fmla="*/ 73 w 198"/>
                <a:gd name="T1" fmla="*/ 36 h 236"/>
                <a:gd name="T2" fmla="*/ 58 w 198"/>
                <a:gd name="T3" fmla="*/ 46 h 236"/>
                <a:gd name="T4" fmla="*/ 46 w 198"/>
                <a:gd name="T5" fmla="*/ 58 h 236"/>
                <a:gd name="T6" fmla="*/ 33 w 198"/>
                <a:gd name="T7" fmla="*/ 72 h 236"/>
                <a:gd name="T8" fmla="*/ 22 w 198"/>
                <a:gd name="T9" fmla="*/ 85 h 236"/>
                <a:gd name="T10" fmla="*/ 14 w 198"/>
                <a:gd name="T11" fmla="*/ 100 h 236"/>
                <a:gd name="T12" fmla="*/ 7 w 198"/>
                <a:gd name="T13" fmla="*/ 115 h 236"/>
                <a:gd name="T14" fmla="*/ 2 w 198"/>
                <a:gd name="T15" fmla="*/ 130 h 236"/>
                <a:gd name="T16" fmla="*/ 0 w 198"/>
                <a:gd name="T17" fmla="*/ 146 h 236"/>
                <a:gd name="T18" fmla="*/ 2 w 198"/>
                <a:gd name="T19" fmla="*/ 170 h 236"/>
                <a:gd name="T20" fmla="*/ 12 w 198"/>
                <a:gd name="T21" fmla="*/ 190 h 236"/>
                <a:gd name="T22" fmla="*/ 26 w 198"/>
                <a:gd name="T23" fmla="*/ 207 h 236"/>
                <a:gd name="T24" fmla="*/ 43 w 198"/>
                <a:gd name="T25" fmla="*/ 220 h 236"/>
                <a:gd name="T26" fmla="*/ 64 w 198"/>
                <a:gd name="T27" fmla="*/ 229 h 236"/>
                <a:gd name="T28" fmla="*/ 88 w 198"/>
                <a:gd name="T29" fmla="*/ 235 h 236"/>
                <a:gd name="T30" fmla="*/ 110 w 198"/>
                <a:gd name="T31" fmla="*/ 236 h 236"/>
                <a:gd name="T32" fmla="*/ 132 w 198"/>
                <a:gd name="T33" fmla="*/ 232 h 236"/>
                <a:gd name="T34" fmla="*/ 137 w 198"/>
                <a:gd name="T35" fmla="*/ 232 h 236"/>
                <a:gd name="T36" fmla="*/ 142 w 198"/>
                <a:gd name="T37" fmla="*/ 230 h 236"/>
                <a:gd name="T38" fmla="*/ 145 w 198"/>
                <a:gd name="T39" fmla="*/ 226 h 236"/>
                <a:gd name="T40" fmla="*/ 146 w 198"/>
                <a:gd name="T41" fmla="*/ 221 h 236"/>
                <a:gd name="T42" fmla="*/ 145 w 198"/>
                <a:gd name="T43" fmla="*/ 219 h 236"/>
                <a:gd name="T44" fmla="*/ 142 w 198"/>
                <a:gd name="T45" fmla="*/ 219 h 236"/>
                <a:gd name="T46" fmla="*/ 137 w 198"/>
                <a:gd name="T47" fmla="*/ 217 h 236"/>
                <a:gd name="T48" fmla="*/ 131 w 198"/>
                <a:gd name="T49" fmla="*/ 217 h 236"/>
                <a:gd name="T50" fmla="*/ 124 w 198"/>
                <a:gd name="T51" fmla="*/ 217 h 236"/>
                <a:gd name="T52" fmla="*/ 118 w 198"/>
                <a:gd name="T53" fmla="*/ 217 h 236"/>
                <a:gd name="T54" fmla="*/ 112 w 198"/>
                <a:gd name="T55" fmla="*/ 217 h 236"/>
                <a:gd name="T56" fmla="*/ 109 w 198"/>
                <a:gd name="T57" fmla="*/ 217 h 236"/>
                <a:gd name="T58" fmla="*/ 97 w 198"/>
                <a:gd name="T59" fmla="*/ 216 h 236"/>
                <a:gd name="T60" fmla="*/ 87 w 198"/>
                <a:gd name="T61" fmla="*/ 215 h 236"/>
                <a:gd name="T62" fmla="*/ 75 w 198"/>
                <a:gd name="T63" fmla="*/ 214 h 236"/>
                <a:gd name="T64" fmla="*/ 63 w 198"/>
                <a:gd name="T65" fmla="*/ 211 h 236"/>
                <a:gd name="T66" fmla="*/ 51 w 198"/>
                <a:gd name="T67" fmla="*/ 207 h 236"/>
                <a:gd name="T68" fmla="*/ 40 w 198"/>
                <a:gd name="T69" fmla="*/ 199 h 236"/>
                <a:gd name="T70" fmla="*/ 29 w 198"/>
                <a:gd name="T71" fmla="*/ 189 h 236"/>
                <a:gd name="T72" fmla="*/ 17 w 198"/>
                <a:gd name="T73" fmla="*/ 174 h 236"/>
                <a:gd name="T74" fmla="*/ 15 w 198"/>
                <a:gd name="T75" fmla="*/ 157 h 236"/>
                <a:gd name="T76" fmla="*/ 16 w 198"/>
                <a:gd name="T77" fmla="*/ 141 h 236"/>
                <a:gd name="T78" fmla="*/ 21 w 198"/>
                <a:gd name="T79" fmla="*/ 124 h 236"/>
                <a:gd name="T80" fmla="*/ 28 w 198"/>
                <a:gd name="T81" fmla="*/ 109 h 236"/>
                <a:gd name="T82" fmla="*/ 39 w 198"/>
                <a:gd name="T83" fmla="*/ 96 h 236"/>
                <a:gd name="T84" fmla="*/ 50 w 198"/>
                <a:gd name="T85" fmla="*/ 82 h 236"/>
                <a:gd name="T86" fmla="*/ 63 w 198"/>
                <a:gd name="T87" fmla="*/ 70 h 236"/>
                <a:gd name="T88" fmla="*/ 78 w 198"/>
                <a:gd name="T89" fmla="*/ 59 h 236"/>
                <a:gd name="T90" fmla="*/ 94 w 198"/>
                <a:gd name="T91" fmla="*/ 49 h 236"/>
                <a:gd name="T92" fmla="*/ 110 w 198"/>
                <a:gd name="T93" fmla="*/ 39 h 236"/>
                <a:gd name="T94" fmla="*/ 126 w 198"/>
                <a:gd name="T95" fmla="*/ 31 h 236"/>
                <a:gd name="T96" fmla="*/ 142 w 198"/>
                <a:gd name="T97" fmla="*/ 24 h 236"/>
                <a:gd name="T98" fmla="*/ 158 w 198"/>
                <a:gd name="T99" fmla="*/ 19 h 236"/>
                <a:gd name="T100" fmla="*/ 172 w 198"/>
                <a:gd name="T101" fmla="*/ 13 h 236"/>
                <a:gd name="T102" fmla="*/ 186 w 198"/>
                <a:gd name="T103" fmla="*/ 10 h 236"/>
                <a:gd name="T104" fmla="*/ 198 w 198"/>
                <a:gd name="T105" fmla="*/ 7 h 236"/>
                <a:gd name="T106" fmla="*/ 190 w 198"/>
                <a:gd name="T107" fmla="*/ 3 h 236"/>
                <a:gd name="T108" fmla="*/ 177 w 198"/>
                <a:gd name="T109" fmla="*/ 0 h 236"/>
                <a:gd name="T110" fmla="*/ 162 w 198"/>
                <a:gd name="T111" fmla="*/ 3 h 236"/>
                <a:gd name="T112" fmla="*/ 144 w 198"/>
                <a:gd name="T113" fmla="*/ 6 h 236"/>
                <a:gd name="T114" fmla="*/ 124 w 198"/>
                <a:gd name="T115" fmla="*/ 12 h 236"/>
                <a:gd name="T116" fmla="*/ 105 w 198"/>
                <a:gd name="T117" fmla="*/ 19 h 236"/>
                <a:gd name="T118" fmla="*/ 88 w 198"/>
                <a:gd name="T119" fmla="*/ 28 h 236"/>
                <a:gd name="T120" fmla="*/ 73 w 198"/>
                <a:gd name="T121" fmla="*/ 36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8"/>
                <a:gd name="T184" fmla="*/ 0 h 236"/>
                <a:gd name="T185" fmla="*/ 198 w 198"/>
                <a:gd name="T186" fmla="*/ 236 h 2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7" name="Freeform 904"/>
            <p:cNvSpPr>
              <a:spLocks/>
            </p:cNvSpPr>
            <p:nvPr/>
          </p:nvSpPr>
          <p:spPr bwMode="auto">
            <a:xfrm>
              <a:off x="4386" y="3145"/>
              <a:ext cx="22" cy="30"/>
            </a:xfrm>
            <a:custGeom>
              <a:avLst/>
              <a:gdLst>
                <a:gd name="T0" fmla="*/ 108 w 128"/>
                <a:gd name="T1" fmla="*/ 61 h 183"/>
                <a:gd name="T2" fmla="*/ 111 w 128"/>
                <a:gd name="T3" fmla="*/ 80 h 183"/>
                <a:gd name="T4" fmla="*/ 109 w 128"/>
                <a:gd name="T5" fmla="*/ 97 h 183"/>
                <a:gd name="T6" fmla="*/ 101 w 128"/>
                <a:gd name="T7" fmla="*/ 110 h 183"/>
                <a:gd name="T8" fmla="*/ 89 w 128"/>
                <a:gd name="T9" fmla="*/ 123 h 183"/>
                <a:gd name="T10" fmla="*/ 75 w 128"/>
                <a:gd name="T11" fmla="*/ 134 h 183"/>
                <a:gd name="T12" fmla="*/ 60 w 128"/>
                <a:gd name="T13" fmla="*/ 145 h 183"/>
                <a:gd name="T14" fmla="*/ 43 w 128"/>
                <a:gd name="T15" fmla="*/ 156 h 183"/>
                <a:gd name="T16" fmla="*/ 29 w 128"/>
                <a:gd name="T17" fmla="*/ 167 h 183"/>
                <a:gd name="T18" fmla="*/ 27 w 128"/>
                <a:gd name="T19" fmla="*/ 170 h 183"/>
                <a:gd name="T20" fmla="*/ 26 w 128"/>
                <a:gd name="T21" fmla="*/ 172 h 183"/>
                <a:gd name="T22" fmla="*/ 26 w 128"/>
                <a:gd name="T23" fmla="*/ 176 h 183"/>
                <a:gd name="T24" fmla="*/ 28 w 128"/>
                <a:gd name="T25" fmla="*/ 179 h 183"/>
                <a:gd name="T26" fmla="*/ 30 w 128"/>
                <a:gd name="T27" fmla="*/ 182 h 183"/>
                <a:gd name="T28" fmla="*/ 34 w 128"/>
                <a:gd name="T29" fmla="*/ 183 h 183"/>
                <a:gd name="T30" fmla="*/ 37 w 128"/>
                <a:gd name="T31" fmla="*/ 183 h 183"/>
                <a:gd name="T32" fmla="*/ 41 w 128"/>
                <a:gd name="T33" fmla="*/ 182 h 183"/>
                <a:gd name="T34" fmla="*/ 58 w 128"/>
                <a:gd name="T35" fmla="*/ 171 h 183"/>
                <a:gd name="T36" fmla="*/ 76 w 128"/>
                <a:gd name="T37" fmla="*/ 160 h 183"/>
                <a:gd name="T38" fmla="*/ 92 w 128"/>
                <a:gd name="T39" fmla="*/ 147 h 183"/>
                <a:gd name="T40" fmla="*/ 108 w 128"/>
                <a:gd name="T41" fmla="*/ 132 h 183"/>
                <a:gd name="T42" fmla="*/ 118 w 128"/>
                <a:gd name="T43" fmla="*/ 116 h 183"/>
                <a:gd name="T44" fmla="*/ 125 w 128"/>
                <a:gd name="T45" fmla="*/ 98 h 183"/>
                <a:gd name="T46" fmla="*/ 128 w 128"/>
                <a:gd name="T47" fmla="*/ 78 h 183"/>
                <a:gd name="T48" fmla="*/ 123 w 128"/>
                <a:gd name="T49" fmla="*/ 58 h 183"/>
                <a:gd name="T50" fmla="*/ 112 w 128"/>
                <a:gd name="T51" fmla="*/ 41 h 183"/>
                <a:gd name="T52" fmla="*/ 98 w 128"/>
                <a:gd name="T53" fmla="*/ 28 h 183"/>
                <a:gd name="T54" fmla="*/ 80 w 128"/>
                <a:gd name="T55" fmla="*/ 16 h 183"/>
                <a:gd name="T56" fmla="*/ 61 w 128"/>
                <a:gd name="T57" fmla="*/ 8 h 183"/>
                <a:gd name="T58" fmla="*/ 41 w 128"/>
                <a:gd name="T59" fmla="*/ 2 h 183"/>
                <a:gd name="T60" fmla="*/ 23 w 128"/>
                <a:gd name="T61" fmla="*/ 0 h 183"/>
                <a:gd name="T62" fmla="*/ 9 w 128"/>
                <a:gd name="T63" fmla="*/ 1 h 183"/>
                <a:gd name="T64" fmla="*/ 0 w 128"/>
                <a:gd name="T65" fmla="*/ 6 h 183"/>
                <a:gd name="T66" fmla="*/ 16 w 128"/>
                <a:gd name="T67" fmla="*/ 10 h 183"/>
                <a:gd name="T68" fmla="*/ 33 w 128"/>
                <a:gd name="T69" fmla="*/ 14 h 183"/>
                <a:gd name="T70" fmla="*/ 48 w 128"/>
                <a:gd name="T71" fmla="*/ 17 h 183"/>
                <a:gd name="T72" fmla="*/ 63 w 128"/>
                <a:gd name="T73" fmla="*/ 22 h 183"/>
                <a:gd name="T74" fmla="*/ 77 w 128"/>
                <a:gd name="T75" fmla="*/ 28 h 183"/>
                <a:gd name="T76" fmla="*/ 90 w 128"/>
                <a:gd name="T77" fmla="*/ 36 h 183"/>
                <a:gd name="T78" fmla="*/ 101 w 128"/>
                <a:gd name="T79" fmla="*/ 46 h 183"/>
                <a:gd name="T80" fmla="*/ 108 w 128"/>
                <a:gd name="T81" fmla="*/ 61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3"/>
                <a:gd name="T125" fmla="*/ 128 w 128"/>
                <a:gd name="T126" fmla="*/ 183 h 18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8" name="Freeform 905"/>
            <p:cNvSpPr>
              <a:spLocks/>
            </p:cNvSpPr>
            <p:nvPr/>
          </p:nvSpPr>
          <p:spPr bwMode="auto">
            <a:xfrm>
              <a:off x="4309" y="3138"/>
              <a:ext cx="53" cy="63"/>
            </a:xfrm>
            <a:custGeom>
              <a:avLst/>
              <a:gdLst>
                <a:gd name="T0" fmla="*/ 101 w 323"/>
                <a:gd name="T1" fmla="*/ 70 h 379"/>
                <a:gd name="T2" fmla="*/ 54 w 323"/>
                <a:gd name="T3" fmla="*/ 115 h 379"/>
                <a:gd name="T4" fmla="*/ 18 w 323"/>
                <a:gd name="T5" fmla="*/ 167 h 379"/>
                <a:gd name="T6" fmla="*/ 0 w 323"/>
                <a:gd name="T7" fmla="*/ 227 h 379"/>
                <a:gd name="T8" fmla="*/ 4 w 323"/>
                <a:gd name="T9" fmla="*/ 267 h 379"/>
                <a:gd name="T10" fmla="*/ 11 w 323"/>
                <a:gd name="T11" fmla="*/ 283 h 379"/>
                <a:gd name="T12" fmla="*/ 21 w 323"/>
                <a:gd name="T13" fmla="*/ 298 h 379"/>
                <a:gd name="T14" fmla="*/ 34 w 323"/>
                <a:gd name="T15" fmla="*/ 311 h 379"/>
                <a:gd name="T16" fmla="*/ 57 w 323"/>
                <a:gd name="T17" fmla="*/ 325 h 379"/>
                <a:gd name="T18" fmla="*/ 87 w 323"/>
                <a:gd name="T19" fmla="*/ 340 h 379"/>
                <a:gd name="T20" fmla="*/ 120 w 323"/>
                <a:gd name="T21" fmla="*/ 351 h 379"/>
                <a:gd name="T22" fmla="*/ 153 w 323"/>
                <a:gd name="T23" fmla="*/ 360 h 379"/>
                <a:gd name="T24" fmla="*/ 187 w 323"/>
                <a:gd name="T25" fmla="*/ 367 h 379"/>
                <a:gd name="T26" fmla="*/ 221 w 323"/>
                <a:gd name="T27" fmla="*/ 372 h 379"/>
                <a:gd name="T28" fmla="*/ 256 w 323"/>
                <a:gd name="T29" fmla="*/ 375 h 379"/>
                <a:gd name="T30" fmla="*/ 290 w 323"/>
                <a:gd name="T31" fmla="*/ 378 h 379"/>
                <a:gd name="T32" fmla="*/ 312 w 323"/>
                <a:gd name="T33" fmla="*/ 379 h 379"/>
                <a:gd name="T34" fmla="*/ 320 w 323"/>
                <a:gd name="T35" fmla="*/ 372 h 379"/>
                <a:gd name="T36" fmla="*/ 323 w 323"/>
                <a:gd name="T37" fmla="*/ 360 h 379"/>
                <a:gd name="T38" fmla="*/ 316 w 323"/>
                <a:gd name="T39" fmla="*/ 352 h 379"/>
                <a:gd name="T40" fmla="*/ 295 w 323"/>
                <a:gd name="T41" fmla="*/ 351 h 379"/>
                <a:gd name="T42" fmla="*/ 263 w 323"/>
                <a:gd name="T43" fmla="*/ 350 h 379"/>
                <a:gd name="T44" fmla="*/ 231 w 323"/>
                <a:gd name="T45" fmla="*/ 348 h 379"/>
                <a:gd name="T46" fmla="*/ 200 w 323"/>
                <a:gd name="T47" fmla="*/ 343 h 379"/>
                <a:gd name="T48" fmla="*/ 168 w 323"/>
                <a:gd name="T49" fmla="*/ 337 h 379"/>
                <a:gd name="T50" fmla="*/ 136 w 323"/>
                <a:gd name="T51" fmla="*/ 329 h 379"/>
                <a:gd name="T52" fmla="*/ 106 w 323"/>
                <a:gd name="T53" fmla="*/ 320 h 379"/>
                <a:gd name="T54" fmla="*/ 76 w 323"/>
                <a:gd name="T55" fmla="*/ 306 h 379"/>
                <a:gd name="T56" fmla="*/ 51 w 323"/>
                <a:gd name="T57" fmla="*/ 291 h 379"/>
                <a:gd name="T58" fmla="*/ 35 w 323"/>
                <a:gd name="T59" fmla="*/ 269 h 379"/>
                <a:gd name="T60" fmla="*/ 31 w 323"/>
                <a:gd name="T61" fmla="*/ 239 h 379"/>
                <a:gd name="T62" fmla="*/ 38 w 323"/>
                <a:gd name="T63" fmla="*/ 197 h 379"/>
                <a:gd name="T64" fmla="*/ 51 w 323"/>
                <a:gd name="T65" fmla="*/ 165 h 379"/>
                <a:gd name="T66" fmla="*/ 68 w 323"/>
                <a:gd name="T67" fmla="*/ 136 h 379"/>
                <a:gd name="T68" fmla="*/ 89 w 323"/>
                <a:gd name="T69" fmla="*/ 111 h 379"/>
                <a:gd name="T70" fmla="*/ 114 w 323"/>
                <a:gd name="T71" fmla="*/ 88 h 379"/>
                <a:gd name="T72" fmla="*/ 144 w 323"/>
                <a:gd name="T73" fmla="*/ 64 h 379"/>
                <a:gd name="T74" fmla="*/ 181 w 323"/>
                <a:gd name="T75" fmla="*/ 41 h 379"/>
                <a:gd name="T76" fmla="*/ 219 w 323"/>
                <a:gd name="T77" fmla="*/ 22 h 379"/>
                <a:gd name="T78" fmla="*/ 253 w 323"/>
                <a:gd name="T79" fmla="*/ 7 h 379"/>
                <a:gd name="T80" fmla="*/ 255 w 323"/>
                <a:gd name="T81" fmla="*/ 0 h 379"/>
                <a:gd name="T82" fmla="*/ 221 w 323"/>
                <a:gd name="T83" fmla="*/ 5 h 379"/>
                <a:gd name="T84" fmla="*/ 181 w 323"/>
                <a:gd name="T85" fmla="*/ 19 h 379"/>
                <a:gd name="T86" fmla="*/ 142 w 323"/>
                <a:gd name="T87" fmla="*/ 39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3"/>
                <a:gd name="T133" fmla="*/ 0 h 379"/>
                <a:gd name="T134" fmla="*/ 323 w 323"/>
                <a:gd name="T135" fmla="*/ 379 h 37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9" name="Freeform 906"/>
            <p:cNvSpPr>
              <a:spLocks/>
            </p:cNvSpPr>
            <p:nvPr/>
          </p:nvSpPr>
          <p:spPr bwMode="auto">
            <a:xfrm>
              <a:off x="4384" y="3136"/>
              <a:ext cx="47" cy="42"/>
            </a:xfrm>
            <a:custGeom>
              <a:avLst/>
              <a:gdLst>
                <a:gd name="T0" fmla="*/ 235 w 282"/>
                <a:gd name="T1" fmla="*/ 78 h 253"/>
                <a:gd name="T2" fmla="*/ 248 w 282"/>
                <a:gd name="T3" fmla="*/ 92 h 253"/>
                <a:gd name="T4" fmla="*/ 255 w 282"/>
                <a:gd name="T5" fmla="*/ 108 h 253"/>
                <a:gd name="T6" fmla="*/ 259 w 282"/>
                <a:gd name="T7" fmla="*/ 125 h 253"/>
                <a:gd name="T8" fmla="*/ 259 w 282"/>
                <a:gd name="T9" fmla="*/ 144 h 253"/>
                <a:gd name="T10" fmla="*/ 257 w 282"/>
                <a:gd name="T11" fmla="*/ 159 h 253"/>
                <a:gd name="T12" fmla="*/ 252 w 282"/>
                <a:gd name="T13" fmla="*/ 171 h 253"/>
                <a:gd name="T14" fmla="*/ 244 w 282"/>
                <a:gd name="T15" fmla="*/ 184 h 253"/>
                <a:gd name="T16" fmla="*/ 236 w 282"/>
                <a:gd name="T17" fmla="*/ 194 h 253"/>
                <a:gd name="T18" fmla="*/ 225 w 282"/>
                <a:gd name="T19" fmla="*/ 206 h 253"/>
                <a:gd name="T20" fmla="*/ 215 w 282"/>
                <a:gd name="T21" fmla="*/ 215 h 253"/>
                <a:gd name="T22" fmla="*/ 204 w 282"/>
                <a:gd name="T23" fmla="*/ 225 h 253"/>
                <a:gd name="T24" fmla="*/ 194 w 282"/>
                <a:gd name="T25" fmla="*/ 236 h 253"/>
                <a:gd name="T26" fmla="*/ 191 w 282"/>
                <a:gd name="T27" fmla="*/ 239 h 253"/>
                <a:gd name="T28" fmla="*/ 190 w 282"/>
                <a:gd name="T29" fmla="*/ 242 h 253"/>
                <a:gd name="T30" fmla="*/ 191 w 282"/>
                <a:gd name="T31" fmla="*/ 246 h 253"/>
                <a:gd name="T32" fmla="*/ 194 w 282"/>
                <a:gd name="T33" fmla="*/ 249 h 253"/>
                <a:gd name="T34" fmla="*/ 197 w 282"/>
                <a:gd name="T35" fmla="*/ 252 h 253"/>
                <a:gd name="T36" fmla="*/ 201 w 282"/>
                <a:gd name="T37" fmla="*/ 253 h 253"/>
                <a:gd name="T38" fmla="*/ 205 w 282"/>
                <a:gd name="T39" fmla="*/ 252 h 253"/>
                <a:gd name="T40" fmla="*/ 209 w 282"/>
                <a:gd name="T41" fmla="*/ 249 h 253"/>
                <a:gd name="T42" fmla="*/ 232 w 282"/>
                <a:gd name="T43" fmla="*/ 234 h 253"/>
                <a:gd name="T44" fmla="*/ 251 w 282"/>
                <a:gd name="T45" fmla="*/ 215 h 253"/>
                <a:gd name="T46" fmla="*/ 267 w 282"/>
                <a:gd name="T47" fmla="*/ 192 h 253"/>
                <a:gd name="T48" fmla="*/ 278 w 282"/>
                <a:gd name="T49" fmla="*/ 168 h 253"/>
                <a:gd name="T50" fmla="*/ 282 w 282"/>
                <a:gd name="T51" fmla="*/ 141 h 253"/>
                <a:gd name="T52" fmla="*/ 279 w 282"/>
                <a:gd name="T53" fmla="*/ 116 h 253"/>
                <a:gd name="T54" fmla="*/ 270 w 282"/>
                <a:gd name="T55" fmla="*/ 92 h 253"/>
                <a:gd name="T56" fmla="*/ 251 w 282"/>
                <a:gd name="T57" fmla="*/ 70 h 253"/>
                <a:gd name="T58" fmla="*/ 237 w 282"/>
                <a:gd name="T59" fmla="*/ 59 h 253"/>
                <a:gd name="T60" fmla="*/ 221 w 282"/>
                <a:gd name="T61" fmla="*/ 48 h 253"/>
                <a:gd name="T62" fmla="*/ 202 w 282"/>
                <a:gd name="T63" fmla="*/ 39 h 253"/>
                <a:gd name="T64" fmla="*/ 183 w 282"/>
                <a:gd name="T65" fmla="*/ 31 h 253"/>
                <a:gd name="T66" fmla="*/ 163 w 282"/>
                <a:gd name="T67" fmla="*/ 24 h 253"/>
                <a:gd name="T68" fmla="*/ 142 w 282"/>
                <a:gd name="T69" fmla="*/ 18 h 253"/>
                <a:gd name="T70" fmla="*/ 122 w 282"/>
                <a:gd name="T71" fmla="*/ 13 h 253"/>
                <a:gd name="T72" fmla="*/ 101 w 282"/>
                <a:gd name="T73" fmla="*/ 8 h 253"/>
                <a:gd name="T74" fmla="*/ 82 w 282"/>
                <a:gd name="T75" fmla="*/ 5 h 253"/>
                <a:gd name="T76" fmla="*/ 63 w 282"/>
                <a:gd name="T77" fmla="*/ 2 h 253"/>
                <a:gd name="T78" fmla="*/ 47 w 282"/>
                <a:gd name="T79" fmla="*/ 0 h 253"/>
                <a:gd name="T80" fmla="*/ 32 w 282"/>
                <a:gd name="T81" fmla="*/ 0 h 253"/>
                <a:gd name="T82" fmla="*/ 19 w 282"/>
                <a:gd name="T83" fmla="*/ 0 h 253"/>
                <a:gd name="T84" fmla="*/ 10 w 282"/>
                <a:gd name="T85" fmla="*/ 1 h 253"/>
                <a:gd name="T86" fmla="*/ 4 w 282"/>
                <a:gd name="T87" fmla="*/ 4 h 253"/>
                <a:gd name="T88" fmla="*/ 0 w 282"/>
                <a:gd name="T89" fmla="*/ 6 h 253"/>
                <a:gd name="T90" fmla="*/ 12 w 282"/>
                <a:gd name="T91" fmla="*/ 8 h 253"/>
                <a:gd name="T92" fmla="*/ 25 w 282"/>
                <a:gd name="T93" fmla="*/ 9 h 253"/>
                <a:gd name="T94" fmla="*/ 38 w 282"/>
                <a:gd name="T95" fmla="*/ 12 h 253"/>
                <a:gd name="T96" fmla="*/ 52 w 282"/>
                <a:gd name="T97" fmla="*/ 14 h 253"/>
                <a:gd name="T98" fmla="*/ 67 w 282"/>
                <a:gd name="T99" fmla="*/ 16 h 253"/>
                <a:gd name="T100" fmla="*/ 82 w 282"/>
                <a:gd name="T101" fmla="*/ 18 h 253"/>
                <a:gd name="T102" fmla="*/ 97 w 282"/>
                <a:gd name="T103" fmla="*/ 22 h 253"/>
                <a:gd name="T104" fmla="*/ 114 w 282"/>
                <a:gd name="T105" fmla="*/ 25 h 253"/>
                <a:gd name="T106" fmla="*/ 129 w 282"/>
                <a:gd name="T107" fmla="*/ 30 h 253"/>
                <a:gd name="T108" fmla="*/ 146 w 282"/>
                <a:gd name="T109" fmla="*/ 35 h 253"/>
                <a:gd name="T110" fmla="*/ 162 w 282"/>
                <a:gd name="T111" fmla="*/ 40 h 253"/>
                <a:gd name="T112" fmla="*/ 177 w 282"/>
                <a:gd name="T113" fmla="*/ 46 h 253"/>
                <a:gd name="T114" fmla="*/ 192 w 282"/>
                <a:gd name="T115" fmla="*/ 53 h 253"/>
                <a:gd name="T116" fmla="*/ 208 w 282"/>
                <a:gd name="T117" fmla="*/ 60 h 253"/>
                <a:gd name="T118" fmla="*/ 222 w 282"/>
                <a:gd name="T119" fmla="*/ 69 h 253"/>
                <a:gd name="T120" fmla="*/ 235 w 282"/>
                <a:gd name="T121" fmla="*/ 78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2"/>
                <a:gd name="T184" fmla="*/ 0 h 253"/>
                <a:gd name="T185" fmla="*/ 282 w 282"/>
                <a:gd name="T186" fmla="*/ 253 h 25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0" name="Freeform 907"/>
            <p:cNvSpPr>
              <a:spLocks/>
            </p:cNvSpPr>
            <p:nvPr/>
          </p:nvSpPr>
          <p:spPr bwMode="auto">
            <a:xfrm>
              <a:off x="4290" y="3159"/>
              <a:ext cx="19" cy="39"/>
            </a:xfrm>
            <a:custGeom>
              <a:avLst/>
              <a:gdLst>
                <a:gd name="T0" fmla="*/ 0 w 115"/>
                <a:gd name="T1" fmla="*/ 128 h 236"/>
                <a:gd name="T2" fmla="*/ 0 w 115"/>
                <a:gd name="T3" fmla="*/ 148 h 236"/>
                <a:gd name="T4" fmla="*/ 5 w 115"/>
                <a:gd name="T5" fmla="*/ 166 h 236"/>
                <a:gd name="T6" fmla="*/ 13 w 115"/>
                <a:gd name="T7" fmla="*/ 184 h 236"/>
                <a:gd name="T8" fmla="*/ 24 w 115"/>
                <a:gd name="T9" fmla="*/ 198 h 236"/>
                <a:gd name="T10" fmla="*/ 39 w 115"/>
                <a:gd name="T11" fmla="*/ 211 h 236"/>
                <a:gd name="T12" fmla="*/ 55 w 115"/>
                <a:gd name="T13" fmla="*/ 223 h 236"/>
                <a:gd name="T14" fmla="*/ 74 w 115"/>
                <a:gd name="T15" fmla="*/ 231 h 236"/>
                <a:gd name="T16" fmla="*/ 92 w 115"/>
                <a:gd name="T17" fmla="*/ 235 h 236"/>
                <a:gd name="T18" fmla="*/ 98 w 115"/>
                <a:gd name="T19" fmla="*/ 236 h 236"/>
                <a:gd name="T20" fmla="*/ 104 w 115"/>
                <a:gd name="T21" fmla="*/ 234 h 236"/>
                <a:gd name="T22" fmla="*/ 109 w 115"/>
                <a:gd name="T23" fmla="*/ 231 h 236"/>
                <a:gd name="T24" fmla="*/ 111 w 115"/>
                <a:gd name="T25" fmla="*/ 226 h 236"/>
                <a:gd name="T26" fmla="*/ 111 w 115"/>
                <a:gd name="T27" fmla="*/ 220 h 236"/>
                <a:gd name="T28" fmla="*/ 110 w 115"/>
                <a:gd name="T29" fmla="*/ 215 h 236"/>
                <a:gd name="T30" fmla="*/ 107 w 115"/>
                <a:gd name="T31" fmla="*/ 210 h 236"/>
                <a:gd name="T32" fmla="*/ 101 w 115"/>
                <a:gd name="T33" fmla="*/ 208 h 236"/>
                <a:gd name="T34" fmla="*/ 82 w 115"/>
                <a:gd name="T35" fmla="*/ 201 h 236"/>
                <a:gd name="T36" fmla="*/ 64 w 115"/>
                <a:gd name="T37" fmla="*/ 192 h 236"/>
                <a:gd name="T38" fmla="*/ 50 w 115"/>
                <a:gd name="T39" fmla="*/ 179 h 236"/>
                <a:gd name="T40" fmla="*/ 40 w 115"/>
                <a:gd name="T41" fmla="*/ 165 h 236"/>
                <a:gd name="T42" fmla="*/ 33 w 115"/>
                <a:gd name="T43" fmla="*/ 148 h 236"/>
                <a:gd name="T44" fmla="*/ 29 w 115"/>
                <a:gd name="T45" fmla="*/ 130 h 236"/>
                <a:gd name="T46" fmla="*/ 29 w 115"/>
                <a:gd name="T47" fmla="*/ 110 h 236"/>
                <a:gd name="T48" fmla="*/ 35 w 115"/>
                <a:gd name="T49" fmla="*/ 89 h 236"/>
                <a:gd name="T50" fmla="*/ 43 w 115"/>
                <a:gd name="T51" fmla="*/ 74 h 236"/>
                <a:gd name="T52" fmla="*/ 56 w 115"/>
                <a:gd name="T53" fmla="*/ 60 h 236"/>
                <a:gd name="T54" fmla="*/ 70 w 115"/>
                <a:gd name="T55" fmla="*/ 46 h 236"/>
                <a:gd name="T56" fmla="*/ 85 w 115"/>
                <a:gd name="T57" fmla="*/ 33 h 236"/>
                <a:gd name="T58" fmla="*/ 98 w 115"/>
                <a:gd name="T59" fmla="*/ 23 h 236"/>
                <a:gd name="T60" fmla="*/ 109 w 115"/>
                <a:gd name="T61" fmla="*/ 12 h 236"/>
                <a:gd name="T62" fmla="*/ 115 w 115"/>
                <a:gd name="T63" fmla="*/ 6 h 236"/>
                <a:gd name="T64" fmla="*/ 115 w 115"/>
                <a:gd name="T65" fmla="*/ 0 h 236"/>
                <a:gd name="T66" fmla="*/ 102 w 115"/>
                <a:gd name="T67" fmla="*/ 4 h 236"/>
                <a:gd name="T68" fmla="*/ 85 w 115"/>
                <a:gd name="T69" fmla="*/ 12 h 236"/>
                <a:gd name="T70" fmla="*/ 68 w 115"/>
                <a:gd name="T71" fmla="*/ 26 h 236"/>
                <a:gd name="T72" fmla="*/ 49 w 115"/>
                <a:gd name="T73" fmla="*/ 42 h 236"/>
                <a:gd name="T74" fmla="*/ 32 w 115"/>
                <a:gd name="T75" fmla="*/ 61 h 236"/>
                <a:gd name="T76" fmla="*/ 17 w 115"/>
                <a:gd name="T77" fmla="*/ 82 h 236"/>
                <a:gd name="T78" fmla="*/ 6 w 115"/>
                <a:gd name="T79" fmla="*/ 105 h 236"/>
                <a:gd name="T80" fmla="*/ 0 w 115"/>
                <a:gd name="T81" fmla="*/ 128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5"/>
                <a:gd name="T124" fmla="*/ 0 h 236"/>
                <a:gd name="T125" fmla="*/ 115 w 115"/>
                <a:gd name="T126" fmla="*/ 236 h 2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1" name="Freeform 908"/>
            <p:cNvSpPr>
              <a:spLocks/>
            </p:cNvSpPr>
            <p:nvPr/>
          </p:nvSpPr>
          <p:spPr bwMode="auto">
            <a:xfrm>
              <a:off x="4423" y="3133"/>
              <a:ext cx="41" cy="52"/>
            </a:xfrm>
            <a:custGeom>
              <a:avLst/>
              <a:gdLst>
                <a:gd name="T0" fmla="*/ 208 w 245"/>
                <a:gd name="T1" fmla="*/ 124 h 310"/>
                <a:gd name="T2" fmla="*/ 220 w 245"/>
                <a:gd name="T3" fmla="*/ 144 h 310"/>
                <a:gd name="T4" fmla="*/ 226 w 245"/>
                <a:gd name="T5" fmla="*/ 164 h 310"/>
                <a:gd name="T6" fmla="*/ 222 w 245"/>
                <a:gd name="T7" fmla="*/ 187 h 310"/>
                <a:gd name="T8" fmla="*/ 208 w 245"/>
                <a:gd name="T9" fmla="*/ 209 h 310"/>
                <a:gd name="T10" fmla="*/ 188 w 245"/>
                <a:gd name="T11" fmla="*/ 229 h 310"/>
                <a:gd name="T12" fmla="*/ 166 w 245"/>
                <a:gd name="T13" fmla="*/ 246 h 310"/>
                <a:gd name="T14" fmla="*/ 142 w 245"/>
                <a:gd name="T15" fmla="*/ 264 h 310"/>
                <a:gd name="T16" fmla="*/ 128 w 245"/>
                <a:gd name="T17" fmla="*/ 278 h 310"/>
                <a:gd name="T18" fmla="*/ 124 w 245"/>
                <a:gd name="T19" fmla="*/ 287 h 310"/>
                <a:gd name="T20" fmla="*/ 120 w 245"/>
                <a:gd name="T21" fmla="*/ 296 h 310"/>
                <a:gd name="T22" fmla="*/ 122 w 245"/>
                <a:gd name="T23" fmla="*/ 306 h 310"/>
                <a:gd name="T24" fmla="*/ 131 w 245"/>
                <a:gd name="T25" fmla="*/ 310 h 310"/>
                <a:gd name="T26" fmla="*/ 139 w 245"/>
                <a:gd name="T27" fmla="*/ 309 h 310"/>
                <a:gd name="T28" fmla="*/ 154 w 245"/>
                <a:gd name="T29" fmla="*/ 292 h 310"/>
                <a:gd name="T30" fmla="*/ 180 w 245"/>
                <a:gd name="T31" fmla="*/ 269 h 310"/>
                <a:gd name="T32" fmla="*/ 207 w 245"/>
                <a:gd name="T33" fmla="*/ 246 h 310"/>
                <a:gd name="T34" fmla="*/ 230 w 245"/>
                <a:gd name="T35" fmla="*/ 219 h 310"/>
                <a:gd name="T36" fmla="*/ 244 w 245"/>
                <a:gd name="T37" fmla="*/ 186 h 310"/>
                <a:gd name="T38" fmla="*/ 243 w 245"/>
                <a:gd name="T39" fmla="*/ 152 h 310"/>
                <a:gd name="T40" fmla="*/ 228 w 245"/>
                <a:gd name="T41" fmla="*/ 119 h 310"/>
                <a:gd name="T42" fmla="*/ 203 w 245"/>
                <a:gd name="T43" fmla="*/ 93 h 310"/>
                <a:gd name="T44" fmla="*/ 176 w 245"/>
                <a:gd name="T45" fmla="*/ 76 h 310"/>
                <a:gd name="T46" fmla="*/ 151 w 245"/>
                <a:gd name="T47" fmla="*/ 61 h 310"/>
                <a:gd name="T48" fmla="*/ 122 w 245"/>
                <a:gd name="T49" fmla="*/ 46 h 310"/>
                <a:gd name="T50" fmla="*/ 93 w 245"/>
                <a:gd name="T51" fmla="*/ 31 h 310"/>
                <a:gd name="T52" fmla="*/ 66 w 245"/>
                <a:gd name="T53" fmla="*/ 18 h 310"/>
                <a:gd name="T54" fmla="*/ 40 w 245"/>
                <a:gd name="T55" fmla="*/ 8 h 310"/>
                <a:gd name="T56" fmla="*/ 20 w 245"/>
                <a:gd name="T57" fmla="*/ 1 h 310"/>
                <a:gd name="T58" fmla="*/ 5 w 245"/>
                <a:gd name="T59" fmla="*/ 0 h 310"/>
                <a:gd name="T60" fmla="*/ 11 w 245"/>
                <a:gd name="T61" fmla="*/ 8 h 310"/>
                <a:gd name="T62" fmla="*/ 36 w 245"/>
                <a:gd name="T63" fmla="*/ 20 h 310"/>
                <a:gd name="T64" fmla="*/ 60 w 245"/>
                <a:gd name="T65" fmla="*/ 31 h 310"/>
                <a:gd name="T66" fmla="*/ 86 w 245"/>
                <a:gd name="T67" fmla="*/ 44 h 310"/>
                <a:gd name="T68" fmla="*/ 113 w 245"/>
                <a:gd name="T69" fmla="*/ 57 h 310"/>
                <a:gd name="T70" fmla="*/ 139 w 245"/>
                <a:gd name="T71" fmla="*/ 71 h 310"/>
                <a:gd name="T72" fmla="*/ 165 w 245"/>
                <a:gd name="T73" fmla="*/ 88 h 310"/>
                <a:gd name="T74" fmla="*/ 188 w 245"/>
                <a:gd name="T75" fmla="*/ 106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5"/>
                <a:gd name="T115" fmla="*/ 0 h 310"/>
                <a:gd name="T116" fmla="*/ 245 w 245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2" name="Freeform 909"/>
            <p:cNvSpPr>
              <a:spLocks/>
            </p:cNvSpPr>
            <p:nvPr/>
          </p:nvSpPr>
          <p:spPr bwMode="auto">
            <a:xfrm>
              <a:off x="4338" y="3209"/>
              <a:ext cx="125" cy="175"/>
            </a:xfrm>
            <a:custGeom>
              <a:avLst/>
              <a:gdLst>
                <a:gd name="T0" fmla="*/ 0 w 125"/>
                <a:gd name="T1" fmla="*/ 175 h 175"/>
                <a:gd name="T2" fmla="*/ 0 w 125"/>
                <a:gd name="T3" fmla="*/ 144 h 175"/>
                <a:gd name="T4" fmla="*/ 11 w 125"/>
                <a:gd name="T5" fmla="*/ 144 h 175"/>
                <a:gd name="T6" fmla="*/ 11 w 125"/>
                <a:gd name="T7" fmla="*/ 118 h 175"/>
                <a:gd name="T8" fmla="*/ 23 w 125"/>
                <a:gd name="T9" fmla="*/ 114 h 175"/>
                <a:gd name="T10" fmla="*/ 20 w 125"/>
                <a:gd name="T11" fmla="*/ 88 h 175"/>
                <a:gd name="T12" fmla="*/ 30 w 125"/>
                <a:gd name="T13" fmla="*/ 84 h 175"/>
                <a:gd name="T14" fmla="*/ 30 w 125"/>
                <a:gd name="T15" fmla="*/ 58 h 175"/>
                <a:gd name="T16" fmla="*/ 39 w 125"/>
                <a:gd name="T17" fmla="*/ 54 h 175"/>
                <a:gd name="T18" fmla="*/ 39 w 125"/>
                <a:gd name="T19" fmla="*/ 28 h 175"/>
                <a:gd name="T20" fmla="*/ 48 w 125"/>
                <a:gd name="T21" fmla="*/ 28 h 175"/>
                <a:gd name="T22" fmla="*/ 56 w 125"/>
                <a:gd name="T23" fmla="*/ 0 h 175"/>
                <a:gd name="T24" fmla="*/ 80 w 125"/>
                <a:gd name="T25" fmla="*/ 0 h 175"/>
                <a:gd name="T26" fmla="*/ 81 w 125"/>
                <a:gd name="T27" fmla="*/ 25 h 175"/>
                <a:gd name="T28" fmla="*/ 92 w 125"/>
                <a:gd name="T29" fmla="*/ 24 h 175"/>
                <a:gd name="T30" fmla="*/ 93 w 125"/>
                <a:gd name="T31" fmla="*/ 49 h 175"/>
                <a:gd name="T32" fmla="*/ 102 w 125"/>
                <a:gd name="T33" fmla="*/ 54 h 175"/>
                <a:gd name="T34" fmla="*/ 99 w 125"/>
                <a:gd name="T35" fmla="*/ 81 h 175"/>
                <a:gd name="T36" fmla="*/ 114 w 125"/>
                <a:gd name="T37" fmla="*/ 82 h 175"/>
                <a:gd name="T38" fmla="*/ 107 w 125"/>
                <a:gd name="T39" fmla="*/ 81 h 175"/>
                <a:gd name="T40" fmla="*/ 108 w 125"/>
                <a:gd name="T41" fmla="*/ 114 h 175"/>
                <a:gd name="T42" fmla="*/ 117 w 125"/>
                <a:gd name="T43" fmla="*/ 117 h 175"/>
                <a:gd name="T44" fmla="*/ 122 w 125"/>
                <a:gd name="T45" fmla="*/ 142 h 175"/>
                <a:gd name="T46" fmla="*/ 125 w 125"/>
                <a:gd name="T47" fmla="*/ 175 h 175"/>
                <a:gd name="T48" fmla="*/ 0 w 125"/>
                <a:gd name="T49" fmla="*/ 175 h 17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5"/>
                <a:gd name="T76" fmla="*/ 0 h 175"/>
                <a:gd name="T77" fmla="*/ 125 w 125"/>
                <a:gd name="T78" fmla="*/ 175 h 17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727" name="Line 911"/>
          <p:cNvSpPr>
            <a:spLocks noChangeShapeType="1"/>
          </p:cNvSpPr>
          <p:nvPr/>
        </p:nvSpPr>
        <p:spPr bwMode="auto">
          <a:xfrm>
            <a:off x="7491413" y="1111250"/>
            <a:ext cx="893762" cy="3128963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729" name="Line 913"/>
          <p:cNvSpPr>
            <a:spLocks noChangeShapeType="1"/>
          </p:cNvSpPr>
          <p:nvPr/>
        </p:nvSpPr>
        <p:spPr bwMode="auto">
          <a:xfrm>
            <a:off x="6938963" y="3786188"/>
            <a:ext cx="958850" cy="50800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5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82000" cy="1143000"/>
          </a:xfrm>
        </p:spPr>
        <p:txBody>
          <a:bodyPr/>
          <a:lstStyle/>
          <a:p>
            <a:r>
              <a:rPr lang="en-US" sz="3600" smtClean="0"/>
              <a:t>Creating a network app</a:t>
            </a:r>
          </a:p>
        </p:txBody>
      </p:sp>
      <p:sp>
        <p:nvSpPr>
          <p:cNvPr id="115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8150" y="1400175"/>
            <a:ext cx="4191000" cy="51149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write programs that</a:t>
            </a:r>
          </a:p>
          <a:p>
            <a:pPr lvl="1"/>
            <a:r>
              <a:rPr lang="en-US" sz="2000" smtClean="0"/>
              <a:t>run on (different) </a:t>
            </a:r>
            <a:r>
              <a:rPr lang="en-US" sz="2000" i="1" smtClean="0"/>
              <a:t>end systems</a:t>
            </a:r>
          </a:p>
          <a:p>
            <a:pPr lvl="1"/>
            <a:r>
              <a:rPr lang="en-US" sz="2000" smtClean="0"/>
              <a:t>communicate over network</a:t>
            </a:r>
          </a:p>
          <a:p>
            <a:pPr lvl="1"/>
            <a:r>
              <a:rPr lang="en-US" sz="2000" smtClean="0"/>
              <a:t>e.g., web server software communicates with browser software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No need to write software for network-core devices</a:t>
            </a:r>
          </a:p>
          <a:p>
            <a:pPr lvl="1"/>
            <a:r>
              <a:rPr lang="en-US" sz="2000" smtClean="0"/>
              <a:t>network-core devices do not run user applications </a:t>
            </a:r>
          </a:p>
          <a:p>
            <a:pPr lvl="1"/>
            <a:r>
              <a:rPr lang="en-US" sz="2000" smtClean="0"/>
              <a:t>applications on end systems  allows for rapid app development, propagation</a:t>
            </a:r>
            <a:endParaRPr lang="en-US" sz="2000" smtClean="0">
              <a:solidFill>
                <a:srgbClr val="FF0000"/>
              </a:solidFill>
            </a:endParaRPr>
          </a:p>
        </p:txBody>
      </p:sp>
      <p:grpSp>
        <p:nvGrpSpPr>
          <p:cNvPr id="1094" name="Group 918"/>
          <p:cNvGrpSpPr>
            <a:grpSpLocks/>
          </p:cNvGrpSpPr>
          <p:nvPr/>
        </p:nvGrpSpPr>
        <p:grpSpPr bwMode="auto">
          <a:xfrm>
            <a:off x="6470650" y="822325"/>
            <a:ext cx="1063625" cy="965200"/>
            <a:chOff x="4076" y="518"/>
            <a:chExt cx="670" cy="608"/>
          </a:xfrm>
        </p:grpSpPr>
        <p:grpSp>
          <p:nvGrpSpPr>
            <p:cNvPr id="1100" name="Group 226"/>
            <p:cNvGrpSpPr>
              <a:grpSpLocks/>
            </p:cNvGrpSpPr>
            <p:nvPr/>
          </p:nvGrpSpPr>
          <p:grpSpPr bwMode="auto">
            <a:xfrm>
              <a:off x="4233" y="518"/>
              <a:ext cx="513" cy="541"/>
              <a:chOff x="2938" y="2925"/>
              <a:chExt cx="513" cy="541"/>
            </a:xfrm>
          </p:grpSpPr>
          <p:sp>
            <p:nvSpPr>
              <p:cNvPr id="1178" name="Rectangle 227"/>
              <p:cNvSpPr>
                <a:spLocks noChangeArrowheads="1"/>
              </p:cNvSpPr>
              <p:nvPr/>
            </p:nvSpPr>
            <p:spPr bwMode="auto">
              <a:xfrm>
                <a:off x="3000" y="2925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9" name="Rectangle 228"/>
              <p:cNvSpPr>
                <a:spLocks noChangeArrowheads="1"/>
              </p:cNvSpPr>
              <p:nvPr/>
            </p:nvSpPr>
            <p:spPr bwMode="auto">
              <a:xfrm>
                <a:off x="2979" y="2940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0" name="Rectangle 229"/>
              <p:cNvSpPr>
                <a:spLocks noChangeArrowheads="1"/>
              </p:cNvSpPr>
              <p:nvPr/>
            </p:nvSpPr>
            <p:spPr bwMode="auto">
              <a:xfrm>
                <a:off x="2982" y="2943"/>
                <a:ext cx="426" cy="126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1" name="Text Box 230"/>
              <p:cNvSpPr txBox="1">
                <a:spLocks noChangeArrowheads="1"/>
              </p:cNvSpPr>
              <p:nvPr/>
            </p:nvSpPr>
            <p:spPr bwMode="auto">
              <a:xfrm>
                <a:off x="2938" y="2928"/>
                <a:ext cx="513" cy="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000">
                    <a:solidFill>
                      <a:schemeClr val="bg1"/>
                    </a:solidFill>
                  </a:rPr>
                  <a:t>application</a:t>
                </a:r>
                <a:endParaRPr lang="en-US" sz="1000"/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000"/>
                  <a:t>transport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000"/>
                  <a:t>network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000"/>
                  <a:t>data link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000"/>
                  <a:t>physical</a:t>
                </a: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182" name="Line 231"/>
              <p:cNvSpPr>
                <a:spLocks noChangeShapeType="1"/>
              </p:cNvSpPr>
              <p:nvPr/>
            </p:nvSpPr>
            <p:spPr bwMode="auto">
              <a:xfrm>
                <a:off x="2979" y="3156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3" name="Line 232"/>
              <p:cNvSpPr>
                <a:spLocks noChangeShapeType="1"/>
              </p:cNvSpPr>
              <p:nvPr/>
            </p:nvSpPr>
            <p:spPr bwMode="auto">
              <a:xfrm>
                <a:off x="2985" y="3243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4" name="Line 233"/>
              <p:cNvSpPr>
                <a:spLocks noChangeShapeType="1"/>
              </p:cNvSpPr>
              <p:nvPr/>
            </p:nvSpPr>
            <p:spPr bwMode="auto">
              <a:xfrm>
                <a:off x="2985" y="333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77" name="Freeform 917"/>
            <p:cNvSpPr>
              <a:spLocks/>
            </p:cNvSpPr>
            <p:nvPr/>
          </p:nvSpPr>
          <p:spPr bwMode="auto">
            <a:xfrm>
              <a:off x="4076" y="532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1" name="Group 919"/>
          <p:cNvGrpSpPr>
            <a:grpSpLocks/>
          </p:cNvGrpSpPr>
          <p:nvPr/>
        </p:nvGrpSpPr>
        <p:grpSpPr bwMode="auto">
          <a:xfrm>
            <a:off x="7646988" y="4217988"/>
            <a:ext cx="1063625" cy="965200"/>
            <a:chOff x="4076" y="518"/>
            <a:chExt cx="670" cy="608"/>
          </a:xfrm>
        </p:grpSpPr>
        <p:grpSp>
          <p:nvGrpSpPr>
            <p:cNvPr id="1107" name="Group 920"/>
            <p:cNvGrpSpPr>
              <a:grpSpLocks/>
            </p:cNvGrpSpPr>
            <p:nvPr/>
          </p:nvGrpSpPr>
          <p:grpSpPr bwMode="auto">
            <a:xfrm>
              <a:off x="4233" y="518"/>
              <a:ext cx="513" cy="541"/>
              <a:chOff x="2938" y="2925"/>
              <a:chExt cx="513" cy="541"/>
            </a:xfrm>
          </p:grpSpPr>
          <p:sp>
            <p:nvSpPr>
              <p:cNvPr id="1169" name="Rectangle 921"/>
              <p:cNvSpPr>
                <a:spLocks noChangeArrowheads="1"/>
              </p:cNvSpPr>
              <p:nvPr/>
            </p:nvSpPr>
            <p:spPr bwMode="auto">
              <a:xfrm>
                <a:off x="3000" y="2925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0" name="Rectangle 922"/>
              <p:cNvSpPr>
                <a:spLocks noChangeArrowheads="1"/>
              </p:cNvSpPr>
              <p:nvPr/>
            </p:nvSpPr>
            <p:spPr bwMode="auto">
              <a:xfrm>
                <a:off x="2979" y="2940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1" name="Rectangle 923"/>
              <p:cNvSpPr>
                <a:spLocks noChangeArrowheads="1"/>
              </p:cNvSpPr>
              <p:nvPr/>
            </p:nvSpPr>
            <p:spPr bwMode="auto">
              <a:xfrm>
                <a:off x="2982" y="2943"/>
                <a:ext cx="426" cy="126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2" name="Text Box 924"/>
              <p:cNvSpPr txBox="1">
                <a:spLocks noChangeArrowheads="1"/>
              </p:cNvSpPr>
              <p:nvPr/>
            </p:nvSpPr>
            <p:spPr bwMode="auto">
              <a:xfrm>
                <a:off x="2938" y="2928"/>
                <a:ext cx="513" cy="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000">
                    <a:solidFill>
                      <a:schemeClr val="bg1"/>
                    </a:solidFill>
                  </a:rPr>
                  <a:t>application</a:t>
                </a:r>
                <a:endParaRPr lang="en-US" sz="1000"/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000"/>
                  <a:t>transport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000"/>
                  <a:t>network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000"/>
                  <a:t>data link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000"/>
                  <a:t>physical</a:t>
                </a: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173" name="Line 925"/>
              <p:cNvSpPr>
                <a:spLocks noChangeShapeType="1"/>
              </p:cNvSpPr>
              <p:nvPr/>
            </p:nvSpPr>
            <p:spPr bwMode="auto">
              <a:xfrm>
                <a:off x="2979" y="3156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4" name="Line 926"/>
              <p:cNvSpPr>
                <a:spLocks noChangeShapeType="1"/>
              </p:cNvSpPr>
              <p:nvPr/>
            </p:nvSpPr>
            <p:spPr bwMode="auto">
              <a:xfrm>
                <a:off x="2985" y="3243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5" name="Line 927"/>
              <p:cNvSpPr>
                <a:spLocks noChangeShapeType="1"/>
              </p:cNvSpPr>
              <p:nvPr/>
            </p:nvSpPr>
            <p:spPr bwMode="auto">
              <a:xfrm>
                <a:off x="2985" y="333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68" name="Freeform 928"/>
            <p:cNvSpPr>
              <a:spLocks/>
            </p:cNvSpPr>
            <p:nvPr/>
          </p:nvSpPr>
          <p:spPr bwMode="auto">
            <a:xfrm>
              <a:off x="4076" y="532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8" name="Group 929"/>
          <p:cNvGrpSpPr>
            <a:grpSpLocks/>
          </p:cNvGrpSpPr>
          <p:nvPr/>
        </p:nvGrpSpPr>
        <p:grpSpPr bwMode="auto">
          <a:xfrm>
            <a:off x="5900738" y="3678238"/>
            <a:ext cx="1063625" cy="965200"/>
            <a:chOff x="4076" y="518"/>
            <a:chExt cx="670" cy="608"/>
          </a:xfrm>
        </p:grpSpPr>
        <p:grpSp>
          <p:nvGrpSpPr>
            <p:cNvPr id="1120" name="Group 930"/>
            <p:cNvGrpSpPr>
              <a:grpSpLocks/>
            </p:cNvGrpSpPr>
            <p:nvPr/>
          </p:nvGrpSpPr>
          <p:grpSpPr bwMode="auto">
            <a:xfrm>
              <a:off x="4233" y="518"/>
              <a:ext cx="513" cy="541"/>
              <a:chOff x="2938" y="2925"/>
              <a:chExt cx="513" cy="541"/>
            </a:xfrm>
          </p:grpSpPr>
          <p:sp>
            <p:nvSpPr>
              <p:cNvPr id="1160" name="Rectangle 931"/>
              <p:cNvSpPr>
                <a:spLocks noChangeArrowheads="1"/>
              </p:cNvSpPr>
              <p:nvPr/>
            </p:nvSpPr>
            <p:spPr bwMode="auto">
              <a:xfrm>
                <a:off x="3000" y="2925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1" name="Rectangle 932"/>
              <p:cNvSpPr>
                <a:spLocks noChangeArrowheads="1"/>
              </p:cNvSpPr>
              <p:nvPr/>
            </p:nvSpPr>
            <p:spPr bwMode="auto">
              <a:xfrm>
                <a:off x="2979" y="2940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2" name="Rectangle 933"/>
              <p:cNvSpPr>
                <a:spLocks noChangeArrowheads="1"/>
              </p:cNvSpPr>
              <p:nvPr/>
            </p:nvSpPr>
            <p:spPr bwMode="auto">
              <a:xfrm>
                <a:off x="2982" y="2943"/>
                <a:ext cx="426" cy="126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3" name="Text Box 934"/>
              <p:cNvSpPr txBox="1">
                <a:spLocks noChangeArrowheads="1"/>
              </p:cNvSpPr>
              <p:nvPr/>
            </p:nvSpPr>
            <p:spPr bwMode="auto">
              <a:xfrm>
                <a:off x="2938" y="2928"/>
                <a:ext cx="513" cy="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000">
                    <a:solidFill>
                      <a:schemeClr val="bg1"/>
                    </a:solidFill>
                  </a:rPr>
                  <a:t>application</a:t>
                </a:r>
                <a:endParaRPr lang="en-US" sz="1000"/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000"/>
                  <a:t>transport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000"/>
                  <a:t>network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000"/>
                  <a:t>data link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000"/>
                  <a:t>physical</a:t>
                </a: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164" name="Line 935"/>
              <p:cNvSpPr>
                <a:spLocks noChangeShapeType="1"/>
              </p:cNvSpPr>
              <p:nvPr/>
            </p:nvSpPr>
            <p:spPr bwMode="auto">
              <a:xfrm>
                <a:off x="2979" y="3156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5" name="Line 936"/>
              <p:cNvSpPr>
                <a:spLocks noChangeShapeType="1"/>
              </p:cNvSpPr>
              <p:nvPr/>
            </p:nvSpPr>
            <p:spPr bwMode="auto">
              <a:xfrm>
                <a:off x="2985" y="3243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6" name="Line 937"/>
              <p:cNvSpPr>
                <a:spLocks noChangeShapeType="1"/>
              </p:cNvSpPr>
              <p:nvPr/>
            </p:nvSpPr>
            <p:spPr bwMode="auto">
              <a:xfrm>
                <a:off x="2985" y="333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59" name="Freeform 938"/>
            <p:cNvSpPr>
              <a:spLocks/>
            </p:cNvSpPr>
            <p:nvPr/>
          </p:nvSpPr>
          <p:spPr bwMode="auto">
            <a:xfrm>
              <a:off x="4076" y="532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Footer Placeholder 2"/>
          <p:cNvSpPr txBox="1">
            <a:spLocks noGrp="1"/>
          </p:cNvSpPr>
          <p:nvPr/>
        </p:nvSpPr>
        <p:spPr bwMode="auto">
          <a:xfrm>
            <a:off x="7162800" y="6400800"/>
            <a:ext cx="1452562" cy="285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 smtClean="0">
                <a:latin typeface="Arial" charset="0"/>
                <a:cs typeface="Arial" charset="0"/>
              </a:rPr>
              <a:t>4</a:t>
            </a:r>
            <a:endParaRPr lang="en-US" sz="1600" dirty="0">
              <a:latin typeface="Arial" charset="0"/>
              <a:cs typeface="Arial" charset="0"/>
            </a:endParaRPr>
          </a:p>
        </p:txBody>
      </p:sp>
      <p:sp>
        <p:nvSpPr>
          <p:cNvPr id="37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5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5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27" grpId="0" animBg="1"/>
      <p:bldP spid="3572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FTP commands, responses</a:t>
            </a:r>
            <a:endParaRPr lang="en-US" smtClean="0"/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sample commands:</a:t>
            </a:r>
            <a:endParaRPr lang="en-US" sz="2000" smtClean="0"/>
          </a:p>
          <a:p>
            <a:r>
              <a:rPr lang="en-US" sz="2000" smtClean="0"/>
              <a:t>sent as ASCII text over control channel</a:t>
            </a:r>
            <a:endParaRPr lang="en-US" sz="2400" smtClean="0"/>
          </a:p>
          <a:p>
            <a:r>
              <a:rPr lang="en-US" sz="2000" b="1" smtClean="0">
                <a:latin typeface="Courier New" pitchFamily="49" charset="0"/>
              </a:rPr>
              <a:t>USER </a:t>
            </a:r>
            <a:r>
              <a:rPr lang="en-US" sz="2000" b="1" i="1" smtClean="0">
                <a:latin typeface="Courier New" pitchFamily="49" charset="0"/>
              </a:rPr>
              <a:t>username</a:t>
            </a:r>
            <a:endParaRPr lang="en-US" sz="2400" i="1" smtClean="0"/>
          </a:p>
          <a:p>
            <a:r>
              <a:rPr lang="en-US" sz="2000" b="1" smtClean="0">
                <a:latin typeface="Courier New" pitchFamily="49" charset="0"/>
              </a:rPr>
              <a:t>PASS </a:t>
            </a:r>
            <a:r>
              <a:rPr lang="en-US" sz="2000" b="1" i="1" smtClean="0">
                <a:latin typeface="Courier New" pitchFamily="49" charset="0"/>
              </a:rPr>
              <a:t>password</a:t>
            </a:r>
            <a:endParaRPr lang="en-US" sz="2400" i="1" smtClean="0"/>
          </a:p>
          <a:p>
            <a:r>
              <a:rPr lang="en-US" sz="2000" b="1" smtClean="0">
                <a:latin typeface="Courier New" pitchFamily="49" charset="0"/>
              </a:rPr>
              <a:t>LIST</a:t>
            </a:r>
            <a:r>
              <a:rPr lang="en-US" sz="2400" smtClean="0"/>
              <a:t> </a:t>
            </a:r>
            <a:r>
              <a:rPr lang="en-US" sz="2000" smtClean="0"/>
              <a:t>return list of file in current directory</a:t>
            </a:r>
            <a:endParaRPr lang="en-US" sz="2400" smtClean="0"/>
          </a:p>
          <a:p>
            <a:r>
              <a:rPr lang="en-US" sz="2000" b="1" smtClean="0">
                <a:latin typeface="Courier New" pitchFamily="49" charset="0"/>
              </a:rPr>
              <a:t>RETR filename</a:t>
            </a:r>
            <a:r>
              <a:rPr lang="en-US" sz="2400" smtClean="0"/>
              <a:t> </a:t>
            </a:r>
            <a:r>
              <a:rPr lang="en-US" sz="2000" smtClean="0"/>
              <a:t>retrieves (gets) file</a:t>
            </a:r>
            <a:endParaRPr lang="en-US" sz="2400" smtClean="0"/>
          </a:p>
          <a:p>
            <a:r>
              <a:rPr lang="en-US" sz="2000" b="1" smtClean="0">
                <a:latin typeface="Courier New" pitchFamily="49" charset="0"/>
              </a:rPr>
              <a:t>STOR filename</a:t>
            </a:r>
            <a:r>
              <a:rPr lang="en-US" sz="2400" smtClean="0"/>
              <a:t> </a:t>
            </a:r>
            <a:r>
              <a:rPr lang="en-US" sz="2000" smtClean="0"/>
              <a:t>stores (puts) file onto remote host</a:t>
            </a:r>
          </a:p>
        </p:txBody>
      </p:sp>
      <p:sp>
        <p:nvSpPr>
          <p:cNvPr id="6963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 dirty="0" smtClean="0">
                <a:solidFill>
                  <a:srgbClr val="FF0000"/>
                </a:solidFill>
              </a:rPr>
              <a:t>sample return codes</a:t>
            </a:r>
            <a:endParaRPr lang="en-US" sz="2400" dirty="0" smtClean="0"/>
          </a:p>
          <a:p>
            <a:r>
              <a:rPr lang="en-US" sz="2000" dirty="0" smtClean="0"/>
              <a:t>status code and phrase (as in HTTP)</a:t>
            </a:r>
            <a:endParaRPr lang="en-US" sz="2400" dirty="0" smtClean="0"/>
          </a:p>
          <a:p>
            <a:r>
              <a:rPr lang="en-US" sz="2000" b="1" dirty="0" smtClean="0">
                <a:latin typeface="Courier New" pitchFamily="49" charset="0"/>
              </a:rPr>
              <a:t>331 Username OK, password required</a:t>
            </a:r>
          </a:p>
          <a:p>
            <a:r>
              <a:rPr lang="en-US" sz="2000" b="1" dirty="0" smtClean="0">
                <a:latin typeface="Courier New" pitchFamily="49" charset="0"/>
              </a:rPr>
              <a:t>125 data connection already open; transfer starting</a:t>
            </a:r>
          </a:p>
          <a:p>
            <a:r>
              <a:rPr lang="en-US" sz="2000" b="1" dirty="0" smtClean="0">
                <a:latin typeface="Courier New" pitchFamily="49" charset="0"/>
              </a:rPr>
              <a:t>425 Can’t open data connection</a:t>
            </a:r>
          </a:p>
          <a:p>
            <a:r>
              <a:rPr lang="en-US" sz="2000" b="1" dirty="0" smtClean="0">
                <a:latin typeface="Courier New" pitchFamily="49" charset="0"/>
              </a:rPr>
              <a:t>452 Error writing file</a:t>
            </a:r>
            <a:endParaRPr lang="en-US" sz="2400" dirty="0" smtClean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	               </a:t>
            </a:r>
            <a:fld id="{34278836-F49B-470B-BFB1-898E12B00214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Electronic Mail</a:t>
            </a:r>
            <a:endParaRPr lang="en-US" smtClean="0"/>
          </a:p>
        </p:txBody>
      </p:sp>
      <p:sp>
        <p:nvSpPr>
          <p:cNvPr id="13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4513" y="1366838"/>
            <a:ext cx="3933825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Three major components:</a:t>
            </a:r>
            <a:r>
              <a:rPr lang="en-US" sz="2400" smtClean="0"/>
              <a:t> </a:t>
            </a:r>
          </a:p>
          <a:p>
            <a:r>
              <a:rPr lang="en-US" sz="2000" smtClean="0"/>
              <a:t>user agents </a:t>
            </a:r>
          </a:p>
          <a:p>
            <a:r>
              <a:rPr lang="en-US" sz="2000" smtClean="0"/>
              <a:t>mail servers </a:t>
            </a:r>
          </a:p>
          <a:p>
            <a:pPr>
              <a:spcAft>
                <a:spcPct val="75000"/>
              </a:spcAft>
            </a:pPr>
            <a:r>
              <a:rPr lang="en-US" sz="2000" smtClean="0"/>
              <a:t>simple mail transfer protocol: SMTP</a:t>
            </a:r>
          </a:p>
          <a:p>
            <a:pPr>
              <a:buFont typeface="Wingdings" pitchFamily="2" charset="2"/>
              <a:buNone/>
            </a:pPr>
            <a:r>
              <a:rPr lang="en-US" sz="2000" u="sng" smtClean="0">
                <a:solidFill>
                  <a:srgbClr val="FF0000"/>
                </a:solidFill>
              </a:rPr>
              <a:t>User Agent</a:t>
            </a:r>
          </a:p>
          <a:p>
            <a:r>
              <a:rPr lang="en-US" sz="2000" smtClean="0"/>
              <a:t>a.k.a. “mail reader”</a:t>
            </a:r>
          </a:p>
          <a:p>
            <a:r>
              <a:rPr lang="en-US" sz="2000" smtClean="0"/>
              <a:t>composing, editing, reading mail messages</a:t>
            </a:r>
          </a:p>
          <a:p>
            <a:r>
              <a:rPr lang="en-US" sz="2000" smtClean="0"/>
              <a:t>e.g., Outlook, elm, Mozilla Thunderbird, iPhone mail client</a:t>
            </a:r>
          </a:p>
          <a:p>
            <a:r>
              <a:rPr lang="en-US" sz="2000" smtClean="0"/>
              <a:t>outgoing, incoming messages stored on server</a:t>
            </a:r>
          </a:p>
        </p:txBody>
      </p:sp>
      <p:sp>
        <p:nvSpPr>
          <p:cNvPr id="13324" name="Rectangle 280"/>
          <p:cNvSpPr>
            <a:spLocks noChangeArrowheads="1"/>
          </p:cNvSpPr>
          <p:nvPr/>
        </p:nvSpPr>
        <p:spPr bwMode="auto">
          <a:xfrm>
            <a:off x="6877050" y="600075"/>
            <a:ext cx="1828800" cy="981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79"/>
          <p:cNvGrpSpPr>
            <a:grpSpLocks/>
          </p:cNvGrpSpPr>
          <p:nvPr/>
        </p:nvGrpSpPr>
        <p:grpSpPr bwMode="auto">
          <a:xfrm>
            <a:off x="6953250" y="569913"/>
            <a:ext cx="1736725" cy="955675"/>
            <a:chOff x="4458" y="3335"/>
            <a:chExt cx="1094" cy="602"/>
          </a:xfrm>
        </p:grpSpPr>
        <p:sp>
          <p:nvSpPr>
            <p:cNvPr id="13439" name="Text Box 263"/>
            <p:cNvSpPr txBox="1">
              <a:spLocks noChangeArrowheads="1"/>
            </p:cNvSpPr>
            <p:nvPr/>
          </p:nvSpPr>
          <p:spPr bwMode="auto">
            <a:xfrm>
              <a:off x="4666" y="3725"/>
              <a:ext cx="87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user mailbox</a:t>
              </a:r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3" name="Group 278"/>
            <p:cNvGrpSpPr>
              <a:grpSpLocks/>
            </p:cNvGrpSpPr>
            <p:nvPr/>
          </p:nvGrpSpPr>
          <p:grpSpPr bwMode="auto">
            <a:xfrm>
              <a:off x="4458" y="3408"/>
              <a:ext cx="450" cy="120"/>
              <a:chOff x="4314" y="3444"/>
              <a:chExt cx="450" cy="120"/>
            </a:xfrm>
          </p:grpSpPr>
          <p:sp>
            <p:nvSpPr>
              <p:cNvPr id="13443" name="Rectangle 264"/>
              <p:cNvSpPr>
                <a:spLocks noChangeArrowheads="1"/>
              </p:cNvSpPr>
              <p:nvPr/>
            </p:nvSpPr>
            <p:spPr bwMode="auto">
              <a:xfrm>
                <a:off x="4314" y="3444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44" name="Line 265"/>
              <p:cNvSpPr>
                <a:spLocks noChangeShapeType="1"/>
              </p:cNvSpPr>
              <p:nvPr/>
            </p:nvSpPr>
            <p:spPr bwMode="auto">
              <a:xfrm>
                <a:off x="4363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45" name="Line 266"/>
              <p:cNvSpPr>
                <a:spLocks noChangeShapeType="1"/>
              </p:cNvSpPr>
              <p:nvPr/>
            </p:nvSpPr>
            <p:spPr bwMode="auto">
              <a:xfrm flipH="1">
                <a:off x="4472" y="3471"/>
                <a:ext cx="6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46" name="Line 267"/>
              <p:cNvSpPr>
                <a:spLocks noChangeShapeType="1"/>
              </p:cNvSpPr>
              <p:nvPr/>
            </p:nvSpPr>
            <p:spPr bwMode="auto">
              <a:xfrm>
                <a:off x="4527" y="347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47" name="Line 268"/>
              <p:cNvSpPr>
                <a:spLocks noChangeShapeType="1"/>
              </p:cNvSpPr>
              <p:nvPr/>
            </p:nvSpPr>
            <p:spPr bwMode="auto">
              <a:xfrm>
                <a:off x="4584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48" name="Line 269"/>
              <p:cNvSpPr>
                <a:spLocks noChangeShapeType="1"/>
              </p:cNvSpPr>
              <p:nvPr/>
            </p:nvSpPr>
            <p:spPr bwMode="auto">
              <a:xfrm>
                <a:off x="4645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49" name="Line 270"/>
              <p:cNvSpPr>
                <a:spLocks noChangeShapeType="1"/>
              </p:cNvSpPr>
              <p:nvPr/>
            </p:nvSpPr>
            <p:spPr bwMode="auto">
              <a:xfrm>
                <a:off x="4701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50" name="Line 271"/>
              <p:cNvSpPr>
                <a:spLocks noChangeShapeType="1"/>
              </p:cNvSpPr>
              <p:nvPr/>
            </p:nvSpPr>
            <p:spPr bwMode="auto">
              <a:xfrm>
                <a:off x="4416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441" name="Rectangle 272"/>
            <p:cNvSpPr>
              <a:spLocks noChangeArrowheads="1"/>
            </p:cNvSpPr>
            <p:nvPr/>
          </p:nvSpPr>
          <p:spPr bwMode="auto">
            <a:xfrm>
              <a:off x="4472" y="3779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42" name="Text Box 277"/>
            <p:cNvSpPr txBox="1">
              <a:spLocks noChangeArrowheads="1"/>
            </p:cNvSpPr>
            <p:nvPr/>
          </p:nvSpPr>
          <p:spPr bwMode="auto">
            <a:xfrm>
              <a:off x="4560" y="3335"/>
              <a:ext cx="99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outgoing 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message queue</a:t>
              </a:r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13326" name="Line 417"/>
          <p:cNvSpPr>
            <a:spLocks noChangeShapeType="1"/>
          </p:cNvSpPr>
          <p:nvPr/>
        </p:nvSpPr>
        <p:spPr bwMode="auto">
          <a:xfrm>
            <a:off x="5724525" y="2552700"/>
            <a:ext cx="1123950" cy="7905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418"/>
          <p:cNvGrpSpPr>
            <a:grpSpLocks/>
          </p:cNvGrpSpPr>
          <p:nvPr/>
        </p:nvGrpSpPr>
        <p:grpSpPr bwMode="auto">
          <a:xfrm>
            <a:off x="7116763" y="2479675"/>
            <a:ext cx="355600" cy="933450"/>
            <a:chOff x="4180" y="783"/>
            <a:chExt cx="150" cy="307"/>
          </a:xfrm>
        </p:grpSpPr>
        <p:sp>
          <p:nvSpPr>
            <p:cNvPr id="13431" name="AutoShape 41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32" name="Rectangle 42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33" name="Rectangle 42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34" name="AutoShape 42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35" name="Line 42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36" name="Line 42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37" name="Rectangle 42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38" name="Rectangle 42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27"/>
          <p:cNvGrpSpPr>
            <a:grpSpLocks/>
          </p:cNvGrpSpPr>
          <p:nvPr/>
        </p:nvGrpSpPr>
        <p:grpSpPr bwMode="auto">
          <a:xfrm>
            <a:off x="6873875" y="2932113"/>
            <a:ext cx="822325" cy="1049337"/>
            <a:chOff x="4288" y="2627"/>
            <a:chExt cx="518" cy="661"/>
          </a:xfrm>
        </p:grpSpPr>
        <p:sp>
          <p:nvSpPr>
            <p:cNvPr id="13416" name="Rectangle 428"/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7" name="Text Box 429"/>
            <p:cNvSpPr txBox="1">
              <a:spLocks noChangeArrowheads="1"/>
            </p:cNvSpPr>
            <p:nvPr/>
          </p:nvSpPr>
          <p:spPr bwMode="auto">
            <a:xfrm>
              <a:off x="4288" y="2627"/>
              <a:ext cx="50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mail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server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3418" name="Rectangle 430"/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9" name="Line 431"/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20" name="Line 432"/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21" name="Line 433"/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22" name="Line 434"/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23" name="Line 435"/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24" name="Line 436"/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25" name="Line 437"/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26" name="Rectangle 438"/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27" name="Rectangle 439"/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28" name="Rectangle 440"/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29" name="Rectangle 441"/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30" name="Rectangle 442"/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443"/>
          <p:cNvGrpSpPr>
            <a:grpSpLocks/>
          </p:cNvGrpSpPr>
          <p:nvPr/>
        </p:nvGrpSpPr>
        <p:grpSpPr bwMode="auto">
          <a:xfrm>
            <a:off x="7599363" y="2070100"/>
            <a:ext cx="709612" cy="703263"/>
            <a:chOff x="4337" y="290"/>
            <a:chExt cx="447" cy="443"/>
          </a:xfrm>
        </p:grpSpPr>
        <p:graphicFrame>
          <p:nvGraphicFramePr>
            <p:cNvPr id="13319" name="Object 444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926" name="Clip" r:id="rId3" imgW="1305000" imgH="1085760" progId="">
                    <p:embed/>
                  </p:oleObj>
                </mc:Choice>
                <mc:Fallback>
                  <p:oleObj name="Clip" r:id="rId3" imgW="1305000" imgH="1085760" progId="">
                    <p:embed/>
                    <p:pic>
                      <p:nvPicPr>
                        <p:cNvPr id="0" name="Object 4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" name="Group 445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3414" name="Rectangle 446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5" name="Text Box 447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agent</a:t>
                </a:r>
                <a:endParaRPr lang="en-US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9" name="Group 448"/>
          <p:cNvGrpSpPr>
            <a:grpSpLocks/>
          </p:cNvGrpSpPr>
          <p:nvPr/>
        </p:nvGrpSpPr>
        <p:grpSpPr bwMode="auto">
          <a:xfrm>
            <a:off x="7827963" y="3079750"/>
            <a:ext cx="709612" cy="703263"/>
            <a:chOff x="4337" y="290"/>
            <a:chExt cx="447" cy="443"/>
          </a:xfrm>
        </p:grpSpPr>
        <p:graphicFrame>
          <p:nvGraphicFramePr>
            <p:cNvPr id="13318" name="Object 449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927" name="Clip" r:id="rId5" imgW="1305000" imgH="1085760" progId="">
                    <p:embed/>
                  </p:oleObj>
                </mc:Choice>
                <mc:Fallback>
                  <p:oleObj name="Clip" r:id="rId5" imgW="1305000" imgH="1085760" progId="">
                    <p:embed/>
                    <p:pic>
                      <p:nvPicPr>
                        <p:cNvPr id="0" name="Object 4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" name="Group 450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3411" name="Rectangle 451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2" name="Text Box 452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agent</a:t>
                </a:r>
                <a:endParaRPr lang="en-US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1" name="Group 453"/>
          <p:cNvGrpSpPr>
            <a:grpSpLocks/>
          </p:cNvGrpSpPr>
          <p:nvPr/>
        </p:nvGrpSpPr>
        <p:grpSpPr bwMode="auto">
          <a:xfrm>
            <a:off x="7599363" y="4127500"/>
            <a:ext cx="709612" cy="703263"/>
            <a:chOff x="4337" y="290"/>
            <a:chExt cx="447" cy="443"/>
          </a:xfrm>
        </p:grpSpPr>
        <p:graphicFrame>
          <p:nvGraphicFramePr>
            <p:cNvPr id="13317" name="Object 454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928" name="Clip" r:id="rId6" imgW="1305000" imgH="1085760" progId="">
                    <p:embed/>
                  </p:oleObj>
                </mc:Choice>
                <mc:Fallback>
                  <p:oleObj name="Clip" r:id="rId6" imgW="1305000" imgH="1085760" progId="">
                    <p:embed/>
                    <p:pic>
                      <p:nvPicPr>
                        <p:cNvPr id="0" name="Object 4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" name="Group 455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3408" name="Rectangle 456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09" name="Text Box 457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agent</a:t>
                </a:r>
                <a:endParaRPr lang="en-US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3" name="Group 458"/>
          <p:cNvGrpSpPr>
            <a:grpSpLocks/>
          </p:cNvGrpSpPr>
          <p:nvPr/>
        </p:nvGrpSpPr>
        <p:grpSpPr bwMode="auto">
          <a:xfrm>
            <a:off x="4873625" y="3889375"/>
            <a:ext cx="822325" cy="1501775"/>
            <a:chOff x="3484" y="2522"/>
            <a:chExt cx="518" cy="946"/>
          </a:xfrm>
        </p:grpSpPr>
        <p:grpSp>
          <p:nvGrpSpPr>
            <p:cNvPr id="14" name="Group 459"/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13399" name="AutoShape 460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00" name="Rectangle 461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01" name="Rectangle 462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02" name="AutoShape 463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03" name="Line 464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04" name="Line 465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05" name="Rectangle 466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06" name="Rectangle 467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" name="Group 468"/>
            <p:cNvGrpSpPr>
              <a:grpSpLocks/>
            </p:cNvGrpSpPr>
            <p:nvPr/>
          </p:nvGrpSpPr>
          <p:grpSpPr bwMode="auto">
            <a:xfrm>
              <a:off x="3484" y="2807"/>
              <a:ext cx="518" cy="661"/>
              <a:chOff x="4288" y="2627"/>
              <a:chExt cx="518" cy="661"/>
            </a:xfrm>
          </p:grpSpPr>
          <p:sp>
            <p:nvSpPr>
              <p:cNvPr id="13384" name="Rectangle 469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85" name="Text Box 470"/>
              <p:cNvSpPr txBox="1">
                <a:spLocks noChangeArrowheads="1"/>
              </p:cNvSpPr>
              <p:nvPr/>
            </p:nvSpPr>
            <p:spPr bwMode="auto">
              <a:xfrm>
                <a:off x="4288" y="2627"/>
                <a:ext cx="504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mail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server</a:t>
                </a: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3386" name="Rectangle 471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87" name="Line 472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88" name="Line 473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89" name="Line 474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90" name="Line 475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91" name="Line 476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92" name="Line 477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93" name="Line 478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94" name="Rectangle 479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95" name="Rectangle 480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96" name="Rectangle 481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97" name="Rectangle 482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98" name="Rectangle 483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6" name="Group 484"/>
          <p:cNvGrpSpPr>
            <a:grpSpLocks/>
          </p:cNvGrpSpPr>
          <p:nvPr/>
        </p:nvGrpSpPr>
        <p:grpSpPr bwMode="auto">
          <a:xfrm>
            <a:off x="5827713" y="4994275"/>
            <a:ext cx="709612" cy="703263"/>
            <a:chOff x="4337" y="290"/>
            <a:chExt cx="447" cy="443"/>
          </a:xfrm>
        </p:grpSpPr>
        <p:graphicFrame>
          <p:nvGraphicFramePr>
            <p:cNvPr id="13316" name="Object 485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929" name="Clip" r:id="rId7" imgW="1305000" imgH="1085760" progId="">
                    <p:embed/>
                  </p:oleObj>
                </mc:Choice>
                <mc:Fallback>
                  <p:oleObj name="Clip" r:id="rId7" imgW="1305000" imgH="1085760" progId="">
                    <p:embed/>
                    <p:pic>
                      <p:nvPicPr>
                        <p:cNvPr id="0" name="Object 4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" name="Group 486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3380" name="Rectangle 487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81" name="Text Box 488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agent</a:t>
                </a:r>
                <a:endParaRPr lang="en-US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8" name="Group 489"/>
          <p:cNvGrpSpPr>
            <a:grpSpLocks/>
          </p:cNvGrpSpPr>
          <p:nvPr/>
        </p:nvGrpSpPr>
        <p:grpSpPr bwMode="auto">
          <a:xfrm>
            <a:off x="4989513" y="5499100"/>
            <a:ext cx="709612" cy="703263"/>
            <a:chOff x="4337" y="290"/>
            <a:chExt cx="447" cy="443"/>
          </a:xfrm>
        </p:grpSpPr>
        <p:graphicFrame>
          <p:nvGraphicFramePr>
            <p:cNvPr id="13315" name="Object 490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930" name="Clip" r:id="rId8" imgW="1305000" imgH="1085760" progId="">
                    <p:embed/>
                  </p:oleObj>
                </mc:Choice>
                <mc:Fallback>
                  <p:oleObj name="Clip" r:id="rId8" imgW="1305000" imgH="1085760" progId="">
                    <p:embed/>
                    <p:pic>
                      <p:nvPicPr>
                        <p:cNvPr id="0" name="Object 4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9" name="Group 491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3377" name="Rectangle 492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78" name="Text Box 493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agent</a:t>
                </a:r>
                <a:endParaRPr lang="en-US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20" name="Group 494"/>
          <p:cNvGrpSpPr>
            <a:grpSpLocks/>
          </p:cNvGrpSpPr>
          <p:nvPr/>
        </p:nvGrpSpPr>
        <p:grpSpPr bwMode="auto">
          <a:xfrm>
            <a:off x="4873625" y="1631950"/>
            <a:ext cx="822325" cy="1501775"/>
            <a:chOff x="3484" y="2522"/>
            <a:chExt cx="518" cy="946"/>
          </a:xfrm>
        </p:grpSpPr>
        <p:grpSp>
          <p:nvGrpSpPr>
            <p:cNvPr id="21" name="Group 495"/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13368" name="AutoShape 496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9" name="Rectangle 497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70" name="Rectangle 498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71" name="AutoShape 499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72" name="Line 500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73" name="Line 501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74" name="Rectangle 502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75" name="Rectangle 503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" name="Group 504"/>
            <p:cNvGrpSpPr>
              <a:grpSpLocks/>
            </p:cNvGrpSpPr>
            <p:nvPr/>
          </p:nvGrpSpPr>
          <p:grpSpPr bwMode="auto">
            <a:xfrm>
              <a:off x="3484" y="2807"/>
              <a:ext cx="518" cy="661"/>
              <a:chOff x="4288" y="2627"/>
              <a:chExt cx="518" cy="661"/>
            </a:xfrm>
          </p:grpSpPr>
          <p:sp>
            <p:nvSpPr>
              <p:cNvPr id="13353" name="Rectangle 505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54" name="Text Box 506"/>
              <p:cNvSpPr txBox="1">
                <a:spLocks noChangeArrowheads="1"/>
              </p:cNvSpPr>
              <p:nvPr/>
            </p:nvSpPr>
            <p:spPr bwMode="auto">
              <a:xfrm>
                <a:off x="4288" y="2627"/>
                <a:ext cx="504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mail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server</a:t>
                </a: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3355" name="Rectangle 507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56" name="Line 508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57" name="Line 509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58" name="Line 510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59" name="Line 511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0" name="Line 512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1" name="Line 513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2" name="Line 514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3" name="Rectangle 515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4" name="Rectangle 516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5" name="Rectangle 517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6" name="Rectangle 518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7" name="Rectangle 519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3" name="Group 520"/>
          <p:cNvGrpSpPr>
            <a:grpSpLocks/>
          </p:cNvGrpSpPr>
          <p:nvPr/>
        </p:nvGrpSpPr>
        <p:grpSpPr bwMode="auto">
          <a:xfrm>
            <a:off x="5618163" y="1374775"/>
            <a:ext cx="709612" cy="703263"/>
            <a:chOff x="4337" y="290"/>
            <a:chExt cx="447" cy="443"/>
          </a:xfrm>
        </p:grpSpPr>
        <p:graphicFrame>
          <p:nvGraphicFramePr>
            <p:cNvPr id="13314" name="Object 521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931" name="Clip" r:id="rId9" imgW="1305000" imgH="1085760" progId="">
                    <p:embed/>
                  </p:oleObj>
                </mc:Choice>
                <mc:Fallback>
                  <p:oleObj name="Clip" r:id="rId9" imgW="1305000" imgH="1085760" progId="">
                    <p:embed/>
                    <p:pic>
                      <p:nvPicPr>
                        <p:cNvPr id="0" name="Object 5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4" name="Group 522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3349" name="Rectangle 523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50" name="Text Box 524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agent</a:t>
                </a:r>
                <a:endParaRPr lang="en-US">
                  <a:latin typeface="Times New Roman" pitchFamily="18" charset="0"/>
                </a:endParaRPr>
              </a:p>
            </p:txBody>
          </p:sp>
        </p:grpSp>
      </p:grpSp>
      <p:sp>
        <p:nvSpPr>
          <p:cNvPr id="13337" name="Line 525"/>
          <p:cNvSpPr>
            <a:spLocks noChangeShapeType="1"/>
          </p:cNvSpPr>
          <p:nvPr/>
        </p:nvSpPr>
        <p:spPr bwMode="auto">
          <a:xfrm flipV="1">
            <a:off x="5724525" y="3676650"/>
            <a:ext cx="1123950" cy="10858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8" name="Line 526"/>
          <p:cNvSpPr>
            <a:spLocks noChangeShapeType="1"/>
          </p:cNvSpPr>
          <p:nvPr/>
        </p:nvSpPr>
        <p:spPr bwMode="auto">
          <a:xfrm flipH="1" flipV="1">
            <a:off x="4981575" y="3152775"/>
            <a:ext cx="0" cy="1247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" name="Group 527"/>
          <p:cNvGrpSpPr>
            <a:grpSpLocks/>
          </p:cNvGrpSpPr>
          <p:nvPr/>
        </p:nvGrpSpPr>
        <p:grpSpPr bwMode="auto">
          <a:xfrm>
            <a:off x="5821363" y="3970338"/>
            <a:ext cx="1031875" cy="457200"/>
            <a:chOff x="3745" y="2537"/>
            <a:chExt cx="650" cy="288"/>
          </a:xfrm>
        </p:grpSpPr>
        <p:sp>
          <p:nvSpPr>
            <p:cNvPr id="13346" name="Rectangle 528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7" name="Text Box 529"/>
            <p:cNvSpPr txBox="1">
              <a:spLocks noChangeArrowheads="1"/>
            </p:cNvSpPr>
            <p:nvPr/>
          </p:nvSpPr>
          <p:spPr bwMode="auto">
            <a:xfrm>
              <a:off x="3745" y="2537"/>
              <a:ext cx="6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>
                  <a:solidFill>
                    <a:srgbClr val="FF0000"/>
                  </a:solidFill>
                </a:rPr>
                <a:t>SMTP</a:t>
              </a:r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26" name="Group 530"/>
          <p:cNvGrpSpPr>
            <a:grpSpLocks/>
          </p:cNvGrpSpPr>
          <p:nvPr/>
        </p:nvGrpSpPr>
        <p:grpSpPr bwMode="auto">
          <a:xfrm>
            <a:off x="5783263" y="2713038"/>
            <a:ext cx="1031875" cy="457200"/>
            <a:chOff x="3745" y="2537"/>
            <a:chExt cx="650" cy="288"/>
          </a:xfrm>
        </p:grpSpPr>
        <p:sp>
          <p:nvSpPr>
            <p:cNvPr id="13344" name="Rectangle 531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5" name="Text Box 532"/>
            <p:cNvSpPr txBox="1">
              <a:spLocks noChangeArrowheads="1"/>
            </p:cNvSpPr>
            <p:nvPr/>
          </p:nvSpPr>
          <p:spPr bwMode="auto">
            <a:xfrm>
              <a:off x="3745" y="2537"/>
              <a:ext cx="6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>
                  <a:solidFill>
                    <a:srgbClr val="FF0000"/>
                  </a:solidFill>
                </a:rPr>
                <a:t>SMTP</a:t>
              </a:r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27" name="Group 533"/>
          <p:cNvGrpSpPr>
            <a:grpSpLocks/>
          </p:cNvGrpSpPr>
          <p:nvPr/>
        </p:nvGrpSpPr>
        <p:grpSpPr bwMode="auto">
          <a:xfrm>
            <a:off x="4459288" y="3427413"/>
            <a:ext cx="1031875" cy="457200"/>
            <a:chOff x="3745" y="2537"/>
            <a:chExt cx="650" cy="288"/>
          </a:xfrm>
        </p:grpSpPr>
        <p:sp>
          <p:nvSpPr>
            <p:cNvPr id="13342" name="Rectangle 534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3" name="Text Box 535"/>
            <p:cNvSpPr txBox="1">
              <a:spLocks noChangeArrowheads="1"/>
            </p:cNvSpPr>
            <p:nvPr/>
          </p:nvSpPr>
          <p:spPr bwMode="auto">
            <a:xfrm>
              <a:off x="3745" y="2537"/>
              <a:ext cx="6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>
                  <a:solidFill>
                    <a:srgbClr val="FF0000"/>
                  </a:solidFill>
                </a:rPr>
                <a:t>SMTP</a:t>
              </a:r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1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  <p:sp>
        <p:nvSpPr>
          <p:cNvPr id="139" name="Slide Number Placeholder 1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278836-F49B-470B-BFB1-898E12B00214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228600"/>
            <a:ext cx="7772400" cy="1143000"/>
          </a:xfrm>
        </p:spPr>
        <p:txBody>
          <a:bodyPr/>
          <a:lstStyle/>
          <a:p>
            <a:r>
              <a:rPr lang="en-US" sz="3600" smtClean="0"/>
              <a:t>Electronic Mail: mail servers</a:t>
            </a:r>
            <a:endParaRPr lang="en-US" smtClean="0"/>
          </a:p>
        </p:txBody>
      </p:sp>
      <p:sp>
        <p:nvSpPr>
          <p:cNvPr id="143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33825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Mail Servers</a:t>
            </a:r>
            <a:r>
              <a:rPr lang="en-US" sz="2400" smtClean="0"/>
              <a:t> </a:t>
            </a:r>
          </a:p>
          <a:p>
            <a:r>
              <a:rPr lang="en-US" sz="2000" smtClean="0">
                <a:solidFill>
                  <a:srgbClr val="FF0000"/>
                </a:solidFill>
              </a:rPr>
              <a:t>mailbox</a:t>
            </a:r>
            <a:r>
              <a:rPr lang="en-US" sz="2000" smtClean="0"/>
              <a:t> contains incoming messages for user</a:t>
            </a:r>
          </a:p>
          <a:p>
            <a:r>
              <a:rPr lang="en-US" sz="2000" smtClean="0">
                <a:solidFill>
                  <a:srgbClr val="FF0000"/>
                </a:solidFill>
              </a:rPr>
              <a:t>message</a:t>
            </a:r>
            <a:r>
              <a:rPr lang="en-US" sz="2000" smtClean="0"/>
              <a:t> </a:t>
            </a:r>
            <a:r>
              <a:rPr lang="en-US" sz="2000" smtClean="0">
                <a:solidFill>
                  <a:srgbClr val="FF0000"/>
                </a:solidFill>
              </a:rPr>
              <a:t>queue</a:t>
            </a:r>
            <a:r>
              <a:rPr lang="en-US" sz="2000" smtClean="0"/>
              <a:t> of outgoing (to be sent) mail messages</a:t>
            </a:r>
          </a:p>
          <a:p>
            <a:r>
              <a:rPr lang="en-US" sz="2000" smtClean="0">
                <a:solidFill>
                  <a:srgbClr val="FF0000"/>
                </a:solidFill>
              </a:rPr>
              <a:t>SMTP protocol</a:t>
            </a:r>
            <a:r>
              <a:rPr lang="en-US" sz="2000" smtClean="0"/>
              <a:t> between mail servers to send email messages</a:t>
            </a:r>
          </a:p>
          <a:p>
            <a:pPr lvl="1"/>
            <a:r>
              <a:rPr lang="en-US" sz="2000" smtClean="0"/>
              <a:t>client: sending mail server</a:t>
            </a:r>
          </a:p>
          <a:p>
            <a:pPr lvl="1"/>
            <a:r>
              <a:rPr lang="en-US" sz="2000" smtClean="0"/>
              <a:t>“server”: receiving mail server</a:t>
            </a:r>
          </a:p>
        </p:txBody>
      </p:sp>
      <p:sp>
        <p:nvSpPr>
          <p:cNvPr id="14348" name="Line 9"/>
          <p:cNvSpPr>
            <a:spLocks noChangeShapeType="1"/>
          </p:cNvSpPr>
          <p:nvPr/>
        </p:nvSpPr>
        <p:spPr bwMode="auto">
          <a:xfrm>
            <a:off x="6038850" y="2628900"/>
            <a:ext cx="1123950" cy="7905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7431088" y="2555875"/>
            <a:ext cx="355600" cy="933450"/>
            <a:chOff x="4180" y="783"/>
            <a:chExt cx="150" cy="307"/>
          </a:xfrm>
        </p:grpSpPr>
        <p:sp>
          <p:nvSpPr>
            <p:cNvPr id="14453" name="AutoShape 1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54" name="Rectangle 1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55" name="Rectangle 1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56" name="AutoShape 1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57" name="Line 1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58" name="Line 1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59" name="Rectangle 1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60" name="Rectangle 1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7188200" y="3008313"/>
            <a:ext cx="822325" cy="1049337"/>
            <a:chOff x="4288" y="2627"/>
            <a:chExt cx="518" cy="661"/>
          </a:xfrm>
        </p:grpSpPr>
        <p:sp>
          <p:nvSpPr>
            <p:cNvPr id="14438" name="Rectangle 20"/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9" name="Text Box 21"/>
            <p:cNvSpPr txBox="1">
              <a:spLocks noChangeArrowheads="1"/>
            </p:cNvSpPr>
            <p:nvPr/>
          </p:nvSpPr>
          <p:spPr bwMode="auto">
            <a:xfrm>
              <a:off x="4288" y="2627"/>
              <a:ext cx="50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mail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server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4440" name="Rectangle 22"/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1" name="Line 23"/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2" name="Line 24"/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3" name="Line 25"/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4" name="Line 26"/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5" name="Line 27"/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6" name="Line 28"/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7" name="Line 29"/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8" name="Rectangle 30"/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9" name="Rectangle 31"/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50" name="Rectangle 32"/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51" name="Rectangle 33"/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52" name="Rectangle 34"/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7913688" y="2146300"/>
            <a:ext cx="709612" cy="703263"/>
            <a:chOff x="4337" y="290"/>
            <a:chExt cx="447" cy="443"/>
          </a:xfrm>
        </p:grpSpPr>
        <p:graphicFrame>
          <p:nvGraphicFramePr>
            <p:cNvPr id="14343" name="Object 36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950" name="Clip" r:id="rId3" imgW="1305000" imgH="1085760" progId="">
                    <p:embed/>
                  </p:oleObj>
                </mc:Choice>
                <mc:Fallback>
                  <p:oleObj name="Clip" r:id="rId3" imgW="1305000" imgH="1085760" progId="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" name="Group 37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4436" name="Rectangle 38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37" name="Text Box 39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agent</a:t>
                </a:r>
                <a:endParaRPr lang="en-US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8142288" y="3155950"/>
            <a:ext cx="709612" cy="703263"/>
            <a:chOff x="4337" y="290"/>
            <a:chExt cx="447" cy="443"/>
          </a:xfrm>
        </p:grpSpPr>
        <p:graphicFrame>
          <p:nvGraphicFramePr>
            <p:cNvPr id="14342" name="Object 41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951" name="Clip" r:id="rId5" imgW="1305000" imgH="1085760" progId="">
                    <p:embed/>
                  </p:oleObj>
                </mc:Choice>
                <mc:Fallback>
                  <p:oleObj name="Clip" r:id="rId5" imgW="1305000" imgH="1085760" progId="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" name="Group 42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4433" name="Rectangle 43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34" name="Text Box 44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agent</a:t>
                </a:r>
                <a:endParaRPr lang="en-US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9" name="Group 45"/>
          <p:cNvGrpSpPr>
            <a:grpSpLocks/>
          </p:cNvGrpSpPr>
          <p:nvPr/>
        </p:nvGrpSpPr>
        <p:grpSpPr bwMode="auto">
          <a:xfrm>
            <a:off x="7913688" y="4203700"/>
            <a:ext cx="709612" cy="703263"/>
            <a:chOff x="4337" y="290"/>
            <a:chExt cx="447" cy="443"/>
          </a:xfrm>
        </p:grpSpPr>
        <p:graphicFrame>
          <p:nvGraphicFramePr>
            <p:cNvPr id="14341" name="Object 46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952" name="Clip" r:id="rId6" imgW="1305000" imgH="1085760" progId="">
                    <p:embed/>
                  </p:oleObj>
                </mc:Choice>
                <mc:Fallback>
                  <p:oleObj name="Clip" r:id="rId6" imgW="1305000" imgH="1085760" progId="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" name="Group 47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4430" name="Rectangle 48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31" name="Text Box 49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agent</a:t>
                </a:r>
                <a:endParaRPr lang="en-US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1" name="Group 50"/>
          <p:cNvGrpSpPr>
            <a:grpSpLocks/>
          </p:cNvGrpSpPr>
          <p:nvPr/>
        </p:nvGrpSpPr>
        <p:grpSpPr bwMode="auto">
          <a:xfrm>
            <a:off x="5187950" y="3965575"/>
            <a:ext cx="822325" cy="1501775"/>
            <a:chOff x="3484" y="2522"/>
            <a:chExt cx="518" cy="946"/>
          </a:xfrm>
        </p:grpSpPr>
        <p:grpSp>
          <p:nvGrpSpPr>
            <p:cNvPr id="12" name="Group 51"/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14421" name="AutoShape 52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22" name="Rectangle 53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23" name="Rectangle 54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24" name="AutoShape 55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25" name="Line 56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26" name="Line 57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27" name="Rectangle 58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28" name="Rectangle 59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" name="Group 60"/>
            <p:cNvGrpSpPr>
              <a:grpSpLocks/>
            </p:cNvGrpSpPr>
            <p:nvPr/>
          </p:nvGrpSpPr>
          <p:grpSpPr bwMode="auto">
            <a:xfrm>
              <a:off x="3484" y="2807"/>
              <a:ext cx="518" cy="661"/>
              <a:chOff x="4288" y="2627"/>
              <a:chExt cx="518" cy="661"/>
            </a:xfrm>
          </p:grpSpPr>
          <p:sp>
            <p:nvSpPr>
              <p:cNvPr id="14406" name="Rectangle 61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07" name="Text Box 62"/>
              <p:cNvSpPr txBox="1">
                <a:spLocks noChangeArrowheads="1"/>
              </p:cNvSpPr>
              <p:nvPr/>
            </p:nvSpPr>
            <p:spPr bwMode="auto">
              <a:xfrm>
                <a:off x="4288" y="2627"/>
                <a:ext cx="504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mail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server</a:t>
                </a: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4408" name="Rectangle 63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09" name="Line 64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10" name="Line 65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11" name="Line 66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12" name="Line 67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13" name="Line 68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14" name="Line 69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15" name="Line 70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16" name="Rectangle 71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17" name="Rectangle 72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18" name="Rectangle 73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19" name="Rectangle 74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20" name="Rectangle 75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" name="Group 76"/>
          <p:cNvGrpSpPr>
            <a:grpSpLocks/>
          </p:cNvGrpSpPr>
          <p:nvPr/>
        </p:nvGrpSpPr>
        <p:grpSpPr bwMode="auto">
          <a:xfrm>
            <a:off x="6142038" y="5070475"/>
            <a:ext cx="709612" cy="703263"/>
            <a:chOff x="4337" y="290"/>
            <a:chExt cx="447" cy="443"/>
          </a:xfrm>
        </p:grpSpPr>
        <p:graphicFrame>
          <p:nvGraphicFramePr>
            <p:cNvPr id="14340" name="Object 77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953" name="Clip" r:id="rId7" imgW="1305000" imgH="1085760" progId="">
                    <p:embed/>
                  </p:oleObj>
                </mc:Choice>
                <mc:Fallback>
                  <p:oleObj name="Clip" r:id="rId7" imgW="1305000" imgH="1085760" progId="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5" name="Group 78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4402" name="Rectangle 79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03" name="Text Box 80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agent</a:t>
                </a:r>
                <a:endParaRPr lang="en-US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6" name="Group 81"/>
          <p:cNvGrpSpPr>
            <a:grpSpLocks/>
          </p:cNvGrpSpPr>
          <p:nvPr/>
        </p:nvGrpSpPr>
        <p:grpSpPr bwMode="auto">
          <a:xfrm>
            <a:off x="5303838" y="5575300"/>
            <a:ext cx="709612" cy="703263"/>
            <a:chOff x="4337" y="290"/>
            <a:chExt cx="447" cy="443"/>
          </a:xfrm>
        </p:grpSpPr>
        <p:graphicFrame>
          <p:nvGraphicFramePr>
            <p:cNvPr id="14339" name="Object 82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954" name="Clip" r:id="rId8" imgW="1305000" imgH="1085760" progId="">
                    <p:embed/>
                  </p:oleObj>
                </mc:Choice>
                <mc:Fallback>
                  <p:oleObj name="Clip" r:id="rId8" imgW="1305000" imgH="1085760" progId="">
                    <p:embed/>
                    <p:pic>
                      <p:nvPicPr>
                        <p:cNvPr id="0" name="Object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" name="Group 83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4399" name="Rectangle 84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00" name="Text Box 85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agent</a:t>
                </a:r>
                <a:endParaRPr lang="en-US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8" name="Group 86"/>
          <p:cNvGrpSpPr>
            <a:grpSpLocks/>
          </p:cNvGrpSpPr>
          <p:nvPr/>
        </p:nvGrpSpPr>
        <p:grpSpPr bwMode="auto">
          <a:xfrm>
            <a:off x="5187950" y="1708150"/>
            <a:ext cx="822325" cy="1501775"/>
            <a:chOff x="3484" y="2522"/>
            <a:chExt cx="518" cy="946"/>
          </a:xfrm>
        </p:grpSpPr>
        <p:grpSp>
          <p:nvGrpSpPr>
            <p:cNvPr id="19" name="Group 87"/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14390" name="AutoShape 88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1" name="Rectangle 89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2" name="Rectangle 90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3" name="AutoShape 91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4" name="Line 92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5" name="Line 93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6" name="Rectangle 94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7" name="Rectangle 95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" name="Group 96"/>
            <p:cNvGrpSpPr>
              <a:grpSpLocks/>
            </p:cNvGrpSpPr>
            <p:nvPr/>
          </p:nvGrpSpPr>
          <p:grpSpPr bwMode="auto">
            <a:xfrm>
              <a:off x="3484" y="2807"/>
              <a:ext cx="518" cy="661"/>
              <a:chOff x="4288" y="2627"/>
              <a:chExt cx="518" cy="661"/>
            </a:xfrm>
          </p:grpSpPr>
          <p:sp>
            <p:nvSpPr>
              <p:cNvPr id="14375" name="Rectangle 97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6" name="Text Box 98"/>
              <p:cNvSpPr txBox="1">
                <a:spLocks noChangeArrowheads="1"/>
              </p:cNvSpPr>
              <p:nvPr/>
            </p:nvSpPr>
            <p:spPr bwMode="auto">
              <a:xfrm>
                <a:off x="4288" y="2627"/>
                <a:ext cx="504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mail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server</a:t>
                </a: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4377" name="Rectangle 99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8" name="Line 100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9" name="Line 101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0" name="Line 102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1" name="Line 103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2" name="Line 104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3" name="Line 105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4" name="Line 106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5" name="Rectangle 107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6" name="Rectangle 108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7" name="Rectangle 109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8" name="Rectangle 110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9" name="Rectangle 111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1" name="Group 112"/>
          <p:cNvGrpSpPr>
            <a:grpSpLocks/>
          </p:cNvGrpSpPr>
          <p:nvPr/>
        </p:nvGrpSpPr>
        <p:grpSpPr bwMode="auto">
          <a:xfrm>
            <a:off x="5932488" y="1450975"/>
            <a:ext cx="709612" cy="703263"/>
            <a:chOff x="4337" y="290"/>
            <a:chExt cx="447" cy="443"/>
          </a:xfrm>
        </p:grpSpPr>
        <p:graphicFrame>
          <p:nvGraphicFramePr>
            <p:cNvPr id="14338" name="Object 113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955" name="Clip" r:id="rId9" imgW="1305000" imgH="1085760" progId="">
                    <p:embed/>
                  </p:oleObj>
                </mc:Choice>
                <mc:Fallback>
                  <p:oleObj name="Clip" r:id="rId9" imgW="1305000" imgH="1085760" progId="">
                    <p:embed/>
                    <p:pic>
                      <p:nvPicPr>
                        <p:cNvPr id="0" name="Object 1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2" name="Group 114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4371" name="Rectangle 115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2" name="Text Box 116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agent</a:t>
                </a:r>
                <a:endParaRPr lang="en-US">
                  <a:latin typeface="Times New Roman" pitchFamily="18" charset="0"/>
                </a:endParaRPr>
              </a:p>
            </p:txBody>
          </p:sp>
        </p:grpSp>
      </p:grpSp>
      <p:sp>
        <p:nvSpPr>
          <p:cNvPr id="14359" name="Line 117"/>
          <p:cNvSpPr>
            <a:spLocks noChangeShapeType="1"/>
          </p:cNvSpPr>
          <p:nvPr/>
        </p:nvSpPr>
        <p:spPr bwMode="auto">
          <a:xfrm flipV="1">
            <a:off x="6038850" y="3752850"/>
            <a:ext cx="1123950" cy="10858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Line 118"/>
          <p:cNvSpPr>
            <a:spLocks noChangeShapeType="1"/>
          </p:cNvSpPr>
          <p:nvPr/>
        </p:nvSpPr>
        <p:spPr bwMode="auto">
          <a:xfrm flipH="1" flipV="1">
            <a:off x="5295900" y="3228975"/>
            <a:ext cx="0" cy="1247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" name="Group 119"/>
          <p:cNvGrpSpPr>
            <a:grpSpLocks/>
          </p:cNvGrpSpPr>
          <p:nvPr/>
        </p:nvGrpSpPr>
        <p:grpSpPr bwMode="auto">
          <a:xfrm>
            <a:off x="6135688" y="4046538"/>
            <a:ext cx="1031875" cy="457200"/>
            <a:chOff x="3745" y="2537"/>
            <a:chExt cx="650" cy="288"/>
          </a:xfrm>
        </p:grpSpPr>
        <p:sp>
          <p:nvSpPr>
            <p:cNvPr id="14368" name="Rectangle 120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9" name="Text Box 121"/>
            <p:cNvSpPr txBox="1">
              <a:spLocks noChangeArrowheads="1"/>
            </p:cNvSpPr>
            <p:nvPr/>
          </p:nvSpPr>
          <p:spPr bwMode="auto">
            <a:xfrm>
              <a:off x="3745" y="2537"/>
              <a:ext cx="6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>
                  <a:solidFill>
                    <a:srgbClr val="FF0000"/>
                  </a:solidFill>
                </a:rPr>
                <a:t>SMTP</a:t>
              </a:r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24" name="Group 122"/>
          <p:cNvGrpSpPr>
            <a:grpSpLocks/>
          </p:cNvGrpSpPr>
          <p:nvPr/>
        </p:nvGrpSpPr>
        <p:grpSpPr bwMode="auto">
          <a:xfrm>
            <a:off x="6097588" y="2789238"/>
            <a:ext cx="1031875" cy="457200"/>
            <a:chOff x="3745" y="2537"/>
            <a:chExt cx="650" cy="288"/>
          </a:xfrm>
        </p:grpSpPr>
        <p:sp>
          <p:nvSpPr>
            <p:cNvPr id="14366" name="Rectangle 123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7" name="Text Box 124"/>
            <p:cNvSpPr txBox="1">
              <a:spLocks noChangeArrowheads="1"/>
            </p:cNvSpPr>
            <p:nvPr/>
          </p:nvSpPr>
          <p:spPr bwMode="auto">
            <a:xfrm>
              <a:off x="3745" y="2537"/>
              <a:ext cx="6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>
                  <a:solidFill>
                    <a:srgbClr val="FF0000"/>
                  </a:solidFill>
                </a:rPr>
                <a:t>SMTP</a:t>
              </a:r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25" name="Group 125"/>
          <p:cNvGrpSpPr>
            <a:grpSpLocks/>
          </p:cNvGrpSpPr>
          <p:nvPr/>
        </p:nvGrpSpPr>
        <p:grpSpPr bwMode="auto">
          <a:xfrm>
            <a:off x="4773613" y="3503613"/>
            <a:ext cx="1031875" cy="457200"/>
            <a:chOff x="3745" y="2537"/>
            <a:chExt cx="650" cy="288"/>
          </a:xfrm>
        </p:grpSpPr>
        <p:sp>
          <p:nvSpPr>
            <p:cNvPr id="14364" name="Rectangle 126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5" name="Text Box 127"/>
            <p:cNvSpPr txBox="1">
              <a:spLocks noChangeArrowheads="1"/>
            </p:cNvSpPr>
            <p:nvPr/>
          </p:nvSpPr>
          <p:spPr bwMode="auto">
            <a:xfrm>
              <a:off x="3745" y="2537"/>
              <a:ext cx="6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>
                  <a:solidFill>
                    <a:srgbClr val="FF0000"/>
                  </a:solidFill>
                </a:rPr>
                <a:t>SMTP</a:t>
              </a:r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124" name="Slide Number Placeholder 1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278836-F49B-470B-BFB1-898E12B00214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125" name="Footer Placeholder 1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Electronic Mail: SMTP </a:t>
            </a:r>
            <a:r>
              <a:rPr lang="en-US" sz="3200" smtClean="0"/>
              <a:t>[RFC 2821]</a:t>
            </a:r>
            <a:endParaRPr lang="en-US" smtClean="0"/>
          </a:p>
        </p:txBody>
      </p:sp>
      <p:sp>
        <p:nvSpPr>
          <p:cNvPr id="7168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7324725" cy="4648200"/>
          </a:xfrm>
        </p:spPr>
        <p:txBody>
          <a:bodyPr/>
          <a:lstStyle/>
          <a:p>
            <a:r>
              <a:rPr lang="en-US" sz="2000" smtClean="0"/>
              <a:t>uses TCP to reliably transfer email message from client to server, port 25</a:t>
            </a:r>
          </a:p>
          <a:p>
            <a:r>
              <a:rPr lang="en-US" sz="2000" smtClean="0"/>
              <a:t>direct transfer: sending server to receiving server</a:t>
            </a:r>
          </a:p>
          <a:p>
            <a:r>
              <a:rPr lang="en-US" sz="2000" smtClean="0"/>
              <a:t>three phases of transfer</a:t>
            </a:r>
          </a:p>
          <a:p>
            <a:pPr lvl="1"/>
            <a:r>
              <a:rPr lang="en-US" sz="2000" smtClean="0"/>
              <a:t>handshaking (greeting)</a:t>
            </a:r>
          </a:p>
          <a:p>
            <a:pPr lvl="1"/>
            <a:r>
              <a:rPr lang="en-US" sz="2000" smtClean="0"/>
              <a:t>transfer of messages</a:t>
            </a:r>
          </a:p>
          <a:p>
            <a:pPr lvl="1"/>
            <a:r>
              <a:rPr lang="en-US" sz="2000" smtClean="0"/>
              <a:t>closure</a:t>
            </a:r>
          </a:p>
          <a:p>
            <a:r>
              <a:rPr lang="en-US" sz="2000" smtClean="0"/>
              <a:t>command/response interaction</a:t>
            </a:r>
            <a:endParaRPr lang="en-US" sz="2000" smtClean="0">
              <a:solidFill>
                <a:schemeClr val="accent2"/>
              </a:solidFill>
            </a:endParaRPr>
          </a:p>
          <a:p>
            <a:pPr lvl="1"/>
            <a:r>
              <a:rPr lang="en-US" sz="2000" smtClean="0">
                <a:solidFill>
                  <a:srgbClr val="000099"/>
                </a:solidFill>
              </a:rPr>
              <a:t>commands:</a:t>
            </a:r>
            <a:r>
              <a:rPr lang="en-US" sz="2000" smtClean="0"/>
              <a:t> ASCII text</a:t>
            </a:r>
          </a:p>
          <a:p>
            <a:pPr lvl="1"/>
            <a:r>
              <a:rPr lang="en-US" sz="2000" smtClean="0">
                <a:solidFill>
                  <a:srgbClr val="000099"/>
                </a:solidFill>
              </a:rPr>
              <a:t>response:</a:t>
            </a:r>
            <a:r>
              <a:rPr lang="en-US" sz="2000" smtClean="0"/>
              <a:t> status code and phrase</a:t>
            </a:r>
          </a:p>
          <a:p>
            <a:r>
              <a:rPr lang="en-US" sz="2400" smtClean="0"/>
              <a:t>messages must be in 7-bit ASCII</a:t>
            </a:r>
          </a:p>
          <a:p>
            <a:pPr lvl="1"/>
            <a:endParaRPr lang="en-US" sz="2000" smtClean="0"/>
          </a:p>
          <a:p>
            <a:pPr lvl="1"/>
            <a:endParaRPr lang="en-US" sz="200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0"/>
            <a:ext cx="8235950" cy="1143000"/>
          </a:xfrm>
        </p:spPr>
        <p:txBody>
          <a:bodyPr/>
          <a:lstStyle/>
          <a:p>
            <a:r>
              <a:rPr lang="en-US" sz="3600" smtClean="0"/>
              <a:t>Scenario: Alice sends message to Bob</a:t>
            </a:r>
            <a:endParaRPr lang="en-US" smtClean="0"/>
          </a:p>
        </p:txBody>
      </p:sp>
      <p:sp>
        <p:nvSpPr>
          <p:cNvPr id="153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76350"/>
            <a:ext cx="3810000" cy="32194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dirty="0" smtClean="0"/>
              <a:t>1) Alice uses UA to compose message and “to” </a:t>
            </a:r>
            <a:r>
              <a:rPr lang="en-US" sz="2000" dirty="0" smtClean="0">
                <a:latin typeface="Courier New" pitchFamily="49" charset="0"/>
              </a:rPr>
              <a:t>bob@someschool.edu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2) Alice’s UA sends message to her mail server; message placed in message queue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3) Client side of SMTP opens TCP connection with Bob’s mail server</a:t>
            </a:r>
          </a:p>
        </p:txBody>
      </p:sp>
      <p:sp>
        <p:nvSpPr>
          <p:cNvPr id="1536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08500" y="1303338"/>
            <a:ext cx="3810000" cy="32686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dirty="0" smtClean="0"/>
              <a:t>4) SMTP client sends Alice’s message over the TCP connection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5) Bob’s mail server places the message in Bob’s mailbox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6) Bob invokes his user agent to read message</a:t>
            </a:r>
            <a:endParaRPr lang="en-US" sz="2400" dirty="0" smtClean="0"/>
          </a:p>
          <a:p>
            <a:pPr>
              <a:buFont typeface="Wingdings" pitchFamily="2" charset="2"/>
              <a:buNone/>
            </a:pPr>
            <a:endParaRPr lang="en-US" sz="2400" dirty="0" smtClean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270000" y="5062538"/>
            <a:ext cx="709613" cy="703262"/>
            <a:chOff x="4337" y="290"/>
            <a:chExt cx="447" cy="443"/>
          </a:xfrm>
        </p:grpSpPr>
        <p:graphicFrame>
          <p:nvGraphicFramePr>
            <p:cNvPr id="15363" name="Object 6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966" name="Clip" r:id="rId3" imgW="1305000" imgH="1085760" progId="">
                    <p:embed/>
                  </p:oleObj>
                </mc:Choice>
                <mc:Fallback>
                  <p:oleObj name="Clip" r:id="rId3" imgW="1305000" imgH="1085760" progId="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5438" name="Rectangle 8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39" name="Text Box 9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agent</a:t>
                </a:r>
                <a:endParaRPr lang="en-US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795588" y="4503738"/>
            <a:ext cx="822325" cy="1501775"/>
            <a:chOff x="3484" y="2522"/>
            <a:chExt cx="518" cy="946"/>
          </a:xfrm>
        </p:grpSpPr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15429" name="AutoShape 12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30" name="Rectangle 13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31" name="Rectangle 14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32" name="AutoShape 15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33" name="Line 16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34" name="Line 17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35" name="Rectangle 18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36" name="Rectangle 19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3484" y="2807"/>
              <a:ext cx="518" cy="661"/>
              <a:chOff x="4288" y="2627"/>
              <a:chExt cx="518" cy="661"/>
            </a:xfrm>
          </p:grpSpPr>
          <p:sp>
            <p:nvSpPr>
              <p:cNvPr id="15414" name="Rectangle 21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15" name="Text Box 22"/>
              <p:cNvSpPr txBox="1">
                <a:spLocks noChangeArrowheads="1"/>
              </p:cNvSpPr>
              <p:nvPr/>
            </p:nvSpPr>
            <p:spPr bwMode="auto">
              <a:xfrm>
                <a:off x="4288" y="2627"/>
                <a:ext cx="504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mail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server</a:t>
                </a: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5416" name="Rectangle 23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17" name="Line 24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18" name="Line 25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19" name="Line 26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20" name="Line 27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21" name="Line 28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22" name="Line 29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23" name="Line 30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24" name="Rectangle 31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25" name="Rectangle 32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26" name="Rectangle 33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27" name="Rectangle 34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28" name="Rectangle 35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pic>
        <p:nvPicPr>
          <p:cNvPr id="15371" name="Picture 36" descr="Alic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3225" y="5121275"/>
            <a:ext cx="561975" cy="69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2" name="Picture 37" descr="Bob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93038" y="5026025"/>
            <a:ext cx="676275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38"/>
          <p:cNvGrpSpPr>
            <a:grpSpLocks/>
          </p:cNvGrpSpPr>
          <p:nvPr/>
        </p:nvGrpSpPr>
        <p:grpSpPr bwMode="auto">
          <a:xfrm>
            <a:off x="4986338" y="4449763"/>
            <a:ext cx="822325" cy="1501775"/>
            <a:chOff x="3484" y="2522"/>
            <a:chExt cx="518" cy="946"/>
          </a:xfrm>
        </p:grpSpPr>
        <p:grpSp>
          <p:nvGrpSpPr>
            <p:cNvPr id="9" name="Group 39"/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15404" name="AutoShape 40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5" name="Rectangle 41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6" name="Rectangle 42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7" name="AutoShape 43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8" name="Line 44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9" name="Line 45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10" name="Rectangle 46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11" name="Rectangle 47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48"/>
            <p:cNvGrpSpPr>
              <a:grpSpLocks/>
            </p:cNvGrpSpPr>
            <p:nvPr/>
          </p:nvGrpSpPr>
          <p:grpSpPr bwMode="auto">
            <a:xfrm>
              <a:off x="3484" y="2807"/>
              <a:ext cx="518" cy="661"/>
              <a:chOff x="4288" y="2627"/>
              <a:chExt cx="518" cy="661"/>
            </a:xfrm>
          </p:grpSpPr>
          <p:sp>
            <p:nvSpPr>
              <p:cNvPr id="15389" name="Rectangle 49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0" name="Text Box 50"/>
              <p:cNvSpPr txBox="1">
                <a:spLocks noChangeArrowheads="1"/>
              </p:cNvSpPr>
              <p:nvPr/>
            </p:nvSpPr>
            <p:spPr bwMode="auto">
              <a:xfrm>
                <a:off x="4288" y="2627"/>
                <a:ext cx="504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mail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server</a:t>
                </a: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5391" name="Rectangle 51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2" name="Line 52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3" name="Line 53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4" name="Line 54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5" name="Line 55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6" name="Line 56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7" name="Line 57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8" name="Line 58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9" name="Rectangle 59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0" name="Rectangle 60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1" name="Rectangle 61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2" name="Rectangle 62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3" name="Rectangle 63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" name="Group 64"/>
          <p:cNvGrpSpPr>
            <a:grpSpLocks/>
          </p:cNvGrpSpPr>
          <p:nvPr/>
        </p:nvGrpSpPr>
        <p:grpSpPr bwMode="auto">
          <a:xfrm>
            <a:off x="6819900" y="4946650"/>
            <a:ext cx="709613" cy="703263"/>
            <a:chOff x="4337" y="290"/>
            <a:chExt cx="447" cy="443"/>
          </a:xfrm>
        </p:grpSpPr>
        <p:graphicFrame>
          <p:nvGraphicFramePr>
            <p:cNvPr id="15362" name="Object 65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967" name="Clip" r:id="rId7" imgW="1305000" imgH="1085760" progId="">
                    <p:embed/>
                  </p:oleObj>
                </mc:Choice>
                <mc:Fallback>
                  <p:oleObj name="Clip" r:id="rId7" imgW="1305000" imgH="1085760" progId="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" name="Group 66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5385" name="Rectangle 67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6" name="Text Box 68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agent</a:t>
                </a:r>
                <a:endParaRPr lang="en-US">
                  <a:latin typeface="Times New Roman" pitchFamily="18" charset="0"/>
                </a:endParaRPr>
              </a:p>
            </p:txBody>
          </p:sp>
        </p:grpSp>
      </p:grpSp>
      <p:sp>
        <p:nvSpPr>
          <p:cNvPr id="15375" name="Line 69"/>
          <p:cNvSpPr>
            <a:spLocks noChangeShapeType="1"/>
          </p:cNvSpPr>
          <p:nvPr/>
        </p:nvSpPr>
        <p:spPr bwMode="auto">
          <a:xfrm>
            <a:off x="1928813" y="5494338"/>
            <a:ext cx="892175" cy="14605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Line 70"/>
          <p:cNvSpPr>
            <a:spLocks noChangeShapeType="1"/>
          </p:cNvSpPr>
          <p:nvPr/>
        </p:nvSpPr>
        <p:spPr bwMode="auto">
          <a:xfrm>
            <a:off x="3614738" y="5629275"/>
            <a:ext cx="1379537" cy="2190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Line 71"/>
          <p:cNvSpPr>
            <a:spLocks noChangeShapeType="1"/>
          </p:cNvSpPr>
          <p:nvPr/>
        </p:nvSpPr>
        <p:spPr bwMode="auto">
          <a:xfrm flipV="1">
            <a:off x="5811838" y="5408613"/>
            <a:ext cx="1027112" cy="42703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8" name="Oval 72"/>
          <p:cNvSpPr>
            <a:spLocks noChangeArrowheads="1"/>
          </p:cNvSpPr>
          <p:nvPr/>
        </p:nvSpPr>
        <p:spPr bwMode="auto">
          <a:xfrm>
            <a:off x="1441450" y="4870450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1</a:t>
            </a:r>
            <a:endParaRPr lang="en-US"/>
          </a:p>
        </p:txBody>
      </p:sp>
      <p:sp>
        <p:nvSpPr>
          <p:cNvPr id="15379" name="Oval 74"/>
          <p:cNvSpPr>
            <a:spLocks noChangeArrowheads="1"/>
          </p:cNvSpPr>
          <p:nvPr/>
        </p:nvSpPr>
        <p:spPr bwMode="auto">
          <a:xfrm>
            <a:off x="2168525" y="5438775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2</a:t>
            </a:r>
            <a:endParaRPr lang="en-US"/>
          </a:p>
        </p:txBody>
      </p:sp>
      <p:sp>
        <p:nvSpPr>
          <p:cNvPr id="15380" name="Oval 75"/>
          <p:cNvSpPr>
            <a:spLocks noChangeArrowheads="1"/>
          </p:cNvSpPr>
          <p:nvPr/>
        </p:nvSpPr>
        <p:spPr bwMode="auto">
          <a:xfrm>
            <a:off x="3040063" y="5518150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3</a:t>
            </a:r>
            <a:endParaRPr lang="en-US"/>
          </a:p>
        </p:txBody>
      </p:sp>
      <p:sp>
        <p:nvSpPr>
          <p:cNvPr id="15381" name="Oval 76"/>
          <p:cNvSpPr>
            <a:spLocks noChangeArrowheads="1"/>
          </p:cNvSpPr>
          <p:nvPr/>
        </p:nvSpPr>
        <p:spPr bwMode="auto">
          <a:xfrm>
            <a:off x="4151313" y="5603875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4</a:t>
            </a:r>
            <a:endParaRPr lang="en-US"/>
          </a:p>
        </p:txBody>
      </p:sp>
      <p:sp>
        <p:nvSpPr>
          <p:cNvPr id="15382" name="Oval 77"/>
          <p:cNvSpPr>
            <a:spLocks noChangeArrowheads="1"/>
          </p:cNvSpPr>
          <p:nvPr/>
        </p:nvSpPr>
        <p:spPr bwMode="auto">
          <a:xfrm>
            <a:off x="5300663" y="5702300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5</a:t>
            </a:r>
            <a:endParaRPr lang="en-US"/>
          </a:p>
        </p:txBody>
      </p:sp>
      <p:sp>
        <p:nvSpPr>
          <p:cNvPr id="15383" name="Oval 78"/>
          <p:cNvSpPr>
            <a:spLocks noChangeArrowheads="1"/>
          </p:cNvSpPr>
          <p:nvPr/>
        </p:nvSpPr>
        <p:spPr bwMode="auto">
          <a:xfrm>
            <a:off x="6178550" y="5505450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6</a:t>
            </a:r>
            <a:endParaRPr lang="en-US"/>
          </a:p>
        </p:txBody>
      </p:sp>
      <p:sp>
        <p:nvSpPr>
          <p:cNvPr id="79" name="Slide Number Placeholder 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278836-F49B-470B-BFB1-898E12B00214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80" name="Footer Placeholder 7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Sample SMTP interaction</a:t>
            </a:r>
            <a:endParaRPr lang="en-US" smtClean="0"/>
          </a:p>
        </p:txBody>
      </p:sp>
      <p:sp>
        <p:nvSpPr>
          <p:cNvPr id="72709" name="Rectangle 3"/>
          <p:cNvSpPr>
            <a:spLocks noChangeArrowheads="1"/>
          </p:cNvSpPr>
          <p:nvPr/>
        </p:nvSpPr>
        <p:spPr bwMode="auto">
          <a:xfrm>
            <a:off x="0" y="1273175"/>
            <a:ext cx="8870950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Courier New" pitchFamily="49" charset="0"/>
              </a:rPr>
              <a:t>     S: 220 hamburger.edu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Courier New" pitchFamily="49" charset="0"/>
              </a:rPr>
              <a:t>     C: HELO crepes.fr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Courier New" pitchFamily="49" charset="0"/>
              </a:rPr>
              <a:t>     S: 250  Hello crepes.fr, pleased to meet you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Courier New" pitchFamily="49" charset="0"/>
              </a:rPr>
              <a:t>     C: MAIL FROM: &lt;alice@crepes.fr&gt;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Courier New" pitchFamily="49" charset="0"/>
              </a:rPr>
              <a:t>     S: 250 alice@crepes.fr... Sender ok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Courier New" pitchFamily="49" charset="0"/>
              </a:rPr>
              <a:t>     C: RCPT TO: &lt;bob@hamburger.edu&gt;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Courier New" pitchFamily="49" charset="0"/>
              </a:rPr>
              <a:t>     S: 250 bob@hamburger.edu ... Recipient ok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Courier New" pitchFamily="49" charset="0"/>
              </a:rPr>
              <a:t>     C: DATA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Courier New" pitchFamily="49" charset="0"/>
              </a:rPr>
              <a:t>     S: 354 Enter mail, end with "." on a line by itself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Courier New" pitchFamily="49" charset="0"/>
              </a:rPr>
              <a:t>     C: Do you like ketchup?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Courier New" pitchFamily="49" charset="0"/>
              </a:rPr>
              <a:t>     C: How about pickles?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Courier New" pitchFamily="49" charset="0"/>
              </a:rPr>
              <a:t>     C: 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Courier New" pitchFamily="49" charset="0"/>
              </a:rPr>
              <a:t>     S: 250 Message accepted for delivery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Courier New" pitchFamily="49" charset="0"/>
              </a:rPr>
              <a:t>     C: QUIT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Courier New" pitchFamily="49" charset="0"/>
              </a:rPr>
              <a:t>     S: 221 hamburger.edu closing connection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326667-E6E6-4DE2-8E19-42096EDF669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>
          <a:xfrm>
            <a:off x="373063" y="414338"/>
            <a:ext cx="7772400" cy="884237"/>
          </a:xfrm>
        </p:spPr>
        <p:txBody>
          <a:bodyPr/>
          <a:lstStyle/>
          <a:p>
            <a:r>
              <a:rPr lang="en-US" sz="3200" smtClean="0">
                <a:solidFill>
                  <a:srgbClr val="FF0000"/>
                </a:solidFill>
              </a:rPr>
              <a:t>Try SMTP interaction for yourself:</a:t>
            </a:r>
            <a:endParaRPr lang="en-US" smtClean="0"/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smtClean="0">
                <a:latin typeface="Courier New" pitchFamily="49" charset="0"/>
              </a:rPr>
              <a:t>telnet servername 25</a:t>
            </a:r>
            <a:endParaRPr lang="en-US" sz="2400" smtClean="0"/>
          </a:p>
          <a:p>
            <a:r>
              <a:rPr lang="en-US" sz="2400" smtClean="0"/>
              <a:t>see 220 reply from server</a:t>
            </a:r>
          </a:p>
          <a:p>
            <a:r>
              <a:rPr lang="en-US" sz="2400" smtClean="0"/>
              <a:t>enter HELO, MAIL FROM, RCPT TO, DATA, QUIT commands</a:t>
            </a:r>
            <a:r>
              <a:rPr lang="en-US" smtClean="0"/>
              <a:t> </a:t>
            </a:r>
          </a:p>
          <a:p>
            <a:pPr>
              <a:buFont typeface="Wingdings" pitchFamily="2" charset="2"/>
              <a:buNone/>
            </a:pPr>
            <a:r>
              <a:rPr lang="en-US" sz="2400" smtClean="0"/>
              <a:t>above lets you send email without using email client (reader)</a:t>
            </a: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SMTP: final words</a:t>
            </a:r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000" smtClean="0"/>
              <a:t>SMTP uses persistent connections</a:t>
            </a:r>
          </a:p>
          <a:p>
            <a:r>
              <a:rPr lang="en-US" sz="2000" smtClean="0"/>
              <a:t>SMTP requires message (header &amp; body) to be in 7-bit ASCII</a:t>
            </a:r>
          </a:p>
          <a:p>
            <a:r>
              <a:rPr lang="en-US" sz="2000" smtClean="0"/>
              <a:t>SMTP server uses </a:t>
            </a:r>
            <a:r>
              <a:rPr lang="en-US" sz="2000" smtClean="0">
                <a:latin typeface="Courier New" pitchFamily="49" charset="0"/>
              </a:rPr>
              <a:t>CRLF.CRLF</a:t>
            </a:r>
            <a:r>
              <a:rPr lang="en-US" sz="2000" smtClean="0"/>
              <a:t> to determine end of message</a:t>
            </a:r>
          </a:p>
        </p:txBody>
      </p:sp>
      <p:sp>
        <p:nvSpPr>
          <p:cNvPr id="7475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comparison with HTTP:</a:t>
            </a:r>
          </a:p>
          <a:p>
            <a:pPr>
              <a:spcBef>
                <a:spcPct val="50000"/>
              </a:spcBef>
            </a:pPr>
            <a:r>
              <a:rPr lang="en-US" sz="2000" smtClean="0"/>
              <a:t>HTTP: pull</a:t>
            </a:r>
          </a:p>
          <a:p>
            <a:pPr>
              <a:spcAft>
                <a:spcPct val="50000"/>
              </a:spcAft>
            </a:pPr>
            <a:r>
              <a:rPr lang="en-US" sz="2000" smtClean="0"/>
              <a:t>SMTP: push</a:t>
            </a:r>
          </a:p>
          <a:p>
            <a:pPr>
              <a:spcAft>
                <a:spcPct val="50000"/>
              </a:spcAft>
            </a:pPr>
            <a:r>
              <a:rPr lang="en-US" sz="2000" smtClean="0"/>
              <a:t>both have ASCII command/response interaction, status codes</a:t>
            </a:r>
          </a:p>
          <a:p>
            <a:r>
              <a:rPr lang="en-US" sz="2000" smtClean="0"/>
              <a:t>HTTP: each object encapsulated in its own response msg</a:t>
            </a:r>
          </a:p>
          <a:p>
            <a:r>
              <a:rPr lang="en-US" sz="2000" smtClean="0"/>
              <a:t>SMTP: multiple objects sent in multipart msg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278836-F49B-470B-BFB1-898E12B00214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Mail message format</a:t>
            </a:r>
            <a:endParaRPr lang="en-US" smtClean="0"/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smtClean="0"/>
              <a:t>SMTP: protocol for exchanging email msgs</a:t>
            </a:r>
          </a:p>
          <a:p>
            <a:pPr>
              <a:buFont typeface="Wingdings" pitchFamily="2" charset="2"/>
              <a:buNone/>
            </a:pPr>
            <a:r>
              <a:rPr lang="en-US" sz="2000" smtClean="0"/>
              <a:t>RFC 822: standard for text message format:</a:t>
            </a:r>
          </a:p>
          <a:p>
            <a:r>
              <a:rPr lang="en-US" sz="2000" smtClean="0"/>
              <a:t>header lines, e.g.,</a:t>
            </a:r>
          </a:p>
          <a:p>
            <a:pPr lvl="1"/>
            <a:r>
              <a:rPr lang="en-US" sz="1800" smtClean="0"/>
              <a:t>To:</a:t>
            </a:r>
          </a:p>
          <a:p>
            <a:pPr lvl="1"/>
            <a:r>
              <a:rPr lang="en-US" sz="1800" smtClean="0"/>
              <a:t>From:</a:t>
            </a:r>
          </a:p>
          <a:p>
            <a:pPr lvl="1"/>
            <a:r>
              <a:rPr lang="en-US" sz="1800" smtClean="0"/>
              <a:t>Subject:</a:t>
            </a:r>
          </a:p>
          <a:p>
            <a:pPr lvl="1">
              <a:buFont typeface="Wingdings" pitchFamily="2" charset="2"/>
              <a:buNone/>
            </a:pPr>
            <a:r>
              <a:rPr lang="en-US" sz="1800" i="1" smtClean="0">
                <a:solidFill>
                  <a:srgbClr val="FF0000"/>
                </a:solidFill>
              </a:rPr>
              <a:t>different</a:t>
            </a:r>
            <a:r>
              <a:rPr lang="en-US" sz="1800" i="1" smtClean="0">
                <a:solidFill>
                  <a:srgbClr val="66FFCC"/>
                </a:solidFill>
              </a:rPr>
              <a:t> </a:t>
            </a:r>
            <a:r>
              <a:rPr lang="en-US" sz="1800" i="1" smtClean="0"/>
              <a:t>from SMTP commands</a:t>
            </a:r>
            <a:r>
              <a:rPr lang="en-US" sz="1800" smtClean="0"/>
              <a:t>!</a:t>
            </a:r>
          </a:p>
          <a:p>
            <a:r>
              <a:rPr lang="en-US" sz="2000" smtClean="0"/>
              <a:t>body</a:t>
            </a:r>
          </a:p>
          <a:p>
            <a:pPr lvl="1"/>
            <a:r>
              <a:rPr lang="en-US" sz="1800" smtClean="0"/>
              <a:t>the “message”, ASCII characters only</a:t>
            </a:r>
          </a:p>
        </p:txBody>
      </p:sp>
      <p:sp>
        <p:nvSpPr>
          <p:cNvPr id="75782" name="Rectangle 5"/>
          <p:cNvSpPr>
            <a:spLocks noChangeArrowheads="1"/>
          </p:cNvSpPr>
          <p:nvPr/>
        </p:nvSpPr>
        <p:spPr bwMode="auto">
          <a:xfrm>
            <a:off x="4978400" y="1892300"/>
            <a:ext cx="28321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chemeClr val="bg1"/>
                </a:solidFill>
              </a:rPr>
              <a:t>header</a:t>
            </a:r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4978400" y="2705100"/>
            <a:ext cx="2832100" cy="17399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chemeClr val="bg1"/>
                </a:solidFill>
              </a:rPr>
              <a:t>body</a:t>
            </a:r>
          </a:p>
        </p:txBody>
      </p:sp>
      <p:sp>
        <p:nvSpPr>
          <p:cNvPr id="75784" name="Rectangle 9"/>
          <p:cNvSpPr>
            <a:spLocks noChangeArrowheads="1"/>
          </p:cNvSpPr>
          <p:nvPr/>
        </p:nvSpPr>
        <p:spPr bwMode="auto">
          <a:xfrm>
            <a:off x="4775200" y="1778000"/>
            <a:ext cx="3238500" cy="307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85" name="Line 10"/>
          <p:cNvSpPr>
            <a:spLocks noChangeShapeType="1"/>
          </p:cNvSpPr>
          <p:nvPr/>
        </p:nvSpPr>
        <p:spPr bwMode="auto">
          <a:xfrm flipV="1">
            <a:off x="3162300" y="2159000"/>
            <a:ext cx="1765300" cy="1016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86" name="Line 11"/>
          <p:cNvSpPr>
            <a:spLocks noChangeShapeType="1"/>
          </p:cNvSpPr>
          <p:nvPr/>
        </p:nvSpPr>
        <p:spPr bwMode="auto">
          <a:xfrm flipV="1">
            <a:off x="3009900" y="3327400"/>
            <a:ext cx="1905000" cy="187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87" name="Text Box 13"/>
          <p:cNvSpPr txBox="1">
            <a:spLocks noChangeArrowheads="1"/>
          </p:cNvSpPr>
          <p:nvPr/>
        </p:nvSpPr>
        <p:spPr bwMode="auto">
          <a:xfrm>
            <a:off x="8132763" y="2112963"/>
            <a:ext cx="8048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/>
              <a:t>blank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/>
              <a:t>line</a:t>
            </a:r>
          </a:p>
        </p:txBody>
      </p:sp>
      <p:sp>
        <p:nvSpPr>
          <p:cNvPr id="75788" name="Line 14"/>
          <p:cNvSpPr>
            <a:spLocks noChangeShapeType="1"/>
          </p:cNvSpPr>
          <p:nvPr/>
        </p:nvSpPr>
        <p:spPr bwMode="auto">
          <a:xfrm flipH="1">
            <a:off x="7251700" y="2552700"/>
            <a:ext cx="9652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278836-F49B-470B-BFB1-898E12B00214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Mail access protocols</a:t>
            </a:r>
          </a:p>
        </p:txBody>
      </p:sp>
      <p:sp>
        <p:nvSpPr>
          <p:cNvPr id="163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81025" y="3219450"/>
            <a:ext cx="7381875" cy="2209800"/>
          </a:xfrm>
        </p:spPr>
        <p:txBody>
          <a:bodyPr/>
          <a:lstStyle/>
          <a:p>
            <a:r>
              <a:rPr lang="en-US" sz="2000" smtClean="0"/>
              <a:t>SMTP: delivery/storage to receiver’s server</a:t>
            </a:r>
          </a:p>
          <a:p>
            <a:r>
              <a:rPr lang="en-US" sz="2000" smtClean="0"/>
              <a:t>mail access protocol: retrieval from server</a:t>
            </a:r>
          </a:p>
          <a:p>
            <a:pPr lvl="1"/>
            <a:r>
              <a:rPr lang="en-US" sz="2000" smtClean="0"/>
              <a:t>POP: Post Office Protocol [RFC 1939]</a:t>
            </a:r>
          </a:p>
          <a:p>
            <a:pPr lvl="2"/>
            <a:r>
              <a:rPr lang="en-US" smtClean="0"/>
              <a:t>authorization (agent &lt;--&gt;server) and download </a:t>
            </a:r>
          </a:p>
          <a:p>
            <a:pPr lvl="1"/>
            <a:r>
              <a:rPr lang="en-US" sz="2000" smtClean="0"/>
              <a:t>IMAP: Internet Mail Access Protocol [RFC 1730]</a:t>
            </a:r>
          </a:p>
          <a:p>
            <a:pPr lvl="2"/>
            <a:r>
              <a:rPr lang="en-US" smtClean="0"/>
              <a:t>more features (more complex)</a:t>
            </a:r>
          </a:p>
          <a:p>
            <a:pPr lvl="2"/>
            <a:r>
              <a:rPr lang="en-US" smtClean="0"/>
              <a:t>manipulation of stored msgs on server</a:t>
            </a:r>
          </a:p>
          <a:p>
            <a:pPr lvl="1"/>
            <a:r>
              <a:rPr lang="en-US" sz="2000" smtClean="0"/>
              <a:t>HTTP: gmail, Hotmail, Yahoo! Mail, etc.</a:t>
            </a:r>
            <a:endParaRPr lang="en-US" smtClean="0"/>
          </a:p>
          <a:p>
            <a:pPr lvl="1"/>
            <a:endParaRPr lang="en-US" sz="2000" smtClean="0"/>
          </a:p>
        </p:txBody>
      </p:sp>
      <p:sp>
        <p:nvSpPr>
          <p:cNvPr id="16394" name="Line 6"/>
          <p:cNvSpPr>
            <a:spLocks noChangeShapeType="1"/>
          </p:cNvSpPr>
          <p:nvPr/>
        </p:nvSpPr>
        <p:spPr bwMode="auto">
          <a:xfrm>
            <a:off x="2238375" y="1847850"/>
            <a:ext cx="847725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7018338" y="1536700"/>
            <a:ext cx="709612" cy="703263"/>
            <a:chOff x="4337" y="290"/>
            <a:chExt cx="447" cy="443"/>
          </a:xfrm>
        </p:grpSpPr>
        <p:graphicFrame>
          <p:nvGraphicFramePr>
            <p:cNvPr id="16389" name="Object 33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994" name="Clip" r:id="rId3" imgW="1305000" imgH="1085760" progId="">
                    <p:embed/>
                  </p:oleObj>
                </mc:Choice>
                <mc:Fallback>
                  <p:oleObj name="Clip" r:id="rId3" imgW="1305000" imgH="1085760" progId="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6462" name="Rectangle 35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63" name="Text Box 36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agent</a:t>
                </a:r>
                <a:endParaRPr lang="en-US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4" name="Group 84"/>
          <p:cNvGrpSpPr>
            <a:grpSpLocks/>
          </p:cNvGrpSpPr>
          <p:nvPr/>
        </p:nvGrpSpPr>
        <p:grpSpPr bwMode="auto">
          <a:xfrm>
            <a:off x="3135313" y="1631950"/>
            <a:ext cx="355600" cy="933450"/>
            <a:chOff x="4180" y="783"/>
            <a:chExt cx="150" cy="307"/>
          </a:xfrm>
        </p:grpSpPr>
        <p:sp>
          <p:nvSpPr>
            <p:cNvPr id="16453" name="AutoShape 85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4" name="Rectangle 86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5" name="Rectangle 87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6" name="AutoShape 88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7" name="Line 89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8" name="Line 90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9" name="Rectangle 91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60" name="Rectangle 92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58"/>
          <p:cNvGrpSpPr>
            <a:grpSpLocks/>
          </p:cNvGrpSpPr>
          <p:nvPr/>
        </p:nvGrpSpPr>
        <p:grpSpPr bwMode="auto">
          <a:xfrm>
            <a:off x="2563813" y="2009775"/>
            <a:ext cx="1458912" cy="1179513"/>
            <a:chOff x="1789" y="1206"/>
            <a:chExt cx="919" cy="743"/>
          </a:xfrm>
        </p:grpSpPr>
        <p:sp>
          <p:nvSpPr>
            <p:cNvPr id="16437" name="Text Box 95"/>
            <p:cNvSpPr txBox="1">
              <a:spLocks noChangeArrowheads="1"/>
            </p:cNvSpPr>
            <p:nvPr/>
          </p:nvSpPr>
          <p:spPr bwMode="auto">
            <a:xfrm>
              <a:off x="1789" y="1583"/>
              <a:ext cx="919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sender’s mail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server</a:t>
              </a:r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7" name="Group 157"/>
            <p:cNvGrpSpPr>
              <a:grpSpLocks/>
            </p:cNvGrpSpPr>
            <p:nvPr/>
          </p:nvGrpSpPr>
          <p:grpSpPr bwMode="auto">
            <a:xfrm>
              <a:off x="1992" y="1206"/>
              <a:ext cx="510" cy="354"/>
              <a:chOff x="2070" y="2004"/>
              <a:chExt cx="510" cy="354"/>
            </a:xfrm>
          </p:grpSpPr>
          <p:sp>
            <p:nvSpPr>
              <p:cNvPr id="16439" name="Rectangle 94"/>
              <p:cNvSpPr>
                <a:spLocks noChangeArrowheads="1"/>
              </p:cNvSpPr>
              <p:nvPr/>
            </p:nvSpPr>
            <p:spPr bwMode="auto">
              <a:xfrm>
                <a:off x="2070" y="2004"/>
                <a:ext cx="510" cy="354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0" name="Rectangle 96"/>
              <p:cNvSpPr>
                <a:spLocks noChangeArrowheads="1"/>
              </p:cNvSpPr>
              <p:nvPr/>
            </p:nvSpPr>
            <p:spPr bwMode="auto">
              <a:xfrm>
                <a:off x="2094" y="207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1" name="Line 97"/>
              <p:cNvSpPr>
                <a:spLocks noChangeShapeType="1"/>
              </p:cNvSpPr>
              <p:nvPr/>
            </p:nvSpPr>
            <p:spPr bwMode="auto">
              <a:xfrm>
                <a:off x="2143" y="210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2" name="Line 98"/>
              <p:cNvSpPr>
                <a:spLocks noChangeShapeType="1"/>
              </p:cNvSpPr>
              <p:nvPr/>
            </p:nvSpPr>
            <p:spPr bwMode="auto">
              <a:xfrm>
                <a:off x="2252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3" name="Line 99"/>
              <p:cNvSpPr>
                <a:spLocks noChangeShapeType="1"/>
              </p:cNvSpPr>
              <p:nvPr/>
            </p:nvSpPr>
            <p:spPr bwMode="auto">
              <a:xfrm>
                <a:off x="2307" y="210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4" name="Line 100"/>
              <p:cNvSpPr>
                <a:spLocks noChangeShapeType="1"/>
              </p:cNvSpPr>
              <p:nvPr/>
            </p:nvSpPr>
            <p:spPr bwMode="auto">
              <a:xfrm>
                <a:off x="2364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5" name="Line 101"/>
              <p:cNvSpPr>
                <a:spLocks noChangeShapeType="1"/>
              </p:cNvSpPr>
              <p:nvPr/>
            </p:nvSpPr>
            <p:spPr bwMode="auto">
              <a:xfrm>
                <a:off x="2425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6" name="Line 102"/>
              <p:cNvSpPr>
                <a:spLocks noChangeShapeType="1"/>
              </p:cNvSpPr>
              <p:nvPr/>
            </p:nvSpPr>
            <p:spPr bwMode="auto">
              <a:xfrm>
                <a:off x="2481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7" name="Line 103"/>
              <p:cNvSpPr>
                <a:spLocks noChangeShapeType="1"/>
              </p:cNvSpPr>
              <p:nvPr/>
            </p:nvSpPr>
            <p:spPr bwMode="auto">
              <a:xfrm>
                <a:off x="2196" y="210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8" name="Rectangle 104"/>
              <p:cNvSpPr>
                <a:spLocks noChangeArrowheads="1"/>
              </p:cNvSpPr>
              <p:nvPr/>
            </p:nvSpPr>
            <p:spPr bwMode="auto">
              <a:xfrm>
                <a:off x="2102" y="224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9" name="Rectangle 105"/>
              <p:cNvSpPr>
                <a:spLocks noChangeArrowheads="1"/>
              </p:cNvSpPr>
              <p:nvPr/>
            </p:nvSpPr>
            <p:spPr bwMode="auto">
              <a:xfrm>
                <a:off x="2188" y="224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50" name="Rectangle 106"/>
              <p:cNvSpPr>
                <a:spLocks noChangeArrowheads="1"/>
              </p:cNvSpPr>
              <p:nvPr/>
            </p:nvSpPr>
            <p:spPr bwMode="auto">
              <a:xfrm>
                <a:off x="2274" y="224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51" name="Rectangle 107"/>
              <p:cNvSpPr>
                <a:spLocks noChangeArrowheads="1"/>
              </p:cNvSpPr>
              <p:nvPr/>
            </p:nvSpPr>
            <p:spPr bwMode="auto">
              <a:xfrm>
                <a:off x="2371" y="224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52" name="Rectangle 108"/>
              <p:cNvSpPr>
                <a:spLocks noChangeArrowheads="1"/>
              </p:cNvSpPr>
              <p:nvPr/>
            </p:nvSpPr>
            <p:spPr bwMode="auto">
              <a:xfrm>
                <a:off x="2467" y="224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" name="Group 109"/>
          <p:cNvGrpSpPr>
            <a:grpSpLocks/>
          </p:cNvGrpSpPr>
          <p:nvPr/>
        </p:nvGrpSpPr>
        <p:grpSpPr bwMode="auto">
          <a:xfrm>
            <a:off x="1570038" y="1641475"/>
            <a:ext cx="709612" cy="703263"/>
            <a:chOff x="4337" y="290"/>
            <a:chExt cx="447" cy="443"/>
          </a:xfrm>
        </p:grpSpPr>
        <p:graphicFrame>
          <p:nvGraphicFramePr>
            <p:cNvPr id="16388" name="Object 110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995" name="Clip" r:id="rId5" imgW="1305000" imgH="1085760" progId="">
                    <p:embed/>
                  </p:oleObj>
                </mc:Choice>
                <mc:Fallback>
                  <p:oleObj name="Clip" r:id="rId5" imgW="1305000" imgH="1085760" progId="">
                    <p:embed/>
                    <p:pic>
                      <p:nvPicPr>
                        <p:cNvPr id="0" name="Object 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" name="Group 111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6435" name="Rectangle 112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6" name="Text Box 113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/>
                  <a:t>agent</a:t>
                </a:r>
                <a:endParaRPr lang="en-US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0" name="Group 119"/>
          <p:cNvGrpSpPr>
            <a:grpSpLocks/>
          </p:cNvGrpSpPr>
          <p:nvPr/>
        </p:nvGrpSpPr>
        <p:grpSpPr bwMode="auto">
          <a:xfrm>
            <a:off x="2173288" y="1389063"/>
            <a:ext cx="1031875" cy="457200"/>
            <a:chOff x="3745" y="2537"/>
            <a:chExt cx="650" cy="288"/>
          </a:xfrm>
        </p:grpSpPr>
        <p:sp>
          <p:nvSpPr>
            <p:cNvPr id="16432" name="Rectangle 120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3" name="Text Box 121"/>
            <p:cNvSpPr txBox="1">
              <a:spLocks noChangeArrowheads="1"/>
            </p:cNvSpPr>
            <p:nvPr/>
          </p:nvSpPr>
          <p:spPr bwMode="auto">
            <a:xfrm>
              <a:off x="3745" y="2537"/>
              <a:ext cx="6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>
                  <a:solidFill>
                    <a:srgbClr val="FF0000"/>
                  </a:solidFill>
                </a:rPr>
                <a:t>SMTP</a:t>
              </a:r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11" name="Group 126"/>
          <p:cNvGrpSpPr>
            <a:grpSpLocks/>
          </p:cNvGrpSpPr>
          <p:nvPr/>
        </p:nvGrpSpPr>
        <p:grpSpPr bwMode="auto">
          <a:xfrm>
            <a:off x="5002213" y="1631950"/>
            <a:ext cx="355600" cy="933450"/>
            <a:chOff x="4180" y="783"/>
            <a:chExt cx="150" cy="307"/>
          </a:xfrm>
        </p:grpSpPr>
        <p:sp>
          <p:nvSpPr>
            <p:cNvPr id="16424" name="AutoShape 127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5" name="Rectangle 128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6" name="Rectangle 129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7" name="AutoShape 130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8" name="Line 131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9" name="Line 132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0" name="Rectangle 133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1" name="Rectangle 134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401" name="Line 151"/>
          <p:cNvSpPr>
            <a:spLocks noChangeShapeType="1"/>
          </p:cNvSpPr>
          <p:nvPr/>
        </p:nvSpPr>
        <p:spPr bwMode="auto">
          <a:xfrm>
            <a:off x="3524250" y="1866900"/>
            <a:ext cx="1390650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2" name="Rectangle 153"/>
          <p:cNvSpPr>
            <a:spLocks noChangeArrowheads="1"/>
          </p:cNvSpPr>
          <p:nvPr/>
        </p:nvSpPr>
        <p:spPr bwMode="auto">
          <a:xfrm>
            <a:off x="3781425" y="1457325"/>
            <a:ext cx="85725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3" name="Text Box 154"/>
          <p:cNvSpPr txBox="1">
            <a:spLocks noChangeArrowheads="1"/>
          </p:cNvSpPr>
          <p:nvPr/>
        </p:nvSpPr>
        <p:spPr bwMode="auto">
          <a:xfrm>
            <a:off x="3697288" y="1389063"/>
            <a:ext cx="103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FF0000"/>
                </a:solidFill>
              </a:rPr>
              <a:t>SMTP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6404" name="Line 155"/>
          <p:cNvSpPr>
            <a:spLocks noChangeShapeType="1"/>
          </p:cNvSpPr>
          <p:nvPr/>
        </p:nvSpPr>
        <p:spPr bwMode="auto">
          <a:xfrm>
            <a:off x="5400675" y="1857375"/>
            <a:ext cx="16478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5" name="Text Box 156"/>
          <p:cNvSpPr txBox="1">
            <a:spLocks noChangeArrowheads="1"/>
          </p:cNvSpPr>
          <p:nvPr/>
        </p:nvSpPr>
        <p:spPr bwMode="auto">
          <a:xfrm>
            <a:off x="5610225" y="1474788"/>
            <a:ext cx="13589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FF0000"/>
                </a:solidFill>
              </a:rPr>
              <a:t>access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FF0000"/>
                </a:solidFill>
              </a:rPr>
              <a:t>protocol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6406" name="Text Box 160"/>
          <p:cNvSpPr txBox="1">
            <a:spLocks noChangeArrowheads="1"/>
          </p:cNvSpPr>
          <p:nvPr/>
        </p:nvSpPr>
        <p:spPr bwMode="auto">
          <a:xfrm>
            <a:off x="4338638" y="2598738"/>
            <a:ext cx="16049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receiver’s mail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server</a:t>
            </a:r>
            <a:endParaRPr lang="en-US">
              <a:latin typeface="Times New Roman" pitchFamily="18" charset="0"/>
            </a:endParaRPr>
          </a:p>
        </p:txBody>
      </p:sp>
      <p:grpSp>
        <p:nvGrpSpPr>
          <p:cNvPr id="12" name="Group 161"/>
          <p:cNvGrpSpPr>
            <a:grpSpLocks/>
          </p:cNvGrpSpPr>
          <p:nvPr/>
        </p:nvGrpSpPr>
        <p:grpSpPr bwMode="auto">
          <a:xfrm>
            <a:off x="4733925" y="2000250"/>
            <a:ext cx="809625" cy="561975"/>
            <a:chOff x="2070" y="2004"/>
            <a:chExt cx="510" cy="354"/>
          </a:xfrm>
        </p:grpSpPr>
        <p:sp>
          <p:nvSpPr>
            <p:cNvPr id="16410" name="Rectangle 162"/>
            <p:cNvSpPr>
              <a:spLocks noChangeArrowheads="1"/>
            </p:cNvSpPr>
            <p:nvPr/>
          </p:nvSpPr>
          <p:spPr bwMode="auto">
            <a:xfrm>
              <a:off x="2070" y="2004"/>
              <a:ext cx="510" cy="354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1" name="Rectangle 163"/>
            <p:cNvSpPr>
              <a:spLocks noChangeArrowheads="1"/>
            </p:cNvSpPr>
            <p:nvPr/>
          </p:nvSpPr>
          <p:spPr bwMode="auto">
            <a:xfrm>
              <a:off x="2094" y="207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2" name="Line 164"/>
            <p:cNvSpPr>
              <a:spLocks noChangeShapeType="1"/>
            </p:cNvSpPr>
            <p:nvPr/>
          </p:nvSpPr>
          <p:spPr bwMode="auto">
            <a:xfrm>
              <a:off x="2143" y="210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3" name="Line 165"/>
            <p:cNvSpPr>
              <a:spLocks noChangeShapeType="1"/>
            </p:cNvSpPr>
            <p:nvPr/>
          </p:nvSpPr>
          <p:spPr bwMode="auto">
            <a:xfrm>
              <a:off x="2252" y="210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4" name="Line 166"/>
            <p:cNvSpPr>
              <a:spLocks noChangeShapeType="1"/>
            </p:cNvSpPr>
            <p:nvPr/>
          </p:nvSpPr>
          <p:spPr bwMode="auto">
            <a:xfrm>
              <a:off x="2307" y="210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5" name="Line 167"/>
            <p:cNvSpPr>
              <a:spLocks noChangeShapeType="1"/>
            </p:cNvSpPr>
            <p:nvPr/>
          </p:nvSpPr>
          <p:spPr bwMode="auto">
            <a:xfrm>
              <a:off x="2364" y="210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6" name="Line 168"/>
            <p:cNvSpPr>
              <a:spLocks noChangeShapeType="1"/>
            </p:cNvSpPr>
            <p:nvPr/>
          </p:nvSpPr>
          <p:spPr bwMode="auto">
            <a:xfrm>
              <a:off x="2425" y="210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7" name="Line 169"/>
            <p:cNvSpPr>
              <a:spLocks noChangeShapeType="1"/>
            </p:cNvSpPr>
            <p:nvPr/>
          </p:nvSpPr>
          <p:spPr bwMode="auto">
            <a:xfrm>
              <a:off x="2481" y="210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8" name="Line 170"/>
            <p:cNvSpPr>
              <a:spLocks noChangeShapeType="1"/>
            </p:cNvSpPr>
            <p:nvPr/>
          </p:nvSpPr>
          <p:spPr bwMode="auto">
            <a:xfrm>
              <a:off x="2196" y="210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9" name="Rectangle 171"/>
            <p:cNvSpPr>
              <a:spLocks noChangeArrowheads="1"/>
            </p:cNvSpPr>
            <p:nvPr/>
          </p:nvSpPr>
          <p:spPr bwMode="auto">
            <a:xfrm>
              <a:off x="2102" y="224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0" name="Rectangle 172"/>
            <p:cNvSpPr>
              <a:spLocks noChangeArrowheads="1"/>
            </p:cNvSpPr>
            <p:nvPr/>
          </p:nvSpPr>
          <p:spPr bwMode="auto">
            <a:xfrm>
              <a:off x="2188" y="224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1" name="Rectangle 173"/>
            <p:cNvSpPr>
              <a:spLocks noChangeArrowheads="1"/>
            </p:cNvSpPr>
            <p:nvPr/>
          </p:nvSpPr>
          <p:spPr bwMode="auto">
            <a:xfrm>
              <a:off x="2274" y="224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2" name="Rectangle 174"/>
            <p:cNvSpPr>
              <a:spLocks noChangeArrowheads="1"/>
            </p:cNvSpPr>
            <p:nvPr/>
          </p:nvSpPr>
          <p:spPr bwMode="auto">
            <a:xfrm>
              <a:off x="2371" y="224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3" name="Rectangle 175"/>
            <p:cNvSpPr>
              <a:spLocks noChangeArrowheads="1"/>
            </p:cNvSpPr>
            <p:nvPr/>
          </p:nvSpPr>
          <p:spPr bwMode="auto">
            <a:xfrm>
              <a:off x="2467" y="224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6408" name="Picture 176" descr="Alic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6288" y="1633538"/>
            <a:ext cx="561975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6386" name="Rectangle 177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996" name="Clip" r:id="rId7" imgW="0" imgH="0" progId="">
                  <p:embed/>
                </p:oleObj>
              </mc:Choice>
              <mc:Fallback>
                <p:oleObj name="Clip" r:id="rId7" imgW="0" imgH="0" progId="">
                  <p:embed/>
                  <p:pic>
                    <p:nvPicPr>
                      <p:cNvPr id="0" name="Rectangle 177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Rectangle 178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997" name="Clip" r:id="rId8" imgW="0" imgH="0" progId="">
                  <p:embed/>
                </p:oleObj>
              </mc:Choice>
              <mc:Fallback>
                <p:oleObj name="Clip" r:id="rId8" imgW="0" imgH="0" progId="">
                  <p:embed/>
                  <p:pic>
                    <p:nvPicPr>
                      <p:cNvPr id="0" name="Rectangle 178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409" name="Picture 179" descr="Bob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91463" y="1571625"/>
            <a:ext cx="676275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" name="Slide Number Placeholder 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278836-F49B-470B-BFB1-898E12B00214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80" name="Footer Placeholder 7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Application architectures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client-server</a:t>
            </a:r>
          </a:p>
          <a:p>
            <a:r>
              <a:rPr lang="en-US" smtClean="0"/>
              <a:t>peer-to-peer (P2P)</a:t>
            </a:r>
          </a:p>
          <a:p>
            <a:r>
              <a:rPr lang="en-US" smtClean="0"/>
              <a:t>hybrid of client-server and P2P</a:t>
            </a:r>
          </a:p>
        </p:txBody>
      </p:sp>
      <p:sp>
        <p:nvSpPr>
          <p:cNvPr id="6" name="Footer Placeholder 2"/>
          <p:cNvSpPr txBox="1">
            <a:spLocks noGrp="1"/>
          </p:cNvSpPr>
          <p:nvPr/>
        </p:nvSpPr>
        <p:spPr bwMode="auto">
          <a:xfrm>
            <a:off x="7162800" y="6419850"/>
            <a:ext cx="1452562" cy="285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 smtClean="0">
                <a:latin typeface="Arial" charset="0"/>
                <a:cs typeface="Arial" charset="0"/>
              </a:rPr>
              <a:t>5</a:t>
            </a:r>
            <a:endParaRPr lang="en-US" sz="1600" dirty="0">
              <a:latin typeface="Arial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POP3 protocol</a:t>
            </a:r>
            <a:endParaRPr lang="en-US" smtClean="0"/>
          </a:p>
        </p:txBody>
      </p:sp>
      <p:sp>
        <p:nvSpPr>
          <p:cNvPr id="7680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38275"/>
            <a:ext cx="3971925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authorization phase</a:t>
            </a:r>
            <a:endParaRPr lang="en-US" sz="2000" smtClean="0"/>
          </a:p>
          <a:p>
            <a:r>
              <a:rPr lang="en-US" sz="2000" smtClean="0"/>
              <a:t>client commands: </a:t>
            </a:r>
          </a:p>
          <a:p>
            <a:pPr lvl="1"/>
            <a:r>
              <a:rPr lang="en-US" sz="2000" b="1" smtClean="0">
                <a:latin typeface="Courier New" pitchFamily="49" charset="0"/>
              </a:rPr>
              <a:t>user:</a:t>
            </a:r>
            <a:r>
              <a:rPr lang="en-US" sz="2000" smtClean="0"/>
              <a:t> declare username</a:t>
            </a:r>
          </a:p>
          <a:p>
            <a:pPr lvl="1"/>
            <a:r>
              <a:rPr lang="en-US" sz="2000" b="1" smtClean="0">
                <a:latin typeface="Courier New" pitchFamily="49" charset="0"/>
              </a:rPr>
              <a:t>pass:</a:t>
            </a:r>
            <a:r>
              <a:rPr lang="en-US" sz="2000" smtClean="0"/>
              <a:t> password</a:t>
            </a:r>
          </a:p>
          <a:p>
            <a:r>
              <a:rPr lang="en-US" sz="2000" smtClean="0"/>
              <a:t>server responses</a:t>
            </a:r>
          </a:p>
          <a:p>
            <a:pPr lvl="1"/>
            <a:r>
              <a:rPr lang="en-US" sz="2000" b="1" smtClean="0">
                <a:latin typeface="Courier New" pitchFamily="49" charset="0"/>
              </a:rPr>
              <a:t>+OK</a:t>
            </a:r>
          </a:p>
          <a:p>
            <a:pPr lvl="1"/>
            <a:r>
              <a:rPr lang="en-US" sz="2000" b="1" smtClean="0">
                <a:latin typeface="Courier New" pitchFamily="49" charset="0"/>
              </a:rPr>
              <a:t>-ERR</a:t>
            </a:r>
            <a:endParaRPr lang="en-US" sz="1800" smtClean="0"/>
          </a:p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transaction phase, </a:t>
            </a:r>
            <a:r>
              <a:rPr lang="en-US" sz="2000" smtClean="0">
                <a:solidFill>
                  <a:schemeClr val="tx2"/>
                </a:solidFill>
              </a:rPr>
              <a:t>client:</a:t>
            </a:r>
            <a:endParaRPr lang="en-US" sz="2000" smtClean="0"/>
          </a:p>
          <a:p>
            <a:r>
              <a:rPr lang="en-US" sz="2000" b="1" smtClean="0">
                <a:latin typeface="Courier New" pitchFamily="49" charset="0"/>
              </a:rPr>
              <a:t>list:</a:t>
            </a:r>
            <a:r>
              <a:rPr lang="en-US" sz="2000" smtClean="0"/>
              <a:t> list message numbers</a:t>
            </a:r>
          </a:p>
          <a:p>
            <a:r>
              <a:rPr lang="en-US" sz="2000" b="1" smtClean="0">
                <a:latin typeface="Courier New" pitchFamily="49" charset="0"/>
              </a:rPr>
              <a:t>retr:</a:t>
            </a:r>
            <a:r>
              <a:rPr lang="en-US" sz="2000" smtClean="0"/>
              <a:t> retrieve message by number</a:t>
            </a:r>
          </a:p>
          <a:p>
            <a:r>
              <a:rPr lang="en-US" sz="2000" b="1" smtClean="0">
                <a:latin typeface="Courier New" pitchFamily="49" charset="0"/>
              </a:rPr>
              <a:t>dele:</a:t>
            </a:r>
            <a:r>
              <a:rPr lang="en-US" sz="2000" smtClean="0"/>
              <a:t> delete</a:t>
            </a:r>
          </a:p>
          <a:p>
            <a:r>
              <a:rPr lang="en-US" sz="2000" b="1" smtClean="0">
                <a:latin typeface="Courier New" pitchFamily="49" charset="0"/>
              </a:rPr>
              <a:t>quit</a:t>
            </a:r>
            <a:endParaRPr lang="en-US" sz="2000" smtClean="0"/>
          </a:p>
        </p:txBody>
      </p:sp>
      <p:sp>
        <p:nvSpPr>
          <p:cNvPr id="76806" name="Text Box 7"/>
          <p:cNvSpPr txBox="1">
            <a:spLocks noChangeArrowheads="1"/>
          </p:cNvSpPr>
          <p:nvPr/>
        </p:nvSpPr>
        <p:spPr bwMode="auto">
          <a:xfrm>
            <a:off x="4340225" y="2309813"/>
            <a:ext cx="4268788" cy="402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latin typeface="Times New Roman" pitchFamily="18" charset="0"/>
              </a:rPr>
              <a:t>         </a:t>
            </a:r>
            <a:r>
              <a:rPr lang="en-US" sz="1800" b="1">
                <a:latin typeface="Courier New" pitchFamily="49" charset="0"/>
              </a:rPr>
              <a:t>C: list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49" charset="0"/>
              </a:rPr>
              <a:t>     S: 1 498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49" charset="0"/>
              </a:rPr>
              <a:t>     S: 2 912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49" charset="0"/>
              </a:rPr>
              <a:t>     S: 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49" charset="0"/>
              </a:rPr>
              <a:t>     C: retr 1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49" charset="0"/>
              </a:rPr>
              <a:t>     S: &lt;message 1 contents&gt;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49" charset="0"/>
              </a:rPr>
              <a:t>     S: 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49" charset="0"/>
              </a:rPr>
              <a:t>     C: dele 1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49" charset="0"/>
              </a:rPr>
              <a:t>     C: retr 2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49" charset="0"/>
              </a:rPr>
              <a:t>     S: &lt;message 1 contents&gt;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49" charset="0"/>
              </a:rPr>
              <a:t>     S: 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49" charset="0"/>
              </a:rPr>
              <a:t>     C: dele 2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49" charset="0"/>
              </a:rPr>
              <a:t>     C: quit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49" charset="0"/>
              </a:rPr>
              <a:t>     S: +OK </a:t>
            </a:r>
            <a:r>
              <a:rPr lang="en-US" sz="1400" b="1">
                <a:latin typeface="Courier New" pitchFamily="49" charset="0"/>
              </a:rPr>
              <a:t>POP3 server signing off</a:t>
            </a:r>
            <a:endParaRPr lang="en-US" sz="1800" b="1">
              <a:latin typeface="Courier New" pitchFamily="49" charset="0"/>
            </a:endParaRPr>
          </a:p>
        </p:txBody>
      </p:sp>
      <p:sp>
        <p:nvSpPr>
          <p:cNvPr id="76807" name="Text Box 10"/>
          <p:cNvSpPr txBox="1">
            <a:spLocks noChangeArrowheads="1"/>
          </p:cNvSpPr>
          <p:nvPr/>
        </p:nvSpPr>
        <p:spPr bwMode="auto">
          <a:xfrm>
            <a:off x="4989513" y="590550"/>
            <a:ext cx="398145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b="1">
              <a:latin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49" charset="0"/>
              </a:rPr>
              <a:t>S: +OK POP3 server ready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49" charset="0"/>
              </a:rPr>
              <a:t>C: user bob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49" charset="0"/>
              </a:rPr>
              <a:t>S: +OK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49" charset="0"/>
              </a:rPr>
              <a:t>C: pass hungry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49" charset="0"/>
              </a:rPr>
              <a:t>S: +OK</a:t>
            </a:r>
            <a:r>
              <a:rPr lang="en-US" sz="1400" b="1">
                <a:latin typeface="Courier New" pitchFamily="49" charset="0"/>
              </a:rPr>
              <a:t> user successfully logged 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6808" name="Freeform 11"/>
          <p:cNvSpPr>
            <a:spLocks/>
          </p:cNvSpPr>
          <p:nvPr/>
        </p:nvSpPr>
        <p:spPr bwMode="auto">
          <a:xfrm>
            <a:off x="4972050" y="847725"/>
            <a:ext cx="371475" cy="1457325"/>
          </a:xfrm>
          <a:custGeom>
            <a:avLst/>
            <a:gdLst>
              <a:gd name="T0" fmla="*/ 234 w 234"/>
              <a:gd name="T1" fmla="*/ 0 h 918"/>
              <a:gd name="T2" fmla="*/ 0 w 234"/>
              <a:gd name="T3" fmla="*/ 0 h 918"/>
              <a:gd name="T4" fmla="*/ 0 w 234"/>
              <a:gd name="T5" fmla="*/ 918 h 918"/>
              <a:gd name="T6" fmla="*/ 228 w 234"/>
              <a:gd name="T7" fmla="*/ 918 h 918"/>
              <a:gd name="T8" fmla="*/ 0 60000 65536"/>
              <a:gd name="T9" fmla="*/ 0 60000 65536"/>
              <a:gd name="T10" fmla="*/ 0 60000 65536"/>
              <a:gd name="T11" fmla="*/ 0 60000 65536"/>
              <a:gd name="T12" fmla="*/ 0 w 234"/>
              <a:gd name="T13" fmla="*/ 0 h 918"/>
              <a:gd name="T14" fmla="*/ 234 w 234"/>
              <a:gd name="T15" fmla="*/ 918 h 9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4" h="918">
                <a:moveTo>
                  <a:pt x="234" y="0"/>
                </a:moveTo>
                <a:lnTo>
                  <a:pt x="0" y="0"/>
                </a:lnTo>
                <a:lnTo>
                  <a:pt x="0" y="918"/>
                </a:lnTo>
                <a:lnTo>
                  <a:pt x="228" y="918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9" name="Line 13"/>
          <p:cNvSpPr>
            <a:spLocks noChangeShapeType="1"/>
          </p:cNvSpPr>
          <p:nvPr/>
        </p:nvSpPr>
        <p:spPr bwMode="auto">
          <a:xfrm flipV="1">
            <a:off x="3486150" y="1438275"/>
            <a:ext cx="1400175" cy="2381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10" name="Freeform 14"/>
          <p:cNvSpPr>
            <a:spLocks/>
          </p:cNvSpPr>
          <p:nvPr/>
        </p:nvSpPr>
        <p:spPr bwMode="auto">
          <a:xfrm>
            <a:off x="4962525" y="2428875"/>
            <a:ext cx="371475" cy="3895725"/>
          </a:xfrm>
          <a:custGeom>
            <a:avLst/>
            <a:gdLst>
              <a:gd name="T0" fmla="*/ 234 w 234"/>
              <a:gd name="T1" fmla="*/ 0 h 918"/>
              <a:gd name="T2" fmla="*/ 0 w 234"/>
              <a:gd name="T3" fmla="*/ 0 h 918"/>
              <a:gd name="T4" fmla="*/ 0 w 234"/>
              <a:gd name="T5" fmla="*/ 918 h 918"/>
              <a:gd name="T6" fmla="*/ 228 w 234"/>
              <a:gd name="T7" fmla="*/ 918 h 918"/>
              <a:gd name="T8" fmla="*/ 0 60000 65536"/>
              <a:gd name="T9" fmla="*/ 0 60000 65536"/>
              <a:gd name="T10" fmla="*/ 0 60000 65536"/>
              <a:gd name="T11" fmla="*/ 0 60000 65536"/>
              <a:gd name="T12" fmla="*/ 0 w 234"/>
              <a:gd name="T13" fmla="*/ 0 h 918"/>
              <a:gd name="T14" fmla="*/ 234 w 234"/>
              <a:gd name="T15" fmla="*/ 918 h 9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4" h="918">
                <a:moveTo>
                  <a:pt x="234" y="0"/>
                </a:moveTo>
                <a:lnTo>
                  <a:pt x="0" y="0"/>
                </a:lnTo>
                <a:lnTo>
                  <a:pt x="0" y="918"/>
                </a:lnTo>
                <a:lnTo>
                  <a:pt x="228" y="918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11" name="Line 15"/>
          <p:cNvSpPr>
            <a:spLocks noChangeShapeType="1"/>
          </p:cNvSpPr>
          <p:nvPr/>
        </p:nvSpPr>
        <p:spPr bwMode="auto">
          <a:xfrm flipV="1">
            <a:off x="3152775" y="3952875"/>
            <a:ext cx="1733550" cy="3238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278836-F49B-470B-BFB1-898E12B00214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POP3 (more) and IMAP</a:t>
            </a:r>
          </a:p>
        </p:txBody>
      </p:sp>
      <p:sp>
        <p:nvSpPr>
          <p:cNvPr id="778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0700" y="1343025"/>
            <a:ext cx="38100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more about POP3</a:t>
            </a:r>
            <a:endParaRPr lang="en-US" sz="2400" smtClean="0"/>
          </a:p>
          <a:p>
            <a:r>
              <a:rPr lang="en-US" sz="2400" smtClean="0"/>
              <a:t>previous example uses “download and delete” mode.</a:t>
            </a:r>
          </a:p>
          <a:p>
            <a:r>
              <a:rPr lang="en-US" sz="2400" smtClean="0"/>
              <a:t>Bob cannot re-read e-mail if he changes client</a:t>
            </a:r>
          </a:p>
          <a:p>
            <a:r>
              <a:rPr lang="en-US" sz="2400" smtClean="0"/>
              <a:t>“download-and-keep”: copies of messages on different clients</a:t>
            </a:r>
          </a:p>
          <a:p>
            <a:r>
              <a:rPr lang="en-US" sz="2400" smtClean="0"/>
              <a:t>POP3 is stateless across sessions</a:t>
            </a:r>
          </a:p>
        </p:txBody>
      </p:sp>
      <p:sp>
        <p:nvSpPr>
          <p:cNvPr id="7783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83100" y="1381125"/>
            <a:ext cx="38100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IMAP</a:t>
            </a:r>
            <a:endParaRPr lang="en-US" sz="2400" smtClean="0"/>
          </a:p>
          <a:p>
            <a:r>
              <a:rPr lang="en-US" sz="2400" smtClean="0"/>
              <a:t>keeps all messages in one place: at server</a:t>
            </a:r>
          </a:p>
          <a:p>
            <a:r>
              <a:rPr lang="en-US" sz="2400" smtClean="0"/>
              <a:t>allows user to organize messages in folders</a:t>
            </a:r>
          </a:p>
          <a:p>
            <a:r>
              <a:rPr lang="en-US" sz="2400" smtClean="0"/>
              <a:t>keeps user state across sessions:</a:t>
            </a:r>
          </a:p>
          <a:p>
            <a:pPr lvl="1"/>
            <a:r>
              <a:rPr lang="en-US" sz="2000" smtClean="0"/>
              <a:t>names of folders and mappings between message IDs and folder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278836-F49B-470B-BFB1-898E12B00214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DNS: Domain Name System</a:t>
            </a:r>
            <a:endParaRPr lang="en-US" smtClean="0"/>
          </a:p>
        </p:txBody>
      </p:sp>
      <p:sp>
        <p:nvSpPr>
          <p:cNvPr id="798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79438" y="1600200"/>
            <a:ext cx="38100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people:</a:t>
            </a:r>
            <a:r>
              <a:rPr lang="en-US" sz="2400" smtClean="0"/>
              <a:t> many identifiers:</a:t>
            </a:r>
          </a:p>
          <a:p>
            <a:pPr lvl="1"/>
            <a:r>
              <a:rPr lang="en-US" sz="2000" smtClean="0"/>
              <a:t>SSN, name, passport #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Internet hosts, routers:</a:t>
            </a:r>
          </a:p>
          <a:p>
            <a:pPr lvl="1"/>
            <a:r>
              <a:rPr lang="en-US" sz="2000" smtClean="0"/>
              <a:t>IP address (32 bit) - used for addressing datagrams</a:t>
            </a:r>
          </a:p>
          <a:p>
            <a:pPr lvl="1"/>
            <a:r>
              <a:rPr lang="en-US" sz="2000" smtClean="0"/>
              <a:t>“name”, e.g., www.yahoo.com - used by humans</a:t>
            </a:r>
          </a:p>
          <a:p>
            <a:pPr>
              <a:buFont typeface="Wingdings" pitchFamily="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Q:</a:t>
            </a:r>
            <a:r>
              <a:rPr lang="en-US" sz="2400" smtClean="0"/>
              <a:t> map between IP address and name, and vice versa ?</a:t>
            </a:r>
          </a:p>
        </p:txBody>
      </p:sp>
      <p:sp>
        <p:nvSpPr>
          <p:cNvPr id="7987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1529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Domain Name System:</a:t>
            </a:r>
            <a:endParaRPr lang="en-US" sz="2400" smtClean="0"/>
          </a:p>
          <a:p>
            <a:r>
              <a:rPr lang="en-US" sz="2000" i="1" smtClean="0">
                <a:solidFill>
                  <a:srgbClr val="FF0000"/>
                </a:solidFill>
              </a:rPr>
              <a:t>distributed database</a:t>
            </a:r>
            <a:r>
              <a:rPr lang="en-US" sz="2000" smtClean="0"/>
              <a:t> implemented in hierarchy of many </a:t>
            </a:r>
            <a:r>
              <a:rPr lang="en-US" sz="2000" i="1" smtClean="0">
                <a:solidFill>
                  <a:srgbClr val="FF0000"/>
                </a:solidFill>
              </a:rPr>
              <a:t>name servers</a:t>
            </a:r>
            <a:endParaRPr lang="en-US" sz="2000" smtClean="0">
              <a:solidFill>
                <a:srgbClr val="FF0000"/>
              </a:solidFill>
            </a:endParaRPr>
          </a:p>
          <a:p>
            <a:r>
              <a:rPr lang="en-US" sz="2000" i="1" smtClean="0">
                <a:solidFill>
                  <a:srgbClr val="FF0000"/>
                </a:solidFill>
              </a:rPr>
              <a:t>application-layer protocol</a:t>
            </a:r>
            <a:r>
              <a:rPr lang="en-US" sz="2000" smtClean="0"/>
              <a:t> host, routers, name servers to communicate to </a:t>
            </a:r>
            <a:r>
              <a:rPr lang="en-US" sz="2000" i="1" smtClean="0">
                <a:solidFill>
                  <a:srgbClr val="FF0000"/>
                </a:solidFill>
              </a:rPr>
              <a:t>resolve</a:t>
            </a:r>
            <a:r>
              <a:rPr lang="en-US" sz="2000" smtClean="0">
                <a:solidFill>
                  <a:srgbClr val="FF0000"/>
                </a:solidFill>
              </a:rPr>
              <a:t> </a:t>
            </a:r>
            <a:r>
              <a:rPr lang="en-US" sz="2000" smtClean="0"/>
              <a:t>names (address/name translation)</a:t>
            </a:r>
          </a:p>
          <a:p>
            <a:pPr lvl="1"/>
            <a:r>
              <a:rPr lang="en-US" sz="2000" smtClean="0"/>
              <a:t>note: core Internet function, implemented as application-layer protocol</a:t>
            </a:r>
          </a:p>
          <a:p>
            <a:pPr lvl="1"/>
            <a:r>
              <a:rPr lang="en-US" sz="2000" smtClean="0"/>
              <a:t>complexity at network’s “edge”</a:t>
            </a:r>
            <a:endParaRPr lang="en-US" sz="180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278836-F49B-470B-BFB1-898E12B00214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DNS </a:t>
            </a:r>
            <a:endParaRPr lang="en-US" smtClean="0"/>
          </a:p>
        </p:txBody>
      </p:sp>
      <p:sp>
        <p:nvSpPr>
          <p:cNvPr id="8090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1271588"/>
            <a:ext cx="41910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Why not centralize DNS?</a:t>
            </a:r>
          </a:p>
          <a:p>
            <a:r>
              <a:rPr lang="en-US" sz="2400" smtClean="0"/>
              <a:t>single point of failure</a:t>
            </a:r>
          </a:p>
          <a:p>
            <a:r>
              <a:rPr lang="en-US" sz="2400" smtClean="0"/>
              <a:t>traffic volume</a:t>
            </a:r>
          </a:p>
          <a:p>
            <a:r>
              <a:rPr lang="en-US" sz="2400" smtClean="0"/>
              <a:t>distant centralized database</a:t>
            </a:r>
          </a:p>
          <a:p>
            <a:r>
              <a:rPr lang="en-US" sz="2400" smtClean="0"/>
              <a:t>maintenance</a:t>
            </a:r>
          </a:p>
          <a:p>
            <a:pPr>
              <a:buFont typeface="Wingdings" pitchFamily="2" charset="2"/>
              <a:buNone/>
            </a:pPr>
            <a:endParaRPr lang="en-US" sz="2400" smtClean="0"/>
          </a:p>
          <a:p>
            <a:pPr>
              <a:buFont typeface="Wingdings" pitchFamily="2" charset="2"/>
              <a:buNone/>
            </a:pPr>
            <a:r>
              <a:rPr lang="en-US" sz="2400" smtClean="0"/>
              <a:t>doesn’t </a:t>
            </a:r>
            <a:r>
              <a:rPr lang="en-US" sz="2400" i="1" smtClean="0"/>
              <a:t>scale!</a:t>
            </a:r>
            <a:endParaRPr lang="en-US" sz="2400" smtClean="0"/>
          </a:p>
        </p:txBody>
      </p:sp>
      <p:sp>
        <p:nvSpPr>
          <p:cNvPr id="80902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77863" y="1300163"/>
            <a:ext cx="38100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DNS services</a:t>
            </a:r>
          </a:p>
          <a:p>
            <a:r>
              <a:rPr lang="en-US" sz="2400" smtClean="0"/>
              <a:t>hostname to IP address translation</a:t>
            </a:r>
          </a:p>
          <a:p>
            <a:r>
              <a:rPr lang="en-US" sz="2400" smtClean="0"/>
              <a:t>host aliasing</a:t>
            </a:r>
          </a:p>
          <a:p>
            <a:pPr lvl="1"/>
            <a:r>
              <a:rPr lang="en-US" sz="2000" smtClean="0"/>
              <a:t>Canonical, alias names</a:t>
            </a:r>
          </a:p>
          <a:p>
            <a:r>
              <a:rPr lang="en-US" sz="2400" smtClean="0"/>
              <a:t>mail server aliasing</a:t>
            </a:r>
          </a:p>
          <a:p>
            <a:r>
              <a:rPr lang="en-US" sz="2400" smtClean="0"/>
              <a:t>load distribution</a:t>
            </a:r>
          </a:p>
          <a:p>
            <a:pPr lvl="1"/>
            <a:r>
              <a:rPr lang="en-US" sz="2000" smtClean="0"/>
              <a:t>replicated Web servers: set of IP addresses for one canonical name</a:t>
            </a:r>
          </a:p>
          <a:p>
            <a:endParaRPr lang="en-US" sz="240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278836-F49B-470B-BFB1-898E12B00214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438150" y="1365250"/>
            <a:ext cx="8205788" cy="2444750"/>
            <a:chOff x="230" y="576"/>
            <a:chExt cx="5504" cy="1757"/>
          </a:xfrm>
        </p:grpSpPr>
        <p:sp>
          <p:nvSpPr>
            <p:cNvPr id="81927" name="Text Box 2"/>
            <p:cNvSpPr txBox="1">
              <a:spLocks noChangeArrowheads="1"/>
            </p:cNvSpPr>
            <p:nvPr/>
          </p:nvSpPr>
          <p:spPr bwMode="auto">
            <a:xfrm>
              <a:off x="2256" y="576"/>
              <a:ext cx="1385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dirty="0">
                  <a:latin typeface="Arial" charset="0"/>
                </a:rPr>
                <a:t>Root DNS Servers</a:t>
              </a:r>
            </a:p>
          </p:txBody>
        </p:sp>
        <p:sp>
          <p:nvSpPr>
            <p:cNvPr id="81928" name="Text Box 4"/>
            <p:cNvSpPr txBox="1">
              <a:spLocks noChangeArrowheads="1"/>
            </p:cNvSpPr>
            <p:nvPr/>
          </p:nvSpPr>
          <p:spPr bwMode="auto">
            <a:xfrm>
              <a:off x="528" y="1344"/>
              <a:ext cx="1325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Arial" charset="0"/>
                </a:rPr>
                <a:t>com DNS servers</a:t>
              </a:r>
            </a:p>
          </p:txBody>
        </p:sp>
        <p:sp>
          <p:nvSpPr>
            <p:cNvPr id="81929" name="Text Box 5"/>
            <p:cNvSpPr txBox="1">
              <a:spLocks noChangeArrowheads="1"/>
            </p:cNvSpPr>
            <p:nvPr/>
          </p:nvSpPr>
          <p:spPr bwMode="auto">
            <a:xfrm>
              <a:off x="2304" y="1296"/>
              <a:ext cx="1257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Arial" charset="0"/>
                </a:rPr>
                <a:t>org DNS servers</a:t>
              </a:r>
            </a:p>
          </p:txBody>
        </p:sp>
        <p:sp>
          <p:nvSpPr>
            <p:cNvPr id="81930" name="Text Box 6"/>
            <p:cNvSpPr txBox="1">
              <a:spLocks noChangeArrowheads="1"/>
            </p:cNvSpPr>
            <p:nvPr/>
          </p:nvSpPr>
          <p:spPr bwMode="auto">
            <a:xfrm>
              <a:off x="4032" y="1296"/>
              <a:ext cx="1291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Arial" charset="0"/>
                </a:rPr>
                <a:t>edu DNS servers</a:t>
              </a:r>
            </a:p>
          </p:txBody>
        </p:sp>
        <p:sp>
          <p:nvSpPr>
            <p:cNvPr id="81931" name="Line 7"/>
            <p:cNvSpPr>
              <a:spLocks noChangeShapeType="1"/>
            </p:cNvSpPr>
            <p:nvPr/>
          </p:nvSpPr>
          <p:spPr bwMode="auto">
            <a:xfrm flipH="1">
              <a:off x="1344" y="864"/>
              <a:ext cx="1392" cy="43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32" name="Line 8"/>
            <p:cNvSpPr>
              <a:spLocks noChangeShapeType="1"/>
            </p:cNvSpPr>
            <p:nvPr/>
          </p:nvSpPr>
          <p:spPr bwMode="auto">
            <a:xfrm>
              <a:off x="2928" y="816"/>
              <a:ext cx="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33" name="Line 9"/>
            <p:cNvSpPr>
              <a:spLocks noChangeShapeType="1"/>
            </p:cNvSpPr>
            <p:nvPr/>
          </p:nvSpPr>
          <p:spPr bwMode="auto">
            <a:xfrm>
              <a:off x="3168" y="864"/>
              <a:ext cx="144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34" name="Text Box 10"/>
            <p:cNvSpPr txBox="1">
              <a:spLocks noChangeArrowheads="1"/>
            </p:cNvSpPr>
            <p:nvPr/>
          </p:nvSpPr>
          <p:spPr bwMode="auto">
            <a:xfrm>
              <a:off x="3878" y="1752"/>
              <a:ext cx="992" cy="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Arial" charset="0"/>
                </a:rPr>
                <a:t>poly.edu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Arial" charset="0"/>
                </a:rPr>
                <a:t>DNS servers</a:t>
              </a:r>
            </a:p>
          </p:txBody>
        </p:sp>
        <p:sp>
          <p:nvSpPr>
            <p:cNvPr id="81935" name="Text Box 11"/>
            <p:cNvSpPr txBox="1">
              <a:spLocks noChangeArrowheads="1"/>
            </p:cNvSpPr>
            <p:nvPr/>
          </p:nvSpPr>
          <p:spPr bwMode="auto">
            <a:xfrm>
              <a:off x="4742" y="1752"/>
              <a:ext cx="992" cy="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Arial" charset="0"/>
                </a:rPr>
                <a:t>umass.edu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Arial" charset="0"/>
                </a:rPr>
                <a:t>DNS servers</a:t>
              </a:r>
            </a:p>
          </p:txBody>
        </p:sp>
        <p:sp>
          <p:nvSpPr>
            <p:cNvPr id="81936" name="Line 12"/>
            <p:cNvSpPr>
              <a:spLocks noChangeShapeType="1"/>
            </p:cNvSpPr>
            <p:nvPr/>
          </p:nvSpPr>
          <p:spPr bwMode="auto">
            <a:xfrm flipH="1">
              <a:off x="4224" y="1536"/>
              <a:ext cx="336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37" name="Line 13"/>
            <p:cNvSpPr>
              <a:spLocks noChangeShapeType="1"/>
            </p:cNvSpPr>
            <p:nvPr/>
          </p:nvSpPr>
          <p:spPr bwMode="auto">
            <a:xfrm>
              <a:off x="4848" y="1536"/>
              <a:ext cx="288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38" name="Text Box 14"/>
            <p:cNvSpPr txBox="1">
              <a:spLocks noChangeArrowheads="1"/>
            </p:cNvSpPr>
            <p:nvPr/>
          </p:nvSpPr>
          <p:spPr bwMode="auto">
            <a:xfrm>
              <a:off x="230" y="1848"/>
              <a:ext cx="992" cy="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Arial" charset="0"/>
                </a:rPr>
                <a:t>yahoo.com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Arial" charset="0"/>
                </a:rPr>
                <a:t>DNS servers</a:t>
              </a:r>
            </a:p>
          </p:txBody>
        </p:sp>
        <p:sp>
          <p:nvSpPr>
            <p:cNvPr id="81939" name="Text Box 15"/>
            <p:cNvSpPr txBox="1">
              <a:spLocks noChangeArrowheads="1"/>
            </p:cNvSpPr>
            <p:nvPr/>
          </p:nvSpPr>
          <p:spPr bwMode="auto">
            <a:xfrm>
              <a:off x="1248" y="1872"/>
              <a:ext cx="1001" cy="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Arial" charset="0"/>
                </a:rPr>
                <a:t>amazon.com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Arial" charset="0"/>
                </a:rPr>
                <a:t>DNS servers</a:t>
              </a:r>
            </a:p>
          </p:txBody>
        </p:sp>
        <p:sp>
          <p:nvSpPr>
            <p:cNvPr id="81940" name="Line 16"/>
            <p:cNvSpPr>
              <a:spLocks noChangeShapeType="1"/>
            </p:cNvSpPr>
            <p:nvPr/>
          </p:nvSpPr>
          <p:spPr bwMode="auto">
            <a:xfrm flipH="1">
              <a:off x="768" y="1584"/>
              <a:ext cx="192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41" name="Line 17"/>
            <p:cNvSpPr>
              <a:spLocks noChangeShapeType="1"/>
            </p:cNvSpPr>
            <p:nvPr/>
          </p:nvSpPr>
          <p:spPr bwMode="auto">
            <a:xfrm>
              <a:off x="1392" y="1584"/>
              <a:ext cx="24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42" name="Text Box 18"/>
            <p:cNvSpPr txBox="1">
              <a:spLocks noChangeArrowheads="1"/>
            </p:cNvSpPr>
            <p:nvPr/>
          </p:nvSpPr>
          <p:spPr bwMode="auto">
            <a:xfrm>
              <a:off x="2534" y="1799"/>
              <a:ext cx="993" cy="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Arial" charset="0"/>
                </a:rPr>
                <a:t>pbs.org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Arial" charset="0"/>
                </a:rPr>
                <a:t>DNS servers</a:t>
              </a:r>
            </a:p>
          </p:txBody>
        </p:sp>
        <p:sp>
          <p:nvSpPr>
            <p:cNvPr id="81943" name="Line 19"/>
            <p:cNvSpPr>
              <a:spLocks noChangeShapeType="1"/>
            </p:cNvSpPr>
            <p:nvPr/>
          </p:nvSpPr>
          <p:spPr bwMode="auto">
            <a:xfrm>
              <a:off x="2928" y="1536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1925" name="Rectangle 20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7772400" cy="1143000"/>
          </a:xfrm>
        </p:spPr>
        <p:txBody>
          <a:bodyPr/>
          <a:lstStyle/>
          <a:p>
            <a:r>
              <a:rPr lang="en-US" sz="3600" smtClean="0"/>
              <a:t>Distributed, Hierarchical Database</a:t>
            </a:r>
          </a:p>
        </p:txBody>
      </p:sp>
      <p:sp>
        <p:nvSpPr>
          <p:cNvPr id="81926" name="Rectangle 22"/>
          <p:cNvSpPr>
            <a:spLocks noGrp="1" noChangeArrowheads="1"/>
          </p:cNvSpPr>
          <p:nvPr>
            <p:ph type="body" sz="half" idx="2"/>
          </p:nvPr>
        </p:nvSpPr>
        <p:spPr>
          <a:xfrm>
            <a:off x="520700" y="3883025"/>
            <a:ext cx="8172450" cy="26352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client wants IP for www.amazon.com; 1</a:t>
            </a:r>
            <a:r>
              <a:rPr lang="en-US" sz="2400" u="sng" baseline="30000" smtClean="0">
                <a:solidFill>
                  <a:srgbClr val="FF0000"/>
                </a:solidFill>
              </a:rPr>
              <a:t>st</a:t>
            </a:r>
            <a:r>
              <a:rPr lang="en-US" sz="2400" u="sng" smtClean="0">
                <a:solidFill>
                  <a:srgbClr val="FF0000"/>
                </a:solidFill>
              </a:rPr>
              <a:t> approx:</a:t>
            </a:r>
          </a:p>
          <a:p>
            <a:r>
              <a:rPr lang="en-US" sz="2000" smtClean="0"/>
              <a:t>client queries a root server to find com DNS server</a:t>
            </a:r>
          </a:p>
          <a:p>
            <a:r>
              <a:rPr lang="en-US" sz="2000" smtClean="0"/>
              <a:t>client queries com DNS server to get amazon.com DNS server</a:t>
            </a:r>
          </a:p>
          <a:p>
            <a:r>
              <a:rPr lang="en-US" sz="2000" smtClean="0"/>
              <a:t>client queries amazon.com DNS server to get  IP address for www.amazon.com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1EC18E-741F-4E99-B3A5-960232CADC99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DNS: Root name servers</a:t>
            </a:r>
            <a:endParaRPr lang="en-US" smtClean="0"/>
          </a:p>
        </p:txBody>
      </p:sp>
      <p:sp>
        <p:nvSpPr>
          <p:cNvPr id="829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4188" y="1362075"/>
            <a:ext cx="8478837" cy="4648200"/>
          </a:xfrm>
        </p:spPr>
        <p:txBody>
          <a:bodyPr/>
          <a:lstStyle/>
          <a:p>
            <a:r>
              <a:rPr lang="en-US" sz="2000" smtClean="0"/>
              <a:t>contacted by local name server that can not resolve name</a:t>
            </a:r>
          </a:p>
          <a:p>
            <a:r>
              <a:rPr lang="en-US" sz="2000" smtClean="0"/>
              <a:t>root name server:</a:t>
            </a:r>
          </a:p>
          <a:p>
            <a:pPr lvl="1"/>
            <a:r>
              <a:rPr lang="en-US" sz="2000" smtClean="0"/>
              <a:t>contacts authoritative name server if name mapping not known</a:t>
            </a:r>
          </a:p>
          <a:p>
            <a:pPr lvl="1"/>
            <a:r>
              <a:rPr lang="en-US" sz="2000" smtClean="0"/>
              <a:t>gets mapping</a:t>
            </a:r>
          </a:p>
          <a:p>
            <a:pPr lvl="1"/>
            <a:r>
              <a:rPr lang="en-US" sz="2000" smtClean="0"/>
              <a:t>returns mapping to local name server</a:t>
            </a:r>
          </a:p>
        </p:txBody>
      </p:sp>
      <p:sp>
        <p:nvSpPr>
          <p:cNvPr id="82950" name="Rectangle 20"/>
          <p:cNvSpPr>
            <a:spLocks noChangeArrowheads="1"/>
          </p:cNvSpPr>
          <p:nvPr/>
        </p:nvSpPr>
        <p:spPr bwMode="auto">
          <a:xfrm>
            <a:off x="6186488" y="5022850"/>
            <a:ext cx="2681287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sz="2000"/>
              <a:t>    13 root name servers worldwide</a:t>
            </a:r>
            <a:endParaRPr lang="en-US"/>
          </a:p>
        </p:txBody>
      </p:sp>
      <p:sp>
        <p:nvSpPr>
          <p:cNvPr id="82951" name="AutoShape 22"/>
          <p:cNvSpPr>
            <a:spLocks noChangeAspect="1" noChangeArrowheads="1"/>
          </p:cNvSpPr>
          <p:nvPr/>
        </p:nvSpPr>
        <p:spPr bwMode="auto">
          <a:xfrm>
            <a:off x="481013" y="3581400"/>
            <a:ext cx="5784850" cy="297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82952" name="Picture 23" descr="world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1813" y="4378325"/>
            <a:ext cx="4319587" cy="217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53" name="Freeform 24"/>
          <p:cNvSpPr>
            <a:spLocks/>
          </p:cNvSpPr>
          <p:nvPr/>
        </p:nvSpPr>
        <p:spPr bwMode="auto">
          <a:xfrm>
            <a:off x="2179638" y="3725863"/>
            <a:ext cx="642937" cy="1235075"/>
          </a:xfrm>
          <a:custGeom>
            <a:avLst/>
            <a:gdLst>
              <a:gd name="T0" fmla="*/ 0 w 963"/>
              <a:gd name="T1" fmla="*/ 0 h 1893"/>
              <a:gd name="T2" fmla="*/ 0 w 963"/>
              <a:gd name="T3" fmla="*/ 930 h 1893"/>
              <a:gd name="T4" fmla="*/ 963 w 963"/>
              <a:gd name="T5" fmla="*/ 1893 h 1893"/>
              <a:gd name="T6" fmla="*/ 0 60000 65536"/>
              <a:gd name="T7" fmla="*/ 0 60000 65536"/>
              <a:gd name="T8" fmla="*/ 0 60000 65536"/>
              <a:gd name="T9" fmla="*/ 0 w 963"/>
              <a:gd name="T10" fmla="*/ 0 h 1893"/>
              <a:gd name="T11" fmla="*/ 963 w 963"/>
              <a:gd name="T12" fmla="*/ 1893 h 18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3" h="1893">
                <a:moveTo>
                  <a:pt x="0" y="0"/>
                </a:moveTo>
                <a:lnTo>
                  <a:pt x="0" y="930"/>
                </a:lnTo>
                <a:lnTo>
                  <a:pt x="963" y="1893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954" name="Text Box 25"/>
          <p:cNvSpPr txBox="1">
            <a:spLocks noChangeArrowheads="1"/>
          </p:cNvSpPr>
          <p:nvPr/>
        </p:nvSpPr>
        <p:spPr bwMode="auto">
          <a:xfrm>
            <a:off x="701675" y="5654675"/>
            <a:ext cx="20240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323" tIns="35662" rIns="71323" bIns="35662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b USC-ISI Marina del Rey, CA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l  ICANN Los Angeles, CA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>
              <a:latin typeface="Times New Roman" pitchFamily="18" charset="0"/>
            </a:endParaRPr>
          </a:p>
        </p:txBody>
      </p:sp>
      <p:sp>
        <p:nvSpPr>
          <p:cNvPr id="82955" name="Freeform 26"/>
          <p:cNvSpPr>
            <a:spLocks/>
          </p:cNvSpPr>
          <p:nvPr/>
        </p:nvSpPr>
        <p:spPr bwMode="auto">
          <a:xfrm>
            <a:off x="1527175" y="5113338"/>
            <a:ext cx="762000" cy="546100"/>
          </a:xfrm>
          <a:custGeom>
            <a:avLst/>
            <a:gdLst>
              <a:gd name="T0" fmla="*/ 0 w 582"/>
              <a:gd name="T1" fmla="*/ 426 h 426"/>
              <a:gd name="T2" fmla="*/ 582 w 582"/>
              <a:gd name="T3" fmla="*/ 0 h 426"/>
              <a:gd name="T4" fmla="*/ 0 60000 65536"/>
              <a:gd name="T5" fmla="*/ 0 60000 65536"/>
              <a:gd name="T6" fmla="*/ 0 w 582"/>
              <a:gd name="T7" fmla="*/ 0 h 426"/>
              <a:gd name="T8" fmla="*/ 582 w 582"/>
              <a:gd name="T9" fmla="*/ 426 h 4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956" name="Text Box 27"/>
          <p:cNvSpPr txBox="1">
            <a:spLocks noChangeArrowheads="1"/>
          </p:cNvSpPr>
          <p:nvPr/>
        </p:nvSpPr>
        <p:spPr bwMode="auto">
          <a:xfrm>
            <a:off x="204788" y="4333875"/>
            <a:ext cx="19494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323" tIns="35662" rIns="71323" bIns="35662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e NASA Mt View, CA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f  Internet Software C. Palo</a:t>
            </a:r>
            <a:r>
              <a:rPr lang="en-US" sz="900">
                <a:solidFill>
                  <a:srgbClr val="000000"/>
                </a:solidFill>
                <a:latin typeface="Arial" charset="0"/>
              </a:rPr>
              <a:t> Alto, CA (and 36 other locations)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>
              <a:latin typeface="Times New Roman" pitchFamily="18" charset="0"/>
            </a:endParaRPr>
          </a:p>
        </p:txBody>
      </p:sp>
      <p:sp>
        <p:nvSpPr>
          <p:cNvPr id="82957" name="Freeform 28"/>
          <p:cNvSpPr>
            <a:spLocks/>
          </p:cNvSpPr>
          <p:nvPr/>
        </p:nvSpPr>
        <p:spPr bwMode="auto">
          <a:xfrm flipV="1">
            <a:off x="1423988" y="4868863"/>
            <a:ext cx="817562" cy="184150"/>
          </a:xfrm>
          <a:custGeom>
            <a:avLst/>
            <a:gdLst>
              <a:gd name="T0" fmla="*/ 0 w 582"/>
              <a:gd name="T1" fmla="*/ 426 h 426"/>
              <a:gd name="T2" fmla="*/ 582 w 582"/>
              <a:gd name="T3" fmla="*/ 0 h 426"/>
              <a:gd name="T4" fmla="*/ 0 60000 65536"/>
              <a:gd name="T5" fmla="*/ 0 60000 65536"/>
              <a:gd name="T6" fmla="*/ 0 w 582"/>
              <a:gd name="T7" fmla="*/ 0 h 426"/>
              <a:gd name="T8" fmla="*/ 582 w 582"/>
              <a:gd name="T9" fmla="*/ 426 h 4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958" name="Text Box 29"/>
          <p:cNvSpPr txBox="1">
            <a:spLocks noChangeArrowheads="1"/>
          </p:cNvSpPr>
          <p:nvPr/>
        </p:nvSpPr>
        <p:spPr bwMode="auto">
          <a:xfrm>
            <a:off x="4297363" y="3973513"/>
            <a:ext cx="1997075" cy="22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323" tIns="35662" rIns="71323" bIns="35662"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i </a:t>
            </a:r>
            <a:r>
              <a:rPr lang="en-US" sz="1000">
                <a:latin typeface="Arial" charset="0"/>
              </a:rPr>
              <a:t>Autonomica,</a:t>
            </a:r>
            <a:r>
              <a:rPr lang="en-US" sz="1000">
                <a:solidFill>
                  <a:srgbClr val="000000"/>
                </a:solidFill>
                <a:latin typeface="Arial" charset="0"/>
              </a:rPr>
              <a:t> Stockholm (plus     28 other locations)</a:t>
            </a:r>
          </a:p>
        </p:txBody>
      </p:sp>
      <p:sp>
        <p:nvSpPr>
          <p:cNvPr id="82959" name="Freeform 30"/>
          <p:cNvSpPr>
            <a:spLocks/>
          </p:cNvSpPr>
          <p:nvPr/>
        </p:nvSpPr>
        <p:spPr bwMode="auto">
          <a:xfrm>
            <a:off x="3932238" y="4068763"/>
            <a:ext cx="446087" cy="654050"/>
          </a:xfrm>
          <a:custGeom>
            <a:avLst/>
            <a:gdLst>
              <a:gd name="T0" fmla="*/ 666 w 666"/>
              <a:gd name="T1" fmla="*/ 0 h 1005"/>
              <a:gd name="T2" fmla="*/ 0 w 666"/>
              <a:gd name="T3" fmla="*/ 1005 h 1005"/>
              <a:gd name="T4" fmla="*/ 0 60000 65536"/>
              <a:gd name="T5" fmla="*/ 0 60000 65536"/>
              <a:gd name="T6" fmla="*/ 0 w 666"/>
              <a:gd name="T7" fmla="*/ 0 h 1005"/>
              <a:gd name="T8" fmla="*/ 666 w 666"/>
              <a:gd name="T9" fmla="*/ 1005 h 10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66" h="1005">
                <a:moveTo>
                  <a:pt x="666" y="0"/>
                </a:moveTo>
                <a:lnTo>
                  <a:pt x="0" y="1005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960" name="Text Box 31"/>
          <p:cNvSpPr txBox="1">
            <a:spLocks noChangeArrowheads="1"/>
          </p:cNvSpPr>
          <p:nvPr/>
        </p:nvSpPr>
        <p:spPr bwMode="auto">
          <a:xfrm>
            <a:off x="4333875" y="3684588"/>
            <a:ext cx="2519363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323" tIns="35662" rIns="71323" bIns="35662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k RIPE London (also 16 other locations)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2961" name="Freeform 32"/>
          <p:cNvSpPr>
            <a:spLocks/>
          </p:cNvSpPr>
          <p:nvPr/>
        </p:nvSpPr>
        <p:spPr bwMode="auto">
          <a:xfrm>
            <a:off x="3751263" y="3862388"/>
            <a:ext cx="615950" cy="946150"/>
          </a:xfrm>
          <a:custGeom>
            <a:avLst/>
            <a:gdLst>
              <a:gd name="T0" fmla="*/ 922 w 922"/>
              <a:gd name="T1" fmla="*/ 0 h 1448"/>
              <a:gd name="T2" fmla="*/ 0 w 922"/>
              <a:gd name="T3" fmla="*/ 1448 h 1448"/>
              <a:gd name="T4" fmla="*/ 0 60000 65536"/>
              <a:gd name="T5" fmla="*/ 0 60000 65536"/>
              <a:gd name="T6" fmla="*/ 0 w 922"/>
              <a:gd name="T7" fmla="*/ 0 h 1448"/>
              <a:gd name="T8" fmla="*/ 922 w 922"/>
              <a:gd name="T9" fmla="*/ 1448 h 144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22" h="1448">
                <a:moveTo>
                  <a:pt x="922" y="0"/>
                </a:moveTo>
                <a:lnTo>
                  <a:pt x="0" y="1448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962" name="Text Box 33"/>
          <p:cNvSpPr txBox="1">
            <a:spLocks noChangeArrowheads="1"/>
          </p:cNvSpPr>
          <p:nvPr/>
        </p:nvSpPr>
        <p:spPr bwMode="auto">
          <a:xfrm>
            <a:off x="5737225" y="4279900"/>
            <a:ext cx="1766888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323" tIns="35662" rIns="71323" bIns="35662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m WIDE Tokyo (also Seoul, Paris, SF)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2963" name="Freeform 34"/>
          <p:cNvSpPr>
            <a:spLocks/>
          </p:cNvSpPr>
          <p:nvPr/>
        </p:nvSpPr>
        <p:spPr bwMode="auto">
          <a:xfrm>
            <a:off x="5575300" y="4598988"/>
            <a:ext cx="400050" cy="431800"/>
          </a:xfrm>
          <a:custGeom>
            <a:avLst/>
            <a:gdLst>
              <a:gd name="T0" fmla="*/ 252 w 252"/>
              <a:gd name="T1" fmla="*/ 0 h 462"/>
              <a:gd name="T2" fmla="*/ 0 w 252"/>
              <a:gd name="T3" fmla="*/ 462 h 462"/>
              <a:gd name="T4" fmla="*/ 0 60000 65536"/>
              <a:gd name="T5" fmla="*/ 0 60000 65536"/>
              <a:gd name="T6" fmla="*/ 0 w 252"/>
              <a:gd name="T7" fmla="*/ 0 h 462"/>
              <a:gd name="T8" fmla="*/ 252 w 252"/>
              <a:gd name="T9" fmla="*/ 462 h 46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2" h="462">
                <a:moveTo>
                  <a:pt x="252" y="0"/>
                </a:moveTo>
                <a:lnTo>
                  <a:pt x="0" y="462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964" name="Text Box 35"/>
          <p:cNvSpPr txBox="1">
            <a:spLocks noChangeArrowheads="1"/>
          </p:cNvSpPr>
          <p:nvPr/>
        </p:nvSpPr>
        <p:spPr bwMode="auto">
          <a:xfrm>
            <a:off x="2162175" y="3367088"/>
            <a:ext cx="2598738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323" tIns="35662" rIns="71323" bIns="35662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a Verisign, Dulles, VA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c Cogent, Herndon, VA (also LA)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d U Maryland College Park, MD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g US DoD Vienna, VA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h ARL Aberdeen, MD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j  Verisign, ( 21 locations)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>
              <a:latin typeface="Times New Roman" pitchFamily="18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278836-F49B-470B-BFB1-898E12B00214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TLD and Authoritative Servers</a:t>
            </a:r>
          </a:p>
        </p:txBody>
      </p:sp>
      <p:sp>
        <p:nvSpPr>
          <p:cNvPr id="839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59750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Top-level domain (TLD) servers: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responsible for com, org, net, </a:t>
            </a:r>
            <a:r>
              <a:rPr lang="en-US" sz="2400" dirty="0" err="1" smtClean="0"/>
              <a:t>edu</a:t>
            </a:r>
            <a:r>
              <a:rPr lang="en-US" sz="2400" dirty="0" smtClean="0"/>
              <a:t>, aero, jobs, museums, and all top-level country domains, e.g.: </a:t>
            </a:r>
            <a:r>
              <a:rPr lang="en-US" sz="2400" dirty="0" err="1" smtClean="0"/>
              <a:t>uk</a:t>
            </a:r>
            <a:r>
              <a:rPr lang="en-US" sz="2400" dirty="0" smtClean="0"/>
              <a:t>, </a:t>
            </a:r>
            <a:r>
              <a:rPr lang="en-US" sz="2400" dirty="0" err="1" smtClean="0"/>
              <a:t>fr</a:t>
            </a:r>
            <a:r>
              <a:rPr lang="en-US" sz="2400" dirty="0" smtClean="0"/>
              <a:t>, ca, </a:t>
            </a:r>
            <a:r>
              <a:rPr lang="en-US" sz="2400" dirty="0" err="1" smtClean="0"/>
              <a:t>jp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Network Solutions maintains servers for com TLD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Educause</a:t>
            </a:r>
            <a:r>
              <a:rPr lang="en-US" sz="2400" dirty="0" smtClean="0"/>
              <a:t> for </a:t>
            </a:r>
            <a:r>
              <a:rPr lang="en-US" sz="2400" dirty="0" err="1" smtClean="0"/>
              <a:t>edu</a:t>
            </a:r>
            <a:r>
              <a:rPr lang="en-US" sz="2400" dirty="0" smtClean="0"/>
              <a:t> TLD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Authoritative DNS servers:</a:t>
            </a:r>
            <a:r>
              <a:rPr lang="en-US" sz="2800" dirty="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organization’s DNS servers, providing authoritative hostname to IP mappings for organization’s servers (e.g., Web, mail).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can be maintained by organization or service provider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Local Name Server</a:t>
            </a:r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does not strictly belong to hierarchy</a:t>
            </a:r>
          </a:p>
          <a:p>
            <a:r>
              <a:rPr lang="en-US" smtClean="0"/>
              <a:t>each ISP (residential ISP, company, university) has one</a:t>
            </a:r>
          </a:p>
          <a:p>
            <a:pPr lvl="1"/>
            <a:r>
              <a:rPr lang="en-US" smtClean="0"/>
              <a:t>also called “default name server”</a:t>
            </a:r>
          </a:p>
          <a:p>
            <a:r>
              <a:rPr lang="en-US" smtClean="0"/>
              <a:t>when host makes DNS query, query is sent to its local DNS server</a:t>
            </a:r>
          </a:p>
          <a:p>
            <a:pPr lvl="1"/>
            <a:r>
              <a:rPr lang="en-US" smtClean="0"/>
              <a:t>acts as proxy, forwards query into hierarchy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4"/>
          <p:cNvGraphicFramePr>
            <a:graphicFrameLocks noChangeAspect="1"/>
          </p:cNvGraphicFramePr>
          <p:nvPr/>
        </p:nvGraphicFramePr>
        <p:xfrm>
          <a:off x="4989513" y="4303713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14" name="Clip" r:id="rId3" imgW="1305000" imgH="1085760" progId="">
                  <p:embed/>
                </p:oleObj>
              </mc:Choice>
              <mc:Fallback>
                <p:oleObj name="Clip" r:id="rId3" imgW="1305000" imgH="108576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9513" y="4303713"/>
                        <a:ext cx="833437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4206875" y="4881563"/>
            <a:ext cx="1746250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Arial" charset="0"/>
              </a:rPr>
              <a:t>requesting host</a:t>
            </a:r>
            <a:endParaRPr lang="en-US">
              <a:latin typeface="Arial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Arial" charset="0"/>
              </a:rPr>
              <a:t>cis.poly.edu</a:t>
            </a:r>
            <a:endParaRPr lang="en-US" sz="1600">
              <a:latin typeface="Arial" charset="0"/>
            </a:endParaRPr>
          </a:p>
        </p:txBody>
      </p:sp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6618288" y="5656263"/>
            <a:ext cx="199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Arial" charset="0"/>
              </a:rPr>
              <a:t>gaia.cs.umass.edu</a:t>
            </a:r>
            <a:endParaRPr lang="en-US" sz="1600">
              <a:latin typeface="Arial" charset="0"/>
            </a:endParaRPr>
          </a:p>
        </p:txBody>
      </p:sp>
      <p:graphicFrame>
        <p:nvGraphicFramePr>
          <p:cNvPr id="17411" name="Object 7"/>
          <p:cNvGraphicFramePr>
            <a:graphicFrameLocks noChangeAspect="1"/>
          </p:cNvGraphicFramePr>
          <p:nvPr/>
        </p:nvGraphicFramePr>
        <p:xfrm>
          <a:off x="7113588" y="5103813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15" name="Clip" r:id="rId5" imgW="1305000" imgH="1085760" progId="">
                  <p:embed/>
                </p:oleObj>
              </mc:Choice>
              <mc:Fallback>
                <p:oleObj name="Clip" r:id="rId5" imgW="1305000" imgH="108576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3588" y="5103813"/>
                        <a:ext cx="833437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237163" y="2228850"/>
            <a:ext cx="369887" cy="657225"/>
            <a:chOff x="4180" y="783"/>
            <a:chExt cx="150" cy="307"/>
          </a:xfrm>
        </p:grpSpPr>
        <p:sp>
          <p:nvSpPr>
            <p:cNvPr id="17469" name="AutoShape 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17470" name="Rectangle 1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17471" name="Rectangle 1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17472" name="AutoShape 1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17473" name="Line 1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4" name="Line 1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5" name="Rectangle 1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17476" name="Rectangle 1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charset="0"/>
              </a:endParaRPr>
            </a:p>
          </p:txBody>
        </p:sp>
      </p:grpSp>
      <p:sp>
        <p:nvSpPr>
          <p:cNvPr id="17417" name="Text Box 17"/>
          <p:cNvSpPr txBox="1">
            <a:spLocks noChangeArrowheads="1"/>
          </p:cNvSpPr>
          <p:nvPr/>
        </p:nvSpPr>
        <p:spPr bwMode="auto">
          <a:xfrm>
            <a:off x="5791200" y="481013"/>
            <a:ext cx="2011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Arial" charset="0"/>
              </a:rPr>
              <a:t>root DNS server</a:t>
            </a:r>
            <a:endParaRPr lang="en-US" sz="1600">
              <a:latin typeface="Arial" charset="0"/>
            </a:endParaRPr>
          </a:p>
        </p:txBody>
      </p:sp>
      <p:sp>
        <p:nvSpPr>
          <p:cNvPr id="202770" name="Line 18"/>
          <p:cNvSpPr>
            <a:spLocks noChangeShapeType="1"/>
          </p:cNvSpPr>
          <p:nvPr/>
        </p:nvSpPr>
        <p:spPr bwMode="auto">
          <a:xfrm flipH="1" flipV="1">
            <a:off x="5286375" y="2916238"/>
            <a:ext cx="0" cy="1314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2771" name="Line 19"/>
          <p:cNvSpPr>
            <a:spLocks noChangeShapeType="1"/>
          </p:cNvSpPr>
          <p:nvPr/>
        </p:nvSpPr>
        <p:spPr bwMode="auto">
          <a:xfrm flipV="1">
            <a:off x="5400675" y="1220788"/>
            <a:ext cx="914400" cy="9715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2772" name="Line 20"/>
          <p:cNvSpPr>
            <a:spLocks noChangeShapeType="1"/>
          </p:cNvSpPr>
          <p:nvPr/>
        </p:nvSpPr>
        <p:spPr bwMode="auto">
          <a:xfrm flipV="1">
            <a:off x="5686425" y="2382838"/>
            <a:ext cx="1485900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2773" name="Line 21"/>
          <p:cNvSpPr>
            <a:spLocks noChangeShapeType="1"/>
          </p:cNvSpPr>
          <p:nvPr/>
        </p:nvSpPr>
        <p:spPr bwMode="auto">
          <a:xfrm flipH="1" flipV="1">
            <a:off x="5686425" y="2554288"/>
            <a:ext cx="14192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2774" name="Line 22"/>
          <p:cNvSpPr>
            <a:spLocks noChangeShapeType="1"/>
          </p:cNvSpPr>
          <p:nvPr/>
        </p:nvSpPr>
        <p:spPr bwMode="auto">
          <a:xfrm flipH="1">
            <a:off x="5610225" y="1449388"/>
            <a:ext cx="733425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2775" name="Line 23"/>
          <p:cNvSpPr>
            <a:spLocks noChangeShapeType="1"/>
          </p:cNvSpPr>
          <p:nvPr/>
        </p:nvSpPr>
        <p:spPr bwMode="auto">
          <a:xfrm>
            <a:off x="5476875" y="2944813"/>
            <a:ext cx="9525" cy="13239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4179888" y="3062288"/>
            <a:ext cx="1898650" cy="611187"/>
            <a:chOff x="2831" y="2132"/>
            <a:chExt cx="1196" cy="385"/>
          </a:xfrm>
        </p:grpSpPr>
        <p:sp>
          <p:nvSpPr>
            <p:cNvPr id="17467" name="Rectangle 25"/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17468" name="Text Box 26"/>
            <p:cNvSpPr txBox="1">
              <a:spLocks noChangeArrowheads="1"/>
            </p:cNvSpPr>
            <p:nvPr/>
          </p:nvSpPr>
          <p:spPr bwMode="auto">
            <a:xfrm>
              <a:off x="2831" y="2132"/>
              <a:ext cx="1196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Arial" charset="0"/>
                </a:rPr>
                <a:t>local DNS server</a:t>
              </a:r>
              <a:endParaRPr lang="en-US">
                <a:latin typeface="Arial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>
                  <a:latin typeface="Arial" charset="0"/>
                </a:rPr>
                <a:t>dns.poly.edu</a:t>
              </a:r>
              <a:endParaRPr lang="en-US" sz="1600">
                <a:latin typeface="Arial" charset="0"/>
              </a:endParaRPr>
            </a:p>
          </p:txBody>
        </p:sp>
      </p:grpSp>
      <p:sp>
        <p:nvSpPr>
          <p:cNvPr id="202779" name="Text Box 27"/>
          <p:cNvSpPr txBox="1">
            <a:spLocks noChangeArrowheads="1"/>
          </p:cNvSpPr>
          <p:nvPr/>
        </p:nvSpPr>
        <p:spPr bwMode="auto">
          <a:xfrm>
            <a:off x="4997450" y="37719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Arial" charset="0"/>
              </a:rPr>
              <a:t>1</a:t>
            </a:r>
            <a:endParaRPr lang="en-US">
              <a:latin typeface="Arial" charset="0"/>
            </a:endParaRPr>
          </a:p>
        </p:txBody>
      </p:sp>
      <p:sp>
        <p:nvSpPr>
          <p:cNvPr id="202780" name="Text Box 28"/>
          <p:cNvSpPr txBox="1">
            <a:spLocks noChangeArrowheads="1"/>
          </p:cNvSpPr>
          <p:nvPr/>
        </p:nvSpPr>
        <p:spPr bwMode="auto">
          <a:xfrm>
            <a:off x="5540375" y="14382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Arial" charset="0"/>
              </a:rPr>
              <a:t>2</a:t>
            </a:r>
            <a:endParaRPr lang="en-US">
              <a:latin typeface="Arial" charset="0"/>
            </a:endParaRPr>
          </a:p>
        </p:txBody>
      </p:sp>
      <p:sp>
        <p:nvSpPr>
          <p:cNvPr id="202781" name="Text Box 29"/>
          <p:cNvSpPr txBox="1">
            <a:spLocks noChangeArrowheads="1"/>
          </p:cNvSpPr>
          <p:nvPr/>
        </p:nvSpPr>
        <p:spPr bwMode="auto">
          <a:xfrm>
            <a:off x="5978525" y="16764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Arial" charset="0"/>
              </a:rPr>
              <a:t>3</a:t>
            </a:r>
            <a:endParaRPr lang="en-US">
              <a:latin typeface="Arial" charset="0"/>
            </a:endParaRPr>
          </a:p>
        </p:txBody>
      </p:sp>
      <p:sp>
        <p:nvSpPr>
          <p:cNvPr id="202782" name="Text Box 30"/>
          <p:cNvSpPr txBox="1">
            <a:spLocks noChangeArrowheads="1"/>
          </p:cNvSpPr>
          <p:nvPr/>
        </p:nvSpPr>
        <p:spPr bwMode="auto">
          <a:xfrm>
            <a:off x="6292850" y="20859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Arial" charset="0"/>
              </a:rPr>
              <a:t>4</a:t>
            </a:r>
            <a:endParaRPr lang="en-US">
              <a:latin typeface="Arial" charset="0"/>
            </a:endParaRPr>
          </a:p>
        </p:txBody>
      </p:sp>
      <p:sp>
        <p:nvSpPr>
          <p:cNvPr id="202783" name="Text Box 31"/>
          <p:cNvSpPr txBox="1">
            <a:spLocks noChangeArrowheads="1"/>
          </p:cNvSpPr>
          <p:nvPr/>
        </p:nvSpPr>
        <p:spPr bwMode="auto">
          <a:xfrm>
            <a:off x="6323013" y="25733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Arial" charset="0"/>
              </a:rPr>
              <a:t>5</a:t>
            </a:r>
            <a:endParaRPr lang="en-US">
              <a:latin typeface="Arial" charset="0"/>
            </a:endParaRPr>
          </a:p>
        </p:txBody>
      </p:sp>
      <p:sp>
        <p:nvSpPr>
          <p:cNvPr id="202784" name="Text Box 32"/>
          <p:cNvSpPr txBox="1">
            <a:spLocks noChangeArrowheads="1"/>
          </p:cNvSpPr>
          <p:nvPr/>
        </p:nvSpPr>
        <p:spPr bwMode="auto">
          <a:xfrm>
            <a:off x="6919913" y="36131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solidFill>
                  <a:srgbClr val="FF0000"/>
                </a:solidFill>
                <a:latin typeface="Arial" charset="0"/>
              </a:rPr>
              <a:t>6</a:t>
            </a:r>
            <a:endParaRPr lang="en-US" dirty="0">
              <a:latin typeface="Arial" charset="0"/>
            </a:endParaRPr>
          </a:p>
        </p:txBody>
      </p: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6351588" y="809625"/>
            <a:ext cx="369887" cy="657225"/>
            <a:chOff x="4180" y="783"/>
            <a:chExt cx="150" cy="307"/>
          </a:xfrm>
        </p:grpSpPr>
        <p:sp>
          <p:nvSpPr>
            <p:cNvPr id="17459" name="AutoShape 34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17460" name="Rectangle 35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17461" name="Rectangle 36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17462" name="AutoShape 37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17463" name="Line 38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4" name="Line 39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5" name="Rectangle 40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17466" name="Rectangle 41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charset="0"/>
              </a:endParaRPr>
            </a:p>
          </p:txBody>
        </p:sp>
      </p:grp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7180263" y="2238375"/>
            <a:ext cx="369887" cy="657225"/>
            <a:chOff x="4180" y="783"/>
            <a:chExt cx="150" cy="307"/>
          </a:xfrm>
        </p:grpSpPr>
        <p:sp>
          <p:nvSpPr>
            <p:cNvPr id="17451" name="AutoShape 43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17452" name="Rectangle 44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17453" name="Rectangle 45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17454" name="AutoShape 46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17455" name="Line 47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6" name="Line 48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7" name="Rectangle 49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17458" name="Rectangle 50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charset="0"/>
              </a:endParaRPr>
            </a:p>
          </p:txBody>
        </p:sp>
      </p:grpSp>
      <p:grpSp>
        <p:nvGrpSpPr>
          <p:cNvPr id="7" name="Group 51"/>
          <p:cNvGrpSpPr>
            <a:grpSpLocks/>
          </p:cNvGrpSpPr>
          <p:nvPr/>
        </p:nvGrpSpPr>
        <p:grpSpPr bwMode="auto">
          <a:xfrm>
            <a:off x="7161213" y="3857625"/>
            <a:ext cx="369887" cy="657225"/>
            <a:chOff x="4180" y="783"/>
            <a:chExt cx="150" cy="307"/>
          </a:xfrm>
        </p:grpSpPr>
        <p:sp>
          <p:nvSpPr>
            <p:cNvPr id="17443" name="AutoShape 52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17444" name="Rectangle 53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17445" name="Rectangle 54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17446" name="AutoShape 55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17447" name="Line 56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8" name="Line 57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9" name="Rectangle 58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17450" name="Rectangle 59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charset="0"/>
              </a:endParaRPr>
            </a:p>
          </p:txBody>
        </p:sp>
      </p:grpSp>
      <p:sp>
        <p:nvSpPr>
          <p:cNvPr id="17434" name="Text Box 60"/>
          <p:cNvSpPr txBox="1">
            <a:spLocks noChangeArrowheads="1"/>
          </p:cNvSpPr>
          <p:nvPr/>
        </p:nvSpPr>
        <p:spPr bwMode="auto">
          <a:xfrm>
            <a:off x="6353175" y="4429125"/>
            <a:ext cx="23971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Arial" charset="0"/>
              </a:rPr>
              <a:t>authoritative DNS server</a:t>
            </a:r>
            <a:endParaRPr lang="en-US">
              <a:latin typeface="Arial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Arial" charset="0"/>
              </a:rPr>
              <a:t>dns.cs.umass.edu</a:t>
            </a:r>
            <a:endParaRPr lang="en-US" sz="1600">
              <a:latin typeface="Arial" charset="0"/>
            </a:endParaRPr>
          </a:p>
        </p:txBody>
      </p:sp>
      <p:sp>
        <p:nvSpPr>
          <p:cNvPr id="202813" name="Text Box 61"/>
          <p:cNvSpPr txBox="1">
            <a:spLocks noChangeArrowheads="1"/>
          </p:cNvSpPr>
          <p:nvPr/>
        </p:nvSpPr>
        <p:spPr bwMode="auto">
          <a:xfrm>
            <a:off x="6292850" y="36433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Arial" charset="0"/>
              </a:rPr>
              <a:t>7</a:t>
            </a:r>
            <a:endParaRPr lang="en-US">
              <a:latin typeface="Arial" charset="0"/>
            </a:endParaRPr>
          </a:p>
        </p:txBody>
      </p:sp>
      <p:sp>
        <p:nvSpPr>
          <p:cNvPr id="202814" name="Text Box 62"/>
          <p:cNvSpPr txBox="1">
            <a:spLocks noChangeArrowheads="1"/>
          </p:cNvSpPr>
          <p:nvPr/>
        </p:nvSpPr>
        <p:spPr bwMode="auto">
          <a:xfrm>
            <a:off x="5549900" y="37909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Arial" charset="0"/>
              </a:rPr>
              <a:t>8</a:t>
            </a:r>
            <a:endParaRPr lang="en-US">
              <a:latin typeface="Arial" charset="0"/>
            </a:endParaRPr>
          </a:p>
        </p:txBody>
      </p:sp>
      <p:sp>
        <p:nvSpPr>
          <p:cNvPr id="202815" name="Line 63"/>
          <p:cNvSpPr>
            <a:spLocks noChangeShapeType="1"/>
          </p:cNvSpPr>
          <p:nvPr/>
        </p:nvSpPr>
        <p:spPr bwMode="auto">
          <a:xfrm>
            <a:off x="5619750" y="2714625"/>
            <a:ext cx="1493838" cy="13144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2816" name="Line 64"/>
          <p:cNvSpPr>
            <a:spLocks noChangeShapeType="1"/>
          </p:cNvSpPr>
          <p:nvPr/>
        </p:nvSpPr>
        <p:spPr bwMode="auto">
          <a:xfrm flipH="1" flipV="1">
            <a:off x="5580063" y="2830513"/>
            <a:ext cx="1493837" cy="13017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9" name="Text Box 65"/>
          <p:cNvSpPr txBox="1">
            <a:spLocks noChangeArrowheads="1"/>
          </p:cNvSpPr>
          <p:nvPr/>
        </p:nvSpPr>
        <p:spPr bwMode="auto">
          <a:xfrm>
            <a:off x="6551613" y="1852613"/>
            <a:ext cx="20113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Arial" charset="0"/>
              </a:rPr>
              <a:t>TLD DNS server</a:t>
            </a:r>
            <a:endParaRPr lang="en-US" sz="1600">
              <a:latin typeface="Arial" charset="0"/>
            </a:endParaRPr>
          </a:p>
        </p:txBody>
      </p:sp>
      <p:sp>
        <p:nvSpPr>
          <p:cNvPr id="17440" name="Rectangle 6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DNS name </a:t>
            </a:r>
            <a:br>
              <a:rPr lang="en-US" sz="3600" smtClean="0"/>
            </a:br>
            <a:r>
              <a:rPr lang="en-US" sz="3600" smtClean="0"/>
              <a:t>resolution example</a:t>
            </a:r>
          </a:p>
        </p:txBody>
      </p:sp>
      <p:sp>
        <p:nvSpPr>
          <p:cNvPr id="17441" name="Rectangle 67"/>
          <p:cNvSpPr>
            <a:spLocks noGrp="1" noChangeArrowheads="1"/>
          </p:cNvSpPr>
          <p:nvPr>
            <p:ph type="body" sz="half" idx="1"/>
          </p:nvPr>
        </p:nvSpPr>
        <p:spPr>
          <a:xfrm>
            <a:off x="431800" y="1725613"/>
            <a:ext cx="3565525" cy="4648200"/>
          </a:xfrm>
        </p:spPr>
        <p:txBody>
          <a:bodyPr/>
          <a:lstStyle/>
          <a:p>
            <a:r>
              <a:rPr lang="en-US" sz="2400" smtClean="0"/>
              <a:t>host at cis.poly.edu wants IP address for gaia.cs.umass.edu</a:t>
            </a:r>
          </a:p>
        </p:txBody>
      </p:sp>
      <p:sp>
        <p:nvSpPr>
          <p:cNvPr id="17442" name="Rectangle 69"/>
          <p:cNvSpPr>
            <a:spLocks noChangeArrowheads="1"/>
          </p:cNvSpPr>
          <p:nvPr/>
        </p:nvSpPr>
        <p:spPr bwMode="auto">
          <a:xfrm>
            <a:off x="582613" y="3094038"/>
            <a:ext cx="3162300" cy="261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u="sng">
                <a:solidFill>
                  <a:srgbClr val="FF0000"/>
                </a:solidFill>
              </a:rPr>
              <a:t>iterated query:</a:t>
            </a:r>
            <a:endParaRPr lang="en-US" sz="2000">
              <a:solidFill>
                <a:srgbClr val="FF0000"/>
              </a:solidFill>
            </a:endParaRPr>
          </a:p>
          <a:p>
            <a:pPr marL="342900" indent="-342900"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/>
              <a:t>contacted server replies with name of server to contact</a:t>
            </a:r>
          </a:p>
          <a:p>
            <a:pPr marL="342900" indent="-342900"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/>
              <a:t>“I don’t know this name, but ask this server”</a:t>
            </a:r>
          </a:p>
        </p:txBody>
      </p:sp>
      <p:sp>
        <p:nvSpPr>
          <p:cNvPr id="68" name="Slide Number Placeholder 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278836-F49B-470B-BFB1-898E12B00214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69" name="Footer Placeholder 6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70" grpId="0" animBg="1"/>
      <p:bldP spid="202771" grpId="0" animBg="1"/>
      <p:bldP spid="202772" grpId="0" animBg="1"/>
      <p:bldP spid="202773" grpId="0" animBg="1"/>
      <p:bldP spid="202774" grpId="0" animBg="1"/>
      <p:bldP spid="202775" grpId="0" animBg="1"/>
      <p:bldP spid="202779" grpId="0"/>
      <p:bldP spid="202780" grpId="0"/>
      <p:bldP spid="202781" grpId="0"/>
      <p:bldP spid="202782" grpId="0"/>
      <p:bldP spid="202783" grpId="0"/>
      <p:bldP spid="202784" grpId="0"/>
      <p:bldP spid="202813" grpId="0"/>
      <p:bldP spid="202814" grpId="0"/>
      <p:bldP spid="202815" grpId="0" animBg="1"/>
      <p:bldP spid="20281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5"/>
          <p:cNvGrpSpPr>
            <a:grpSpLocks/>
          </p:cNvGrpSpPr>
          <p:nvPr/>
        </p:nvGrpSpPr>
        <p:grpSpPr bwMode="auto">
          <a:xfrm>
            <a:off x="3465513" y="790575"/>
            <a:ext cx="5678487" cy="5511800"/>
            <a:chOff x="1530" y="384"/>
            <a:chExt cx="3577" cy="3472"/>
          </a:xfrm>
        </p:grpSpPr>
        <p:graphicFrame>
          <p:nvGraphicFramePr>
            <p:cNvPr id="18434" name="Object 2"/>
            <p:cNvGraphicFramePr>
              <a:graphicFrameLocks noChangeAspect="1"/>
            </p:cNvGraphicFramePr>
            <p:nvPr/>
          </p:nvGraphicFramePr>
          <p:xfrm>
            <a:off x="2040" y="2792"/>
            <a:ext cx="525" cy="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038" name="Clip" r:id="rId3" imgW="1305000" imgH="1085760" progId="">
                    <p:embed/>
                  </p:oleObj>
                </mc:Choice>
                <mc:Fallback>
                  <p:oleObj name="Clip" r:id="rId3" imgW="1305000" imgH="1085760" progId="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0" y="2792"/>
                          <a:ext cx="525" cy="4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1" name="Text Box 3"/>
            <p:cNvSpPr txBox="1">
              <a:spLocks noChangeArrowheads="1"/>
            </p:cNvSpPr>
            <p:nvPr/>
          </p:nvSpPr>
          <p:spPr bwMode="auto">
            <a:xfrm>
              <a:off x="1547" y="3156"/>
              <a:ext cx="1100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Arial" charset="0"/>
                </a:rPr>
                <a:t>requesting host</a:t>
              </a:r>
              <a:endParaRPr lang="en-US">
                <a:latin typeface="Arial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>
                  <a:latin typeface="Arial" charset="0"/>
                </a:rPr>
                <a:t>cis.poly.edu</a:t>
              </a:r>
              <a:endParaRPr lang="en-US" sz="1600">
                <a:latin typeface="Arial" charset="0"/>
              </a:endParaRPr>
            </a:p>
          </p:txBody>
        </p:sp>
        <p:sp>
          <p:nvSpPr>
            <p:cNvPr id="18442" name="Text Box 4"/>
            <p:cNvSpPr txBox="1">
              <a:spLocks noChangeArrowheads="1"/>
            </p:cNvSpPr>
            <p:nvPr/>
          </p:nvSpPr>
          <p:spPr bwMode="auto">
            <a:xfrm>
              <a:off x="3066" y="3644"/>
              <a:ext cx="125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>
                  <a:latin typeface="Arial" charset="0"/>
                </a:rPr>
                <a:t>gaia.cs.umass.edu</a:t>
              </a:r>
              <a:endParaRPr lang="en-US" sz="1600">
                <a:latin typeface="Arial" charset="0"/>
              </a:endParaRPr>
            </a:p>
          </p:txBody>
        </p:sp>
        <p:graphicFrame>
          <p:nvGraphicFramePr>
            <p:cNvPr id="18435" name="Object 5"/>
            <p:cNvGraphicFramePr>
              <a:graphicFrameLocks noChangeAspect="1"/>
            </p:cNvGraphicFramePr>
            <p:nvPr/>
          </p:nvGraphicFramePr>
          <p:xfrm>
            <a:off x="3378" y="3296"/>
            <a:ext cx="525" cy="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039" name="Clip" r:id="rId5" imgW="1305000" imgH="1085760" progId="">
                    <p:embed/>
                  </p:oleObj>
                </mc:Choice>
                <mc:Fallback>
                  <p:oleObj name="Clip" r:id="rId5" imgW="1305000" imgH="1085760" progId="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8" y="3296"/>
                          <a:ext cx="525" cy="4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196" y="1485"/>
              <a:ext cx="233" cy="414"/>
              <a:chOff x="4180" y="783"/>
              <a:chExt cx="150" cy="307"/>
            </a:xfrm>
          </p:grpSpPr>
          <p:sp>
            <p:nvSpPr>
              <p:cNvPr id="18493" name="AutoShape 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rial" charset="0"/>
                </a:endParaRPr>
              </a:p>
            </p:txBody>
          </p:sp>
          <p:sp>
            <p:nvSpPr>
              <p:cNvPr id="18494" name="Rectangle 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rial" charset="0"/>
                </a:endParaRPr>
              </a:p>
            </p:txBody>
          </p:sp>
          <p:sp>
            <p:nvSpPr>
              <p:cNvPr id="18495" name="Rectangle 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rial" charset="0"/>
                </a:endParaRPr>
              </a:p>
            </p:txBody>
          </p:sp>
          <p:sp>
            <p:nvSpPr>
              <p:cNvPr id="18496" name="AutoShape 1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rial" charset="0"/>
                </a:endParaRPr>
              </a:p>
            </p:txBody>
          </p:sp>
          <p:sp>
            <p:nvSpPr>
              <p:cNvPr id="18497" name="Line 1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8" name="Line 1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9" name="Rectangle 1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rial" charset="0"/>
                </a:endParaRPr>
              </a:p>
            </p:txBody>
          </p:sp>
          <p:sp>
            <p:nvSpPr>
              <p:cNvPr id="18500" name="Rectangle 1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rial" charset="0"/>
                </a:endParaRPr>
              </a:p>
            </p:txBody>
          </p:sp>
        </p:grpSp>
        <p:sp>
          <p:nvSpPr>
            <p:cNvPr id="18444" name="Text Box 15"/>
            <p:cNvSpPr txBox="1">
              <a:spLocks noChangeArrowheads="1"/>
            </p:cNvSpPr>
            <p:nvPr/>
          </p:nvSpPr>
          <p:spPr bwMode="auto">
            <a:xfrm>
              <a:off x="2545" y="384"/>
              <a:ext cx="126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Arial" charset="0"/>
                </a:rPr>
                <a:t>root DNS server</a:t>
              </a:r>
              <a:endParaRPr lang="en-US" sz="1600">
                <a:latin typeface="Arial" charset="0"/>
              </a:endParaRPr>
            </a:p>
          </p:txBody>
        </p:sp>
        <p:sp>
          <p:nvSpPr>
            <p:cNvPr id="18445" name="Line 16"/>
            <p:cNvSpPr>
              <a:spLocks noChangeShapeType="1"/>
            </p:cNvSpPr>
            <p:nvPr/>
          </p:nvSpPr>
          <p:spPr bwMode="auto">
            <a:xfrm flipH="1" flipV="1">
              <a:off x="2227" y="1918"/>
              <a:ext cx="0" cy="8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6" name="Line 17"/>
            <p:cNvSpPr>
              <a:spLocks noChangeShapeType="1"/>
            </p:cNvSpPr>
            <p:nvPr/>
          </p:nvSpPr>
          <p:spPr bwMode="auto">
            <a:xfrm flipV="1">
              <a:off x="2299" y="850"/>
              <a:ext cx="576" cy="61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7" name="Line 18"/>
            <p:cNvSpPr>
              <a:spLocks noChangeShapeType="1"/>
            </p:cNvSpPr>
            <p:nvPr/>
          </p:nvSpPr>
          <p:spPr bwMode="auto">
            <a:xfrm>
              <a:off x="2347" y="1936"/>
              <a:ext cx="6" cy="83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1530" y="2010"/>
              <a:ext cx="1196" cy="385"/>
              <a:chOff x="2831" y="2132"/>
              <a:chExt cx="1196" cy="385"/>
            </a:xfrm>
          </p:grpSpPr>
          <p:sp>
            <p:nvSpPr>
              <p:cNvPr id="18491" name="Rectangle 20"/>
              <p:cNvSpPr>
                <a:spLocks noChangeArrowheads="1"/>
              </p:cNvSpPr>
              <p:nvPr/>
            </p:nvSpPr>
            <p:spPr bwMode="auto">
              <a:xfrm>
                <a:off x="2838" y="2178"/>
                <a:ext cx="1182" cy="3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rial" charset="0"/>
                </a:endParaRPr>
              </a:p>
            </p:txBody>
          </p:sp>
          <p:sp>
            <p:nvSpPr>
              <p:cNvPr id="18492" name="Text Box 21"/>
              <p:cNvSpPr txBox="1">
                <a:spLocks noChangeArrowheads="1"/>
              </p:cNvSpPr>
              <p:nvPr/>
            </p:nvSpPr>
            <p:spPr bwMode="auto">
              <a:xfrm>
                <a:off x="2831" y="2132"/>
                <a:ext cx="1196" cy="3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>
                    <a:latin typeface="Arial" charset="0"/>
                  </a:rPr>
                  <a:t>local DNS server</a:t>
                </a:r>
                <a:endParaRPr lang="en-US">
                  <a:latin typeface="Arial" charset="0"/>
                </a:endParaRP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 b="1">
                    <a:latin typeface="Arial" charset="0"/>
                  </a:rPr>
                  <a:t>dns.poly.edu</a:t>
                </a:r>
                <a:endParaRPr lang="en-US" sz="1600">
                  <a:latin typeface="Arial" charset="0"/>
                </a:endParaRPr>
              </a:p>
            </p:txBody>
          </p:sp>
        </p:grpSp>
        <p:sp>
          <p:nvSpPr>
            <p:cNvPr id="18449" name="Text Box 22"/>
            <p:cNvSpPr txBox="1">
              <a:spLocks noChangeArrowheads="1"/>
            </p:cNvSpPr>
            <p:nvPr/>
          </p:nvSpPr>
          <p:spPr bwMode="auto">
            <a:xfrm>
              <a:off x="2045" y="245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FF0000"/>
                  </a:solidFill>
                  <a:latin typeface="Arial" charset="0"/>
                </a:rPr>
                <a:t>1</a:t>
              </a:r>
              <a:endParaRPr lang="en-US">
                <a:latin typeface="Arial" charset="0"/>
              </a:endParaRPr>
            </a:p>
          </p:txBody>
        </p:sp>
        <p:sp>
          <p:nvSpPr>
            <p:cNvPr id="18450" name="Text Box 23"/>
            <p:cNvSpPr txBox="1">
              <a:spLocks noChangeArrowheads="1"/>
            </p:cNvSpPr>
            <p:nvPr/>
          </p:nvSpPr>
          <p:spPr bwMode="auto">
            <a:xfrm>
              <a:off x="2387" y="98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FF0000"/>
                  </a:solidFill>
                  <a:latin typeface="Arial" charset="0"/>
                </a:rPr>
                <a:t>2</a:t>
              </a:r>
              <a:endParaRPr lang="en-US">
                <a:latin typeface="Arial" charset="0"/>
              </a:endParaRPr>
            </a:p>
          </p:txBody>
        </p:sp>
        <p:sp>
          <p:nvSpPr>
            <p:cNvPr id="18451" name="Text Box 24"/>
            <p:cNvSpPr txBox="1">
              <a:spLocks noChangeArrowheads="1"/>
            </p:cNvSpPr>
            <p:nvPr/>
          </p:nvSpPr>
          <p:spPr bwMode="auto">
            <a:xfrm>
              <a:off x="3600" y="211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FF0000"/>
                  </a:solidFill>
                  <a:latin typeface="Arial" charset="0"/>
                </a:rPr>
                <a:t>4</a:t>
              </a:r>
              <a:endParaRPr lang="en-US">
                <a:latin typeface="Arial" charset="0"/>
              </a:endParaRPr>
            </a:p>
          </p:txBody>
        </p:sp>
        <p:sp>
          <p:nvSpPr>
            <p:cNvPr id="18452" name="Text Box 25"/>
            <p:cNvSpPr txBox="1">
              <a:spLocks noChangeArrowheads="1"/>
            </p:cNvSpPr>
            <p:nvPr/>
          </p:nvSpPr>
          <p:spPr bwMode="auto">
            <a:xfrm>
              <a:off x="3312" y="216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FF0000"/>
                  </a:solidFill>
                  <a:latin typeface="Arial" charset="0"/>
                </a:rPr>
                <a:t>5</a:t>
              </a:r>
              <a:endParaRPr lang="en-US">
                <a:latin typeface="Arial" charset="0"/>
              </a:endParaRPr>
            </a:p>
          </p:txBody>
        </p:sp>
        <p:sp>
          <p:nvSpPr>
            <p:cNvPr id="18453" name="Text Box 26"/>
            <p:cNvSpPr txBox="1">
              <a:spLocks noChangeArrowheads="1"/>
            </p:cNvSpPr>
            <p:nvPr/>
          </p:nvSpPr>
          <p:spPr bwMode="auto">
            <a:xfrm>
              <a:off x="3120" y="129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FF0000"/>
                  </a:solidFill>
                  <a:latin typeface="Arial" charset="0"/>
                </a:rPr>
                <a:t>6</a:t>
              </a:r>
              <a:endParaRPr lang="en-US">
                <a:latin typeface="Arial" charset="0"/>
              </a:endParaRPr>
            </a:p>
          </p:txBody>
        </p:sp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2898" y="591"/>
              <a:ext cx="233" cy="414"/>
              <a:chOff x="4180" y="783"/>
              <a:chExt cx="150" cy="307"/>
            </a:xfrm>
          </p:grpSpPr>
          <p:sp>
            <p:nvSpPr>
              <p:cNvPr id="18483" name="AutoShape 28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rial" charset="0"/>
                </a:endParaRPr>
              </a:p>
            </p:txBody>
          </p:sp>
          <p:sp>
            <p:nvSpPr>
              <p:cNvPr id="18484" name="Rectangle 29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rial" charset="0"/>
                </a:endParaRPr>
              </a:p>
            </p:txBody>
          </p:sp>
          <p:sp>
            <p:nvSpPr>
              <p:cNvPr id="18485" name="Rectangle 30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rial" charset="0"/>
                </a:endParaRPr>
              </a:p>
            </p:txBody>
          </p:sp>
          <p:sp>
            <p:nvSpPr>
              <p:cNvPr id="18486" name="AutoShape 31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rial" charset="0"/>
                </a:endParaRPr>
              </a:p>
            </p:txBody>
          </p:sp>
          <p:sp>
            <p:nvSpPr>
              <p:cNvPr id="18487" name="Line 32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8" name="Line 33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9" name="Rectangle 34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rial" charset="0"/>
                </a:endParaRPr>
              </a:p>
            </p:txBody>
          </p:sp>
          <p:sp>
            <p:nvSpPr>
              <p:cNvPr id="18490" name="Rectangle 35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7" name="Group 36"/>
            <p:cNvGrpSpPr>
              <a:grpSpLocks/>
            </p:cNvGrpSpPr>
            <p:nvPr/>
          </p:nvGrpSpPr>
          <p:grpSpPr bwMode="auto">
            <a:xfrm>
              <a:off x="3420" y="1491"/>
              <a:ext cx="233" cy="414"/>
              <a:chOff x="4180" y="783"/>
              <a:chExt cx="150" cy="307"/>
            </a:xfrm>
          </p:grpSpPr>
          <p:sp>
            <p:nvSpPr>
              <p:cNvPr id="18475" name="AutoShape 3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rial" charset="0"/>
                </a:endParaRPr>
              </a:p>
            </p:txBody>
          </p:sp>
          <p:sp>
            <p:nvSpPr>
              <p:cNvPr id="18476" name="Rectangle 3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rial" charset="0"/>
                </a:endParaRPr>
              </a:p>
            </p:txBody>
          </p:sp>
          <p:sp>
            <p:nvSpPr>
              <p:cNvPr id="18477" name="Rectangle 3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rial" charset="0"/>
                </a:endParaRPr>
              </a:p>
            </p:txBody>
          </p:sp>
          <p:sp>
            <p:nvSpPr>
              <p:cNvPr id="18478" name="AutoShape 4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rial" charset="0"/>
                </a:endParaRPr>
              </a:p>
            </p:txBody>
          </p:sp>
          <p:sp>
            <p:nvSpPr>
              <p:cNvPr id="18479" name="Line 4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0" name="Line 4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1" name="Rectangle 4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rial" charset="0"/>
                </a:endParaRPr>
              </a:p>
            </p:txBody>
          </p:sp>
          <p:sp>
            <p:nvSpPr>
              <p:cNvPr id="18482" name="Rectangle 4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8" name="Group 45"/>
            <p:cNvGrpSpPr>
              <a:grpSpLocks/>
            </p:cNvGrpSpPr>
            <p:nvPr/>
          </p:nvGrpSpPr>
          <p:grpSpPr bwMode="auto">
            <a:xfrm>
              <a:off x="3408" y="2511"/>
              <a:ext cx="233" cy="414"/>
              <a:chOff x="4180" y="783"/>
              <a:chExt cx="150" cy="307"/>
            </a:xfrm>
          </p:grpSpPr>
          <p:sp>
            <p:nvSpPr>
              <p:cNvPr id="18467" name="AutoShape 46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rial" charset="0"/>
                </a:endParaRPr>
              </a:p>
            </p:txBody>
          </p:sp>
          <p:sp>
            <p:nvSpPr>
              <p:cNvPr id="18468" name="Rectangle 47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rial" charset="0"/>
                </a:endParaRPr>
              </a:p>
            </p:txBody>
          </p:sp>
          <p:sp>
            <p:nvSpPr>
              <p:cNvPr id="18469" name="Rectangle 48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rial" charset="0"/>
                </a:endParaRPr>
              </a:p>
            </p:txBody>
          </p:sp>
          <p:sp>
            <p:nvSpPr>
              <p:cNvPr id="18470" name="AutoShape 49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rial" charset="0"/>
                </a:endParaRPr>
              </a:p>
            </p:txBody>
          </p:sp>
          <p:sp>
            <p:nvSpPr>
              <p:cNvPr id="18471" name="Line 50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2" name="Line 51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3" name="Rectangle 52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rial" charset="0"/>
                </a:endParaRPr>
              </a:p>
            </p:txBody>
          </p:sp>
          <p:sp>
            <p:nvSpPr>
              <p:cNvPr id="18474" name="Rectangle 53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rial" charset="0"/>
                </a:endParaRPr>
              </a:p>
            </p:txBody>
          </p:sp>
        </p:grpSp>
        <p:sp>
          <p:nvSpPr>
            <p:cNvPr id="18457" name="Text Box 54"/>
            <p:cNvSpPr txBox="1">
              <a:spLocks noChangeArrowheads="1"/>
            </p:cNvSpPr>
            <p:nvPr/>
          </p:nvSpPr>
          <p:spPr bwMode="auto">
            <a:xfrm>
              <a:off x="2899" y="2871"/>
              <a:ext cx="151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latin typeface="Arial" charset="0"/>
                </a:rPr>
                <a:t>authoritative DNS server</a:t>
              </a:r>
              <a:endParaRPr lang="en-US">
                <a:latin typeface="Arial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>
                  <a:latin typeface="Arial" charset="0"/>
                </a:rPr>
                <a:t>dns.cs.umass.edu</a:t>
              </a:r>
              <a:endParaRPr lang="en-US" sz="1600">
                <a:latin typeface="Arial" charset="0"/>
              </a:endParaRPr>
            </a:p>
          </p:txBody>
        </p:sp>
        <p:sp>
          <p:nvSpPr>
            <p:cNvPr id="18458" name="Text Box 55"/>
            <p:cNvSpPr txBox="1">
              <a:spLocks noChangeArrowheads="1"/>
            </p:cNvSpPr>
            <p:nvPr/>
          </p:nvSpPr>
          <p:spPr bwMode="auto">
            <a:xfrm>
              <a:off x="2592" y="134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FF0000"/>
                  </a:solidFill>
                  <a:latin typeface="Arial" charset="0"/>
                </a:rPr>
                <a:t>7</a:t>
              </a:r>
              <a:endParaRPr lang="en-US">
                <a:latin typeface="Arial" charset="0"/>
              </a:endParaRPr>
            </a:p>
          </p:txBody>
        </p:sp>
        <p:sp>
          <p:nvSpPr>
            <p:cNvPr id="18459" name="Text Box 56"/>
            <p:cNvSpPr txBox="1">
              <a:spLocks noChangeArrowheads="1"/>
            </p:cNvSpPr>
            <p:nvPr/>
          </p:nvSpPr>
          <p:spPr bwMode="auto">
            <a:xfrm>
              <a:off x="2393" y="246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FF0000"/>
                  </a:solidFill>
                  <a:latin typeface="Arial" charset="0"/>
                </a:rPr>
                <a:t>8</a:t>
              </a:r>
              <a:endParaRPr lang="en-US">
                <a:latin typeface="Arial" charset="0"/>
              </a:endParaRPr>
            </a:p>
          </p:txBody>
        </p:sp>
        <p:sp>
          <p:nvSpPr>
            <p:cNvPr id="18460" name="Line 57"/>
            <p:cNvSpPr>
              <a:spLocks noChangeShapeType="1"/>
            </p:cNvSpPr>
            <p:nvPr/>
          </p:nvSpPr>
          <p:spPr bwMode="auto">
            <a:xfrm>
              <a:off x="3120" y="768"/>
              <a:ext cx="432" cy="72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1" name="Text Box 59"/>
            <p:cNvSpPr txBox="1">
              <a:spLocks noChangeArrowheads="1"/>
            </p:cNvSpPr>
            <p:nvPr/>
          </p:nvSpPr>
          <p:spPr bwMode="auto">
            <a:xfrm>
              <a:off x="3840" y="1536"/>
              <a:ext cx="126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Arial" charset="0"/>
                </a:rPr>
                <a:t>TLD DNS server</a:t>
              </a:r>
              <a:endParaRPr lang="en-US" sz="1600">
                <a:latin typeface="Arial" charset="0"/>
              </a:endParaRPr>
            </a:p>
          </p:txBody>
        </p:sp>
        <p:sp>
          <p:nvSpPr>
            <p:cNvPr id="18462" name="Line 60"/>
            <p:cNvSpPr>
              <a:spLocks noChangeShapeType="1"/>
            </p:cNvSpPr>
            <p:nvPr/>
          </p:nvSpPr>
          <p:spPr bwMode="auto">
            <a:xfrm>
              <a:off x="3600" y="1872"/>
              <a:ext cx="0" cy="62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3" name="Line 61"/>
            <p:cNvSpPr>
              <a:spLocks noChangeShapeType="1"/>
            </p:cNvSpPr>
            <p:nvPr/>
          </p:nvSpPr>
          <p:spPr bwMode="auto">
            <a:xfrm flipH="1" flipV="1">
              <a:off x="3504" y="1920"/>
              <a:ext cx="0" cy="5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4" name="Line 62"/>
            <p:cNvSpPr>
              <a:spLocks noChangeShapeType="1"/>
            </p:cNvSpPr>
            <p:nvPr/>
          </p:nvSpPr>
          <p:spPr bwMode="auto">
            <a:xfrm flipH="1" flipV="1">
              <a:off x="3072" y="1008"/>
              <a:ext cx="336" cy="5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5" name="Text Box 63"/>
            <p:cNvSpPr txBox="1">
              <a:spLocks noChangeArrowheads="1"/>
            </p:cNvSpPr>
            <p:nvPr/>
          </p:nvSpPr>
          <p:spPr bwMode="auto">
            <a:xfrm>
              <a:off x="3408" y="100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FF0000"/>
                  </a:solidFill>
                  <a:latin typeface="Arial" charset="0"/>
                </a:rPr>
                <a:t>3</a:t>
              </a:r>
              <a:endParaRPr lang="en-US">
                <a:latin typeface="Arial" charset="0"/>
              </a:endParaRPr>
            </a:p>
          </p:txBody>
        </p:sp>
        <p:sp>
          <p:nvSpPr>
            <p:cNvPr id="18466" name="Line 64"/>
            <p:cNvSpPr>
              <a:spLocks noChangeShapeType="1"/>
            </p:cNvSpPr>
            <p:nvPr/>
          </p:nvSpPr>
          <p:spPr bwMode="auto">
            <a:xfrm flipH="1">
              <a:off x="2448" y="1008"/>
              <a:ext cx="480" cy="5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39" name="Rectangle 67"/>
          <p:cNvSpPr>
            <a:spLocks noChangeArrowheads="1"/>
          </p:cNvSpPr>
          <p:nvPr/>
        </p:nvSpPr>
        <p:spPr bwMode="auto">
          <a:xfrm>
            <a:off x="468313" y="1687513"/>
            <a:ext cx="3162300" cy="231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u="sng">
                <a:solidFill>
                  <a:srgbClr val="FF0000"/>
                </a:solidFill>
              </a:rPr>
              <a:t>recursive query:</a:t>
            </a:r>
            <a:endParaRPr lang="en-US" sz="2000"/>
          </a:p>
          <a:p>
            <a:pPr marL="342900" indent="-342900"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/>
              <a:t>puts burden of name resolution on contacted name server</a:t>
            </a:r>
          </a:p>
          <a:p>
            <a:pPr marL="342900" indent="-342900"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/>
              <a:t>heavy load?</a:t>
            </a:r>
          </a:p>
        </p:txBody>
      </p:sp>
      <p:sp>
        <p:nvSpPr>
          <p:cNvPr id="18440" name="Rectangle 7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3600" smtClean="0"/>
              <a:t>DNS name </a:t>
            </a:r>
            <a:br>
              <a:rPr lang="en-US" sz="3600" smtClean="0"/>
            </a:br>
            <a:r>
              <a:rPr lang="en-US" sz="3600" smtClean="0"/>
              <a:t>resolution example</a:t>
            </a:r>
          </a:p>
        </p:txBody>
      </p:sp>
      <p:sp>
        <p:nvSpPr>
          <p:cNvPr id="68" name="Slide Number Placeholder 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326667-E6E6-4DE2-8E19-42096EDF669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69" name="Footer Placeholder 6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Client-server architecture</a:t>
            </a:r>
          </a:p>
        </p:txBody>
      </p:sp>
      <p:sp>
        <p:nvSpPr>
          <p:cNvPr id="2066" name="Rectangle 460"/>
          <p:cNvSpPr>
            <a:spLocks noGrp="1" noChangeArrowheads="1"/>
          </p:cNvSpPr>
          <p:nvPr>
            <p:ph type="body" sz="half" idx="2"/>
          </p:nvPr>
        </p:nvSpPr>
        <p:spPr>
          <a:xfrm>
            <a:off x="4664075" y="1416050"/>
            <a:ext cx="4143375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server:</a:t>
            </a:r>
            <a:r>
              <a:rPr lang="en-US" sz="2400" smtClean="0"/>
              <a:t> </a:t>
            </a:r>
          </a:p>
          <a:p>
            <a:pPr lvl="1"/>
            <a:r>
              <a:rPr lang="en-US" smtClean="0"/>
              <a:t>always-on host</a:t>
            </a:r>
          </a:p>
          <a:p>
            <a:pPr lvl="1"/>
            <a:r>
              <a:rPr lang="en-US" smtClean="0"/>
              <a:t>permanent IP address</a:t>
            </a:r>
          </a:p>
          <a:p>
            <a:pPr lvl="1"/>
            <a:r>
              <a:rPr lang="en-US" smtClean="0"/>
              <a:t>server farms for scaling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clients:</a:t>
            </a:r>
          </a:p>
          <a:p>
            <a:pPr lvl="1"/>
            <a:r>
              <a:rPr lang="en-US" sz="2000" smtClean="0"/>
              <a:t>communicate with server</a:t>
            </a:r>
          </a:p>
          <a:p>
            <a:pPr lvl="1"/>
            <a:r>
              <a:rPr lang="en-US" sz="2000" smtClean="0"/>
              <a:t>may be intermittently connected</a:t>
            </a:r>
          </a:p>
          <a:p>
            <a:pPr lvl="1"/>
            <a:r>
              <a:rPr lang="en-US" sz="2000" smtClean="0"/>
              <a:t>may have dynamic IP addresses</a:t>
            </a:r>
          </a:p>
          <a:p>
            <a:pPr lvl="1"/>
            <a:r>
              <a:rPr lang="en-US" sz="2000" smtClean="0"/>
              <a:t>do not communicate directly with each other</a:t>
            </a:r>
          </a:p>
        </p:txBody>
      </p:sp>
      <p:sp>
        <p:nvSpPr>
          <p:cNvPr id="2067" name="Freeform 462"/>
          <p:cNvSpPr>
            <a:spLocks/>
          </p:cNvSpPr>
          <p:nvPr/>
        </p:nvSpPr>
        <p:spPr bwMode="auto">
          <a:xfrm>
            <a:off x="2771775" y="3540125"/>
            <a:ext cx="1314450" cy="674688"/>
          </a:xfrm>
          <a:custGeom>
            <a:avLst/>
            <a:gdLst>
              <a:gd name="T0" fmla="*/ 382 w 828"/>
              <a:gd name="T1" fmla="*/ 30 h 425"/>
              <a:gd name="T2" fmla="*/ 370 w 828"/>
              <a:gd name="T3" fmla="*/ 30 h 425"/>
              <a:gd name="T4" fmla="*/ 126 w 828"/>
              <a:gd name="T5" fmla="*/ 32 h 425"/>
              <a:gd name="T6" fmla="*/ 6 w 828"/>
              <a:gd name="T7" fmla="*/ 126 h 425"/>
              <a:gd name="T8" fmla="*/ 92 w 828"/>
              <a:gd name="T9" fmla="*/ 274 h 425"/>
              <a:gd name="T10" fmla="*/ 292 w 828"/>
              <a:gd name="T11" fmla="*/ 384 h 425"/>
              <a:gd name="T12" fmla="*/ 540 w 828"/>
              <a:gd name="T13" fmla="*/ 416 h 425"/>
              <a:gd name="T14" fmla="*/ 698 w 828"/>
              <a:gd name="T15" fmla="*/ 330 h 425"/>
              <a:gd name="T16" fmla="*/ 776 w 828"/>
              <a:gd name="T17" fmla="*/ 170 h 425"/>
              <a:gd name="T18" fmla="*/ 792 w 828"/>
              <a:gd name="T19" fmla="*/ 22 h 425"/>
              <a:gd name="T20" fmla="*/ 560 w 828"/>
              <a:gd name="T21" fmla="*/ 38 h 425"/>
              <a:gd name="T22" fmla="*/ 382 w 828"/>
              <a:gd name="T23" fmla="*/ 30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28"/>
              <a:gd name="T37" fmla="*/ 0 h 425"/>
              <a:gd name="T38" fmla="*/ 828 w 828"/>
              <a:gd name="T39" fmla="*/ 425 h 42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8" name="Freeform 463"/>
          <p:cNvSpPr>
            <a:spLocks/>
          </p:cNvSpPr>
          <p:nvPr/>
        </p:nvSpPr>
        <p:spPr bwMode="auto">
          <a:xfrm>
            <a:off x="2790825" y="2014538"/>
            <a:ext cx="1730375" cy="1044575"/>
          </a:xfrm>
          <a:custGeom>
            <a:avLst/>
            <a:gdLst>
              <a:gd name="T0" fmla="*/ 424 w 765"/>
              <a:gd name="T1" fmla="*/ 10 h 459"/>
              <a:gd name="T2" fmla="*/ 288 w 765"/>
              <a:gd name="T3" fmla="*/ 70 h 459"/>
              <a:gd name="T4" fmla="*/ 96 w 765"/>
              <a:gd name="T5" fmla="*/ 100 h 459"/>
              <a:gd name="T6" fmla="*/ 14 w 765"/>
              <a:gd name="T7" fmla="*/ 336 h 459"/>
              <a:gd name="T8" fmla="*/ 180 w 765"/>
              <a:gd name="T9" fmla="*/ 444 h 459"/>
              <a:gd name="T10" fmla="*/ 346 w 765"/>
              <a:gd name="T11" fmla="*/ 426 h 459"/>
              <a:gd name="T12" fmla="*/ 584 w 765"/>
              <a:gd name="T13" fmla="*/ 444 h 459"/>
              <a:gd name="T14" fmla="*/ 698 w 765"/>
              <a:gd name="T15" fmla="*/ 434 h 459"/>
              <a:gd name="T16" fmla="*/ 752 w 765"/>
              <a:gd name="T17" fmla="*/ 372 h 459"/>
              <a:gd name="T18" fmla="*/ 750 w 765"/>
              <a:gd name="T19" fmla="*/ 158 h 459"/>
              <a:gd name="T20" fmla="*/ 662 w 765"/>
              <a:gd name="T21" fmla="*/ 34 h 459"/>
              <a:gd name="T22" fmla="*/ 424 w 765"/>
              <a:gd name="T23" fmla="*/ 10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65"/>
              <a:gd name="T37" fmla="*/ 0 h 459"/>
              <a:gd name="T38" fmla="*/ 765 w 765"/>
              <a:gd name="T39" fmla="*/ 459 h 45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9" name="Freeform 464"/>
          <p:cNvSpPr>
            <a:spLocks/>
          </p:cNvSpPr>
          <p:nvPr/>
        </p:nvSpPr>
        <p:spPr bwMode="auto">
          <a:xfrm>
            <a:off x="1050925" y="1722438"/>
            <a:ext cx="1644650" cy="1071562"/>
          </a:xfrm>
          <a:custGeom>
            <a:avLst/>
            <a:gdLst>
              <a:gd name="T0" fmla="*/ 648 w 1036"/>
              <a:gd name="T1" fmla="*/ 11 h 675"/>
              <a:gd name="T2" fmla="*/ 390 w 1036"/>
              <a:gd name="T3" fmla="*/ 53 h 675"/>
              <a:gd name="T4" fmla="*/ 206 w 1036"/>
              <a:gd name="T5" fmla="*/ 129 h 675"/>
              <a:gd name="T6" fmla="*/ 152 w 1036"/>
              <a:gd name="T7" fmla="*/ 229 h 675"/>
              <a:gd name="T8" fmla="*/ 22 w 1036"/>
              <a:gd name="T9" fmla="*/ 297 h 675"/>
              <a:gd name="T10" fmla="*/ 18 w 1036"/>
              <a:gd name="T11" fmla="*/ 459 h 675"/>
              <a:gd name="T12" fmla="*/ 132 w 1036"/>
              <a:gd name="T13" fmla="*/ 489 h 675"/>
              <a:gd name="T14" fmla="*/ 458 w 1036"/>
              <a:gd name="T15" fmla="*/ 489 h 675"/>
              <a:gd name="T16" fmla="*/ 598 w 1036"/>
              <a:gd name="T17" fmla="*/ 555 h 675"/>
              <a:gd name="T18" fmla="*/ 752 w 1036"/>
              <a:gd name="T19" fmla="*/ 657 h 675"/>
              <a:gd name="T20" fmla="*/ 870 w 1036"/>
              <a:gd name="T21" fmla="*/ 661 h 675"/>
              <a:gd name="T22" fmla="*/ 952 w 1036"/>
              <a:gd name="T23" fmla="*/ 603 h 675"/>
              <a:gd name="T24" fmla="*/ 992 w 1036"/>
              <a:gd name="T25" fmla="*/ 445 h 675"/>
              <a:gd name="T26" fmla="*/ 1018 w 1036"/>
              <a:gd name="T27" fmla="*/ 291 h 675"/>
              <a:gd name="T28" fmla="*/ 1022 w 1036"/>
              <a:gd name="T29" fmla="*/ 107 h 675"/>
              <a:gd name="T30" fmla="*/ 934 w 1036"/>
              <a:gd name="T31" fmla="*/ 17 h 675"/>
              <a:gd name="T32" fmla="*/ 776 w 1036"/>
              <a:gd name="T33" fmla="*/ 3 h 675"/>
              <a:gd name="T34" fmla="*/ 648 w 1036"/>
              <a:gd name="T35" fmla="*/ 11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465"/>
          <p:cNvGrpSpPr>
            <a:grpSpLocks/>
          </p:cNvGrpSpPr>
          <p:nvPr/>
        </p:nvGrpSpPr>
        <p:grpSpPr bwMode="auto">
          <a:xfrm>
            <a:off x="1138238" y="3057525"/>
            <a:ext cx="1458912" cy="933450"/>
            <a:chOff x="2889" y="1631"/>
            <a:chExt cx="980" cy="743"/>
          </a:xfrm>
        </p:grpSpPr>
        <p:sp>
          <p:nvSpPr>
            <p:cNvPr id="2394" name="Rectangle 466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5" name="AutoShape 467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>
                <a:solidFill>
                  <a:srgbClr val="00CCFF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" name="Group 468"/>
          <p:cNvGrpSpPr>
            <a:grpSpLocks/>
          </p:cNvGrpSpPr>
          <p:nvPr/>
        </p:nvGrpSpPr>
        <p:grpSpPr bwMode="auto">
          <a:xfrm>
            <a:off x="1839913" y="1914525"/>
            <a:ext cx="336550" cy="531813"/>
            <a:chOff x="3796" y="1043"/>
            <a:chExt cx="865" cy="1237"/>
          </a:xfrm>
        </p:grpSpPr>
        <p:sp>
          <p:nvSpPr>
            <p:cNvPr id="2364" name="Line 469"/>
            <p:cNvSpPr>
              <a:spLocks noChangeShapeType="1"/>
            </p:cNvSpPr>
            <p:nvPr/>
          </p:nvSpPr>
          <p:spPr bwMode="auto">
            <a:xfrm flipH="1">
              <a:off x="3992" y="1481"/>
              <a:ext cx="235" cy="7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65" name="Line 470"/>
            <p:cNvSpPr>
              <a:spLocks noChangeShapeType="1"/>
            </p:cNvSpPr>
            <p:nvPr/>
          </p:nvSpPr>
          <p:spPr bwMode="auto">
            <a:xfrm>
              <a:off x="4227" y="1481"/>
              <a:ext cx="236" cy="72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66" name="Line 471"/>
            <p:cNvSpPr>
              <a:spLocks noChangeShapeType="1"/>
            </p:cNvSpPr>
            <p:nvPr/>
          </p:nvSpPr>
          <p:spPr bwMode="auto">
            <a:xfrm>
              <a:off x="3992" y="2201"/>
              <a:ext cx="235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67" name="Line 472"/>
            <p:cNvSpPr>
              <a:spLocks noChangeShapeType="1"/>
            </p:cNvSpPr>
            <p:nvPr/>
          </p:nvSpPr>
          <p:spPr bwMode="auto">
            <a:xfrm flipH="1">
              <a:off x="4227" y="2201"/>
              <a:ext cx="236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68" name="Line 473"/>
            <p:cNvSpPr>
              <a:spLocks noChangeShapeType="1"/>
            </p:cNvSpPr>
            <p:nvPr/>
          </p:nvSpPr>
          <p:spPr bwMode="auto">
            <a:xfrm>
              <a:off x="4227" y="1497"/>
              <a:ext cx="0" cy="78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69" name="Line 474"/>
            <p:cNvSpPr>
              <a:spLocks noChangeShapeType="1"/>
            </p:cNvSpPr>
            <p:nvPr/>
          </p:nvSpPr>
          <p:spPr bwMode="auto">
            <a:xfrm flipV="1">
              <a:off x="3992" y="2127"/>
              <a:ext cx="235" cy="7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70" name="Line 475"/>
            <p:cNvSpPr>
              <a:spLocks noChangeShapeType="1"/>
            </p:cNvSpPr>
            <p:nvPr/>
          </p:nvSpPr>
          <p:spPr bwMode="auto">
            <a:xfrm flipH="1" flipV="1">
              <a:off x="4227" y="2127"/>
              <a:ext cx="236" cy="7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71" name="Line 476"/>
            <p:cNvSpPr>
              <a:spLocks noChangeShapeType="1"/>
            </p:cNvSpPr>
            <p:nvPr/>
          </p:nvSpPr>
          <p:spPr bwMode="auto">
            <a:xfrm>
              <a:off x="4092" y="1890"/>
              <a:ext cx="135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72" name="Line 477"/>
            <p:cNvSpPr>
              <a:spLocks noChangeShapeType="1"/>
            </p:cNvSpPr>
            <p:nvPr/>
          </p:nvSpPr>
          <p:spPr bwMode="auto">
            <a:xfrm flipV="1">
              <a:off x="4227" y="1890"/>
              <a:ext cx="143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73" name="Line 478"/>
            <p:cNvSpPr>
              <a:spLocks noChangeShapeType="1"/>
            </p:cNvSpPr>
            <p:nvPr/>
          </p:nvSpPr>
          <p:spPr bwMode="auto">
            <a:xfrm>
              <a:off x="4047" y="1996"/>
              <a:ext cx="175" cy="8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74" name="Line 479"/>
            <p:cNvSpPr>
              <a:spLocks noChangeShapeType="1"/>
            </p:cNvSpPr>
            <p:nvPr/>
          </p:nvSpPr>
          <p:spPr bwMode="auto">
            <a:xfrm flipV="1">
              <a:off x="4227" y="2012"/>
              <a:ext cx="176" cy="7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75" name="Line 480"/>
            <p:cNvSpPr>
              <a:spLocks noChangeShapeType="1"/>
            </p:cNvSpPr>
            <p:nvPr/>
          </p:nvSpPr>
          <p:spPr bwMode="auto">
            <a:xfrm flipV="1">
              <a:off x="4227" y="1782"/>
              <a:ext cx="90" cy="2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76" name="Line 481"/>
            <p:cNvSpPr>
              <a:spLocks noChangeShapeType="1"/>
            </p:cNvSpPr>
            <p:nvPr/>
          </p:nvSpPr>
          <p:spPr bwMode="auto">
            <a:xfrm flipV="1">
              <a:off x="4227" y="1632"/>
              <a:ext cx="57" cy="2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77" name="Line 482"/>
            <p:cNvSpPr>
              <a:spLocks noChangeShapeType="1"/>
            </p:cNvSpPr>
            <p:nvPr/>
          </p:nvSpPr>
          <p:spPr bwMode="auto">
            <a:xfrm>
              <a:off x="4126" y="1772"/>
              <a:ext cx="109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78" name="Line 483"/>
            <p:cNvSpPr>
              <a:spLocks noChangeShapeType="1"/>
            </p:cNvSpPr>
            <p:nvPr/>
          </p:nvSpPr>
          <p:spPr bwMode="auto">
            <a:xfrm>
              <a:off x="4175" y="1625"/>
              <a:ext cx="63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4" name="Group 484"/>
            <p:cNvGrpSpPr>
              <a:grpSpLocks/>
            </p:cNvGrpSpPr>
            <p:nvPr/>
          </p:nvGrpSpPr>
          <p:grpSpPr bwMode="auto">
            <a:xfrm>
              <a:off x="4269" y="1415"/>
              <a:ext cx="392" cy="137"/>
              <a:chOff x="4227" y="1360"/>
              <a:chExt cx="863" cy="270"/>
            </a:xfrm>
          </p:grpSpPr>
          <p:sp>
            <p:nvSpPr>
              <p:cNvPr id="2390" name="Line 485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91" name="Line 486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92" name="Line 487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93" name="Line 488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" name="Group 489"/>
            <p:cNvGrpSpPr>
              <a:grpSpLocks/>
            </p:cNvGrpSpPr>
            <p:nvPr/>
          </p:nvGrpSpPr>
          <p:grpSpPr bwMode="auto">
            <a:xfrm rot="5700496">
              <a:off x="4053" y="1170"/>
              <a:ext cx="392" cy="137"/>
              <a:chOff x="4227" y="1360"/>
              <a:chExt cx="863" cy="270"/>
            </a:xfrm>
          </p:grpSpPr>
          <p:sp>
            <p:nvSpPr>
              <p:cNvPr id="2386" name="Line 490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87" name="Line 491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88" name="Line 492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89" name="Line 493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" name="Group 494"/>
            <p:cNvGrpSpPr>
              <a:grpSpLocks/>
            </p:cNvGrpSpPr>
            <p:nvPr/>
          </p:nvGrpSpPr>
          <p:grpSpPr bwMode="auto">
            <a:xfrm rot="10800000">
              <a:off x="3796" y="1402"/>
              <a:ext cx="392" cy="137"/>
              <a:chOff x="4227" y="1360"/>
              <a:chExt cx="863" cy="270"/>
            </a:xfrm>
          </p:grpSpPr>
          <p:sp>
            <p:nvSpPr>
              <p:cNvPr id="2382" name="Line 495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83" name="Line 496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84" name="Line 497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85" name="Line 498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2072" name="Oval 499"/>
          <p:cNvSpPr>
            <a:spLocks noChangeArrowheads="1"/>
          </p:cNvSpPr>
          <p:nvPr/>
        </p:nvSpPr>
        <p:spPr bwMode="auto">
          <a:xfrm>
            <a:off x="2897188" y="373538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3" name="Line 500"/>
          <p:cNvSpPr>
            <a:spLocks noChangeShapeType="1"/>
          </p:cNvSpPr>
          <p:nvPr/>
        </p:nvSpPr>
        <p:spPr bwMode="auto">
          <a:xfrm>
            <a:off x="2897188" y="372745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4" name="Line 501"/>
          <p:cNvSpPr>
            <a:spLocks noChangeShapeType="1"/>
          </p:cNvSpPr>
          <p:nvPr/>
        </p:nvSpPr>
        <p:spPr bwMode="auto">
          <a:xfrm>
            <a:off x="3255963" y="372745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5" name="Rectangle 502"/>
          <p:cNvSpPr>
            <a:spLocks noChangeArrowheads="1"/>
          </p:cNvSpPr>
          <p:nvPr/>
        </p:nvSpPr>
        <p:spPr bwMode="auto">
          <a:xfrm>
            <a:off x="2897188" y="3727450"/>
            <a:ext cx="355600" cy="58738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>
              <a:latin typeface="Times New Roman" pitchFamily="18" charset="0"/>
            </a:endParaRPr>
          </a:p>
        </p:txBody>
      </p:sp>
      <p:sp>
        <p:nvSpPr>
          <p:cNvPr id="2076" name="Oval 503"/>
          <p:cNvSpPr>
            <a:spLocks noChangeArrowheads="1"/>
          </p:cNvSpPr>
          <p:nvPr/>
        </p:nvSpPr>
        <p:spPr bwMode="auto">
          <a:xfrm>
            <a:off x="2894013" y="365918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504"/>
          <p:cNvGrpSpPr>
            <a:grpSpLocks/>
          </p:cNvGrpSpPr>
          <p:nvPr/>
        </p:nvGrpSpPr>
        <p:grpSpPr bwMode="auto">
          <a:xfrm>
            <a:off x="2979738" y="3683000"/>
            <a:ext cx="179387" cy="65088"/>
            <a:chOff x="2848" y="848"/>
            <a:chExt cx="140" cy="98"/>
          </a:xfrm>
        </p:grpSpPr>
        <p:sp>
          <p:nvSpPr>
            <p:cNvPr id="2361" name="Line 50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" name="Line 50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" name="Line 50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508"/>
          <p:cNvGrpSpPr>
            <a:grpSpLocks/>
          </p:cNvGrpSpPr>
          <p:nvPr/>
        </p:nvGrpSpPr>
        <p:grpSpPr bwMode="auto">
          <a:xfrm flipV="1">
            <a:off x="2979738" y="3683000"/>
            <a:ext cx="179387" cy="65088"/>
            <a:chOff x="2848" y="848"/>
            <a:chExt cx="140" cy="98"/>
          </a:xfrm>
        </p:grpSpPr>
        <p:sp>
          <p:nvSpPr>
            <p:cNvPr id="2358" name="Line 50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" name="Line 51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" name="Line 51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79" name="Oval 512"/>
          <p:cNvSpPr>
            <a:spLocks noChangeArrowheads="1"/>
          </p:cNvSpPr>
          <p:nvPr/>
        </p:nvSpPr>
        <p:spPr bwMode="auto">
          <a:xfrm>
            <a:off x="3252788" y="401478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0" name="Line 513"/>
          <p:cNvSpPr>
            <a:spLocks noChangeShapeType="1"/>
          </p:cNvSpPr>
          <p:nvPr/>
        </p:nvSpPr>
        <p:spPr bwMode="auto">
          <a:xfrm>
            <a:off x="3252788" y="400685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1" name="Line 514"/>
          <p:cNvSpPr>
            <a:spLocks noChangeShapeType="1"/>
          </p:cNvSpPr>
          <p:nvPr/>
        </p:nvSpPr>
        <p:spPr bwMode="auto">
          <a:xfrm>
            <a:off x="3611563" y="400685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2" name="Rectangle 515"/>
          <p:cNvSpPr>
            <a:spLocks noChangeArrowheads="1"/>
          </p:cNvSpPr>
          <p:nvPr/>
        </p:nvSpPr>
        <p:spPr bwMode="auto">
          <a:xfrm>
            <a:off x="3252788" y="4006850"/>
            <a:ext cx="355600" cy="58738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>
              <a:latin typeface="Times New Roman" pitchFamily="18" charset="0"/>
            </a:endParaRPr>
          </a:p>
        </p:txBody>
      </p:sp>
      <p:sp>
        <p:nvSpPr>
          <p:cNvPr id="2083" name="Oval 516"/>
          <p:cNvSpPr>
            <a:spLocks noChangeArrowheads="1"/>
          </p:cNvSpPr>
          <p:nvPr/>
        </p:nvSpPr>
        <p:spPr bwMode="auto">
          <a:xfrm>
            <a:off x="3249613" y="393858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517"/>
          <p:cNvGrpSpPr>
            <a:grpSpLocks/>
          </p:cNvGrpSpPr>
          <p:nvPr/>
        </p:nvGrpSpPr>
        <p:grpSpPr bwMode="auto">
          <a:xfrm>
            <a:off x="3335338" y="3962400"/>
            <a:ext cx="179387" cy="65088"/>
            <a:chOff x="2848" y="848"/>
            <a:chExt cx="140" cy="98"/>
          </a:xfrm>
        </p:grpSpPr>
        <p:sp>
          <p:nvSpPr>
            <p:cNvPr id="2355" name="Line 51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" name="Line 51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" name="Line 52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521"/>
          <p:cNvGrpSpPr>
            <a:grpSpLocks/>
          </p:cNvGrpSpPr>
          <p:nvPr/>
        </p:nvGrpSpPr>
        <p:grpSpPr bwMode="auto">
          <a:xfrm flipV="1">
            <a:off x="3335338" y="3962400"/>
            <a:ext cx="179387" cy="65088"/>
            <a:chOff x="2848" y="848"/>
            <a:chExt cx="140" cy="98"/>
          </a:xfrm>
        </p:grpSpPr>
        <p:sp>
          <p:nvSpPr>
            <p:cNvPr id="2352" name="Line 52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3" name="Line 52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4" name="Line 52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86" name="Oval 525"/>
          <p:cNvSpPr>
            <a:spLocks noChangeArrowheads="1"/>
          </p:cNvSpPr>
          <p:nvPr/>
        </p:nvSpPr>
        <p:spPr bwMode="auto">
          <a:xfrm>
            <a:off x="3532188" y="374808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7" name="Line 526"/>
          <p:cNvSpPr>
            <a:spLocks noChangeShapeType="1"/>
          </p:cNvSpPr>
          <p:nvPr/>
        </p:nvSpPr>
        <p:spPr bwMode="auto">
          <a:xfrm>
            <a:off x="3532188" y="374015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8" name="Line 527"/>
          <p:cNvSpPr>
            <a:spLocks noChangeShapeType="1"/>
          </p:cNvSpPr>
          <p:nvPr/>
        </p:nvSpPr>
        <p:spPr bwMode="auto">
          <a:xfrm>
            <a:off x="3890963" y="374015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9" name="Rectangle 528"/>
          <p:cNvSpPr>
            <a:spLocks noChangeArrowheads="1"/>
          </p:cNvSpPr>
          <p:nvPr/>
        </p:nvSpPr>
        <p:spPr bwMode="auto">
          <a:xfrm>
            <a:off x="3532188" y="3740150"/>
            <a:ext cx="355600" cy="58738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>
              <a:latin typeface="Times New Roman" pitchFamily="18" charset="0"/>
            </a:endParaRPr>
          </a:p>
        </p:txBody>
      </p:sp>
      <p:sp>
        <p:nvSpPr>
          <p:cNvPr id="2090" name="Oval 529"/>
          <p:cNvSpPr>
            <a:spLocks noChangeArrowheads="1"/>
          </p:cNvSpPr>
          <p:nvPr/>
        </p:nvSpPr>
        <p:spPr bwMode="auto">
          <a:xfrm>
            <a:off x="3529013" y="367188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530"/>
          <p:cNvGrpSpPr>
            <a:grpSpLocks/>
          </p:cNvGrpSpPr>
          <p:nvPr/>
        </p:nvGrpSpPr>
        <p:grpSpPr bwMode="auto">
          <a:xfrm>
            <a:off x="3614738" y="3695700"/>
            <a:ext cx="179387" cy="65088"/>
            <a:chOff x="2848" y="848"/>
            <a:chExt cx="140" cy="98"/>
          </a:xfrm>
        </p:grpSpPr>
        <p:sp>
          <p:nvSpPr>
            <p:cNvPr id="2349" name="Line 53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0" name="Line 53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1" name="Line 53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534"/>
          <p:cNvGrpSpPr>
            <a:grpSpLocks/>
          </p:cNvGrpSpPr>
          <p:nvPr/>
        </p:nvGrpSpPr>
        <p:grpSpPr bwMode="auto">
          <a:xfrm flipV="1">
            <a:off x="3614738" y="3695700"/>
            <a:ext cx="179387" cy="65088"/>
            <a:chOff x="2848" y="848"/>
            <a:chExt cx="140" cy="98"/>
          </a:xfrm>
        </p:grpSpPr>
        <p:sp>
          <p:nvSpPr>
            <p:cNvPr id="2346" name="Line 53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7" name="Line 53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8" name="Line 53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93" name="Oval 538"/>
          <p:cNvSpPr>
            <a:spLocks noChangeArrowheads="1"/>
          </p:cNvSpPr>
          <p:nvPr/>
        </p:nvSpPr>
        <p:spPr bwMode="auto">
          <a:xfrm>
            <a:off x="2997200" y="2586038"/>
            <a:ext cx="347663" cy="889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94" name="Line 539"/>
          <p:cNvSpPr>
            <a:spLocks noChangeShapeType="1"/>
          </p:cNvSpPr>
          <p:nvPr/>
        </p:nvSpPr>
        <p:spPr bwMode="auto">
          <a:xfrm>
            <a:off x="2997200" y="2578100"/>
            <a:ext cx="0" cy="5556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95" name="Line 540"/>
          <p:cNvSpPr>
            <a:spLocks noChangeShapeType="1"/>
          </p:cNvSpPr>
          <p:nvPr/>
        </p:nvSpPr>
        <p:spPr bwMode="auto">
          <a:xfrm>
            <a:off x="3344863" y="2578100"/>
            <a:ext cx="0" cy="5556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96" name="Rectangle 541"/>
          <p:cNvSpPr>
            <a:spLocks noChangeArrowheads="1"/>
          </p:cNvSpPr>
          <p:nvPr/>
        </p:nvSpPr>
        <p:spPr bwMode="auto">
          <a:xfrm>
            <a:off x="2997200" y="2578100"/>
            <a:ext cx="344488" cy="53975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>
              <a:latin typeface="Times New Roman" pitchFamily="18" charset="0"/>
            </a:endParaRPr>
          </a:p>
        </p:txBody>
      </p:sp>
      <p:sp>
        <p:nvSpPr>
          <p:cNvPr id="2097" name="Oval 542"/>
          <p:cNvSpPr>
            <a:spLocks noChangeArrowheads="1"/>
          </p:cNvSpPr>
          <p:nvPr/>
        </p:nvSpPr>
        <p:spPr bwMode="auto">
          <a:xfrm>
            <a:off x="2994025" y="2514600"/>
            <a:ext cx="347663" cy="103188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543"/>
          <p:cNvGrpSpPr>
            <a:grpSpLocks/>
          </p:cNvGrpSpPr>
          <p:nvPr/>
        </p:nvGrpSpPr>
        <p:grpSpPr bwMode="auto">
          <a:xfrm>
            <a:off x="3078163" y="2536825"/>
            <a:ext cx="171450" cy="61913"/>
            <a:chOff x="2848" y="848"/>
            <a:chExt cx="140" cy="98"/>
          </a:xfrm>
        </p:grpSpPr>
        <p:sp>
          <p:nvSpPr>
            <p:cNvPr id="2343" name="Line 54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4" name="Line 54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5" name="Line 54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547"/>
          <p:cNvGrpSpPr>
            <a:grpSpLocks/>
          </p:cNvGrpSpPr>
          <p:nvPr/>
        </p:nvGrpSpPr>
        <p:grpSpPr bwMode="auto">
          <a:xfrm flipV="1">
            <a:off x="3078163" y="2536825"/>
            <a:ext cx="171450" cy="60325"/>
            <a:chOff x="2848" y="848"/>
            <a:chExt cx="140" cy="98"/>
          </a:xfrm>
        </p:grpSpPr>
        <p:sp>
          <p:nvSpPr>
            <p:cNvPr id="2340" name="Line 54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1" name="Line 54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2" name="Line 55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00" name="Oval 551"/>
          <p:cNvSpPr>
            <a:spLocks noChangeArrowheads="1"/>
          </p:cNvSpPr>
          <p:nvPr/>
        </p:nvSpPr>
        <p:spPr bwMode="auto">
          <a:xfrm>
            <a:off x="2995613" y="284638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1" name="Line 552"/>
          <p:cNvSpPr>
            <a:spLocks noChangeShapeType="1"/>
          </p:cNvSpPr>
          <p:nvPr/>
        </p:nvSpPr>
        <p:spPr bwMode="auto">
          <a:xfrm>
            <a:off x="2995613" y="283845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2" name="Line 553"/>
          <p:cNvSpPr>
            <a:spLocks noChangeShapeType="1"/>
          </p:cNvSpPr>
          <p:nvPr/>
        </p:nvSpPr>
        <p:spPr bwMode="auto">
          <a:xfrm>
            <a:off x="3354388" y="283845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3" name="Rectangle 554"/>
          <p:cNvSpPr>
            <a:spLocks noChangeArrowheads="1"/>
          </p:cNvSpPr>
          <p:nvPr/>
        </p:nvSpPr>
        <p:spPr bwMode="auto">
          <a:xfrm>
            <a:off x="2995613" y="2838450"/>
            <a:ext cx="355600" cy="58738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>
              <a:latin typeface="Times New Roman" pitchFamily="18" charset="0"/>
            </a:endParaRPr>
          </a:p>
        </p:txBody>
      </p:sp>
      <p:sp>
        <p:nvSpPr>
          <p:cNvPr id="2104" name="Oval 555"/>
          <p:cNvSpPr>
            <a:spLocks noChangeArrowheads="1"/>
          </p:cNvSpPr>
          <p:nvPr/>
        </p:nvSpPr>
        <p:spPr bwMode="auto">
          <a:xfrm>
            <a:off x="2992438" y="277018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" name="Group 556"/>
          <p:cNvGrpSpPr>
            <a:grpSpLocks/>
          </p:cNvGrpSpPr>
          <p:nvPr/>
        </p:nvGrpSpPr>
        <p:grpSpPr bwMode="auto">
          <a:xfrm>
            <a:off x="3078163" y="2794000"/>
            <a:ext cx="179387" cy="65088"/>
            <a:chOff x="2848" y="848"/>
            <a:chExt cx="140" cy="98"/>
          </a:xfrm>
        </p:grpSpPr>
        <p:sp>
          <p:nvSpPr>
            <p:cNvPr id="2337" name="Line 55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8" name="Line 55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9" name="Line 55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560"/>
          <p:cNvGrpSpPr>
            <a:grpSpLocks/>
          </p:cNvGrpSpPr>
          <p:nvPr/>
        </p:nvGrpSpPr>
        <p:grpSpPr bwMode="auto">
          <a:xfrm flipV="1">
            <a:off x="3078163" y="2794000"/>
            <a:ext cx="179387" cy="65088"/>
            <a:chOff x="2848" y="848"/>
            <a:chExt cx="140" cy="98"/>
          </a:xfrm>
        </p:grpSpPr>
        <p:sp>
          <p:nvSpPr>
            <p:cNvPr id="2334" name="Line 56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5" name="Line 56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6" name="Line 56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07" name="Oval 564"/>
          <p:cNvSpPr>
            <a:spLocks noChangeArrowheads="1"/>
          </p:cNvSpPr>
          <p:nvPr/>
        </p:nvSpPr>
        <p:spPr bwMode="auto">
          <a:xfrm>
            <a:off x="3471863" y="2487613"/>
            <a:ext cx="330200" cy="857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8" name="Line 565"/>
          <p:cNvSpPr>
            <a:spLocks noChangeShapeType="1"/>
          </p:cNvSpPr>
          <p:nvPr/>
        </p:nvSpPr>
        <p:spPr bwMode="auto">
          <a:xfrm>
            <a:off x="3471863" y="2481263"/>
            <a:ext cx="0" cy="5238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9" name="Line 566"/>
          <p:cNvSpPr>
            <a:spLocks noChangeShapeType="1"/>
          </p:cNvSpPr>
          <p:nvPr/>
        </p:nvSpPr>
        <p:spPr bwMode="auto">
          <a:xfrm>
            <a:off x="3802063" y="2481263"/>
            <a:ext cx="0" cy="5238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10" name="Rectangle 567"/>
          <p:cNvSpPr>
            <a:spLocks noChangeArrowheads="1"/>
          </p:cNvSpPr>
          <p:nvPr/>
        </p:nvSpPr>
        <p:spPr bwMode="auto">
          <a:xfrm>
            <a:off x="3471863" y="2481263"/>
            <a:ext cx="327025" cy="52387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2111" name="Oval 568"/>
          <p:cNvSpPr>
            <a:spLocks noChangeArrowheads="1"/>
          </p:cNvSpPr>
          <p:nvPr/>
        </p:nvSpPr>
        <p:spPr bwMode="auto">
          <a:xfrm>
            <a:off x="3468688" y="2419350"/>
            <a:ext cx="330200" cy="100013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" name="Group 569"/>
          <p:cNvGrpSpPr>
            <a:grpSpLocks/>
          </p:cNvGrpSpPr>
          <p:nvPr/>
        </p:nvGrpSpPr>
        <p:grpSpPr bwMode="auto">
          <a:xfrm>
            <a:off x="3548063" y="2441575"/>
            <a:ext cx="163512" cy="57150"/>
            <a:chOff x="2848" y="848"/>
            <a:chExt cx="140" cy="98"/>
          </a:xfrm>
        </p:grpSpPr>
        <p:sp>
          <p:nvSpPr>
            <p:cNvPr id="2331" name="Line 57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2" name="Line 57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3" name="Line 57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" name="Group 573"/>
          <p:cNvGrpSpPr>
            <a:grpSpLocks/>
          </p:cNvGrpSpPr>
          <p:nvPr/>
        </p:nvGrpSpPr>
        <p:grpSpPr bwMode="auto">
          <a:xfrm flipV="1">
            <a:off x="3548063" y="2439988"/>
            <a:ext cx="163512" cy="58737"/>
            <a:chOff x="2848" y="848"/>
            <a:chExt cx="140" cy="98"/>
          </a:xfrm>
        </p:grpSpPr>
        <p:sp>
          <p:nvSpPr>
            <p:cNvPr id="2328" name="Line 57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9" name="Line 57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0" name="Line 57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14" name="Oval 577"/>
          <p:cNvSpPr>
            <a:spLocks noChangeArrowheads="1"/>
          </p:cNvSpPr>
          <p:nvPr/>
        </p:nvSpPr>
        <p:spPr bwMode="auto">
          <a:xfrm>
            <a:off x="3557588" y="284638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15" name="Line 578"/>
          <p:cNvSpPr>
            <a:spLocks noChangeShapeType="1"/>
          </p:cNvSpPr>
          <p:nvPr/>
        </p:nvSpPr>
        <p:spPr bwMode="auto">
          <a:xfrm>
            <a:off x="3557588" y="283845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16" name="Line 579"/>
          <p:cNvSpPr>
            <a:spLocks noChangeShapeType="1"/>
          </p:cNvSpPr>
          <p:nvPr/>
        </p:nvSpPr>
        <p:spPr bwMode="auto">
          <a:xfrm>
            <a:off x="3916363" y="283845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17" name="Rectangle 580"/>
          <p:cNvSpPr>
            <a:spLocks noChangeArrowheads="1"/>
          </p:cNvSpPr>
          <p:nvPr/>
        </p:nvSpPr>
        <p:spPr bwMode="auto">
          <a:xfrm>
            <a:off x="3557588" y="2838450"/>
            <a:ext cx="355600" cy="58738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>
              <a:latin typeface="Times New Roman" pitchFamily="18" charset="0"/>
            </a:endParaRPr>
          </a:p>
        </p:txBody>
      </p:sp>
      <p:sp>
        <p:nvSpPr>
          <p:cNvPr id="2118" name="Oval 581"/>
          <p:cNvSpPr>
            <a:spLocks noChangeArrowheads="1"/>
          </p:cNvSpPr>
          <p:nvPr/>
        </p:nvSpPr>
        <p:spPr bwMode="auto">
          <a:xfrm>
            <a:off x="3554413" y="277018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" name="Group 582"/>
          <p:cNvGrpSpPr>
            <a:grpSpLocks/>
          </p:cNvGrpSpPr>
          <p:nvPr/>
        </p:nvGrpSpPr>
        <p:grpSpPr bwMode="auto">
          <a:xfrm>
            <a:off x="3640138" y="2794000"/>
            <a:ext cx="179387" cy="65088"/>
            <a:chOff x="2848" y="848"/>
            <a:chExt cx="140" cy="98"/>
          </a:xfrm>
        </p:grpSpPr>
        <p:sp>
          <p:nvSpPr>
            <p:cNvPr id="2325" name="Line 58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6" name="Line 58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7" name="Line 58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586"/>
          <p:cNvGrpSpPr>
            <a:grpSpLocks/>
          </p:cNvGrpSpPr>
          <p:nvPr/>
        </p:nvGrpSpPr>
        <p:grpSpPr bwMode="auto">
          <a:xfrm flipV="1">
            <a:off x="3640138" y="2794000"/>
            <a:ext cx="179387" cy="65088"/>
            <a:chOff x="2848" y="848"/>
            <a:chExt cx="140" cy="98"/>
          </a:xfrm>
        </p:grpSpPr>
        <p:sp>
          <p:nvSpPr>
            <p:cNvPr id="2322" name="Line 58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3" name="Line 58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4" name="Line 58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21" name="Oval 590"/>
          <p:cNvSpPr>
            <a:spLocks noChangeArrowheads="1"/>
          </p:cNvSpPr>
          <p:nvPr/>
        </p:nvSpPr>
        <p:spPr bwMode="auto">
          <a:xfrm>
            <a:off x="2147888" y="2581275"/>
            <a:ext cx="346075" cy="87313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22" name="Line 591"/>
          <p:cNvSpPr>
            <a:spLocks noChangeShapeType="1"/>
          </p:cNvSpPr>
          <p:nvPr/>
        </p:nvSpPr>
        <p:spPr bwMode="auto">
          <a:xfrm>
            <a:off x="2147888" y="257333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23" name="Line 592"/>
          <p:cNvSpPr>
            <a:spLocks noChangeShapeType="1"/>
          </p:cNvSpPr>
          <p:nvPr/>
        </p:nvSpPr>
        <p:spPr bwMode="auto">
          <a:xfrm>
            <a:off x="2493963" y="257333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24" name="Rectangle 593"/>
          <p:cNvSpPr>
            <a:spLocks noChangeArrowheads="1"/>
          </p:cNvSpPr>
          <p:nvPr/>
        </p:nvSpPr>
        <p:spPr bwMode="auto">
          <a:xfrm>
            <a:off x="2147888" y="2573338"/>
            <a:ext cx="342900" cy="53975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>
              <a:latin typeface="Times New Roman" pitchFamily="18" charset="0"/>
            </a:endParaRPr>
          </a:p>
        </p:txBody>
      </p:sp>
      <p:sp>
        <p:nvSpPr>
          <p:cNvPr id="2125" name="Oval 594"/>
          <p:cNvSpPr>
            <a:spLocks noChangeArrowheads="1"/>
          </p:cNvSpPr>
          <p:nvPr/>
        </p:nvSpPr>
        <p:spPr bwMode="auto">
          <a:xfrm>
            <a:off x="2144713" y="2509838"/>
            <a:ext cx="346075" cy="10318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" name="Group 595"/>
          <p:cNvGrpSpPr>
            <a:grpSpLocks/>
          </p:cNvGrpSpPr>
          <p:nvPr/>
        </p:nvGrpSpPr>
        <p:grpSpPr bwMode="auto">
          <a:xfrm>
            <a:off x="2228850" y="2532063"/>
            <a:ext cx="171450" cy="60325"/>
            <a:chOff x="2848" y="848"/>
            <a:chExt cx="140" cy="98"/>
          </a:xfrm>
        </p:grpSpPr>
        <p:sp>
          <p:nvSpPr>
            <p:cNvPr id="2319" name="Line 59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0" name="Line 59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1" name="Line 59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" name="Group 599"/>
          <p:cNvGrpSpPr>
            <a:grpSpLocks/>
          </p:cNvGrpSpPr>
          <p:nvPr/>
        </p:nvGrpSpPr>
        <p:grpSpPr bwMode="auto">
          <a:xfrm flipV="1">
            <a:off x="2228850" y="2532063"/>
            <a:ext cx="171450" cy="58737"/>
            <a:chOff x="2848" y="848"/>
            <a:chExt cx="140" cy="98"/>
          </a:xfrm>
        </p:grpSpPr>
        <p:sp>
          <p:nvSpPr>
            <p:cNvPr id="2316" name="Line 60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7" name="Line 60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8" name="Line 60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28" name="Oval 603"/>
          <p:cNvSpPr>
            <a:spLocks noChangeArrowheads="1"/>
          </p:cNvSpPr>
          <p:nvPr/>
        </p:nvSpPr>
        <p:spPr bwMode="auto">
          <a:xfrm>
            <a:off x="1841500" y="3730625"/>
            <a:ext cx="346075" cy="87313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29" name="Line 604"/>
          <p:cNvSpPr>
            <a:spLocks noChangeShapeType="1"/>
          </p:cNvSpPr>
          <p:nvPr/>
        </p:nvSpPr>
        <p:spPr bwMode="auto">
          <a:xfrm>
            <a:off x="1841500" y="372268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30" name="Line 605"/>
          <p:cNvSpPr>
            <a:spLocks noChangeShapeType="1"/>
          </p:cNvSpPr>
          <p:nvPr/>
        </p:nvSpPr>
        <p:spPr bwMode="auto">
          <a:xfrm>
            <a:off x="2187575" y="372268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31" name="Rectangle 606"/>
          <p:cNvSpPr>
            <a:spLocks noChangeArrowheads="1"/>
          </p:cNvSpPr>
          <p:nvPr/>
        </p:nvSpPr>
        <p:spPr bwMode="auto">
          <a:xfrm>
            <a:off x="1841500" y="3722688"/>
            <a:ext cx="342900" cy="53975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>
              <a:latin typeface="Times New Roman" pitchFamily="18" charset="0"/>
            </a:endParaRPr>
          </a:p>
        </p:txBody>
      </p:sp>
      <p:sp>
        <p:nvSpPr>
          <p:cNvPr id="2132" name="Oval 607"/>
          <p:cNvSpPr>
            <a:spLocks noChangeArrowheads="1"/>
          </p:cNvSpPr>
          <p:nvPr/>
        </p:nvSpPr>
        <p:spPr bwMode="auto">
          <a:xfrm>
            <a:off x="1838325" y="3659188"/>
            <a:ext cx="346075" cy="10318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" name="Group 608"/>
          <p:cNvGrpSpPr>
            <a:grpSpLocks/>
          </p:cNvGrpSpPr>
          <p:nvPr/>
        </p:nvGrpSpPr>
        <p:grpSpPr bwMode="auto">
          <a:xfrm>
            <a:off x="1922463" y="3681413"/>
            <a:ext cx="171450" cy="60325"/>
            <a:chOff x="2848" y="848"/>
            <a:chExt cx="140" cy="98"/>
          </a:xfrm>
        </p:grpSpPr>
        <p:sp>
          <p:nvSpPr>
            <p:cNvPr id="2313" name="Line 60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4" name="Line 61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5" name="Line 61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" name="Group 612"/>
          <p:cNvGrpSpPr>
            <a:grpSpLocks/>
          </p:cNvGrpSpPr>
          <p:nvPr/>
        </p:nvGrpSpPr>
        <p:grpSpPr bwMode="auto">
          <a:xfrm flipV="1">
            <a:off x="1922463" y="3681413"/>
            <a:ext cx="171450" cy="58737"/>
            <a:chOff x="2848" y="848"/>
            <a:chExt cx="140" cy="98"/>
          </a:xfrm>
        </p:grpSpPr>
        <p:sp>
          <p:nvSpPr>
            <p:cNvPr id="2310" name="Line 61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1" name="Line 61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2" name="Line 61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35" name="Line 616"/>
          <p:cNvSpPr>
            <a:spLocks noChangeShapeType="1"/>
          </p:cNvSpPr>
          <p:nvPr/>
        </p:nvSpPr>
        <p:spPr bwMode="auto">
          <a:xfrm flipV="1">
            <a:off x="3040063" y="4087813"/>
            <a:ext cx="227012" cy="4365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36" name="Line 617"/>
          <p:cNvSpPr>
            <a:spLocks noChangeShapeType="1"/>
          </p:cNvSpPr>
          <p:nvPr/>
        </p:nvSpPr>
        <p:spPr bwMode="auto">
          <a:xfrm>
            <a:off x="3163888" y="3825875"/>
            <a:ext cx="163512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37" name="Line 618"/>
          <p:cNvSpPr>
            <a:spLocks noChangeShapeType="1"/>
          </p:cNvSpPr>
          <p:nvPr/>
        </p:nvSpPr>
        <p:spPr bwMode="auto">
          <a:xfrm>
            <a:off x="3260725" y="3746500"/>
            <a:ext cx="279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38" name="Line 619"/>
          <p:cNvSpPr>
            <a:spLocks noChangeShapeType="1"/>
          </p:cNvSpPr>
          <p:nvPr/>
        </p:nvSpPr>
        <p:spPr bwMode="auto">
          <a:xfrm flipV="1">
            <a:off x="3497263" y="3832225"/>
            <a:ext cx="134937" cy="1047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39" name="Line 620"/>
          <p:cNvSpPr>
            <a:spLocks noChangeShapeType="1"/>
          </p:cNvSpPr>
          <p:nvPr/>
        </p:nvSpPr>
        <p:spPr bwMode="auto">
          <a:xfrm>
            <a:off x="2195513" y="3752850"/>
            <a:ext cx="6794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40" name="Line 621"/>
          <p:cNvSpPr>
            <a:spLocks noChangeShapeType="1"/>
          </p:cNvSpPr>
          <p:nvPr/>
        </p:nvSpPr>
        <p:spPr bwMode="auto">
          <a:xfrm>
            <a:off x="2490788" y="2600325"/>
            <a:ext cx="509587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41" name="Line 622"/>
          <p:cNvSpPr>
            <a:spLocks noChangeShapeType="1"/>
          </p:cNvSpPr>
          <p:nvPr/>
        </p:nvSpPr>
        <p:spPr bwMode="auto">
          <a:xfrm>
            <a:off x="2057400" y="2428875"/>
            <a:ext cx="152400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42" name="Freeform 623"/>
          <p:cNvSpPr>
            <a:spLocks/>
          </p:cNvSpPr>
          <p:nvPr/>
        </p:nvSpPr>
        <p:spPr bwMode="auto">
          <a:xfrm>
            <a:off x="1377950" y="4435475"/>
            <a:ext cx="2979738" cy="1455738"/>
          </a:xfrm>
          <a:custGeom>
            <a:avLst/>
            <a:gdLst>
              <a:gd name="T0" fmla="*/ 889 w 1877"/>
              <a:gd name="T1" fmla="*/ 23 h 917"/>
              <a:gd name="T2" fmla="*/ 692 w 1877"/>
              <a:gd name="T3" fmla="*/ 109 h 917"/>
              <a:gd name="T4" fmla="*/ 415 w 1877"/>
              <a:gd name="T5" fmla="*/ 91 h 917"/>
              <a:gd name="T6" fmla="*/ 112 w 1877"/>
              <a:gd name="T7" fmla="*/ 170 h 917"/>
              <a:gd name="T8" fmla="*/ 50 w 1877"/>
              <a:gd name="T9" fmla="*/ 353 h 917"/>
              <a:gd name="T10" fmla="*/ 14 w 1877"/>
              <a:gd name="T11" fmla="*/ 528 h 917"/>
              <a:gd name="T12" fmla="*/ 139 w 1877"/>
              <a:gd name="T13" fmla="*/ 650 h 917"/>
              <a:gd name="T14" fmla="*/ 505 w 1877"/>
              <a:gd name="T15" fmla="*/ 781 h 917"/>
              <a:gd name="T16" fmla="*/ 933 w 1877"/>
              <a:gd name="T17" fmla="*/ 886 h 917"/>
              <a:gd name="T18" fmla="*/ 1370 w 1877"/>
              <a:gd name="T19" fmla="*/ 901 h 917"/>
              <a:gd name="T20" fmla="*/ 1676 w 1877"/>
              <a:gd name="T21" fmla="*/ 793 h 917"/>
              <a:gd name="T22" fmla="*/ 1860 w 1877"/>
              <a:gd name="T23" fmla="*/ 624 h 917"/>
              <a:gd name="T24" fmla="*/ 1776 w 1877"/>
              <a:gd name="T25" fmla="*/ 219 h 917"/>
              <a:gd name="T26" fmla="*/ 1503 w 1877"/>
              <a:gd name="T27" fmla="*/ 100 h 917"/>
              <a:gd name="T28" fmla="*/ 1200 w 1877"/>
              <a:gd name="T29" fmla="*/ 13 h 917"/>
              <a:gd name="T30" fmla="*/ 889 w 1877"/>
              <a:gd name="T31" fmla="*/ 23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43" name="Line 624"/>
          <p:cNvSpPr>
            <a:spLocks noChangeShapeType="1"/>
          </p:cNvSpPr>
          <p:nvPr/>
        </p:nvSpPr>
        <p:spPr bwMode="auto">
          <a:xfrm rot="-5400000">
            <a:off x="3613150" y="5172076"/>
            <a:ext cx="523875" cy="1397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44" name="Line 625"/>
          <p:cNvSpPr>
            <a:spLocks noChangeShapeType="1"/>
          </p:cNvSpPr>
          <p:nvPr/>
        </p:nvSpPr>
        <p:spPr bwMode="auto">
          <a:xfrm rot="5400000" flipV="1">
            <a:off x="3759200" y="5453063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45" name="Line 626"/>
          <p:cNvSpPr>
            <a:spLocks noChangeShapeType="1"/>
          </p:cNvSpPr>
          <p:nvPr/>
        </p:nvSpPr>
        <p:spPr bwMode="auto">
          <a:xfrm rot="-5400000">
            <a:off x="3944938" y="5129213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" name="Group 627"/>
          <p:cNvGrpSpPr>
            <a:grpSpLocks/>
          </p:cNvGrpSpPr>
          <p:nvPr/>
        </p:nvGrpSpPr>
        <p:grpSpPr bwMode="auto">
          <a:xfrm>
            <a:off x="3524250" y="4838700"/>
            <a:ext cx="501650" cy="234950"/>
            <a:chOff x="4701" y="2996"/>
            <a:chExt cx="316" cy="148"/>
          </a:xfrm>
        </p:grpSpPr>
        <p:sp>
          <p:nvSpPr>
            <p:cNvPr id="2297" name="Oval 628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8" name="Line 629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9" name="Line 630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0" name="Rectangle 631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>
                <a:latin typeface="Times New Roman" pitchFamily="18" charset="0"/>
              </a:endParaRPr>
            </a:p>
          </p:txBody>
        </p:sp>
        <p:sp>
          <p:nvSpPr>
            <p:cNvPr id="2301" name="Oval 632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7" name="Group 633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2307" name="Line 63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8" name="Line 63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9" name="Line 63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" name="Group 637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2304" name="Line 63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5" name="Line 63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6" name="Line 64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9" name="Group 641"/>
          <p:cNvGrpSpPr>
            <a:grpSpLocks/>
          </p:cNvGrpSpPr>
          <p:nvPr/>
        </p:nvGrpSpPr>
        <p:grpSpPr bwMode="auto">
          <a:xfrm>
            <a:off x="2708275" y="4562475"/>
            <a:ext cx="501650" cy="234950"/>
            <a:chOff x="3600" y="219"/>
            <a:chExt cx="360" cy="175"/>
          </a:xfrm>
        </p:grpSpPr>
        <p:sp>
          <p:nvSpPr>
            <p:cNvPr id="2284" name="Oval 642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5" name="Line 64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6" name="Line 64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7" name="Rectangle 645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>
                <a:latin typeface="Times New Roman" pitchFamily="18" charset="0"/>
              </a:endParaRPr>
            </a:p>
          </p:txBody>
        </p:sp>
        <p:sp>
          <p:nvSpPr>
            <p:cNvPr id="2288" name="Oval 64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0" name="Group 64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94" name="Line 64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5" name="Line 64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6" name="Line 65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" name="Group 65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91" name="Line 65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2" name="Line 65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3" name="Line 65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223" name="Group 655"/>
          <p:cNvGrpSpPr>
            <a:grpSpLocks/>
          </p:cNvGrpSpPr>
          <p:nvPr/>
        </p:nvGrpSpPr>
        <p:grpSpPr bwMode="auto">
          <a:xfrm>
            <a:off x="2043113" y="4867275"/>
            <a:ext cx="501650" cy="234950"/>
            <a:chOff x="3600" y="219"/>
            <a:chExt cx="360" cy="175"/>
          </a:xfrm>
        </p:grpSpPr>
        <p:sp>
          <p:nvSpPr>
            <p:cNvPr id="2271" name="Oval 65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2" name="Line 65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3" name="Line 65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4" name="Rectangle 65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>
                <a:latin typeface="Times New Roman" pitchFamily="18" charset="0"/>
              </a:endParaRPr>
            </a:p>
          </p:txBody>
        </p:sp>
        <p:sp>
          <p:nvSpPr>
            <p:cNvPr id="2275" name="Oval 66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24" name="Group 66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81" name="Line 66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82" name="Line 66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83" name="Line 66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36" name="Group 66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78" name="Line 66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9" name="Line 66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80" name="Line 66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149" name="Line 669"/>
          <p:cNvSpPr>
            <a:spLocks noChangeShapeType="1"/>
          </p:cNvSpPr>
          <p:nvPr/>
        </p:nvSpPr>
        <p:spPr bwMode="auto">
          <a:xfrm>
            <a:off x="3157538" y="4773613"/>
            <a:ext cx="358775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0" name="Line 670"/>
          <p:cNvSpPr>
            <a:spLocks noChangeShapeType="1"/>
          </p:cNvSpPr>
          <p:nvPr/>
        </p:nvSpPr>
        <p:spPr bwMode="auto">
          <a:xfrm flipV="1">
            <a:off x="2505075" y="4786313"/>
            <a:ext cx="277813" cy="1095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" name="Line 671"/>
          <p:cNvSpPr>
            <a:spLocks noChangeShapeType="1"/>
          </p:cNvSpPr>
          <p:nvPr/>
        </p:nvSpPr>
        <p:spPr bwMode="auto">
          <a:xfrm flipV="1">
            <a:off x="2547938" y="4989513"/>
            <a:ext cx="9715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2" name="Line 672"/>
          <p:cNvSpPr>
            <a:spLocks noChangeShapeType="1"/>
          </p:cNvSpPr>
          <p:nvPr/>
        </p:nvSpPr>
        <p:spPr bwMode="auto">
          <a:xfrm flipH="1">
            <a:off x="1843088" y="4735513"/>
            <a:ext cx="254000" cy="4699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3" name="Line 673"/>
          <p:cNvSpPr>
            <a:spLocks noChangeShapeType="1"/>
          </p:cNvSpPr>
          <p:nvPr/>
        </p:nvSpPr>
        <p:spPr bwMode="auto">
          <a:xfrm>
            <a:off x="1868488" y="4786313"/>
            <a:ext cx="1968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4" name="Line 674"/>
          <p:cNvSpPr>
            <a:spLocks noChangeShapeType="1"/>
          </p:cNvSpPr>
          <p:nvPr/>
        </p:nvSpPr>
        <p:spPr bwMode="auto">
          <a:xfrm>
            <a:off x="1728788" y="5122863"/>
            <a:ext cx="15398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5" name="Line 675"/>
          <p:cNvSpPr>
            <a:spLocks noChangeShapeType="1"/>
          </p:cNvSpPr>
          <p:nvPr/>
        </p:nvSpPr>
        <p:spPr bwMode="auto">
          <a:xfrm>
            <a:off x="1981200" y="5202238"/>
            <a:ext cx="49053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6" name="Line 676"/>
          <p:cNvSpPr>
            <a:spLocks noChangeShapeType="1"/>
          </p:cNvSpPr>
          <p:nvPr/>
        </p:nvSpPr>
        <p:spPr bwMode="auto">
          <a:xfrm flipH="1">
            <a:off x="2220913" y="5110163"/>
            <a:ext cx="53975" cy="857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7" name="Line 677"/>
          <p:cNvSpPr>
            <a:spLocks noChangeShapeType="1"/>
          </p:cNvSpPr>
          <p:nvPr/>
        </p:nvSpPr>
        <p:spPr bwMode="auto">
          <a:xfrm>
            <a:off x="2033588" y="5199063"/>
            <a:ext cx="1587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8" name="Line 678"/>
          <p:cNvSpPr>
            <a:spLocks noChangeShapeType="1"/>
          </p:cNvSpPr>
          <p:nvPr/>
        </p:nvSpPr>
        <p:spPr bwMode="auto">
          <a:xfrm flipH="1" flipV="1">
            <a:off x="2430463" y="5207000"/>
            <a:ext cx="0" cy="76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9" name="Line 679"/>
          <p:cNvSpPr>
            <a:spLocks noChangeShapeType="1"/>
          </p:cNvSpPr>
          <p:nvPr/>
        </p:nvSpPr>
        <p:spPr bwMode="auto">
          <a:xfrm>
            <a:off x="2511425" y="5065713"/>
            <a:ext cx="503238" cy="2698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0" name="Line 680"/>
          <p:cNvSpPr>
            <a:spLocks noChangeShapeType="1"/>
          </p:cNvSpPr>
          <p:nvPr/>
        </p:nvSpPr>
        <p:spPr bwMode="auto">
          <a:xfrm>
            <a:off x="1960563" y="5000625"/>
            <a:ext cx="8096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237" name="Group 681"/>
          <p:cNvGrpSpPr>
            <a:grpSpLocks/>
          </p:cNvGrpSpPr>
          <p:nvPr/>
        </p:nvGrpSpPr>
        <p:grpSpPr bwMode="auto">
          <a:xfrm>
            <a:off x="1146175" y="1760538"/>
            <a:ext cx="3021013" cy="3981450"/>
            <a:chOff x="-1203" y="1352"/>
            <a:chExt cx="1903" cy="2508"/>
          </a:xfrm>
        </p:grpSpPr>
        <p:grpSp>
          <p:nvGrpSpPr>
            <p:cNvPr id="2244" name="Group 682"/>
            <p:cNvGrpSpPr>
              <a:grpSpLocks/>
            </p:cNvGrpSpPr>
            <p:nvPr/>
          </p:nvGrpSpPr>
          <p:grpSpPr bwMode="auto">
            <a:xfrm>
              <a:off x="-1203" y="1647"/>
              <a:ext cx="436" cy="114"/>
              <a:chOff x="3072" y="739"/>
              <a:chExt cx="652" cy="146"/>
            </a:xfrm>
          </p:grpSpPr>
          <p:pic>
            <p:nvPicPr>
              <p:cNvPr id="2268" name="Picture 683" descr="lgv_fqmg[1]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flipH="1">
                <a:off x="3237" y="739"/>
                <a:ext cx="487" cy="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69" name="Line 684"/>
              <p:cNvSpPr>
                <a:spLocks noChangeShapeType="1"/>
              </p:cNvSpPr>
              <p:nvPr/>
            </p:nvSpPr>
            <p:spPr bwMode="auto">
              <a:xfrm flipH="1">
                <a:off x="3104" y="784"/>
                <a:ext cx="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0" name="Line 685"/>
              <p:cNvSpPr>
                <a:spLocks noChangeShapeType="1"/>
              </p:cNvSpPr>
              <p:nvPr/>
            </p:nvSpPr>
            <p:spPr bwMode="auto">
              <a:xfrm flipH="1">
                <a:off x="3072" y="7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245" name="Picture 686" descr="imgyjavg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-1027" y="1466"/>
              <a:ext cx="232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246" name="Group 687"/>
            <p:cNvGrpSpPr>
              <a:grpSpLocks/>
            </p:cNvGrpSpPr>
            <p:nvPr/>
          </p:nvGrpSpPr>
          <p:grpSpPr bwMode="auto">
            <a:xfrm>
              <a:off x="-546" y="1352"/>
              <a:ext cx="256" cy="269"/>
              <a:chOff x="2870" y="1518"/>
              <a:chExt cx="292" cy="320"/>
            </a:xfrm>
          </p:grpSpPr>
          <p:graphicFrame>
            <p:nvGraphicFramePr>
              <p:cNvPr id="2061" name="Object 688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676" name="Clip" r:id="rId5" imgW="819000" imgH="847800" progId="">
                      <p:embed/>
                    </p:oleObj>
                  </mc:Choice>
                  <mc:Fallback>
                    <p:oleObj name="Clip" r:id="rId5" imgW="819000" imgH="847800" progId="">
                      <p:embed/>
                      <p:pic>
                        <p:nvPicPr>
                          <p:cNvPr id="0" name="Object 68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62" name="Object 689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677" name="Clip" r:id="rId7" imgW="1266840" imgH="1200240" progId="">
                      <p:embed/>
                    </p:oleObj>
                  </mc:Choice>
                  <mc:Fallback>
                    <p:oleObj name="Clip" r:id="rId7" imgW="1266840" imgH="1200240" progId="">
                      <p:embed/>
                      <p:pic>
                        <p:nvPicPr>
                          <p:cNvPr id="0" name="Object 68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247" name="Group 690"/>
            <p:cNvGrpSpPr>
              <a:grpSpLocks/>
            </p:cNvGrpSpPr>
            <p:nvPr/>
          </p:nvGrpSpPr>
          <p:grpSpPr bwMode="auto">
            <a:xfrm>
              <a:off x="-1002" y="2262"/>
              <a:ext cx="209" cy="224"/>
              <a:chOff x="2870" y="1518"/>
              <a:chExt cx="292" cy="320"/>
            </a:xfrm>
          </p:grpSpPr>
          <p:graphicFrame>
            <p:nvGraphicFramePr>
              <p:cNvPr id="2059" name="Object 691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678" name="Clip" r:id="rId9" imgW="819000" imgH="847800" progId="">
                      <p:embed/>
                    </p:oleObj>
                  </mc:Choice>
                  <mc:Fallback>
                    <p:oleObj name="Clip" r:id="rId9" imgW="819000" imgH="847800" progId="">
                      <p:embed/>
                      <p:pic>
                        <p:nvPicPr>
                          <p:cNvPr id="0" name="Object 69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60" name="Object 692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679" name="Clip" r:id="rId10" imgW="1266840" imgH="1200240" progId="">
                      <p:embed/>
                    </p:oleObj>
                  </mc:Choice>
                  <mc:Fallback>
                    <p:oleObj name="Clip" r:id="rId10" imgW="1266840" imgH="1200240" progId="">
                      <p:embed/>
                      <p:pic>
                        <p:nvPicPr>
                          <p:cNvPr id="0" name="Object 69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050" name="Object 693"/>
            <p:cNvGraphicFramePr>
              <a:graphicFrameLocks noChangeAspect="1"/>
            </p:cNvGraphicFramePr>
            <p:nvPr/>
          </p:nvGraphicFramePr>
          <p:xfrm>
            <a:off x="-732" y="2289"/>
            <a:ext cx="207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680" name="Clip" r:id="rId11" imgW="1305000" imgH="1085760" progId="">
                    <p:embed/>
                  </p:oleObj>
                </mc:Choice>
                <mc:Fallback>
                  <p:oleObj name="Clip" r:id="rId11" imgW="1305000" imgH="1085760" progId="">
                    <p:embed/>
                    <p:pic>
                      <p:nvPicPr>
                        <p:cNvPr id="0" name="Object 6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732" y="2289"/>
                          <a:ext cx="207" cy="1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248" name="Group 694"/>
            <p:cNvGrpSpPr>
              <a:grpSpLocks/>
            </p:cNvGrpSpPr>
            <p:nvPr/>
          </p:nvGrpSpPr>
          <p:grpSpPr bwMode="auto">
            <a:xfrm>
              <a:off x="310" y="3575"/>
              <a:ext cx="125" cy="230"/>
              <a:chOff x="4180" y="783"/>
              <a:chExt cx="150" cy="307"/>
            </a:xfrm>
          </p:grpSpPr>
          <p:sp>
            <p:nvSpPr>
              <p:cNvPr id="2260" name="AutoShape 695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" name="Rectangle 696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" name="Rectangle 697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" name="AutoShape 698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" name="Line 699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" name="Line 700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6" name="Rectangle 701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7" name="Rectangle 702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aphicFrame>
          <p:nvGraphicFramePr>
            <p:cNvPr id="2051" name="Object 703"/>
            <p:cNvGraphicFramePr>
              <a:graphicFrameLocks noChangeAspect="1"/>
            </p:cNvGraphicFramePr>
            <p:nvPr/>
          </p:nvGraphicFramePr>
          <p:xfrm>
            <a:off x="-975" y="338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681" name="Clip" r:id="rId13" imgW="1305000" imgH="1085760" progId="">
                    <p:embed/>
                  </p:oleObj>
                </mc:Choice>
                <mc:Fallback>
                  <p:oleObj name="Clip" r:id="rId13" imgW="1305000" imgH="1085760" progId="">
                    <p:embed/>
                    <p:pic>
                      <p:nvPicPr>
                        <p:cNvPr id="0" name="Object 7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975" y="3384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2" name="Object 704"/>
            <p:cNvGraphicFramePr>
              <a:graphicFrameLocks noChangeAspect="1"/>
            </p:cNvGraphicFramePr>
            <p:nvPr/>
          </p:nvGraphicFramePr>
          <p:xfrm>
            <a:off x="-871" y="318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682" name="Clip" r:id="rId14" imgW="1305000" imgH="1085760" progId="">
                    <p:embed/>
                  </p:oleObj>
                </mc:Choice>
                <mc:Fallback>
                  <p:oleObj name="Clip" r:id="rId14" imgW="1305000" imgH="1085760" progId="">
                    <p:embed/>
                    <p:pic>
                      <p:nvPicPr>
                        <p:cNvPr id="0" name="Object 7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871" y="3184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3" name="Object 705"/>
            <p:cNvGraphicFramePr>
              <a:graphicFrameLocks noChangeAspect="1"/>
            </p:cNvGraphicFramePr>
            <p:nvPr/>
          </p:nvGraphicFramePr>
          <p:xfrm>
            <a:off x="-703" y="354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683" name="Clip" r:id="rId15" imgW="1305000" imgH="1085760" progId="">
                    <p:embed/>
                  </p:oleObj>
                </mc:Choice>
                <mc:Fallback>
                  <p:oleObj name="Clip" r:id="rId15" imgW="1305000" imgH="1085760" progId="">
                    <p:embed/>
                    <p:pic>
                      <p:nvPicPr>
                        <p:cNvPr id="0" name="Object 7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703" y="3544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4" name="Object 706"/>
            <p:cNvGraphicFramePr>
              <a:graphicFrameLocks noChangeAspect="1"/>
            </p:cNvGraphicFramePr>
            <p:nvPr/>
          </p:nvGraphicFramePr>
          <p:xfrm>
            <a:off x="-489" y="3546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684" name="Clip" r:id="rId16" imgW="1305000" imgH="1085760" progId="">
                    <p:embed/>
                  </p:oleObj>
                </mc:Choice>
                <mc:Fallback>
                  <p:oleObj name="Clip" r:id="rId16" imgW="1305000" imgH="1085760" progId="">
                    <p:embed/>
                    <p:pic>
                      <p:nvPicPr>
                        <p:cNvPr id="0" name="Object 7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489" y="3546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249" name="Group 707"/>
            <p:cNvGrpSpPr>
              <a:grpSpLocks/>
            </p:cNvGrpSpPr>
            <p:nvPr/>
          </p:nvGrpSpPr>
          <p:grpSpPr bwMode="auto">
            <a:xfrm>
              <a:off x="83" y="3625"/>
              <a:ext cx="172" cy="215"/>
              <a:chOff x="2870" y="1518"/>
              <a:chExt cx="292" cy="320"/>
            </a:xfrm>
          </p:grpSpPr>
          <p:graphicFrame>
            <p:nvGraphicFramePr>
              <p:cNvPr id="2057" name="Object 708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685" name="Clip" r:id="rId17" imgW="819000" imgH="847800" progId="">
                      <p:embed/>
                    </p:oleObj>
                  </mc:Choice>
                  <mc:Fallback>
                    <p:oleObj name="Clip" r:id="rId17" imgW="819000" imgH="847800" progId="">
                      <p:embed/>
                      <p:pic>
                        <p:nvPicPr>
                          <p:cNvPr id="0" name="Object 70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8" name="Object 709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686" name="Clip" r:id="rId18" imgW="1266840" imgH="1200240" progId="">
                      <p:embed/>
                    </p:oleObj>
                  </mc:Choice>
                  <mc:Fallback>
                    <p:oleObj name="Clip" r:id="rId18" imgW="1266840" imgH="1200240" progId="">
                      <p:embed/>
                      <p:pic>
                        <p:nvPicPr>
                          <p:cNvPr id="0" name="Object 70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250" name="Group 710"/>
            <p:cNvGrpSpPr>
              <a:grpSpLocks/>
            </p:cNvGrpSpPr>
            <p:nvPr/>
          </p:nvGrpSpPr>
          <p:grpSpPr bwMode="auto">
            <a:xfrm>
              <a:off x="-201" y="3657"/>
              <a:ext cx="220" cy="203"/>
              <a:chOff x="2870" y="1518"/>
              <a:chExt cx="292" cy="320"/>
            </a:xfrm>
          </p:grpSpPr>
          <p:graphicFrame>
            <p:nvGraphicFramePr>
              <p:cNvPr id="2055" name="Object 711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687" name="Clip" r:id="rId19" imgW="819000" imgH="847800" progId="">
                      <p:embed/>
                    </p:oleObj>
                  </mc:Choice>
                  <mc:Fallback>
                    <p:oleObj name="Clip" r:id="rId19" imgW="819000" imgH="847800" progId="">
                      <p:embed/>
                      <p:pic>
                        <p:nvPicPr>
                          <p:cNvPr id="0" name="Object 7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6" name="Object 712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688" name="Clip" r:id="rId20" imgW="1266840" imgH="1200240" progId="">
                      <p:embed/>
                    </p:oleObj>
                  </mc:Choice>
                  <mc:Fallback>
                    <p:oleObj name="Clip" r:id="rId20" imgW="1266840" imgH="1200240" progId="">
                      <p:embed/>
                      <p:pic>
                        <p:nvPicPr>
                          <p:cNvPr id="0" name="Object 7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251" name="Group 713"/>
            <p:cNvGrpSpPr>
              <a:grpSpLocks/>
            </p:cNvGrpSpPr>
            <p:nvPr/>
          </p:nvGrpSpPr>
          <p:grpSpPr bwMode="auto">
            <a:xfrm>
              <a:off x="569" y="3419"/>
              <a:ext cx="131" cy="258"/>
              <a:chOff x="4180" y="783"/>
              <a:chExt cx="150" cy="307"/>
            </a:xfrm>
          </p:grpSpPr>
          <p:sp>
            <p:nvSpPr>
              <p:cNvPr id="2252" name="AutoShape 714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3" name="Rectangle 715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" name="Rectangle 716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" name="AutoShape 717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" name="Line 718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" name="Line 719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" name="Rectangle 720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" name="Rectangle 721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162" name="Line 722"/>
          <p:cNvSpPr>
            <a:spLocks noChangeShapeType="1"/>
          </p:cNvSpPr>
          <p:nvPr/>
        </p:nvSpPr>
        <p:spPr bwMode="auto">
          <a:xfrm flipH="1">
            <a:off x="2049463" y="3522663"/>
            <a:ext cx="3175" cy="1444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3" name="Line 723"/>
          <p:cNvSpPr>
            <a:spLocks noChangeShapeType="1"/>
          </p:cNvSpPr>
          <p:nvPr/>
        </p:nvSpPr>
        <p:spPr bwMode="auto">
          <a:xfrm flipV="1">
            <a:off x="3346450" y="2505075"/>
            <a:ext cx="123825" cy="8731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4" name="Line 724"/>
          <p:cNvSpPr>
            <a:spLocks noChangeShapeType="1"/>
          </p:cNvSpPr>
          <p:nvPr/>
        </p:nvSpPr>
        <p:spPr bwMode="auto">
          <a:xfrm>
            <a:off x="3173413" y="2678113"/>
            <a:ext cx="0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5" name="Line 725"/>
          <p:cNvSpPr>
            <a:spLocks noChangeShapeType="1"/>
          </p:cNvSpPr>
          <p:nvPr/>
        </p:nvSpPr>
        <p:spPr bwMode="auto">
          <a:xfrm flipV="1">
            <a:off x="3357563" y="2574925"/>
            <a:ext cx="263525" cy="2889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6" name="Line 726"/>
          <p:cNvSpPr>
            <a:spLocks noChangeShapeType="1"/>
          </p:cNvSpPr>
          <p:nvPr/>
        </p:nvSpPr>
        <p:spPr bwMode="auto">
          <a:xfrm>
            <a:off x="3709988" y="2573338"/>
            <a:ext cx="0" cy="196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7" name="Line 727"/>
          <p:cNvSpPr>
            <a:spLocks noChangeShapeType="1"/>
          </p:cNvSpPr>
          <p:nvPr/>
        </p:nvSpPr>
        <p:spPr bwMode="auto">
          <a:xfrm>
            <a:off x="3363913" y="2879725"/>
            <a:ext cx="18891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8" name="Line 728"/>
          <p:cNvSpPr>
            <a:spLocks noChangeShapeType="1"/>
          </p:cNvSpPr>
          <p:nvPr/>
        </p:nvSpPr>
        <p:spPr bwMode="auto">
          <a:xfrm flipV="1">
            <a:off x="1658938" y="3746500"/>
            <a:ext cx="168275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9" name="Line 729"/>
          <p:cNvSpPr>
            <a:spLocks noChangeShapeType="1"/>
          </p:cNvSpPr>
          <p:nvPr/>
        </p:nvSpPr>
        <p:spPr bwMode="auto">
          <a:xfrm flipV="1">
            <a:off x="3778250" y="2273300"/>
            <a:ext cx="238125" cy="1682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70" name="Line 730"/>
          <p:cNvSpPr>
            <a:spLocks noChangeShapeType="1"/>
          </p:cNvSpPr>
          <p:nvPr/>
        </p:nvSpPr>
        <p:spPr bwMode="auto">
          <a:xfrm>
            <a:off x="3917950" y="2870200"/>
            <a:ext cx="1778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71" name="Line 731"/>
          <p:cNvSpPr>
            <a:spLocks noChangeShapeType="1"/>
          </p:cNvSpPr>
          <p:nvPr/>
        </p:nvSpPr>
        <p:spPr bwMode="auto">
          <a:xfrm flipH="1">
            <a:off x="3063875" y="2946400"/>
            <a:ext cx="98425" cy="704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72" name="Line 732"/>
          <p:cNvSpPr>
            <a:spLocks noChangeShapeType="1"/>
          </p:cNvSpPr>
          <p:nvPr/>
        </p:nvSpPr>
        <p:spPr bwMode="auto">
          <a:xfrm flipH="1">
            <a:off x="3654425" y="2946400"/>
            <a:ext cx="111125" cy="7270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276" name="Group 733"/>
          <p:cNvGrpSpPr>
            <a:grpSpLocks/>
          </p:cNvGrpSpPr>
          <p:nvPr/>
        </p:nvGrpSpPr>
        <p:grpSpPr bwMode="auto">
          <a:xfrm>
            <a:off x="2706688" y="4564063"/>
            <a:ext cx="501650" cy="234950"/>
            <a:chOff x="4701" y="2996"/>
            <a:chExt cx="316" cy="148"/>
          </a:xfrm>
        </p:grpSpPr>
        <p:sp>
          <p:nvSpPr>
            <p:cNvPr id="2231" name="Oval 734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2" name="Line 735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3" name="Line 736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4" name="Rectangle 737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>
                <a:latin typeface="Times New Roman" pitchFamily="18" charset="0"/>
              </a:endParaRPr>
            </a:p>
          </p:txBody>
        </p:sp>
        <p:sp>
          <p:nvSpPr>
            <p:cNvPr id="2235" name="Oval 738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77" name="Group 739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2241" name="Line 74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2" name="Line 74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3" name="Line 74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89" name="Group 743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2238" name="Line 74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39" name="Line 74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0" name="Line 74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290" name="Group 747"/>
          <p:cNvGrpSpPr>
            <a:grpSpLocks/>
          </p:cNvGrpSpPr>
          <p:nvPr/>
        </p:nvGrpSpPr>
        <p:grpSpPr bwMode="auto">
          <a:xfrm>
            <a:off x="2041525" y="4865688"/>
            <a:ext cx="501650" cy="234950"/>
            <a:chOff x="4701" y="2996"/>
            <a:chExt cx="316" cy="148"/>
          </a:xfrm>
        </p:grpSpPr>
        <p:sp>
          <p:nvSpPr>
            <p:cNvPr id="2218" name="Oval 748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9" name="Line 749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0" name="Line 750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1" name="Rectangle 751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>
                <a:latin typeface="Times New Roman" pitchFamily="18" charset="0"/>
              </a:endParaRPr>
            </a:p>
          </p:txBody>
        </p:sp>
        <p:sp>
          <p:nvSpPr>
            <p:cNvPr id="2222" name="Oval 752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02" name="Group 753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2228" name="Line 75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9" name="Line 75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30" name="Line 75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03" name="Group 757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2225" name="Line 75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6" name="Line 75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7" name="Line 76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379" name="Group 761"/>
          <p:cNvGrpSpPr>
            <a:grpSpLocks/>
          </p:cNvGrpSpPr>
          <p:nvPr/>
        </p:nvGrpSpPr>
        <p:grpSpPr bwMode="auto">
          <a:xfrm>
            <a:off x="2871788" y="5051425"/>
            <a:ext cx="290512" cy="404813"/>
            <a:chOff x="4290" y="3130"/>
            <a:chExt cx="183" cy="255"/>
          </a:xfrm>
        </p:grpSpPr>
        <p:pic>
          <p:nvPicPr>
            <p:cNvPr id="2200" name="Picture 762" descr="31u_bnrz[1]"/>
            <p:cNvPicPr>
              <a:picLocks noChangeAspect="1" noChangeArrowheads="1"/>
            </p:cNvPicPr>
            <p:nvPr/>
          </p:nvPicPr>
          <p:blipFill>
            <a:blip r:embed="rId21" cstate="print"/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</p:pic>
        <p:sp>
          <p:nvSpPr>
            <p:cNvPr id="2201" name="Freeform 763"/>
            <p:cNvSpPr>
              <a:spLocks/>
            </p:cNvSpPr>
            <p:nvPr/>
          </p:nvSpPr>
          <p:spPr bwMode="auto">
            <a:xfrm>
              <a:off x="4339" y="3143"/>
              <a:ext cx="33" cy="39"/>
            </a:xfrm>
            <a:custGeom>
              <a:avLst/>
              <a:gdLst>
                <a:gd name="T0" fmla="*/ 70 w 199"/>
                <a:gd name="T1" fmla="*/ 29 h 232"/>
                <a:gd name="T2" fmla="*/ 55 w 199"/>
                <a:gd name="T3" fmla="*/ 39 h 232"/>
                <a:gd name="T4" fmla="*/ 42 w 199"/>
                <a:gd name="T5" fmla="*/ 50 h 232"/>
                <a:gd name="T6" fmla="*/ 30 w 199"/>
                <a:gd name="T7" fmla="*/ 63 h 232"/>
                <a:gd name="T8" fmla="*/ 20 w 199"/>
                <a:gd name="T9" fmla="*/ 77 h 232"/>
                <a:gd name="T10" fmla="*/ 12 w 199"/>
                <a:gd name="T11" fmla="*/ 91 h 232"/>
                <a:gd name="T12" fmla="*/ 6 w 199"/>
                <a:gd name="T13" fmla="*/ 108 h 232"/>
                <a:gd name="T14" fmla="*/ 2 w 199"/>
                <a:gd name="T15" fmla="*/ 125 h 232"/>
                <a:gd name="T16" fmla="*/ 0 w 199"/>
                <a:gd name="T17" fmla="*/ 142 h 232"/>
                <a:gd name="T18" fmla="*/ 2 w 199"/>
                <a:gd name="T19" fmla="*/ 166 h 232"/>
                <a:gd name="T20" fmla="*/ 12 w 199"/>
                <a:gd name="T21" fmla="*/ 186 h 232"/>
                <a:gd name="T22" fmla="*/ 26 w 199"/>
                <a:gd name="T23" fmla="*/ 203 h 232"/>
                <a:gd name="T24" fmla="*/ 45 w 199"/>
                <a:gd name="T25" fmla="*/ 216 h 232"/>
                <a:gd name="T26" fmla="*/ 66 w 199"/>
                <a:gd name="T27" fmla="*/ 226 h 232"/>
                <a:gd name="T28" fmla="*/ 88 w 199"/>
                <a:gd name="T29" fmla="*/ 230 h 232"/>
                <a:gd name="T30" fmla="*/ 111 w 199"/>
                <a:gd name="T31" fmla="*/ 232 h 232"/>
                <a:gd name="T32" fmla="*/ 134 w 199"/>
                <a:gd name="T33" fmla="*/ 228 h 232"/>
                <a:gd name="T34" fmla="*/ 138 w 199"/>
                <a:gd name="T35" fmla="*/ 228 h 232"/>
                <a:gd name="T36" fmla="*/ 143 w 199"/>
                <a:gd name="T37" fmla="*/ 226 h 232"/>
                <a:gd name="T38" fmla="*/ 147 w 199"/>
                <a:gd name="T39" fmla="*/ 222 h 232"/>
                <a:gd name="T40" fmla="*/ 148 w 199"/>
                <a:gd name="T41" fmla="*/ 218 h 232"/>
                <a:gd name="T42" fmla="*/ 145 w 199"/>
                <a:gd name="T43" fmla="*/ 212 h 232"/>
                <a:gd name="T44" fmla="*/ 141 w 199"/>
                <a:gd name="T45" fmla="*/ 207 h 232"/>
                <a:gd name="T46" fmla="*/ 135 w 199"/>
                <a:gd name="T47" fmla="*/ 203 h 232"/>
                <a:gd name="T48" fmla="*/ 129 w 199"/>
                <a:gd name="T49" fmla="*/ 201 h 232"/>
                <a:gd name="T50" fmla="*/ 117 w 199"/>
                <a:gd name="T51" fmla="*/ 197 h 232"/>
                <a:gd name="T52" fmla="*/ 105 w 199"/>
                <a:gd name="T53" fmla="*/ 195 h 232"/>
                <a:gd name="T54" fmla="*/ 94 w 199"/>
                <a:gd name="T55" fmla="*/ 193 h 232"/>
                <a:gd name="T56" fmla="*/ 83 w 199"/>
                <a:gd name="T57" fmla="*/ 190 h 232"/>
                <a:gd name="T58" fmla="*/ 73 w 199"/>
                <a:gd name="T59" fmla="*/ 187 h 232"/>
                <a:gd name="T60" fmla="*/ 62 w 199"/>
                <a:gd name="T61" fmla="*/ 182 h 232"/>
                <a:gd name="T62" fmla="*/ 53 w 199"/>
                <a:gd name="T63" fmla="*/ 176 h 232"/>
                <a:gd name="T64" fmla="*/ 43 w 199"/>
                <a:gd name="T65" fmla="*/ 167 h 232"/>
                <a:gd name="T66" fmla="*/ 40 w 199"/>
                <a:gd name="T67" fmla="*/ 128 h 232"/>
                <a:gd name="T68" fmla="*/ 49 w 199"/>
                <a:gd name="T69" fmla="*/ 96 h 232"/>
                <a:gd name="T70" fmla="*/ 68 w 199"/>
                <a:gd name="T71" fmla="*/ 71 h 232"/>
                <a:gd name="T72" fmla="*/ 94 w 199"/>
                <a:gd name="T73" fmla="*/ 50 h 232"/>
                <a:gd name="T74" fmla="*/ 122 w 199"/>
                <a:gd name="T75" fmla="*/ 34 h 232"/>
                <a:gd name="T76" fmla="*/ 151 w 199"/>
                <a:gd name="T77" fmla="*/ 21 h 232"/>
                <a:gd name="T78" fmla="*/ 178 w 199"/>
                <a:gd name="T79" fmla="*/ 12 h 232"/>
                <a:gd name="T80" fmla="*/ 199 w 199"/>
                <a:gd name="T81" fmla="*/ 4 h 232"/>
                <a:gd name="T82" fmla="*/ 186 w 199"/>
                <a:gd name="T83" fmla="*/ 1 h 232"/>
                <a:gd name="T84" fmla="*/ 172 w 199"/>
                <a:gd name="T85" fmla="*/ 0 h 232"/>
                <a:gd name="T86" fmla="*/ 156 w 199"/>
                <a:gd name="T87" fmla="*/ 2 h 232"/>
                <a:gd name="T88" fmla="*/ 138 w 199"/>
                <a:gd name="T89" fmla="*/ 4 h 232"/>
                <a:gd name="T90" fmla="*/ 121 w 199"/>
                <a:gd name="T91" fmla="*/ 10 h 232"/>
                <a:gd name="T92" fmla="*/ 103 w 199"/>
                <a:gd name="T93" fmla="*/ 16 h 232"/>
                <a:gd name="T94" fmla="*/ 86 w 199"/>
                <a:gd name="T95" fmla="*/ 23 h 232"/>
                <a:gd name="T96" fmla="*/ 70 w 199"/>
                <a:gd name="T97" fmla="*/ 29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9"/>
                <a:gd name="T148" fmla="*/ 0 h 232"/>
                <a:gd name="T149" fmla="*/ 199 w 199"/>
                <a:gd name="T150" fmla="*/ 232 h 23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2" name="Freeform 764"/>
            <p:cNvSpPr>
              <a:spLocks/>
            </p:cNvSpPr>
            <p:nvPr/>
          </p:nvSpPr>
          <p:spPr bwMode="auto">
            <a:xfrm>
              <a:off x="4395" y="3142"/>
              <a:ext cx="22" cy="30"/>
            </a:xfrm>
            <a:custGeom>
              <a:avLst/>
              <a:gdLst>
                <a:gd name="T0" fmla="*/ 108 w 128"/>
                <a:gd name="T1" fmla="*/ 59 h 180"/>
                <a:gd name="T2" fmla="*/ 113 w 128"/>
                <a:gd name="T3" fmla="*/ 77 h 180"/>
                <a:gd name="T4" fmla="*/ 111 w 128"/>
                <a:gd name="T5" fmla="*/ 94 h 180"/>
                <a:gd name="T6" fmla="*/ 103 w 128"/>
                <a:gd name="T7" fmla="*/ 108 h 180"/>
                <a:gd name="T8" fmla="*/ 91 w 128"/>
                <a:gd name="T9" fmla="*/ 121 h 180"/>
                <a:gd name="T10" fmla="*/ 77 w 128"/>
                <a:gd name="T11" fmla="*/ 132 h 180"/>
                <a:gd name="T12" fmla="*/ 61 w 128"/>
                <a:gd name="T13" fmla="*/ 144 h 180"/>
                <a:gd name="T14" fmla="*/ 45 w 128"/>
                <a:gd name="T15" fmla="*/ 154 h 180"/>
                <a:gd name="T16" fmla="*/ 30 w 128"/>
                <a:gd name="T17" fmla="*/ 164 h 180"/>
                <a:gd name="T18" fmla="*/ 28 w 128"/>
                <a:gd name="T19" fmla="*/ 168 h 180"/>
                <a:gd name="T20" fmla="*/ 27 w 128"/>
                <a:gd name="T21" fmla="*/ 170 h 180"/>
                <a:gd name="T22" fmla="*/ 27 w 128"/>
                <a:gd name="T23" fmla="*/ 174 h 180"/>
                <a:gd name="T24" fmla="*/ 28 w 128"/>
                <a:gd name="T25" fmla="*/ 177 h 180"/>
                <a:gd name="T26" fmla="*/ 32 w 128"/>
                <a:gd name="T27" fmla="*/ 179 h 180"/>
                <a:gd name="T28" fmla="*/ 35 w 128"/>
                <a:gd name="T29" fmla="*/ 180 h 180"/>
                <a:gd name="T30" fmla="*/ 37 w 128"/>
                <a:gd name="T31" fmla="*/ 180 h 180"/>
                <a:gd name="T32" fmla="*/ 41 w 128"/>
                <a:gd name="T33" fmla="*/ 179 h 180"/>
                <a:gd name="T34" fmla="*/ 60 w 128"/>
                <a:gd name="T35" fmla="*/ 169 h 180"/>
                <a:gd name="T36" fmla="*/ 77 w 128"/>
                <a:gd name="T37" fmla="*/ 158 h 180"/>
                <a:gd name="T38" fmla="*/ 94 w 128"/>
                <a:gd name="T39" fmla="*/ 145 h 180"/>
                <a:gd name="T40" fmla="*/ 109 w 128"/>
                <a:gd name="T41" fmla="*/ 130 h 180"/>
                <a:gd name="T42" fmla="*/ 120 w 128"/>
                <a:gd name="T43" fmla="*/ 114 h 180"/>
                <a:gd name="T44" fmla="*/ 127 w 128"/>
                <a:gd name="T45" fmla="*/ 95 h 180"/>
                <a:gd name="T46" fmla="*/ 128 w 128"/>
                <a:gd name="T47" fmla="*/ 76 h 180"/>
                <a:gd name="T48" fmla="*/ 123 w 128"/>
                <a:gd name="T49" fmla="*/ 55 h 180"/>
                <a:gd name="T50" fmla="*/ 113 w 128"/>
                <a:gd name="T51" fmla="*/ 39 h 180"/>
                <a:gd name="T52" fmla="*/ 97 w 128"/>
                <a:gd name="T53" fmla="*/ 25 h 180"/>
                <a:gd name="T54" fmla="*/ 79 w 128"/>
                <a:gd name="T55" fmla="*/ 15 h 180"/>
                <a:gd name="T56" fmla="*/ 57 w 128"/>
                <a:gd name="T57" fmla="*/ 7 h 180"/>
                <a:gd name="T58" fmla="*/ 36 w 128"/>
                <a:gd name="T59" fmla="*/ 2 h 180"/>
                <a:gd name="T60" fmla="*/ 19 w 128"/>
                <a:gd name="T61" fmla="*/ 0 h 180"/>
                <a:gd name="T62" fmla="*/ 6 w 128"/>
                <a:gd name="T63" fmla="*/ 0 h 180"/>
                <a:gd name="T64" fmla="*/ 0 w 128"/>
                <a:gd name="T65" fmla="*/ 4 h 180"/>
                <a:gd name="T66" fmla="*/ 14 w 128"/>
                <a:gd name="T67" fmla="*/ 9 h 180"/>
                <a:gd name="T68" fmla="*/ 29 w 128"/>
                <a:gd name="T69" fmla="*/ 14 h 180"/>
                <a:gd name="T70" fmla="*/ 46 w 128"/>
                <a:gd name="T71" fmla="*/ 19 h 180"/>
                <a:gd name="T72" fmla="*/ 61 w 128"/>
                <a:gd name="T73" fmla="*/ 23 h 180"/>
                <a:gd name="T74" fmla="*/ 76 w 128"/>
                <a:gd name="T75" fmla="*/ 29 h 180"/>
                <a:gd name="T76" fmla="*/ 89 w 128"/>
                <a:gd name="T77" fmla="*/ 37 h 180"/>
                <a:gd name="T78" fmla="*/ 100 w 128"/>
                <a:gd name="T79" fmla="*/ 46 h 180"/>
                <a:gd name="T80" fmla="*/ 108 w 128"/>
                <a:gd name="T81" fmla="*/ 59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0"/>
                <a:gd name="T125" fmla="*/ 128 w 128"/>
                <a:gd name="T126" fmla="*/ 180 h 18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3" name="Freeform 765"/>
            <p:cNvSpPr>
              <a:spLocks/>
            </p:cNvSpPr>
            <p:nvPr/>
          </p:nvSpPr>
          <p:spPr bwMode="auto">
            <a:xfrm>
              <a:off x="4318" y="3135"/>
              <a:ext cx="54" cy="63"/>
            </a:xfrm>
            <a:custGeom>
              <a:avLst/>
              <a:gdLst>
                <a:gd name="T0" fmla="*/ 100 w 322"/>
                <a:gd name="T1" fmla="*/ 70 h 378"/>
                <a:gd name="T2" fmla="*/ 53 w 322"/>
                <a:gd name="T3" fmla="*/ 115 h 378"/>
                <a:gd name="T4" fmla="*/ 17 w 322"/>
                <a:gd name="T5" fmla="*/ 166 h 378"/>
                <a:gd name="T6" fmla="*/ 0 w 322"/>
                <a:gd name="T7" fmla="*/ 226 h 378"/>
                <a:gd name="T8" fmla="*/ 3 w 322"/>
                <a:gd name="T9" fmla="*/ 266 h 378"/>
                <a:gd name="T10" fmla="*/ 9 w 322"/>
                <a:gd name="T11" fmla="*/ 282 h 378"/>
                <a:gd name="T12" fmla="*/ 19 w 322"/>
                <a:gd name="T13" fmla="*/ 297 h 378"/>
                <a:gd name="T14" fmla="*/ 32 w 322"/>
                <a:gd name="T15" fmla="*/ 310 h 378"/>
                <a:gd name="T16" fmla="*/ 56 w 322"/>
                <a:gd name="T17" fmla="*/ 324 h 378"/>
                <a:gd name="T18" fmla="*/ 86 w 322"/>
                <a:gd name="T19" fmla="*/ 338 h 378"/>
                <a:gd name="T20" fmla="*/ 119 w 322"/>
                <a:gd name="T21" fmla="*/ 350 h 378"/>
                <a:gd name="T22" fmla="*/ 152 w 322"/>
                <a:gd name="T23" fmla="*/ 359 h 378"/>
                <a:gd name="T24" fmla="*/ 186 w 322"/>
                <a:gd name="T25" fmla="*/ 366 h 378"/>
                <a:gd name="T26" fmla="*/ 220 w 322"/>
                <a:gd name="T27" fmla="*/ 371 h 378"/>
                <a:gd name="T28" fmla="*/ 254 w 322"/>
                <a:gd name="T29" fmla="*/ 374 h 378"/>
                <a:gd name="T30" fmla="*/ 289 w 322"/>
                <a:gd name="T31" fmla="*/ 376 h 378"/>
                <a:gd name="T32" fmla="*/ 311 w 322"/>
                <a:gd name="T33" fmla="*/ 378 h 378"/>
                <a:gd name="T34" fmla="*/ 320 w 322"/>
                <a:gd name="T35" fmla="*/ 371 h 378"/>
                <a:gd name="T36" fmla="*/ 322 w 322"/>
                <a:gd name="T37" fmla="*/ 360 h 378"/>
                <a:gd name="T38" fmla="*/ 315 w 322"/>
                <a:gd name="T39" fmla="*/ 352 h 378"/>
                <a:gd name="T40" fmla="*/ 294 w 322"/>
                <a:gd name="T41" fmla="*/ 347 h 378"/>
                <a:gd name="T42" fmla="*/ 263 w 322"/>
                <a:gd name="T43" fmla="*/ 341 h 378"/>
                <a:gd name="T44" fmla="*/ 232 w 322"/>
                <a:gd name="T45" fmla="*/ 336 h 378"/>
                <a:gd name="T46" fmla="*/ 200 w 322"/>
                <a:gd name="T47" fmla="*/ 332 h 378"/>
                <a:gd name="T48" fmla="*/ 170 w 322"/>
                <a:gd name="T49" fmla="*/ 326 h 378"/>
                <a:gd name="T50" fmla="*/ 139 w 322"/>
                <a:gd name="T51" fmla="*/ 318 h 378"/>
                <a:gd name="T52" fmla="*/ 110 w 322"/>
                <a:gd name="T53" fmla="*/ 309 h 378"/>
                <a:gd name="T54" fmla="*/ 80 w 322"/>
                <a:gd name="T55" fmla="*/ 297 h 378"/>
                <a:gd name="T56" fmla="*/ 55 w 322"/>
                <a:gd name="T57" fmla="*/ 281 h 378"/>
                <a:gd name="T58" fmla="*/ 38 w 322"/>
                <a:gd name="T59" fmla="*/ 259 h 378"/>
                <a:gd name="T60" fmla="*/ 34 w 322"/>
                <a:gd name="T61" fmla="*/ 232 h 378"/>
                <a:gd name="T62" fmla="*/ 38 w 322"/>
                <a:gd name="T63" fmla="*/ 200 h 378"/>
                <a:gd name="T64" fmla="*/ 51 w 322"/>
                <a:gd name="T65" fmla="*/ 170 h 378"/>
                <a:gd name="T66" fmla="*/ 71 w 322"/>
                <a:gd name="T67" fmla="*/ 137 h 378"/>
                <a:gd name="T68" fmla="*/ 94 w 322"/>
                <a:gd name="T69" fmla="*/ 110 h 378"/>
                <a:gd name="T70" fmla="*/ 123 w 322"/>
                <a:gd name="T71" fmla="*/ 82 h 378"/>
                <a:gd name="T72" fmla="*/ 153 w 322"/>
                <a:gd name="T73" fmla="*/ 57 h 378"/>
                <a:gd name="T74" fmla="*/ 195 w 322"/>
                <a:gd name="T75" fmla="*/ 38 h 378"/>
                <a:gd name="T76" fmla="*/ 238 w 322"/>
                <a:gd name="T77" fmla="*/ 20 h 378"/>
                <a:gd name="T78" fmla="*/ 264 w 322"/>
                <a:gd name="T79" fmla="*/ 7 h 378"/>
                <a:gd name="T80" fmla="*/ 256 w 322"/>
                <a:gd name="T81" fmla="*/ 0 h 378"/>
                <a:gd name="T82" fmla="*/ 221 w 322"/>
                <a:gd name="T83" fmla="*/ 4 h 378"/>
                <a:gd name="T84" fmla="*/ 180 w 322"/>
                <a:gd name="T85" fmla="*/ 18 h 378"/>
                <a:gd name="T86" fmla="*/ 141 w 322"/>
                <a:gd name="T87" fmla="*/ 38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2"/>
                <a:gd name="T133" fmla="*/ 0 h 378"/>
                <a:gd name="T134" fmla="*/ 322 w 322"/>
                <a:gd name="T135" fmla="*/ 378 h 37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4" name="Freeform 766"/>
            <p:cNvSpPr>
              <a:spLocks/>
            </p:cNvSpPr>
            <p:nvPr/>
          </p:nvSpPr>
          <p:spPr bwMode="auto">
            <a:xfrm>
              <a:off x="4394" y="3133"/>
              <a:ext cx="47" cy="42"/>
            </a:xfrm>
            <a:custGeom>
              <a:avLst/>
              <a:gdLst>
                <a:gd name="T0" fmla="*/ 235 w 283"/>
                <a:gd name="T1" fmla="*/ 77 h 252"/>
                <a:gd name="T2" fmla="*/ 248 w 283"/>
                <a:gd name="T3" fmla="*/ 91 h 252"/>
                <a:gd name="T4" fmla="*/ 256 w 283"/>
                <a:gd name="T5" fmla="*/ 107 h 252"/>
                <a:gd name="T6" fmla="*/ 259 w 283"/>
                <a:gd name="T7" fmla="*/ 124 h 252"/>
                <a:gd name="T8" fmla="*/ 259 w 283"/>
                <a:gd name="T9" fmla="*/ 142 h 252"/>
                <a:gd name="T10" fmla="*/ 257 w 283"/>
                <a:gd name="T11" fmla="*/ 157 h 252"/>
                <a:gd name="T12" fmla="*/ 252 w 283"/>
                <a:gd name="T13" fmla="*/ 170 h 252"/>
                <a:gd name="T14" fmla="*/ 244 w 283"/>
                <a:gd name="T15" fmla="*/ 183 h 252"/>
                <a:gd name="T16" fmla="*/ 236 w 283"/>
                <a:gd name="T17" fmla="*/ 193 h 252"/>
                <a:gd name="T18" fmla="*/ 225 w 283"/>
                <a:gd name="T19" fmla="*/ 204 h 252"/>
                <a:gd name="T20" fmla="*/ 215 w 283"/>
                <a:gd name="T21" fmla="*/ 214 h 252"/>
                <a:gd name="T22" fmla="*/ 204 w 283"/>
                <a:gd name="T23" fmla="*/ 224 h 252"/>
                <a:gd name="T24" fmla="*/ 194 w 283"/>
                <a:gd name="T25" fmla="*/ 234 h 252"/>
                <a:gd name="T26" fmla="*/ 191 w 283"/>
                <a:gd name="T27" fmla="*/ 238 h 252"/>
                <a:gd name="T28" fmla="*/ 191 w 283"/>
                <a:gd name="T29" fmla="*/ 241 h 252"/>
                <a:gd name="T30" fmla="*/ 191 w 283"/>
                <a:gd name="T31" fmla="*/ 245 h 252"/>
                <a:gd name="T32" fmla="*/ 194 w 283"/>
                <a:gd name="T33" fmla="*/ 248 h 252"/>
                <a:gd name="T34" fmla="*/ 197 w 283"/>
                <a:gd name="T35" fmla="*/ 250 h 252"/>
                <a:gd name="T36" fmla="*/ 202 w 283"/>
                <a:gd name="T37" fmla="*/ 252 h 252"/>
                <a:gd name="T38" fmla="*/ 205 w 283"/>
                <a:gd name="T39" fmla="*/ 250 h 252"/>
                <a:gd name="T40" fmla="*/ 209 w 283"/>
                <a:gd name="T41" fmla="*/ 248 h 252"/>
                <a:gd name="T42" fmla="*/ 232 w 283"/>
                <a:gd name="T43" fmla="*/ 233 h 252"/>
                <a:gd name="T44" fmla="*/ 252 w 283"/>
                <a:gd name="T45" fmla="*/ 214 h 252"/>
                <a:gd name="T46" fmla="*/ 268 w 283"/>
                <a:gd name="T47" fmla="*/ 192 h 252"/>
                <a:gd name="T48" fmla="*/ 278 w 283"/>
                <a:gd name="T49" fmla="*/ 167 h 252"/>
                <a:gd name="T50" fmla="*/ 283 w 283"/>
                <a:gd name="T51" fmla="*/ 141 h 252"/>
                <a:gd name="T52" fmla="*/ 280 w 283"/>
                <a:gd name="T53" fmla="*/ 115 h 252"/>
                <a:gd name="T54" fmla="*/ 271 w 283"/>
                <a:gd name="T55" fmla="*/ 91 h 252"/>
                <a:gd name="T56" fmla="*/ 252 w 283"/>
                <a:gd name="T57" fmla="*/ 69 h 252"/>
                <a:gd name="T58" fmla="*/ 238 w 283"/>
                <a:gd name="T59" fmla="*/ 57 h 252"/>
                <a:gd name="T60" fmla="*/ 222 w 283"/>
                <a:gd name="T61" fmla="*/ 48 h 252"/>
                <a:gd name="T62" fmla="*/ 204 w 283"/>
                <a:gd name="T63" fmla="*/ 39 h 252"/>
                <a:gd name="T64" fmla="*/ 184 w 283"/>
                <a:gd name="T65" fmla="*/ 31 h 252"/>
                <a:gd name="T66" fmla="*/ 164 w 283"/>
                <a:gd name="T67" fmla="*/ 23 h 252"/>
                <a:gd name="T68" fmla="*/ 144 w 283"/>
                <a:gd name="T69" fmla="*/ 17 h 252"/>
                <a:gd name="T70" fmla="*/ 123 w 283"/>
                <a:gd name="T71" fmla="*/ 13 h 252"/>
                <a:gd name="T72" fmla="*/ 103 w 283"/>
                <a:gd name="T73" fmla="*/ 8 h 252"/>
                <a:gd name="T74" fmla="*/ 83 w 283"/>
                <a:gd name="T75" fmla="*/ 5 h 252"/>
                <a:gd name="T76" fmla="*/ 66 w 283"/>
                <a:gd name="T77" fmla="*/ 2 h 252"/>
                <a:gd name="T78" fmla="*/ 48 w 283"/>
                <a:gd name="T79" fmla="*/ 0 h 252"/>
                <a:gd name="T80" fmla="*/ 34 w 283"/>
                <a:gd name="T81" fmla="*/ 0 h 252"/>
                <a:gd name="T82" fmla="*/ 21 w 283"/>
                <a:gd name="T83" fmla="*/ 0 h 252"/>
                <a:gd name="T84" fmla="*/ 11 w 283"/>
                <a:gd name="T85" fmla="*/ 0 h 252"/>
                <a:gd name="T86" fmla="*/ 4 w 283"/>
                <a:gd name="T87" fmla="*/ 2 h 252"/>
                <a:gd name="T88" fmla="*/ 0 w 283"/>
                <a:gd name="T89" fmla="*/ 5 h 252"/>
                <a:gd name="T90" fmla="*/ 12 w 283"/>
                <a:gd name="T91" fmla="*/ 7 h 252"/>
                <a:gd name="T92" fmla="*/ 24 w 283"/>
                <a:gd name="T93" fmla="*/ 8 h 252"/>
                <a:gd name="T94" fmla="*/ 38 w 283"/>
                <a:gd name="T95" fmla="*/ 10 h 252"/>
                <a:gd name="T96" fmla="*/ 52 w 283"/>
                <a:gd name="T97" fmla="*/ 13 h 252"/>
                <a:gd name="T98" fmla="*/ 66 w 283"/>
                <a:gd name="T99" fmla="*/ 16 h 252"/>
                <a:gd name="T100" fmla="*/ 82 w 283"/>
                <a:gd name="T101" fmla="*/ 18 h 252"/>
                <a:gd name="T102" fmla="*/ 98 w 283"/>
                <a:gd name="T103" fmla="*/ 22 h 252"/>
                <a:gd name="T104" fmla="*/ 114 w 283"/>
                <a:gd name="T105" fmla="*/ 25 h 252"/>
                <a:gd name="T106" fmla="*/ 129 w 283"/>
                <a:gd name="T107" fmla="*/ 30 h 252"/>
                <a:gd name="T108" fmla="*/ 146 w 283"/>
                <a:gd name="T109" fmla="*/ 34 h 252"/>
                <a:gd name="T110" fmla="*/ 162 w 283"/>
                <a:gd name="T111" fmla="*/ 39 h 252"/>
                <a:gd name="T112" fmla="*/ 177 w 283"/>
                <a:gd name="T113" fmla="*/ 45 h 252"/>
                <a:gd name="T114" fmla="*/ 193 w 283"/>
                <a:gd name="T115" fmla="*/ 52 h 252"/>
                <a:gd name="T116" fmla="*/ 208 w 283"/>
                <a:gd name="T117" fmla="*/ 60 h 252"/>
                <a:gd name="T118" fmla="*/ 222 w 283"/>
                <a:gd name="T119" fmla="*/ 68 h 252"/>
                <a:gd name="T120" fmla="*/ 235 w 283"/>
                <a:gd name="T121" fmla="*/ 77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3"/>
                <a:gd name="T184" fmla="*/ 0 h 252"/>
                <a:gd name="T185" fmla="*/ 283 w 283"/>
                <a:gd name="T186" fmla="*/ 252 h 25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5" name="Freeform 767"/>
            <p:cNvSpPr>
              <a:spLocks/>
            </p:cNvSpPr>
            <p:nvPr/>
          </p:nvSpPr>
          <p:spPr bwMode="auto">
            <a:xfrm>
              <a:off x="4298" y="3153"/>
              <a:ext cx="19" cy="39"/>
            </a:xfrm>
            <a:custGeom>
              <a:avLst/>
              <a:gdLst>
                <a:gd name="T0" fmla="*/ 0 w 114"/>
                <a:gd name="T1" fmla="*/ 130 h 238"/>
                <a:gd name="T2" fmla="*/ 0 w 114"/>
                <a:gd name="T3" fmla="*/ 149 h 238"/>
                <a:gd name="T4" fmla="*/ 4 w 114"/>
                <a:gd name="T5" fmla="*/ 168 h 238"/>
                <a:gd name="T6" fmla="*/ 12 w 114"/>
                <a:gd name="T7" fmla="*/ 185 h 238"/>
                <a:gd name="T8" fmla="*/ 24 w 114"/>
                <a:gd name="T9" fmla="*/ 200 h 238"/>
                <a:gd name="T10" fmla="*/ 38 w 114"/>
                <a:gd name="T11" fmla="*/ 213 h 238"/>
                <a:gd name="T12" fmla="*/ 55 w 114"/>
                <a:gd name="T13" fmla="*/ 224 h 238"/>
                <a:gd name="T14" fmla="*/ 73 w 114"/>
                <a:gd name="T15" fmla="*/ 232 h 238"/>
                <a:gd name="T16" fmla="*/ 92 w 114"/>
                <a:gd name="T17" fmla="*/ 237 h 238"/>
                <a:gd name="T18" fmla="*/ 98 w 114"/>
                <a:gd name="T19" fmla="*/ 238 h 238"/>
                <a:gd name="T20" fmla="*/ 104 w 114"/>
                <a:gd name="T21" fmla="*/ 235 h 238"/>
                <a:gd name="T22" fmla="*/ 109 w 114"/>
                <a:gd name="T23" fmla="*/ 232 h 238"/>
                <a:gd name="T24" fmla="*/ 111 w 114"/>
                <a:gd name="T25" fmla="*/ 227 h 238"/>
                <a:gd name="T26" fmla="*/ 111 w 114"/>
                <a:gd name="T27" fmla="*/ 222 h 238"/>
                <a:gd name="T28" fmla="*/ 110 w 114"/>
                <a:gd name="T29" fmla="*/ 216 h 238"/>
                <a:gd name="T30" fmla="*/ 106 w 114"/>
                <a:gd name="T31" fmla="*/ 211 h 238"/>
                <a:gd name="T32" fmla="*/ 100 w 114"/>
                <a:gd name="T33" fmla="*/ 209 h 238"/>
                <a:gd name="T34" fmla="*/ 82 w 114"/>
                <a:gd name="T35" fmla="*/ 202 h 238"/>
                <a:gd name="T36" fmla="*/ 64 w 114"/>
                <a:gd name="T37" fmla="*/ 193 h 238"/>
                <a:gd name="T38" fmla="*/ 50 w 114"/>
                <a:gd name="T39" fmla="*/ 180 h 238"/>
                <a:gd name="T40" fmla="*/ 39 w 114"/>
                <a:gd name="T41" fmla="*/ 167 h 238"/>
                <a:gd name="T42" fmla="*/ 32 w 114"/>
                <a:gd name="T43" fmla="*/ 149 h 238"/>
                <a:gd name="T44" fmla="*/ 29 w 114"/>
                <a:gd name="T45" fmla="*/ 131 h 238"/>
                <a:gd name="T46" fmla="*/ 29 w 114"/>
                <a:gd name="T47" fmla="*/ 111 h 238"/>
                <a:gd name="T48" fmla="*/ 35 w 114"/>
                <a:gd name="T49" fmla="*/ 91 h 238"/>
                <a:gd name="T50" fmla="*/ 42 w 114"/>
                <a:gd name="T51" fmla="*/ 76 h 238"/>
                <a:gd name="T52" fmla="*/ 51 w 114"/>
                <a:gd name="T53" fmla="*/ 62 h 238"/>
                <a:gd name="T54" fmla="*/ 62 w 114"/>
                <a:gd name="T55" fmla="*/ 49 h 238"/>
                <a:gd name="T56" fmla="*/ 73 w 114"/>
                <a:gd name="T57" fmla="*/ 38 h 238"/>
                <a:gd name="T58" fmla="*/ 84 w 114"/>
                <a:gd name="T59" fmla="*/ 28 h 238"/>
                <a:gd name="T60" fmla="*/ 96 w 114"/>
                <a:gd name="T61" fmla="*/ 18 h 238"/>
                <a:gd name="T62" fmla="*/ 106 w 114"/>
                <a:gd name="T63" fmla="*/ 9 h 238"/>
                <a:gd name="T64" fmla="*/ 114 w 114"/>
                <a:gd name="T65" fmla="*/ 1 h 238"/>
                <a:gd name="T66" fmla="*/ 106 w 114"/>
                <a:gd name="T67" fmla="*/ 0 h 238"/>
                <a:gd name="T68" fmla="*/ 93 w 114"/>
                <a:gd name="T69" fmla="*/ 6 h 238"/>
                <a:gd name="T70" fmla="*/ 76 w 114"/>
                <a:gd name="T71" fmla="*/ 18 h 238"/>
                <a:gd name="T72" fmla="*/ 56 w 114"/>
                <a:gd name="T73" fmla="*/ 36 h 238"/>
                <a:gd name="T74" fmla="*/ 37 w 114"/>
                <a:gd name="T75" fmla="*/ 57 h 238"/>
                <a:gd name="T76" fmla="*/ 20 w 114"/>
                <a:gd name="T77" fmla="*/ 80 h 238"/>
                <a:gd name="T78" fmla="*/ 7 w 114"/>
                <a:gd name="T79" fmla="*/ 106 h 238"/>
                <a:gd name="T80" fmla="*/ 0 w 114"/>
                <a:gd name="T81" fmla="*/ 130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4"/>
                <a:gd name="T124" fmla="*/ 0 h 238"/>
                <a:gd name="T125" fmla="*/ 114 w 114"/>
                <a:gd name="T126" fmla="*/ 238 h 23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6" name="Freeform 768"/>
            <p:cNvSpPr>
              <a:spLocks/>
            </p:cNvSpPr>
            <p:nvPr/>
          </p:nvSpPr>
          <p:spPr bwMode="auto">
            <a:xfrm>
              <a:off x="4432" y="3130"/>
              <a:ext cx="41" cy="52"/>
            </a:xfrm>
            <a:custGeom>
              <a:avLst/>
              <a:gdLst>
                <a:gd name="T0" fmla="*/ 207 w 246"/>
                <a:gd name="T1" fmla="*/ 124 h 310"/>
                <a:gd name="T2" fmla="*/ 219 w 246"/>
                <a:gd name="T3" fmla="*/ 143 h 310"/>
                <a:gd name="T4" fmla="*/ 225 w 246"/>
                <a:gd name="T5" fmla="*/ 164 h 310"/>
                <a:gd name="T6" fmla="*/ 221 w 246"/>
                <a:gd name="T7" fmla="*/ 187 h 310"/>
                <a:gd name="T8" fmla="*/ 208 w 246"/>
                <a:gd name="T9" fmla="*/ 209 h 310"/>
                <a:gd name="T10" fmla="*/ 188 w 246"/>
                <a:gd name="T11" fmla="*/ 228 h 310"/>
                <a:gd name="T12" fmla="*/ 166 w 246"/>
                <a:gd name="T13" fmla="*/ 246 h 310"/>
                <a:gd name="T14" fmla="*/ 143 w 246"/>
                <a:gd name="T15" fmla="*/ 264 h 310"/>
                <a:gd name="T16" fmla="*/ 129 w 246"/>
                <a:gd name="T17" fmla="*/ 278 h 310"/>
                <a:gd name="T18" fmla="*/ 124 w 246"/>
                <a:gd name="T19" fmla="*/ 287 h 310"/>
                <a:gd name="T20" fmla="*/ 120 w 246"/>
                <a:gd name="T21" fmla="*/ 296 h 310"/>
                <a:gd name="T22" fmla="*/ 121 w 246"/>
                <a:gd name="T23" fmla="*/ 305 h 310"/>
                <a:gd name="T24" fmla="*/ 130 w 246"/>
                <a:gd name="T25" fmla="*/ 310 h 310"/>
                <a:gd name="T26" fmla="*/ 139 w 246"/>
                <a:gd name="T27" fmla="*/ 309 h 310"/>
                <a:gd name="T28" fmla="*/ 154 w 246"/>
                <a:gd name="T29" fmla="*/ 293 h 310"/>
                <a:gd name="T30" fmla="*/ 180 w 246"/>
                <a:gd name="T31" fmla="*/ 269 h 310"/>
                <a:gd name="T32" fmla="*/ 207 w 246"/>
                <a:gd name="T33" fmla="*/ 246 h 310"/>
                <a:gd name="T34" fmla="*/ 231 w 246"/>
                <a:gd name="T35" fmla="*/ 219 h 310"/>
                <a:gd name="T36" fmla="*/ 245 w 246"/>
                <a:gd name="T37" fmla="*/ 187 h 310"/>
                <a:gd name="T38" fmla="*/ 242 w 246"/>
                <a:gd name="T39" fmla="*/ 153 h 310"/>
                <a:gd name="T40" fmla="*/ 227 w 246"/>
                <a:gd name="T41" fmla="*/ 120 h 310"/>
                <a:gd name="T42" fmla="*/ 201 w 246"/>
                <a:gd name="T43" fmla="*/ 94 h 310"/>
                <a:gd name="T44" fmla="*/ 177 w 246"/>
                <a:gd name="T45" fmla="*/ 74 h 310"/>
                <a:gd name="T46" fmla="*/ 152 w 246"/>
                <a:gd name="T47" fmla="*/ 60 h 310"/>
                <a:gd name="T48" fmla="*/ 126 w 246"/>
                <a:gd name="T49" fmla="*/ 43 h 310"/>
                <a:gd name="T50" fmla="*/ 98 w 246"/>
                <a:gd name="T51" fmla="*/ 28 h 310"/>
                <a:gd name="T52" fmla="*/ 72 w 246"/>
                <a:gd name="T53" fmla="*/ 16 h 310"/>
                <a:gd name="T54" fmla="*/ 46 w 246"/>
                <a:gd name="T55" fmla="*/ 7 h 310"/>
                <a:gd name="T56" fmla="*/ 24 w 246"/>
                <a:gd name="T57" fmla="*/ 1 h 310"/>
                <a:gd name="T58" fmla="*/ 7 w 246"/>
                <a:gd name="T59" fmla="*/ 1 h 310"/>
                <a:gd name="T60" fmla="*/ 8 w 246"/>
                <a:gd name="T61" fmla="*/ 6 h 310"/>
                <a:gd name="T62" fmla="*/ 28 w 246"/>
                <a:gd name="T63" fmla="*/ 14 h 310"/>
                <a:gd name="T64" fmla="*/ 51 w 246"/>
                <a:gd name="T65" fmla="*/ 24 h 310"/>
                <a:gd name="T66" fmla="*/ 78 w 246"/>
                <a:gd name="T67" fmla="*/ 37 h 310"/>
                <a:gd name="T68" fmla="*/ 106 w 246"/>
                <a:gd name="T69" fmla="*/ 51 h 310"/>
                <a:gd name="T70" fmla="*/ 134 w 246"/>
                <a:gd name="T71" fmla="*/ 69 h 310"/>
                <a:gd name="T72" fmla="*/ 163 w 246"/>
                <a:gd name="T73" fmla="*/ 87 h 310"/>
                <a:gd name="T74" fmla="*/ 187 w 246"/>
                <a:gd name="T75" fmla="*/ 105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6"/>
                <a:gd name="T115" fmla="*/ 0 h 310"/>
                <a:gd name="T116" fmla="*/ 246 w 246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7" name="Freeform 769"/>
            <p:cNvSpPr>
              <a:spLocks/>
            </p:cNvSpPr>
            <p:nvPr/>
          </p:nvSpPr>
          <p:spPr bwMode="auto">
            <a:xfrm>
              <a:off x="4387" y="3191"/>
              <a:ext cx="14" cy="31"/>
            </a:xfrm>
            <a:custGeom>
              <a:avLst/>
              <a:gdLst>
                <a:gd name="T0" fmla="*/ 31 w 83"/>
                <a:gd name="T1" fmla="*/ 14 h 187"/>
                <a:gd name="T2" fmla="*/ 29 w 83"/>
                <a:gd name="T3" fmla="*/ 8 h 187"/>
                <a:gd name="T4" fmla="*/ 25 w 83"/>
                <a:gd name="T5" fmla="*/ 3 h 187"/>
                <a:gd name="T6" fmla="*/ 19 w 83"/>
                <a:gd name="T7" fmla="*/ 1 h 187"/>
                <a:gd name="T8" fmla="*/ 14 w 83"/>
                <a:gd name="T9" fmla="*/ 0 h 187"/>
                <a:gd name="T10" fmla="*/ 8 w 83"/>
                <a:gd name="T11" fmla="*/ 2 h 187"/>
                <a:gd name="T12" fmla="*/ 3 w 83"/>
                <a:gd name="T13" fmla="*/ 5 h 187"/>
                <a:gd name="T14" fmla="*/ 0 w 83"/>
                <a:gd name="T15" fmla="*/ 11 h 187"/>
                <a:gd name="T16" fmla="*/ 0 w 83"/>
                <a:gd name="T17" fmla="*/ 17 h 187"/>
                <a:gd name="T18" fmla="*/ 5 w 83"/>
                <a:gd name="T19" fmla="*/ 42 h 187"/>
                <a:gd name="T20" fmla="*/ 15 w 83"/>
                <a:gd name="T21" fmla="*/ 71 h 187"/>
                <a:gd name="T22" fmla="*/ 27 w 83"/>
                <a:gd name="T23" fmla="*/ 100 h 187"/>
                <a:gd name="T24" fmla="*/ 41 w 83"/>
                <a:gd name="T25" fmla="*/ 127 h 187"/>
                <a:gd name="T26" fmla="*/ 55 w 83"/>
                <a:gd name="T27" fmla="*/ 151 h 187"/>
                <a:gd name="T28" fmla="*/ 68 w 83"/>
                <a:gd name="T29" fmla="*/ 171 h 187"/>
                <a:gd name="T30" fmla="*/ 77 w 83"/>
                <a:gd name="T31" fmla="*/ 184 h 187"/>
                <a:gd name="T32" fmla="*/ 83 w 83"/>
                <a:gd name="T33" fmla="*/ 187 h 187"/>
                <a:gd name="T34" fmla="*/ 80 w 83"/>
                <a:gd name="T35" fmla="*/ 174 h 187"/>
                <a:gd name="T36" fmla="*/ 75 w 83"/>
                <a:gd name="T37" fmla="*/ 158 h 187"/>
                <a:gd name="T38" fmla="*/ 68 w 83"/>
                <a:gd name="T39" fmla="*/ 138 h 187"/>
                <a:gd name="T40" fmla="*/ 59 w 83"/>
                <a:gd name="T41" fmla="*/ 113 h 187"/>
                <a:gd name="T42" fmla="*/ 51 w 83"/>
                <a:gd name="T43" fmla="*/ 88 h 187"/>
                <a:gd name="T44" fmla="*/ 43 w 83"/>
                <a:gd name="T45" fmla="*/ 63 h 187"/>
                <a:gd name="T46" fmla="*/ 36 w 83"/>
                <a:gd name="T47" fmla="*/ 38 h 187"/>
                <a:gd name="T48" fmla="*/ 31 w 83"/>
                <a:gd name="T49" fmla="*/ 14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3"/>
                <a:gd name="T76" fmla="*/ 0 h 187"/>
                <a:gd name="T77" fmla="*/ 83 w 83"/>
                <a:gd name="T78" fmla="*/ 187 h 18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8" name="Freeform 770"/>
            <p:cNvSpPr>
              <a:spLocks/>
            </p:cNvSpPr>
            <p:nvPr/>
          </p:nvSpPr>
          <p:spPr bwMode="auto">
            <a:xfrm>
              <a:off x="4381" y="3174"/>
              <a:ext cx="7" cy="16"/>
            </a:xfrm>
            <a:custGeom>
              <a:avLst/>
              <a:gdLst>
                <a:gd name="T0" fmla="*/ 22 w 44"/>
                <a:gd name="T1" fmla="*/ 10 h 94"/>
                <a:gd name="T2" fmla="*/ 21 w 44"/>
                <a:gd name="T3" fmla="*/ 6 h 94"/>
                <a:gd name="T4" fmla="*/ 18 w 44"/>
                <a:gd name="T5" fmla="*/ 2 h 94"/>
                <a:gd name="T6" fmla="*/ 14 w 44"/>
                <a:gd name="T7" fmla="*/ 0 h 94"/>
                <a:gd name="T8" fmla="*/ 10 w 44"/>
                <a:gd name="T9" fmla="*/ 0 h 94"/>
                <a:gd name="T10" fmla="*/ 6 w 44"/>
                <a:gd name="T11" fmla="*/ 1 h 94"/>
                <a:gd name="T12" fmla="*/ 3 w 44"/>
                <a:gd name="T13" fmla="*/ 3 h 94"/>
                <a:gd name="T14" fmla="*/ 0 w 44"/>
                <a:gd name="T15" fmla="*/ 7 h 94"/>
                <a:gd name="T16" fmla="*/ 0 w 44"/>
                <a:gd name="T17" fmla="*/ 11 h 94"/>
                <a:gd name="T18" fmla="*/ 0 w 44"/>
                <a:gd name="T19" fmla="*/ 24 h 94"/>
                <a:gd name="T20" fmla="*/ 4 w 44"/>
                <a:gd name="T21" fmla="*/ 38 h 94"/>
                <a:gd name="T22" fmla="*/ 8 w 44"/>
                <a:gd name="T23" fmla="*/ 52 h 94"/>
                <a:gd name="T24" fmla="*/ 14 w 44"/>
                <a:gd name="T25" fmla="*/ 65 h 94"/>
                <a:gd name="T26" fmla="*/ 21 w 44"/>
                <a:gd name="T27" fmla="*/ 78 h 94"/>
                <a:gd name="T28" fmla="*/ 28 w 44"/>
                <a:gd name="T29" fmla="*/ 87 h 94"/>
                <a:gd name="T30" fmla="*/ 37 w 44"/>
                <a:gd name="T31" fmla="*/ 93 h 94"/>
                <a:gd name="T32" fmla="*/ 42 w 44"/>
                <a:gd name="T33" fmla="*/ 94 h 94"/>
                <a:gd name="T34" fmla="*/ 44 w 44"/>
                <a:gd name="T35" fmla="*/ 76 h 94"/>
                <a:gd name="T36" fmla="*/ 38 w 44"/>
                <a:gd name="T37" fmla="*/ 54 h 94"/>
                <a:gd name="T38" fmla="*/ 31 w 44"/>
                <a:gd name="T39" fmla="*/ 32 h 94"/>
                <a:gd name="T40" fmla="*/ 22 w 44"/>
                <a:gd name="T41" fmla="*/ 10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4"/>
                <a:gd name="T64" fmla="*/ 0 h 94"/>
                <a:gd name="T65" fmla="*/ 44 w 44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9" name="Freeform 771"/>
            <p:cNvSpPr>
              <a:spLocks/>
            </p:cNvSpPr>
            <p:nvPr/>
          </p:nvSpPr>
          <p:spPr bwMode="auto">
            <a:xfrm>
              <a:off x="4375" y="3163"/>
              <a:ext cx="6" cy="9"/>
            </a:xfrm>
            <a:custGeom>
              <a:avLst/>
              <a:gdLst>
                <a:gd name="T0" fmla="*/ 20 w 38"/>
                <a:gd name="T1" fmla="*/ 7 h 54"/>
                <a:gd name="T2" fmla="*/ 20 w 38"/>
                <a:gd name="T3" fmla="*/ 8 h 54"/>
                <a:gd name="T4" fmla="*/ 20 w 38"/>
                <a:gd name="T5" fmla="*/ 8 h 54"/>
                <a:gd name="T6" fmla="*/ 20 w 38"/>
                <a:gd name="T7" fmla="*/ 8 h 54"/>
                <a:gd name="T8" fmla="*/ 20 w 38"/>
                <a:gd name="T9" fmla="*/ 8 h 54"/>
                <a:gd name="T10" fmla="*/ 19 w 38"/>
                <a:gd name="T11" fmla="*/ 4 h 54"/>
                <a:gd name="T12" fmla="*/ 15 w 38"/>
                <a:gd name="T13" fmla="*/ 1 h 54"/>
                <a:gd name="T14" fmla="*/ 12 w 38"/>
                <a:gd name="T15" fmla="*/ 0 h 54"/>
                <a:gd name="T16" fmla="*/ 7 w 38"/>
                <a:gd name="T17" fmla="*/ 0 h 54"/>
                <a:gd name="T18" fmla="*/ 4 w 38"/>
                <a:gd name="T19" fmla="*/ 1 h 54"/>
                <a:gd name="T20" fmla="*/ 1 w 38"/>
                <a:gd name="T21" fmla="*/ 4 h 54"/>
                <a:gd name="T22" fmla="*/ 0 w 38"/>
                <a:gd name="T23" fmla="*/ 8 h 54"/>
                <a:gd name="T24" fmla="*/ 0 w 38"/>
                <a:gd name="T25" fmla="*/ 11 h 54"/>
                <a:gd name="T26" fmla="*/ 1 w 38"/>
                <a:gd name="T27" fmla="*/ 17 h 54"/>
                <a:gd name="T28" fmla="*/ 4 w 38"/>
                <a:gd name="T29" fmla="*/ 24 h 54"/>
                <a:gd name="T30" fmla="*/ 8 w 38"/>
                <a:gd name="T31" fmla="*/ 32 h 54"/>
                <a:gd name="T32" fmla="*/ 14 w 38"/>
                <a:gd name="T33" fmla="*/ 39 h 54"/>
                <a:gd name="T34" fmla="*/ 20 w 38"/>
                <a:gd name="T35" fmla="*/ 46 h 54"/>
                <a:gd name="T36" fmla="*/ 27 w 38"/>
                <a:gd name="T37" fmla="*/ 50 h 54"/>
                <a:gd name="T38" fmla="*/ 33 w 38"/>
                <a:gd name="T39" fmla="*/ 54 h 54"/>
                <a:gd name="T40" fmla="*/ 38 w 38"/>
                <a:gd name="T41" fmla="*/ 54 h 54"/>
                <a:gd name="T42" fmla="*/ 36 w 38"/>
                <a:gd name="T43" fmla="*/ 42 h 54"/>
                <a:gd name="T44" fmla="*/ 32 w 38"/>
                <a:gd name="T45" fmla="*/ 29 h 54"/>
                <a:gd name="T46" fmla="*/ 25 w 38"/>
                <a:gd name="T47" fmla="*/ 16 h 54"/>
                <a:gd name="T48" fmla="*/ 20 w 38"/>
                <a:gd name="T49" fmla="*/ 7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"/>
                <a:gd name="T76" fmla="*/ 0 h 54"/>
                <a:gd name="T77" fmla="*/ 38 w 38"/>
                <a:gd name="T78" fmla="*/ 54 h 5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10" name="Freeform 772"/>
            <p:cNvSpPr>
              <a:spLocks/>
            </p:cNvSpPr>
            <p:nvPr/>
          </p:nvSpPr>
          <p:spPr bwMode="auto">
            <a:xfrm>
              <a:off x="4370" y="3155"/>
              <a:ext cx="8" cy="6"/>
            </a:xfrm>
            <a:custGeom>
              <a:avLst/>
              <a:gdLst>
                <a:gd name="T0" fmla="*/ 41 w 52"/>
                <a:gd name="T1" fmla="*/ 27 h 36"/>
                <a:gd name="T2" fmla="*/ 46 w 52"/>
                <a:gd name="T3" fmla="*/ 24 h 36"/>
                <a:gd name="T4" fmla="*/ 51 w 52"/>
                <a:gd name="T5" fmla="*/ 21 h 36"/>
                <a:gd name="T6" fmla="*/ 52 w 52"/>
                <a:gd name="T7" fmla="*/ 16 h 36"/>
                <a:gd name="T8" fmla="*/ 52 w 52"/>
                <a:gd name="T9" fmla="*/ 12 h 36"/>
                <a:gd name="T10" fmla="*/ 50 w 52"/>
                <a:gd name="T11" fmla="*/ 6 h 36"/>
                <a:gd name="T12" fmla="*/ 46 w 52"/>
                <a:gd name="T13" fmla="*/ 2 h 36"/>
                <a:gd name="T14" fmla="*/ 41 w 52"/>
                <a:gd name="T15" fmla="*/ 0 h 36"/>
                <a:gd name="T16" fmla="*/ 36 w 52"/>
                <a:gd name="T17" fmla="*/ 0 h 36"/>
                <a:gd name="T18" fmla="*/ 33 w 52"/>
                <a:gd name="T19" fmla="*/ 0 h 36"/>
                <a:gd name="T20" fmla="*/ 29 w 52"/>
                <a:gd name="T21" fmla="*/ 1 h 36"/>
                <a:gd name="T22" fmla="*/ 21 w 52"/>
                <a:gd name="T23" fmla="*/ 4 h 36"/>
                <a:gd name="T24" fmla="*/ 13 w 52"/>
                <a:gd name="T25" fmla="*/ 8 h 36"/>
                <a:gd name="T26" fmla="*/ 6 w 52"/>
                <a:gd name="T27" fmla="*/ 15 h 36"/>
                <a:gd name="T28" fmla="*/ 3 w 52"/>
                <a:gd name="T29" fmla="*/ 22 h 36"/>
                <a:gd name="T30" fmla="*/ 0 w 52"/>
                <a:gd name="T31" fmla="*/ 29 h 36"/>
                <a:gd name="T32" fmla="*/ 0 w 52"/>
                <a:gd name="T33" fmla="*/ 31 h 36"/>
                <a:gd name="T34" fmla="*/ 4 w 52"/>
                <a:gd name="T35" fmla="*/ 33 h 36"/>
                <a:gd name="T36" fmla="*/ 9 w 52"/>
                <a:gd name="T37" fmla="*/ 36 h 36"/>
                <a:gd name="T38" fmla="*/ 13 w 52"/>
                <a:gd name="T39" fmla="*/ 36 h 36"/>
                <a:gd name="T40" fmla="*/ 18 w 52"/>
                <a:gd name="T41" fmla="*/ 36 h 36"/>
                <a:gd name="T42" fmla="*/ 24 w 52"/>
                <a:gd name="T43" fmla="*/ 33 h 36"/>
                <a:gd name="T44" fmla="*/ 30 w 52"/>
                <a:gd name="T45" fmla="*/ 32 h 36"/>
                <a:gd name="T46" fmla="*/ 36 w 52"/>
                <a:gd name="T47" fmla="*/ 30 h 36"/>
                <a:gd name="T48" fmla="*/ 41 w 52"/>
                <a:gd name="T49" fmla="*/ 27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2"/>
                <a:gd name="T76" fmla="*/ 0 h 36"/>
                <a:gd name="T77" fmla="*/ 52 w 52"/>
                <a:gd name="T78" fmla="*/ 36 h 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11" name="Freeform 773"/>
            <p:cNvSpPr>
              <a:spLocks/>
            </p:cNvSpPr>
            <p:nvPr/>
          </p:nvSpPr>
          <p:spPr bwMode="auto">
            <a:xfrm>
              <a:off x="4330" y="3145"/>
              <a:ext cx="33" cy="39"/>
            </a:xfrm>
            <a:custGeom>
              <a:avLst/>
              <a:gdLst>
                <a:gd name="T0" fmla="*/ 73 w 198"/>
                <a:gd name="T1" fmla="*/ 36 h 236"/>
                <a:gd name="T2" fmla="*/ 58 w 198"/>
                <a:gd name="T3" fmla="*/ 46 h 236"/>
                <a:gd name="T4" fmla="*/ 46 w 198"/>
                <a:gd name="T5" fmla="*/ 58 h 236"/>
                <a:gd name="T6" fmla="*/ 33 w 198"/>
                <a:gd name="T7" fmla="*/ 72 h 236"/>
                <a:gd name="T8" fmla="*/ 22 w 198"/>
                <a:gd name="T9" fmla="*/ 85 h 236"/>
                <a:gd name="T10" fmla="*/ 14 w 198"/>
                <a:gd name="T11" fmla="*/ 100 h 236"/>
                <a:gd name="T12" fmla="*/ 7 w 198"/>
                <a:gd name="T13" fmla="*/ 115 h 236"/>
                <a:gd name="T14" fmla="*/ 2 w 198"/>
                <a:gd name="T15" fmla="*/ 130 h 236"/>
                <a:gd name="T16" fmla="*/ 0 w 198"/>
                <a:gd name="T17" fmla="*/ 146 h 236"/>
                <a:gd name="T18" fmla="*/ 2 w 198"/>
                <a:gd name="T19" fmla="*/ 170 h 236"/>
                <a:gd name="T20" fmla="*/ 12 w 198"/>
                <a:gd name="T21" fmla="*/ 190 h 236"/>
                <a:gd name="T22" fmla="*/ 26 w 198"/>
                <a:gd name="T23" fmla="*/ 207 h 236"/>
                <a:gd name="T24" fmla="*/ 43 w 198"/>
                <a:gd name="T25" fmla="*/ 220 h 236"/>
                <a:gd name="T26" fmla="*/ 64 w 198"/>
                <a:gd name="T27" fmla="*/ 229 h 236"/>
                <a:gd name="T28" fmla="*/ 88 w 198"/>
                <a:gd name="T29" fmla="*/ 235 h 236"/>
                <a:gd name="T30" fmla="*/ 110 w 198"/>
                <a:gd name="T31" fmla="*/ 236 h 236"/>
                <a:gd name="T32" fmla="*/ 132 w 198"/>
                <a:gd name="T33" fmla="*/ 232 h 236"/>
                <a:gd name="T34" fmla="*/ 137 w 198"/>
                <a:gd name="T35" fmla="*/ 232 h 236"/>
                <a:gd name="T36" fmla="*/ 142 w 198"/>
                <a:gd name="T37" fmla="*/ 230 h 236"/>
                <a:gd name="T38" fmla="*/ 145 w 198"/>
                <a:gd name="T39" fmla="*/ 226 h 236"/>
                <a:gd name="T40" fmla="*/ 146 w 198"/>
                <a:gd name="T41" fmla="*/ 221 h 236"/>
                <a:gd name="T42" fmla="*/ 145 w 198"/>
                <a:gd name="T43" fmla="*/ 219 h 236"/>
                <a:gd name="T44" fmla="*/ 142 w 198"/>
                <a:gd name="T45" fmla="*/ 219 h 236"/>
                <a:gd name="T46" fmla="*/ 137 w 198"/>
                <a:gd name="T47" fmla="*/ 217 h 236"/>
                <a:gd name="T48" fmla="*/ 131 w 198"/>
                <a:gd name="T49" fmla="*/ 217 h 236"/>
                <a:gd name="T50" fmla="*/ 124 w 198"/>
                <a:gd name="T51" fmla="*/ 217 h 236"/>
                <a:gd name="T52" fmla="*/ 118 w 198"/>
                <a:gd name="T53" fmla="*/ 217 h 236"/>
                <a:gd name="T54" fmla="*/ 112 w 198"/>
                <a:gd name="T55" fmla="*/ 217 h 236"/>
                <a:gd name="T56" fmla="*/ 109 w 198"/>
                <a:gd name="T57" fmla="*/ 217 h 236"/>
                <a:gd name="T58" fmla="*/ 97 w 198"/>
                <a:gd name="T59" fmla="*/ 216 h 236"/>
                <a:gd name="T60" fmla="*/ 87 w 198"/>
                <a:gd name="T61" fmla="*/ 215 h 236"/>
                <a:gd name="T62" fmla="*/ 75 w 198"/>
                <a:gd name="T63" fmla="*/ 214 h 236"/>
                <a:gd name="T64" fmla="*/ 63 w 198"/>
                <a:gd name="T65" fmla="*/ 211 h 236"/>
                <a:gd name="T66" fmla="*/ 51 w 198"/>
                <a:gd name="T67" fmla="*/ 207 h 236"/>
                <a:gd name="T68" fmla="*/ 40 w 198"/>
                <a:gd name="T69" fmla="*/ 199 h 236"/>
                <a:gd name="T70" fmla="*/ 29 w 198"/>
                <a:gd name="T71" fmla="*/ 189 h 236"/>
                <a:gd name="T72" fmla="*/ 17 w 198"/>
                <a:gd name="T73" fmla="*/ 174 h 236"/>
                <a:gd name="T74" fmla="*/ 15 w 198"/>
                <a:gd name="T75" fmla="*/ 157 h 236"/>
                <a:gd name="T76" fmla="*/ 16 w 198"/>
                <a:gd name="T77" fmla="*/ 141 h 236"/>
                <a:gd name="T78" fmla="*/ 21 w 198"/>
                <a:gd name="T79" fmla="*/ 124 h 236"/>
                <a:gd name="T80" fmla="*/ 28 w 198"/>
                <a:gd name="T81" fmla="*/ 109 h 236"/>
                <a:gd name="T82" fmla="*/ 39 w 198"/>
                <a:gd name="T83" fmla="*/ 96 h 236"/>
                <a:gd name="T84" fmla="*/ 50 w 198"/>
                <a:gd name="T85" fmla="*/ 82 h 236"/>
                <a:gd name="T86" fmla="*/ 63 w 198"/>
                <a:gd name="T87" fmla="*/ 70 h 236"/>
                <a:gd name="T88" fmla="*/ 78 w 198"/>
                <a:gd name="T89" fmla="*/ 59 h 236"/>
                <a:gd name="T90" fmla="*/ 94 w 198"/>
                <a:gd name="T91" fmla="*/ 49 h 236"/>
                <a:gd name="T92" fmla="*/ 110 w 198"/>
                <a:gd name="T93" fmla="*/ 39 h 236"/>
                <a:gd name="T94" fmla="*/ 126 w 198"/>
                <a:gd name="T95" fmla="*/ 31 h 236"/>
                <a:gd name="T96" fmla="*/ 142 w 198"/>
                <a:gd name="T97" fmla="*/ 24 h 236"/>
                <a:gd name="T98" fmla="*/ 158 w 198"/>
                <a:gd name="T99" fmla="*/ 19 h 236"/>
                <a:gd name="T100" fmla="*/ 172 w 198"/>
                <a:gd name="T101" fmla="*/ 13 h 236"/>
                <a:gd name="T102" fmla="*/ 186 w 198"/>
                <a:gd name="T103" fmla="*/ 10 h 236"/>
                <a:gd name="T104" fmla="*/ 198 w 198"/>
                <a:gd name="T105" fmla="*/ 7 h 236"/>
                <a:gd name="T106" fmla="*/ 190 w 198"/>
                <a:gd name="T107" fmla="*/ 3 h 236"/>
                <a:gd name="T108" fmla="*/ 177 w 198"/>
                <a:gd name="T109" fmla="*/ 0 h 236"/>
                <a:gd name="T110" fmla="*/ 162 w 198"/>
                <a:gd name="T111" fmla="*/ 3 h 236"/>
                <a:gd name="T112" fmla="*/ 144 w 198"/>
                <a:gd name="T113" fmla="*/ 6 h 236"/>
                <a:gd name="T114" fmla="*/ 124 w 198"/>
                <a:gd name="T115" fmla="*/ 12 h 236"/>
                <a:gd name="T116" fmla="*/ 105 w 198"/>
                <a:gd name="T117" fmla="*/ 19 h 236"/>
                <a:gd name="T118" fmla="*/ 88 w 198"/>
                <a:gd name="T119" fmla="*/ 28 h 236"/>
                <a:gd name="T120" fmla="*/ 73 w 198"/>
                <a:gd name="T121" fmla="*/ 36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8"/>
                <a:gd name="T184" fmla="*/ 0 h 236"/>
                <a:gd name="T185" fmla="*/ 198 w 198"/>
                <a:gd name="T186" fmla="*/ 236 h 2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12" name="Freeform 774"/>
            <p:cNvSpPr>
              <a:spLocks/>
            </p:cNvSpPr>
            <p:nvPr/>
          </p:nvSpPr>
          <p:spPr bwMode="auto">
            <a:xfrm>
              <a:off x="4386" y="3145"/>
              <a:ext cx="22" cy="30"/>
            </a:xfrm>
            <a:custGeom>
              <a:avLst/>
              <a:gdLst>
                <a:gd name="T0" fmla="*/ 108 w 128"/>
                <a:gd name="T1" fmla="*/ 61 h 183"/>
                <a:gd name="T2" fmla="*/ 111 w 128"/>
                <a:gd name="T3" fmla="*/ 80 h 183"/>
                <a:gd name="T4" fmla="*/ 109 w 128"/>
                <a:gd name="T5" fmla="*/ 97 h 183"/>
                <a:gd name="T6" fmla="*/ 101 w 128"/>
                <a:gd name="T7" fmla="*/ 110 h 183"/>
                <a:gd name="T8" fmla="*/ 89 w 128"/>
                <a:gd name="T9" fmla="*/ 123 h 183"/>
                <a:gd name="T10" fmla="*/ 75 w 128"/>
                <a:gd name="T11" fmla="*/ 134 h 183"/>
                <a:gd name="T12" fmla="*/ 60 w 128"/>
                <a:gd name="T13" fmla="*/ 145 h 183"/>
                <a:gd name="T14" fmla="*/ 43 w 128"/>
                <a:gd name="T15" fmla="*/ 156 h 183"/>
                <a:gd name="T16" fmla="*/ 29 w 128"/>
                <a:gd name="T17" fmla="*/ 167 h 183"/>
                <a:gd name="T18" fmla="*/ 27 w 128"/>
                <a:gd name="T19" fmla="*/ 170 h 183"/>
                <a:gd name="T20" fmla="*/ 26 w 128"/>
                <a:gd name="T21" fmla="*/ 172 h 183"/>
                <a:gd name="T22" fmla="*/ 26 w 128"/>
                <a:gd name="T23" fmla="*/ 176 h 183"/>
                <a:gd name="T24" fmla="*/ 28 w 128"/>
                <a:gd name="T25" fmla="*/ 179 h 183"/>
                <a:gd name="T26" fmla="*/ 30 w 128"/>
                <a:gd name="T27" fmla="*/ 182 h 183"/>
                <a:gd name="T28" fmla="*/ 34 w 128"/>
                <a:gd name="T29" fmla="*/ 183 h 183"/>
                <a:gd name="T30" fmla="*/ 37 w 128"/>
                <a:gd name="T31" fmla="*/ 183 h 183"/>
                <a:gd name="T32" fmla="*/ 41 w 128"/>
                <a:gd name="T33" fmla="*/ 182 h 183"/>
                <a:gd name="T34" fmla="*/ 58 w 128"/>
                <a:gd name="T35" fmla="*/ 171 h 183"/>
                <a:gd name="T36" fmla="*/ 76 w 128"/>
                <a:gd name="T37" fmla="*/ 160 h 183"/>
                <a:gd name="T38" fmla="*/ 92 w 128"/>
                <a:gd name="T39" fmla="*/ 147 h 183"/>
                <a:gd name="T40" fmla="*/ 108 w 128"/>
                <a:gd name="T41" fmla="*/ 132 h 183"/>
                <a:gd name="T42" fmla="*/ 118 w 128"/>
                <a:gd name="T43" fmla="*/ 116 h 183"/>
                <a:gd name="T44" fmla="*/ 125 w 128"/>
                <a:gd name="T45" fmla="*/ 98 h 183"/>
                <a:gd name="T46" fmla="*/ 128 w 128"/>
                <a:gd name="T47" fmla="*/ 78 h 183"/>
                <a:gd name="T48" fmla="*/ 123 w 128"/>
                <a:gd name="T49" fmla="*/ 58 h 183"/>
                <a:gd name="T50" fmla="*/ 112 w 128"/>
                <a:gd name="T51" fmla="*/ 41 h 183"/>
                <a:gd name="T52" fmla="*/ 98 w 128"/>
                <a:gd name="T53" fmla="*/ 28 h 183"/>
                <a:gd name="T54" fmla="*/ 80 w 128"/>
                <a:gd name="T55" fmla="*/ 16 h 183"/>
                <a:gd name="T56" fmla="*/ 61 w 128"/>
                <a:gd name="T57" fmla="*/ 8 h 183"/>
                <a:gd name="T58" fmla="*/ 41 w 128"/>
                <a:gd name="T59" fmla="*/ 2 h 183"/>
                <a:gd name="T60" fmla="*/ 23 w 128"/>
                <a:gd name="T61" fmla="*/ 0 h 183"/>
                <a:gd name="T62" fmla="*/ 9 w 128"/>
                <a:gd name="T63" fmla="*/ 1 h 183"/>
                <a:gd name="T64" fmla="*/ 0 w 128"/>
                <a:gd name="T65" fmla="*/ 6 h 183"/>
                <a:gd name="T66" fmla="*/ 16 w 128"/>
                <a:gd name="T67" fmla="*/ 10 h 183"/>
                <a:gd name="T68" fmla="*/ 33 w 128"/>
                <a:gd name="T69" fmla="*/ 14 h 183"/>
                <a:gd name="T70" fmla="*/ 48 w 128"/>
                <a:gd name="T71" fmla="*/ 17 h 183"/>
                <a:gd name="T72" fmla="*/ 63 w 128"/>
                <a:gd name="T73" fmla="*/ 22 h 183"/>
                <a:gd name="T74" fmla="*/ 77 w 128"/>
                <a:gd name="T75" fmla="*/ 28 h 183"/>
                <a:gd name="T76" fmla="*/ 90 w 128"/>
                <a:gd name="T77" fmla="*/ 36 h 183"/>
                <a:gd name="T78" fmla="*/ 101 w 128"/>
                <a:gd name="T79" fmla="*/ 46 h 183"/>
                <a:gd name="T80" fmla="*/ 108 w 128"/>
                <a:gd name="T81" fmla="*/ 61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3"/>
                <a:gd name="T125" fmla="*/ 128 w 128"/>
                <a:gd name="T126" fmla="*/ 183 h 18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13" name="Freeform 775"/>
            <p:cNvSpPr>
              <a:spLocks/>
            </p:cNvSpPr>
            <p:nvPr/>
          </p:nvSpPr>
          <p:spPr bwMode="auto">
            <a:xfrm>
              <a:off x="4309" y="3138"/>
              <a:ext cx="53" cy="63"/>
            </a:xfrm>
            <a:custGeom>
              <a:avLst/>
              <a:gdLst>
                <a:gd name="T0" fmla="*/ 101 w 323"/>
                <a:gd name="T1" fmla="*/ 70 h 379"/>
                <a:gd name="T2" fmla="*/ 54 w 323"/>
                <a:gd name="T3" fmla="*/ 115 h 379"/>
                <a:gd name="T4" fmla="*/ 18 w 323"/>
                <a:gd name="T5" fmla="*/ 167 h 379"/>
                <a:gd name="T6" fmla="*/ 0 w 323"/>
                <a:gd name="T7" fmla="*/ 227 h 379"/>
                <a:gd name="T8" fmla="*/ 4 w 323"/>
                <a:gd name="T9" fmla="*/ 267 h 379"/>
                <a:gd name="T10" fmla="*/ 11 w 323"/>
                <a:gd name="T11" fmla="*/ 283 h 379"/>
                <a:gd name="T12" fmla="*/ 21 w 323"/>
                <a:gd name="T13" fmla="*/ 298 h 379"/>
                <a:gd name="T14" fmla="*/ 34 w 323"/>
                <a:gd name="T15" fmla="*/ 311 h 379"/>
                <a:gd name="T16" fmla="*/ 57 w 323"/>
                <a:gd name="T17" fmla="*/ 325 h 379"/>
                <a:gd name="T18" fmla="*/ 87 w 323"/>
                <a:gd name="T19" fmla="*/ 340 h 379"/>
                <a:gd name="T20" fmla="*/ 120 w 323"/>
                <a:gd name="T21" fmla="*/ 351 h 379"/>
                <a:gd name="T22" fmla="*/ 153 w 323"/>
                <a:gd name="T23" fmla="*/ 360 h 379"/>
                <a:gd name="T24" fmla="*/ 187 w 323"/>
                <a:gd name="T25" fmla="*/ 367 h 379"/>
                <a:gd name="T26" fmla="*/ 221 w 323"/>
                <a:gd name="T27" fmla="*/ 372 h 379"/>
                <a:gd name="T28" fmla="*/ 256 w 323"/>
                <a:gd name="T29" fmla="*/ 375 h 379"/>
                <a:gd name="T30" fmla="*/ 290 w 323"/>
                <a:gd name="T31" fmla="*/ 378 h 379"/>
                <a:gd name="T32" fmla="*/ 312 w 323"/>
                <a:gd name="T33" fmla="*/ 379 h 379"/>
                <a:gd name="T34" fmla="*/ 320 w 323"/>
                <a:gd name="T35" fmla="*/ 372 h 379"/>
                <a:gd name="T36" fmla="*/ 323 w 323"/>
                <a:gd name="T37" fmla="*/ 360 h 379"/>
                <a:gd name="T38" fmla="*/ 316 w 323"/>
                <a:gd name="T39" fmla="*/ 352 h 379"/>
                <a:gd name="T40" fmla="*/ 295 w 323"/>
                <a:gd name="T41" fmla="*/ 351 h 379"/>
                <a:gd name="T42" fmla="*/ 263 w 323"/>
                <a:gd name="T43" fmla="*/ 350 h 379"/>
                <a:gd name="T44" fmla="*/ 231 w 323"/>
                <a:gd name="T45" fmla="*/ 348 h 379"/>
                <a:gd name="T46" fmla="*/ 200 w 323"/>
                <a:gd name="T47" fmla="*/ 343 h 379"/>
                <a:gd name="T48" fmla="*/ 168 w 323"/>
                <a:gd name="T49" fmla="*/ 337 h 379"/>
                <a:gd name="T50" fmla="*/ 136 w 323"/>
                <a:gd name="T51" fmla="*/ 329 h 379"/>
                <a:gd name="T52" fmla="*/ 106 w 323"/>
                <a:gd name="T53" fmla="*/ 320 h 379"/>
                <a:gd name="T54" fmla="*/ 76 w 323"/>
                <a:gd name="T55" fmla="*/ 306 h 379"/>
                <a:gd name="T56" fmla="*/ 51 w 323"/>
                <a:gd name="T57" fmla="*/ 291 h 379"/>
                <a:gd name="T58" fmla="*/ 35 w 323"/>
                <a:gd name="T59" fmla="*/ 269 h 379"/>
                <a:gd name="T60" fmla="*/ 31 w 323"/>
                <a:gd name="T61" fmla="*/ 239 h 379"/>
                <a:gd name="T62" fmla="*/ 38 w 323"/>
                <a:gd name="T63" fmla="*/ 197 h 379"/>
                <a:gd name="T64" fmla="*/ 51 w 323"/>
                <a:gd name="T65" fmla="*/ 165 h 379"/>
                <a:gd name="T66" fmla="*/ 68 w 323"/>
                <a:gd name="T67" fmla="*/ 136 h 379"/>
                <a:gd name="T68" fmla="*/ 89 w 323"/>
                <a:gd name="T69" fmla="*/ 111 h 379"/>
                <a:gd name="T70" fmla="*/ 114 w 323"/>
                <a:gd name="T71" fmla="*/ 88 h 379"/>
                <a:gd name="T72" fmla="*/ 144 w 323"/>
                <a:gd name="T73" fmla="*/ 64 h 379"/>
                <a:gd name="T74" fmla="*/ 181 w 323"/>
                <a:gd name="T75" fmla="*/ 41 h 379"/>
                <a:gd name="T76" fmla="*/ 219 w 323"/>
                <a:gd name="T77" fmla="*/ 22 h 379"/>
                <a:gd name="T78" fmla="*/ 253 w 323"/>
                <a:gd name="T79" fmla="*/ 7 h 379"/>
                <a:gd name="T80" fmla="*/ 255 w 323"/>
                <a:gd name="T81" fmla="*/ 0 h 379"/>
                <a:gd name="T82" fmla="*/ 221 w 323"/>
                <a:gd name="T83" fmla="*/ 5 h 379"/>
                <a:gd name="T84" fmla="*/ 181 w 323"/>
                <a:gd name="T85" fmla="*/ 19 h 379"/>
                <a:gd name="T86" fmla="*/ 142 w 323"/>
                <a:gd name="T87" fmla="*/ 39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3"/>
                <a:gd name="T133" fmla="*/ 0 h 379"/>
                <a:gd name="T134" fmla="*/ 323 w 323"/>
                <a:gd name="T135" fmla="*/ 379 h 37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14" name="Freeform 776"/>
            <p:cNvSpPr>
              <a:spLocks/>
            </p:cNvSpPr>
            <p:nvPr/>
          </p:nvSpPr>
          <p:spPr bwMode="auto">
            <a:xfrm>
              <a:off x="4384" y="3136"/>
              <a:ext cx="47" cy="42"/>
            </a:xfrm>
            <a:custGeom>
              <a:avLst/>
              <a:gdLst>
                <a:gd name="T0" fmla="*/ 235 w 282"/>
                <a:gd name="T1" fmla="*/ 78 h 253"/>
                <a:gd name="T2" fmla="*/ 248 w 282"/>
                <a:gd name="T3" fmla="*/ 92 h 253"/>
                <a:gd name="T4" fmla="*/ 255 w 282"/>
                <a:gd name="T5" fmla="*/ 108 h 253"/>
                <a:gd name="T6" fmla="*/ 259 w 282"/>
                <a:gd name="T7" fmla="*/ 125 h 253"/>
                <a:gd name="T8" fmla="*/ 259 w 282"/>
                <a:gd name="T9" fmla="*/ 144 h 253"/>
                <a:gd name="T10" fmla="*/ 257 w 282"/>
                <a:gd name="T11" fmla="*/ 159 h 253"/>
                <a:gd name="T12" fmla="*/ 252 w 282"/>
                <a:gd name="T13" fmla="*/ 171 h 253"/>
                <a:gd name="T14" fmla="*/ 244 w 282"/>
                <a:gd name="T15" fmla="*/ 184 h 253"/>
                <a:gd name="T16" fmla="*/ 236 w 282"/>
                <a:gd name="T17" fmla="*/ 194 h 253"/>
                <a:gd name="T18" fmla="*/ 225 w 282"/>
                <a:gd name="T19" fmla="*/ 206 h 253"/>
                <a:gd name="T20" fmla="*/ 215 w 282"/>
                <a:gd name="T21" fmla="*/ 215 h 253"/>
                <a:gd name="T22" fmla="*/ 204 w 282"/>
                <a:gd name="T23" fmla="*/ 225 h 253"/>
                <a:gd name="T24" fmla="*/ 194 w 282"/>
                <a:gd name="T25" fmla="*/ 236 h 253"/>
                <a:gd name="T26" fmla="*/ 191 w 282"/>
                <a:gd name="T27" fmla="*/ 239 h 253"/>
                <a:gd name="T28" fmla="*/ 190 w 282"/>
                <a:gd name="T29" fmla="*/ 242 h 253"/>
                <a:gd name="T30" fmla="*/ 191 w 282"/>
                <a:gd name="T31" fmla="*/ 246 h 253"/>
                <a:gd name="T32" fmla="*/ 194 w 282"/>
                <a:gd name="T33" fmla="*/ 249 h 253"/>
                <a:gd name="T34" fmla="*/ 197 w 282"/>
                <a:gd name="T35" fmla="*/ 252 h 253"/>
                <a:gd name="T36" fmla="*/ 201 w 282"/>
                <a:gd name="T37" fmla="*/ 253 h 253"/>
                <a:gd name="T38" fmla="*/ 205 w 282"/>
                <a:gd name="T39" fmla="*/ 252 h 253"/>
                <a:gd name="T40" fmla="*/ 209 w 282"/>
                <a:gd name="T41" fmla="*/ 249 h 253"/>
                <a:gd name="T42" fmla="*/ 232 w 282"/>
                <a:gd name="T43" fmla="*/ 234 h 253"/>
                <a:gd name="T44" fmla="*/ 251 w 282"/>
                <a:gd name="T45" fmla="*/ 215 h 253"/>
                <a:gd name="T46" fmla="*/ 267 w 282"/>
                <a:gd name="T47" fmla="*/ 192 h 253"/>
                <a:gd name="T48" fmla="*/ 278 w 282"/>
                <a:gd name="T49" fmla="*/ 168 h 253"/>
                <a:gd name="T50" fmla="*/ 282 w 282"/>
                <a:gd name="T51" fmla="*/ 141 h 253"/>
                <a:gd name="T52" fmla="*/ 279 w 282"/>
                <a:gd name="T53" fmla="*/ 116 h 253"/>
                <a:gd name="T54" fmla="*/ 270 w 282"/>
                <a:gd name="T55" fmla="*/ 92 h 253"/>
                <a:gd name="T56" fmla="*/ 251 w 282"/>
                <a:gd name="T57" fmla="*/ 70 h 253"/>
                <a:gd name="T58" fmla="*/ 237 w 282"/>
                <a:gd name="T59" fmla="*/ 59 h 253"/>
                <a:gd name="T60" fmla="*/ 221 w 282"/>
                <a:gd name="T61" fmla="*/ 48 h 253"/>
                <a:gd name="T62" fmla="*/ 202 w 282"/>
                <a:gd name="T63" fmla="*/ 39 h 253"/>
                <a:gd name="T64" fmla="*/ 183 w 282"/>
                <a:gd name="T65" fmla="*/ 31 h 253"/>
                <a:gd name="T66" fmla="*/ 163 w 282"/>
                <a:gd name="T67" fmla="*/ 24 h 253"/>
                <a:gd name="T68" fmla="*/ 142 w 282"/>
                <a:gd name="T69" fmla="*/ 18 h 253"/>
                <a:gd name="T70" fmla="*/ 122 w 282"/>
                <a:gd name="T71" fmla="*/ 13 h 253"/>
                <a:gd name="T72" fmla="*/ 101 w 282"/>
                <a:gd name="T73" fmla="*/ 8 h 253"/>
                <a:gd name="T74" fmla="*/ 82 w 282"/>
                <a:gd name="T75" fmla="*/ 5 h 253"/>
                <a:gd name="T76" fmla="*/ 63 w 282"/>
                <a:gd name="T77" fmla="*/ 2 h 253"/>
                <a:gd name="T78" fmla="*/ 47 w 282"/>
                <a:gd name="T79" fmla="*/ 0 h 253"/>
                <a:gd name="T80" fmla="*/ 32 w 282"/>
                <a:gd name="T81" fmla="*/ 0 h 253"/>
                <a:gd name="T82" fmla="*/ 19 w 282"/>
                <a:gd name="T83" fmla="*/ 0 h 253"/>
                <a:gd name="T84" fmla="*/ 10 w 282"/>
                <a:gd name="T85" fmla="*/ 1 h 253"/>
                <a:gd name="T86" fmla="*/ 4 w 282"/>
                <a:gd name="T87" fmla="*/ 4 h 253"/>
                <a:gd name="T88" fmla="*/ 0 w 282"/>
                <a:gd name="T89" fmla="*/ 6 h 253"/>
                <a:gd name="T90" fmla="*/ 12 w 282"/>
                <a:gd name="T91" fmla="*/ 8 h 253"/>
                <a:gd name="T92" fmla="*/ 25 w 282"/>
                <a:gd name="T93" fmla="*/ 9 h 253"/>
                <a:gd name="T94" fmla="*/ 38 w 282"/>
                <a:gd name="T95" fmla="*/ 12 h 253"/>
                <a:gd name="T96" fmla="*/ 52 w 282"/>
                <a:gd name="T97" fmla="*/ 14 h 253"/>
                <a:gd name="T98" fmla="*/ 67 w 282"/>
                <a:gd name="T99" fmla="*/ 16 h 253"/>
                <a:gd name="T100" fmla="*/ 82 w 282"/>
                <a:gd name="T101" fmla="*/ 18 h 253"/>
                <a:gd name="T102" fmla="*/ 97 w 282"/>
                <a:gd name="T103" fmla="*/ 22 h 253"/>
                <a:gd name="T104" fmla="*/ 114 w 282"/>
                <a:gd name="T105" fmla="*/ 25 h 253"/>
                <a:gd name="T106" fmla="*/ 129 w 282"/>
                <a:gd name="T107" fmla="*/ 30 h 253"/>
                <a:gd name="T108" fmla="*/ 146 w 282"/>
                <a:gd name="T109" fmla="*/ 35 h 253"/>
                <a:gd name="T110" fmla="*/ 162 w 282"/>
                <a:gd name="T111" fmla="*/ 40 h 253"/>
                <a:gd name="T112" fmla="*/ 177 w 282"/>
                <a:gd name="T113" fmla="*/ 46 h 253"/>
                <a:gd name="T114" fmla="*/ 192 w 282"/>
                <a:gd name="T115" fmla="*/ 53 h 253"/>
                <a:gd name="T116" fmla="*/ 208 w 282"/>
                <a:gd name="T117" fmla="*/ 60 h 253"/>
                <a:gd name="T118" fmla="*/ 222 w 282"/>
                <a:gd name="T119" fmla="*/ 69 h 253"/>
                <a:gd name="T120" fmla="*/ 235 w 282"/>
                <a:gd name="T121" fmla="*/ 78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2"/>
                <a:gd name="T184" fmla="*/ 0 h 253"/>
                <a:gd name="T185" fmla="*/ 282 w 282"/>
                <a:gd name="T186" fmla="*/ 253 h 25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15" name="Freeform 777"/>
            <p:cNvSpPr>
              <a:spLocks/>
            </p:cNvSpPr>
            <p:nvPr/>
          </p:nvSpPr>
          <p:spPr bwMode="auto">
            <a:xfrm>
              <a:off x="4290" y="3159"/>
              <a:ext cx="19" cy="39"/>
            </a:xfrm>
            <a:custGeom>
              <a:avLst/>
              <a:gdLst>
                <a:gd name="T0" fmla="*/ 0 w 115"/>
                <a:gd name="T1" fmla="*/ 128 h 236"/>
                <a:gd name="T2" fmla="*/ 0 w 115"/>
                <a:gd name="T3" fmla="*/ 148 h 236"/>
                <a:gd name="T4" fmla="*/ 5 w 115"/>
                <a:gd name="T5" fmla="*/ 166 h 236"/>
                <a:gd name="T6" fmla="*/ 13 w 115"/>
                <a:gd name="T7" fmla="*/ 184 h 236"/>
                <a:gd name="T8" fmla="*/ 24 w 115"/>
                <a:gd name="T9" fmla="*/ 198 h 236"/>
                <a:gd name="T10" fmla="*/ 39 w 115"/>
                <a:gd name="T11" fmla="*/ 211 h 236"/>
                <a:gd name="T12" fmla="*/ 55 w 115"/>
                <a:gd name="T13" fmla="*/ 223 h 236"/>
                <a:gd name="T14" fmla="*/ 74 w 115"/>
                <a:gd name="T15" fmla="*/ 231 h 236"/>
                <a:gd name="T16" fmla="*/ 92 w 115"/>
                <a:gd name="T17" fmla="*/ 235 h 236"/>
                <a:gd name="T18" fmla="*/ 98 w 115"/>
                <a:gd name="T19" fmla="*/ 236 h 236"/>
                <a:gd name="T20" fmla="*/ 104 w 115"/>
                <a:gd name="T21" fmla="*/ 234 h 236"/>
                <a:gd name="T22" fmla="*/ 109 w 115"/>
                <a:gd name="T23" fmla="*/ 231 h 236"/>
                <a:gd name="T24" fmla="*/ 111 w 115"/>
                <a:gd name="T25" fmla="*/ 226 h 236"/>
                <a:gd name="T26" fmla="*/ 111 w 115"/>
                <a:gd name="T27" fmla="*/ 220 h 236"/>
                <a:gd name="T28" fmla="*/ 110 w 115"/>
                <a:gd name="T29" fmla="*/ 215 h 236"/>
                <a:gd name="T30" fmla="*/ 107 w 115"/>
                <a:gd name="T31" fmla="*/ 210 h 236"/>
                <a:gd name="T32" fmla="*/ 101 w 115"/>
                <a:gd name="T33" fmla="*/ 208 h 236"/>
                <a:gd name="T34" fmla="*/ 82 w 115"/>
                <a:gd name="T35" fmla="*/ 201 h 236"/>
                <a:gd name="T36" fmla="*/ 64 w 115"/>
                <a:gd name="T37" fmla="*/ 192 h 236"/>
                <a:gd name="T38" fmla="*/ 50 w 115"/>
                <a:gd name="T39" fmla="*/ 179 h 236"/>
                <a:gd name="T40" fmla="*/ 40 w 115"/>
                <a:gd name="T41" fmla="*/ 165 h 236"/>
                <a:gd name="T42" fmla="*/ 33 w 115"/>
                <a:gd name="T43" fmla="*/ 148 h 236"/>
                <a:gd name="T44" fmla="*/ 29 w 115"/>
                <a:gd name="T45" fmla="*/ 130 h 236"/>
                <a:gd name="T46" fmla="*/ 29 w 115"/>
                <a:gd name="T47" fmla="*/ 110 h 236"/>
                <a:gd name="T48" fmla="*/ 35 w 115"/>
                <a:gd name="T49" fmla="*/ 89 h 236"/>
                <a:gd name="T50" fmla="*/ 43 w 115"/>
                <a:gd name="T51" fmla="*/ 74 h 236"/>
                <a:gd name="T52" fmla="*/ 56 w 115"/>
                <a:gd name="T53" fmla="*/ 60 h 236"/>
                <a:gd name="T54" fmla="*/ 70 w 115"/>
                <a:gd name="T55" fmla="*/ 46 h 236"/>
                <a:gd name="T56" fmla="*/ 85 w 115"/>
                <a:gd name="T57" fmla="*/ 33 h 236"/>
                <a:gd name="T58" fmla="*/ 98 w 115"/>
                <a:gd name="T59" fmla="*/ 23 h 236"/>
                <a:gd name="T60" fmla="*/ 109 w 115"/>
                <a:gd name="T61" fmla="*/ 12 h 236"/>
                <a:gd name="T62" fmla="*/ 115 w 115"/>
                <a:gd name="T63" fmla="*/ 6 h 236"/>
                <a:gd name="T64" fmla="*/ 115 w 115"/>
                <a:gd name="T65" fmla="*/ 0 h 236"/>
                <a:gd name="T66" fmla="*/ 102 w 115"/>
                <a:gd name="T67" fmla="*/ 4 h 236"/>
                <a:gd name="T68" fmla="*/ 85 w 115"/>
                <a:gd name="T69" fmla="*/ 12 h 236"/>
                <a:gd name="T70" fmla="*/ 68 w 115"/>
                <a:gd name="T71" fmla="*/ 26 h 236"/>
                <a:gd name="T72" fmla="*/ 49 w 115"/>
                <a:gd name="T73" fmla="*/ 42 h 236"/>
                <a:gd name="T74" fmla="*/ 32 w 115"/>
                <a:gd name="T75" fmla="*/ 61 h 236"/>
                <a:gd name="T76" fmla="*/ 17 w 115"/>
                <a:gd name="T77" fmla="*/ 82 h 236"/>
                <a:gd name="T78" fmla="*/ 6 w 115"/>
                <a:gd name="T79" fmla="*/ 105 h 236"/>
                <a:gd name="T80" fmla="*/ 0 w 115"/>
                <a:gd name="T81" fmla="*/ 128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5"/>
                <a:gd name="T124" fmla="*/ 0 h 236"/>
                <a:gd name="T125" fmla="*/ 115 w 115"/>
                <a:gd name="T126" fmla="*/ 236 h 2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16" name="Freeform 778"/>
            <p:cNvSpPr>
              <a:spLocks/>
            </p:cNvSpPr>
            <p:nvPr/>
          </p:nvSpPr>
          <p:spPr bwMode="auto">
            <a:xfrm>
              <a:off x="4423" y="3133"/>
              <a:ext cx="41" cy="52"/>
            </a:xfrm>
            <a:custGeom>
              <a:avLst/>
              <a:gdLst>
                <a:gd name="T0" fmla="*/ 208 w 245"/>
                <a:gd name="T1" fmla="*/ 124 h 310"/>
                <a:gd name="T2" fmla="*/ 220 w 245"/>
                <a:gd name="T3" fmla="*/ 144 h 310"/>
                <a:gd name="T4" fmla="*/ 226 w 245"/>
                <a:gd name="T5" fmla="*/ 164 h 310"/>
                <a:gd name="T6" fmla="*/ 222 w 245"/>
                <a:gd name="T7" fmla="*/ 187 h 310"/>
                <a:gd name="T8" fmla="*/ 208 w 245"/>
                <a:gd name="T9" fmla="*/ 209 h 310"/>
                <a:gd name="T10" fmla="*/ 188 w 245"/>
                <a:gd name="T11" fmla="*/ 229 h 310"/>
                <a:gd name="T12" fmla="*/ 166 w 245"/>
                <a:gd name="T13" fmla="*/ 246 h 310"/>
                <a:gd name="T14" fmla="*/ 142 w 245"/>
                <a:gd name="T15" fmla="*/ 264 h 310"/>
                <a:gd name="T16" fmla="*/ 128 w 245"/>
                <a:gd name="T17" fmla="*/ 278 h 310"/>
                <a:gd name="T18" fmla="*/ 124 w 245"/>
                <a:gd name="T19" fmla="*/ 287 h 310"/>
                <a:gd name="T20" fmla="*/ 120 w 245"/>
                <a:gd name="T21" fmla="*/ 296 h 310"/>
                <a:gd name="T22" fmla="*/ 122 w 245"/>
                <a:gd name="T23" fmla="*/ 306 h 310"/>
                <a:gd name="T24" fmla="*/ 131 w 245"/>
                <a:gd name="T25" fmla="*/ 310 h 310"/>
                <a:gd name="T26" fmla="*/ 139 w 245"/>
                <a:gd name="T27" fmla="*/ 309 h 310"/>
                <a:gd name="T28" fmla="*/ 154 w 245"/>
                <a:gd name="T29" fmla="*/ 292 h 310"/>
                <a:gd name="T30" fmla="*/ 180 w 245"/>
                <a:gd name="T31" fmla="*/ 269 h 310"/>
                <a:gd name="T32" fmla="*/ 207 w 245"/>
                <a:gd name="T33" fmla="*/ 246 h 310"/>
                <a:gd name="T34" fmla="*/ 230 w 245"/>
                <a:gd name="T35" fmla="*/ 219 h 310"/>
                <a:gd name="T36" fmla="*/ 244 w 245"/>
                <a:gd name="T37" fmla="*/ 186 h 310"/>
                <a:gd name="T38" fmla="*/ 243 w 245"/>
                <a:gd name="T39" fmla="*/ 152 h 310"/>
                <a:gd name="T40" fmla="*/ 228 w 245"/>
                <a:gd name="T41" fmla="*/ 119 h 310"/>
                <a:gd name="T42" fmla="*/ 203 w 245"/>
                <a:gd name="T43" fmla="*/ 93 h 310"/>
                <a:gd name="T44" fmla="*/ 176 w 245"/>
                <a:gd name="T45" fmla="*/ 76 h 310"/>
                <a:gd name="T46" fmla="*/ 151 w 245"/>
                <a:gd name="T47" fmla="*/ 61 h 310"/>
                <a:gd name="T48" fmla="*/ 122 w 245"/>
                <a:gd name="T49" fmla="*/ 46 h 310"/>
                <a:gd name="T50" fmla="*/ 93 w 245"/>
                <a:gd name="T51" fmla="*/ 31 h 310"/>
                <a:gd name="T52" fmla="*/ 66 w 245"/>
                <a:gd name="T53" fmla="*/ 18 h 310"/>
                <a:gd name="T54" fmla="*/ 40 w 245"/>
                <a:gd name="T55" fmla="*/ 8 h 310"/>
                <a:gd name="T56" fmla="*/ 20 w 245"/>
                <a:gd name="T57" fmla="*/ 1 h 310"/>
                <a:gd name="T58" fmla="*/ 5 w 245"/>
                <a:gd name="T59" fmla="*/ 0 h 310"/>
                <a:gd name="T60" fmla="*/ 11 w 245"/>
                <a:gd name="T61" fmla="*/ 8 h 310"/>
                <a:gd name="T62" fmla="*/ 36 w 245"/>
                <a:gd name="T63" fmla="*/ 20 h 310"/>
                <a:gd name="T64" fmla="*/ 60 w 245"/>
                <a:gd name="T65" fmla="*/ 31 h 310"/>
                <a:gd name="T66" fmla="*/ 86 w 245"/>
                <a:gd name="T67" fmla="*/ 44 h 310"/>
                <a:gd name="T68" fmla="*/ 113 w 245"/>
                <a:gd name="T69" fmla="*/ 57 h 310"/>
                <a:gd name="T70" fmla="*/ 139 w 245"/>
                <a:gd name="T71" fmla="*/ 71 h 310"/>
                <a:gd name="T72" fmla="*/ 165 w 245"/>
                <a:gd name="T73" fmla="*/ 88 h 310"/>
                <a:gd name="T74" fmla="*/ 188 w 245"/>
                <a:gd name="T75" fmla="*/ 106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5"/>
                <a:gd name="T115" fmla="*/ 0 h 310"/>
                <a:gd name="T116" fmla="*/ 245 w 245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17" name="Freeform 779"/>
            <p:cNvSpPr>
              <a:spLocks/>
            </p:cNvSpPr>
            <p:nvPr/>
          </p:nvSpPr>
          <p:spPr bwMode="auto">
            <a:xfrm>
              <a:off x="4338" y="3209"/>
              <a:ext cx="125" cy="175"/>
            </a:xfrm>
            <a:custGeom>
              <a:avLst/>
              <a:gdLst>
                <a:gd name="T0" fmla="*/ 0 w 125"/>
                <a:gd name="T1" fmla="*/ 175 h 175"/>
                <a:gd name="T2" fmla="*/ 0 w 125"/>
                <a:gd name="T3" fmla="*/ 144 h 175"/>
                <a:gd name="T4" fmla="*/ 11 w 125"/>
                <a:gd name="T5" fmla="*/ 144 h 175"/>
                <a:gd name="T6" fmla="*/ 11 w 125"/>
                <a:gd name="T7" fmla="*/ 118 h 175"/>
                <a:gd name="T8" fmla="*/ 23 w 125"/>
                <a:gd name="T9" fmla="*/ 114 h 175"/>
                <a:gd name="T10" fmla="*/ 20 w 125"/>
                <a:gd name="T11" fmla="*/ 88 h 175"/>
                <a:gd name="T12" fmla="*/ 30 w 125"/>
                <a:gd name="T13" fmla="*/ 84 h 175"/>
                <a:gd name="T14" fmla="*/ 30 w 125"/>
                <a:gd name="T15" fmla="*/ 58 h 175"/>
                <a:gd name="T16" fmla="*/ 39 w 125"/>
                <a:gd name="T17" fmla="*/ 54 h 175"/>
                <a:gd name="T18" fmla="*/ 39 w 125"/>
                <a:gd name="T19" fmla="*/ 28 h 175"/>
                <a:gd name="T20" fmla="*/ 48 w 125"/>
                <a:gd name="T21" fmla="*/ 28 h 175"/>
                <a:gd name="T22" fmla="*/ 56 w 125"/>
                <a:gd name="T23" fmla="*/ 0 h 175"/>
                <a:gd name="T24" fmla="*/ 80 w 125"/>
                <a:gd name="T25" fmla="*/ 0 h 175"/>
                <a:gd name="T26" fmla="*/ 81 w 125"/>
                <a:gd name="T27" fmla="*/ 25 h 175"/>
                <a:gd name="T28" fmla="*/ 92 w 125"/>
                <a:gd name="T29" fmla="*/ 24 h 175"/>
                <a:gd name="T30" fmla="*/ 93 w 125"/>
                <a:gd name="T31" fmla="*/ 49 h 175"/>
                <a:gd name="T32" fmla="*/ 102 w 125"/>
                <a:gd name="T33" fmla="*/ 54 h 175"/>
                <a:gd name="T34" fmla="*/ 99 w 125"/>
                <a:gd name="T35" fmla="*/ 81 h 175"/>
                <a:gd name="T36" fmla="*/ 114 w 125"/>
                <a:gd name="T37" fmla="*/ 82 h 175"/>
                <a:gd name="T38" fmla="*/ 107 w 125"/>
                <a:gd name="T39" fmla="*/ 81 h 175"/>
                <a:gd name="T40" fmla="*/ 108 w 125"/>
                <a:gd name="T41" fmla="*/ 114 h 175"/>
                <a:gd name="T42" fmla="*/ 117 w 125"/>
                <a:gd name="T43" fmla="*/ 117 h 175"/>
                <a:gd name="T44" fmla="*/ 122 w 125"/>
                <a:gd name="T45" fmla="*/ 142 h 175"/>
                <a:gd name="T46" fmla="*/ 125 w 125"/>
                <a:gd name="T47" fmla="*/ 175 h 175"/>
                <a:gd name="T48" fmla="*/ 0 w 125"/>
                <a:gd name="T49" fmla="*/ 175 h 17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5"/>
                <a:gd name="T76" fmla="*/ 0 h 175"/>
                <a:gd name="T77" fmla="*/ 125 w 125"/>
                <a:gd name="T78" fmla="*/ 175 h 17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80" name="Group 780"/>
          <p:cNvGrpSpPr>
            <a:grpSpLocks/>
          </p:cNvGrpSpPr>
          <p:nvPr/>
        </p:nvGrpSpPr>
        <p:grpSpPr bwMode="auto">
          <a:xfrm>
            <a:off x="1428750" y="3513138"/>
            <a:ext cx="290513" cy="404812"/>
            <a:chOff x="4290" y="3130"/>
            <a:chExt cx="183" cy="255"/>
          </a:xfrm>
        </p:grpSpPr>
        <p:pic>
          <p:nvPicPr>
            <p:cNvPr id="2182" name="Picture 781" descr="31u_bnrz[1]"/>
            <p:cNvPicPr>
              <a:picLocks noChangeAspect="1" noChangeArrowheads="1"/>
            </p:cNvPicPr>
            <p:nvPr/>
          </p:nvPicPr>
          <p:blipFill>
            <a:blip r:embed="rId21" cstate="print"/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</p:pic>
        <p:sp>
          <p:nvSpPr>
            <p:cNvPr id="2183" name="Freeform 782"/>
            <p:cNvSpPr>
              <a:spLocks/>
            </p:cNvSpPr>
            <p:nvPr/>
          </p:nvSpPr>
          <p:spPr bwMode="auto">
            <a:xfrm>
              <a:off x="4339" y="3143"/>
              <a:ext cx="33" cy="39"/>
            </a:xfrm>
            <a:custGeom>
              <a:avLst/>
              <a:gdLst>
                <a:gd name="T0" fmla="*/ 70 w 199"/>
                <a:gd name="T1" fmla="*/ 29 h 232"/>
                <a:gd name="T2" fmla="*/ 55 w 199"/>
                <a:gd name="T3" fmla="*/ 39 h 232"/>
                <a:gd name="T4" fmla="*/ 42 w 199"/>
                <a:gd name="T5" fmla="*/ 50 h 232"/>
                <a:gd name="T6" fmla="*/ 30 w 199"/>
                <a:gd name="T7" fmla="*/ 63 h 232"/>
                <a:gd name="T8" fmla="*/ 20 w 199"/>
                <a:gd name="T9" fmla="*/ 77 h 232"/>
                <a:gd name="T10" fmla="*/ 12 w 199"/>
                <a:gd name="T11" fmla="*/ 91 h 232"/>
                <a:gd name="T12" fmla="*/ 6 w 199"/>
                <a:gd name="T13" fmla="*/ 108 h 232"/>
                <a:gd name="T14" fmla="*/ 2 w 199"/>
                <a:gd name="T15" fmla="*/ 125 h 232"/>
                <a:gd name="T16" fmla="*/ 0 w 199"/>
                <a:gd name="T17" fmla="*/ 142 h 232"/>
                <a:gd name="T18" fmla="*/ 2 w 199"/>
                <a:gd name="T19" fmla="*/ 166 h 232"/>
                <a:gd name="T20" fmla="*/ 12 w 199"/>
                <a:gd name="T21" fmla="*/ 186 h 232"/>
                <a:gd name="T22" fmla="*/ 26 w 199"/>
                <a:gd name="T23" fmla="*/ 203 h 232"/>
                <a:gd name="T24" fmla="*/ 45 w 199"/>
                <a:gd name="T25" fmla="*/ 216 h 232"/>
                <a:gd name="T26" fmla="*/ 66 w 199"/>
                <a:gd name="T27" fmla="*/ 226 h 232"/>
                <a:gd name="T28" fmla="*/ 88 w 199"/>
                <a:gd name="T29" fmla="*/ 230 h 232"/>
                <a:gd name="T30" fmla="*/ 111 w 199"/>
                <a:gd name="T31" fmla="*/ 232 h 232"/>
                <a:gd name="T32" fmla="*/ 134 w 199"/>
                <a:gd name="T33" fmla="*/ 228 h 232"/>
                <a:gd name="T34" fmla="*/ 138 w 199"/>
                <a:gd name="T35" fmla="*/ 228 h 232"/>
                <a:gd name="T36" fmla="*/ 143 w 199"/>
                <a:gd name="T37" fmla="*/ 226 h 232"/>
                <a:gd name="T38" fmla="*/ 147 w 199"/>
                <a:gd name="T39" fmla="*/ 222 h 232"/>
                <a:gd name="T40" fmla="*/ 148 w 199"/>
                <a:gd name="T41" fmla="*/ 218 h 232"/>
                <a:gd name="T42" fmla="*/ 145 w 199"/>
                <a:gd name="T43" fmla="*/ 212 h 232"/>
                <a:gd name="T44" fmla="*/ 141 w 199"/>
                <a:gd name="T45" fmla="*/ 207 h 232"/>
                <a:gd name="T46" fmla="*/ 135 w 199"/>
                <a:gd name="T47" fmla="*/ 203 h 232"/>
                <a:gd name="T48" fmla="*/ 129 w 199"/>
                <a:gd name="T49" fmla="*/ 201 h 232"/>
                <a:gd name="T50" fmla="*/ 117 w 199"/>
                <a:gd name="T51" fmla="*/ 197 h 232"/>
                <a:gd name="T52" fmla="*/ 105 w 199"/>
                <a:gd name="T53" fmla="*/ 195 h 232"/>
                <a:gd name="T54" fmla="*/ 94 w 199"/>
                <a:gd name="T55" fmla="*/ 193 h 232"/>
                <a:gd name="T56" fmla="*/ 83 w 199"/>
                <a:gd name="T57" fmla="*/ 190 h 232"/>
                <a:gd name="T58" fmla="*/ 73 w 199"/>
                <a:gd name="T59" fmla="*/ 187 h 232"/>
                <a:gd name="T60" fmla="*/ 62 w 199"/>
                <a:gd name="T61" fmla="*/ 182 h 232"/>
                <a:gd name="T62" fmla="*/ 53 w 199"/>
                <a:gd name="T63" fmla="*/ 176 h 232"/>
                <a:gd name="T64" fmla="*/ 43 w 199"/>
                <a:gd name="T65" fmla="*/ 167 h 232"/>
                <a:gd name="T66" fmla="*/ 40 w 199"/>
                <a:gd name="T67" fmla="*/ 128 h 232"/>
                <a:gd name="T68" fmla="*/ 49 w 199"/>
                <a:gd name="T69" fmla="*/ 96 h 232"/>
                <a:gd name="T70" fmla="*/ 68 w 199"/>
                <a:gd name="T71" fmla="*/ 71 h 232"/>
                <a:gd name="T72" fmla="*/ 94 w 199"/>
                <a:gd name="T73" fmla="*/ 50 h 232"/>
                <a:gd name="T74" fmla="*/ 122 w 199"/>
                <a:gd name="T75" fmla="*/ 34 h 232"/>
                <a:gd name="T76" fmla="*/ 151 w 199"/>
                <a:gd name="T77" fmla="*/ 21 h 232"/>
                <a:gd name="T78" fmla="*/ 178 w 199"/>
                <a:gd name="T79" fmla="*/ 12 h 232"/>
                <a:gd name="T80" fmla="*/ 199 w 199"/>
                <a:gd name="T81" fmla="*/ 4 h 232"/>
                <a:gd name="T82" fmla="*/ 186 w 199"/>
                <a:gd name="T83" fmla="*/ 1 h 232"/>
                <a:gd name="T84" fmla="*/ 172 w 199"/>
                <a:gd name="T85" fmla="*/ 0 h 232"/>
                <a:gd name="T86" fmla="*/ 156 w 199"/>
                <a:gd name="T87" fmla="*/ 2 h 232"/>
                <a:gd name="T88" fmla="*/ 138 w 199"/>
                <a:gd name="T89" fmla="*/ 4 h 232"/>
                <a:gd name="T90" fmla="*/ 121 w 199"/>
                <a:gd name="T91" fmla="*/ 10 h 232"/>
                <a:gd name="T92" fmla="*/ 103 w 199"/>
                <a:gd name="T93" fmla="*/ 16 h 232"/>
                <a:gd name="T94" fmla="*/ 86 w 199"/>
                <a:gd name="T95" fmla="*/ 23 h 232"/>
                <a:gd name="T96" fmla="*/ 70 w 199"/>
                <a:gd name="T97" fmla="*/ 29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9"/>
                <a:gd name="T148" fmla="*/ 0 h 232"/>
                <a:gd name="T149" fmla="*/ 199 w 199"/>
                <a:gd name="T150" fmla="*/ 232 h 23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4" name="Freeform 783"/>
            <p:cNvSpPr>
              <a:spLocks/>
            </p:cNvSpPr>
            <p:nvPr/>
          </p:nvSpPr>
          <p:spPr bwMode="auto">
            <a:xfrm>
              <a:off x="4395" y="3142"/>
              <a:ext cx="22" cy="30"/>
            </a:xfrm>
            <a:custGeom>
              <a:avLst/>
              <a:gdLst>
                <a:gd name="T0" fmla="*/ 108 w 128"/>
                <a:gd name="T1" fmla="*/ 59 h 180"/>
                <a:gd name="T2" fmla="*/ 113 w 128"/>
                <a:gd name="T3" fmla="*/ 77 h 180"/>
                <a:gd name="T4" fmla="*/ 111 w 128"/>
                <a:gd name="T5" fmla="*/ 94 h 180"/>
                <a:gd name="T6" fmla="*/ 103 w 128"/>
                <a:gd name="T7" fmla="*/ 108 h 180"/>
                <a:gd name="T8" fmla="*/ 91 w 128"/>
                <a:gd name="T9" fmla="*/ 121 h 180"/>
                <a:gd name="T10" fmla="*/ 77 w 128"/>
                <a:gd name="T11" fmla="*/ 132 h 180"/>
                <a:gd name="T12" fmla="*/ 61 w 128"/>
                <a:gd name="T13" fmla="*/ 144 h 180"/>
                <a:gd name="T14" fmla="*/ 45 w 128"/>
                <a:gd name="T15" fmla="*/ 154 h 180"/>
                <a:gd name="T16" fmla="*/ 30 w 128"/>
                <a:gd name="T17" fmla="*/ 164 h 180"/>
                <a:gd name="T18" fmla="*/ 28 w 128"/>
                <a:gd name="T19" fmla="*/ 168 h 180"/>
                <a:gd name="T20" fmla="*/ 27 w 128"/>
                <a:gd name="T21" fmla="*/ 170 h 180"/>
                <a:gd name="T22" fmla="*/ 27 w 128"/>
                <a:gd name="T23" fmla="*/ 174 h 180"/>
                <a:gd name="T24" fmla="*/ 28 w 128"/>
                <a:gd name="T25" fmla="*/ 177 h 180"/>
                <a:gd name="T26" fmla="*/ 32 w 128"/>
                <a:gd name="T27" fmla="*/ 179 h 180"/>
                <a:gd name="T28" fmla="*/ 35 w 128"/>
                <a:gd name="T29" fmla="*/ 180 h 180"/>
                <a:gd name="T30" fmla="*/ 37 w 128"/>
                <a:gd name="T31" fmla="*/ 180 h 180"/>
                <a:gd name="T32" fmla="*/ 41 w 128"/>
                <a:gd name="T33" fmla="*/ 179 h 180"/>
                <a:gd name="T34" fmla="*/ 60 w 128"/>
                <a:gd name="T35" fmla="*/ 169 h 180"/>
                <a:gd name="T36" fmla="*/ 77 w 128"/>
                <a:gd name="T37" fmla="*/ 158 h 180"/>
                <a:gd name="T38" fmla="*/ 94 w 128"/>
                <a:gd name="T39" fmla="*/ 145 h 180"/>
                <a:gd name="T40" fmla="*/ 109 w 128"/>
                <a:gd name="T41" fmla="*/ 130 h 180"/>
                <a:gd name="T42" fmla="*/ 120 w 128"/>
                <a:gd name="T43" fmla="*/ 114 h 180"/>
                <a:gd name="T44" fmla="*/ 127 w 128"/>
                <a:gd name="T45" fmla="*/ 95 h 180"/>
                <a:gd name="T46" fmla="*/ 128 w 128"/>
                <a:gd name="T47" fmla="*/ 76 h 180"/>
                <a:gd name="T48" fmla="*/ 123 w 128"/>
                <a:gd name="T49" fmla="*/ 55 h 180"/>
                <a:gd name="T50" fmla="*/ 113 w 128"/>
                <a:gd name="T51" fmla="*/ 39 h 180"/>
                <a:gd name="T52" fmla="*/ 97 w 128"/>
                <a:gd name="T53" fmla="*/ 25 h 180"/>
                <a:gd name="T54" fmla="*/ 79 w 128"/>
                <a:gd name="T55" fmla="*/ 15 h 180"/>
                <a:gd name="T56" fmla="*/ 57 w 128"/>
                <a:gd name="T57" fmla="*/ 7 h 180"/>
                <a:gd name="T58" fmla="*/ 36 w 128"/>
                <a:gd name="T59" fmla="*/ 2 h 180"/>
                <a:gd name="T60" fmla="*/ 19 w 128"/>
                <a:gd name="T61" fmla="*/ 0 h 180"/>
                <a:gd name="T62" fmla="*/ 6 w 128"/>
                <a:gd name="T63" fmla="*/ 0 h 180"/>
                <a:gd name="T64" fmla="*/ 0 w 128"/>
                <a:gd name="T65" fmla="*/ 4 h 180"/>
                <a:gd name="T66" fmla="*/ 14 w 128"/>
                <a:gd name="T67" fmla="*/ 9 h 180"/>
                <a:gd name="T68" fmla="*/ 29 w 128"/>
                <a:gd name="T69" fmla="*/ 14 h 180"/>
                <a:gd name="T70" fmla="*/ 46 w 128"/>
                <a:gd name="T71" fmla="*/ 19 h 180"/>
                <a:gd name="T72" fmla="*/ 61 w 128"/>
                <a:gd name="T73" fmla="*/ 23 h 180"/>
                <a:gd name="T74" fmla="*/ 76 w 128"/>
                <a:gd name="T75" fmla="*/ 29 h 180"/>
                <a:gd name="T76" fmla="*/ 89 w 128"/>
                <a:gd name="T77" fmla="*/ 37 h 180"/>
                <a:gd name="T78" fmla="*/ 100 w 128"/>
                <a:gd name="T79" fmla="*/ 46 h 180"/>
                <a:gd name="T80" fmla="*/ 108 w 128"/>
                <a:gd name="T81" fmla="*/ 59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0"/>
                <a:gd name="T125" fmla="*/ 128 w 128"/>
                <a:gd name="T126" fmla="*/ 180 h 18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5" name="Freeform 784"/>
            <p:cNvSpPr>
              <a:spLocks/>
            </p:cNvSpPr>
            <p:nvPr/>
          </p:nvSpPr>
          <p:spPr bwMode="auto">
            <a:xfrm>
              <a:off x="4318" y="3135"/>
              <a:ext cx="54" cy="63"/>
            </a:xfrm>
            <a:custGeom>
              <a:avLst/>
              <a:gdLst>
                <a:gd name="T0" fmla="*/ 100 w 322"/>
                <a:gd name="T1" fmla="*/ 70 h 378"/>
                <a:gd name="T2" fmla="*/ 53 w 322"/>
                <a:gd name="T3" fmla="*/ 115 h 378"/>
                <a:gd name="T4" fmla="*/ 17 w 322"/>
                <a:gd name="T5" fmla="*/ 166 h 378"/>
                <a:gd name="T6" fmla="*/ 0 w 322"/>
                <a:gd name="T7" fmla="*/ 226 h 378"/>
                <a:gd name="T8" fmla="*/ 3 w 322"/>
                <a:gd name="T9" fmla="*/ 266 h 378"/>
                <a:gd name="T10" fmla="*/ 9 w 322"/>
                <a:gd name="T11" fmla="*/ 282 h 378"/>
                <a:gd name="T12" fmla="*/ 19 w 322"/>
                <a:gd name="T13" fmla="*/ 297 h 378"/>
                <a:gd name="T14" fmla="*/ 32 w 322"/>
                <a:gd name="T15" fmla="*/ 310 h 378"/>
                <a:gd name="T16" fmla="*/ 56 w 322"/>
                <a:gd name="T17" fmla="*/ 324 h 378"/>
                <a:gd name="T18" fmla="*/ 86 w 322"/>
                <a:gd name="T19" fmla="*/ 338 h 378"/>
                <a:gd name="T20" fmla="*/ 119 w 322"/>
                <a:gd name="T21" fmla="*/ 350 h 378"/>
                <a:gd name="T22" fmla="*/ 152 w 322"/>
                <a:gd name="T23" fmla="*/ 359 h 378"/>
                <a:gd name="T24" fmla="*/ 186 w 322"/>
                <a:gd name="T25" fmla="*/ 366 h 378"/>
                <a:gd name="T26" fmla="*/ 220 w 322"/>
                <a:gd name="T27" fmla="*/ 371 h 378"/>
                <a:gd name="T28" fmla="*/ 254 w 322"/>
                <a:gd name="T29" fmla="*/ 374 h 378"/>
                <a:gd name="T30" fmla="*/ 289 w 322"/>
                <a:gd name="T31" fmla="*/ 376 h 378"/>
                <a:gd name="T32" fmla="*/ 311 w 322"/>
                <a:gd name="T33" fmla="*/ 378 h 378"/>
                <a:gd name="T34" fmla="*/ 320 w 322"/>
                <a:gd name="T35" fmla="*/ 371 h 378"/>
                <a:gd name="T36" fmla="*/ 322 w 322"/>
                <a:gd name="T37" fmla="*/ 360 h 378"/>
                <a:gd name="T38" fmla="*/ 315 w 322"/>
                <a:gd name="T39" fmla="*/ 352 h 378"/>
                <a:gd name="T40" fmla="*/ 294 w 322"/>
                <a:gd name="T41" fmla="*/ 347 h 378"/>
                <a:gd name="T42" fmla="*/ 263 w 322"/>
                <a:gd name="T43" fmla="*/ 341 h 378"/>
                <a:gd name="T44" fmla="*/ 232 w 322"/>
                <a:gd name="T45" fmla="*/ 336 h 378"/>
                <a:gd name="T46" fmla="*/ 200 w 322"/>
                <a:gd name="T47" fmla="*/ 332 h 378"/>
                <a:gd name="T48" fmla="*/ 170 w 322"/>
                <a:gd name="T49" fmla="*/ 326 h 378"/>
                <a:gd name="T50" fmla="*/ 139 w 322"/>
                <a:gd name="T51" fmla="*/ 318 h 378"/>
                <a:gd name="T52" fmla="*/ 110 w 322"/>
                <a:gd name="T53" fmla="*/ 309 h 378"/>
                <a:gd name="T54" fmla="*/ 80 w 322"/>
                <a:gd name="T55" fmla="*/ 297 h 378"/>
                <a:gd name="T56" fmla="*/ 55 w 322"/>
                <a:gd name="T57" fmla="*/ 281 h 378"/>
                <a:gd name="T58" fmla="*/ 38 w 322"/>
                <a:gd name="T59" fmla="*/ 259 h 378"/>
                <a:gd name="T60" fmla="*/ 34 w 322"/>
                <a:gd name="T61" fmla="*/ 232 h 378"/>
                <a:gd name="T62" fmla="*/ 38 w 322"/>
                <a:gd name="T63" fmla="*/ 200 h 378"/>
                <a:gd name="T64" fmla="*/ 51 w 322"/>
                <a:gd name="T65" fmla="*/ 170 h 378"/>
                <a:gd name="T66" fmla="*/ 71 w 322"/>
                <a:gd name="T67" fmla="*/ 137 h 378"/>
                <a:gd name="T68" fmla="*/ 94 w 322"/>
                <a:gd name="T69" fmla="*/ 110 h 378"/>
                <a:gd name="T70" fmla="*/ 123 w 322"/>
                <a:gd name="T71" fmla="*/ 82 h 378"/>
                <a:gd name="T72" fmla="*/ 153 w 322"/>
                <a:gd name="T73" fmla="*/ 57 h 378"/>
                <a:gd name="T74" fmla="*/ 195 w 322"/>
                <a:gd name="T75" fmla="*/ 38 h 378"/>
                <a:gd name="T76" fmla="*/ 238 w 322"/>
                <a:gd name="T77" fmla="*/ 20 h 378"/>
                <a:gd name="T78" fmla="*/ 264 w 322"/>
                <a:gd name="T79" fmla="*/ 7 h 378"/>
                <a:gd name="T80" fmla="*/ 256 w 322"/>
                <a:gd name="T81" fmla="*/ 0 h 378"/>
                <a:gd name="T82" fmla="*/ 221 w 322"/>
                <a:gd name="T83" fmla="*/ 4 h 378"/>
                <a:gd name="T84" fmla="*/ 180 w 322"/>
                <a:gd name="T85" fmla="*/ 18 h 378"/>
                <a:gd name="T86" fmla="*/ 141 w 322"/>
                <a:gd name="T87" fmla="*/ 38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2"/>
                <a:gd name="T133" fmla="*/ 0 h 378"/>
                <a:gd name="T134" fmla="*/ 322 w 322"/>
                <a:gd name="T135" fmla="*/ 378 h 37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6" name="Freeform 785"/>
            <p:cNvSpPr>
              <a:spLocks/>
            </p:cNvSpPr>
            <p:nvPr/>
          </p:nvSpPr>
          <p:spPr bwMode="auto">
            <a:xfrm>
              <a:off x="4394" y="3133"/>
              <a:ext cx="47" cy="42"/>
            </a:xfrm>
            <a:custGeom>
              <a:avLst/>
              <a:gdLst>
                <a:gd name="T0" fmla="*/ 235 w 283"/>
                <a:gd name="T1" fmla="*/ 77 h 252"/>
                <a:gd name="T2" fmla="*/ 248 w 283"/>
                <a:gd name="T3" fmla="*/ 91 h 252"/>
                <a:gd name="T4" fmla="*/ 256 w 283"/>
                <a:gd name="T5" fmla="*/ 107 h 252"/>
                <a:gd name="T6" fmla="*/ 259 w 283"/>
                <a:gd name="T7" fmla="*/ 124 h 252"/>
                <a:gd name="T8" fmla="*/ 259 w 283"/>
                <a:gd name="T9" fmla="*/ 142 h 252"/>
                <a:gd name="T10" fmla="*/ 257 w 283"/>
                <a:gd name="T11" fmla="*/ 157 h 252"/>
                <a:gd name="T12" fmla="*/ 252 w 283"/>
                <a:gd name="T13" fmla="*/ 170 h 252"/>
                <a:gd name="T14" fmla="*/ 244 w 283"/>
                <a:gd name="T15" fmla="*/ 183 h 252"/>
                <a:gd name="T16" fmla="*/ 236 w 283"/>
                <a:gd name="T17" fmla="*/ 193 h 252"/>
                <a:gd name="T18" fmla="*/ 225 w 283"/>
                <a:gd name="T19" fmla="*/ 204 h 252"/>
                <a:gd name="T20" fmla="*/ 215 w 283"/>
                <a:gd name="T21" fmla="*/ 214 h 252"/>
                <a:gd name="T22" fmla="*/ 204 w 283"/>
                <a:gd name="T23" fmla="*/ 224 h 252"/>
                <a:gd name="T24" fmla="*/ 194 w 283"/>
                <a:gd name="T25" fmla="*/ 234 h 252"/>
                <a:gd name="T26" fmla="*/ 191 w 283"/>
                <a:gd name="T27" fmla="*/ 238 h 252"/>
                <a:gd name="T28" fmla="*/ 191 w 283"/>
                <a:gd name="T29" fmla="*/ 241 h 252"/>
                <a:gd name="T30" fmla="*/ 191 w 283"/>
                <a:gd name="T31" fmla="*/ 245 h 252"/>
                <a:gd name="T32" fmla="*/ 194 w 283"/>
                <a:gd name="T33" fmla="*/ 248 h 252"/>
                <a:gd name="T34" fmla="*/ 197 w 283"/>
                <a:gd name="T35" fmla="*/ 250 h 252"/>
                <a:gd name="T36" fmla="*/ 202 w 283"/>
                <a:gd name="T37" fmla="*/ 252 h 252"/>
                <a:gd name="T38" fmla="*/ 205 w 283"/>
                <a:gd name="T39" fmla="*/ 250 h 252"/>
                <a:gd name="T40" fmla="*/ 209 w 283"/>
                <a:gd name="T41" fmla="*/ 248 h 252"/>
                <a:gd name="T42" fmla="*/ 232 w 283"/>
                <a:gd name="T43" fmla="*/ 233 h 252"/>
                <a:gd name="T44" fmla="*/ 252 w 283"/>
                <a:gd name="T45" fmla="*/ 214 h 252"/>
                <a:gd name="T46" fmla="*/ 268 w 283"/>
                <a:gd name="T47" fmla="*/ 192 h 252"/>
                <a:gd name="T48" fmla="*/ 278 w 283"/>
                <a:gd name="T49" fmla="*/ 167 h 252"/>
                <a:gd name="T50" fmla="*/ 283 w 283"/>
                <a:gd name="T51" fmla="*/ 141 h 252"/>
                <a:gd name="T52" fmla="*/ 280 w 283"/>
                <a:gd name="T53" fmla="*/ 115 h 252"/>
                <a:gd name="T54" fmla="*/ 271 w 283"/>
                <a:gd name="T55" fmla="*/ 91 h 252"/>
                <a:gd name="T56" fmla="*/ 252 w 283"/>
                <a:gd name="T57" fmla="*/ 69 h 252"/>
                <a:gd name="T58" fmla="*/ 238 w 283"/>
                <a:gd name="T59" fmla="*/ 57 h 252"/>
                <a:gd name="T60" fmla="*/ 222 w 283"/>
                <a:gd name="T61" fmla="*/ 48 h 252"/>
                <a:gd name="T62" fmla="*/ 204 w 283"/>
                <a:gd name="T63" fmla="*/ 39 h 252"/>
                <a:gd name="T64" fmla="*/ 184 w 283"/>
                <a:gd name="T65" fmla="*/ 31 h 252"/>
                <a:gd name="T66" fmla="*/ 164 w 283"/>
                <a:gd name="T67" fmla="*/ 23 h 252"/>
                <a:gd name="T68" fmla="*/ 144 w 283"/>
                <a:gd name="T69" fmla="*/ 17 h 252"/>
                <a:gd name="T70" fmla="*/ 123 w 283"/>
                <a:gd name="T71" fmla="*/ 13 h 252"/>
                <a:gd name="T72" fmla="*/ 103 w 283"/>
                <a:gd name="T73" fmla="*/ 8 h 252"/>
                <a:gd name="T74" fmla="*/ 83 w 283"/>
                <a:gd name="T75" fmla="*/ 5 h 252"/>
                <a:gd name="T76" fmla="*/ 66 w 283"/>
                <a:gd name="T77" fmla="*/ 2 h 252"/>
                <a:gd name="T78" fmla="*/ 48 w 283"/>
                <a:gd name="T79" fmla="*/ 0 h 252"/>
                <a:gd name="T80" fmla="*/ 34 w 283"/>
                <a:gd name="T81" fmla="*/ 0 h 252"/>
                <a:gd name="T82" fmla="*/ 21 w 283"/>
                <a:gd name="T83" fmla="*/ 0 h 252"/>
                <a:gd name="T84" fmla="*/ 11 w 283"/>
                <a:gd name="T85" fmla="*/ 0 h 252"/>
                <a:gd name="T86" fmla="*/ 4 w 283"/>
                <a:gd name="T87" fmla="*/ 2 h 252"/>
                <a:gd name="T88" fmla="*/ 0 w 283"/>
                <a:gd name="T89" fmla="*/ 5 h 252"/>
                <a:gd name="T90" fmla="*/ 12 w 283"/>
                <a:gd name="T91" fmla="*/ 7 h 252"/>
                <a:gd name="T92" fmla="*/ 24 w 283"/>
                <a:gd name="T93" fmla="*/ 8 h 252"/>
                <a:gd name="T94" fmla="*/ 38 w 283"/>
                <a:gd name="T95" fmla="*/ 10 h 252"/>
                <a:gd name="T96" fmla="*/ 52 w 283"/>
                <a:gd name="T97" fmla="*/ 13 h 252"/>
                <a:gd name="T98" fmla="*/ 66 w 283"/>
                <a:gd name="T99" fmla="*/ 16 h 252"/>
                <a:gd name="T100" fmla="*/ 82 w 283"/>
                <a:gd name="T101" fmla="*/ 18 h 252"/>
                <a:gd name="T102" fmla="*/ 98 w 283"/>
                <a:gd name="T103" fmla="*/ 22 h 252"/>
                <a:gd name="T104" fmla="*/ 114 w 283"/>
                <a:gd name="T105" fmla="*/ 25 h 252"/>
                <a:gd name="T106" fmla="*/ 129 w 283"/>
                <a:gd name="T107" fmla="*/ 30 h 252"/>
                <a:gd name="T108" fmla="*/ 146 w 283"/>
                <a:gd name="T109" fmla="*/ 34 h 252"/>
                <a:gd name="T110" fmla="*/ 162 w 283"/>
                <a:gd name="T111" fmla="*/ 39 h 252"/>
                <a:gd name="T112" fmla="*/ 177 w 283"/>
                <a:gd name="T113" fmla="*/ 45 h 252"/>
                <a:gd name="T114" fmla="*/ 193 w 283"/>
                <a:gd name="T115" fmla="*/ 52 h 252"/>
                <a:gd name="T116" fmla="*/ 208 w 283"/>
                <a:gd name="T117" fmla="*/ 60 h 252"/>
                <a:gd name="T118" fmla="*/ 222 w 283"/>
                <a:gd name="T119" fmla="*/ 68 h 252"/>
                <a:gd name="T120" fmla="*/ 235 w 283"/>
                <a:gd name="T121" fmla="*/ 77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3"/>
                <a:gd name="T184" fmla="*/ 0 h 252"/>
                <a:gd name="T185" fmla="*/ 283 w 283"/>
                <a:gd name="T186" fmla="*/ 252 h 25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7" name="Freeform 786"/>
            <p:cNvSpPr>
              <a:spLocks/>
            </p:cNvSpPr>
            <p:nvPr/>
          </p:nvSpPr>
          <p:spPr bwMode="auto">
            <a:xfrm>
              <a:off x="4298" y="3153"/>
              <a:ext cx="19" cy="39"/>
            </a:xfrm>
            <a:custGeom>
              <a:avLst/>
              <a:gdLst>
                <a:gd name="T0" fmla="*/ 0 w 114"/>
                <a:gd name="T1" fmla="*/ 130 h 238"/>
                <a:gd name="T2" fmla="*/ 0 w 114"/>
                <a:gd name="T3" fmla="*/ 149 h 238"/>
                <a:gd name="T4" fmla="*/ 4 w 114"/>
                <a:gd name="T5" fmla="*/ 168 h 238"/>
                <a:gd name="T6" fmla="*/ 12 w 114"/>
                <a:gd name="T7" fmla="*/ 185 h 238"/>
                <a:gd name="T8" fmla="*/ 24 w 114"/>
                <a:gd name="T9" fmla="*/ 200 h 238"/>
                <a:gd name="T10" fmla="*/ 38 w 114"/>
                <a:gd name="T11" fmla="*/ 213 h 238"/>
                <a:gd name="T12" fmla="*/ 55 w 114"/>
                <a:gd name="T13" fmla="*/ 224 h 238"/>
                <a:gd name="T14" fmla="*/ 73 w 114"/>
                <a:gd name="T15" fmla="*/ 232 h 238"/>
                <a:gd name="T16" fmla="*/ 92 w 114"/>
                <a:gd name="T17" fmla="*/ 237 h 238"/>
                <a:gd name="T18" fmla="*/ 98 w 114"/>
                <a:gd name="T19" fmla="*/ 238 h 238"/>
                <a:gd name="T20" fmla="*/ 104 w 114"/>
                <a:gd name="T21" fmla="*/ 235 h 238"/>
                <a:gd name="T22" fmla="*/ 109 w 114"/>
                <a:gd name="T23" fmla="*/ 232 h 238"/>
                <a:gd name="T24" fmla="*/ 111 w 114"/>
                <a:gd name="T25" fmla="*/ 227 h 238"/>
                <a:gd name="T26" fmla="*/ 111 w 114"/>
                <a:gd name="T27" fmla="*/ 222 h 238"/>
                <a:gd name="T28" fmla="*/ 110 w 114"/>
                <a:gd name="T29" fmla="*/ 216 h 238"/>
                <a:gd name="T30" fmla="*/ 106 w 114"/>
                <a:gd name="T31" fmla="*/ 211 h 238"/>
                <a:gd name="T32" fmla="*/ 100 w 114"/>
                <a:gd name="T33" fmla="*/ 209 h 238"/>
                <a:gd name="T34" fmla="*/ 82 w 114"/>
                <a:gd name="T35" fmla="*/ 202 h 238"/>
                <a:gd name="T36" fmla="*/ 64 w 114"/>
                <a:gd name="T37" fmla="*/ 193 h 238"/>
                <a:gd name="T38" fmla="*/ 50 w 114"/>
                <a:gd name="T39" fmla="*/ 180 h 238"/>
                <a:gd name="T40" fmla="*/ 39 w 114"/>
                <a:gd name="T41" fmla="*/ 167 h 238"/>
                <a:gd name="T42" fmla="*/ 32 w 114"/>
                <a:gd name="T43" fmla="*/ 149 h 238"/>
                <a:gd name="T44" fmla="*/ 29 w 114"/>
                <a:gd name="T45" fmla="*/ 131 h 238"/>
                <a:gd name="T46" fmla="*/ 29 w 114"/>
                <a:gd name="T47" fmla="*/ 111 h 238"/>
                <a:gd name="T48" fmla="*/ 35 w 114"/>
                <a:gd name="T49" fmla="*/ 91 h 238"/>
                <a:gd name="T50" fmla="*/ 42 w 114"/>
                <a:gd name="T51" fmla="*/ 76 h 238"/>
                <a:gd name="T52" fmla="*/ 51 w 114"/>
                <a:gd name="T53" fmla="*/ 62 h 238"/>
                <a:gd name="T54" fmla="*/ 62 w 114"/>
                <a:gd name="T55" fmla="*/ 49 h 238"/>
                <a:gd name="T56" fmla="*/ 73 w 114"/>
                <a:gd name="T57" fmla="*/ 38 h 238"/>
                <a:gd name="T58" fmla="*/ 84 w 114"/>
                <a:gd name="T59" fmla="*/ 28 h 238"/>
                <a:gd name="T60" fmla="*/ 96 w 114"/>
                <a:gd name="T61" fmla="*/ 18 h 238"/>
                <a:gd name="T62" fmla="*/ 106 w 114"/>
                <a:gd name="T63" fmla="*/ 9 h 238"/>
                <a:gd name="T64" fmla="*/ 114 w 114"/>
                <a:gd name="T65" fmla="*/ 1 h 238"/>
                <a:gd name="T66" fmla="*/ 106 w 114"/>
                <a:gd name="T67" fmla="*/ 0 h 238"/>
                <a:gd name="T68" fmla="*/ 93 w 114"/>
                <a:gd name="T69" fmla="*/ 6 h 238"/>
                <a:gd name="T70" fmla="*/ 76 w 114"/>
                <a:gd name="T71" fmla="*/ 18 h 238"/>
                <a:gd name="T72" fmla="*/ 56 w 114"/>
                <a:gd name="T73" fmla="*/ 36 h 238"/>
                <a:gd name="T74" fmla="*/ 37 w 114"/>
                <a:gd name="T75" fmla="*/ 57 h 238"/>
                <a:gd name="T76" fmla="*/ 20 w 114"/>
                <a:gd name="T77" fmla="*/ 80 h 238"/>
                <a:gd name="T78" fmla="*/ 7 w 114"/>
                <a:gd name="T79" fmla="*/ 106 h 238"/>
                <a:gd name="T80" fmla="*/ 0 w 114"/>
                <a:gd name="T81" fmla="*/ 130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4"/>
                <a:gd name="T124" fmla="*/ 0 h 238"/>
                <a:gd name="T125" fmla="*/ 114 w 114"/>
                <a:gd name="T126" fmla="*/ 238 h 23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8" name="Freeform 787"/>
            <p:cNvSpPr>
              <a:spLocks/>
            </p:cNvSpPr>
            <p:nvPr/>
          </p:nvSpPr>
          <p:spPr bwMode="auto">
            <a:xfrm>
              <a:off x="4432" y="3130"/>
              <a:ext cx="41" cy="52"/>
            </a:xfrm>
            <a:custGeom>
              <a:avLst/>
              <a:gdLst>
                <a:gd name="T0" fmla="*/ 207 w 246"/>
                <a:gd name="T1" fmla="*/ 124 h 310"/>
                <a:gd name="T2" fmla="*/ 219 w 246"/>
                <a:gd name="T3" fmla="*/ 143 h 310"/>
                <a:gd name="T4" fmla="*/ 225 w 246"/>
                <a:gd name="T5" fmla="*/ 164 h 310"/>
                <a:gd name="T6" fmla="*/ 221 w 246"/>
                <a:gd name="T7" fmla="*/ 187 h 310"/>
                <a:gd name="T8" fmla="*/ 208 w 246"/>
                <a:gd name="T9" fmla="*/ 209 h 310"/>
                <a:gd name="T10" fmla="*/ 188 w 246"/>
                <a:gd name="T11" fmla="*/ 228 h 310"/>
                <a:gd name="T12" fmla="*/ 166 w 246"/>
                <a:gd name="T13" fmla="*/ 246 h 310"/>
                <a:gd name="T14" fmla="*/ 143 w 246"/>
                <a:gd name="T15" fmla="*/ 264 h 310"/>
                <a:gd name="T16" fmla="*/ 129 w 246"/>
                <a:gd name="T17" fmla="*/ 278 h 310"/>
                <a:gd name="T18" fmla="*/ 124 w 246"/>
                <a:gd name="T19" fmla="*/ 287 h 310"/>
                <a:gd name="T20" fmla="*/ 120 w 246"/>
                <a:gd name="T21" fmla="*/ 296 h 310"/>
                <a:gd name="T22" fmla="*/ 121 w 246"/>
                <a:gd name="T23" fmla="*/ 305 h 310"/>
                <a:gd name="T24" fmla="*/ 130 w 246"/>
                <a:gd name="T25" fmla="*/ 310 h 310"/>
                <a:gd name="T26" fmla="*/ 139 w 246"/>
                <a:gd name="T27" fmla="*/ 309 h 310"/>
                <a:gd name="T28" fmla="*/ 154 w 246"/>
                <a:gd name="T29" fmla="*/ 293 h 310"/>
                <a:gd name="T30" fmla="*/ 180 w 246"/>
                <a:gd name="T31" fmla="*/ 269 h 310"/>
                <a:gd name="T32" fmla="*/ 207 w 246"/>
                <a:gd name="T33" fmla="*/ 246 h 310"/>
                <a:gd name="T34" fmla="*/ 231 w 246"/>
                <a:gd name="T35" fmla="*/ 219 h 310"/>
                <a:gd name="T36" fmla="*/ 245 w 246"/>
                <a:gd name="T37" fmla="*/ 187 h 310"/>
                <a:gd name="T38" fmla="*/ 242 w 246"/>
                <a:gd name="T39" fmla="*/ 153 h 310"/>
                <a:gd name="T40" fmla="*/ 227 w 246"/>
                <a:gd name="T41" fmla="*/ 120 h 310"/>
                <a:gd name="T42" fmla="*/ 201 w 246"/>
                <a:gd name="T43" fmla="*/ 94 h 310"/>
                <a:gd name="T44" fmla="*/ 177 w 246"/>
                <a:gd name="T45" fmla="*/ 74 h 310"/>
                <a:gd name="T46" fmla="*/ 152 w 246"/>
                <a:gd name="T47" fmla="*/ 60 h 310"/>
                <a:gd name="T48" fmla="*/ 126 w 246"/>
                <a:gd name="T49" fmla="*/ 43 h 310"/>
                <a:gd name="T50" fmla="*/ 98 w 246"/>
                <a:gd name="T51" fmla="*/ 28 h 310"/>
                <a:gd name="T52" fmla="*/ 72 w 246"/>
                <a:gd name="T53" fmla="*/ 16 h 310"/>
                <a:gd name="T54" fmla="*/ 46 w 246"/>
                <a:gd name="T55" fmla="*/ 7 h 310"/>
                <a:gd name="T56" fmla="*/ 24 w 246"/>
                <a:gd name="T57" fmla="*/ 1 h 310"/>
                <a:gd name="T58" fmla="*/ 7 w 246"/>
                <a:gd name="T59" fmla="*/ 1 h 310"/>
                <a:gd name="T60" fmla="*/ 8 w 246"/>
                <a:gd name="T61" fmla="*/ 6 h 310"/>
                <a:gd name="T62" fmla="*/ 28 w 246"/>
                <a:gd name="T63" fmla="*/ 14 h 310"/>
                <a:gd name="T64" fmla="*/ 51 w 246"/>
                <a:gd name="T65" fmla="*/ 24 h 310"/>
                <a:gd name="T66" fmla="*/ 78 w 246"/>
                <a:gd name="T67" fmla="*/ 37 h 310"/>
                <a:gd name="T68" fmla="*/ 106 w 246"/>
                <a:gd name="T69" fmla="*/ 51 h 310"/>
                <a:gd name="T70" fmla="*/ 134 w 246"/>
                <a:gd name="T71" fmla="*/ 69 h 310"/>
                <a:gd name="T72" fmla="*/ 163 w 246"/>
                <a:gd name="T73" fmla="*/ 87 h 310"/>
                <a:gd name="T74" fmla="*/ 187 w 246"/>
                <a:gd name="T75" fmla="*/ 105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6"/>
                <a:gd name="T115" fmla="*/ 0 h 310"/>
                <a:gd name="T116" fmla="*/ 246 w 246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9" name="Freeform 788"/>
            <p:cNvSpPr>
              <a:spLocks/>
            </p:cNvSpPr>
            <p:nvPr/>
          </p:nvSpPr>
          <p:spPr bwMode="auto">
            <a:xfrm>
              <a:off x="4387" y="3191"/>
              <a:ext cx="14" cy="31"/>
            </a:xfrm>
            <a:custGeom>
              <a:avLst/>
              <a:gdLst>
                <a:gd name="T0" fmla="*/ 31 w 83"/>
                <a:gd name="T1" fmla="*/ 14 h 187"/>
                <a:gd name="T2" fmla="*/ 29 w 83"/>
                <a:gd name="T3" fmla="*/ 8 h 187"/>
                <a:gd name="T4" fmla="*/ 25 w 83"/>
                <a:gd name="T5" fmla="*/ 3 h 187"/>
                <a:gd name="T6" fmla="*/ 19 w 83"/>
                <a:gd name="T7" fmla="*/ 1 h 187"/>
                <a:gd name="T8" fmla="*/ 14 w 83"/>
                <a:gd name="T9" fmla="*/ 0 h 187"/>
                <a:gd name="T10" fmla="*/ 8 w 83"/>
                <a:gd name="T11" fmla="*/ 2 h 187"/>
                <a:gd name="T12" fmla="*/ 3 w 83"/>
                <a:gd name="T13" fmla="*/ 5 h 187"/>
                <a:gd name="T14" fmla="*/ 0 w 83"/>
                <a:gd name="T15" fmla="*/ 11 h 187"/>
                <a:gd name="T16" fmla="*/ 0 w 83"/>
                <a:gd name="T17" fmla="*/ 17 h 187"/>
                <a:gd name="T18" fmla="*/ 5 w 83"/>
                <a:gd name="T19" fmla="*/ 42 h 187"/>
                <a:gd name="T20" fmla="*/ 15 w 83"/>
                <a:gd name="T21" fmla="*/ 71 h 187"/>
                <a:gd name="T22" fmla="*/ 27 w 83"/>
                <a:gd name="T23" fmla="*/ 100 h 187"/>
                <a:gd name="T24" fmla="*/ 41 w 83"/>
                <a:gd name="T25" fmla="*/ 127 h 187"/>
                <a:gd name="T26" fmla="*/ 55 w 83"/>
                <a:gd name="T27" fmla="*/ 151 h 187"/>
                <a:gd name="T28" fmla="*/ 68 w 83"/>
                <a:gd name="T29" fmla="*/ 171 h 187"/>
                <a:gd name="T30" fmla="*/ 77 w 83"/>
                <a:gd name="T31" fmla="*/ 184 h 187"/>
                <a:gd name="T32" fmla="*/ 83 w 83"/>
                <a:gd name="T33" fmla="*/ 187 h 187"/>
                <a:gd name="T34" fmla="*/ 80 w 83"/>
                <a:gd name="T35" fmla="*/ 174 h 187"/>
                <a:gd name="T36" fmla="*/ 75 w 83"/>
                <a:gd name="T37" fmla="*/ 158 h 187"/>
                <a:gd name="T38" fmla="*/ 68 w 83"/>
                <a:gd name="T39" fmla="*/ 138 h 187"/>
                <a:gd name="T40" fmla="*/ 59 w 83"/>
                <a:gd name="T41" fmla="*/ 113 h 187"/>
                <a:gd name="T42" fmla="*/ 51 w 83"/>
                <a:gd name="T43" fmla="*/ 88 h 187"/>
                <a:gd name="T44" fmla="*/ 43 w 83"/>
                <a:gd name="T45" fmla="*/ 63 h 187"/>
                <a:gd name="T46" fmla="*/ 36 w 83"/>
                <a:gd name="T47" fmla="*/ 38 h 187"/>
                <a:gd name="T48" fmla="*/ 31 w 83"/>
                <a:gd name="T49" fmla="*/ 14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3"/>
                <a:gd name="T76" fmla="*/ 0 h 187"/>
                <a:gd name="T77" fmla="*/ 83 w 83"/>
                <a:gd name="T78" fmla="*/ 187 h 18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90" name="Freeform 789"/>
            <p:cNvSpPr>
              <a:spLocks/>
            </p:cNvSpPr>
            <p:nvPr/>
          </p:nvSpPr>
          <p:spPr bwMode="auto">
            <a:xfrm>
              <a:off x="4381" y="3174"/>
              <a:ext cx="7" cy="16"/>
            </a:xfrm>
            <a:custGeom>
              <a:avLst/>
              <a:gdLst>
                <a:gd name="T0" fmla="*/ 22 w 44"/>
                <a:gd name="T1" fmla="*/ 10 h 94"/>
                <a:gd name="T2" fmla="*/ 21 w 44"/>
                <a:gd name="T3" fmla="*/ 6 h 94"/>
                <a:gd name="T4" fmla="*/ 18 w 44"/>
                <a:gd name="T5" fmla="*/ 2 h 94"/>
                <a:gd name="T6" fmla="*/ 14 w 44"/>
                <a:gd name="T7" fmla="*/ 0 h 94"/>
                <a:gd name="T8" fmla="*/ 10 w 44"/>
                <a:gd name="T9" fmla="*/ 0 h 94"/>
                <a:gd name="T10" fmla="*/ 6 w 44"/>
                <a:gd name="T11" fmla="*/ 1 h 94"/>
                <a:gd name="T12" fmla="*/ 3 w 44"/>
                <a:gd name="T13" fmla="*/ 3 h 94"/>
                <a:gd name="T14" fmla="*/ 0 w 44"/>
                <a:gd name="T15" fmla="*/ 7 h 94"/>
                <a:gd name="T16" fmla="*/ 0 w 44"/>
                <a:gd name="T17" fmla="*/ 11 h 94"/>
                <a:gd name="T18" fmla="*/ 0 w 44"/>
                <a:gd name="T19" fmla="*/ 24 h 94"/>
                <a:gd name="T20" fmla="*/ 4 w 44"/>
                <a:gd name="T21" fmla="*/ 38 h 94"/>
                <a:gd name="T22" fmla="*/ 8 w 44"/>
                <a:gd name="T23" fmla="*/ 52 h 94"/>
                <a:gd name="T24" fmla="*/ 14 w 44"/>
                <a:gd name="T25" fmla="*/ 65 h 94"/>
                <a:gd name="T26" fmla="*/ 21 w 44"/>
                <a:gd name="T27" fmla="*/ 78 h 94"/>
                <a:gd name="T28" fmla="*/ 28 w 44"/>
                <a:gd name="T29" fmla="*/ 87 h 94"/>
                <a:gd name="T30" fmla="*/ 37 w 44"/>
                <a:gd name="T31" fmla="*/ 93 h 94"/>
                <a:gd name="T32" fmla="*/ 42 w 44"/>
                <a:gd name="T33" fmla="*/ 94 h 94"/>
                <a:gd name="T34" fmla="*/ 44 w 44"/>
                <a:gd name="T35" fmla="*/ 76 h 94"/>
                <a:gd name="T36" fmla="*/ 38 w 44"/>
                <a:gd name="T37" fmla="*/ 54 h 94"/>
                <a:gd name="T38" fmla="*/ 31 w 44"/>
                <a:gd name="T39" fmla="*/ 32 h 94"/>
                <a:gd name="T40" fmla="*/ 22 w 44"/>
                <a:gd name="T41" fmla="*/ 10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4"/>
                <a:gd name="T64" fmla="*/ 0 h 94"/>
                <a:gd name="T65" fmla="*/ 44 w 44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91" name="Freeform 790"/>
            <p:cNvSpPr>
              <a:spLocks/>
            </p:cNvSpPr>
            <p:nvPr/>
          </p:nvSpPr>
          <p:spPr bwMode="auto">
            <a:xfrm>
              <a:off x="4375" y="3163"/>
              <a:ext cx="6" cy="9"/>
            </a:xfrm>
            <a:custGeom>
              <a:avLst/>
              <a:gdLst>
                <a:gd name="T0" fmla="*/ 20 w 38"/>
                <a:gd name="T1" fmla="*/ 7 h 54"/>
                <a:gd name="T2" fmla="*/ 20 w 38"/>
                <a:gd name="T3" fmla="*/ 8 h 54"/>
                <a:gd name="T4" fmla="*/ 20 w 38"/>
                <a:gd name="T5" fmla="*/ 8 h 54"/>
                <a:gd name="T6" fmla="*/ 20 w 38"/>
                <a:gd name="T7" fmla="*/ 8 h 54"/>
                <a:gd name="T8" fmla="*/ 20 w 38"/>
                <a:gd name="T9" fmla="*/ 8 h 54"/>
                <a:gd name="T10" fmla="*/ 19 w 38"/>
                <a:gd name="T11" fmla="*/ 4 h 54"/>
                <a:gd name="T12" fmla="*/ 15 w 38"/>
                <a:gd name="T13" fmla="*/ 1 h 54"/>
                <a:gd name="T14" fmla="*/ 12 w 38"/>
                <a:gd name="T15" fmla="*/ 0 h 54"/>
                <a:gd name="T16" fmla="*/ 7 w 38"/>
                <a:gd name="T17" fmla="*/ 0 h 54"/>
                <a:gd name="T18" fmla="*/ 4 w 38"/>
                <a:gd name="T19" fmla="*/ 1 h 54"/>
                <a:gd name="T20" fmla="*/ 1 w 38"/>
                <a:gd name="T21" fmla="*/ 4 h 54"/>
                <a:gd name="T22" fmla="*/ 0 w 38"/>
                <a:gd name="T23" fmla="*/ 8 h 54"/>
                <a:gd name="T24" fmla="*/ 0 w 38"/>
                <a:gd name="T25" fmla="*/ 11 h 54"/>
                <a:gd name="T26" fmla="*/ 1 w 38"/>
                <a:gd name="T27" fmla="*/ 17 h 54"/>
                <a:gd name="T28" fmla="*/ 4 w 38"/>
                <a:gd name="T29" fmla="*/ 24 h 54"/>
                <a:gd name="T30" fmla="*/ 8 w 38"/>
                <a:gd name="T31" fmla="*/ 32 h 54"/>
                <a:gd name="T32" fmla="*/ 14 w 38"/>
                <a:gd name="T33" fmla="*/ 39 h 54"/>
                <a:gd name="T34" fmla="*/ 20 w 38"/>
                <a:gd name="T35" fmla="*/ 46 h 54"/>
                <a:gd name="T36" fmla="*/ 27 w 38"/>
                <a:gd name="T37" fmla="*/ 50 h 54"/>
                <a:gd name="T38" fmla="*/ 33 w 38"/>
                <a:gd name="T39" fmla="*/ 54 h 54"/>
                <a:gd name="T40" fmla="*/ 38 w 38"/>
                <a:gd name="T41" fmla="*/ 54 h 54"/>
                <a:gd name="T42" fmla="*/ 36 w 38"/>
                <a:gd name="T43" fmla="*/ 42 h 54"/>
                <a:gd name="T44" fmla="*/ 32 w 38"/>
                <a:gd name="T45" fmla="*/ 29 h 54"/>
                <a:gd name="T46" fmla="*/ 25 w 38"/>
                <a:gd name="T47" fmla="*/ 16 h 54"/>
                <a:gd name="T48" fmla="*/ 20 w 38"/>
                <a:gd name="T49" fmla="*/ 7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"/>
                <a:gd name="T76" fmla="*/ 0 h 54"/>
                <a:gd name="T77" fmla="*/ 38 w 38"/>
                <a:gd name="T78" fmla="*/ 54 h 5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92" name="Freeform 791"/>
            <p:cNvSpPr>
              <a:spLocks/>
            </p:cNvSpPr>
            <p:nvPr/>
          </p:nvSpPr>
          <p:spPr bwMode="auto">
            <a:xfrm>
              <a:off x="4370" y="3155"/>
              <a:ext cx="8" cy="6"/>
            </a:xfrm>
            <a:custGeom>
              <a:avLst/>
              <a:gdLst>
                <a:gd name="T0" fmla="*/ 41 w 52"/>
                <a:gd name="T1" fmla="*/ 27 h 36"/>
                <a:gd name="T2" fmla="*/ 46 w 52"/>
                <a:gd name="T3" fmla="*/ 24 h 36"/>
                <a:gd name="T4" fmla="*/ 51 w 52"/>
                <a:gd name="T5" fmla="*/ 21 h 36"/>
                <a:gd name="T6" fmla="*/ 52 w 52"/>
                <a:gd name="T7" fmla="*/ 16 h 36"/>
                <a:gd name="T8" fmla="*/ 52 w 52"/>
                <a:gd name="T9" fmla="*/ 12 h 36"/>
                <a:gd name="T10" fmla="*/ 50 w 52"/>
                <a:gd name="T11" fmla="*/ 6 h 36"/>
                <a:gd name="T12" fmla="*/ 46 w 52"/>
                <a:gd name="T13" fmla="*/ 2 h 36"/>
                <a:gd name="T14" fmla="*/ 41 w 52"/>
                <a:gd name="T15" fmla="*/ 0 h 36"/>
                <a:gd name="T16" fmla="*/ 36 w 52"/>
                <a:gd name="T17" fmla="*/ 0 h 36"/>
                <a:gd name="T18" fmla="*/ 33 w 52"/>
                <a:gd name="T19" fmla="*/ 0 h 36"/>
                <a:gd name="T20" fmla="*/ 29 w 52"/>
                <a:gd name="T21" fmla="*/ 1 h 36"/>
                <a:gd name="T22" fmla="*/ 21 w 52"/>
                <a:gd name="T23" fmla="*/ 4 h 36"/>
                <a:gd name="T24" fmla="*/ 13 w 52"/>
                <a:gd name="T25" fmla="*/ 8 h 36"/>
                <a:gd name="T26" fmla="*/ 6 w 52"/>
                <a:gd name="T27" fmla="*/ 15 h 36"/>
                <a:gd name="T28" fmla="*/ 3 w 52"/>
                <a:gd name="T29" fmla="*/ 22 h 36"/>
                <a:gd name="T30" fmla="*/ 0 w 52"/>
                <a:gd name="T31" fmla="*/ 29 h 36"/>
                <a:gd name="T32" fmla="*/ 0 w 52"/>
                <a:gd name="T33" fmla="*/ 31 h 36"/>
                <a:gd name="T34" fmla="*/ 4 w 52"/>
                <a:gd name="T35" fmla="*/ 33 h 36"/>
                <a:gd name="T36" fmla="*/ 9 w 52"/>
                <a:gd name="T37" fmla="*/ 36 h 36"/>
                <a:gd name="T38" fmla="*/ 13 w 52"/>
                <a:gd name="T39" fmla="*/ 36 h 36"/>
                <a:gd name="T40" fmla="*/ 18 w 52"/>
                <a:gd name="T41" fmla="*/ 36 h 36"/>
                <a:gd name="T42" fmla="*/ 24 w 52"/>
                <a:gd name="T43" fmla="*/ 33 h 36"/>
                <a:gd name="T44" fmla="*/ 30 w 52"/>
                <a:gd name="T45" fmla="*/ 32 h 36"/>
                <a:gd name="T46" fmla="*/ 36 w 52"/>
                <a:gd name="T47" fmla="*/ 30 h 36"/>
                <a:gd name="T48" fmla="*/ 41 w 52"/>
                <a:gd name="T49" fmla="*/ 27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2"/>
                <a:gd name="T76" fmla="*/ 0 h 36"/>
                <a:gd name="T77" fmla="*/ 52 w 52"/>
                <a:gd name="T78" fmla="*/ 36 h 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93" name="Freeform 792"/>
            <p:cNvSpPr>
              <a:spLocks/>
            </p:cNvSpPr>
            <p:nvPr/>
          </p:nvSpPr>
          <p:spPr bwMode="auto">
            <a:xfrm>
              <a:off x="4330" y="3145"/>
              <a:ext cx="33" cy="39"/>
            </a:xfrm>
            <a:custGeom>
              <a:avLst/>
              <a:gdLst>
                <a:gd name="T0" fmla="*/ 73 w 198"/>
                <a:gd name="T1" fmla="*/ 36 h 236"/>
                <a:gd name="T2" fmla="*/ 58 w 198"/>
                <a:gd name="T3" fmla="*/ 46 h 236"/>
                <a:gd name="T4" fmla="*/ 46 w 198"/>
                <a:gd name="T5" fmla="*/ 58 h 236"/>
                <a:gd name="T6" fmla="*/ 33 w 198"/>
                <a:gd name="T7" fmla="*/ 72 h 236"/>
                <a:gd name="T8" fmla="*/ 22 w 198"/>
                <a:gd name="T9" fmla="*/ 85 h 236"/>
                <a:gd name="T10" fmla="*/ 14 w 198"/>
                <a:gd name="T11" fmla="*/ 100 h 236"/>
                <a:gd name="T12" fmla="*/ 7 w 198"/>
                <a:gd name="T13" fmla="*/ 115 h 236"/>
                <a:gd name="T14" fmla="*/ 2 w 198"/>
                <a:gd name="T15" fmla="*/ 130 h 236"/>
                <a:gd name="T16" fmla="*/ 0 w 198"/>
                <a:gd name="T17" fmla="*/ 146 h 236"/>
                <a:gd name="T18" fmla="*/ 2 w 198"/>
                <a:gd name="T19" fmla="*/ 170 h 236"/>
                <a:gd name="T20" fmla="*/ 12 w 198"/>
                <a:gd name="T21" fmla="*/ 190 h 236"/>
                <a:gd name="T22" fmla="*/ 26 w 198"/>
                <a:gd name="T23" fmla="*/ 207 h 236"/>
                <a:gd name="T24" fmla="*/ 43 w 198"/>
                <a:gd name="T25" fmla="*/ 220 h 236"/>
                <a:gd name="T26" fmla="*/ 64 w 198"/>
                <a:gd name="T27" fmla="*/ 229 h 236"/>
                <a:gd name="T28" fmla="*/ 88 w 198"/>
                <a:gd name="T29" fmla="*/ 235 h 236"/>
                <a:gd name="T30" fmla="*/ 110 w 198"/>
                <a:gd name="T31" fmla="*/ 236 h 236"/>
                <a:gd name="T32" fmla="*/ 132 w 198"/>
                <a:gd name="T33" fmla="*/ 232 h 236"/>
                <a:gd name="T34" fmla="*/ 137 w 198"/>
                <a:gd name="T35" fmla="*/ 232 h 236"/>
                <a:gd name="T36" fmla="*/ 142 w 198"/>
                <a:gd name="T37" fmla="*/ 230 h 236"/>
                <a:gd name="T38" fmla="*/ 145 w 198"/>
                <a:gd name="T39" fmla="*/ 226 h 236"/>
                <a:gd name="T40" fmla="*/ 146 w 198"/>
                <a:gd name="T41" fmla="*/ 221 h 236"/>
                <a:gd name="T42" fmla="*/ 145 w 198"/>
                <a:gd name="T43" fmla="*/ 219 h 236"/>
                <a:gd name="T44" fmla="*/ 142 w 198"/>
                <a:gd name="T45" fmla="*/ 219 h 236"/>
                <a:gd name="T46" fmla="*/ 137 w 198"/>
                <a:gd name="T47" fmla="*/ 217 h 236"/>
                <a:gd name="T48" fmla="*/ 131 w 198"/>
                <a:gd name="T49" fmla="*/ 217 h 236"/>
                <a:gd name="T50" fmla="*/ 124 w 198"/>
                <a:gd name="T51" fmla="*/ 217 h 236"/>
                <a:gd name="T52" fmla="*/ 118 w 198"/>
                <a:gd name="T53" fmla="*/ 217 h 236"/>
                <a:gd name="T54" fmla="*/ 112 w 198"/>
                <a:gd name="T55" fmla="*/ 217 h 236"/>
                <a:gd name="T56" fmla="*/ 109 w 198"/>
                <a:gd name="T57" fmla="*/ 217 h 236"/>
                <a:gd name="T58" fmla="*/ 97 w 198"/>
                <a:gd name="T59" fmla="*/ 216 h 236"/>
                <a:gd name="T60" fmla="*/ 87 w 198"/>
                <a:gd name="T61" fmla="*/ 215 h 236"/>
                <a:gd name="T62" fmla="*/ 75 w 198"/>
                <a:gd name="T63" fmla="*/ 214 h 236"/>
                <a:gd name="T64" fmla="*/ 63 w 198"/>
                <a:gd name="T65" fmla="*/ 211 h 236"/>
                <a:gd name="T66" fmla="*/ 51 w 198"/>
                <a:gd name="T67" fmla="*/ 207 h 236"/>
                <a:gd name="T68" fmla="*/ 40 w 198"/>
                <a:gd name="T69" fmla="*/ 199 h 236"/>
                <a:gd name="T70" fmla="*/ 29 w 198"/>
                <a:gd name="T71" fmla="*/ 189 h 236"/>
                <a:gd name="T72" fmla="*/ 17 w 198"/>
                <a:gd name="T73" fmla="*/ 174 h 236"/>
                <a:gd name="T74" fmla="*/ 15 w 198"/>
                <a:gd name="T75" fmla="*/ 157 h 236"/>
                <a:gd name="T76" fmla="*/ 16 w 198"/>
                <a:gd name="T77" fmla="*/ 141 h 236"/>
                <a:gd name="T78" fmla="*/ 21 w 198"/>
                <a:gd name="T79" fmla="*/ 124 h 236"/>
                <a:gd name="T80" fmla="*/ 28 w 198"/>
                <a:gd name="T81" fmla="*/ 109 h 236"/>
                <a:gd name="T82" fmla="*/ 39 w 198"/>
                <a:gd name="T83" fmla="*/ 96 h 236"/>
                <a:gd name="T84" fmla="*/ 50 w 198"/>
                <a:gd name="T85" fmla="*/ 82 h 236"/>
                <a:gd name="T86" fmla="*/ 63 w 198"/>
                <a:gd name="T87" fmla="*/ 70 h 236"/>
                <a:gd name="T88" fmla="*/ 78 w 198"/>
                <a:gd name="T89" fmla="*/ 59 h 236"/>
                <a:gd name="T90" fmla="*/ 94 w 198"/>
                <a:gd name="T91" fmla="*/ 49 h 236"/>
                <a:gd name="T92" fmla="*/ 110 w 198"/>
                <a:gd name="T93" fmla="*/ 39 h 236"/>
                <a:gd name="T94" fmla="*/ 126 w 198"/>
                <a:gd name="T95" fmla="*/ 31 h 236"/>
                <a:gd name="T96" fmla="*/ 142 w 198"/>
                <a:gd name="T97" fmla="*/ 24 h 236"/>
                <a:gd name="T98" fmla="*/ 158 w 198"/>
                <a:gd name="T99" fmla="*/ 19 h 236"/>
                <a:gd name="T100" fmla="*/ 172 w 198"/>
                <a:gd name="T101" fmla="*/ 13 h 236"/>
                <a:gd name="T102" fmla="*/ 186 w 198"/>
                <a:gd name="T103" fmla="*/ 10 h 236"/>
                <a:gd name="T104" fmla="*/ 198 w 198"/>
                <a:gd name="T105" fmla="*/ 7 h 236"/>
                <a:gd name="T106" fmla="*/ 190 w 198"/>
                <a:gd name="T107" fmla="*/ 3 h 236"/>
                <a:gd name="T108" fmla="*/ 177 w 198"/>
                <a:gd name="T109" fmla="*/ 0 h 236"/>
                <a:gd name="T110" fmla="*/ 162 w 198"/>
                <a:gd name="T111" fmla="*/ 3 h 236"/>
                <a:gd name="T112" fmla="*/ 144 w 198"/>
                <a:gd name="T113" fmla="*/ 6 h 236"/>
                <a:gd name="T114" fmla="*/ 124 w 198"/>
                <a:gd name="T115" fmla="*/ 12 h 236"/>
                <a:gd name="T116" fmla="*/ 105 w 198"/>
                <a:gd name="T117" fmla="*/ 19 h 236"/>
                <a:gd name="T118" fmla="*/ 88 w 198"/>
                <a:gd name="T119" fmla="*/ 28 h 236"/>
                <a:gd name="T120" fmla="*/ 73 w 198"/>
                <a:gd name="T121" fmla="*/ 36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8"/>
                <a:gd name="T184" fmla="*/ 0 h 236"/>
                <a:gd name="T185" fmla="*/ 198 w 198"/>
                <a:gd name="T186" fmla="*/ 236 h 2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94" name="Freeform 793"/>
            <p:cNvSpPr>
              <a:spLocks/>
            </p:cNvSpPr>
            <p:nvPr/>
          </p:nvSpPr>
          <p:spPr bwMode="auto">
            <a:xfrm>
              <a:off x="4386" y="3145"/>
              <a:ext cx="22" cy="30"/>
            </a:xfrm>
            <a:custGeom>
              <a:avLst/>
              <a:gdLst>
                <a:gd name="T0" fmla="*/ 108 w 128"/>
                <a:gd name="T1" fmla="*/ 61 h 183"/>
                <a:gd name="T2" fmla="*/ 111 w 128"/>
                <a:gd name="T3" fmla="*/ 80 h 183"/>
                <a:gd name="T4" fmla="*/ 109 w 128"/>
                <a:gd name="T5" fmla="*/ 97 h 183"/>
                <a:gd name="T6" fmla="*/ 101 w 128"/>
                <a:gd name="T7" fmla="*/ 110 h 183"/>
                <a:gd name="T8" fmla="*/ 89 w 128"/>
                <a:gd name="T9" fmla="*/ 123 h 183"/>
                <a:gd name="T10" fmla="*/ 75 w 128"/>
                <a:gd name="T11" fmla="*/ 134 h 183"/>
                <a:gd name="T12" fmla="*/ 60 w 128"/>
                <a:gd name="T13" fmla="*/ 145 h 183"/>
                <a:gd name="T14" fmla="*/ 43 w 128"/>
                <a:gd name="T15" fmla="*/ 156 h 183"/>
                <a:gd name="T16" fmla="*/ 29 w 128"/>
                <a:gd name="T17" fmla="*/ 167 h 183"/>
                <a:gd name="T18" fmla="*/ 27 w 128"/>
                <a:gd name="T19" fmla="*/ 170 h 183"/>
                <a:gd name="T20" fmla="*/ 26 w 128"/>
                <a:gd name="T21" fmla="*/ 172 h 183"/>
                <a:gd name="T22" fmla="*/ 26 w 128"/>
                <a:gd name="T23" fmla="*/ 176 h 183"/>
                <a:gd name="T24" fmla="*/ 28 w 128"/>
                <a:gd name="T25" fmla="*/ 179 h 183"/>
                <a:gd name="T26" fmla="*/ 30 w 128"/>
                <a:gd name="T27" fmla="*/ 182 h 183"/>
                <a:gd name="T28" fmla="*/ 34 w 128"/>
                <a:gd name="T29" fmla="*/ 183 h 183"/>
                <a:gd name="T30" fmla="*/ 37 w 128"/>
                <a:gd name="T31" fmla="*/ 183 h 183"/>
                <a:gd name="T32" fmla="*/ 41 w 128"/>
                <a:gd name="T33" fmla="*/ 182 h 183"/>
                <a:gd name="T34" fmla="*/ 58 w 128"/>
                <a:gd name="T35" fmla="*/ 171 h 183"/>
                <a:gd name="T36" fmla="*/ 76 w 128"/>
                <a:gd name="T37" fmla="*/ 160 h 183"/>
                <a:gd name="T38" fmla="*/ 92 w 128"/>
                <a:gd name="T39" fmla="*/ 147 h 183"/>
                <a:gd name="T40" fmla="*/ 108 w 128"/>
                <a:gd name="T41" fmla="*/ 132 h 183"/>
                <a:gd name="T42" fmla="*/ 118 w 128"/>
                <a:gd name="T43" fmla="*/ 116 h 183"/>
                <a:gd name="T44" fmla="*/ 125 w 128"/>
                <a:gd name="T45" fmla="*/ 98 h 183"/>
                <a:gd name="T46" fmla="*/ 128 w 128"/>
                <a:gd name="T47" fmla="*/ 78 h 183"/>
                <a:gd name="T48" fmla="*/ 123 w 128"/>
                <a:gd name="T49" fmla="*/ 58 h 183"/>
                <a:gd name="T50" fmla="*/ 112 w 128"/>
                <a:gd name="T51" fmla="*/ 41 h 183"/>
                <a:gd name="T52" fmla="*/ 98 w 128"/>
                <a:gd name="T53" fmla="*/ 28 h 183"/>
                <a:gd name="T54" fmla="*/ 80 w 128"/>
                <a:gd name="T55" fmla="*/ 16 h 183"/>
                <a:gd name="T56" fmla="*/ 61 w 128"/>
                <a:gd name="T57" fmla="*/ 8 h 183"/>
                <a:gd name="T58" fmla="*/ 41 w 128"/>
                <a:gd name="T59" fmla="*/ 2 h 183"/>
                <a:gd name="T60" fmla="*/ 23 w 128"/>
                <a:gd name="T61" fmla="*/ 0 h 183"/>
                <a:gd name="T62" fmla="*/ 9 w 128"/>
                <a:gd name="T63" fmla="*/ 1 h 183"/>
                <a:gd name="T64" fmla="*/ 0 w 128"/>
                <a:gd name="T65" fmla="*/ 6 h 183"/>
                <a:gd name="T66" fmla="*/ 16 w 128"/>
                <a:gd name="T67" fmla="*/ 10 h 183"/>
                <a:gd name="T68" fmla="*/ 33 w 128"/>
                <a:gd name="T69" fmla="*/ 14 h 183"/>
                <a:gd name="T70" fmla="*/ 48 w 128"/>
                <a:gd name="T71" fmla="*/ 17 h 183"/>
                <a:gd name="T72" fmla="*/ 63 w 128"/>
                <a:gd name="T73" fmla="*/ 22 h 183"/>
                <a:gd name="T74" fmla="*/ 77 w 128"/>
                <a:gd name="T75" fmla="*/ 28 h 183"/>
                <a:gd name="T76" fmla="*/ 90 w 128"/>
                <a:gd name="T77" fmla="*/ 36 h 183"/>
                <a:gd name="T78" fmla="*/ 101 w 128"/>
                <a:gd name="T79" fmla="*/ 46 h 183"/>
                <a:gd name="T80" fmla="*/ 108 w 128"/>
                <a:gd name="T81" fmla="*/ 61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3"/>
                <a:gd name="T125" fmla="*/ 128 w 128"/>
                <a:gd name="T126" fmla="*/ 183 h 18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95" name="Freeform 794"/>
            <p:cNvSpPr>
              <a:spLocks/>
            </p:cNvSpPr>
            <p:nvPr/>
          </p:nvSpPr>
          <p:spPr bwMode="auto">
            <a:xfrm>
              <a:off x="4309" y="3138"/>
              <a:ext cx="53" cy="63"/>
            </a:xfrm>
            <a:custGeom>
              <a:avLst/>
              <a:gdLst>
                <a:gd name="T0" fmla="*/ 101 w 323"/>
                <a:gd name="T1" fmla="*/ 70 h 379"/>
                <a:gd name="T2" fmla="*/ 54 w 323"/>
                <a:gd name="T3" fmla="*/ 115 h 379"/>
                <a:gd name="T4" fmla="*/ 18 w 323"/>
                <a:gd name="T5" fmla="*/ 167 h 379"/>
                <a:gd name="T6" fmla="*/ 0 w 323"/>
                <a:gd name="T7" fmla="*/ 227 h 379"/>
                <a:gd name="T8" fmla="*/ 4 w 323"/>
                <a:gd name="T9" fmla="*/ 267 h 379"/>
                <a:gd name="T10" fmla="*/ 11 w 323"/>
                <a:gd name="T11" fmla="*/ 283 h 379"/>
                <a:gd name="T12" fmla="*/ 21 w 323"/>
                <a:gd name="T13" fmla="*/ 298 h 379"/>
                <a:gd name="T14" fmla="*/ 34 w 323"/>
                <a:gd name="T15" fmla="*/ 311 h 379"/>
                <a:gd name="T16" fmla="*/ 57 w 323"/>
                <a:gd name="T17" fmla="*/ 325 h 379"/>
                <a:gd name="T18" fmla="*/ 87 w 323"/>
                <a:gd name="T19" fmla="*/ 340 h 379"/>
                <a:gd name="T20" fmla="*/ 120 w 323"/>
                <a:gd name="T21" fmla="*/ 351 h 379"/>
                <a:gd name="T22" fmla="*/ 153 w 323"/>
                <a:gd name="T23" fmla="*/ 360 h 379"/>
                <a:gd name="T24" fmla="*/ 187 w 323"/>
                <a:gd name="T25" fmla="*/ 367 h 379"/>
                <a:gd name="T26" fmla="*/ 221 w 323"/>
                <a:gd name="T27" fmla="*/ 372 h 379"/>
                <a:gd name="T28" fmla="*/ 256 w 323"/>
                <a:gd name="T29" fmla="*/ 375 h 379"/>
                <a:gd name="T30" fmla="*/ 290 w 323"/>
                <a:gd name="T31" fmla="*/ 378 h 379"/>
                <a:gd name="T32" fmla="*/ 312 w 323"/>
                <a:gd name="T33" fmla="*/ 379 h 379"/>
                <a:gd name="T34" fmla="*/ 320 w 323"/>
                <a:gd name="T35" fmla="*/ 372 h 379"/>
                <a:gd name="T36" fmla="*/ 323 w 323"/>
                <a:gd name="T37" fmla="*/ 360 h 379"/>
                <a:gd name="T38" fmla="*/ 316 w 323"/>
                <a:gd name="T39" fmla="*/ 352 h 379"/>
                <a:gd name="T40" fmla="*/ 295 w 323"/>
                <a:gd name="T41" fmla="*/ 351 h 379"/>
                <a:gd name="T42" fmla="*/ 263 w 323"/>
                <a:gd name="T43" fmla="*/ 350 h 379"/>
                <a:gd name="T44" fmla="*/ 231 w 323"/>
                <a:gd name="T45" fmla="*/ 348 h 379"/>
                <a:gd name="T46" fmla="*/ 200 w 323"/>
                <a:gd name="T47" fmla="*/ 343 h 379"/>
                <a:gd name="T48" fmla="*/ 168 w 323"/>
                <a:gd name="T49" fmla="*/ 337 h 379"/>
                <a:gd name="T50" fmla="*/ 136 w 323"/>
                <a:gd name="T51" fmla="*/ 329 h 379"/>
                <a:gd name="T52" fmla="*/ 106 w 323"/>
                <a:gd name="T53" fmla="*/ 320 h 379"/>
                <a:gd name="T54" fmla="*/ 76 w 323"/>
                <a:gd name="T55" fmla="*/ 306 h 379"/>
                <a:gd name="T56" fmla="*/ 51 w 323"/>
                <a:gd name="T57" fmla="*/ 291 h 379"/>
                <a:gd name="T58" fmla="*/ 35 w 323"/>
                <a:gd name="T59" fmla="*/ 269 h 379"/>
                <a:gd name="T60" fmla="*/ 31 w 323"/>
                <a:gd name="T61" fmla="*/ 239 h 379"/>
                <a:gd name="T62" fmla="*/ 38 w 323"/>
                <a:gd name="T63" fmla="*/ 197 h 379"/>
                <a:gd name="T64" fmla="*/ 51 w 323"/>
                <a:gd name="T65" fmla="*/ 165 h 379"/>
                <a:gd name="T66" fmla="*/ 68 w 323"/>
                <a:gd name="T67" fmla="*/ 136 h 379"/>
                <a:gd name="T68" fmla="*/ 89 w 323"/>
                <a:gd name="T69" fmla="*/ 111 h 379"/>
                <a:gd name="T70" fmla="*/ 114 w 323"/>
                <a:gd name="T71" fmla="*/ 88 h 379"/>
                <a:gd name="T72" fmla="*/ 144 w 323"/>
                <a:gd name="T73" fmla="*/ 64 h 379"/>
                <a:gd name="T74" fmla="*/ 181 w 323"/>
                <a:gd name="T75" fmla="*/ 41 h 379"/>
                <a:gd name="T76" fmla="*/ 219 w 323"/>
                <a:gd name="T77" fmla="*/ 22 h 379"/>
                <a:gd name="T78" fmla="*/ 253 w 323"/>
                <a:gd name="T79" fmla="*/ 7 h 379"/>
                <a:gd name="T80" fmla="*/ 255 w 323"/>
                <a:gd name="T81" fmla="*/ 0 h 379"/>
                <a:gd name="T82" fmla="*/ 221 w 323"/>
                <a:gd name="T83" fmla="*/ 5 h 379"/>
                <a:gd name="T84" fmla="*/ 181 w 323"/>
                <a:gd name="T85" fmla="*/ 19 h 379"/>
                <a:gd name="T86" fmla="*/ 142 w 323"/>
                <a:gd name="T87" fmla="*/ 39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3"/>
                <a:gd name="T133" fmla="*/ 0 h 379"/>
                <a:gd name="T134" fmla="*/ 323 w 323"/>
                <a:gd name="T135" fmla="*/ 379 h 37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96" name="Freeform 795"/>
            <p:cNvSpPr>
              <a:spLocks/>
            </p:cNvSpPr>
            <p:nvPr/>
          </p:nvSpPr>
          <p:spPr bwMode="auto">
            <a:xfrm>
              <a:off x="4384" y="3136"/>
              <a:ext cx="47" cy="42"/>
            </a:xfrm>
            <a:custGeom>
              <a:avLst/>
              <a:gdLst>
                <a:gd name="T0" fmla="*/ 235 w 282"/>
                <a:gd name="T1" fmla="*/ 78 h 253"/>
                <a:gd name="T2" fmla="*/ 248 w 282"/>
                <a:gd name="T3" fmla="*/ 92 h 253"/>
                <a:gd name="T4" fmla="*/ 255 w 282"/>
                <a:gd name="T5" fmla="*/ 108 h 253"/>
                <a:gd name="T6" fmla="*/ 259 w 282"/>
                <a:gd name="T7" fmla="*/ 125 h 253"/>
                <a:gd name="T8" fmla="*/ 259 w 282"/>
                <a:gd name="T9" fmla="*/ 144 h 253"/>
                <a:gd name="T10" fmla="*/ 257 w 282"/>
                <a:gd name="T11" fmla="*/ 159 h 253"/>
                <a:gd name="T12" fmla="*/ 252 w 282"/>
                <a:gd name="T13" fmla="*/ 171 h 253"/>
                <a:gd name="T14" fmla="*/ 244 w 282"/>
                <a:gd name="T15" fmla="*/ 184 h 253"/>
                <a:gd name="T16" fmla="*/ 236 w 282"/>
                <a:gd name="T17" fmla="*/ 194 h 253"/>
                <a:gd name="T18" fmla="*/ 225 w 282"/>
                <a:gd name="T19" fmla="*/ 206 h 253"/>
                <a:gd name="T20" fmla="*/ 215 w 282"/>
                <a:gd name="T21" fmla="*/ 215 h 253"/>
                <a:gd name="T22" fmla="*/ 204 w 282"/>
                <a:gd name="T23" fmla="*/ 225 h 253"/>
                <a:gd name="T24" fmla="*/ 194 w 282"/>
                <a:gd name="T25" fmla="*/ 236 h 253"/>
                <a:gd name="T26" fmla="*/ 191 w 282"/>
                <a:gd name="T27" fmla="*/ 239 h 253"/>
                <a:gd name="T28" fmla="*/ 190 w 282"/>
                <a:gd name="T29" fmla="*/ 242 h 253"/>
                <a:gd name="T30" fmla="*/ 191 w 282"/>
                <a:gd name="T31" fmla="*/ 246 h 253"/>
                <a:gd name="T32" fmla="*/ 194 w 282"/>
                <a:gd name="T33" fmla="*/ 249 h 253"/>
                <a:gd name="T34" fmla="*/ 197 w 282"/>
                <a:gd name="T35" fmla="*/ 252 h 253"/>
                <a:gd name="T36" fmla="*/ 201 w 282"/>
                <a:gd name="T37" fmla="*/ 253 h 253"/>
                <a:gd name="T38" fmla="*/ 205 w 282"/>
                <a:gd name="T39" fmla="*/ 252 h 253"/>
                <a:gd name="T40" fmla="*/ 209 w 282"/>
                <a:gd name="T41" fmla="*/ 249 h 253"/>
                <a:gd name="T42" fmla="*/ 232 w 282"/>
                <a:gd name="T43" fmla="*/ 234 h 253"/>
                <a:gd name="T44" fmla="*/ 251 w 282"/>
                <a:gd name="T45" fmla="*/ 215 h 253"/>
                <a:gd name="T46" fmla="*/ 267 w 282"/>
                <a:gd name="T47" fmla="*/ 192 h 253"/>
                <a:gd name="T48" fmla="*/ 278 w 282"/>
                <a:gd name="T49" fmla="*/ 168 h 253"/>
                <a:gd name="T50" fmla="*/ 282 w 282"/>
                <a:gd name="T51" fmla="*/ 141 h 253"/>
                <a:gd name="T52" fmla="*/ 279 w 282"/>
                <a:gd name="T53" fmla="*/ 116 h 253"/>
                <a:gd name="T54" fmla="*/ 270 w 282"/>
                <a:gd name="T55" fmla="*/ 92 h 253"/>
                <a:gd name="T56" fmla="*/ 251 w 282"/>
                <a:gd name="T57" fmla="*/ 70 h 253"/>
                <a:gd name="T58" fmla="*/ 237 w 282"/>
                <a:gd name="T59" fmla="*/ 59 h 253"/>
                <a:gd name="T60" fmla="*/ 221 w 282"/>
                <a:gd name="T61" fmla="*/ 48 h 253"/>
                <a:gd name="T62" fmla="*/ 202 w 282"/>
                <a:gd name="T63" fmla="*/ 39 h 253"/>
                <a:gd name="T64" fmla="*/ 183 w 282"/>
                <a:gd name="T65" fmla="*/ 31 h 253"/>
                <a:gd name="T66" fmla="*/ 163 w 282"/>
                <a:gd name="T67" fmla="*/ 24 h 253"/>
                <a:gd name="T68" fmla="*/ 142 w 282"/>
                <a:gd name="T69" fmla="*/ 18 h 253"/>
                <a:gd name="T70" fmla="*/ 122 w 282"/>
                <a:gd name="T71" fmla="*/ 13 h 253"/>
                <a:gd name="T72" fmla="*/ 101 w 282"/>
                <a:gd name="T73" fmla="*/ 8 h 253"/>
                <a:gd name="T74" fmla="*/ 82 w 282"/>
                <a:gd name="T75" fmla="*/ 5 h 253"/>
                <a:gd name="T76" fmla="*/ 63 w 282"/>
                <a:gd name="T77" fmla="*/ 2 h 253"/>
                <a:gd name="T78" fmla="*/ 47 w 282"/>
                <a:gd name="T79" fmla="*/ 0 h 253"/>
                <a:gd name="T80" fmla="*/ 32 w 282"/>
                <a:gd name="T81" fmla="*/ 0 h 253"/>
                <a:gd name="T82" fmla="*/ 19 w 282"/>
                <a:gd name="T83" fmla="*/ 0 h 253"/>
                <a:gd name="T84" fmla="*/ 10 w 282"/>
                <a:gd name="T85" fmla="*/ 1 h 253"/>
                <a:gd name="T86" fmla="*/ 4 w 282"/>
                <a:gd name="T87" fmla="*/ 4 h 253"/>
                <a:gd name="T88" fmla="*/ 0 w 282"/>
                <a:gd name="T89" fmla="*/ 6 h 253"/>
                <a:gd name="T90" fmla="*/ 12 w 282"/>
                <a:gd name="T91" fmla="*/ 8 h 253"/>
                <a:gd name="T92" fmla="*/ 25 w 282"/>
                <a:gd name="T93" fmla="*/ 9 h 253"/>
                <a:gd name="T94" fmla="*/ 38 w 282"/>
                <a:gd name="T95" fmla="*/ 12 h 253"/>
                <a:gd name="T96" fmla="*/ 52 w 282"/>
                <a:gd name="T97" fmla="*/ 14 h 253"/>
                <a:gd name="T98" fmla="*/ 67 w 282"/>
                <a:gd name="T99" fmla="*/ 16 h 253"/>
                <a:gd name="T100" fmla="*/ 82 w 282"/>
                <a:gd name="T101" fmla="*/ 18 h 253"/>
                <a:gd name="T102" fmla="*/ 97 w 282"/>
                <a:gd name="T103" fmla="*/ 22 h 253"/>
                <a:gd name="T104" fmla="*/ 114 w 282"/>
                <a:gd name="T105" fmla="*/ 25 h 253"/>
                <a:gd name="T106" fmla="*/ 129 w 282"/>
                <a:gd name="T107" fmla="*/ 30 h 253"/>
                <a:gd name="T108" fmla="*/ 146 w 282"/>
                <a:gd name="T109" fmla="*/ 35 h 253"/>
                <a:gd name="T110" fmla="*/ 162 w 282"/>
                <a:gd name="T111" fmla="*/ 40 h 253"/>
                <a:gd name="T112" fmla="*/ 177 w 282"/>
                <a:gd name="T113" fmla="*/ 46 h 253"/>
                <a:gd name="T114" fmla="*/ 192 w 282"/>
                <a:gd name="T115" fmla="*/ 53 h 253"/>
                <a:gd name="T116" fmla="*/ 208 w 282"/>
                <a:gd name="T117" fmla="*/ 60 h 253"/>
                <a:gd name="T118" fmla="*/ 222 w 282"/>
                <a:gd name="T119" fmla="*/ 69 h 253"/>
                <a:gd name="T120" fmla="*/ 235 w 282"/>
                <a:gd name="T121" fmla="*/ 78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2"/>
                <a:gd name="T184" fmla="*/ 0 h 253"/>
                <a:gd name="T185" fmla="*/ 282 w 282"/>
                <a:gd name="T186" fmla="*/ 253 h 25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97" name="Freeform 796"/>
            <p:cNvSpPr>
              <a:spLocks/>
            </p:cNvSpPr>
            <p:nvPr/>
          </p:nvSpPr>
          <p:spPr bwMode="auto">
            <a:xfrm>
              <a:off x="4290" y="3159"/>
              <a:ext cx="19" cy="39"/>
            </a:xfrm>
            <a:custGeom>
              <a:avLst/>
              <a:gdLst>
                <a:gd name="T0" fmla="*/ 0 w 115"/>
                <a:gd name="T1" fmla="*/ 128 h 236"/>
                <a:gd name="T2" fmla="*/ 0 w 115"/>
                <a:gd name="T3" fmla="*/ 148 h 236"/>
                <a:gd name="T4" fmla="*/ 5 w 115"/>
                <a:gd name="T5" fmla="*/ 166 h 236"/>
                <a:gd name="T6" fmla="*/ 13 w 115"/>
                <a:gd name="T7" fmla="*/ 184 h 236"/>
                <a:gd name="T8" fmla="*/ 24 w 115"/>
                <a:gd name="T9" fmla="*/ 198 h 236"/>
                <a:gd name="T10" fmla="*/ 39 w 115"/>
                <a:gd name="T11" fmla="*/ 211 h 236"/>
                <a:gd name="T12" fmla="*/ 55 w 115"/>
                <a:gd name="T13" fmla="*/ 223 h 236"/>
                <a:gd name="T14" fmla="*/ 74 w 115"/>
                <a:gd name="T15" fmla="*/ 231 h 236"/>
                <a:gd name="T16" fmla="*/ 92 w 115"/>
                <a:gd name="T17" fmla="*/ 235 h 236"/>
                <a:gd name="T18" fmla="*/ 98 w 115"/>
                <a:gd name="T19" fmla="*/ 236 h 236"/>
                <a:gd name="T20" fmla="*/ 104 w 115"/>
                <a:gd name="T21" fmla="*/ 234 h 236"/>
                <a:gd name="T22" fmla="*/ 109 w 115"/>
                <a:gd name="T23" fmla="*/ 231 h 236"/>
                <a:gd name="T24" fmla="*/ 111 w 115"/>
                <a:gd name="T25" fmla="*/ 226 h 236"/>
                <a:gd name="T26" fmla="*/ 111 w 115"/>
                <a:gd name="T27" fmla="*/ 220 h 236"/>
                <a:gd name="T28" fmla="*/ 110 w 115"/>
                <a:gd name="T29" fmla="*/ 215 h 236"/>
                <a:gd name="T30" fmla="*/ 107 w 115"/>
                <a:gd name="T31" fmla="*/ 210 h 236"/>
                <a:gd name="T32" fmla="*/ 101 w 115"/>
                <a:gd name="T33" fmla="*/ 208 h 236"/>
                <a:gd name="T34" fmla="*/ 82 w 115"/>
                <a:gd name="T35" fmla="*/ 201 h 236"/>
                <a:gd name="T36" fmla="*/ 64 w 115"/>
                <a:gd name="T37" fmla="*/ 192 h 236"/>
                <a:gd name="T38" fmla="*/ 50 w 115"/>
                <a:gd name="T39" fmla="*/ 179 h 236"/>
                <a:gd name="T40" fmla="*/ 40 w 115"/>
                <a:gd name="T41" fmla="*/ 165 h 236"/>
                <a:gd name="T42" fmla="*/ 33 w 115"/>
                <a:gd name="T43" fmla="*/ 148 h 236"/>
                <a:gd name="T44" fmla="*/ 29 w 115"/>
                <a:gd name="T45" fmla="*/ 130 h 236"/>
                <a:gd name="T46" fmla="*/ 29 w 115"/>
                <a:gd name="T47" fmla="*/ 110 h 236"/>
                <a:gd name="T48" fmla="*/ 35 w 115"/>
                <a:gd name="T49" fmla="*/ 89 h 236"/>
                <a:gd name="T50" fmla="*/ 43 w 115"/>
                <a:gd name="T51" fmla="*/ 74 h 236"/>
                <a:gd name="T52" fmla="*/ 56 w 115"/>
                <a:gd name="T53" fmla="*/ 60 h 236"/>
                <a:gd name="T54" fmla="*/ 70 w 115"/>
                <a:gd name="T55" fmla="*/ 46 h 236"/>
                <a:gd name="T56" fmla="*/ 85 w 115"/>
                <a:gd name="T57" fmla="*/ 33 h 236"/>
                <a:gd name="T58" fmla="*/ 98 w 115"/>
                <a:gd name="T59" fmla="*/ 23 h 236"/>
                <a:gd name="T60" fmla="*/ 109 w 115"/>
                <a:gd name="T61" fmla="*/ 12 h 236"/>
                <a:gd name="T62" fmla="*/ 115 w 115"/>
                <a:gd name="T63" fmla="*/ 6 h 236"/>
                <a:gd name="T64" fmla="*/ 115 w 115"/>
                <a:gd name="T65" fmla="*/ 0 h 236"/>
                <a:gd name="T66" fmla="*/ 102 w 115"/>
                <a:gd name="T67" fmla="*/ 4 h 236"/>
                <a:gd name="T68" fmla="*/ 85 w 115"/>
                <a:gd name="T69" fmla="*/ 12 h 236"/>
                <a:gd name="T70" fmla="*/ 68 w 115"/>
                <a:gd name="T71" fmla="*/ 26 h 236"/>
                <a:gd name="T72" fmla="*/ 49 w 115"/>
                <a:gd name="T73" fmla="*/ 42 h 236"/>
                <a:gd name="T74" fmla="*/ 32 w 115"/>
                <a:gd name="T75" fmla="*/ 61 h 236"/>
                <a:gd name="T76" fmla="*/ 17 w 115"/>
                <a:gd name="T77" fmla="*/ 82 h 236"/>
                <a:gd name="T78" fmla="*/ 6 w 115"/>
                <a:gd name="T79" fmla="*/ 105 h 236"/>
                <a:gd name="T80" fmla="*/ 0 w 115"/>
                <a:gd name="T81" fmla="*/ 128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5"/>
                <a:gd name="T124" fmla="*/ 0 h 236"/>
                <a:gd name="T125" fmla="*/ 115 w 115"/>
                <a:gd name="T126" fmla="*/ 236 h 2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98" name="Freeform 797"/>
            <p:cNvSpPr>
              <a:spLocks/>
            </p:cNvSpPr>
            <p:nvPr/>
          </p:nvSpPr>
          <p:spPr bwMode="auto">
            <a:xfrm>
              <a:off x="4423" y="3133"/>
              <a:ext cx="41" cy="52"/>
            </a:xfrm>
            <a:custGeom>
              <a:avLst/>
              <a:gdLst>
                <a:gd name="T0" fmla="*/ 208 w 245"/>
                <a:gd name="T1" fmla="*/ 124 h 310"/>
                <a:gd name="T2" fmla="*/ 220 w 245"/>
                <a:gd name="T3" fmla="*/ 144 h 310"/>
                <a:gd name="T4" fmla="*/ 226 w 245"/>
                <a:gd name="T5" fmla="*/ 164 h 310"/>
                <a:gd name="T6" fmla="*/ 222 w 245"/>
                <a:gd name="T7" fmla="*/ 187 h 310"/>
                <a:gd name="T8" fmla="*/ 208 w 245"/>
                <a:gd name="T9" fmla="*/ 209 h 310"/>
                <a:gd name="T10" fmla="*/ 188 w 245"/>
                <a:gd name="T11" fmla="*/ 229 h 310"/>
                <a:gd name="T12" fmla="*/ 166 w 245"/>
                <a:gd name="T13" fmla="*/ 246 h 310"/>
                <a:gd name="T14" fmla="*/ 142 w 245"/>
                <a:gd name="T15" fmla="*/ 264 h 310"/>
                <a:gd name="T16" fmla="*/ 128 w 245"/>
                <a:gd name="T17" fmla="*/ 278 h 310"/>
                <a:gd name="T18" fmla="*/ 124 w 245"/>
                <a:gd name="T19" fmla="*/ 287 h 310"/>
                <a:gd name="T20" fmla="*/ 120 w 245"/>
                <a:gd name="T21" fmla="*/ 296 h 310"/>
                <a:gd name="T22" fmla="*/ 122 w 245"/>
                <a:gd name="T23" fmla="*/ 306 h 310"/>
                <a:gd name="T24" fmla="*/ 131 w 245"/>
                <a:gd name="T25" fmla="*/ 310 h 310"/>
                <a:gd name="T26" fmla="*/ 139 w 245"/>
                <a:gd name="T27" fmla="*/ 309 h 310"/>
                <a:gd name="T28" fmla="*/ 154 w 245"/>
                <a:gd name="T29" fmla="*/ 292 h 310"/>
                <a:gd name="T30" fmla="*/ 180 w 245"/>
                <a:gd name="T31" fmla="*/ 269 h 310"/>
                <a:gd name="T32" fmla="*/ 207 w 245"/>
                <a:gd name="T33" fmla="*/ 246 h 310"/>
                <a:gd name="T34" fmla="*/ 230 w 245"/>
                <a:gd name="T35" fmla="*/ 219 h 310"/>
                <a:gd name="T36" fmla="*/ 244 w 245"/>
                <a:gd name="T37" fmla="*/ 186 h 310"/>
                <a:gd name="T38" fmla="*/ 243 w 245"/>
                <a:gd name="T39" fmla="*/ 152 h 310"/>
                <a:gd name="T40" fmla="*/ 228 w 245"/>
                <a:gd name="T41" fmla="*/ 119 h 310"/>
                <a:gd name="T42" fmla="*/ 203 w 245"/>
                <a:gd name="T43" fmla="*/ 93 h 310"/>
                <a:gd name="T44" fmla="*/ 176 w 245"/>
                <a:gd name="T45" fmla="*/ 76 h 310"/>
                <a:gd name="T46" fmla="*/ 151 w 245"/>
                <a:gd name="T47" fmla="*/ 61 h 310"/>
                <a:gd name="T48" fmla="*/ 122 w 245"/>
                <a:gd name="T49" fmla="*/ 46 h 310"/>
                <a:gd name="T50" fmla="*/ 93 w 245"/>
                <a:gd name="T51" fmla="*/ 31 h 310"/>
                <a:gd name="T52" fmla="*/ 66 w 245"/>
                <a:gd name="T53" fmla="*/ 18 h 310"/>
                <a:gd name="T54" fmla="*/ 40 w 245"/>
                <a:gd name="T55" fmla="*/ 8 h 310"/>
                <a:gd name="T56" fmla="*/ 20 w 245"/>
                <a:gd name="T57" fmla="*/ 1 h 310"/>
                <a:gd name="T58" fmla="*/ 5 w 245"/>
                <a:gd name="T59" fmla="*/ 0 h 310"/>
                <a:gd name="T60" fmla="*/ 11 w 245"/>
                <a:gd name="T61" fmla="*/ 8 h 310"/>
                <a:gd name="T62" fmla="*/ 36 w 245"/>
                <a:gd name="T63" fmla="*/ 20 h 310"/>
                <a:gd name="T64" fmla="*/ 60 w 245"/>
                <a:gd name="T65" fmla="*/ 31 h 310"/>
                <a:gd name="T66" fmla="*/ 86 w 245"/>
                <a:gd name="T67" fmla="*/ 44 h 310"/>
                <a:gd name="T68" fmla="*/ 113 w 245"/>
                <a:gd name="T69" fmla="*/ 57 h 310"/>
                <a:gd name="T70" fmla="*/ 139 w 245"/>
                <a:gd name="T71" fmla="*/ 71 h 310"/>
                <a:gd name="T72" fmla="*/ 165 w 245"/>
                <a:gd name="T73" fmla="*/ 88 h 310"/>
                <a:gd name="T74" fmla="*/ 188 w 245"/>
                <a:gd name="T75" fmla="*/ 106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5"/>
                <a:gd name="T115" fmla="*/ 0 h 310"/>
                <a:gd name="T116" fmla="*/ 245 w 245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99" name="Freeform 798"/>
            <p:cNvSpPr>
              <a:spLocks/>
            </p:cNvSpPr>
            <p:nvPr/>
          </p:nvSpPr>
          <p:spPr bwMode="auto">
            <a:xfrm>
              <a:off x="4338" y="3209"/>
              <a:ext cx="125" cy="175"/>
            </a:xfrm>
            <a:custGeom>
              <a:avLst/>
              <a:gdLst>
                <a:gd name="T0" fmla="*/ 0 w 125"/>
                <a:gd name="T1" fmla="*/ 175 h 175"/>
                <a:gd name="T2" fmla="*/ 0 w 125"/>
                <a:gd name="T3" fmla="*/ 144 h 175"/>
                <a:gd name="T4" fmla="*/ 11 w 125"/>
                <a:gd name="T5" fmla="*/ 144 h 175"/>
                <a:gd name="T6" fmla="*/ 11 w 125"/>
                <a:gd name="T7" fmla="*/ 118 h 175"/>
                <a:gd name="T8" fmla="*/ 23 w 125"/>
                <a:gd name="T9" fmla="*/ 114 h 175"/>
                <a:gd name="T10" fmla="*/ 20 w 125"/>
                <a:gd name="T11" fmla="*/ 88 h 175"/>
                <a:gd name="T12" fmla="*/ 30 w 125"/>
                <a:gd name="T13" fmla="*/ 84 h 175"/>
                <a:gd name="T14" fmla="*/ 30 w 125"/>
                <a:gd name="T15" fmla="*/ 58 h 175"/>
                <a:gd name="T16" fmla="*/ 39 w 125"/>
                <a:gd name="T17" fmla="*/ 54 h 175"/>
                <a:gd name="T18" fmla="*/ 39 w 125"/>
                <a:gd name="T19" fmla="*/ 28 h 175"/>
                <a:gd name="T20" fmla="*/ 48 w 125"/>
                <a:gd name="T21" fmla="*/ 28 h 175"/>
                <a:gd name="T22" fmla="*/ 56 w 125"/>
                <a:gd name="T23" fmla="*/ 0 h 175"/>
                <a:gd name="T24" fmla="*/ 80 w 125"/>
                <a:gd name="T25" fmla="*/ 0 h 175"/>
                <a:gd name="T26" fmla="*/ 81 w 125"/>
                <a:gd name="T27" fmla="*/ 25 h 175"/>
                <a:gd name="T28" fmla="*/ 92 w 125"/>
                <a:gd name="T29" fmla="*/ 24 h 175"/>
                <a:gd name="T30" fmla="*/ 93 w 125"/>
                <a:gd name="T31" fmla="*/ 49 h 175"/>
                <a:gd name="T32" fmla="*/ 102 w 125"/>
                <a:gd name="T33" fmla="*/ 54 h 175"/>
                <a:gd name="T34" fmla="*/ 99 w 125"/>
                <a:gd name="T35" fmla="*/ 81 h 175"/>
                <a:gd name="T36" fmla="*/ 114 w 125"/>
                <a:gd name="T37" fmla="*/ 82 h 175"/>
                <a:gd name="T38" fmla="*/ 107 w 125"/>
                <a:gd name="T39" fmla="*/ 81 h 175"/>
                <a:gd name="T40" fmla="*/ 108 w 125"/>
                <a:gd name="T41" fmla="*/ 114 h 175"/>
                <a:gd name="T42" fmla="*/ 117 w 125"/>
                <a:gd name="T43" fmla="*/ 117 h 175"/>
                <a:gd name="T44" fmla="*/ 122 w 125"/>
                <a:gd name="T45" fmla="*/ 142 h 175"/>
                <a:gd name="T46" fmla="*/ 125 w 125"/>
                <a:gd name="T47" fmla="*/ 175 h 175"/>
                <a:gd name="T48" fmla="*/ 0 w 125"/>
                <a:gd name="T49" fmla="*/ 175 h 17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5"/>
                <a:gd name="T76" fmla="*/ 0 h 175"/>
                <a:gd name="T77" fmla="*/ 125 w 125"/>
                <a:gd name="T78" fmla="*/ 175 h 17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81" name="Group 799"/>
          <p:cNvGrpSpPr>
            <a:grpSpLocks/>
          </p:cNvGrpSpPr>
          <p:nvPr/>
        </p:nvGrpSpPr>
        <p:grpSpPr bwMode="auto">
          <a:xfrm>
            <a:off x="609600" y="2157413"/>
            <a:ext cx="3340100" cy="3265487"/>
            <a:chOff x="2865" y="1307"/>
            <a:chExt cx="2104" cy="2057"/>
          </a:xfrm>
        </p:grpSpPr>
        <p:sp>
          <p:nvSpPr>
            <p:cNvPr id="2178" name="Line 800"/>
            <p:cNvSpPr>
              <a:spLocks noChangeShapeType="1"/>
            </p:cNvSpPr>
            <p:nvPr/>
          </p:nvSpPr>
          <p:spPr bwMode="auto">
            <a:xfrm>
              <a:off x="4092" y="1307"/>
              <a:ext cx="877" cy="1762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9" name="Line 801"/>
            <p:cNvSpPr>
              <a:spLocks noChangeShapeType="1"/>
            </p:cNvSpPr>
            <p:nvPr/>
          </p:nvSpPr>
          <p:spPr bwMode="auto">
            <a:xfrm>
              <a:off x="3466" y="2211"/>
              <a:ext cx="1487" cy="1014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0" name="Line 802"/>
            <p:cNvSpPr>
              <a:spLocks noChangeShapeType="1"/>
            </p:cNvSpPr>
            <p:nvPr/>
          </p:nvSpPr>
          <p:spPr bwMode="auto">
            <a:xfrm>
              <a:off x="3657" y="3158"/>
              <a:ext cx="1014" cy="206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1" name="Text Box 803"/>
            <p:cNvSpPr txBox="1">
              <a:spLocks noChangeArrowheads="1"/>
            </p:cNvSpPr>
            <p:nvPr/>
          </p:nvSpPr>
          <p:spPr bwMode="auto">
            <a:xfrm>
              <a:off x="2865" y="2510"/>
              <a:ext cx="11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>
                  <a:solidFill>
                    <a:srgbClr val="FF3300"/>
                  </a:solidFill>
                </a:rPr>
                <a:t>client/server</a:t>
              </a:r>
            </a:p>
          </p:txBody>
        </p:sp>
      </p:grpSp>
      <p:sp>
        <p:nvSpPr>
          <p:cNvPr id="6" name="Footer Placeholder 2"/>
          <p:cNvSpPr txBox="1">
            <a:spLocks noGrp="1"/>
          </p:cNvSpPr>
          <p:nvPr/>
        </p:nvSpPr>
        <p:spPr bwMode="auto">
          <a:xfrm>
            <a:off x="7162800" y="6532563"/>
            <a:ext cx="1452562" cy="285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 smtClean="0">
                <a:latin typeface="Arial" charset="0"/>
                <a:cs typeface="Arial" charset="0"/>
              </a:rPr>
              <a:t>6</a:t>
            </a:r>
            <a:endParaRPr lang="en-US" sz="1600" dirty="0">
              <a:latin typeface="Arial" charset="0"/>
              <a:cs typeface="Arial" charset="0"/>
            </a:endParaRPr>
          </a:p>
        </p:txBody>
      </p:sp>
      <p:sp>
        <p:nvSpPr>
          <p:cNvPr id="34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38400" y="64928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DNS: caching and updating records</a:t>
            </a:r>
            <a:endParaRPr lang="en-US" smtClean="0"/>
          </a:p>
        </p:txBody>
      </p:sp>
      <p:sp>
        <p:nvSpPr>
          <p:cNvPr id="860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9125" y="1438275"/>
            <a:ext cx="7816850" cy="4733925"/>
          </a:xfrm>
        </p:spPr>
        <p:txBody>
          <a:bodyPr/>
          <a:lstStyle/>
          <a:p>
            <a:r>
              <a:rPr lang="en-US" sz="2400" smtClean="0"/>
              <a:t>once (any) name server learns mapping, it </a:t>
            </a:r>
            <a:r>
              <a:rPr lang="en-US" sz="2400" i="1" smtClean="0">
                <a:solidFill>
                  <a:srgbClr val="000099"/>
                </a:solidFill>
              </a:rPr>
              <a:t>caches</a:t>
            </a:r>
            <a:r>
              <a:rPr lang="en-US" sz="2400" smtClean="0"/>
              <a:t> mapping</a:t>
            </a:r>
          </a:p>
          <a:p>
            <a:pPr lvl="1"/>
            <a:r>
              <a:rPr lang="en-US" smtClean="0"/>
              <a:t>cache entries timeout (disappear) after some time</a:t>
            </a:r>
          </a:p>
          <a:p>
            <a:pPr lvl="1"/>
            <a:r>
              <a:rPr lang="en-US" smtClean="0"/>
              <a:t>TLD servers typically cached in local name servers</a:t>
            </a:r>
          </a:p>
          <a:p>
            <a:pPr lvl="2"/>
            <a:r>
              <a:rPr lang="en-US" smtClean="0"/>
              <a:t>Thus root name servers not often visited</a:t>
            </a:r>
          </a:p>
          <a:p>
            <a:r>
              <a:rPr lang="en-US" sz="2400" smtClean="0"/>
              <a:t>update/notify mechanisms proposed IETF standard</a:t>
            </a:r>
          </a:p>
          <a:p>
            <a:pPr lvl="1"/>
            <a:r>
              <a:rPr lang="en-US" sz="2000" smtClean="0"/>
              <a:t>RFC 2136</a:t>
            </a:r>
            <a:endParaRPr lang="en-US" sz="180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278836-F49B-470B-BFB1-898E12B00214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DNS records</a:t>
            </a:r>
            <a:endParaRPr lang="en-US" smtClean="0"/>
          </a:p>
        </p:txBody>
      </p:sp>
      <p:sp>
        <p:nvSpPr>
          <p:cNvPr id="8704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2925" y="1343025"/>
            <a:ext cx="7820025" cy="5143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 smtClean="0">
                <a:solidFill>
                  <a:srgbClr val="000099"/>
                </a:solidFill>
              </a:rPr>
              <a:t>DNS:</a:t>
            </a:r>
            <a:r>
              <a:rPr lang="en-US" sz="2400" smtClean="0"/>
              <a:t> distributed db storing resource records </a:t>
            </a:r>
            <a:r>
              <a:rPr lang="en-US" sz="2400" smtClean="0">
                <a:solidFill>
                  <a:srgbClr val="FF0000"/>
                </a:solidFill>
              </a:rPr>
              <a:t>(RR)</a:t>
            </a:r>
            <a:endParaRPr lang="en-US" sz="2400" smtClean="0"/>
          </a:p>
        </p:txBody>
      </p:sp>
      <p:sp>
        <p:nvSpPr>
          <p:cNvPr id="8704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23875" y="3895725"/>
            <a:ext cx="4000500" cy="18669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Type=NS</a:t>
            </a:r>
          </a:p>
          <a:p>
            <a:pPr lvl="1"/>
            <a:r>
              <a:rPr lang="en-US" sz="2000" b="1" smtClean="0">
                <a:latin typeface="Courier New" pitchFamily="49" charset="0"/>
              </a:rPr>
              <a:t>name</a:t>
            </a:r>
            <a:r>
              <a:rPr lang="en-US" sz="2000" smtClean="0"/>
              <a:t> is domain (e.g., foo.com)</a:t>
            </a:r>
          </a:p>
          <a:p>
            <a:pPr lvl="1"/>
            <a:r>
              <a:rPr lang="en-US" sz="2000" b="1" smtClean="0">
                <a:latin typeface="Courier New" pitchFamily="49" charset="0"/>
              </a:rPr>
              <a:t>value</a:t>
            </a:r>
            <a:r>
              <a:rPr lang="en-US" sz="2000" smtClean="0"/>
              <a:t> is hostname of authoritative name server for this domain</a:t>
            </a:r>
          </a:p>
          <a:p>
            <a:endParaRPr lang="en-US" sz="2400" smtClean="0"/>
          </a:p>
        </p:txBody>
      </p:sp>
      <p:sp>
        <p:nvSpPr>
          <p:cNvPr id="87051" name="Text Box 6"/>
          <p:cNvSpPr txBox="1">
            <a:spLocks noChangeArrowheads="1"/>
          </p:cNvSpPr>
          <p:nvPr/>
        </p:nvSpPr>
        <p:spPr bwMode="auto">
          <a:xfrm>
            <a:off x="1795463" y="1908175"/>
            <a:ext cx="5364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RR format: </a:t>
            </a:r>
            <a:r>
              <a:rPr lang="en-US" sz="1800" b="1">
                <a:latin typeface="Courier New" pitchFamily="49" charset="0"/>
              </a:rPr>
              <a:t>(name, value, type, ttl)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7052" name="Rectangle 7"/>
          <p:cNvSpPr>
            <a:spLocks noChangeArrowheads="1"/>
          </p:cNvSpPr>
          <p:nvPr/>
        </p:nvSpPr>
        <p:spPr bwMode="auto">
          <a:xfrm>
            <a:off x="1876425" y="1895475"/>
            <a:ext cx="5267325" cy="571500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523875" y="2657475"/>
            <a:ext cx="38100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>
                <a:solidFill>
                  <a:srgbClr val="FF0000"/>
                </a:solidFill>
              </a:rPr>
              <a:t>Type=A</a:t>
            </a:r>
          </a:p>
          <a:p>
            <a:pPr marL="742950" lvl="1" indent="-285750"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 sz="2000" b="1">
                <a:latin typeface="Courier New" pitchFamily="49" charset="0"/>
              </a:rPr>
              <a:t>name</a:t>
            </a:r>
            <a:r>
              <a:rPr lang="en-US" sz="2000"/>
              <a:t> is hostname</a:t>
            </a:r>
          </a:p>
          <a:p>
            <a:pPr marL="742950" lvl="1" indent="-285750"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 sz="2000" b="1">
                <a:latin typeface="Courier New" pitchFamily="49" charset="0"/>
              </a:rPr>
              <a:t>value</a:t>
            </a:r>
            <a:r>
              <a:rPr lang="en-US" sz="2000"/>
              <a:t> is IP address</a:t>
            </a:r>
          </a:p>
          <a:p>
            <a:pPr marL="342900" indent="-342900">
              <a:buFont typeface="ZapfDingbats" pitchFamily="82" charset="2"/>
              <a:buChar char="r"/>
            </a:pPr>
            <a:endParaRPr lang="en-US"/>
          </a:p>
        </p:txBody>
      </p:sp>
      <p:sp>
        <p:nvSpPr>
          <p:cNvPr id="87049" name="Rectangle 9"/>
          <p:cNvSpPr>
            <a:spLocks noChangeArrowheads="1"/>
          </p:cNvSpPr>
          <p:nvPr/>
        </p:nvSpPr>
        <p:spPr bwMode="auto">
          <a:xfrm>
            <a:off x="4217988" y="2697163"/>
            <a:ext cx="451485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>
                <a:solidFill>
                  <a:srgbClr val="FF0000"/>
                </a:solidFill>
              </a:rPr>
              <a:t>Type=CNAME</a:t>
            </a:r>
          </a:p>
          <a:p>
            <a:pPr marL="742950" lvl="1" indent="-285750"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 sz="2000" b="1">
                <a:latin typeface="Courier New" pitchFamily="49" charset="0"/>
              </a:rPr>
              <a:t>name</a:t>
            </a:r>
            <a:r>
              <a:rPr lang="en-US" sz="2000"/>
              <a:t> is alias name for some “canonical” (the real) name</a:t>
            </a:r>
          </a:p>
          <a:p>
            <a:pPr marL="742950" lvl="1" indent="-285750"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 sz="1800">
                <a:latin typeface="Courier New" pitchFamily="49" charset="0"/>
              </a:rPr>
              <a:t>www.ibm.com </a:t>
            </a:r>
            <a:r>
              <a:rPr lang="en-US" sz="2000"/>
              <a:t>is really</a:t>
            </a:r>
            <a:endParaRPr lang="en-US" sz="1800">
              <a:latin typeface="Courier New" pitchFamily="49" charset="0"/>
            </a:endParaRPr>
          </a:p>
          <a:p>
            <a:pPr marL="742950" lvl="1" indent="-285750">
              <a:buClr>
                <a:srgbClr val="000099"/>
              </a:buClr>
              <a:buSzTx/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  servereast.backup2.ibm.com</a:t>
            </a:r>
          </a:p>
          <a:p>
            <a:pPr marL="742950" lvl="1" indent="-285750"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 sz="2000" b="1">
                <a:latin typeface="Courier New" pitchFamily="49" charset="0"/>
              </a:rPr>
              <a:t>value</a:t>
            </a:r>
            <a:r>
              <a:rPr lang="en-US" sz="2000"/>
              <a:t> is canonical name</a:t>
            </a:r>
          </a:p>
          <a:p>
            <a:pPr marL="342900" indent="-342900">
              <a:buFont typeface="ZapfDingbats" pitchFamily="82" charset="2"/>
              <a:buChar char="r"/>
            </a:pPr>
            <a:endParaRPr lang="en-US"/>
          </a:p>
        </p:txBody>
      </p:sp>
      <p:sp>
        <p:nvSpPr>
          <p:cNvPr id="87050" name="Rectangle 10"/>
          <p:cNvSpPr>
            <a:spLocks noChangeArrowheads="1"/>
          </p:cNvSpPr>
          <p:nvPr/>
        </p:nvSpPr>
        <p:spPr bwMode="auto">
          <a:xfrm>
            <a:off x="4252913" y="5032375"/>
            <a:ext cx="4408487" cy="130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>
                <a:solidFill>
                  <a:srgbClr val="FF0000"/>
                </a:solidFill>
              </a:rPr>
              <a:t>Type=MX</a:t>
            </a:r>
          </a:p>
          <a:p>
            <a:pPr marL="742950" lvl="1" indent="-285750"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 sz="2000" b="1">
                <a:latin typeface="Courier New" pitchFamily="49" charset="0"/>
              </a:rPr>
              <a:t>value</a:t>
            </a:r>
            <a:r>
              <a:rPr lang="en-US" sz="2000"/>
              <a:t> is name of mailserver associated with </a:t>
            </a:r>
            <a:r>
              <a:rPr lang="en-US" sz="2000" b="1">
                <a:latin typeface="Courier New" pitchFamily="49" charset="0"/>
              </a:rPr>
              <a:t>name</a:t>
            </a:r>
            <a:endParaRPr lang="en-US" sz="2000"/>
          </a:p>
          <a:p>
            <a:pPr marL="342900" indent="-342900">
              <a:buFont typeface="ZapfDingbats" pitchFamily="82" charset="2"/>
              <a:buChar char="r"/>
            </a:pP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278836-F49B-470B-BFB1-898E12B00214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DNS protocol, messages</a:t>
            </a:r>
            <a:endParaRPr lang="en-US" smtClean="0"/>
          </a:p>
        </p:txBody>
      </p:sp>
      <p:sp>
        <p:nvSpPr>
          <p:cNvPr id="8806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2925" y="1343025"/>
            <a:ext cx="7820025" cy="5143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 smtClean="0">
                <a:solidFill>
                  <a:srgbClr val="000099"/>
                </a:solidFill>
              </a:rPr>
              <a:t>DNS protocol :</a:t>
            </a:r>
            <a:r>
              <a:rPr lang="en-US" sz="2400" smtClean="0"/>
              <a:t> </a:t>
            </a:r>
            <a:r>
              <a:rPr lang="en-US" sz="2400" i="1" smtClean="0">
                <a:solidFill>
                  <a:srgbClr val="FF0000"/>
                </a:solidFill>
              </a:rPr>
              <a:t>query</a:t>
            </a:r>
            <a:r>
              <a:rPr lang="en-US" sz="2400" smtClean="0">
                <a:solidFill>
                  <a:srgbClr val="FF0000"/>
                </a:solidFill>
              </a:rPr>
              <a:t> </a:t>
            </a:r>
            <a:r>
              <a:rPr lang="en-US" sz="2400" smtClean="0"/>
              <a:t>and </a:t>
            </a:r>
            <a:r>
              <a:rPr lang="en-US" sz="2400" i="1" smtClean="0">
                <a:solidFill>
                  <a:srgbClr val="FF0000"/>
                </a:solidFill>
              </a:rPr>
              <a:t>reply</a:t>
            </a:r>
            <a:r>
              <a:rPr lang="en-US" sz="2400" smtClean="0"/>
              <a:t> messages, both with same </a:t>
            </a:r>
            <a:r>
              <a:rPr lang="en-US" sz="2400" i="1" smtClean="0">
                <a:solidFill>
                  <a:srgbClr val="FF0000"/>
                </a:solidFill>
              </a:rPr>
              <a:t>message format</a:t>
            </a:r>
            <a:endParaRPr lang="en-US" sz="2400" smtClean="0">
              <a:solidFill>
                <a:srgbClr val="FF0000"/>
              </a:solidFill>
            </a:endParaRPr>
          </a:p>
        </p:txBody>
      </p:sp>
      <p:sp>
        <p:nvSpPr>
          <p:cNvPr id="88070" name="Rectangle 4"/>
          <p:cNvSpPr>
            <a:spLocks noChangeArrowheads="1"/>
          </p:cNvSpPr>
          <p:nvPr/>
        </p:nvSpPr>
        <p:spPr bwMode="auto">
          <a:xfrm>
            <a:off x="533400" y="2352675"/>
            <a:ext cx="357505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/>
              <a:t>msg header</a:t>
            </a:r>
          </a:p>
          <a:p>
            <a:pPr marL="342900" indent="-342900"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>
                <a:solidFill>
                  <a:srgbClr val="000099"/>
                </a:solidFill>
              </a:rPr>
              <a:t>identification:</a:t>
            </a:r>
            <a:r>
              <a:rPr lang="en-US" sz="2000"/>
              <a:t> 16 bit # for query, reply to query uses same #</a:t>
            </a:r>
          </a:p>
          <a:p>
            <a:pPr marL="342900" indent="-342900"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>
                <a:solidFill>
                  <a:srgbClr val="000099"/>
                </a:solidFill>
              </a:rPr>
              <a:t>flags:</a:t>
            </a:r>
          </a:p>
          <a:p>
            <a:pPr marL="742950" lvl="1" indent="-285750"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 sz="2000"/>
              <a:t>query or reply</a:t>
            </a:r>
          </a:p>
          <a:p>
            <a:pPr marL="742950" lvl="1" indent="-285750"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 sz="2000"/>
              <a:t>recursion desired </a:t>
            </a:r>
          </a:p>
          <a:p>
            <a:pPr marL="742950" lvl="1" indent="-285750"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 sz="2000"/>
              <a:t>recursion available</a:t>
            </a:r>
          </a:p>
          <a:p>
            <a:pPr marL="742950" lvl="1" indent="-285750"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 sz="2000"/>
              <a:t>reply is authoritative</a:t>
            </a:r>
          </a:p>
        </p:txBody>
      </p:sp>
      <p:pic>
        <p:nvPicPr>
          <p:cNvPr id="88071" name="Picture 5" descr="DNSmess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81475" y="2090738"/>
            <a:ext cx="4962525" cy="416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278836-F49B-470B-BFB1-898E12B00214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DNS protocol, messages</a:t>
            </a:r>
            <a:endParaRPr lang="en-US" smtClean="0"/>
          </a:p>
        </p:txBody>
      </p:sp>
      <p:pic>
        <p:nvPicPr>
          <p:cNvPr id="89093" name="Picture 3" descr="DNSmess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03725" y="1509713"/>
            <a:ext cx="4387850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094" name="Text Box 4"/>
          <p:cNvSpPr txBox="1">
            <a:spLocks noChangeArrowheads="1"/>
          </p:cNvSpPr>
          <p:nvPr/>
        </p:nvSpPr>
        <p:spPr bwMode="auto">
          <a:xfrm>
            <a:off x="942975" y="1830388"/>
            <a:ext cx="2286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/>
              <a:t>Name, type fields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/>
              <a:t> for a query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9095" name="Text Box 5"/>
          <p:cNvSpPr txBox="1">
            <a:spLocks noChangeArrowheads="1"/>
          </p:cNvSpPr>
          <p:nvPr/>
        </p:nvSpPr>
        <p:spPr bwMode="auto">
          <a:xfrm>
            <a:off x="1063625" y="2830513"/>
            <a:ext cx="21685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/>
              <a:t>RRs in response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/>
              <a:t>to query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9096" name="Text Box 6"/>
          <p:cNvSpPr txBox="1">
            <a:spLocks noChangeArrowheads="1"/>
          </p:cNvSpPr>
          <p:nvPr/>
        </p:nvSpPr>
        <p:spPr bwMode="auto">
          <a:xfrm>
            <a:off x="522288" y="3716338"/>
            <a:ext cx="27130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/>
              <a:t>records for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/>
              <a:t>authoritative servers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9097" name="Text Box 7"/>
          <p:cNvSpPr txBox="1">
            <a:spLocks noChangeArrowheads="1"/>
          </p:cNvSpPr>
          <p:nvPr/>
        </p:nvSpPr>
        <p:spPr bwMode="auto">
          <a:xfrm>
            <a:off x="458788" y="4668838"/>
            <a:ext cx="27638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/>
              <a:t>additional “helpful”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/>
              <a:t>info that may be used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9098" name="Line 8"/>
          <p:cNvSpPr>
            <a:spLocks noChangeShapeType="1"/>
          </p:cNvSpPr>
          <p:nvPr/>
        </p:nvSpPr>
        <p:spPr bwMode="auto">
          <a:xfrm>
            <a:off x="3152775" y="2171700"/>
            <a:ext cx="1447800" cy="8001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9099" name="Line 9"/>
          <p:cNvSpPr>
            <a:spLocks noChangeShapeType="1"/>
          </p:cNvSpPr>
          <p:nvPr/>
        </p:nvSpPr>
        <p:spPr bwMode="auto">
          <a:xfrm>
            <a:off x="3152775" y="3200400"/>
            <a:ext cx="1514475" cy="3714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9100" name="Line 10"/>
          <p:cNvSpPr>
            <a:spLocks noChangeShapeType="1"/>
          </p:cNvSpPr>
          <p:nvPr/>
        </p:nvSpPr>
        <p:spPr bwMode="auto">
          <a:xfrm>
            <a:off x="3181350" y="4076700"/>
            <a:ext cx="1447800" cy="133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9101" name="Line 11"/>
          <p:cNvSpPr>
            <a:spLocks noChangeShapeType="1"/>
          </p:cNvSpPr>
          <p:nvPr/>
        </p:nvSpPr>
        <p:spPr bwMode="auto">
          <a:xfrm flipV="1">
            <a:off x="3190875" y="4743450"/>
            <a:ext cx="1438275" cy="2762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278836-F49B-470B-BFB1-898E12B00214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Inserting records into DNS</a:t>
            </a:r>
          </a:p>
        </p:txBody>
      </p:sp>
      <p:sp>
        <p:nvSpPr>
          <p:cNvPr id="9011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07363" cy="4648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example: new startup “Network Utopia”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register name networkuptopia.com at </a:t>
            </a:r>
            <a:r>
              <a:rPr lang="en-US" sz="2400" i="1" dirty="0" smtClean="0"/>
              <a:t>DNS </a:t>
            </a:r>
            <a:r>
              <a:rPr lang="en-US" sz="2400" i="1" dirty="0" smtClean="0">
                <a:solidFill>
                  <a:srgbClr val="FF0000"/>
                </a:solidFill>
              </a:rPr>
              <a:t>registrar</a:t>
            </a:r>
            <a:r>
              <a:rPr lang="en-US" sz="2400" dirty="0" smtClean="0"/>
              <a:t> (e.g., Network Solutions)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provide names, IP addresses of authoritative name server (primary and secondary)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registrar inserts two RRs into com TLD server:</a:t>
            </a:r>
            <a:br>
              <a:rPr lang="en-US" sz="2000" dirty="0" smtClean="0"/>
            </a:br>
            <a:endParaRPr lang="en-US" sz="2000" dirty="0" smtClean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(networkutopia.com, dns1.networkutopia.com, NS)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(dns1.networkutopia.com, 212.212.212.1, A)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</a:rPr>
              <a:t/>
            </a:r>
            <a:br>
              <a:rPr lang="en-US" sz="2000" dirty="0" smtClean="0">
                <a:solidFill>
                  <a:schemeClr val="accent2"/>
                </a:solidFill>
                <a:latin typeface="Courier New" pitchFamily="49" charset="0"/>
              </a:rPr>
            </a:br>
            <a:endParaRPr lang="en-US" sz="2000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 dirty="0" smtClean="0"/>
              <a:t>create authoritative server Type A record for www.networkuptopia.com; Type MX record for networkutopia.com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How do people get IP address of your Web site?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Pure P2P architecture</a:t>
            </a:r>
          </a:p>
        </p:txBody>
      </p:sp>
      <p:sp>
        <p:nvSpPr>
          <p:cNvPr id="3090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4049713" cy="4648200"/>
          </a:xfrm>
        </p:spPr>
        <p:txBody>
          <a:bodyPr/>
          <a:lstStyle/>
          <a:p>
            <a:r>
              <a:rPr lang="en-US" sz="2400" i="1" smtClean="0"/>
              <a:t>no</a:t>
            </a:r>
            <a:r>
              <a:rPr lang="en-US" sz="2400" smtClean="0"/>
              <a:t> always-on server</a:t>
            </a:r>
          </a:p>
          <a:p>
            <a:r>
              <a:rPr lang="en-US" sz="2400" smtClean="0"/>
              <a:t>arbitrary end systems directly communicate</a:t>
            </a:r>
          </a:p>
          <a:p>
            <a:r>
              <a:rPr lang="en-US" sz="2400" smtClean="0"/>
              <a:t>peers are intermittently connected and change IP addresses</a:t>
            </a:r>
          </a:p>
          <a:p>
            <a:pPr>
              <a:buFont typeface="Wingdings" pitchFamily="2" charset="2"/>
              <a:buNone/>
            </a:pPr>
            <a:endParaRPr lang="en-US" sz="2400" smtClean="0"/>
          </a:p>
          <a:p>
            <a:endParaRPr lang="en-US" sz="2400" smtClean="0"/>
          </a:p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highly scalable but difficult to manage</a:t>
            </a:r>
          </a:p>
          <a:p>
            <a:endParaRPr lang="en-US" sz="2400" smtClean="0"/>
          </a:p>
        </p:txBody>
      </p:sp>
      <p:sp>
        <p:nvSpPr>
          <p:cNvPr id="3091" name="Freeform 691"/>
          <p:cNvSpPr>
            <a:spLocks/>
          </p:cNvSpPr>
          <p:nvPr/>
        </p:nvSpPr>
        <p:spPr bwMode="auto">
          <a:xfrm>
            <a:off x="6710363" y="3457575"/>
            <a:ext cx="1314450" cy="674688"/>
          </a:xfrm>
          <a:custGeom>
            <a:avLst/>
            <a:gdLst>
              <a:gd name="T0" fmla="*/ 382 w 828"/>
              <a:gd name="T1" fmla="*/ 30 h 425"/>
              <a:gd name="T2" fmla="*/ 370 w 828"/>
              <a:gd name="T3" fmla="*/ 30 h 425"/>
              <a:gd name="T4" fmla="*/ 126 w 828"/>
              <a:gd name="T5" fmla="*/ 32 h 425"/>
              <a:gd name="T6" fmla="*/ 6 w 828"/>
              <a:gd name="T7" fmla="*/ 126 h 425"/>
              <a:gd name="T8" fmla="*/ 92 w 828"/>
              <a:gd name="T9" fmla="*/ 274 h 425"/>
              <a:gd name="T10" fmla="*/ 292 w 828"/>
              <a:gd name="T11" fmla="*/ 384 h 425"/>
              <a:gd name="T12" fmla="*/ 540 w 828"/>
              <a:gd name="T13" fmla="*/ 416 h 425"/>
              <a:gd name="T14" fmla="*/ 698 w 828"/>
              <a:gd name="T15" fmla="*/ 330 h 425"/>
              <a:gd name="T16" fmla="*/ 776 w 828"/>
              <a:gd name="T17" fmla="*/ 170 h 425"/>
              <a:gd name="T18" fmla="*/ 792 w 828"/>
              <a:gd name="T19" fmla="*/ 22 h 425"/>
              <a:gd name="T20" fmla="*/ 560 w 828"/>
              <a:gd name="T21" fmla="*/ 38 h 425"/>
              <a:gd name="T22" fmla="*/ 382 w 828"/>
              <a:gd name="T23" fmla="*/ 30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28"/>
              <a:gd name="T37" fmla="*/ 0 h 425"/>
              <a:gd name="T38" fmla="*/ 828 w 828"/>
              <a:gd name="T39" fmla="*/ 425 h 42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2" name="Freeform 692"/>
          <p:cNvSpPr>
            <a:spLocks/>
          </p:cNvSpPr>
          <p:nvPr/>
        </p:nvSpPr>
        <p:spPr bwMode="auto">
          <a:xfrm>
            <a:off x="6729413" y="1931988"/>
            <a:ext cx="1730375" cy="1044575"/>
          </a:xfrm>
          <a:custGeom>
            <a:avLst/>
            <a:gdLst>
              <a:gd name="T0" fmla="*/ 424 w 765"/>
              <a:gd name="T1" fmla="*/ 10 h 459"/>
              <a:gd name="T2" fmla="*/ 288 w 765"/>
              <a:gd name="T3" fmla="*/ 70 h 459"/>
              <a:gd name="T4" fmla="*/ 96 w 765"/>
              <a:gd name="T5" fmla="*/ 100 h 459"/>
              <a:gd name="T6" fmla="*/ 14 w 765"/>
              <a:gd name="T7" fmla="*/ 336 h 459"/>
              <a:gd name="T8" fmla="*/ 180 w 765"/>
              <a:gd name="T9" fmla="*/ 444 h 459"/>
              <a:gd name="T10" fmla="*/ 346 w 765"/>
              <a:gd name="T11" fmla="*/ 426 h 459"/>
              <a:gd name="T12" fmla="*/ 584 w 765"/>
              <a:gd name="T13" fmla="*/ 444 h 459"/>
              <a:gd name="T14" fmla="*/ 698 w 765"/>
              <a:gd name="T15" fmla="*/ 434 h 459"/>
              <a:gd name="T16" fmla="*/ 752 w 765"/>
              <a:gd name="T17" fmla="*/ 372 h 459"/>
              <a:gd name="T18" fmla="*/ 750 w 765"/>
              <a:gd name="T19" fmla="*/ 158 h 459"/>
              <a:gd name="T20" fmla="*/ 662 w 765"/>
              <a:gd name="T21" fmla="*/ 34 h 459"/>
              <a:gd name="T22" fmla="*/ 424 w 765"/>
              <a:gd name="T23" fmla="*/ 10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65"/>
              <a:gd name="T37" fmla="*/ 0 h 459"/>
              <a:gd name="T38" fmla="*/ 765 w 765"/>
              <a:gd name="T39" fmla="*/ 459 h 45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3" name="Freeform 693"/>
          <p:cNvSpPr>
            <a:spLocks/>
          </p:cNvSpPr>
          <p:nvPr/>
        </p:nvSpPr>
        <p:spPr bwMode="auto">
          <a:xfrm>
            <a:off x="4989513" y="1639888"/>
            <a:ext cx="1644650" cy="1071562"/>
          </a:xfrm>
          <a:custGeom>
            <a:avLst/>
            <a:gdLst>
              <a:gd name="T0" fmla="*/ 648 w 1036"/>
              <a:gd name="T1" fmla="*/ 11 h 675"/>
              <a:gd name="T2" fmla="*/ 390 w 1036"/>
              <a:gd name="T3" fmla="*/ 53 h 675"/>
              <a:gd name="T4" fmla="*/ 206 w 1036"/>
              <a:gd name="T5" fmla="*/ 129 h 675"/>
              <a:gd name="T6" fmla="*/ 152 w 1036"/>
              <a:gd name="T7" fmla="*/ 229 h 675"/>
              <a:gd name="T8" fmla="*/ 22 w 1036"/>
              <a:gd name="T9" fmla="*/ 297 h 675"/>
              <a:gd name="T10" fmla="*/ 18 w 1036"/>
              <a:gd name="T11" fmla="*/ 459 h 675"/>
              <a:gd name="T12" fmla="*/ 132 w 1036"/>
              <a:gd name="T13" fmla="*/ 489 h 675"/>
              <a:gd name="T14" fmla="*/ 458 w 1036"/>
              <a:gd name="T15" fmla="*/ 489 h 675"/>
              <a:gd name="T16" fmla="*/ 598 w 1036"/>
              <a:gd name="T17" fmla="*/ 555 h 675"/>
              <a:gd name="T18" fmla="*/ 752 w 1036"/>
              <a:gd name="T19" fmla="*/ 657 h 675"/>
              <a:gd name="T20" fmla="*/ 870 w 1036"/>
              <a:gd name="T21" fmla="*/ 661 h 675"/>
              <a:gd name="T22" fmla="*/ 952 w 1036"/>
              <a:gd name="T23" fmla="*/ 603 h 675"/>
              <a:gd name="T24" fmla="*/ 992 w 1036"/>
              <a:gd name="T25" fmla="*/ 445 h 675"/>
              <a:gd name="T26" fmla="*/ 1018 w 1036"/>
              <a:gd name="T27" fmla="*/ 291 h 675"/>
              <a:gd name="T28" fmla="*/ 1022 w 1036"/>
              <a:gd name="T29" fmla="*/ 107 h 675"/>
              <a:gd name="T30" fmla="*/ 934 w 1036"/>
              <a:gd name="T31" fmla="*/ 17 h 675"/>
              <a:gd name="T32" fmla="*/ 776 w 1036"/>
              <a:gd name="T33" fmla="*/ 3 h 675"/>
              <a:gd name="T34" fmla="*/ 648 w 1036"/>
              <a:gd name="T35" fmla="*/ 11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694"/>
          <p:cNvGrpSpPr>
            <a:grpSpLocks/>
          </p:cNvGrpSpPr>
          <p:nvPr/>
        </p:nvGrpSpPr>
        <p:grpSpPr bwMode="auto">
          <a:xfrm>
            <a:off x="5076825" y="2974975"/>
            <a:ext cx="1458913" cy="933450"/>
            <a:chOff x="2889" y="1631"/>
            <a:chExt cx="980" cy="743"/>
          </a:xfrm>
        </p:grpSpPr>
        <p:sp>
          <p:nvSpPr>
            <p:cNvPr id="3418" name="Rectangle 695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9" name="AutoShape 696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>
                <a:solidFill>
                  <a:srgbClr val="00CCFF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" name="Group 697"/>
          <p:cNvGrpSpPr>
            <a:grpSpLocks/>
          </p:cNvGrpSpPr>
          <p:nvPr/>
        </p:nvGrpSpPr>
        <p:grpSpPr bwMode="auto">
          <a:xfrm>
            <a:off x="5778500" y="1831975"/>
            <a:ext cx="336550" cy="531813"/>
            <a:chOff x="3796" y="1043"/>
            <a:chExt cx="865" cy="1237"/>
          </a:xfrm>
        </p:grpSpPr>
        <p:sp>
          <p:nvSpPr>
            <p:cNvPr id="3388" name="Line 698"/>
            <p:cNvSpPr>
              <a:spLocks noChangeShapeType="1"/>
            </p:cNvSpPr>
            <p:nvPr/>
          </p:nvSpPr>
          <p:spPr bwMode="auto">
            <a:xfrm flipH="1">
              <a:off x="3992" y="1481"/>
              <a:ext cx="235" cy="7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9" name="Line 699"/>
            <p:cNvSpPr>
              <a:spLocks noChangeShapeType="1"/>
            </p:cNvSpPr>
            <p:nvPr/>
          </p:nvSpPr>
          <p:spPr bwMode="auto">
            <a:xfrm>
              <a:off x="4227" y="1481"/>
              <a:ext cx="236" cy="72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90" name="Line 700"/>
            <p:cNvSpPr>
              <a:spLocks noChangeShapeType="1"/>
            </p:cNvSpPr>
            <p:nvPr/>
          </p:nvSpPr>
          <p:spPr bwMode="auto">
            <a:xfrm>
              <a:off x="3992" y="2201"/>
              <a:ext cx="235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91" name="Line 701"/>
            <p:cNvSpPr>
              <a:spLocks noChangeShapeType="1"/>
            </p:cNvSpPr>
            <p:nvPr/>
          </p:nvSpPr>
          <p:spPr bwMode="auto">
            <a:xfrm flipH="1">
              <a:off x="4227" y="2201"/>
              <a:ext cx="236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92" name="Line 702"/>
            <p:cNvSpPr>
              <a:spLocks noChangeShapeType="1"/>
            </p:cNvSpPr>
            <p:nvPr/>
          </p:nvSpPr>
          <p:spPr bwMode="auto">
            <a:xfrm>
              <a:off x="4227" y="1497"/>
              <a:ext cx="0" cy="78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93" name="Line 703"/>
            <p:cNvSpPr>
              <a:spLocks noChangeShapeType="1"/>
            </p:cNvSpPr>
            <p:nvPr/>
          </p:nvSpPr>
          <p:spPr bwMode="auto">
            <a:xfrm flipV="1">
              <a:off x="3992" y="2127"/>
              <a:ext cx="235" cy="7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94" name="Line 704"/>
            <p:cNvSpPr>
              <a:spLocks noChangeShapeType="1"/>
            </p:cNvSpPr>
            <p:nvPr/>
          </p:nvSpPr>
          <p:spPr bwMode="auto">
            <a:xfrm flipH="1" flipV="1">
              <a:off x="4227" y="2127"/>
              <a:ext cx="236" cy="7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95" name="Line 705"/>
            <p:cNvSpPr>
              <a:spLocks noChangeShapeType="1"/>
            </p:cNvSpPr>
            <p:nvPr/>
          </p:nvSpPr>
          <p:spPr bwMode="auto">
            <a:xfrm>
              <a:off x="4092" y="1890"/>
              <a:ext cx="135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96" name="Line 706"/>
            <p:cNvSpPr>
              <a:spLocks noChangeShapeType="1"/>
            </p:cNvSpPr>
            <p:nvPr/>
          </p:nvSpPr>
          <p:spPr bwMode="auto">
            <a:xfrm flipV="1">
              <a:off x="4227" y="1890"/>
              <a:ext cx="143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97" name="Line 707"/>
            <p:cNvSpPr>
              <a:spLocks noChangeShapeType="1"/>
            </p:cNvSpPr>
            <p:nvPr/>
          </p:nvSpPr>
          <p:spPr bwMode="auto">
            <a:xfrm>
              <a:off x="4047" y="1996"/>
              <a:ext cx="175" cy="8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98" name="Line 708"/>
            <p:cNvSpPr>
              <a:spLocks noChangeShapeType="1"/>
            </p:cNvSpPr>
            <p:nvPr/>
          </p:nvSpPr>
          <p:spPr bwMode="auto">
            <a:xfrm flipV="1">
              <a:off x="4227" y="2012"/>
              <a:ext cx="176" cy="7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99" name="Line 709"/>
            <p:cNvSpPr>
              <a:spLocks noChangeShapeType="1"/>
            </p:cNvSpPr>
            <p:nvPr/>
          </p:nvSpPr>
          <p:spPr bwMode="auto">
            <a:xfrm flipV="1">
              <a:off x="4227" y="1782"/>
              <a:ext cx="90" cy="2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00" name="Line 710"/>
            <p:cNvSpPr>
              <a:spLocks noChangeShapeType="1"/>
            </p:cNvSpPr>
            <p:nvPr/>
          </p:nvSpPr>
          <p:spPr bwMode="auto">
            <a:xfrm flipV="1">
              <a:off x="4227" y="1632"/>
              <a:ext cx="57" cy="2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01" name="Line 711"/>
            <p:cNvSpPr>
              <a:spLocks noChangeShapeType="1"/>
            </p:cNvSpPr>
            <p:nvPr/>
          </p:nvSpPr>
          <p:spPr bwMode="auto">
            <a:xfrm>
              <a:off x="4126" y="1772"/>
              <a:ext cx="109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02" name="Line 712"/>
            <p:cNvSpPr>
              <a:spLocks noChangeShapeType="1"/>
            </p:cNvSpPr>
            <p:nvPr/>
          </p:nvSpPr>
          <p:spPr bwMode="auto">
            <a:xfrm>
              <a:off x="4175" y="1625"/>
              <a:ext cx="63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4" name="Group 713"/>
            <p:cNvGrpSpPr>
              <a:grpSpLocks/>
            </p:cNvGrpSpPr>
            <p:nvPr/>
          </p:nvGrpSpPr>
          <p:grpSpPr bwMode="auto">
            <a:xfrm>
              <a:off x="4269" y="1415"/>
              <a:ext cx="392" cy="137"/>
              <a:chOff x="4227" y="1360"/>
              <a:chExt cx="863" cy="270"/>
            </a:xfrm>
          </p:grpSpPr>
          <p:sp>
            <p:nvSpPr>
              <p:cNvPr id="3414" name="Line 714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415" name="Line 715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416" name="Line 716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417" name="Line 717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" name="Group 718"/>
            <p:cNvGrpSpPr>
              <a:grpSpLocks/>
            </p:cNvGrpSpPr>
            <p:nvPr/>
          </p:nvGrpSpPr>
          <p:grpSpPr bwMode="auto">
            <a:xfrm rot="5700496">
              <a:off x="4053" y="1170"/>
              <a:ext cx="392" cy="137"/>
              <a:chOff x="4227" y="1360"/>
              <a:chExt cx="863" cy="270"/>
            </a:xfrm>
          </p:grpSpPr>
          <p:sp>
            <p:nvSpPr>
              <p:cNvPr id="3410" name="Line 719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411" name="Line 720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412" name="Line 721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413" name="Line 722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" name="Group 723"/>
            <p:cNvGrpSpPr>
              <a:grpSpLocks/>
            </p:cNvGrpSpPr>
            <p:nvPr/>
          </p:nvGrpSpPr>
          <p:grpSpPr bwMode="auto">
            <a:xfrm rot="10800000">
              <a:off x="3796" y="1402"/>
              <a:ext cx="392" cy="137"/>
              <a:chOff x="4227" y="1360"/>
              <a:chExt cx="863" cy="270"/>
            </a:xfrm>
          </p:grpSpPr>
          <p:sp>
            <p:nvSpPr>
              <p:cNvPr id="3406" name="Line 724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407" name="Line 725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408" name="Line 726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409" name="Line 727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3096" name="Oval 728"/>
          <p:cNvSpPr>
            <a:spLocks noChangeArrowheads="1"/>
          </p:cNvSpPr>
          <p:nvPr/>
        </p:nvSpPr>
        <p:spPr bwMode="auto">
          <a:xfrm>
            <a:off x="6835775" y="365283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7" name="Line 729"/>
          <p:cNvSpPr>
            <a:spLocks noChangeShapeType="1"/>
          </p:cNvSpPr>
          <p:nvPr/>
        </p:nvSpPr>
        <p:spPr bwMode="auto">
          <a:xfrm>
            <a:off x="6835775" y="3644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8" name="Line 730"/>
          <p:cNvSpPr>
            <a:spLocks noChangeShapeType="1"/>
          </p:cNvSpPr>
          <p:nvPr/>
        </p:nvSpPr>
        <p:spPr bwMode="auto">
          <a:xfrm>
            <a:off x="7194550" y="3644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9" name="Rectangle 731"/>
          <p:cNvSpPr>
            <a:spLocks noChangeArrowheads="1"/>
          </p:cNvSpPr>
          <p:nvPr/>
        </p:nvSpPr>
        <p:spPr bwMode="auto">
          <a:xfrm>
            <a:off x="6835775" y="3644900"/>
            <a:ext cx="355600" cy="58738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>
              <a:latin typeface="Times New Roman" pitchFamily="18" charset="0"/>
            </a:endParaRPr>
          </a:p>
        </p:txBody>
      </p:sp>
      <p:sp>
        <p:nvSpPr>
          <p:cNvPr id="3100" name="Oval 732"/>
          <p:cNvSpPr>
            <a:spLocks noChangeArrowheads="1"/>
          </p:cNvSpPr>
          <p:nvPr/>
        </p:nvSpPr>
        <p:spPr bwMode="auto">
          <a:xfrm>
            <a:off x="6832600" y="357663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733"/>
          <p:cNvGrpSpPr>
            <a:grpSpLocks/>
          </p:cNvGrpSpPr>
          <p:nvPr/>
        </p:nvGrpSpPr>
        <p:grpSpPr bwMode="auto">
          <a:xfrm>
            <a:off x="6918325" y="3600450"/>
            <a:ext cx="179388" cy="65088"/>
            <a:chOff x="2848" y="848"/>
            <a:chExt cx="140" cy="98"/>
          </a:xfrm>
        </p:grpSpPr>
        <p:sp>
          <p:nvSpPr>
            <p:cNvPr id="3385" name="Line 73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" name="Line 73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" name="Line 73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737"/>
          <p:cNvGrpSpPr>
            <a:grpSpLocks/>
          </p:cNvGrpSpPr>
          <p:nvPr/>
        </p:nvGrpSpPr>
        <p:grpSpPr bwMode="auto">
          <a:xfrm flipV="1">
            <a:off x="6918325" y="3600450"/>
            <a:ext cx="179388" cy="65088"/>
            <a:chOff x="2848" y="848"/>
            <a:chExt cx="140" cy="98"/>
          </a:xfrm>
        </p:grpSpPr>
        <p:sp>
          <p:nvSpPr>
            <p:cNvPr id="3382" name="Line 73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" name="Line 73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" name="Line 74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03" name="Oval 741"/>
          <p:cNvSpPr>
            <a:spLocks noChangeArrowheads="1"/>
          </p:cNvSpPr>
          <p:nvPr/>
        </p:nvSpPr>
        <p:spPr bwMode="auto">
          <a:xfrm>
            <a:off x="7191375" y="393223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04" name="Line 742"/>
          <p:cNvSpPr>
            <a:spLocks noChangeShapeType="1"/>
          </p:cNvSpPr>
          <p:nvPr/>
        </p:nvSpPr>
        <p:spPr bwMode="auto">
          <a:xfrm>
            <a:off x="7191375" y="39243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05" name="Line 743"/>
          <p:cNvSpPr>
            <a:spLocks noChangeShapeType="1"/>
          </p:cNvSpPr>
          <p:nvPr/>
        </p:nvSpPr>
        <p:spPr bwMode="auto">
          <a:xfrm>
            <a:off x="7550150" y="39243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06" name="Rectangle 744"/>
          <p:cNvSpPr>
            <a:spLocks noChangeArrowheads="1"/>
          </p:cNvSpPr>
          <p:nvPr/>
        </p:nvSpPr>
        <p:spPr bwMode="auto">
          <a:xfrm>
            <a:off x="7191375" y="3924300"/>
            <a:ext cx="355600" cy="58738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>
              <a:latin typeface="Times New Roman" pitchFamily="18" charset="0"/>
            </a:endParaRPr>
          </a:p>
        </p:txBody>
      </p:sp>
      <p:sp>
        <p:nvSpPr>
          <p:cNvPr id="3107" name="Oval 745"/>
          <p:cNvSpPr>
            <a:spLocks noChangeArrowheads="1"/>
          </p:cNvSpPr>
          <p:nvPr/>
        </p:nvSpPr>
        <p:spPr bwMode="auto">
          <a:xfrm>
            <a:off x="7188200" y="385603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746"/>
          <p:cNvGrpSpPr>
            <a:grpSpLocks/>
          </p:cNvGrpSpPr>
          <p:nvPr/>
        </p:nvGrpSpPr>
        <p:grpSpPr bwMode="auto">
          <a:xfrm>
            <a:off x="7273925" y="3879850"/>
            <a:ext cx="179388" cy="65088"/>
            <a:chOff x="2848" y="848"/>
            <a:chExt cx="140" cy="98"/>
          </a:xfrm>
        </p:grpSpPr>
        <p:sp>
          <p:nvSpPr>
            <p:cNvPr id="3379" name="Line 74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" name="Line 74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" name="Line 74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750"/>
          <p:cNvGrpSpPr>
            <a:grpSpLocks/>
          </p:cNvGrpSpPr>
          <p:nvPr/>
        </p:nvGrpSpPr>
        <p:grpSpPr bwMode="auto">
          <a:xfrm flipV="1">
            <a:off x="7273925" y="3879850"/>
            <a:ext cx="179388" cy="65088"/>
            <a:chOff x="2848" y="848"/>
            <a:chExt cx="140" cy="98"/>
          </a:xfrm>
        </p:grpSpPr>
        <p:sp>
          <p:nvSpPr>
            <p:cNvPr id="3376" name="Line 75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7" name="Line 75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8" name="Line 75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10" name="Oval 754"/>
          <p:cNvSpPr>
            <a:spLocks noChangeArrowheads="1"/>
          </p:cNvSpPr>
          <p:nvPr/>
        </p:nvSpPr>
        <p:spPr bwMode="auto">
          <a:xfrm>
            <a:off x="7470775" y="366553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11" name="Line 755"/>
          <p:cNvSpPr>
            <a:spLocks noChangeShapeType="1"/>
          </p:cNvSpPr>
          <p:nvPr/>
        </p:nvSpPr>
        <p:spPr bwMode="auto">
          <a:xfrm>
            <a:off x="7470775" y="36576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12" name="Line 756"/>
          <p:cNvSpPr>
            <a:spLocks noChangeShapeType="1"/>
          </p:cNvSpPr>
          <p:nvPr/>
        </p:nvSpPr>
        <p:spPr bwMode="auto">
          <a:xfrm>
            <a:off x="7829550" y="36576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13" name="Rectangle 757"/>
          <p:cNvSpPr>
            <a:spLocks noChangeArrowheads="1"/>
          </p:cNvSpPr>
          <p:nvPr/>
        </p:nvSpPr>
        <p:spPr bwMode="auto">
          <a:xfrm>
            <a:off x="7470775" y="3657600"/>
            <a:ext cx="355600" cy="58738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>
              <a:latin typeface="Times New Roman" pitchFamily="18" charset="0"/>
            </a:endParaRPr>
          </a:p>
        </p:txBody>
      </p:sp>
      <p:sp>
        <p:nvSpPr>
          <p:cNvPr id="3114" name="Oval 758"/>
          <p:cNvSpPr>
            <a:spLocks noChangeArrowheads="1"/>
          </p:cNvSpPr>
          <p:nvPr/>
        </p:nvSpPr>
        <p:spPr bwMode="auto">
          <a:xfrm>
            <a:off x="7467600" y="358933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759"/>
          <p:cNvGrpSpPr>
            <a:grpSpLocks/>
          </p:cNvGrpSpPr>
          <p:nvPr/>
        </p:nvGrpSpPr>
        <p:grpSpPr bwMode="auto">
          <a:xfrm>
            <a:off x="7553325" y="3613150"/>
            <a:ext cx="179388" cy="65088"/>
            <a:chOff x="2848" y="848"/>
            <a:chExt cx="140" cy="98"/>
          </a:xfrm>
        </p:grpSpPr>
        <p:sp>
          <p:nvSpPr>
            <p:cNvPr id="3373" name="Line 76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4" name="Line 76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5" name="Line 76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763"/>
          <p:cNvGrpSpPr>
            <a:grpSpLocks/>
          </p:cNvGrpSpPr>
          <p:nvPr/>
        </p:nvGrpSpPr>
        <p:grpSpPr bwMode="auto">
          <a:xfrm flipV="1">
            <a:off x="7553325" y="3613150"/>
            <a:ext cx="179388" cy="65088"/>
            <a:chOff x="2848" y="848"/>
            <a:chExt cx="140" cy="98"/>
          </a:xfrm>
        </p:grpSpPr>
        <p:sp>
          <p:nvSpPr>
            <p:cNvPr id="3370" name="Line 76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1" name="Line 76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2" name="Line 76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17" name="Oval 767"/>
          <p:cNvSpPr>
            <a:spLocks noChangeArrowheads="1"/>
          </p:cNvSpPr>
          <p:nvPr/>
        </p:nvSpPr>
        <p:spPr bwMode="auto">
          <a:xfrm>
            <a:off x="6935788" y="2503488"/>
            <a:ext cx="347662" cy="889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18" name="Line 768"/>
          <p:cNvSpPr>
            <a:spLocks noChangeShapeType="1"/>
          </p:cNvSpPr>
          <p:nvPr/>
        </p:nvSpPr>
        <p:spPr bwMode="auto">
          <a:xfrm>
            <a:off x="6935788" y="2495550"/>
            <a:ext cx="0" cy="5556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19" name="Line 769"/>
          <p:cNvSpPr>
            <a:spLocks noChangeShapeType="1"/>
          </p:cNvSpPr>
          <p:nvPr/>
        </p:nvSpPr>
        <p:spPr bwMode="auto">
          <a:xfrm>
            <a:off x="7283450" y="2495550"/>
            <a:ext cx="0" cy="5556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20" name="Rectangle 770"/>
          <p:cNvSpPr>
            <a:spLocks noChangeArrowheads="1"/>
          </p:cNvSpPr>
          <p:nvPr/>
        </p:nvSpPr>
        <p:spPr bwMode="auto">
          <a:xfrm>
            <a:off x="6935788" y="2495550"/>
            <a:ext cx="344487" cy="53975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>
              <a:latin typeface="Times New Roman" pitchFamily="18" charset="0"/>
            </a:endParaRPr>
          </a:p>
        </p:txBody>
      </p:sp>
      <p:sp>
        <p:nvSpPr>
          <p:cNvPr id="3121" name="Oval 771"/>
          <p:cNvSpPr>
            <a:spLocks noChangeArrowheads="1"/>
          </p:cNvSpPr>
          <p:nvPr/>
        </p:nvSpPr>
        <p:spPr bwMode="auto">
          <a:xfrm>
            <a:off x="6932613" y="2432050"/>
            <a:ext cx="347662" cy="103188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772"/>
          <p:cNvGrpSpPr>
            <a:grpSpLocks/>
          </p:cNvGrpSpPr>
          <p:nvPr/>
        </p:nvGrpSpPr>
        <p:grpSpPr bwMode="auto">
          <a:xfrm>
            <a:off x="7016750" y="2454275"/>
            <a:ext cx="171450" cy="61913"/>
            <a:chOff x="2848" y="848"/>
            <a:chExt cx="140" cy="98"/>
          </a:xfrm>
        </p:grpSpPr>
        <p:sp>
          <p:nvSpPr>
            <p:cNvPr id="3367" name="Line 77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8" name="Line 77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9" name="Line 77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776"/>
          <p:cNvGrpSpPr>
            <a:grpSpLocks/>
          </p:cNvGrpSpPr>
          <p:nvPr/>
        </p:nvGrpSpPr>
        <p:grpSpPr bwMode="auto">
          <a:xfrm flipV="1">
            <a:off x="7016750" y="2454275"/>
            <a:ext cx="171450" cy="60325"/>
            <a:chOff x="2848" y="848"/>
            <a:chExt cx="140" cy="98"/>
          </a:xfrm>
        </p:grpSpPr>
        <p:sp>
          <p:nvSpPr>
            <p:cNvPr id="3364" name="Line 77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5" name="Line 77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6" name="Line 77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24" name="Oval 780"/>
          <p:cNvSpPr>
            <a:spLocks noChangeArrowheads="1"/>
          </p:cNvSpPr>
          <p:nvPr/>
        </p:nvSpPr>
        <p:spPr bwMode="auto">
          <a:xfrm>
            <a:off x="6934200" y="276383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25" name="Line 781"/>
          <p:cNvSpPr>
            <a:spLocks noChangeShapeType="1"/>
          </p:cNvSpPr>
          <p:nvPr/>
        </p:nvSpPr>
        <p:spPr bwMode="auto">
          <a:xfrm>
            <a:off x="6934200" y="2755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26" name="Line 782"/>
          <p:cNvSpPr>
            <a:spLocks noChangeShapeType="1"/>
          </p:cNvSpPr>
          <p:nvPr/>
        </p:nvSpPr>
        <p:spPr bwMode="auto">
          <a:xfrm>
            <a:off x="7292975" y="2755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27" name="Rectangle 783"/>
          <p:cNvSpPr>
            <a:spLocks noChangeArrowheads="1"/>
          </p:cNvSpPr>
          <p:nvPr/>
        </p:nvSpPr>
        <p:spPr bwMode="auto">
          <a:xfrm>
            <a:off x="6934200" y="2755900"/>
            <a:ext cx="355600" cy="58738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>
              <a:latin typeface="Times New Roman" pitchFamily="18" charset="0"/>
            </a:endParaRPr>
          </a:p>
        </p:txBody>
      </p:sp>
      <p:sp>
        <p:nvSpPr>
          <p:cNvPr id="3128" name="Oval 784"/>
          <p:cNvSpPr>
            <a:spLocks noChangeArrowheads="1"/>
          </p:cNvSpPr>
          <p:nvPr/>
        </p:nvSpPr>
        <p:spPr bwMode="auto">
          <a:xfrm>
            <a:off x="6931025" y="268763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" name="Group 785"/>
          <p:cNvGrpSpPr>
            <a:grpSpLocks/>
          </p:cNvGrpSpPr>
          <p:nvPr/>
        </p:nvGrpSpPr>
        <p:grpSpPr bwMode="auto">
          <a:xfrm>
            <a:off x="7016750" y="2711450"/>
            <a:ext cx="179388" cy="65088"/>
            <a:chOff x="2848" y="848"/>
            <a:chExt cx="140" cy="98"/>
          </a:xfrm>
        </p:grpSpPr>
        <p:sp>
          <p:nvSpPr>
            <p:cNvPr id="3361" name="Line 78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2" name="Line 78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3" name="Line 78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789"/>
          <p:cNvGrpSpPr>
            <a:grpSpLocks/>
          </p:cNvGrpSpPr>
          <p:nvPr/>
        </p:nvGrpSpPr>
        <p:grpSpPr bwMode="auto">
          <a:xfrm flipV="1">
            <a:off x="7016750" y="2711450"/>
            <a:ext cx="179388" cy="65088"/>
            <a:chOff x="2848" y="848"/>
            <a:chExt cx="140" cy="98"/>
          </a:xfrm>
        </p:grpSpPr>
        <p:sp>
          <p:nvSpPr>
            <p:cNvPr id="3358" name="Line 79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9" name="Line 79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0" name="Line 79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31" name="Oval 793"/>
          <p:cNvSpPr>
            <a:spLocks noChangeArrowheads="1"/>
          </p:cNvSpPr>
          <p:nvPr/>
        </p:nvSpPr>
        <p:spPr bwMode="auto">
          <a:xfrm>
            <a:off x="7410450" y="2405063"/>
            <a:ext cx="330200" cy="857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32" name="Line 794"/>
          <p:cNvSpPr>
            <a:spLocks noChangeShapeType="1"/>
          </p:cNvSpPr>
          <p:nvPr/>
        </p:nvSpPr>
        <p:spPr bwMode="auto">
          <a:xfrm>
            <a:off x="7410450" y="2398713"/>
            <a:ext cx="0" cy="5238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33" name="Line 795"/>
          <p:cNvSpPr>
            <a:spLocks noChangeShapeType="1"/>
          </p:cNvSpPr>
          <p:nvPr/>
        </p:nvSpPr>
        <p:spPr bwMode="auto">
          <a:xfrm>
            <a:off x="7740650" y="2398713"/>
            <a:ext cx="0" cy="5238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34" name="Rectangle 796"/>
          <p:cNvSpPr>
            <a:spLocks noChangeArrowheads="1"/>
          </p:cNvSpPr>
          <p:nvPr/>
        </p:nvSpPr>
        <p:spPr bwMode="auto">
          <a:xfrm>
            <a:off x="7410450" y="2398713"/>
            <a:ext cx="327025" cy="52387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3135" name="Oval 797"/>
          <p:cNvSpPr>
            <a:spLocks noChangeArrowheads="1"/>
          </p:cNvSpPr>
          <p:nvPr/>
        </p:nvSpPr>
        <p:spPr bwMode="auto">
          <a:xfrm>
            <a:off x="7407275" y="2336800"/>
            <a:ext cx="330200" cy="100013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" name="Group 798"/>
          <p:cNvGrpSpPr>
            <a:grpSpLocks/>
          </p:cNvGrpSpPr>
          <p:nvPr/>
        </p:nvGrpSpPr>
        <p:grpSpPr bwMode="auto">
          <a:xfrm>
            <a:off x="7486650" y="2359025"/>
            <a:ext cx="163513" cy="57150"/>
            <a:chOff x="2848" y="848"/>
            <a:chExt cx="140" cy="98"/>
          </a:xfrm>
        </p:grpSpPr>
        <p:sp>
          <p:nvSpPr>
            <p:cNvPr id="3355" name="Line 79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6" name="Line 80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7" name="Line 80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" name="Group 802"/>
          <p:cNvGrpSpPr>
            <a:grpSpLocks/>
          </p:cNvGrpSpPr>
          <p:nvPr/>
        </p:nvGrpSpPr>
        <p:grpSpPr bwMode="auto">
          <a:xfrm flipV="1">
            <a:off x="7486650" y="2357438"/>
            <a:ext cx="163513" cy="58737"/>
            <a:chOff x="2848" y="848"/>
            <a:chExt cx="140" cy="98"/>
          </a:xfrm>
        </p:grpSpPr>
        <p:sp>
          <p:nvSpPr>
            <p:cNvPr id="3352" name="Line 80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3" name="Line 80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4" name="Line 80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38" name="Oval 806"/>
          <p:cNvSpPr>
            <a:spLocks noChangeArrowheads="1"/>
          </p:cNvSpPr>
          <p:nvPr/>
        </p:nvSpPr>
        <p:spPr bwMode="auto">
          <a:xfrm>
            <a:off x="7496175" y="276383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39" name="Line 807"/>
          <p:cNvSpPr>
            <a:spLocks noChangeShapeType="1"/>
          </p:cNvSpPr>
          <p:nvPr/>
        </p:nvSpPr>
        <p:spPr bwMode="auto">
          <a:xfrm>
            <a:off x="7496175" y="2755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40" name="Line 808"/>
          <p:cNvSpPr>
            <a:spLocks noChangeShapeType="1"/>
          </p:cNvSpPr>
          <p:nvPr/>
        </p:nvSpPr>
        <p:spPr bwMode="auto">
          <a:xfrm>
            <a:off x="7854950" y="2755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41" name="Rectangle 809"/>
          <p:cNvSpPr>
            <a:spLocks noChangeArrowheads="1"/>
          </p:cNvSpPr>
          <p:nvPr/>
        </p:nvSpPr>
        <p:spPr bwMode="auto">
          <a:xfrm>
            <a:off x="7496175" y="2755900"/>
            <a:ext cx="355600" cy="58738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>
              <a:latin typeface="Times New Roman" pitchFamily="18" charset="0"/>
            </a:endParaRPr>
          </a:p>
        </p:txBody>
      </p:sp>
      <p:sp>
        <p:nvSpPr>
          <p:cNvPr id="3142" name="Oval 810"/>
          <p:cNvSpPr>
            <a:spLocks noChangeArrowheads="1"/>
          </p:cNvSpPr>
          <p:nvPr/>
        </p:nvSpPr>
        <p:spPr bwMode="auto">
          <a:xfrm>
            <a:off x="7493000" y="268763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" name="Group 811"/>
          <p:cNvGrpSpPr>
            <a:grpSpLocks/>
          </p:cNvGrpSpPr>
          <p:nvPr/>
        </p:nvGrpSpPr>
        <p:grpSpPr bwMode="auto">
          <a:xfrm>
            <a:off x="7578725" y="2711450"/>
            <a:ext cx="179388" cy="65088"/>
            <a:chOff x="2848" y="848"/>
            <a:chExt cx="140" cy="98"/>
          </a:xfrm>
        </p:grpSpPr>
        <p:sp>
          <p:nvSpPr>
            <p:cNvPr id="3349" name="Line 81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0" name="Line 81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1" name="Line 81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815"/>
          <p:cNvGrpSpPr>
            <a:grpSpLocks/>
          </p:cNvGrpSpPr>
          <p:nvPr/>
        </p:nvGrpSpPr>
        <p:grpSpPr bwMode="auto">
          <a:xfrm flipV="1">
            <a:off x="7578725" y="2711450"/>
            <a:ext cx="179388" cy="65088"/>
            <a:chOff x="2848" y="848"/>
            <a:chExt cx="140" cy="98"/>
          </a:xfrm>
        </p:grpSpPr>
        <p:sp>
          <p:nvSpPr>
            <p:cNvPr id="3346" name="Line 81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7" name="Line 81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8" name="Line 81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45" name="Oval 819"/>
          <p:cNvSpPr>
            <a:spLocks noChangeArrowheads="1"/>
          </p:cNvSpPr>
          <p:nvPr/>
        </p:nvSpPr>
        <p:spPr bwMode="auto">
          <a:xfrm>
            <a:off x="6086475" y="2498725"/>
            <a:ext cx="346075" cy="87313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46" name="Line 820"/>
          <p:cNvSpPr>
            <a:spLocks noChangeShapeType="1"/>
          </p:cNvSpPr>
          <p:nvPr/>
        </p:nvSpPr>
        <p:spPr bwMode="auto">
          <a:xfrm>
            <a:off x="6086475" y="249078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47" name="Line 821"/>
          <p:cNvSpPr>
            <a:spLocks noChangeShapeType="1"/>
          </p:cNvSpPr>
          <p:nvPr/>
        </p:nvSpPr>
        <p:spPr bwMode="auto">
          <a:xfrm>
            <a:off x="6432550" y="249078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48" name="Rectangle 822"/>
          <p:cNvSpPr>
            <a:spLocks noChangeArrowheads="1"/>
          </p:cNvSpPr>
          <p:nvPr/>
        </p:nvSpPr>
        <p:spPr bwMode="auto">
          <a:xfrm>
            <a:off x="6086475" y="2490788"/>
            <a:ext cx="342900" cy="53975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>
              <a:latin typeface="Times New Roman" pitchFamily="18" charset="0"/>
            </a:endParaRPr>
          </a:p>
        </p:txBody>
      </p:sp>
      <p:sp>
        <p:nvSpPr>
          <p:cNvPr id="3149" name="Oval 823"/>
          <p:cNvSpPr>
            <a:spLocks noChangeArrowheads="1"/>
          </p:cNvSpPr>
          <p:nvPr/>
        </p:nvSpPr>
        <p:spPr bwMode="auto">
          <a:xfrm>
            <a:off x="6083300" y="2427288"/>
            <a:ext cx="346075" cy="10318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" name="Group 824"/>
          <p:cNvGrpSpPr>
            <a:grpSpLocks/>
          </p:cNvGrpSpPr>
          <p:nvPr/>
        </p:nvGrpSpPr>
        <p:grpSpPr bwMode="auto">
          <a:xfrm>
            <a:off x="6167438" y="2449513"/>
            <a:ext cx="171450" cy="60325"/>
            <a:chOff x="2848" y="848"/>
            <a:chExt cx="140" cy="98"/>
          </a:xfrm>
        </p:grpSpPr>
        <p:sp>
          <p:nvSpPr>
            <p:cNvPr id="3343" name="Line 82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4" name="Line 82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5" name="Line 82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" name="Group 828"/>
          <p:cNvGrpSpPr>
            <a:grpSpLocks/>
          </p:cNvGrpSpPr>
          <p:nvPr/>
        </p:nvGrpSpPr>
        <p:grpSpPr bwMode="auto">
          <a:xfrm flipV="1">
            <a:off x="6167438" y="2449513"/>
            <a:ext cx="171450" cy="58737"/>
            <a:chOff x="2848" y="848"/>
            <a:chExt cx="140" cy="98"/>
          </a:xfrm>
        </p:grpSpPr>
        <p:sp>
          <p:nvSpPr>
            <p:cNvPr id="3340" name="Line 82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1" name="Line 83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2" name="Line 83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52" name="Oval 832"/>
          <p:cNvSpPr>
            <a:spLocks noChangeArrowheads="1"/>
          </p:cNvSpPr>
          <p:nvPr/>
        </p:nvSpPr>
        <p:spPr bwMode="auto">
          <a:xfrm>
            <a:off x="5780088" y="3648075"/>
            <a:ext cx="346075" cy="87313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53" name="Line 833"/>
          <p:cNvSpPr>
            <a:spLocks noChangeShapeType="1"/>
          </p:cNvSpPr>
          <p:nvPr/>
        </p:nvSpPr>
        <p:spPr bwMode="auto">
          <a:xfrm>
            <a:off x="5780088" y="364013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54" name="Line 834"/>
          <p:cNvSpPr>
            <a:spLocks noChangeShapeType="1"/>
          </p:cNvSpPr>
          <p:nvPr/>
        </p:nvSpPr>
        <p:spPr bwMode="auto">
          <a:xfrm>
            <a:off x="6126163" y="364013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55" name="Rectangle 835"/>
          <p:cNvSpPr>
            <a:spLocks noChangeArrowheads="1"/>
          </p:cNvSpPr>
          <p:nvPr/>
        </p:nvSpPr>
        <p:spPr bwMode="auto">
          <a:xfrm>
            <a:off x="5780088" y="3640138"/>
            <a:ext cx="342900" cy="53975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>
              <a:latin typeface="Times New Roman" pitchFamily="18" charset="0"/>
            </a:endParaRPr>
          </a:p>
        </p:txBody>
      </p:sp>
      <p:sp>
        <p:nvSpPr>
          <p:cNvPr id="3156" name="Oval 836"/>
          <p:cNvSpPr>
            <a:spLocks noChangeArrowheads="1"/>
          </p:cNvSpPr>
          <p:nvPr/>
        </p:nvSpPr>
        <p:spPr bwMode="auto">
          <a:xfrm>
            <a:off x="5776913" y="3576638"/>
            <a:ext cx="346075" cy="10318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" name="Group 837"/>
          <p:cNvGrpSpPr>
            <a:grpSpLocks/>
          </p:cNvGrpSpPr>
          <p:nvPr/>
        </p:nvGrpSpPr>
        <p:grpSpPr bwMode="auto">
          <a:xfrm>
            <a:off x="5861050" y="3598863"/>
            <a:ext cx="171450" cy="60325"/>
            <a:chOff x="2848" y="848"/>
            <a:chExt cx="140" cy="98"/>
          </a:xfrm>
        </p:grpSpPr>
        <p:sp>
          <p:nvSpPr>
            <p:cNvPr id="3337" name="Line 83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8" name="Line 83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9" name="Line 84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" name="Group 841"/>
          <p:cNvGrpSpPr>
            <a:grpSpLocks/>
          </p:cNvGrpSpPr>
          <p:nvPr/>
        </p:nvGrpSpPr>
        <p:grpSpPr bwMode="auto">
          <a:xfrm flipV="1">
            <a:off x="5861050" y="3598863"/>
            <a:ext cx="171450" cy="58737"/>
            <a:chOff x="2848" y="848"/>
            <a:chExt cx="140" cy="98"/>
          </a:xfrm>
        </p:grpSpPr>
        <p:sp>
          <p:nvSpPr>
            <p:cNvPr id="3334" name="Line 84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5" name="Line 84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6" name="Line 84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59" name="Line 845"/>
          <p:cNvSpPr>
            <a:spLocks noChangeShapeType="1"/>
          </p:cNvSpPr>
          <p:nvPr/>
        </p:nvSpPr>
        <p:spPr bwMode="auto">
          <a:xfrm flipV="1">
            <a:off x="6978650" y="4005263"/>
            <a:ext cx="227013" cy="4365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60" name="Line 846"/>
          <p:cNvSpPr>
            <a:spLocks noChangeShapeType="1"/>
          </p:cNvSpPr>
          <p:nvPr/>
        </p:nvSpPr>
        <p:spPr bwMode="auto">
          <a:xfrm>
            <a:off x="7102475" y="3743325"/>
            <a:ext cx="163513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61" name="Line 847"/>
          <p:cNvSpPr>
            <a:spLocks noChangeShapeType="1"/>
          </p:cNvSpPr>
          <p:nvPr/>
        </p:nvSpPr>
        <p:spPr bwMode="auto">
          <a:xfrm>
            <a:off x="7199313" y="3663950"/>
            <a:ext cx="279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62" name="Line 848"/>
          <p:cNvSpPr>
            <a:spLocks noChangeShapeType="1"/>
          </p:cNvSpPr>
          <p:nvPr/>
        </p:nvSpPr>
        <p:spPr bwMode="auto">
          <a:xfrm flipV="1">
            <a:off x="7435850" y="3749675"/>
            <a:ext cx="134938" cy="1047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63" name="Line 849"/>
          <p:cNvSpPr>
            <a:spLocks noChangeShapeType="1"/>
          </p:cNvSpPr>
          <p:nvPr/>
        </p:nvSpPr>
        <p:spPr bwMode="auto">
          <a:xfrm>
            <a:off x="6134100" y="3670300"/>
            <a:ext cx="6794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64" name="Line 850"/>
          <p:cNvSpPr>
            <a:spLocks noChangeShapeType="1"/>
          </p:cNvSpPr>
          <p:nvPr/>
        </p:nvSpPr>
        <p:spPr bwMode="auto">
          <a:xfrm>
            <a:off x="6429375" y="2517775"/>
            <a:ext cx="509588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65" name="Line 851"/>
          <p:cNvSpPr>
            <a:spLocks noChangeShapeType="1"/>
          </p:cNvSpPr>
          <p:nvPr/>
        </p:nvSpPr>
        <p:spPr bwMode="auto">
          <a:xfrm>
            <a:off x="5995988" y="2346325"/>
            <a:ext cx="152400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66" name="Freeform 852"/>
          <p:cNvSpPr>
            <a:spLocks/>
          </p:cNvSpPr>
          <p:nvPr/>
        </p:nvSpPr>
        <p:spPr bwMode="auto">
          <a:xfrm>
            <a:off x="5316538" y="4352925"/>
            <a:ext cx="2979737" cy="1455738"/>
          </a:xfrm>
          <a:custGeom>
            <a:avLst/>
            <a:gdLst>
              <a:gd name="T0" fmla="*/ 889 w 1877"/>
              <a:gd name="T1" fmla="*/ 23 h 917"/>
              <a:gd name="T2" fmla="*/ 692 w 1877"/>
              <a:gd name="T3" fmla="*/ 109 h 917"/>
              <a:gd name="T4" fmla="*/ 415 w 1877"/>
              <a:gd name="T5" fmla="*/ 91 h 917"/>
              <a:gd name="T6" fmla="*/ 112 w 1877"/>
              <a:gd name="T7" fmla="*/ 170 h 917"/>
              <a:gd name="T8" fmla="*/ 50 w 1877"/>
              <a:gd name="T9" fmla="*/ 353 h 917"/>
              <a:gd name="T10" fmla="*/ 14 w 1877"/>
              <a:gd name="T11" fmla="*/ 528 h 917"/>
              <a:gd name="T12" fmla="*/ 139 w 1877"/>
              <a:gd name="T13" fmla="*/ 650 h 917"/>
              <a:gd name="T14" fmla="*/ 505 w 1877"/>
              <a:gd name="T15" fmla="*/ 781 h 917"/>
              <a:gd name="T16" fmla="*/ 933 w 1877"/>
              <a:gd name="T17" fmla="*/ 886 h 917"/>
              <a:gd name="T18" fmla="*/ 1370 w 1877"/>
              <a:gd name="T19" fmla="*/ 901 h 917"/>
              <a:gd name="T20" fmla="*/ 1676 w 1877"/>
              <a:gd name="T21" fmla="*/ 793 h 917"/>
              <a:gd name="T22" fmla="*/ 1860 w 1877"/>
              <a:gd name="T23" fmla="*/ 624 h 917"/>
              <a:gd name="T24" fmla="*/ 1776 w 1877"/>
              <a:gd name="T25" fmla="*/ 219 h 917"/>
              <a:gd name="T26" fmla="*/ 1503 w 1877"/>
              <a:gd name="T27" fmla="*/ 100 h 917"/>
              <a:gd name="T28" fmla="*/ 1200 w 1877"/>
              <a:gd name="T29" fmla="*/ 13 h 917"/>
              <a:gd name="T30" fmla="*/ 889 w 1877"/>
              <a:gd name="T31" fmla="*/ 23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67" name="Line 853"/>
          <p:cNvSpPr>
            <a:spLocks noChangeShapeType="1"/>
          </p:cNvSpPr>
          <p:nvPr/>
        </p:nvSpPr>
        <p:spPr bwMode="auto">
          <a:xfrm rot="-5400000">
            <a:off x="7551737" y="5089526"/>
            <a:ext cx="523875" cy="1397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68" name="Line 854"/>
          <p:cNvSpPr>
            <a:spLocks noChangeShapeType="1"/>
          </p:cNvSpPr>
          <p:nvPr/>
        </p:nvSpPr>
        <p:spPr bwMode="auto">
          <a:xfrm rot="5400000" flipV="1">
            <a:off x="7697788" y="5370513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69" name="Line 855"/>
          <p:cNvSpPr>
            <a:spLocks noChangeShapeType="1"/>
          </p:cNvSpPr>
          <p:nvPr/>
        </p:nvSpPr>
        <p:spPr bwMode="auto">
          <a:xfrm rot="-5400000">
            <a:off x="7883525" y="5046663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" name="Group 856"/>
          <p:cNvGrpSpPr>
            <a:grpSpLocks/>
          </p:cNvGrpSpPr>
          <p:nvPr/>
        </p:nvGrpSpPr>
        <p:grpSpPr bwMode="auto">
          <a:xfrm>
            <a:off x="7462838" y="4756150"/>
            <a:ext cx="501650" cy="234950"/>
            <a:chOff x="4701" y="2996"/>
            <a:chExt cx="316" cy="148"/>
          </a:xfrm>
        </p:grpSpPr>
        <p:sp>
          <p:nvSpPr>
            <p:cNvPr id="3321" name="Oval 857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2" name="Line 858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3" name="Line 859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4" name="Rectangle 860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>
                <a:latin typeface="Times New Roman" pitchFamily="18" charset="0"/>
              </a:endParaRPr>
            </a:p>
          </p:txBody>
        </p:sp>
        <p:sp>
          <p:nvSpPr>
            <p:cNvPr id="3325" name="Oval 861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7" name="Group 862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3331" name="Line 86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32" name="Line 86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33" name="Line 86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" name="Group 866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3328" name="Line 86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29" name="Line 86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30" name="Line 86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9" name="Group 870"/>
          <p:cNvGrpSpPr>
            <a:grpSpLocks/>
          </p:cNvGrpSpPr>
          <p:nvPr/>
        </p:nvGrpSpPr>
        <p:grpSpPr bwMode="auto">
          <a:xfrm>
            <a:off x="6646863" y="4479925"/>
            <a:ext cx="501650" cy="234950"/>
            <a:chOff x="3600" y="219"/>
            <a:chExt cx="360" cy="175"/>
          </a:xfrm>
        </p:grpSpPr>
        <p:sp>
          <p:nvSpPr>
            <p:cNvPr id="3308" name="Oval 87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9" name="Line 87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0" name="Line 87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1" name="Rectangle 87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>
                <a:latin typeface="Times New Roman" pitchFamily="18" charset="0"/>
              </a:endParaRPr>
            </a:p>
          </p:txBody>
        </p:sp>
        <p:sp>
          <p:nvSpPr>
            <p:cNvPr id="3312" name="Oval 87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0" name="Group 87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318" name="Line 87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19" name="Line 87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20" name="Line 87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" name="Group 88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315" name="Line 88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16" name="Line 88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17" name="Line 88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072" name="Group 884"/>
          <p:cNvGrpSpPr>
            <a:grpSpLocks/>
          </p:cNvGrpSpPr>
          <p:nvPr/>
        </p:nvGrpSpPr>
        <p:grpSpPr bwMode="auto">
          <a:xfrm>
            <a:off x="5981700" y="4784725"/>
            <a:ext cx="501650" cy="234950"/>
            <a:chOff x="3600" y="219"/>
            <a:chExt cx="360" cy="175"/>
          </a:xfrm>
        </p:grpSpPr>
        <p:sp>
          <p:nvSpPr>
            <p:cNvPr id="3295" name="Oval 88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6" name="Line 88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7" name="Line 88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8" name="Rectangle 88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>
                <a:latin typeface="Times New Roman" pitchFamily="18" charset="0"/>
              </a:endParaRPr>
            </a:p>
          </p:txBody>
        </p:sp>
        <p:sp>
          <p:nvSpPr>
            <p:cNvPr id="3299" name="Oval 88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073" name="Group 89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305" name="Line 89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06" name="Line 89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07" name="Line 89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087" name="Group 89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302" name="Line 89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03" name="Line 89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04" name="Line 89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173" name="Line 898"/>
          <p:cNvSpPr>
            <a:spLocks noChangeShapeType="1"/>
          </p:cNvSpPr>
          <p:nvPr/>
        </p:nvSpPr>
        <p:spPr bwMode="auto">
          <a:xfrm>
            <a:off x="7096125" y="4691063"/>
            <a:ext cx="358775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" name="Line 899"/>
          <p:cNvSpPr>
            <a:spLocks noChangeShapeType="1"/>
          </p:cNvSpPr>
          <p:nvPr/>
        </p:nvSpPr>
        <p:spPr bwMode="auto">
          <a:xfrm flipV="1">
            <a:off x="6443663" y="4703763"/>
            <a:ext cx="277812" cy="1095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" name="Line 900"/>
          <p:cNvSpPr>
            <a:spLocks noChangeShapeType="1"/>
          </p:cNvSpPr>
          <p:nvPr/>
        </p:nvSpPr>
        <p:spPr bwMode="auto">
          <a:xfrm flipV="1">
            <a:off x="6486525" y="4906963"/>
            <a:ext cx="9715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" name="Line 901"/>
          <p:cNvSpPr>
            <a:spLocks noChangeShapeType="1"/>
          </p:cNvSpPr>
          <p:nvPr/>
        </p:nvSpPr>
        <p:spPr bwMode="auto">
          <a:xfrm flipH="1">
            <a:off x="5781675" y="4652963"/>
            <a:ext cx="254000" cy="4699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" name="Line 902"/>
          <p:cNvSpPr>
            <a:spLocks noChangeShapeType="1"/>
          </p:cNvSpPr>
          <p:nvPr/>
        </p:nvSpPr>
        <p:spPr bwMode="auto">
          <a:xfrm>
            <a:off x="5807075" y="4703763"/>
            <a:ext cx="1968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" name="Line 903"/>
          <p:cNvSpPr>
            <a:spLocks noChangeShapeType="1"/>
          </p:cNvSpPr>
          <p:nvPr/>
        </p:nvSpPr>
        <p:spPr bwMode="auto">
          <a:xfrm>
            <a:off x="5667375" y="5040313"/>
            <a:ext cx="15398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" name="Line 904"/>
          <p:cNvSpPr>
            <a:spLocks noChangeShapeType="1"/>
          </p:cNvSpPr>
          <p:nvPr/>
        </p:nvSpPr>
        <p:spPr bwMode="auto">
          <a:xfrm>
            <a:off x="5919788" y="5119688"/>
            <a:ext cx="49053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" name="Line 905"/>
          <p:cNvSpPr>
            <a:spLocks noChangeShapeType="1"/>
          </p:cNvSpPr>
          <p:nvPr/>
        </p:nvSpPr>
        <p:spPr bwMode="auto">
          <a:xfrm flipH="1">
            <a:off x="6159500" y="5027613"/>
            <a:ext cx="53975" cy="857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" name="Line 906"/>
          <p:cNvSpPr>
            <a:spLocks noChangeShapeType="1"/>
          </p:cNvSpPr>
          <p:nvPr/>
        </p:nvSpPr>
        <p:spPr bwMode="auto">
          <a:xfrm>
            <a:off x="5972175" y="5116513"/>
            <a:ext cx="1588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" name="Line 907"/>
          <p:cNvSpPr>
            <a:spLocks noChangeShapeType="1"/>
          </p:cNvSpPr>
          <p:nvPr/>
        </p:nvSpPr>
        <p:spPr bwMode="auto">
          <a:xfrm flipH="1" flipV="1">
            <a:off x="6369050" y="5124450"/>
            <a:ext cx="0" cy="76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" name="Line 908"/>
          <p:cNvSpPr>
            <a:spLocks noChangeShapeType="1"/>
          </p:cNvSpPr>
          <p:nvPr/>
        </p:nvSpPr>
        <p:spPr bwMode="auto">
          <a:xfrm>
            <a:off x="6450013" y="4983163"/>
            <a:ext cx="503237" cy="2698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" name="Line 909"/>
          <p:cNvSpPr>
            <a:spLocks noChangeShapeType="1"/>
          </p:cNvSpPr>
          <p:nvPr/>
        </p:nvSpPr>
        <p:spPr bwMode="auto">
          <a:xfrm>
            <a:off x="5899150" y="4918075"/>
            <a:ext cx="80963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088" name="Group 910"/>
          <p:cNvGrpSpPr>
            <a:grpSpLocks/>
          </p:cNvGrpSpPr>
          <p:nvPr/>
        </p:nvGrpSpPr>
        <p:grpSpPr bwMode="auto">
          <a:xfrm>
            <a:off x="5084763" y="1677988"/>
            <a:ext cx="3021012" cy="3981450"/>
            <a:chOff x="-1203" y="1352"/>
            <a:chExt cx="1903" cy="2508"/>
          </a:xfrm>
        </p:grpSpPr>
        <p:grpSp>
          <p:nvGrpSpPr>
            <p:cNvPr id="3094" name="Group 911"/>
            <p:cNvGrpSpPr>
              <a:grpSpLocks/>
            </p:cNvGrpSpPr>
            <p:nvPr/>
          </p:nvGrpSpPr>
          <p:grpSpPr bwMode="auto">
            <a:xfrm>
              <a:off x="-1203" y="1647"/>
              <a:ext cx="436" cy="114"/>
              <a:chOff x="3072" y="739"/>
              <a:chExt cx="652" cy="146"/>
            </a:xfrm>
          </p:grpSpPr>
          <p:pic>
            <p:nvPicPr>
              <p:cNvPr id="3292" name="Picture 912" descr="lgv_fqmg[1]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flipH="1">
                <a:off x="3237" y="739"/>
                <a:ext cx="487" cy="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293" name="Line 913"/>
              <p:cNvSpPr>
                <a:spLocks noChangeShapeType="1"/>
              </p:cNvSpPr>
              <p:nvPr/>
            </p:nvSpPr>
            <p:spPr bwMode="auto">
              <a:xfrm flipH="1">
                <a:off x="3104" y="784"/>
                <a:ext cx="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94" name="Line 914"/>
              <p:cNvSpPr>
                <a:spLocks noChangeShapeType="1"/>
              </p:cNvSpPr>
              <p:nvPr/>
            </p:nvSpPr>
            <p:spPr bwMode="auto">
              <a:xfrm flipH="1">
                <a:off x="3072" y="7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3269" name="Picture 915" descr="imgyjavg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-1027" y="1466"/>
              <a:ext cx="232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095" name="Group 916"/>
            <p:cNvGrpSpPr>
              <a:grpSpLocks/>
            </p:cNvGrpSpPr>
            <p:nvPr/>
          </p:nvGrpSpPr>
          <p:grpSpPr bwMode="auto">
            <a:xfrm>
              <a:off x="-546" y="1352"/>
              <a:ext cx="256" cy="269"/>
              <a:chOff x="2870" y="1518"/>
              <a:chExt cx="292" cy="320"/>
            </a:xfrm>
          </p:grpSpPr>
          <p:graphicFrame>
            <p:nvGraphicFramePr>
              <p:cNvPr id="3085" name="Object 917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6700" name="Clip" r:id="rId5" imgW="819000" imgH="847800" progId="">
                      <p:embed/>
                    </p:oleObj>
                  </mc:Choice>
                  <mc:Fallback>
                    <p:oleObj name="Clip" r:id="rId5" imgW="819000" imgH="847800" progId="">
                      <p:embed/>
                      <p:pic>
                        <p:nvPicPr>
                          <p:cNvPr id="0" name="Object 9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86" name="Object 918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6701" name="Clip" r:id="rId7" imgW="1266840" imgH="1200240" progId="">
                      <p:embed/>
                    </p:oleObj>
                  </mc:Choice>
                  <mc:Fallback>
                    <p:oleObj name="Clip" r:id="rId7" imgW="1266840" imgH="1200240" progId="">
                      <p:embed/>
                      <p:pic>
                        <p:nvPicPr>
                          <p:cNvPr id="0" name="Object 9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101" name="Group 919"/>
            <p:cNvGrpSpPr>
              <a:grpSpLocks/>
            </p:cNvGrpSpPr>
            <p:nvPr/>
          </p:nvGrpSpPr>
          <p:grpSpPr bwMode="auto">
            <a:xfrm>
              <a:off x="-1002" y="2262"/>
              <a:ext cx="209" cy="224"/>
              <a:chOff x="2870" y="1518"/>
              <a:chExt cx="292" cy="320"/>
            </a:xfrm>
          </p:grpSpPr>
          <p:graphicFrame>
            <p:nvGraphicFramePr>
              <p:cNvPr id="3083" name="Object 920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6702" name="Clip" r:id="rId9" imgW="819000" imgH="847800" progId="">
                      <p:embed/>
                    </p:oleObj>
                  </mc:Choice>
                  <mc:Fallback>
                    <p:oleObj name="Clip" r:id="rId9" imgW="819000" imgH="847800" progId="">
                      <p:embed/>
                      <p:pic>
                        <p:nvPicPr>
                          <p:cNvPr id="0" name="Object 9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84" name="Object 921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6703" name="Clip" r:id="rId10" imgW="1266840" imgH="1200240" progId="">
                      <p:embed/>
                    </p:oleObj>
                  </mc:Choice>
                  <mc:Fallback>
                    <p:oleObj name="Clip" r:id="rId10" imgW="1266840" imgH="1200240" progId="">
                      <p:embed/>
                      <p:pic>
                        <p:nvPicPr>
                          <p:cNvPr id="0" name="Object 9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074" name="Object 922"/>
            <p:cNvGraphicFramePr>
              <a:graphicFrameLocks noChangeAspect="1"/>
            </p:cNvGraphicFramePr>
            <p:nvPr/>
          </p:nvGraphicFramePr>
          <p:xfrm>
            <a:off x="-732" y="2289"/>
            <a:ext cx="207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704" name="Clip" r:id="rId11" imgW="1305000" imgH="1085760" progId="">
                    <p:embed/>
                  </p:oleObj>
                </mc:Choice>
                <mc:Fallback>
                  <p:oleObj name="Clip" r:id="rId11" imgW="1305000" imgH="1085760" progId="">
                    <p:embed/>
                    <p:pic>
                      <p:nvPicPr>
                        <p:cNvPr id="0" name="Object 9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732" y="2289"/>
                          <a:ext cx="207" cy="1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102" name="Group 923"/>
            <p:cNvGrpSpPr>
              <a:grpSpLocks/>
            </p:cNvGrpSpPr>
            <p:nvPr/>
          </p:nvGrpSpPr>
          <p:grpSpPr bwMode="auto">
            <a:xfrm>
              <a:off x="310" y="3575"/>
              <a:ext cx="125" cy="230"/>
              <a:chOff x="4180" y="783"/>
              <a:chExt cx="150" cy="307"/>
            </a:xfrm>
          </p:grpSpPr>
          <p:sp>
            <p:nvSpPr>
              <p:cNvPr id="3284" name="AutoShape 924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5" name="Rectangle 925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6" name="Rectangle 926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7" name="AutoShape 927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8" name="Line 928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9" name="Line 929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90" name="Rectangle 930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91" name="Rectangle 931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aphicFrame>
          <p:nvGraphicFramePr>
            <p:cNvPr id="3075" name="Object 932"/>
            <p:cNvGraphicFramePr>
              <a:graphicFrameLocks noChangeAspect="1"/>
            </p:cNvGraphicFramePr>
            <p:nvPr/>
          </p:nvGraphicFramePr>
          <p:xfrm>
            <a:off x="-975" y="338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705" name="Clip" r:id="rId13" imgW="1305000" imgH="1085760" progId="">
                    <p:embed/>
                  </p:oleObj>
                </mc:Choice>
                <mc:Fallback>
                  <p:oleObj name="Clip" r:id="rId13" imgW="1305000" imgH="1085760" progId="">
                    <p:embed/>
                    <p:pic>
                      <p:nvPicPr>
                        <p:cNvPr id="0" name="Object 9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975" y="3384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6" name="Object 933"/>
            <p:cNvGraphicFramePr>
              <a:graphicFrameLocks noChangeAspect="1"/>
            </p:cNvGraphicFramePr>
            <p:nvPr/>
          </p:nvGraphicFramePr>
          <p:xfrm>
            <a:off x="-871" y="318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706" name="Clip" r:id="rId14" imgW="1305000" imgH="1085760" progId="">
                    <p:embed/>
                  </p:oleObj>
                </mc:Choice>
                <mc:Fallback>
                  <p:oleObj name="Clip" r:id="rId14" imgW="1305000" imgH="1085760" progId="">
                    <p:embed/>
                    <p:pic>
                      <p:nvPicPr>
                        <p:cNvPr id="0" name="Object 9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871" y="3184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7" name="Object 934"/>
            <p:cNvGraphicFramePr>
              <a:graphicFrameLocks noChangeAspect="1"/>
            </p:cNvGraphicFramePr>
            <p:nvPr/>
          </p:nvGraphicFramePr>
          <p:xfrm>
            <a:off x="-703" y="354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707" name="Clip" r:id="rId15" imgW="1305000" imgH="1085760" progId="">
                    <p:embed/>
                  </p:oleObj>
                </mc:Choice>
                <mc:Fallback>
                  <p:oleObj name="Clip" r:id="rId15" imgW="1305000" imgH="1085760" progId="">
                    <p:embed/>
                    <p:pic>
                      <p:nvPicPr>
                        <p:cNvPr id="0" name="Object 9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703" y="3544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8" name="Object 935"/>
            <p:cNvGraphicFramePr>
              <a:graphicFrameLocks noChangeAspect="1"/>
            </p:cNvGraphicFramePr>
            <p:nvPr/>
          </p:nvGraphicFramePr>
          <p:xfrm>
            <a:off x="-489" y="3546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708" name="Clip" r:id="rId16" imgW="1305000" imgH="1085760" progId="">
                    <p:embed/>
                  </p:oleObj>
                </mc:Choice>
                <mc:Fallback>
                  <p:oleObj name="Clip" r:id="rId16" imgW="1305000" imgH="1085760" progId="">
                    <p:embed/>
                    <p:pic>
                      <p:nvPicPr>
                        <p:cNvPr id="0" name="Object 9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489" y="3546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108" name="Group 936"/>
            <p:cNvGrpSpPr>
              <a:grpSpLocks/>
            </p:cNvGrpSpPr>
            <p:nvPr/>
          </p:nvGrpSpPr>
          <p:grpSpPr bwMode="auto">
            <a:xfrm>
              <a:off x="83" y="3625"/>
              <a:ext cx="172" cy="215"/>
              <a:chOff x="2870" y="1518"/>
              <a:chExt cx="292" cy="320"/>
            </a:xfrm>
          </p:grpSpPr>
          <p:graphicFrame>
            <p:nvGraphicFramePr>
              <p:cNvPr id="3081" name="Object 937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6709" name="Clip" r:id="rId17" imgW="819000" imgH="847800" progId="">
                      <p:embed/>
                    </p:oleObj>
                  </mc:Choice>
                  <mc:Fallback>
                    <p:oleObj name="Clip" r:id="rId17" imgW="819000" imgH="847800" progId="">
                      <p:embed/>
                      <p:pic>
                        <p:nvPicPr>
                          <p:cNvPr id="0" name="Object 9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82" name="Object 938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6710" name="Clip" r:id="rId18" imgW="1266840" imgH="1200240" progId="">
                      <p:embed/>
                    </p:oleObj>
                  </mc:Choice>
                  <mc:Fallback>
                    <p:oleObj name="Clip" r:id="rId18" imgW="1266840" imgH="1200240" progId="">
                      <p:embed/>
                      <p:pic>
                        <p:nvPicPr>
                          <p:cNvPr id="0" name="Object 9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109" name="Group 939"/>
            <p:cNvGrpSpPr>
              <a:grpSpLocks/>
            </p:cNvGrpSpPr>
            <p:nvPr/>
          </p:nvGrpSpPr>
          <p:grpSpPr bwMode="auto">
            <a:xfrm>
              <a:off x="-201" y="3657"/>
              <a:ext cx="220" cy="203"/>
              <a:chOff x="2870" y="1518"/>
              <a:chExt cx="292" cy="320"/>
            </a:xfrm>
          </p:grpSpPr>
          <p:graphicFrame>
            <p:nvGraphicFramePr>
              <p:cNvPr id="3079" name="Object 940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6711" name="Clip" r:id="rId19" imgW="819000" imgH="847800" progId="">
                      <p:embed/>
                    </p:oleObj>
                  </mc:Choice>
                  <mc:Fallback>
                    <p:oleObj name="Clip" r:id="rId19" imgW="819000" imgH="847800" progId="">
                      <p:embed/>
                      <p:pic>
                        <p:nvPicPr>
                          <p:cNvPr id="0" name="Object 9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80" name="Object 941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6712" name="Clip" r:id="rId20" imgW="1266840" imgH="1200240" progId="">
                      <p:embed/>
                    </p:oleObj>
                  </mc:Choice>
                  <mc:Fallback>
                    <p:oleObj name="Clip" r:id="rId20" imgW="1266840" imgH="1200240" progId="">
                      <p:embed/>
                      <p:pic>
                        <p:nvPicPr>
                          <p:cNvPr id="0" name="Object 9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115" name="Group 942"/>
            <p:cNvGrpSpPr>
              <a:grpSpLocks/>
            </p:cNvGrpSpPr>
            <p:nvPr/>
          </p:nvGrpSpPr>
          <p:grpSpPr bwMode="auto">
            <a:xfrm>
              <a:off x="569" y="3419"/>
              <a:ext cx="131" cy="258"/>
              <a:chOff x="4180" y="783"/>
              <a:chExt cx="150" cy="307"/>
            </a:xfrm>
          </p:grpSpPr>
          <p:sp>
            <p:nvSpPr>
              <p:cNvPr id="3276" name="AutoShape 943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7" name="Rectangle 944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8" name="Rectangle 945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" name="AutoShape 946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" name="Line 947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" name="Line 948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" name="Rectangle 949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3" name="Rectangle 950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186" name="Line 951"/>
          <p:cNvSpPr>
            <a:spLocks noChangeShapeType="1"/>
          </p:cNvSpPr>
          <p:nvPr/>
        </p:nvSpPr>
        <p:spPr bwMode="auto">
          <a:xfrm flipH="1">
            <a:off x="5988050" y="3440113"/>
            <a:ext cx="3175" cy="1444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" name="Line 952"/>
          <p:cNvSpPr>
            <a:spLocks noChangeShapeType="1"/>
          </p:cNvSpPr>
          <p:nvPr/>
        </p:nvSpPr>
        <p:spPr bwMode="auto">
          <a:xfrm flipV="1">
            <a:off x="7285038" y="2422525"/>
            <a:ext cx="123825" cy="8731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" name="Line 953"/>
          <p:cNvSpPr>
            <a:spLocks noChangeShapeType="1"/>
          </p:cNvSpPr>
          <p:nvPr/>
        </p:nvSpPr>
        <p:spPr bwMode="auto">
          <a:xfrm>
            <a:off x="7112000" y="2595563"/>
            <a:ext cx="0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" name="Line 954"/>
          <p:cNvSpPr>
            <a:spLocks noChangeShapeType="1"/>
          </p:cNvSpPr>
          <p:nvPr/>
        </p:nvSpPr>
        <p:spPr bwMode="auto">
          <a:xfrm flipV="1">
            <a:off x="7296150" y="2492375"/>
            <a:ext cx="263525" cy="2889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" name="Line 955"/>
          <p:cNvSpPr>
            <a:spLocks noChangeShapeType="1"/>
          </p:cNvSpPr>
          <p:nvPr/>
        </p:nvSpPr>
        <p:spPr bwMode="auto">
          <a:xfrm>
            <a:off x="7648575" y="2490788"/>
            <a:ext cx="0" cy="196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" name="Line 956"/>
          <p:cNvSpPr>
            <a:spLocks noChangeShapeType="1"/>
          </p:cNvSpPr>
          <p:nvPr/>
        </p:nvSpPr>
        <p:spPr bwMode="auto">
          <a:xfrm>
            <a:off x="7302500" y="2797175"/>
            <a:ext cx="188913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" name="Line 957"/>
          <p:cNvSpPr>
            <a:spLocks noChangeShapeType="1"/>
          </p:cNvSpPr>
          <p:nvPr/>
        </p:nvSpPr>
        <p:spPr bwMode="auto">
          <a:xfrm flipV="1">
            <a:off x="5597525" y="3663950"/>
            <a:ext cx="168275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" name="Line 958"/>
          <p:cNvSpPr>
            <a:spLocks noChangeShapeType="1"/>
          </p:cNvSpPr>
          <p:nvPr/>
        </p:nvSpPr>
        <p:spPr bwMode="auto">
          <a:xfrm flipV="1">
            <a:off x="7716838" y="2190750"/>
            <a:ext cx="238125" cy="1682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" name="Line 959"/>
          <p:cNvSpPr>
            <a:spLocks noChangeShapeType="1"/>
          </p:cNvSpPr>
          <p:nvPr/>
        </p:nvSpPr>
        <p:spPr bwMode="auto">
          <a:xfrm>
            <a:off x="7856538" y="2787650"/>
            <a:ext cx="1778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" name="Line 960"/>
          <p:cNvSpPr>
            <a:spLocks noChangeShapeType="1"/>
          </p:cNvSpPr>
          <p:nvPr/>
        </p:nvSpPr>
        <p:spPr bwMode="auto">
          <a:xfrm flipH="1">
            <a:off x="7002463" y="2863850"/>
            <a:ext cx="98425" cy="704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6" name="Line 961"/>
          <p:cNvSpPr>
            <a:spLocks noChangeShapeType="1"/>
          </p:cNvSpPr>
          <p:nvPr/>
        </p:nvSpPr>
        <p:spPr bwMode="auto">
          <a:xfrm flipH="1">
            <a:off x="7593013" y="2863850"/>
            <a:ext cx="111125" cy="7270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116" name="Group 962"/>
          <p:cNvGrpSpPr>
            <a:grpSpLocks/>
          </p:cNvGrpSpPr>
          <p:nvPr/>
        </p:nvGrpSpPr>
        <p:grpSpPr bwMode="auto">
          <a:xfrm>
            <a:off x="6645275" y="4481513"/>
            <a:ext cx="501650" cy="234950"/>
            <a:chOff x="4701" y="2996"/>
            <a:chExt cx="316" cy="148"/>
          </a:xfrm>
        </p:grpSpPr>
        <p:sp>
          <p:nvSpPr>
            <p:cNvPr id="3255" name="Oval 963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6" name="Line 964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7" name="Line 965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8" name="Rectangle 966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>
                <a:latin typeface="Times New Roman" pitchFamily="18" charset="0"/>
              </a:endParaRPr>
            </a:p>
          </p:txBody>
        </p:sp>
        <p:sp>
          <p:nvSpPr>
            <p:cNvPr id="3259" name="Oval 967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22" name="Group 968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3265" name="Line 9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66" name="Line 9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67" name="Line 9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23" name="Group 972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3262" name="Line 9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63" name="Line 9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64" name="Line 9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29" name="Group 976"/>
          <p:cNvGrpSpPr>
            <a:grpSpLocks/>
          </p:cNvGrpSpPr>
          <p:nvPr/>
        </p:nvGrpSpPr>
        <p:grpSpPr bwMode="auto">
          <a:xfrm>
            <a:off x="5980113" y="4783138"/>
            <a:ext cx="501650" cy="234950"/>
            <a:chOff x="4701" y="2996"/>
            <a:chExt cx="316" cy="148"/>
          </a:xfrm>
        </p:grpSpPr>
        <p:sp>
          <p:nvSpPr>
            <p:cNvPr id="3242" name="Oval 977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3" name="Line 978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4" name="Line 979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5" name="Rectangle 980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>
                <a:latin typeface="Times New Roman" pitchFamily="18" charset="0"/>
              </a:endParaRPr>
            </a:p>
          </p:txBody>
        </p:sp>
        <p:sp>
          <p:nvSpPr>
            <p:cNvPr id="3246" name="Oval 981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30" name="Group 982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3252" name="Line 98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53" name="Line 98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54" name="Line 98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36" name="Group 986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3249" name="Line 98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50" name="Line 98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51" name="Line 98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37" name="Group 990"/>
          <p:cNvGrpSpPr>
            <a:grpSpLocks/>
          </p:cNvGrpSpPr>
          <p:nvPr/>
        </p:nvGrpSpPr>
        <p:grpSpPr bwMode="auto">
          <a:xfrm>
            <a:off x="6810375" y="4968875"/>
            <a:ext cx="290513" cy="404813"/>
            <a:chOff x="4290" y="3130"/>
            <a:chExt cx="183" cy="255"/>
          </a:xfrm>
        </p:grpSpPr>
        <p:pic>
          <p:nvPicPr>
            <p:cNvPr id="3224" name="Picture 991" descr="31u_bnrz[1]"/>
            <p:cNvPicPr>
              <a:picLocks noChangeAspect="1" noChangeArrowheads="1"/>
            </p:cNvPicPr>
            <p:nvPr/>
          </p:nvPicPr>
          <p:blipFill>
            <a:blip r:embed="rId21" cstate="print"/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</p:pic>
        <p:sp>
          <p:nvSpPr>
            <p:cNvPr id="3225" name="Freeform 992"/>
            <p:cNvSpPr>
              <a:spLocks/>
            </p:cNvSpPr>
            <p:nvPr/>
          </p:nvSpPr>
          <p:spPr bwMode="auto">
            <a:xfrm>
              <a:off x="4339" y="3143"/>
              <a:ext cx="33" cy="39"/>
            </a:xfrm>
            <a:custGeom>
              <a:avLst/>
              <a:gdLst>
                <a:gd name="T0" fmla="*/ 70 w 199"/>
                <a:gd name="T1" fmla="*/ 29 h 232"/>
                <a:gd name="T2" fmla="*/ 55 w 199"/>
                <a:gd name="T3" fmla="*/ 39 h 232"/>
                <a:gd name="T4" fmla="*/ 42 w 199"/>
                <a:gd name="T5" fmla="*/ 50 h 232"/>
                <a:gd name="T6" fmla="*/ 30 w 199"/>
                <a:gd name="T7" fmla="*/ 63 h 232"/>
                <a:gd name="T8" fmla="*/ 20 w 199"/>
                <a:gd name="T9" fmla="*/ 77 h 232"/>
                <a:gd name="T10" fmla="*/ 12 w 199"/>
                <a:gd name="T11" fmla="*/ 91 h 232"/>
                <a:gd name="T12" fmla="*/ 6 w 199"/>
                <a:gd name="T13" fmla="*/ 108 h 232"/>
                <a:gd name="T14" fmla="*/ 2 w 199"/>
                <a:gd name="T15" fmla="*/ 125 h 232"/>
                <a:gd name="T16" fmla="*/ 0 w 199"/>
                <a:gd name="T17" fmla="*/ 142 h 232"/>
                <a:gd name="T18" fmla="*/ 2 w 199"/>
                <a:gd name="T19" fmla="*/ 166 h 232"/>
                <a:gd name="T20" fmla="*/ 12 w 199"/>
                <a:gd name="T21" fmla="*/ 186 h 232"/>
                <a:gd name="T22" fmla="*/ 26 w 199"/>
                <a:gd name="T23" fmla="*/ 203 h 232"/>
                <a:gd name="T24" fmla="*/ 45 w 199"/>
                <a:gd name="T25" fmla="*/ 216 h 232"/>
                <a:gd name="T26" fmla="*/ 66 w 199"/>
                <a:gd name="T27" fmla="*/ 226 h 232"/>
                <a:gd name="T28" fmla="*/ 88 w 199"/>
                <a:gd name="T29" fmla="*/ 230 h 232"/>
                <a:gd name="T30" fmla="*/ 111 w 199"/>
                <a:gd name="T31" fmla="*/ 232 h 232"/>
                <a:gd name="T32" fmla="*/ 134 w 199"/>
                <a:gd name="T33" fmla="*/ 228 h 232"/>
                <a:gd name="T34" fmla="*/ 138 w 199"/>
                <a:gd name="T35" fmla="*/ 228 h 232"/>
                <a:gd name="T36" fmla="*/ 143 w 199"/>
                <a:gd name="T37" fmla="*/ 226 h 232"/>
                <a:gd name="T38" fmla="*/ 147 w 199"/>
                <a:gd name="T39" fmla="*/ 222 h 232"/>
                <a:gd name="T40" fmla="*/ 148 w 199"/>
                <a:gd name="T41" fmla="*/ 218 h 232"/>
                <a:gd name="T42" fmla="*/ 145 w 199"/>
                <a:gd name="T43" fmla="*/ 212 h 232"/>
                <a:gd name="T44" fmla="*/ 141 w 199"/>
                <a:gd name="T45" fmla="*/ 207 h 232"/>
                <a:gd name="T46" fmla="*/ 135 w 199"/>
                <a:gd name="T47" fmla="*/ 203 h 232"/>
                <a:gd name="T48" fmla="*/ 129 w 199"/>
                <a:gd name="T49" fmla="*/ 201 h 232"/>
                <a:gd name="T50" fmla="*/ 117 w 199"/>
                <a:gd name="T51" fmla="*/ 197 h 232"/>
                <a:gd name="T52" fmla="*/ 105 w 199"/>
                <a:gd name="T53" fmla="*/ 195 h 232"/>
                <a:gd name="T54" fmla="*/ 94 w 199"/>
                <a:gd name="T55" fmla="*/ 193 h 232"/>
                <a:gd name="T56" fmla="*/ 83 w 199"/>
                <a:gd name="T57" fmla="*/ 190 h 232"/>
                <a:gd name="T58" fmla="*/ 73 w 199"/>
                <a:gd name="T59" fmla="*/ 187 h 232"/>
                <a:gd name="T60" fmla="*/ 62 w 199"/>
                <a:gd name="T61" fmla="*/ 182 h 232"/>
                <a:gd name="T62" fmla="*/ 53 w 199"/>
                <a:gd name="T63" fmla="*/ 176 h 232"/>
                <a:gd name="T64" fmla="*/ 43 w 199"/>
                <a:gd name="T65" fmla="*/ 167 h 232"/>
                <a:gd name="T66" fmla="*/ 40 w 199"/>
                <a:gd name="T67" fmla="*/ 128 h 232"/>
                <a:gd name="T68" fmla="*/ 49 w 199"/>
                <a:gd name="T69" fmla="*/ 96 h 232"/>
                <a:gd name="T70" fmla="*/ 68 w 199"/>
                <a:gd name="T71" fmla="*/ 71 h 232"/>
                <a:gd name="T72" fmla="*/ 94 w 199"/>
                <a:gd name="T73" fmla="*/ 50 h 232"/>
                <a:gd name="T74" fmla="*/ 122 w 199"/>
                <a:gd name="T75" fmla="*/ 34 h 232"/>
                <a:gd name="T76" fmla="*/ 151 w 199"/>
                <a:gd name="T77" fmla="*/ 21 h 232"/>
                <a:gd name="T78" fmla="*/ 178 w 199"/>
                <a:gd name="T79" fmla="*/ 12 h 232"/>
                <a:gd name="T80" fmla="*/ 199 w 199"/>
                <a:gd name="T81" fmla="*/ 4 h 232"/>
                <a:gd name="T82" fmla="*/ 186 w 199"/>
                <a:gd name="T83" fmla="*/ 1 h 232"/>
                <a:gd name="T84" fmla="*/ 172 w 199"/>
                <a:gd name="T85" fmla="*/ 0 h 232"/>
                <a:gd name="T86" fmla="*/ 156 w 199"/>
                <a:gd name="T87" fmla="*/ 2 h 232"/>
                <a:gd name="T88" fmla="*/ 138 w 199"/>
                <a:gd name="T89" fmla="*/ 4 h 232"/>
                <a:gd name="T90" fmla="*/ 121 w 199"/>
                <a:gd name="T91" fmla="*/ 10 h 232"/>
                <a:gd name="T92" fmla="*/ 103 w 199"/>
                <a:gd name="T93" fmla="*/ 16 h 232"/>
                <a:gd name="T94" fmla="*/ 86 w 199"/>
                <a:gd name="T95" fmla="*/ 23 h 232"/>
                <a:gd name="T96" fmla="*/ 70 w 199"/>
                <a:gd name="T97" fmla="*/ 29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9"/>
                <a:gd name="T148" fmla="*/ 0 h 232"/>
                <a:gd name="T149" fmla="*/ 199 w 199"/>
                <a:gd name="T150" fmla="*/ 232 h 23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26" name="Freeform 993"/>
            <p:cNvSpPr>
              <a:spLocks/>
            </p:cNvSpPr>
            <p:nvPr/>
          </p:nvSpPr>
          <p:spPr bwMode="auto">
            <a:xfrm>
              <a:off x="4395" y="3142"/>
              <a:ext cx="22" cy="30"/>
            </a:xfrm>
            <a:custGeom>
              <a:avLst/>
              <a:gdLst>
                <a:gd name="T0" fmla="*/ 108 w 128"/>
                <a:gd name="T1" fmla="*/ 59 h 180"/>
                <a:gd name="T2" fmla="*/ 113 w 128"/>
                <a:gd name="T3" fmla="*/ 77 h 180"/>
                <a:gd name="T4" fmla="*/ 111 w 128"/>
                <a:gd name="T5" fmla="*/ 94 h 180"/>
                <a:gd name="T6" fmla="*/ 103 w 128"/>
                <a:gd name="T7" fmla="*/ 108 h 180"/>
                <a:gd name="T8" fmla="*/ 91 w 128"/>
                <a:gd name="T9" fmla="*/ 121 h 180"/>
                <a:gd name="T10" fmla="*/ 77 w 128"/>
                <a:gd name="T11" fmla="*/ 132 h 180"/>
                <a:gd name="T12" fmla="*/ 61 w 128"/>
                <a:gd name="T13" fmla="*/ 144 h 180"/>
                <a:gd name="T14" fmla="*/ 45 w 128"/>
                <a:gd name="T15" fmla="*/ 154 h 180"/>
                <a:gd name="T16" fmla="*/ 30 w 128"/>
                <a:gd name="T17" fmla="*/ 164 h 180"/>
                <a:gd name="T18" fmla="*/ 28 w 128"/>
                <a:gd name="T19" fmla="*/ 168 h 180"/>
                <a:gd name="T20" fmla="*/ 27 w 128"/>
                <a:gd name="T21" fmla="*/ 170 h 180"/>
                <a:gd name="T22" fmla="*/ 27 w 128"/>
                <a:gd name="T23" fmla="*/ 174 h 180"/>
                <a:gd name="T24" fmla="*/ 28 w 128"/>
                <a:gd name="T25" fmla="*/ 177 h 180"/>
                <a:gd name="T26" fmla="*/ 32 w 128"/>
                <a:gd name="T27" fmla="*/ 179 h 180"/>
                <a:gd name="T28" fmla="*/ 35 w 128"/>
                <a:gd name="T29" fmla="*/ 180 h 180"/>
                <a:gd name="T30" fmla="*/ 37 w 128"/>
                <a:gd name="T31" fmla="*/ 180 h 180"/>
                <a:gd name="T32" fmla="*/ 41 w 128"/>
                <a:gd name="T33" fmla="*/ 179 h 180"/>
                <a:gd name="T34" fmla="*/ 60 w 128"/>
                <a:gd name="T35" fmla="*/ 169 h 180"/>
                <a:gd name="T36" fmla="*/ 77 w 128"/>
                <a:gd name="T37" fmla="*/ 158 h 180"/>
                <a:gd name="T38" fmla="*/ 94 w 128"/>
                <a:gd name="T39" fmla="*/ 145 h 180"/>
                <a:gd name="T40" fmla="*/ 109 w 128"/>
                <a:gd name="T41" fmla="*/ 130 h 180"/>
                <a:gd name="T42" fmla="*/ 120 w 128"/>
                <a:gd name="T43" fmla="*/ 114 h 180"/>
                <a:gd name="T44" fmla="*/ 127 w 128"/>
                <a:gd name="T45" fmla="*/ 95 h 180"/>
                <a:gd name="T46" fmla="*/ 128 w 128"/>
                <a:gd name="T47" fmla="*/ 76 h 180"/>
                <a:gd name="T48" fmla="*/ 123 w 128"/>
                <a:gd name="T49" fmla="*/ 55 h 180"/>
                <a:gd name="T50" fmla="*/ 113 w 128"/>
                <a:gd name="T51" fmla="*/ 39 h 180"/>
                <a:gd name="T52" fmla="*/ 97 w 128"/>
                <a:gd name="T53" fmla="*/ 25 h 180"/>
                <a:gd name="T54" fmla="*/ 79 w 128"/>
                <a:gd name="T55" fmla="*/ 15 h 180"/>
                <a:gd name="T56" fmla="*/ 57 w 128"/>
                <a:gd name="T57" fmla="*/ 7 h 180"/>
                <a:gd name="T58" fmla="*/ 36 w 128"/>
                <a:gd name="T59" fmla="*/ 2 h 180"/>
                <a:gd name="T60" fmla="*/ 19 w 128"/>
                <a:gd name="T61" fmla="*/ 0 h 180"/>
                <a:gd name="T62" fmla="*/ 6 w 128"/>
                <a:gd name="T63" fmla="*/ 0 h 180"/>
                <a:gd name="T64" fmla="*/ 0 w 128"/>
                <a:gd name="T65" fmla="*/ 4 h 180"/>
                <a:gd name="T66" fmla="*/ 14 w 128"/>
                <a:gd name="T67" fmla="*/ 9 h 180"/>
                <a:gd name="T68" fmla="*/ 29 w 128"/>
                <a:gd name="T69" fmla="*/ 14 h 180"/>
                <a:gd name="T70" fmla="*/ 46 w 128"/>
                <a:gd name="T71" fmla="*/ 19 h 180"/>
                <a:gd name="T72" fmla="*/ 61 w 128"/>
                <a:gd name="T73" fmla="*/ 23 h 180"/>
                <a:gd name="T74" fmla="*/ 76 w 128"/>
                <a:gd name="T75" fmla="*/ 29 h 180"/>
                <a:gd name="T76" fmla="*/ 89 w 128"/>
                <a:gd name="T77" fmla="*/ 37 h 180"/>
                <a:gd name="T78" fmla="*/ 100 w 128"/>
                <a:gd name="T79" fmla="*/ 46 h 180"/>
                <a:gd name="T80" fmla="*/ 108 w 128"/>
                <a:gd name="T81" fmla="*/ 59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0"/>
                <a:gd name="T125" fmla="*/ 128 w 128"/>
                <a:gd name="T126" fmla="*/ 180 h 18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27" name="Freeform 994"/>
            <p:cNvSpPr>
              <a:spLocks/>
            </p:cNvSpPr>
            <p:nvPr/>
          </p:nvSpPr>
          <p:spPr bwMode="auto">
            <a:xfrm>
              <a:off x="4318" y="3135"/>
              <a:ext cx="54" cy="63"/>
            </a:xfrm>
            <a:custGeom>
              <a:avLst/>
              <a:gdLst>
                <a:gd name="T0" fmla="*/ 100 w 322"/>
                <a:gd name="T1" fmla="*/ 70 h 378"/>
                <a:gd name="T2" fmla="*/ 53 w 322"/>
                <a:gd name="T3" fmla="*/ 115 h 378"/>
                <a:gd name="T4" fmla="*/ 17 w 322"/>
                <a:gd name="T5" fmla="*/ 166 h 378"/>
                <a:gd name="T6" fmla="*/ 0 w 322"/>
                <a:gd name="T7" fmla="*/ 226 h 378"/>
                <a:gd name="T8" fmla="*/ 3 w 322"/>
                <a:gd name="T9" fmla="*/ 266 h 378"/>
                <a:gd name="T10" fmla="*/ 9 w 322"/>
                <a:gd name="T11" fmla="*/ 282 h 378"/>
                <a:gd name="T12" fmla="*/ 19 w 322"/>
                <a:gd name="T13" fmla="*/ 297 h 378"/>
                <a:gd name="T14" fmla="*/ 32 w 322"/>
                <a:gd name="T15" fmla="*/ 310 h 378"/>
                <a:gd name="T16" fmla="*/ 56 w 322"/>
                <a:gd name="T17" fmla="*/ 324 h 378"/>
                <a:gd name="T18" fmla="*/ 86 w 322"/>
                <a:gd name="T19" fmla="*/ 338 h 378"/>
                <a:gd name="T20" fmla="*/ 119 w 322"/>
                <a:gd name="T21" fmla="*/ 350 h 378"/>
                <a:gd name="T22" fmla="*/ 152 w 322"/>
                <a:gd name="T23" fmla="*/ 359 h 378"/>
                <a:gd name="T24" fmla="*/ 186 w 322"/>
                <a:gd name="T25" fmla="*/ 366 h 378"/>
                <a:gd name="T26" fmla="*/ 220 w 322"/>
                <a:gd name="T27" fmla="*/ 371 h 378"/>
                <a:gd name="T28" fmla="*/ 254 w 322"/>
                <a:gd name="T29" fmla="*/ 374 h 378"/>
                <a:gd name="T30" fmla="*/ 289 w 322"/>
                <a:gd name="T31" fmla="*/ 376 h 378"/>
                <a:gd name="T32" fmla="*/ 311 w 322"/>
                <a:gd name="T33" fmla="*/ 378 h 378"/>
                <a:gd name="T34" fmla="*/ 320 w 322"/>
                <a:gd name="T35" fmla="*/ 371 h 378"/>
                <a:gd name="T36" fmla="*/ 322 w 322"/>
                <a:gd name="T37" fmla="*/ 360 h 378"/>
                <a:gd name="T38" fmla="*/ 315 w 322"/>
                <a:gd name="T39" fmla="*/ 352 h 378"/>
                <a:gd name="T40" fmla="*/ 294 w 322"/>
                <a:gd name="T41" fmla="*/ 347 h 378"/>
                <a:gd name="T42" fmla="*/ 263 w 322"/>
                <a:gd name="T43" fmla="*/ 341 h 378"/>
                <a:gd name="T44" fmla="*/ 232 w 322"/>
                <a:gd name="T45" fmla="*/ 336 h 378"/>
                <a:gd name="T46" fmla="*/ 200 w 322"/>
                <a:gd name="T47" fmla="*/ 332 h 378"/>
                <a:gd name="T48" fmla="*/ 170 w 322"/>
                <a:gd name="T49" fmla="*/ 326 h 378"/>
                <a:gd name="T50" fmla="*/ 139 w 322"/>
                <a:gd name="T51" fmla="*/ 318 h 378"/>
                <a:gd name="T52" fmla="*/ 110 w 322"/>
                <a:gd name="T53" fmla="*/ 309 h 378"/>
                <a:gd name="T54" fmla="*/ 80 w 322"/>
                <a:gd name="T55" fmla="*/ 297 h 378"/>
                <a:gd name="T56" fmla="*/ 55 w 322"/>
                <a:gd name="T57" fmla="*/ 281 h 378"/>
                <a:gd name="T58" fmla="*/ 38 w 322"/>
                <a:gd name="T59" fmla="*/ 259 h 378"/>
                <a:gd name="T60" fmla="*/ 34 w 322"/>
                <a:gd name="T61" fmla="*/ 232 h 378"/>
                <a:gd name="T62" fmla="*/ 38 w 322"/>
                <a:gd name="T63" fmla="*/ 200 h 378"/>
                <a:gd name="T64" fmla="*/ 51 w 322"/>
                <a:gd name="T65" fmla="*/ 170 h 378"/>
                <a:gd name="T66" fmla="*/ 71 w 322"/>
                <a:gd name="T67" fmla="*/ 137 h 378"/>
                <a:gd name="T68" fmla="*/ 94 w 322"/>
                <a:gd name="T69" fmla="*/ 110 h 378"/>
                <a:gd name="T70" fmla="*/ 123 w 322"/>
                <a:gd name="T71" fmla="*/ 82 h 378"/>
                <a:gd name="T72" fmla="*/ 153 w 322"/>
                <a:gd name="T73" fmla="*/ 57 h 378"/>
                <a:gd name="T74" fmla="*/ 195 w 322"/>
                <a:gd name="T75" fmla="*/ 38 h 378"/>
                <a:gd name="T76" fmla="*/ 238 w 322"/>
                <a:gd name="T77" fmla="*/ 20 h 378"/>
                <a:gd name="T78" fmla="*/ 264 w 322"/>
                <a:gd name="T79" fmla="*/ 7 h 378"/>
                <a:gd name="T80" fmla="*/ 256 w 322"/>
                <a:gd name="T81" fmla="*/ 0 h 378"/>
                <a:gd name="T82" fmla="*/ 221 w 322"/>
                <a:gd name="T83" fmla="*/ 4 h 378"/>
                <a:gd name="T84" fmla="*/ 180 w 322"/>
                <a:gd name="T85" fmla="*/ 18 h 378"/>
                <a:gd name="T86" fmla="*/ 141 w 322"/>
                <a:gd name="T87" fmla="*/ 38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2"/>
                <a:gd name="T133" fmla="*/ 0 h 378"/>
                <a:gd name="T134" fmla="*/ 322 w 322"/>
                <a:gd name="T135" fmla="*/ 378 h 37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28" name="Freeform 995"/>
            <p:cNvSpPr>
              <a:spLocks/>
            </p:cNvSpPr>
            <p:nvPr/>
          </p:nvSpPr>
          <p:spPr bwMode="auto">
            <a:xfrm>
              <a:off x="4394" y="3133"/>
              <a:ext cx="47" cy="42"/>
            </a:xfrm>
            <a:custGeom>
              <a:avLst/>
              <a:gdLst>
                <a:gd name="T0" fmla="*/ 235 w 283"/>
                <a:gd name="T1" fmla="*/ 77 h 252"/>
                <a:gd name="T2" fmla="*/ 248 w 283"/>
                <a:gd name="T3" fmla="*/ 91 h 252"/>
                <a:gd name="T4" fmla="*/ 256 w 283"/>
                <a:gd name="T5" fmla="*/ 107 h 252"/>
                <a:gd name="T6" fmla="*/ 259 w 283"/>
                <a:gd name="T7" fmla="*/ 124 h 252"/>
                <a:gd name="T8" fmla="*/ 259 w 283"/>
                <a:gd name="T9" fmla="*/ 142 h 252"/>
                <a:gd name="T10" fmla="*/ 257 w 283"/>
                <a:gd name="T11" fmla="*/ 157 h 252"/>
                <a:gd name="T12" fmla="*/ 252 w 283"/>
                <a:gd name="T13" fmla="*/ 170 h 252"/>
                <a:gd name="T14" fmla="*/ 244 w 283"/>
                <a:gd name="T15" fmla="*/ 183 h 252"/>
                <a:gd name="T16" fmla="*/ 236 w 283"/>
                <a:gd name="T17" fmla="*/ 193 h 252"/>
                <a:gd name="T18" fmla="*/ 225 w 283"/>
                <a:gd name="T19" fmla="*/ 204 h 252"/>
                <a:gd name="T20" fmla="*/ 215 w 283"/>
                <a:gd name="T21" fmla="*/ 214 h 252"/>
                <a:gd name="T22" fmla="*/ 204 w 283"/>
                <a:gd name="T23" fmla="*/ 224 h 252"/>
                <a:gd name="T24" fmla="*/ 194 w 283"/>
                <a:gd name="T25" fmla="*/ 234 h 252"/>
                <a:gd name="T26" fmla="*/ 191 w 283"/>
                <a:gd name="T27" fmla="*/ 238 h 252"/>
                <a:gd name="T28" fmla="*/ 191 w 283"/>
                <a:gd name="T29" fmla="*/ 241 h 252"/>
                <a:gd name="T30" fmla="*/ 191 w 283"/>
                <a:gd name="T31" fmla="*/ 245 h 252"/>
                <a:gd name="T32" fmla="*/ 194 w 283"/>
                <a:gd name="T33" fmla="*/ 248 h 252"/>
                <a:gd name="T34" fmla="*/ 197 w 283"/>
                <a:gd name="T35" fmla="*/ 250 h 252"/>
                <a:gd name="T36" fmla="*/ 202 w 283"/>
                <a:gd name="T37" fmla="*/ 252 h 252"/>
                <a:gd name="T38" fmla="*/ 205 w 283"/>
                <a:gd name="T39" fmla="*/ 250 h 252"/>
                <a:gd name="T40" fmla="*/ 209 w 283"/>
                <a:gd name="T41" fmla="*/ 248 h 252"/>
                <a:gd name="T42" fmla="*/ 232 w 283"/>
                <a:gd name="T43" fmla="*/ 233 h 252"/>
                <a:gd name="T44" fmla="*/ 252 w 283"/>
                <a:gd name="T45" fmla="*/ 214 h 252"/>
                <a:gd name="T46" fmla="*/ 268 w 283"/>
                <a:gd name="T47" fmla="*/ 192 h 252"/>
                <a:gd name="T48" fmla="*/ 278 w 283"/>
                <a:gd name="T49" fmla="*/ 167 h 252"/>
                <a:gd name="T50" fmla="*/ 283 w 283"/>
                <a:gd name="T51" fmla="*/ 141 h 252"/>
                <a:gd name="T52" fmla="*/ 280 w 283"/>
                <a:gd name="T53" fmla="*/ 115 h 252"/>
                <a:gd name="T54" fmla="*/ 271 w 283"/>
                <a:gd name="T55" fmla="*/ 91 h 252"/>
                <a:gd name="T56" fmla="*/ 252 w 283"/>
                <a:gd name="T57" fmla="*/ 69 h 252"/>
                <a:gd name="T58" fmla="*/ 238 w 283"/>
                <a:gd name="T59" fmla="*/ 57 h 252"/>
                <a:gd name="T60" fmla="*/ 222 w 283"/>
                <a:gd name="T61" fmla="*/ 48 h 252"/>
                <a:gd name="T62" fmla="*/ 204 w 283"/>
                <a:gd name="T63" fmla="*/ 39 h 252"/>
                <a:gd name="T64" fmla="*/ 184 w 283"/>
                <a:gd name="T65" fmla="*/ 31 h 252"/>
                <a:gd name="T66" fmla="*/ 164 w 283"/>
                <a:gd name="T67" fmla="*/ 23 h 252"/>
                <a:gd name="T68" fmla="*/ 144 w 283"/>
                <a:gd name="T69" fmla="*/ 17 h 252"/>
                <a:gd name="T70" fmla="*/ 123 w 283"/>
                <a:gd name="T71" fmla="*/ 13 h 252"/>
                <a:gd name="T72" fmla="*/ 103 w 283"/>
                <a:gd name="T73" fmla="*/ 8 h 252"/>
                <a:gd name="T74" fmla="*/ 83 w 283"/>
                <a:gd name="T75" fmla="*/ 5 h 252"/>
                <a:gd name="T76" fmla="*/ 66 w 283"/>
                <a:gd name="T77" fmla="*/ 2 h 252"/>
                <a:gd name="T78" fmla="*/ 48 w 283"/>
                <a:gd name="T79" fmla="*/ 0 h 252"/>
                <a:gd name="T80" fmla="*/ 34 w 283"/>
                <a:gd name="T81" fmla="*/ 0 h 252"/>
                <a:gd name="T82" fmla="*/ 21 w 283"/>
                <a:gd name="T83" fmla="*/ 0 h 252"/>
                <a:gd name="T84" fmla="*/ 11 w 283"/>
                <a:gd name="T85" fmla="*/ 0 h 252"/>
                <a:gd name="T86" fmla="*/ 4 w 283"/>
                <a:gd name="T87" fmla="*/ 2 h 252"/>
                <a:gd name="T88" fmla="*/ 0 w 283"/>
                <a:gd name="T89" fmla="*/ 5 h 252"/>
                <a:gd name="T90" fmla="*/ 12 w 283"/>
                <a:gd name="T91" fmla="*/ 7 h 252"/>
                <a:gd name="T92" fmla="*/ 24 w 283"/>
                <a:gd name="T93" fmla="*/ 8 h 252"/>
                <a:gd name="T94" fmla="*/ 38 w 283"/>
                <a:gd name="T95" fmla="*/ 10 h 252"/>
                <a:gd name="T96" fmla="*/ 52 w 283"/>
                <a:gd name="T97" fmla="*/ 13 h 252"/>
                <a:gd name="T98" fmla="*/ 66 w 283"/>
                <a:gd name="T99" fmla="*/ 16 h 252"/>
                <a:gd name="T100" fmla="*/ 82 w 283"/>
                <a:gd name="T101" fmla="*/ 18 h 252"/>
                <a:gd name="T102" fmla="*/ 98 w 283"/>
                <a:gd name="T103" fmla="*/ 22 h 252"/>
                <a:gd name="T104" fmla="*/ 114 w 283"/>
                <a:gd name="T105" fmla="*/ 25 h 252"/>
                <a:gd name="T106" fmla="*/ 129 w 283"/>
                <a:gd name="T107" fmla="*/ 30 h 252"/>
                <a:gd name="T108" fmla="*/ 146 w 283"/>
                <a:gd name="T109" fmla="*/ 34 h 252"/>
                <a:gd name="T110" fmla="*/ 162 w 283"/>
                <a:gd name="T111" fmla="*/ 39 h 252"/>
                <a:gd name="T112" fmla="*/ 177 w 283"/>
                <a:gd name="T113" fmla="*/ 45 h 252"/>
                <a:gd name="T114" fmla="*/ 193 w 283"/>
                <a:gd name="T115" fmla="*/ 52 h 252"/>
                <a:gd name="T116" fmla="*/ 208 w 283"/>
                <a:gd name="T117" fmla="*/ 60 h 252"/>
                <a:gd name="T118" fmla="*/ 222 w 283"/>
                <a:gd name="T119" fmla="*/ 68 h 252"/>
                <a:gd name="T120" fmla="*/ 235 w 283"/>
                <a:gd name="T121" fmla="*/ 77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3"/>
                <a:gd name="T184" fmla="*/ 0 h 252"/>
                <a:gd name="T185" fmla="*/ 283 w 283"/>
                <a:gd name="T186" fmla="*/ 252 h 25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29" name="Freeform 996"/>
            <p:cNvSpPr>
              <a:spLocks/>
            </p:cNvSpPr>
            <p:nvPr/>
          </p:nvSpPr>
          <p:spPr bwMode="auto">
            <a:xfrm>
              <a:off x="4298" y="3153"/>
              <a:ext cx="19" cy="39"/>
            </a:xfrm>
            <a:custGeom>
              <a:avLst/>
              <a:gdLst>
                <a:gd name="T0" fmla="*/ 0 w 114"/>
                <a:gd name="T1" fmla="*/ 130 h 238"/>
                <a:gd name="T2" fmla="*/ 0 w 114"/>
                <a:gd name="T3" fmla="*/ 149 h 238"/>
                <a:gd name="T4" fmla="*/ 4 w 114"/>
                <a:gd name="T5" fmla="*/ 168 h 238"/>
                <a:gd name="T6" fmla="*/ 12 w 114"/>
                <a:gd name="T7" fmla="*/ 185 h 238"/>
                <a:gd name="T8" fmla="*/ 24 w 114"/>
                <a:gd name="T9" fmla="*/ 200 h 238"/>
                <a:gd name="T10" fmla="*/ 38 w 114"/>
                <a:gd name="T11" fmla="*/ 213 h 238"/>
                <a:gd name="T12" fmla="*/ 55 w 114"/>
                <a:gd name="T13" fmla="*/ 224 h 238"/>
                <a:gd name="T14" fmla="*/ 73 w 114"/>
                <a:gd name="T15" fmla="*/ 232 h 238"/>
                <a:gd name="T16" fmla="*/ 92 w 114"/>
                <a:gd name="T17" fmla="*/ 237 h 238"/>
                <a:gd name="T18" fmla="*/ 98 w 114"/>
                <a:gd name="T19" fmla="*/ 238 h 238"/>
                <a:gd name="T20" fmla="*/ 104 w 114"/>
                <a:gd name="T21" fmla="*/ 235 h 238"/>
                <a:gd name="T22" fmla="*/ 109 w 114"/>
                <a:gd name="T23" fmla="*/ 232 h 238"/>
                <a:gd name="T24" fmla="*/ 111 w 114"/>
                <a:gd name="T25" fmla="*/ 227 h 238"/>
                <a:gd name="T26" fmla="*/ 111 w 114"/>
                <a:gd name="T27" fmla="*/ 222 h 238"/>
                <a:gd name="T28" fmla="*/ 110 w 114"/>
                <a:gd name="T29" fmla="*/ 216 h 238"/>
                <a:gd name="T30" fmla="*/ 106 w 114"/>
                <a:gd name="T31" fmla="*/ 211 h 238"/>
                <a:gd name="T32" fmla="*/ 100 w 114"/>
                <a:gd name="T33" fmla="*/ 209 h 238"/>
                <a:gd name="T34" fmla="*/ 82 w 114"/>
                <a:gd name="T35" fmla="*/ 202 h 238"/>
                <a:gd name="T36" fmla="*/ 64 w 114"/>
                <a:gd name="T37" fmla="*/ 193 h 238"/>
                <a:gd name="T38" fmla="*/ 50 w 114"/>
                <a:gd name="T39" fmla="*/ 180 h 238"/>
                <a:gd name="T40" fmla="*/ 39 w 114"/>
                <a:gd name="T41" fmla="*/ 167 h 238"/>
                <a:gd name="T42" fmla="*/ 32 w 114"/>
                <a:gd name="T43" fmla="*/ 149 h 238"/>
                <a:gd name="T44" fmla="*/ 29 w 114"/>
                <a:gd name="T45" fmla="*/ 131 h 238"/>
                <a:gd name="T46" fmla="*/ 29 w 114"/>
                <a:gd name="T47" fmla="*/ 111 h 238"/>
                <a:gd name="T48" fmla="*/ 35 w 114"/>
                <a:gd name="T49" fmla="*/ 91 h 238"/>
                <a:gd name="T50" fmla="*/ 42 w 114"/>
                <a:gd name="T51" fmla="*/ 76 h 238"/>
                <a:gd name="T52" fmla="*/ 51 w 114"/>
                <a:gd name="T53" fmla="*/ 62 h 238"/>
                <a:gd name="T54" fmla="*/ 62 w 114"/>
                <a:gd name="T55" fmla="*/ 49 h 238"/>
                <a:gd name="T56" fmla="*/ 73 w 114"/>
                <a:gd name="T57" fmla="*/ 38 h 238"/>
                <a:gd name="T58" fmla="*/ 84 w 114"/>
                <a:gd name="T59" fmla="*/ 28 h 238"/>
                <a:gd name="T60" fmla="*/ 96 w 114"/>
                <a:gd name="T61" fmla="*/ 18 h 238"/>
                <a:gd name="T62" fmla="*/ 106 w 114"/>
                <a:gd name="T63" fmla="*/ 9 h 238"/>
                <a:gd name="T64" fmla="*/ 114 w 114"/>
                <a:gd name="T65" fmla="*/ 1 h 238"/>
                <a:gd name="T66" fmla="*/ 106 w 114"/>
                <a:gd name="T67" fmla="*/ 0 h 238"/>
                <a:gd name="T68" fmla="*/ 93 w 114"/>
                <a:gd name="T69" fmla="*/ 6 h 238"/>
                <a:gd name="T70" fmla="*/ 76 w 114"/>
                <a:gd name="T71" fmla="*/ 18 h 238"/>
                <a:gd name="T72" fmla="*/ 56 w 114"/>
                <a:gd name="T73" fmla="*/ 36 h 238"/>
                <a:gd name="T74" fmla="*/ 37 w 114"/>
                <a:gd name="T75" fmla="*/ 57 h 238"/>
                <a:gd name="T76" fmla="*/ 20 w 114"/>
                <a:gd name="T77" fmla="*/ 80 h 238"/>
                <a:gd name="T78" fmla="*/ 7 w 114"/>
                <a:gd name="T79" fmla="*/ 106 h 238"/>
                <a:gd name="T80" fmla="*/ 0 w 114"/>
                <a:gd name="T81" fmla="*/ 130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4"/>
                <a:gd name="T124" fmla="*/ 0 h 238"/>
                <a:gd name="T125" fmla="*/ 114 w 114"/>
                <a:gd name="T126" fmla="*/ 238 h 23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30" name="Freeform 997"/>
            <p:cNvSpPr>
              <a:spLocks/>
            </p:cNvSpPr>
            <p:nvPr/>
          </p:nvSpPr>
          <p:spPr bwMode="auto">
            <a:xfrm>
              <a:off x="4432" y="3130"/>
              <a:ext cx="41" cy="52"/>
            </a:xfrm>
            <a:custGeom>
              <a:avLst/>
              <a:gdLst>
                <a:gd name="T0" fmla="*/ 207 w 246"/>
                <a:gd name="T1" fmla="*/ 124 h 310"/>
                <a:gd name="T2" fmla="*/ 219 w 246"/>
                <a:gd name="T3" fmla="*/ 143 h 310"/>
                <a:gd name="T4" fmla="*/ 225 w 246"/>
                <a:gd name="T5" fmla="*/ 164 h 310"/>
                <a:gd name="T6" fmla="*/ 221 w 246"/>
                <a:gd name="T7" fmla="*/ 187 h 310"/>
                <a:gd name="T8" fmla="*/ 208 w 246"/>
                <a:gd name="T9" fmla="*/ 209 h 310"/>
                <a:gd name="T10" fmla="*/ 188 w 246"/>
                <a:gd name="T11" fmla="*/ 228 h 310"/>
                <a:gd name="T12" fmla="*/ 166 w 246"/>
                <a:gd name="T13" fmla="*/ 246 h 310"/>
                <a:gd name="T14" fmla="*/ 143 w 246"/>
                <a:gd name="T15" fmla="*/ 264 h 310"/>
                <a:gd name="T16" fmla="*/ 129 w 246"/>
                <a:gd name="T17" fmla="*/ 278 h 310"/>
                <a:gd name="T18" fmla="*/ 124 w 246"/>
                <a:gd name="T19" fmla="*/ 287 h 310"/>
                <a:gd name="T20" fmla="*/ 120 w 246"/>
                <a:gd name="T21" fmla="*/ 296 h 310"/>
                <a:gd name="T22" fmla="*/ 121 w 246"/>
                <a:gd name="T23" fmla="*/ 305 h 310"/>
                <a:gd name="T24" fmla="*/ 130 w 246"/>
                <a:gd name="T25" fmla="*/ 310 h 310"/>
                <a:gd name="T26" fmla="*/ 139 w 246"/>
                <a:gd name="T27" fmla="*/ 309 h 310"/>
                <a:gd name="T28" fmla="*/ 154 w 246"/>
                <a:gd name="T29" fmla="*/ 293 h 310"/>
                <a:gd name="T30" fmla="*/ 180 w 246"/>
                <a:gd name="T31" fmla="*/ 269 h 310"/>
                <a:gd name="T32" fmla="*/ 207 w 246"/>
                <a:gd name="T33" fmla="*/ 246 h 310"/>
                <a:gd name="T34" fmla="*/ 231 w 246"/>
                <a:gd name="T35" fmla="*/ 219 h 310"/>
                <a:gd name="T36" fmla="*/ 245 w 246"/>
                <a:gd name="T37" fmla="*/ 187 h 310"/>
                <a:gd name="T38" fmla="*/ 242 w 246"/>
                <a:gd name="T39" fmla="*/ 153 h 310"/>
                <a:gd name="T40" fmla="*/ 227 w 246"/>
                <a:gd name="T41" fmla="*/ 120 h 310"/>
                <a:gd name="T42" fmla="*/ 201 w 246"/>
                <a:gd name="T43" fmla="*/ 94 h 310"/>
                <a:gd name="T44" fmla="*/ 177 w 246"/>
                <a:gd name="T45" fmla="*/ 74 h 310"/>
                <a:gd name="T46" fmla="*/ 152 w 246"/>
                <a:gd name="T47" fmla="*/ 60 h 310"/>
                <a:gd name="T48" fmla="*/ 126 w 246"/>
                <a:gd name="T49" fmla="*/ 43 h 310"/>
                <a:gd name="T50" fmla="*/ 98 w 246"/>
                <a:gd name="T51" fmla="*/ 28 h 310"/>
                <a:gd name="T52" fmla="*/ 72 w 246"/>
                <a:gd name="T53" fmla="*/ 16 h 310"/>
                <a:gd name="T54" fmla="*/ 46 w 246"/>
                <a:gd name="T55" fmla="*/ 7 h 310"/>
                <a:gd name="T56" fmla="*/ 24 w 246"/>
                <a:gd name="T57" fmla="*/ 1 h 310"/>
                <a:gd name="T58" fmla="*/ 7 w 246"/>
                <a:gd name="T59" fmla="*/ 1 h 310"/>
                <a:gd name="T60" fmla="*/ 8 w 246"/>
                <a:gd name="T61" fmla="*/ 6 h 310"/>
                <a:gd name="T62" fmla="*/ 28 w 246"/>
                <a:gd name="T63" fmla="*/ 14 h 310"/>
                <a:gd name="T64" fmla="*/ 51 w 246"/>
                <a:gd name="T65" fmla="*/ 24 h 310"/>
                <a:gd name="T66" fmla="*/ 78 w 246"/>
                <a:gd name="T67" fmla="*/ 37 h 310"/>
                <a:gd name="T68" fmla="*/ 106 w 246"/>
                <a:gd name="T69" fmla="*/ 51 h 310"/>
                <a:gd name="T70" fmla="*/ 134 w 246"/>
                <a:gd name="T71" fmla="*/ 69 h 310"/>
                <a:gd name="T72" fmla="*/ 163 w 246"/>
                <a:gd name="T73" fmla="*/ 87 h 310"/>
                <a:gd name="T74" fmla="*/ 187 w 246"/>
                <a:gd name="T75" fmla="*/ 105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6"/>
                <a:gd name="T115" fmla="*/ 0 h 310"/>
                <a:gd name="T116" fmla="*/ 246 w 246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31" name="Freeform 998"/>
            <p:cNvSpPr>
              <a:spLocks/>
            </p:cNvSpPr>
            <p:nvPr/>
          </p:nvSpPr>
          <p:spPr bwMode="auto">
            <a:xfrm>
              <a:off x="4387" y="3191"/>
              <a:ext cx="14" cy="31"/>
            </a:xfrm>
            <a:custGeom>
              <a:avLst/>
              <a:gdLst>
                <a:gd name="T0" fmla="*/ 31 w 83"/>
                <a:gd name="T1" fmla="*/ 14 h 187"/>
                <a:gd name="T2" fmla="*/ 29 w 83"/>
                <a:gd name="T3" fmla="*/ 8 h 187"/>
                <a:gd name="T4" fmla="*/ 25 w 83"/>
                <a:gd name="T5" fmla="*/ 3 h 187"/>
                <a:gd name="T6" fmla="*/ 19 w 83"/>
                <a:gd name="T7" fmla="*/ 1 h 187"/>
                <a:gd name="T8" fmla="*/ 14 w 83"/>
                <a:gd name="T9" fmla="*/ 0 h 187"/>
                <a:gd name="T10" fmla="*/ 8 w 83"/>
                <a:gd name="T11" fmla="*/ 2 h 187"/>
                <a:gd name="T12" fmla="*/ 3 w 83"/>
                <a:gd name="T13" fmla="*/ 5 h 187"/>
                <a:gd name="T14" fmla="*/ 0 w 83"/>
                <a:gd name="T15" fmla="*/ 11 h 187"/>
                <a:gd name="T16" fmla="*/ 0 w 83"/>
                <a:gd name="T17" fmla="*/ 17 h 187"/>
                <a:gd name="T18" fmla="*/ 5 w 83"/>
                <a:gd name="T19" fmla="*/ 42 h 187"/>
                <a:gd name="T20" fmla="*/ 15 w 83"/>
                <a:gd name="T21" fmla="*/ 71 h 187"/>
                <a:gd name="T22" fmla="*/ 27 w 83"/>
                <a:gd name="T23" fmla="*/ 100 h 187"/>
                <a:gd name="T24" fmla="*/ 41 w 83"/>
                <a:gd name="T25" fmla="*/ 127 h 187"/>
                <a:gd name="T26" fmla="*/ 55 w 83"/>
                <a:gd name="T27" fmla="*/ 151 h 187"/>
                <a:gd name="T28" fmla="*/ 68 w 83"/>
                <a:gd name="T29" fmla="*/ 171 h 187"/>
                <a:gd name="T30" fmla="*/ 77 w 83"/>
                <a:gd name="T31" fmla="*/ 184 h 187"/>
                <a:gd name="T32" fmla="*/ 83 w 83"/>
                <a:gd name="T33" fmla="*/ 187 h 187"/>
                <a:gd name="T34" fmla="*/ 80 w 83"/>
                <a:gd name="T35" fmla="*/ 174 h 187"/>
                <a:gd name="T36" fmla="*/ 75 w 83"/>
                <a:gd name="T37" fmla="*/ 158 h 187"/>
                <a:gd name="T38" fmla="*/ 68 w 83"/>
                <a:gd name="T39" fmla="*/ 138 h 187"/>
                <a:gd name="T40" fmla="*/ 59 w 83"/>
                <a:gd name="T41" fmla="*/ 113 h 187"/>
                <a:gd name="T42" fmla="*/ 51 w 83"/>
                <a:gd name="T43" fmla="*/ 88 h 187"/>
                <a:gd name="T44" fmla="*/ 43 w 83"/>
                <a:gd name="T45" fmla="*/ 63 h 187"/>
                <a:gd name="T46" fmla="*/ 36 w 83"/>
                <a:gd name="T47" fmla="*/ 38 h 187"/>
                <a:gd name="T48" fmla="*/ 31 w 83"/>
                <a:gd name="T49" fmla="*/ 14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3"/>
                <a:gd name="T76" fmla="*/ 0 h 187"/>
                <a:gd name="T77" fmla="*/ 83 w 83"/>
                <a:gd name="T78" fmla="*/ 187 h 18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32" name="Freeform 999"/>
            <p:cNvSpPr>
              <a:spLocks/>
            </p:cNvSpPr>
            <p:nvPr/>
          </p:nvSpPr>
          <p:spPr bwMode="auto">
            <a:xfrm>
              <a:off x="4381" y="3174"/>
              <a:ext cx="7" cy="16"/>
            </a:xfrm>
            <a:custGeom>
              <a:avLst/>
              <a:gdLst>
                <a:gd name="T0" fmla="*/ 22 w 44"/>
                <a:gd name="T1" fmla="*/ 10 h 94"/>
                <a:gd name="T2" fmla="*/ 21 w 44"/>
                <a:gd name="T3" fmla="*/ 6 h 94"/>
                <a:gd name="T4" fmla="*/ 18 w 44"/>
                <a:gd name="T5" fmla="*/ 2 h 94"/>
                <a:gd name="T6" fmla="*/ 14 w 44"/>
                <a:gd name="T7" fmla="*/ 0 h 94"/>
                <a:gd name="T8" fmla="*/ 10 w 44"/>
                <a:gd name="T9" fmla="*/ 0 h 94"/>
                <a:gd name="T10" fmla="*/ 6 w 44"/>
                <a:gd name="T11" fmla="*/ 1 h 94"/>
                <a:gd name="T12" fmla="*/ 3 w 44"/>
                <a:gd name="T13" fmla="*/ 3 h 94"/>
                <a:gd name="T14" fmla="*/ 0 w 44"/>
                <a:gd name="T15" fmla="*/ 7 h 94"/>
                <a:gd name="T16" fmla="*/ 0 w 44"/>
                <a:gd name="T17" fmla="*/ 11 h 94"/>
                <a:gd name="T18" fmla="*/ 0 w 44"/>
                <a:gd name="T19" fmla="*/ 24 h 94"/>
                <a:gd name="T20" fmla="*/ 4 w 44"/>
                <a:gd name="T21" fmla="*/ 38 h 94"/>
                <a:gd name="T22" fmla="*/ 8 w 44"/>
                <a:gd name="T23" fmla="*/ 52 h 94"/>
                <a:gd name="T24" fmla="*/ 14 w 44"/>
                <a:gd name="T25" fmla="*/ 65 h 94"/>
                <a:gd name="T26" fmla="*/ 21 w 44"/>
                <a:gd name="T27" fmla="*/ 78 h 94"/>
                <a:gd name="T28" fmla="*/ 28 w 44"/>
                <a:gd name="T29" fmla="*/ 87 h 94"/>
                <a:gd name="T30" fmla="*/ 37 w 44"/>
                <a:gd name="T31" fmla="*/ 93 h 94"/>
                <a:gd name="T32" fmla="*/ 42 w 44"/>
                <a:gd name="T33" fmla="*/ 94 h 94"/>
                <a:gd name="T34" fmla="*/ 44 w 44"/>
                <a:gd name="T35" fmla="*/ 76 h 94"/>
                <a:gd name="T36" fmla="*/ 38 w 44"/>
                <a:gd name="T37" fmla="*/ 54 h 94"/>
                <a:gd name="T38" fmla="*/ 31 w 44"/>
                <a:gd name="T39" fmla="*/ 32 h 94"/>
                <a:gd name="T40" fmla="*/ 22 w 44"/>
                <a:gd name="T41" fmla="*/ 10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4"/>
                <a:gd name="T64" fmla="*/ 0 h 94"/>
                <a:gd name="T65" fmla="*/ 44 w 44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33" name="Freeform 1000"/>
            <p:cNvSpPr>
              <a:spLocks/>
            </p:cNvSpPr>
            <p:nvPr/>
          </p:nvSpPr>
          <p:spPr bwMode="auto">
            <a:xfrm>
              <a:off x="4375" y="3163"/>
              <a:ext cx="6" cy="9"/>
            </a:xfrm>
            <a:custGeom>
              <a:avLst/>
              <a:gdLst>
                <a:gd name="T0" fmla="*/ 20 w 38"/>
                <a:gd name="T1" fmla="*/ 7 h 54"/>
                <a:gd name="T2" fmla="*/ 20 w 38"/>
                <a:gd name="T3" fmla="*/ 8 h 54"/>
                <a:gd name="T4" fmla="*/ 20 w 38"/>
                <a:gd name="T5" fmla="*/ 8 h 54"/>
                <a:gd name="T6" fmla="*/ 20 w 38"/>
                <a:gd name="T7" fmla="*/ 8 h 54"/>
                <a:gd name="T8" fmla="*/ 20 w 38"/>
                <a:gd name="T9" fmla="*/ 8 h 54"/>
                <a:gd name="T10" fmla="*/ 19 w 38"/>
                <a:gd name="T11" fmla="*/ 4 h 54"/>
                <a:gd name="T12" fmla="*/ 15 w 38"/>
                <a:gd name="T13" fmla="*/ 1 h 54"/>
                <a:gd name="T14" fmla="*/ 12 w 38"/>
                <a:gd name="T15" fmla="*/ 0 h 54"/>
                <a:gd name="T16" fmla="*/ 7 w 38"/>
                <a:gd name="T17" fmla="*/ 0 h 54"/>
                <a:gd name="T18" fmla="*/ 4 w 38"/>
                <a:gd name="T19" fmla="*/ 1 h 54"/>
                <a:gd name="T20" fmla="*/ 1 w 38"/>
                <a:gd name="T21" fmla="*/ 4 h 54"/>
                <a:gd name="T22" fmla="*/ 0 w 38"/>
                <a:gd name="T23" fmla="*/ 8 h 54"/>
                <a:gd name="T24" fmla="*/ 0 w 38"/>
                <a:gd name="T25" fmla="*/ 11 h 54"/>
                <a:gd name="T26" fmla="*/ 1 w 38"/>
                <a:gd name="T27" fmla="*/ 17 h 54"/>
                <a:gd name="T28" fmla="*/ 4 w 38"/>
                <a:gd name="T29" fmla="*/ 24 h 54"/>
                <a:gd name="T30" fmla="*/ 8 w 38"/>
                <a:gd name="T31" fmla="*/ 32 h 54"/>
                <a:gd name="T32" fmla="*/ 14 w 38"/>
                <a:gd name="T33" fmla="*/ 39 h 54"/>
                <a:gd name="T34" fmla="*/ 20 w 38"/>
                <a:gd name="T35" fmla="*/ 46 h 54"/>
                <a:gd name="T36" fmla="*/ 27 w 38"/>
                <a:gd name="T37" fmla="*/ 50 h 54"/>
                <a:gd name="T38" fmla="*/ 33 w 38"/>
                <a:gd name="T39" fmla="*/ 54 h 54"/>
                <a:gd name="T40" fmla="*/ 38 w 38"/>
                <a:gd name="T41" fmla="*/ 54 h 54"/>
                <a:gd name="T42" fmla="*/ 36 w 38"/>
                <a:gd name="T43" fmla="*/ 42 h 54"/>
                <a:gd name="T44" fmla="*/ 32 w 38"/>
                <a:gd name="T45" fmla="*/ 29 h 54"/>
                <a:gd name="T46" fmla="*/ 25 w 38"/>
                <a:gd name="T47" fmla="*/ 16 h 54"/>
                <a:gd name="T48" fmla="*/ 20 w 38"/>
                <a:gd name="T49" fmla="*/ 7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"/>
                <a:gd name="T76" fmla="*/ 0 h 54"/>
                <a:gd name="T77" fmla="*/ 38 w 38"/>
                <a:gd name="T78" fmla="*/ 54 h 5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34" name="Freeform 1001"/>
            <p:cNvSpPr>
              <a:spLocks/>
            </p:cNvSpPr>
            <p:nvPr/>
          </p:nvSpPr>
          <p:spPr bwMode="auto">
            <a:xfrm>
              <a:off x="4370" y="3155"/>
              <a:ext cx="8" cy="6"/>
            </a:xfrm>
            <a:custGeom>
              <a:avLst/>
              <a:gdLst>
                <a:gd name="T0" fmla="*/ 41 w 52"/>
                <a:gd name="T1" fmla="*/ 27 h 36"/>
                <a:gd name="T2" fmla="*/ 46 w 52"/>
                <a:gd name="T3" fmla="*/ 24 h 36"/>
                <a:gd name="T4" fmla="*/ 51 w 52"/>
                <a:gd name="T5" fmla="*/ 21 h 36"/>
                <a:gd name="T6" fmla="*/ 52 w 52"/>
                <a:gd name="T7" fmla="*/ 16 h 36"/>
                <a:gd name="T8" fmla="*/ 52 w 52"/>
                <a:gd name="T9" fmla="*/ 12 h 36"/>
                <a:gd name="T10" fmla="*/ 50 w 52"/>
                <a:gd name="T11" fmla="*/ 6 h 36"/>
                <a:gd name="T12" fmla="*/ 46 w 52"/>
                <a:gd name="T13" fmla="*/ 2 h 36"/>
                <a:gd name="T14" fmla="*/ 41 w 52"/>
                <a:gd name="T15" fmla="*/ 0 h 36"/>
                <a:gd name="T16" fmla="*/ 36 w 52"/>
                <a:gd name="T17" fmla="*/ 0 h 36"/>
                <a:gd name="T18" fmla="*/ 33 w 52"/>
                <a:gd name="T19" fmla="*/ 0 h 36"/>
                <a:gd name="T20" fmla="*/ 29 w 52"/>
                <a:gd name="T21" fmla="*/ 1 h 36"/>
                <a:gd name="T22" fmla="*/ 21 w 52"/>
                <a:gd name="T23" fmla="*/ 4 h 36"/>
                <a:gd name="T24" fmla="*/ 13 w 52"/>
                <a:gd name="T25" fmla="*/ 8 h 36"/>
                <a:gd name="T26" fmla="*/ 6 w 52"/>
                <a:gd name="T27" fmla="*/ 15 h 36"/>
                <a:gd name="T28" fmla="*/ 3 w 52"/>
                <a:gd name="T29" fmla="*/ 22 h 36"/>
                <a:gd name="T30" fmla="*/ 0 w 52"/>
                <a:gd name="T31" fmla="*/ 29 h 36"/>
                <a:gd name="T32" fmla="*/ 0 w 52"/>
                <a:gd name="T33" fmla="*/ 31 h 36"/>
                <a:gd name="T34" fmla="*/ 4 w 52"/>
                <a:gd name="T35" fmla="*/ 33 h 36"/>
                <a:gd name="T36" fmla="*/ 9 w 52"/>
                <a:gd name="T37" fmla="*/ 36 h 36"/>
                <a:gd name="T38" fmla="*/ 13 w 52"/>
                <a:gd name="T39" fmla="*/ 36 h 36"/>
                <a:gd name="T40" fmla="*/ 18 w 52"/>
                <a:gd name="T41" fmla="*/ 36 h 36"/>
                <a:gd name="T42" fmla="*/ 24 w 52"/>
                <a:gd name="T43" fmla="*/ 33 h 36"/>
                <a:gd name="T44" fmla="*/ 30 w 52"/>
                <a:gd name="T45" fmla="*/ 32 h 36"/>
                <a:gd name="T46" fmla="*/ 36 w 52"/>
                <a:gd name="T47" fmla="*/ 30 h 36"/>
                <a:gd name="T48" fmla="*/ 41 w 52"/>
                <a:gd name="T49" fmla="*/ 27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2"/>
                <a:gd name="T76" fmla="*/ 0 h 36"/>
                <a:gd name="T77" fmla="*/ 52 w 52"/>
                <a:gd name="T78" fmla="*/ 36 h 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35" name="Freeform 1002"/>
            <p:cNvSpPr>
              <a:spLocks/>
            </p:cNvSpPr>
            <p:nvPr/>
          </p:nvSpPr>
          <p:spPr bwMode="auto">
            <a:xfrm>
              <a:off x="4330" y="3145"/>
              <a:ext cx="33" cy="39"/>
            </a:xfrm>
            <a:custGeom>
              <a:avLst/>
              <a:gdLst>
                <a:gd name="T0" fmla="*/ 73 w 198"/>
                <a:gd name="T1" fmla="*/ 36 h 236"/>
                <a:gd name="T2" fmla="*/ 58 w 198"/>
                <a:gd name="T3" fmla="*/ 46 h 236"/>
                <a:gd name="T4" fmla="*/ 46 w 198"/>
                <a:gd name="T5" fmla="*/ 58 h 236"/>
                <a:gd name="T6" fmla="*/ 33 w 198"/>
                <a:gd name="T7" fmla="*/ 72 h 236"/>
                <a:gd name="T8" fmla="*/ 22 w 198"/>
                <a:gd name="T9" fmla="*/ 85 h 236"/>
                <a:gd name="T10" fmla="*/ 14 w 198"/>
                <a:gd name="T11" fmla="*/ 100 h 236"/>
                <a:gd name="T12" fmla="*/ 7 w 198"/>
                <a:gd name="T13" fmla="*/ 115 h 236"/>
                <a:gd name="T14" fmla="*/ 2 w 198"/>
                <a:gd name="T15" fmla="*/ 130 h 236"/>
                <a:gd name="T16" fmla="*/ 0 w 198"/>
                <a:gd name="T17" fmla="*/ 146 h 236"/>
                <a:gd name="T18" fmla="*/ 2 w 198"/>
                <a:gd name="T19" fmla="*/ 170 h 236"/>
                <a:gd name="T20" fmla="*/ 12 w 198"/>
                <a:gd name="T21" fmla="*/ 190 h 236"/>
                <a:gd name="T22" fmla="*/ 26 w 198"/>
                <a:gd name="T23" fmla="*/ 207 h 236"/>
                <a:gd name="T24" fmla="*/ 43 w 198"/>
                <a:gd name="T25" fmla="*/ 220 h 236"/>
                <a:gd name="T26" fmla="*/ 64 w 198"/>
                <a:gd name="T27" fmla="*/ 229 h 236"/>
                <a:gd name="T28" fmla="*/ 88 w 198"/>
                <a:gd name="T29" fmla="*/ 235 h 236"/>
                <a:gd name="T30" fmla="*/ 110 w 198"/>
                <a:gd name="T31" fmla="*/ 236 h 236"/>
                <a:gd name="T32" fmla="*/ 132 w 198"/>
                <a:gd name="T33" fmla="*/ 232 h 236"/>
                <a:gd name="T34" fmla="*/ 137 w 198"/>
                <a:gd name="T35" fmla="*/ 232 h 236"/>
                <a:gd name="T36" fmla="*/ 142 w 198"/>
                <a:gd name="T37" fmla="*/ 230 h 236"/>
                <a:gd name="T38" fmla="*/ 145 w 198"/>
                <a:gd name="T39" fmla="*/ 226 h 236"/>
                <a:gd name="T40" fmla="*/ 146 w 198"/>
                <a:gd name="T41" fmla="*/ 221 h 236"/>
                <a:gd name="T42" fmla="*/ 145 w 198"/>
                <a:gd name="T43" fmla="*/ 219 h 236"/>
                <a:gd name="T44" fmla="*/ 142 w 198"/>
                <a:gd name="T45" fmla="*/ 219 h 236"/>
                <a:gd name="T46" fmla="*/ 137 w 198"/>
                <a:gd name="T47" fmla="*/ 217 h 236"/>
                <a:gd name="T48" fmla="*/ 131 w 198"/>
                <a:gd name="T49" fmla="*/ 217 h 236"/>
                <a:gd name="T50" fmla="*/ 124 w 198"/>
                <a:gd name="T51" fmla="*/ 217 h 236"/>
                <a:gd name="T52" fmla="*/ 118 w 198"/>
                <a:gd name="T53" fmla="*/ 217 h 236"/>
                <a:gd name="T54" fmla="*/ 112 w 198"/>
                <a:gd name="T55" fmla="*/ 217 h 236"/>
                <a:gd name="T56" fmla="*/ 109 w 198"/>
                <a:gd name="T57" fmla="*/ 217 h 236"/>
                <a:gd name="T58" fmla="*/ 97 w 198"/>
                <a:gd name="T59" fmla="*/ 216 h 236"/>
                <a:gd name="T60" fmla="*/ 87 w 198"/>
                <a:gd name="T61" fmla="*/ 215 h 236"/>
                <a:gd name="T62" fmla="*/ 75 w 198"/>
                <a:gd name="T63" fmla="*/ 214 h 236"/>
                <a:gd name="T64" fmla="*/ 63 w 198"/>
                <a:gd name="T65" fmla="*/ 211 h 236"/>
                <a:gd name="T66" fmla="*/ 51 w 198"/>
                <a:gd name="T67" fmla="*/ 207 h 236"/>
                <a:gd name="T68" fmla="*/ 40 w 198"/>
                <a:gd name="T69" fmla="*/ 199 h 236"/>
                <a:gd name="T70" fmla="*/ 29 w 198"/>
                <a:gd name="T71" fmla="*/ 189 h 236"/>
                <a:gd name="T72" fmla="*/ 17 w 198"/>
                <a:gd name="T73" fmla="*/ 174 h 236"/>
                <a:gd name="T74" fmla="*/ 15 w 198"/>
                <a:gd name="T75" fmla="*/ 157 h 236"/>
                <a:gd name="T76" fmla="*/ 16 w 198"/>
                <a:gd name="T77" fmla="*/ 141 h 236"/>
                <a:gd name="T78" fmla="*/ 21 w 198"/>
                <a:gd name="T79" fmla="*/ 124 h 236"/>
                <a:gd name="T80" fmla="*/ 28 w 198"/>
                <a:gd name="T81" fmla="*/ 109 h 236"/>
                <a:gd name="T82" fmla="*/ 39 w 198"/>
                <a:gd name="T83" fmla="*/ 96 h 236"/>
                <a:gd name="T84" fmla="*/ 50 w 198"/>
                <a:gd name="T85" fmla="*/ 82 h 236"/>
                <a:gd name="T86" fmla="*/ 63 w 198"/>
                <a:gd name="T87" fmla="*/ 70 h 236"/>
                <a:gd name="T88" fmla="*/ 78 w 198"/>
                <a:gd name="T89" fmla="*/ 59 h 236"/>
                <a:gd name="T90" fmla="*/ 94 w 198"/>
                <a:gd name="T91" fmla="*/ 49 h 236"/>
                <a:gd name="T92" fmla="*/ 110 w 198"/>
                <a:gd name="T93" fmla="*/ 39 h 236"/>
                <a:gd name="T94" fmla="*/ 126 w 198"/>
                <a:gd name="T95" fmla="*/ 31 h 236"/>
                <a:gd name="T96" fmla="*/ 142 w 198"/>
                <a:gd name="T97" fmla="*/ 24 h 236"/>
                <a:gd name="T98" fmla="*/ 158 w 198"/>
                <a:gd name="T99" fmla="*/ 19 h 236"/>
                <a:gd name="T100" fmla="*/ 172 w 198"/>
                <a:gd name="T101" fmla="*/ 13 h 236"/>
                <a:gd name="T102" fmla="*/ 186 w 198"/>
                <a:gd name="T103" fmla="*/ 10 h 236"/>
                <a:gd name="T104" fmla="*/ 198 w 198"/>
                <a:gd name="T105" fmla="*/ 7 h 236"/>
                <a:gd name="T106" fmla="*/ 190 w 198"/>
                <a:gd name="T107" fmla="*/ 3 h 236"/>
                <a:gd name="T108" fmla="*/ 177 w 198"/>
                <a:gd name="T109" fmla="*/ 0 h 236"/>
                <a:gd name="T110" fmla="*/ 162 w 198"/>
                <a:gd name="T111" fmla="*/ 3 h 236"/>
                <a:gd name="T112" fmla="*/ 144 w 198"/>
                <a:gd name="T113" fmla="*/ 6 h 236"/>
                <a:gd name="T114" fmla="*/ 124 w 198"/>
                <a:gd name="T115" fmla="*/ 12 h 236"/>
                <a:gd name="T116" fmla="*/ 105 w 198"/>
                <a:gd name="T117" fmla="*/ 19 h 236"/>
                <a:gd name="T118" fmla="*/ 88 w 198"/>
                <a:gd name="T119" fmla="*/ 28 h 236"/>
                <a:gd name="T120" fmla="*/ 73 w 198"/>
                <a:gd name="T121" fmla="*/ 36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8"/>
                <a:gd name="T184" fmla="*/ 0 h 236"/>
                <a:gd name="T185" fmla="*/ 198 w 198"/>
                <a:gd name="T186" fmla="*/ 236 h 2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36" name="Freeform 1003"/>
            <p:cNvSpPr>
              <a:spLocks/>
            </p:cNvSpPr>
            <p:nvPr/>
          </p:nvSpPr>
          <p:spPr bwMode="auto">
            <a:xfrm>
              <a:off x="4386" y="3145"/>
              <a:ext cx="22" cy="30"/>
            </a:xfrm>
            <a:custGeom>
              <a:avLst/>
              <a:gdLst>
                <a:gd name="T0" fmla="*/ 108 w 128"/>
                <a:gd name="T1" fmla="*/ 61 h 183"/>
                <a:gd name="T2" fmla="*/ 111 w 128"/>
                <a:gd name="T3" fmla="*/ 80 h 183"/>
                <a:gd name="T4" fmla="*/ 109 w 128"/>
                <a:gd name="T5" fmla="*/ 97 h 183"/>
                <a:gd name="T6" fmla="*/ 101 w 128"/>
                <a:gd name="T7" fmla="*/ 110 h 183"/>
                <a:gd name="T8" fmla="*/ 89 w 128"/>
                <a:gd name="T9" fmla="*/ 123 h 183"/>
                <a:gd name="T10" fmla="*/ 75 w 128"/>
                <a:gd name="T11" fmla="*/ 134 h 183"/>
                <a:gd name="T12" fmla="*/ 60 w 128"/>
                <a:gd name="T13" fmla="*/ 145 h 183"/>
                <a:gd name="T14" fmla="*/ 43 w 128"/>
                <a:gd name="T15" fmla="*/ 156 h 183"/>
                <a:gd name="T16" fmla="*/ 29 w 128"/>
                <a:gd name="T17" fmla="*/ 167 h 183"/>
                <a:gd name="T18" fmla="*/ 27 w 128"/>
                <a:gd name="T19" fmla="*/ 170 h 183"/>
                <a:gd name="T20" fmla="*/ 26 w 128"/>
                <a:gd name="T21" fmla="*/ 172 h 183"/>
                <a:gd name="T22" fmla="*/ 26 w 128"/>
                <a:gd name="T23" fmla="*/ 176 h 183"/>
                <a:gd name="T24" fmla="*/ 28 w 128"/>
                <a:gd name="T25" fmla="*/ 179 h 183"/>
                <a:gd name="T26" fmla="*/ 30 w 128"/>
                <a:gd name="T27" fmla="*/ 182 h 183"/>
                <a:gd name="T28" fmla="*/ 34 w 128"/>
                <a:gd name="T29" fmla="*/ 183 h 183"/>
                <a:gd name="T30" fmla="*/ 37 w 128"/>
                <a:gd name="T31" fmla="*/ 183 h 183"/>
                <a:gd name="T32" fmla="*/ 41 w 128"/>
                <a:gd name="T33" fmla="*/ 182 h 183"/>
                <a:gd name="T34" fmla="*/ 58 w 128"/>
                <a:gd name="T35" fmla="*/ 171 h 183"/>
                <a:gd name="T36" fmla="*/ 76 w 128"/>
                <a:gd name="T37" fmla="*/ 160 h 183"/>
                <a:gd name="T38" fmla="*/ 92 w 128"/>
                <a:gd name="T39" fmla="*/ 147 h 183"/>
                <a:gd name="T40" fmla="*/ 108 w 128"/>
                <a:gd name="T41" fmla="*/ 132 h 183"/>
                <a:gd name="T42" fmla="*/ 118 w 128"/>
                <a:gd name="T43" fmla="*/ 116 h 183"/>
                <a:gd name="T44" fmla="*/ 125 w 128"/>
                <a:gd name="T45" fmla="*/ 98 h 183"/>
                <a:gd name="T46" fmla="*/ 128 w 128"/>
                <a:gd name="T47" fmla="*/ 78 h 183"/>
                <a:gd name="T48" fmla="*/ 123 w 128"/>
                <a:gd name="T49" fmla="*/ 58 h 183"/>
                <a:gd name="T50" fmla="*/ 112 w 128"/>
                <a:gd name="T51" fmla="*/ 41 h 183"/>
                <a:gd name="T52" fmla="*/ 98 w 128"/>
                <a:gd name="T53" fmla="*/ 28 h 183"/>
                <a:gd name="T54" fmla="*/ 80 w 128"/>
                <a:gd name="T55" fmla="*/ 16 h 183"/>
                <a:gd name="T56" fmla="*/ 61 w 128"/>
                <a:gd name="T57" fmla="*/ 8 h 183"/>
                <a:gd name="T58" fmla="*/ 41 w 128"/>
                <a:gd name="T59" fmla="*/ 2 h 183"/>
                <a:gd name="T60" fmla="*/ 23 w 128"/>
                <a:gd name="T61" fmla="*/ 0 h 183"/>
                <a:gd name="T62" fmla="*/ 9 w 128"/>
                <a:gd name="T63" fmla="*/ 1 h 183"/>
                <a:gd name="T64" fmla="*/ 0 w 128"/>
                <a:gd name="T65" fmla="*/ 6 h 183"/>
                <a:gd name="T66" fmla="*/ 16 w 128"/>
                <a:gd name="T67" fmla="*/ 10 h 183"/>
                <a:gd name="T68" fmla="*/ 33 w 128"/>
                <a:gd name="T69" fmla="*/ 14 h 183"/>
                <a:gd name="T70" fmla="*/ 48 w 128"/>
                <a:gd name="T71" fmla="*/ 17 h 183"/>
                <a:gd name="T72" fmla="*/ 63 w 128"/>
                <a:gd name="T73" fmla="*/ 22 h 183"/>
                <a:gd name="T74" fmla="*/ 77 w 128"/>
                <a:gd name="T75" fmla="*/ 28 h 183"/>
                <a:gd name="T76" fmla="*/ 90 w 128"/>
                <a:gd name="T77" fmla="*/ 36 h 183"/>
                <a:gd name="T78" fmla="*/ 101 w 128"/>
                <a:gd name="T79" fmla="*/ 46 h 183"/>
                <a:gd name="T80" fmla="*/ 108 w 128"/>
                <a:gd name="T81" fmla="*/ 61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3"/>
                <a:gd name="T125" fmla="*/ 128 w 128"/>
                <a:gd name="T126" fmla="*/ 183 h 18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37" name="Freeform 1004"/>
            <p:cNvSpPr>
              <a:spLocks/>
            </p:cNvSpPr>
            <p:nvPr/>
          </p:nvSpPr>
          <p:spPr bwMode="auto">
            <a:xfrm>
              <a:off x="4309" y="3138"/>
              <a:ext cx="53" cy="63"/>
            </a:xfrm>
            <a:custGeom>
              <a:avLst/>
              <a:gdLst>
                <a:gd name="T0" fmla="*/ 101 w 323"/>
                <a:gd name="T1" fmla="*/ 70 h 379"/>
                <a:gd name="T2" fmla="*/ 54 w 323"/>
                <a:gd name="T3" fmla="*/ 115 h 379"/>
                <a:gd name="T4" fmla="*/ 18 w 323"/>
                <a:gd name="T5" fmla="*/ 167 h 379"/>
                <a:gd name="T6" fmla="*/ 0 w 323"/>
                <a:gd name="T7" fmla="*/ 227 h 379"/>
                <a:gd name="T8" fmla="*/ 4 w 323"/>
                <a:gd name="T9" fmla="*/ 267 h 379"/>
                <a:gd name="T10" fmla="*/ 11 w 323"/>
                <a:gd name="T11" fmla="*/ 283 h 379"/>
                <a:gd name="T12" fmla="*/ 21 w 323"/>
                <a:gd name="T13" fmla="*/ 298 h 379"/>
                <a:gd name="T14" fmla="*/ 34 w 323"/>
                <a:gd name="T15" fmla="*/ 311 h 379"/>
                <a:gd name="T16" fmla="*/ 57 w 323"/>
                <a:gd name="T17" fmla="*/ 325 h 379"/>
                <a:gd name="T18" fmla="*/ 87 w 323"/>
                <a:gd name="T19" fmla="*/ 340 h 379"/>
                <a:gd name="T20" fmla="*/ 120 w 323"/>
                <a:gd name="T21" fmla="*/ 351 h 379"/>
                <a:gd name="T22" fmla="*/ 153 w 323"/>
                <a:gd name="T23" fmla="*/ 360 h 379"/>
                <a:gd name="T24" fmla="*/ 187 w 323"/>
                <a:gd name="T25" fmla="*/ 367 h 379"/>
                <a:gd name="T26" fmla="*/ 221 w 323"/>
                <a:gd name="T27" fmla="*/ 372 h 379"/>
                <a:gd name="T28" fmla="*/ 256 w 323"/>
                <a:gd name="T29" fmla="*/ 375 h 379"/>
                <a:gd name="T30" fmla="*/ 290 w 323"/>
                <a:gd name="T31" fmla="*/ 378 h 379"/>
                <a:gd name="T32" fmla="*/ 312 w 323"/>
                <a:gd name="T33" fmla="*/ 379 h 379"/>
                <a:gd name="T34" fmla="*/ 320 w 323"/>
                <a:gd name="T35" fmla="*/ 372 h 379"/>
                <a:gd name="T36" fmla="*/ 323 w 323"/>
                <a:gd name="T37" fmla="*/ 360 h 379"/>
                <a:gd name="T38" fmla="*/ 316 w 323"/>
                <a:gd name="T39" fmla="*/ 352 h 379"/>
                <a:gd name="T40" fmla="*/ 295 w 323"/>
                <a:gd name="T41" fmla="*/ 351 h 379"/>
                <a:gd name="T42" fmla="*/ 263 w 323"/>
                <a:gd name="T43" fmla="*/ 350 h 379"/>
                <a:gd name="T44" fmla="*/ 231 w 323"/>
                <a:gd name="T45" fmla="*/ 348 h 379"/>
                <a:gd name="T46" fmla="*/ 200 w 323"/>
                <a:gd name="T47" fmla="*/ 343 h 379"/>
                <a:gd name="T48" fmla="*/ 168 w 323"/>
                <a:gd name="T49" fmla="*/ 337 h 379"/>
                <a:gd name="T50" fmla="*/ 136 w 323"/>
                <a:gd name="T51" fmla="*/ 329 h 379"/>
                <a:gd name="T52" fmla="*/ 106 w 323"/>
                <a:gd name="T53" fmla="*/ 320 h 379"/>
                <a:gd name="T54" fmla="*/ 76 w 323"/>
                <a:gd name="T55" fmla="*/ 306 h 379"/>
                <a:gd name="T56" fmla="*/ 51 w 323"/>
                <a:gd name="T57" fmla="*/ 291 h 379"/>
                <a:gd name="T58" fmla="*/ 35 w 323"/>
                <a:gd name="T59" fmla="*/ 269 h 379"/>
                <a:gd name="T60" fmla="*/ 31 w 323"/>
                <a:gd name="T61" fmla="*/ 239 h 379"/>
                <a:gd name="T62" fmla="*/ 38 w 323"/>
                <a:gd name="T63" fmla="*/ 197 h 379"/>
                <a:gd name="T64" fmla="*/ 51 w 323"/>
                <a:gd name="T65" fmla="*/ 165 h 379"/>
                <a:gd name="T66" fmla="*/ 68 w 323"/>
                <a:gd name="T67" fmla="*/ 136 h 379"/>
                <a:gd name="T68" fmla="*/ 89 w 323"/>
                <a:gd name="T69" fmla="*/ 111 h 379"/>
                <a:gd name="T70" fmla="*/ 114 w 323"/>
                <a:gd name="T71" fmla="*/ 88 h 379"/>
                <a:gd name="T72" fmla="*/ 144 w 323"/>
                <a:gd name="T73" fmla="*/ 64 h 379"/>
                <a:gd name="T74" fmla="*/ 181 w 323"/>
                <a:gd name="T75" fmla="*/ 41 h 379"/>
                <a:gd name="T76" fmla="*/ 219 w 323"/>
                <a:gd name="T77" fmla="*/ 22 h 379"/>
                <a:gd name="T78" fmla="*/ 253 w 323"/>
                <a:gd name="T79" fmla="*/ 7 h 379"/>
                <a:gd name="T80" fmla="*/ 255 w 323"/>
                <a:gd name="T81" fmla="*/ 0 h 379"/>
                <a:gd name="T82" fmla="*/ 221 w 323"/>
                <a:gd name="T83" fmla="*/ 5 h 379"/>
                <a:gd name="T84" fmla="*/ 181 w 323"/>
                <a:gd name="T85" fmla="*/ 19 h 379"/>
                <a:gd name="T86" fmla="*/ 142 w 323"/>
                <a:gd name="T87" fmla="*/ 39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3"/>
                <a:gd name="T133" fmla="*/ 0 h 379"/>
                <a:gd name="T134" fmla="*/ 323 w 323"/>
                <a:gd name="T135" fmla="*/ 379 h 37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38" name="Freeform 1005"/>
            <p:cNvSpPr>
              <a:spLocks/>
            </p:cNvSpPr>
            <p:nvPr/>
          </p:nvSpPr>
          <p:spPr bwMode="auto">
            <a:xfrm>
              <a:off x="4384" y="3136"/>
              <a:ext cx="47" cy="42"/>
            </a:xfrm>
            <a:custGeom>
              <a:avLst/>
              <a:gdLst>
                <a:gd name="T0" fmla="*/ 235 w 282"/>
                <a:gd name="T1" fmla="*/ 78 h 253"/>
                <a:gd name="T2" fmla="*/ 248 w 282"/>
                <a:gd name="T3" fmla="*/ 92 h 253"/>
                <a:gd name="T4" fmla="*/ 255 w 282"/>
                <a:gd name="T5" fmla="*/ 108 h 253"/>
                <a:gd name="T6" fmla="*/ 259 w 282"/>
                <a:gd name="T7" fmla="*/ 125 h 253"/>
                <a:gd name="T8" fmla="*/ 259 w 282"/>
                <a:gd name="T9" fmla="*/ 144 h 253"/>
                <a:gd name="T10" fmla="*/ 257 w 282"/>
                <a:gd name="T11" fmla="*/ 159 h 253"/>
                <a:gd name="T12" fmla="*/ 252 w 282"/>
                <a:gd name="T13" fmla="*/ 171 h 253"/>
                <a:gd name="T14" fmla="*/ 244 w 282"/>
                <a:gd name="T15" fmla="*/ 184 h 253"/>
                <a:gd name="T16" fmla="*/ 236 w 282"/>
                <a:gd name="T17" fmla="*/ 194 h 253"/>
                <a:gd name="T18" fmla="*/ 225 w 282"/>
                <a:gd name="T19" fmla="*/ 206 h 253"/>
                <a:gd name="T20" fmla="*/ 215 w 282"/>
                <a:gd name="T21" fmla="*/ 215 h 253"/>
                <a:gd name="T22" fmla="*/ 204 w 282"/>
                <a:gd name="T23" fmla="*/ 225 h 253"/>
                <a:gd name="T24" fmla="*/ 194 w 282"/>
                <a:gd name="T25" fmla="*/ 236 h 253"/>
                <a:gd name="T26" fmla="*/ 191 w 282"/>
                <a:gd name="T27" fmla="*/ 239 h 253"/>
                <a:gd name="T28" fmla="*/ 190 w 282"/>
                <a:gd name="T29" fmla="*/ 242 h 253"/>
                <a:gd name="T30" fmla="*/ 191 w 282"/>
                <a:gd name="T31" fmla="*/ 246 h 253"/>
                <a:gd name="T32" fmla="*/ 194 w 282"/>
                <a:gd name="T33" fmla="*/ 249 h 253"/>
                <a:gd name="T34" fmla="*/ 197 w 282"/>
                <a:gd name="T35" fmla="*/ 252 h 253"/>
                <a:gd name="T36" fmla="*/ 201 w 282"/>
                <a:gd name="T37" fmla="*/ 253 h 253"/>
                <a:gd name="T38" fmla="*/ 205 w 282"/>
                <a:gd name="T39" fmla="*/ 252 h 253"/>
                <a:gd name="T40" fmla="*/ 209 w 282"/>
                <a:gd name="T41" fmla="*/ 249 h 253"/>
                <a:gd name="T42" fmla="*/ 232 w 282"/>
                <a:gd name="T43" fmla="*/ 234 h 253"/>
                <a:gd name="T44" fmla="*/ 251 w 282"/>
                <a:gd name="T45" fmla="*/ 215 h 253"/>
                <a:gd name="T46" fmla="*/ 267 w 282"/>
                <a:gd name="T47" fmla="*/ 192 h 253"/>
                <a:gd name="T48" fmla="*/ 278 w 282"/>
                <a:gd name="T49" fmla="*/ 168 h 253"/>
                <a:gd name="T50" fmla="*/ 282 w 282"/>
                <a:gd name="T51" fmla="*/ 141 h 253"/>
                <a:gd name="T52" fmla="*/ 279 w 282"/>
                <a:gd name="T53" fmla="*/ 116 h 253"/>
                <a:gd name="T54" fmla="*/ 270 w 282"/>
                <a:gd name="T55" fmla="*/ 92 h 253"/>
                <a:gd name="T56" fmla="*/ 251 w 282"/>
                <a:gd name="T57" fmla="*/ 70 h 253"/>
                <a:gd name="T58" fmla="*/ 237 w 282"/>
                <a:gd name="T59" fmla="*/ 59 h 253"/>
                <a:gd name="T60" fmla="*/ 221 w 282"/>
                <a:gd name="T61" fmla="*/ 48 h 253"/>
                <a:gd name="T62" fmla="*/ 202 w 282"/>
                <a:gd name="T63" fmla="*/ 39 h 253"/>
                <a:gd name="T64" fmla="*/ 183 w 282"/>
                <a:gd name="T65" fmla="*/ 31 h 253"/>
                <a:gd name="T66" fmla="*/ 163 w 282"/>
                <a:gd name="T67" fmla="*/ 24 h 253"/>
                <a:gd name="T68" fmla="*/ 142 w 282"/>
                <a:gd name="T69" fmla="*/ 18 h 253"/>
                <a:gd name="T70" fmla="*/ 122 w 282"/>
                <a:gd name="T71" fmla="*/ 13 h 253"/>
                <a:gd name="T72" fmla="*/ 101 w 282"/>
                <a:gd name="T73" fmla="*/ 8 h 253"/>
                <a:gd name="T74" fmla="*/ 82 w 282"/>
                <a:gd name="T75" fmla="*/ 5 h 253"/>
                <a:gd name="T76" fmla="*/ 63 w 282"/>
                <a:gd name="T77" fmla="*/ 2 h 253"/>
                <a:gd name="T78" fmla="*/ 47 w 282"/>
                <a:gd name="T79" fmla="*/ 0 h 253"/>
                <a:gd name="T80" fmla="*/ 32 w 282"/>
                <a:gd name="T81" fmla="*/ 0 h 253"/>
                <a:gd name="T82" fmla="*/ 19 w 282"/>
                <a:gd name="T83" fmla="*/ 0 h 253"/>
                <a:gd name="T84" fmla="*/ 10 w 282"/>
                <a:gd name="T85" fmla="*/ 1 h 253"/>
                <a:gd name="T86" fmla="*/ 4 w 282"/>
                <a:gd name="T87" fmla="*/ 4 h 253"/>
                <a:gd name="T88" fmla="*/ 0 w 282"/>
                <a:gd name="T89" fmla="*/ 6 h 253"/>
                <a:gd name="T90" fmla="*/ 12 w 282"/>
                <a:gd name="T91" fmla="*/ 8 h 253"/>
                <a:gd name="T92" fmla="*/ 25 w 282"/>
                <a:gd name="T93" fmla="*/ 9 h 253"/>
                <a:gd name="T94" fmla="*/ 38 w 282"/>
                <a:gd name="T95" fmla="*/ 12 h 253"/>
                <a:gd name="T96" fmla="*/ 52 w 282"/>
                <a:gd name="T97" fmla="*/ 14 h 253"/>
                <a:gd name="T98" fmla="*/ 67 w 282"/>
                <a:gd name="T99" fmla="*/ 16 h 253"/>
                <a:gd name="T100" fmla="*/ 82 w 282"/>
                <a:gd name="T101" fmla="*/ 18 h 253"/>
                <a:gd name="T102" fmla="*/ 97 w 282"/>
                <a:gd name="T103" fmla="*/ 22 h 253"/>
                <a:gd name="T104" fmla="*/ 114 w 282"/>
                <a:gd name="T105" fmla="*/ 25 h 253"/>
                <a:gd name="T106" fmla="*/ 129 w 282"/>
                <a:gd name="T107" fmla="*/ 30 h 253"/>
                <a:gd name="T108" fmla="*/ 146 w 282"/>
                <a:gd name="T109" fmla="*/ 35 h 253"/>
                <a:gd name="T110" fmla="*/ 162 w 282"/>
                <a:gd name="T111" fmla="*/ 40 h 253"/>
                <a:gd name="T112" fmla="*/ 177 w 282"/>
                <a:gd name="T113" fmla="*/ 46 h 253"/>
                <a:gd name="T114" fmla="*/ 192 w 282"/>
                <a:gd name="T115" fmla="*/ 53 h 253"/>
                <a:gd name="T116" fmla="*/ 208 w 282"/>
                <a:gd name="T117" fmla="*/ 60 h 253"/>
                <a:gd name="T118" fmla="*/ 222 w 282"/>
                <a:gd name="T119" fmla="*/ 69 h 253"/>
                <a:gd name="T120" fmla="*/ 235 w 282"/>
                <a:gd name="T121" fmla="*/ 78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2"/>
                <a:gd name="T184" fmla="*/ 0 h 253"/>
                <a:gd name="T185" fmla="*/ 282 w 282"/>
                <a:gd name="T186" fmla="*/ 253 h 25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39" name="Freeform 1006"/>
            <p:cNvSpPr>
              <a:spLocks/>
            </p:cNvSpPr>
            <p:nvPr/>
          </p:nvSpPr>
          <p:spPr bwMode="auto">
            <a:xfrm>
              <a:off x="4290" y="3159"/>
              <a:ext cx="19" cy="39"/>
            </a:xfrm>
            <a:custGeom>
              <a:avLst/>
              <a:gdLst>
                <a:gd name="T0" fmla="*/ 0 w 115"/>
                <a:gd name="T1" fmla="*/ 128 h 236"/>
                <a:gd name="T2" fmla="*/ 0 w 115"/>
                <a:gd name="T3" fmla="*/ 148 h 236"/>
                <a:gd name="T4" fmla="*/ 5 w 115"/>
                <a:gd name="T5" fmla="*/ 166 h 236"/>
                <a:gd name="T6" fmla="*/ 13 w 115"/>
                <a:gd name="T7" fmla="*/ 184 h 236"/>
                <a:gd name="T8" fmla="*/ 24 w 115"/>
                <a:gd name="T9" fmla="*/ 198 h 236"/>
                <a:gd name="T10" fmla="*/ 39 w 115"/>
                <a:gd name="T11" fmla="*/ 211 h 236"/>
                <a:gd name="T12" fmla="*/ 55 w 115"/>
                <a:gd name="T13" fmla="*/ 223 h 236"/>
                <a:gd name="T14" fmla="*/ 74 w 115"/>
                <a:gd name="T15" fmla="*/ 231 h 236"/>
                <a:gd name="T16" fmla="*/ 92 w 115"/>
                <a:gd name="T17" fmla="*/ 235 h 236"/>
                <a:gd name="T18" fmla="*/ 98 w 115"/>
                <a:gd name="T19" fmla="*/ 236 h 236"/>
                <a:gd name="T20" fmla="*/ 104 w 115"/>
                <a:gd name="T21" fmla="*/ 234 h 236"/>
                <a:gd name="T22" fmla="*/ 109 w 115"/>
                <a:gd name="T23" fmla="*/ 231 h 236"/>
                <a:gd name="T24" fmla="*/ 111 w 115"/>
                <a:gd name="T25" fmla="*/ 226 h 236"/>
                <a:gd name="T26" fmla="*/ 111 w 115"/>
                <a:gd name="T27" fmla="*/ 220 h 236"/>
                <a:gd name="T28" fmla="*/ 110 w 115"/>
                <a:gd name="T29" fmla="*/ 215 h 236"/>
                <a:gd name="T30" fmla="*/ 107 w 115"/>
                <a:gd name="T31" fmla="*/ 210 h 236"/>
                <a:gd name="T32" fmla="*/ 101 w 115"/>
                <a:gd name="T33" fmla="*/ 208 h 236"/>
                <a:gd name="T34" fmla="*/ 82 w 115"/>
                <a:gd name="T35" fmla="*/ 201 h 236"/>
                <a:gd name="T36" fmla="*/ 64 w 115"/>
                <a:gd name="T37" fmla="*/ 192 h 236"/>
                <a:gd name="T38" fmla="*/ 50 w 115"/>
                <a:gd name="T39" fmla="*/ 179 h 236"/>
                <a:gd name="T40" fmla="*/ 40 w 115"/>
                <a:gd name="T41" fmla="*/ 165 h 236"/>
                <a:gd name="T42" fmla="*/ 33 w 115"/>
                <a:gd name="T43" fmla="*/ 148 h 236"/>
                <a:gd name="T44" fmla="*/ 29 w 115"/>
                <a:gd name="T45" fmla="*/ 130 h 236"/>
                <a:gd name="T46" fmla="*/ 29 w 115"/>
                <a:gd name="T47" fmla="*/ 110 h 236"/>
                <a:gd name="T48" fmla="*/ 35 w 115"/>
                <a:gd name="T49" fmla="*/ 89 h 236"/>
                <a:gd name="T50" fmla="*/ 43 w 115"/>
                <a:gd name="T51" fmla="*/ 74 h 236"/>
                <a:gd name="T52" fmla="*/ 56 w 115"/>
                <a:gd name="T53" fmla="*/ 60 h 236"/>
                <a:gd name="T54" fmla="*/ 70 w 115"/>
                <a:gd name="T55" fmla="*/ 46 h 236"/>
                <a:gd name="T56" fmla="*/ 85 w 115"/>
                <a:gd name="T57" fmla="*/ 33 h 236"/>
                <a:gd name="T58" fmla="*/ 98 w 115"/>
                <a:gd name="T59" fmla="*/ 23 h 236"/>
                <a:gd name="T60" fmla="*/ 109 w 115"/>
                <a:gd name="T61" fmla="*/ 12 h 236"/>
                <a:gd name="T62" fmla="*/ 115 w 115"/>
                <a:gd name="T63" fmla="*/ 6 h 236"/>
                <a:gd name="T64" fmla="*/ 115 w 115"/>
                <a:gd name="T65" fmla="*/ 0 h 236"/>
                <a:gd name="T66" fmla="*/ 102 w 115"/>
                <a:gd name="T67" fmla="*/ 4 h 236"/>
                <a:gd name="T68" fmla="*/ 85 w 115"/>
                <a:gd name="T69" fmla="*/ 12 h 236"/>
                <a:gd name="T70" fmla="*/ 68 w 115"/>
                <a:gd name="T71" fmla="*/ 26 h 236"/>
                <a:gd name="T72" fmla="*/ 49 w 115"/>
                <a:gd name="T73" fmla="*/ 42 h 236"/>
                <a:gd name="T74" fmla="*/ 32 w 115"/>
                <a:gd name="T75" fmla="*/ 61 h 236"/>
                <a:gd name="T76" fmla="*/ 17 w 115"/>
                <a:gd name="T77" fmla="*/ 82 h 236"/>
                <a:gd name="T78" fmla="*/ 6 w 115"/>
                <a:gd name="T79" fmla="*/ 105 h 236"/>
                <a:gd name="T80" fmla="*/ 0 w 115"/>
                <a:gd name="T81" fmla="*/ 128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5"/>
                <a:gd name="T124" fmla="*/ 0 h 236"/>
                <a:gd name="T125" fmla="*/ 115 w 115"/>
                <a:gd name="T126" fmla="*/ 236 h 2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40" name="Freeform 1007"/>
            <p:cNvSpPr>
              <a:spLocks/>
            </p:cNvSpPr>
            <p:nvPr/>
          </p:nvSpPr>
          <p:spPr bwMode="auto">
            <a:xfrm>
              <a:off x="4423" y="3133"/>
              <a:ext cx="41" cy="52"/>
            </a:xfrm>
            <a:custGeom>
              <a:avLst/>
              <a:gdLst>
                <a:gd name="T0" fmla="*/ 208 w 245"/>
                <a:gd name="T1" fmla="*/ 124 h 310"/>
                <a:gd name="T2" fmla="*/ 220 w 245"/>
                <a:gd name="T3" fmla="*/ 144 h 310"/>
                <a:gd name="T4" fmla="*/ 226 w 245"/>
                <a:gd name="T5" fmla="*/ 164 h 310"/>
                <a:gd name="T6" fmla="*/ 222 w 245"/>
                <a:gd name="T7" fmla="*/ 187 h 310"/>
                <a:gd name="T8" fmla="*/ 208 w 245"/>
                <a:gd name="T9" fmla="*/ 209 h 310"/>
                <a:gd name="T10" fmla="*/ 188 w 245"/>
                <a:gd name="T11" fmla="*/ 229 h 310"/>
                <a:gd name="T12" fmla="*/ 166 w 245"/>
                <a:gd name="T13" fmla="*/ 246 h 310"/>
                <a:gd name="T14" fmla="*/ 142 w 245"/>
                <a:gd name="T15" fmla="*/ 264 h 310"/>
                <a:gd name="T16" fmla="*/ 128 w 245"/>
                <a:gd name="T17" fmla="*/ 278 h 310"/>
                <a:gd name="T18" fmla="*/ 124 w 245"/>
                <a:gd name="T19" fmla="*/ 287 h 310"/>
                <a:gd name="T20" fmla="*/ 120 w 245"/>
                <a:gd name="T21" fmla="*/ 296 h 310"/>
                <a:gd name="T22" fmla="*/ 122 w 245"/>
                <a:gd name="T23" fmla="*/ 306 h 310"/>
                <a:gd name="T24" fmla="*/ 131 w 245"/>
                <a:gd name="T25" fmla="*/ 310 h 310"/>
                <a:gd name="T26" fmla="*/ 139 w 245"/>
                <a:gd name="T27" fmla="*/ 309 h 310"/>
                <a:gd name="T28" fmla="*/ 154 w 245"/>
                <a:gd name="T29" fmla="*/ 292 h 310"/>
                <a:gd name="T30" fmla="*/ 180 w 245"/>
                <a:gd name="T31" fmla="*/ 269 h 310"/>
                <a:gd name="T32" fmla="*/ 207 w 245"/>
                <a:gd name="T33" fmla="*/ 246 h 310"/>
                <a:gd name="T34" fmla="*/ 230 w 245"/>
                <a:gd name="T35" fmla="*/ 219 h 310"/>
                <a:gd name="T36" fmla="*/ 244 w 245"/>
                <a:gd name="T37" fmla="*/ 186 h 310"/>
                <a:gd name="T38" fmla="*/ 243 w 245"/>
                <a:gd name="T39" fmla="*/ 152 h 310"/>
                <a:gd name="T40" fmla="*/ 228 w 245"/>
                <a:gd name="T41" fmla="*/ 119 h 310"/>
                <a:gd name="T42" fmla="*/ 203 w 245"/>
                <a:gd name="T43" fmla="*/ 93 h 310"/>
                <a:gd name="T44" fmla="*/ 176 w 245"/>
                <a:gd name="T45" fmla="*/ 76 h 310"/>
                <a:gd name="T46" fmla="*/ 151 w 245"/>
                <a:gd name="T47" fmla="*/ 61 h 310"/>
                <a:gd name="T48" fmla="*/ 122 w 245"/>
                <a:gd name="T49" fmla="*/ 46 h 310"/>
                <a:gd name="T50" fmla="*/ 93 w 245"/>
                <a:gd name="T51" fmla="*/ 31 h 310"/>
                <a:gd name="T52" fmla="*/ 66 w 245"/>
                <a:gd name="T53" fmla="*/ 18 h 310"/>
                <a:gd name="T54" fmla="*/ 40 w 245"/>
                <a:gd name="T55" fmla="*/ 8 h 310"/>
                <a:gd name="T56" fmla="*/ 20 w 245"/>
                <a:gd name="T57" fmla="*/ 1 h 310"/>
                <a:gd name="T58" fmla="*/ 5 w 245"/>
                <a:gd name="T59" fmla="*/ 0 h 310"/>
                <a:gd name="T60" fmla="*/ 11 w 245"/>
                <a:gd name="T61" fmla="*/ 8 h 310"/>
                <a:gd name="T62" fmla="*/ 36 w 245"/>
                <a:gd name="T63" fmla="*/ 20 h 310"/>
                <a:gd name="T64" fmla="*/ 60 w 245"/>
                <a:gd name="T65" fmla="*/ 31 h 310"/>
                <a:gd name="T66" fmla="*/ 86 w 245"/>
                <a:gd name="T67" fmla="*/ 44 h 310"/>
                <a:gd name="T68" fmla="*/ 113 w 245"/>
                <a:gd name="T69" fmla="*/ 57 h 310"/>
                <a:gd name="T70" fmla="*/ 139 w 245"/>
                <a:gd name="T71" fmla="*/ 71 h 310"/>
                <a:gd name="T72" fmla="*/ 165 w 245"/>
                <a:gd name="T73" fmla="*/ 88 h 310"/>
                <a:gd name="T74" fmla="*/ 188 w 245"/>
                <a:gd name="T75" fmla="*/ 106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5"/>
                <a:gd name="T115" fmla="*/ 0 h 310"/>
                <a:gd name="T116" fmla="*/ 245 w 245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41" name="Freeform 1008"/>
            <p:cNvSpPr>
              <a:spLocks/>
            </p:cNvSpPr>
            <p:nvPr/>
          </p:nvSpPr>
          <p:spPr bwMode="auto">
            <a:xfrm>
              <a:off x="4338" y="3209"/>
              <a:ext cx="125" cy="175"/>
            </a:xfrm>
            <a:custGeom>
              <a:avLst/>
              <a:gdLst>
                <a:gd name="T0" fmla="*/ 0 w 125"/>
                <a:gd name="T1" fmla="*/ 175 h 175"/>
                <a:gd name="T2" fmla="*/ 0 w 125"/>
                <a:gd name="T3" fmla="*/ 144 h 175"/>
                <a:gd name="T4" fmla="*/ 11 w 125"/>
                <a:gd name="T5" fmla="*/ 144 h 175"/>
                <a:gd name="T6" fmla="*/ 11 w 125"/>
                <a:gd name="T7" fmla="*/ 118 h 175"/>
                <a:gd name="T8" fmla="*/ 23 w 125"/>
                <a:gd name="T9" fmla="*/ 114 h 175"/>
                <a:gd name="T10" fmla="*/ 20 w 125"/>
                <a:gd name="T11" fmla="*/ 88 h 175"/>
                <a:gd name="T12" fmla="*/ 30 w 125"/>
                <a:gd name="T13" fmla="*/ 84 h 175"/>
                <a:gd name="T14" fmla="*/ 30 w 125"/>
                <a:gd name="T15" fmla="*/ 58 h 175"/>
                <a:gd name="T16" fmla="*/ 39 w 125"/>
                <a:gd name="T17" fmla="*/ 54 h 175"/>
                <a:gd name="T18" fmla="*/ 39 w 125"/>
                <a:gd name="T19" fmla="*/ 28 h 175"/>
                <a:gd name="T20" fmla="*/ 48 w 125"/>
                <a:gd name="T21" fmla="*/ 28 h 175"/>
                <a:gd name="T22" fmla="*/ 56 w 125"/>
                <a:gd name="T23" fmla="*/ 0 h 175"/>
                <a:gd name="T24" fmla="*/ 80 w 125"/>
                <a:gd name="T25" fmla="*/ 0 h 175"/>
                <a:gd name="T26" fmla="*/ 81 w 125"/>
                <a:gd name="T27" fmla="*/ 25 h 175"/>
                <a:gd name="T28" fmla="*/ 92 w 125"/>
                <a:gd name="T29" fmla="*/ 24 h 175"/>
                <a:gd name="T30" fmla="*/ 93 w 125"/>
                <a:gd name="T31" fmla="*/ 49 h 175"/>
                <a:gd name="T32" fmla="*/ 102 w 125"/>
                <a:gd name="T33" fmla="*/ 54 h 175"/>
                <a:gd name="T34" fmla="*/ 99 w 125"/>
                <a:gd name="T35" fmla="*/ 81 h 175"/>
                <a:gd name="T36" fmla="*/ 114 w 125"/>
                <a:gd name="T37" fmla="*/ 82 h 175"/>
                <a:gd name="T38" fmla="*/ 107 w 125"/>
                <a:gd name="T39" fmla="*/ 81 h 175"/>
                <a:gd name="T40" fmla="*/ 108 w 125"/>
                <a:gd name="T41" fmla="*/ 114 h 175"/>
                <a:gd name="T42" fmla="*/ 117 w 125"/>
                <a:gd name="T43" fmla="*/ 117 h 175"/>
                <a:gd name="T44" fmla="*/ 122 w 125"/>
                <a:gd name="T45" fmla="*/ 142 h 175"/>
                <a:gd name="T46" fmla="*/ 125 w 125"/>
                <a:gd name="T47" fmla="*/ 175 h 175"/>
                <a:gd name="T48" fmla="*/ 0 w 125"/>
                <a:gd name="T49" fmla="*/ 175 h 17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5"/>
                <a:gd name="T76" fmla="*/ 0 h 175"/>
                <a:gd name="T77" fmla="*/ 125 w 125"/>
                <a:gd name="T78" fmla="*/ 175 h 17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43" name="Group 1009"/>
          <p:cNvGrpSpPr>
            <a:grpSpLocks/>
          </p:cNvGrpSpPr>
          <p:nvPr/>
        </p:nvGrpSpPr>
        <p:grpSpPr bwMode="auto">
          <a:xfrm>
            <a:off x="5367338" y="3430588"/>
            <a:ext cx="290512" cy="404812"/>
            <a:chOff x="4290" y="3130"/>
            <a:chExt cx="183" cy="255"/>
          </a:xfrm>
        </p:grpSpPr>
        <p:pic>
          <p:nvPicPr>
            <p:cNvPr id="3206" name="Picture 1010" descr="31u_bnrz[1]"/>
            <p:cNvPicPr>
              <a:picLocks noChangeAspect="1" noChangeArrowheads="1"/>
            </p:cNvPicPr>
            <p:nvPr/>
          </p:nvPicPr>
          <p:blipFill>
            <a:blip r:embed="rId21" cstate="print"/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</p:pic>
        <p:sp>
          <p:nvSpPr>
            <p:cNvPr id="3207" name="Freeform 1011"/>
            <p:cNvSpPr>
              <a:spLocks/>
            </p:cNvSpPr>
            <p:nvPr/>
          </p:nvSpPr>
          <p:spPr bwMode="auto">
            <a:xfrm>
              <a:off x="4339" y="3143"/>
              <a:ext cx="33" cy="39"/>
            </a:xfrm>
            <a:custGeom>
              <a:avLst/>
              <a:gdLst>
                <a:gd name="T0" fmla="*/ 70 w 199"/>
                <a:gd name="T1" fmla="*/ 29 h 232"/>
                <a:gd name="T2" fmla="*/ 55 w 199"/>
                <a:gd name="T3" fmla="*/ 39 h 232"/>
                <a:gd name="T4" fmla="*/ 42 w 199"/>
                <a:gd name="T5" fmla="*/ 50 h 232"/>
                <a:gd name="T6" fmla="*/ 30 w 199"/>
                <a:gd name="T7" fmla="*/ 63 h 232"/>
                <a:gd name="T8" fmla="*/ 20 w 199"/>
                <a:gd name="T9" fmla="*/ 77 h 232"/>
                <a:gd name="T10" fmla="*/ 12 w 199"/>
                <a:gd name="T11" fmla="*/ 91 h 232"/>
                <a:gd name="T12" fmla="*/ 6 w 199"/>
                <a:gd name="T13" fmla="*/ 108 h 232"/>
                <a:gd name="T14" fmla="*/ 2 w 199"/>
                <a:gd name="T15" fmla="*/ 125 h 232"/>
                <a:gd name="T16" fmla="*/ 0 w 199"/>
                <a:gd name="T17" fmla="*/ 142 h 232"/>
                <a:gd name="T18" fmla="*/ 2 w 199"/>
                <a:gd name="T19" fmla="*/ 166 h 232"/>
                <a:gd name="T20" fmla="*/ 12 w 199"/>
                <a:gd name="T21" fmla="*/ 186 h 232"/>
                <a:gd name="T22" fmla="*/ 26 w 199"/>
                <a:gd name="T23" fmla="*/ 203 h 232"/>
                <a:gd name="T24" fmla="*/ 45 w 199"/>
                <a:gd name="T25" fmla="*/ 216 h 232"/>
                <a:gd name="T26" fmla="*/ 66 w 199"/>
                <a:gd name="T27" fmla="*/ 226 h 232"/>
                <a:gd name="T28" fmla="*/ 88 w 199"/>
                <a:gd name="T29" fmla="*/ 230 h 232"/>
                <a:gd name="T30" fmla="*/ 111 w 199"/>
                <a:gd name="T31" fmla="*/ 232 h 232"/>
                <a:gd name="T32" fmla="*/ 134 w 199"/>
                <a:gd name="T33" fmla="*/ 228 h 232"/>
                <a:gd name="T34" fmla="*/ 138 w 199"/>
                <a:gd name="T35" fmla="*/ 228 h 232"/>
                <a:gd name="T36" fmla="*/ 143 w 199"/>
                <a:gd name="T37" fmla="*/ 226 h 232"/>
                <a:gd name="T38" fmla="*/ 147 w 199"/>
                <a:gd name="T39" fmla="*/ 222 h 232"/>
                <a:gd name="T40" fmla="*/ 148 w 199"/>
                <a:gd name="T41" fmla="*/ 218 h 232"/>
                <a:gd name="T42" fmla="*/ 145 w 199"/>
                <a:gd name="T43" fmla="*/ 212 h 232"/>
                <a:gd name="T44" fmla="*/ 141 w 199"/>
                <a:gd name="T45" fmla="*/ 207 h 232"/>
                <a:gd name="T46" fmla="*/ 135 w 199"/>
                <a:gd name="T47" fmla="*/ 203 h 232"/>
                <a:gd name="T48" fmla="*/ 129 w 199"/>
                <a:gd name="T49" fmla="*/ 201 h 232"/>
                <a:gd name="T50" fmla="*/ 117 w 199"/>
                <a:gd name="T51" fmla="*/ 197 h 232"/>
                <a:gd name="T52" fmla="*/ 105 w 199"/>
                <a:gd name="T53" fmla="*/ 195 h 232"/>
                <a:gd name="T54" fmla="*/ 94 w 199"/>
                <a:gd name="T55" fmla="*/ 193 h 232"/>
                <a:gd name="T56" fmla="*/ 83 w 199"/>
                <a:gd name="T57" fmla="*/ 190 h 232"/>
                <a:gd name="T58" fmla="*/ 73 w 199"/>
                <a:gd name="T59" fmla="*/ 187 h 232"/>
                <a:gd name="T60" fmla="*/ 62 w 199"/>
                <a:gd name="T61" fmla="*/ 182 h 232"/>
                <a:gd name="T62" fmla="*/ 53 w 199"/>
                <a:gd name="T63" fmla="*/ 176 h 232"/>
                <a:gd name="T64" fmla="*/ 43 w 199"/>
                <a:gd name="T65" fmla="*/ 167 h 232"/>
                <a:gd name="T66" fmla="*/ 40 w 199"/>
                <a:gd name="T67" fmla="*/ 128 h 232"/>
                <a:gd name="T68" fmla="*/ 49 w 199"/>
                <a:gd name="T69" fmla="*/ 96 h 232"/>
                <a:gd name="T70" fmla="*/ 68 w 199"/>
                <a:gd name="T71" fmla="*/ 71 h 232"/>
                <a:gd name="T72" fmla="*/ 94 w 199"/>
                <a:gd name="T73" fmla="*/ 50 h 232"/>
                <a:gd name="T74" fmla="*/ 122 w 199"/>
                <a:gd name="T75" fmla="*/ 34 h 232"/>
                <a:gd name="T76" fmla="*/ 151 w 199"/>
                <a:gd name="T77" fmla="*/ 21 h 232"/>
                <a:gd name="T78" fmla="*/ 178 w 199"/>
                <a:gd name="T79" fmla="*/ 12 h 232"/>
                <a:gd name="T80" fmla="*/ 199 w 199"/>
                <a:gd name="T81" fmla="*/ 4 h 232"/>
                <a:gd name="T82" fmla="*/ 186 w 199"/>
                <a:gd name="T83" fmla="*/ 1 h 232"/>
                <a:gd name="T84" fmla="*/ 172 w 199"/>
                <a:gd name="T85" fmla="*/ 0 h 232"/>
                <a:gd name="T86" fmla="*/ 156 w 199"/>
                <a:gd name="T87" fmla="*/ 2 h 232"/>
                <a:gd name="T88" fmla="*/ 138 w 199"/>
                <a:gd name="T89" fmla="*/ 4 h 232"/>
                <a:gd name="T90" fmla="*/ 121 w 199"/>
                <a:gd name="T91" fmla="*/ 10 h 232"/>
                <a:gd name="T92" fmla="*/ 103 w 199"/>
                <a:gd name="T93" fmla="*/ 16 h 232"/>
                <a:gd name="T94" fmla="*/ 86 w 199"/>
                <a:gd name="T95" fmla="*/ 23 h 232"/>
                <a:gd name="T96" fmla="*/ 70 w 199"/>
                <a:gd name="T97" fmla="*/ 29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9"/>
                <a:gd name="T148" fmla="*/ 0 h 232"/>
                <a:gd name="T149" fmla="*/ 199 w 199"/>
                <a:gd name="T150" fmla="*/ 232 h 23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" name="Freeform 1012"/>
            <p:cNvSpPr>
              <a:spLocks/>
            </p:cNvSpPr>
            <p:nvPr/>
          </p:nvSpPr>
          <p:spPr bwMode="auto">
            <a:xfrm>
              <a:off x="4395" y="3142"/>
              <a:ext cx="22" cy="30"/>
            </a:xfrm>
            <a:custGeom>
              <a:avLst/>
              <a:gdLst>
                <a:gd name="T0" fmla="*/ 108 w 128"/>
                <a:gd name="T1" fmla="*/ 59 h 180"/>
                <a:gd name="T2" fmla="*/ 113 w 128"/>
                <a:gd name="T3" fmla="*/ 77 h 180"/>
                <a:gd name="T4" fmla="*/ 111 w 128"/>
                <a:gd name="T5" fmla="*/ 94 h 180"/>
                <a:gd name="T6" fmla="*/ 103 w 128"/>
                <a:gd name="T7" fmla="*/ 108 h 180"/>
                <a:gd name="T8" fmla="*/ 91 w 128"/>
                <a:gd name="T9" fmla="*/ 121 h 180"/>
                <a:gd name="T10" fmla="*/ 77 w 128"/>
                <a:gd name="T11" fmla="*/ 132 h 180"/>
                <a:gd name="T12" fmla="*/ 61 w 128"/>
                <a:gd name="T13" fmla="*/ 144 h 180"/>
                <a:gd name="T14" fmla="*/ 45 w 128"/>
                <a:gd name="T15" fmla="*/ 154 h 180"/>
                <a:gd name="T16" fmla="*/ 30 w 128"/>
                <a:gd name="T17" fmla="*/ 164 h 180"/>
                <a:gd name="T18" fmla="*/ 28 w 128"/>
                <a:gd name="T19" fmla="*/ 168 h 180"/>
                <a:gd name="T20" fmla="*/ 27 w 128"/>
                <a:gd name="T21" fmla="*/ 170 h 180"/>
                <a:gd name="T22" fmla="*/ 27 w 128"/>
                <a:gd name="T23" fmla="*/ 174 h 180"/>
                <a:gd name="T24" fmla="*/ 28 w 128"/>
                <a:gd name="T25" fmla="*/ 177 h 180"/>
                <a:gd name="T26" fmla="*/ 32 w 128"/>
                <a:gd name="T27" fmla="*/ 179 h 180"/>
                <a:gd name="T28" fmla="*/ 35 w 128"/>
                <a:gd name="T29" fmla="*/ 180 h 180"/>
                <a:gd name="T30" fmla="*/ 37 w 128"/>
                <a:gd name="T31" fmla="*/ 180 h 180"/>
                <a:gd name="T32" fmla="*/ 41 w 128"/>
                <a:gd name="T33" fmla="*/ 179 h 180"/>
                <a:gd name="T34" fmla="*/ 60 w 128"/>
                <a:gd name="T35" fmla="*/ 169 h 180"/>
                <a:gd name="T36" fmla="*/ 77 w 128"/>
                <a:gd name="T37" fmla="*/ 158 h 180"/>
                <a:gd name="T38" fmla="*/ 94 w 128"/>
                <a:gd name="T39" fmla="*/ 145 h 180"/>
                <a:gd name="T40" fmla="*/ 109 w 128"/>
                <a:gd name="T41" fmla="*/ 130 h 180"/>
                <a:gd name="T42" fmla="*/ 120 w 128"/>
                <a:gd name="T43" fmla="*/ 114 h 180"/>
                <a:gd name="T44" fmla="*/ 127 w 128"/>
                <a:gd name="T45" fmla="*/ 95 h 180"/>
                <a:gd name="T46" fmla="*/ 128 w 128"/>
                <a:gd name="T47" fmla="*/ 76 h 180"/>
                <a:gd name="T48" fmla="*/ 123 w 128"/>
                <a:gd name="T49" fmla="*/ 55 h 180"/>
                <a:gd name="T50" fmla="*/ 113 w 128"/>
                <a:gd name="T51" fmla="*/ 39 h 180"/>
                <a:gd name="T52" fmla="*/ 97 w 128"/>
                <a:gd name="T53" fmla="*/ 25 h 180"/>
                <a:gd name="T54" fmla="*/ 79 w 128"/>
                <a:gd name="T55" fmla="*/ 15 h 180"/>
                <a:gd name="T56" fmla="*/ 57 w 128"/>
                <a:gd name="T57" fmla="*/ 7 h 180"/>
                <a:gd name="T58" fmla="*/ 36 w 128"/>
                <a:gd name="T59" fmla="*/ 2 h 180"/>
                <a:gd name="T60" fmla="*/ 19 w 128"/>
                <a:gd name="T61" fmla="*/ 0 h 180"/>
                <a:gd name="T62" fmla="*/ 6 w 128"/>
                <a:gd name="T63" fmla="*/ 0 h 180"/>
                <a:gd name="T64" fmla="*/ 0 w 128"/>
                <a:gd name="T65" fmla="*/ 4 h 180"/>
                <a:gd name="T66" fmla="*/ 14 w 128"/>
                <a:gd name="T67" fmla="*/ 9 h 180"/>
                <a:gd name="T68" fmla="*/ 29 w 128"/>
                <a:gd name="T69" fmla="*/ 14 h 180"/>
                <a:gd name="T70" fmla="*/ 46 w 128"/>
                <a:gd name="T71" fmla="*/ 19 h 180"/>
                <a:gd name="T72" fmla="*/ 61 w 128"/>
                <a:gd name="T73" fmla="*/ 23 h 180"/>
                <a:gd name="T74" fmla="*/ 76 w 128"/>
                <a:gd name="T75" fmla="*/ 29 h 180"/>
                <a:gd name="T76" fmla="*/ 89 w 128"/>
                <a:gd name="T77" fmla="*/ 37 h 180"/>
                <a:gd name="T78" fmla="*/ 100 w 128"/>
                <a:gd name="T79" fmla="*/ 46 h 180"/>
                <a:gd name="T80" fmla="*/ 108 w 128"/>
                <a:gd name="T81" fmla="*/ 59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0"/>
                <a:gd name="T125" fmla="*/ 128 w 128"/>
                <a:gd name="T126" fmla="*/ 180 h 18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" name="Freeform 1013"/>
            <p:cNvSpPr>
              <a:spLocks/>
            </p:cNvSpPr>
            <p:nvPr/>
          </p:nvSpPr>
          <p:spPr bwMode="auto">
            <a:xfrm>
              <a:off x="4318" y="3135"/>
              <a:ext cx="54" cy="63"/>
            </a:xfrm>
            <a:custGeom>
              <a:avLst/>
              <a:gdLst>
                <a:gd name="T0" fmla="*/ 100 w 322"/>
                <a:gd name="T1" fmla="*/ 70 h 378"/>
                <a:gd name="T2" fmla="*/ 53 w 322"/>
                <a:gd name="T3" fmla="*/ 115 h 378"/>
                <a:gd name="T4" fmla="*/ 17 w 322"/>
                <a:gd name="T5" fmla="*/ 166 h 378"/>
                <a:gd name="T6" fmla="*/ 0 w 322"/>
                <a:gd name="T7" fmla="*/ 226 h 378"/>
                <a:gd name="T8" fmla="*/ 3 w 322"/>
                <a:gd name="T9" fmla="*/ 266 h 378"/>
                <a:gd name="T10" fmla="*/ 9 w 322"/>
                <a:gd name="T11" fmla="*/ 282 h 378"/>
                <a:gd name="T12" fmla="*/ 19 w 322"/>
                <a:gd name="T13" fmla="*/ 297 h 378"/>
                <a:gd name="T14" fmla="*/ 32 w 322"/>
                <a:gd name="T15" fmla="*/ 310 h 378"/>
                <a:gd name="T16" fmla="*/ 56 w 322"/>
                <a:gd name="T17" fmla="*/ 324 h 378"/>
                <a:gd name="T18" fmla="*/ 86 w 322"/>
                <a:gd name="T19" fmla="*/ 338 h 378"/>
                <a:gd name="T20" fmla="*/ 119 w 322"/>
                <a:gd name="T21" fmla="*/ 350 h 378"/>
                <a:gd name="T22" fmla="*/ 152 w 322"/>
                <a:gd name="T23" fmla="*/ 359 h 378"/>
                <a:gd name="T24" fmla="*/ 186 w 322"/>
                <a:gd name="T25" fmla="*/ 366 h 378"/>
                <a:gd name="T26" fmla="*/ 220 w 322"/>
                <a:gd name="T27" fmla="*/ 371 h 378"/>
                <a:gd name="T28" fmla="*/ 254 w 322"/>
                <a:gd name="T29" fmla="*/ 374 h 378"/>
                <a:gd name="T30" fmla="*/ 289 w 322"/>
                <a:gd name="T31" fmla="*/ 376 h 378"/>
                <a:gd name="T32" fmla="*/ 311 w 322"/>
                <a:gd name="T33" fmla="*/ 378 h 378"/>
                <a:gd name="T34" fmla="*/ 320 w 322"/>
                <a:gd name="T35" fmla="*/ 371 h 378"/>
                <a:gd name="T36" fmla="*/ 322 w 322"/>
                <a:gd name="T37" fmla="*/ 360 h 378"/>
                <a:gd name="T38" fmla="*/ 315 w 322"/>
                <a:gd name="T39" fmla="*/ 352 h 378"/>
                <a:gd name="T40" fmla="*/ 294 w 322"/>
                <a:gd name="T41" fmla="*/ 347 h 378"/>
                <a:gd name="T42" fmla="*/ 263 w 322"/>
                <a:gd name="T43" fmla="*/ 341 h 378"/>
                <a:gd name="T44" fmla="*/ 232 w 322"/>
                <a:gd name="T45" fmla="*/ 336 h 378"/>
                <a:gd name="T46" fmla="*/ 200 w 322"/>
                <a:gd name="T47" fmla="*/ 332 h 378"/>
                <a:gd name="T48" fmla="*/ 170 w 322"/>
                <a:gd name="T49" fmla="*/ 326 h 378"/>
                <a:gd name="T50" fmla="*/ 139 w 322"/>
                <a:gd name="T51" fmla="*/ 318 h 378"/>
                <a:gd name="T52" fmla="*/ 110 w 322"/>
                <a:gd name="T53" fmla="*/ 309 h 378"/>
                <a:gd name="T54" fmla="*/ 80 w 322"/>
                <a:gd name="T55" fmla="*/ 297 h 378"/>
                <a:gd name="T56" fmla="*/ 55 w 322"/>
                <a:gd name="T57" fmla="*/ 281 h 378"/>
                <a:gd name="T58" fmla="*/ 38 w 322"/>
                <a:gd name="T59" fmla="*/ 259 h 378"/>
                <a:gd name="T60" fmla="*/ 34 w 322"/>
                <a:gd name="T61" fmla="*/ 232 h 378"/>
                <a:gd name="T62" fmla="*/ 38 w 322"/>
                <a:gd name="T63" fmla="*/ 200 h 378"/>
                <a:gd name="T64" fmla="*/ 51 w 322"/>
                <a:gd name="T65" fmla="*/ 170 h 378"/>
                <a:gd name="T66" fmla="*/ 71 w 322"/>
                <a:gd name="T67" fmla="*/ 137 h 378"/>
                <a:gd name="T68" fmla="*/ 94 w 322"/>
                <a:gd name="T69" fmla="*/ 110 h 378"/>
                <a:gd name="T70" fmla="*/ 123 w 322"/>
                <a:gd name="T71" fmla="*/ 82 h 378"/>
                <a:gd name="T72" fmla="*/ 153 w 322"/>
                <a:gd name="T73" fmla="*/ 57 h 378"/>
                <a:gd name="T74" fmla="*/ 195 w 322"/>
                <a:gd name="T75" fmla="*/ 38 h 378"/>
                <a:gd name="T76" fmla="*/ 238 w 322"/>
                <a:gd name="T77" fmla="*/ 20 h 378"/>
                <a:gd name="T78" fmla="*/ 264 w 322"/>
                <a:gd name="T79" fmla="*/ 7 h 378"/>
                <a:gd name="T80" fmla="*/ 256 w 322"/>
                <a:gd name="T81" fmla="*/ 0 h 378"/>
                <a:gd name="T82" fmla="*/ 221 w 322"/>
                <a:gd name="T83" fmla="*/ 4 h 378"/>
                <a:gd name="T84" fmla="*/ 180 w 322"/>
                <a:gd name="T85" fmla="*/ 18 h 378"/>
                <a:gd name="T86" fmla="*/ 141 w 322"/>
                <a:gd name="T87" fmla="*/ 38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2"/>
                <a:gd name="T133" fmla="*/ 0 h 378"/>
                <a:gd name="T134" fmla="*/ 322 w 322"/>
                <a:gd name="T135" fmla="*/ 378 h 37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" name="Freeform 1014"/>
            <p:cNvSpPr>
              <a:spLocks/>
            </p:cNvSpPr>
            <p:nvPr/>
          </p:nvSpPr>
          <p:spPr bwMode="auto">
            <a:xfrm>
              <a:off x="4394" y="3133"/>
              <a:ext cx="47" cy="42"/>
            </a:xfrm>
            <a:custGeom>
              <a:avLst/>
              <a:gdLst>
                <a:gd name="T0" fmla="*/ 235 w 283"/>
                <a:gd name="T1" fmla="*/ 77 h 252"/>
                <a:gd name="T2" fmla="*/ 248 w 283"/>
                <a:gd name="T3" fmla="*/ 91 h 252"/>
                <a:gd name="T4" fmla="*/ 256 w 283"/>
                <a:gd name="T5" fmla="*/ 107 h 252"/>
                <a:gd name="T6" fmla="*/ 259 w 283"/>
                <a:gd name="T7" fmla="*/ 124 h 252"/>
                <a:gd name="T8" fmla="*/ 259 w 283"/>
                <a:gd name="T9" fmla="*/ 142 h 252"/>
                <a:gd name="T10" fmla="*/ 257 w 283"/>
                <a:gd name="T11" fmla="*/ 157 h 252"/>
                <a:gd name="T12" fmla="*/ 252 w 283"/>
                <a:gd name="T13" fmla="*/ 170 h 252"/>
                <a:gd name="T14" fmla="*/ 244 w 283"/>
                <a:gd name="T15" fmla="*/ 183 h 252"/>
                <a:gd name="T16" fmla="*/ 236 w 283"/>
                <a:gd name="T17" fmla="*/ 193 h 252"/>
                <a:gd name="T18" fmla="*/ 225 w 283"/>
                <a:gd name="T19" fmla="*/ 204 h 252"/>
                <a:gd name="T20" fmla="*/ 215 w 283"/>
                <a:gd name="T21" fmla="*/ 214 h 252"/>
                <a:gd name="T22" fmla="*/ 204 w 283"/>
                <a:gd name="T23" fmla="*/ 224 h 252"/>
                <a:gd name="T24" fmla="*/ 194 w 283"/>
                <a:gd name="T25" fmla="*/ 234 h 252"/>
                <a:gd name="T26" fmla="*/ 191 w 283"/>
                <a:gd name="T27" fmla="*/ 238 h 252"/>
                <a:gd name="T28" fmla="*/ 191 w 283"/>
                <a:gd name="T29" fmla="*/ 241 h 252"/>
                <a:gd name="T30" fmla="*/ 191 w 283"/>
                <a:gd name="T31" fmla="*/ 245 h 252"/>
                <a:gd name="T32" fmla="*/ 194 w 283"/>
                <a:gd name="T33" fmla="*/ 248 h 252"/>
                <a:gd name="T34" fmla="*/ 197 w 283"/>
                <a:gd name="T35" fmla="*/ 250 h 252"/>
                <a:gd name="T36" fmla="*/ 202 w 283"/>
                <a:gd name="T37" fmla="*/ 252 h 252"/>
                <a:gd name="T38" fmla="*/ 205 w 283"/>
                <a:gd name="T39" fmla="*/ 250 h 252"/>
                <a:gd name="T40" fmla="*/ 209 w 283"/>
                <a:gd name="T41" fmla="*/ 248 h 252"/>
                <a:gd name="T42" fmla="*/ 232 w 283"/>
                <a:gd name="T43" fmla="*/ 233 h 252"/>
                <a:gd name="T44" fmla="*/ 252 w 283"/>
                <a:gd name="T45" fmla="*/ 214 h 252"/>
                <a:gd name="T46" fmla="*/ 268 w 283"/>
                <a:gd name="T47" fmla="*/ 192 h 252"/>
                <a:gd name="T48" fmla="*/ 278 w 283"/>
                <a:gd name="T49" fmla="*/ 167 h 252"/>
                <a:gd name="T50" fmla="*/ 283 w 283"/>
                <a:gd name="T51" fmla="*/ 141 h 252"/>
                <a:gd name="T52" fmla="*/ 280 w 283"/>
                <a:gd name="T53" fmla="*/ 115 h 252"/>
                <a:gd name="T54" fmla="*/ 271 w 283"/>
                <a:gd name="T55" fmla="*/ 91 h 252"/>
                <a:gd name="T56" fmla="*/ 252 w 283"/>
                <a:gd name="T57" fmla="*/ 69 h 252"/>
                <a:gd name="T58" fmla="*/ 238 w 283"/>
                <a:gd name="T59" fmla="*/ 57 h 252"/>
                <a:gd name="T60" fmla="*/ 222 w 283"/>
                <a:gd name="T61" fmla="*/ 48 h 252"/>
                <a:gd name="T62" fmla="*/ 204 w 283"/>
                <a:gd name="T63" fmla="*/ 39 h 252"/>
                <a:gd name="T64" fmla="*/ 184 w 283"/>
                <a:gd name="T65" fmla="*/ 31 h 252"/>
                <a:gd name="T66" fmla="*/ 164 w 283"/>
                <a:gd name="T67" fmla="*/ 23 h 252"/>
                <a:gd name="T68" fmla="*/ 144 w 283"/>
                <a:gd name="T69" fmla="*/ 17 h 252"/>
                <a:gd name="T70" fmla="*/ 123 w 283"/>
                <a:gd name="T71" fmla="*/ 13 h 252"/>
                <a:gd name="T72" fmla="*/ 103 w 283"/>
                <a:gd name="T73" fmla="*/ 8 h 252"/>
                <a:gd name="T74" fmla="*/ 83 w 283"/>
                <a:gd name="T75" fmla="*/ 5 h 252"/>
                <a:gd name="T76" fmla="*/ 66 w 283"/>
                <a:gd name="T77" fmla="*/ 2 h 252"/>
                <a:gd name="T78" fmla="*/ 48 w 283"/>
                <a:gd name="T79" fmla="*/ 0 h 252"/>
                <a:gd name="T80" fmla="*/ 34 w 283"/>
                <a:gd name="T81" fmla="*/ 0 h 252"/>
                <a:gd name="T82" fmla="*/ 21 w 283"/>
                <a:gd name="T83" fmla="*/ 0 h 252"/>
                <a:gd name="T84" fmla="*/ 11 w 283"/>
                <a:gd name="T85" fmla="*/ 0 h 252"/>
                <a:gd name="T86" fmla="*/ 4 w 283"/>
                <a:gd name="T87" fmla="*/ 2 h 252"/>
                <a:gd name="T88" fmla="*/ 0 w 283"/>
                <a:gd name="T89" fmla="*/ 5 h 252"/>
                <a:gd name="T90" fmla="*/ 12 w 283"/>
                <a:gd name="T91" fmla="*/ 7 h 252"/>
                <a:gd name="T92" fmla="*/ 24 w 283"/>
                <a:gd name="T93" fmla="*/ 8 h 252"/>
                <a:gd name="T94" fmla="*/ 38 w 283"/>
                <a:gd name="T95" fmla="*/ 10 h 252"/>
                <a:gd name="T96" fmla="*/ 52 w 283"/>
                <a:gd name="T97" fmla="*/ 13 h 252"/>
                <a:gd name="T98" fmla="*/ 66 w 283"/>
                <a:gd name="T99" fmla="*/ 16 h 252"/>
                <a:gd name="T100" fmla="*/ 82 w 283"/>
                <a:gd name="T101" fmla="*/ 18 h 252"/>
                <a:gd name="T102" fmla="*/ 98 w 283"/>
                <a:gd name="T103" fmla="*/ 22 h 252"/>
                <a:gd name="T104" fmla="*/ 114 w 283"/>
                <a:gd name="T105" fmla="*/ 25 h 252"/>
                <a:gd name="T106" fmla="*/ 129 w 283"/>
                <a:gd name="T107" fmla="*/ 30 h 252"/>
                <a:gd name="T108" fmla="*/ 146 w 283"/>
                <a:gd name="T109" fmla="*/ 34 h 252"/>
                <a:gd name="T110" fmla="*/ 162 w 283"/>
                <a:gd name="T111" fmla="*/ 39 h 252"/>
                <a:gd name="T112" fmla="*/ 177 w 283"/>
                <a:gd name="T113" fmla="*/ 45 h 252"/>
                <a:gd name="T114" fmla="*/ 193 w 283"/>
                <a:gd name="T115" fmla="*/ 52 h 252"/>
                <a:gd name="T116" fmla="*/ 208 w 283"/>
                <a:gd name="T117" fmla="*/ 60 h 252"/>
                <a:gd name="T118" fmla="*/ 222 w 283"/>
                <a:gd name="T119" fmla="*/ 68 h 252"/>
                <a:gd name="T120" fmla="*/ 235 w 283"/>
                <a:gd name="T121" fmla="*/ 77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3"/>
                <a:gd name="T184" fmla="*/ 0 h 252"/>
                <a:gd name="T185" fmla="*/ 283 w 283"/>
                <a:gd name="T186" fmla="*/ 252 h 25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" name="Freeform 1015"/>
            <p:cNvSpPr>
              <a:spLocks/>
            </p:cNvSpPr>
            <p:nvPr/>
          </p:nvSpPr>
          <p:spPr bwMode="auto">
            <a:xfrm>
              <a:off x="4298" y="3153"/>
              <a:ext cx="19" cy="39"/>
            </a:xfrm>
            <a:custGeom>
              <a:avLst/>
              <a:gdLst>
                <a:gd name="T0" fmla="*/ 0 w 114"/>
                <a:gd name="T1" fmla="*/ 130 h 238"/>
                <a:gd name="T2" fmla="*/ 0 w 114"/>
                <a:gd name="T3" fmla="*/ 149 h 238"/>
                <a:gd name="T4" fmla="*/ 4 w 114"/>
                <a:gd name="T5" fmla="*/ 168 h 238"/>
                <a:gd name="T6" fmla="*/ 12 w 114"/>
                <a:gd name="T7" fmla="*/ 185 h 238"/>
                <a:gd name="T8" fmla="*/ 24 w 114"/>
                <a:gd name="T9" fmla="*/ 200 h 238"/>
                <a:gd name="T10" fmla="*/ 38 w 114"/>
                <a:gd name="T11" fmla="*/ 213 h 238"/>
                <a:gd name="T12" fmla="*/ 55 w 114"/>
                <a:gd name="T13" fmla="*/ 224 h 238"/>
                <a:gd name="T14" fmla="*/ 73 w 114"/>
                <a:gd name="T15" fmla="*/ 232 h 238"/>
                <a:gd name="T16" fmla="*/ 92 w 114"/>
                <a:gd name="T17" fmla="*/ 237 h 238"/>
                <a:gd name="T18" fmla="*/ 98 w 114"/>
                <a:gd name="T19" fmla="*/ 238 h 238"/>
                <a:gd name="T20" fmla="*/ 104 w 114"/>
                <a:gd name="T21" fmla="*/ 235 h 238"/>
                <a:gd name="T22" fmla="*/ 109 w 114"/>
                <a:gd name="T23" fmla="*/ 232 h 238"/>
                <a:gd name="T24" fmla="*/ 111 w 114"/>
                <a:gd name="T25" fmla="*/ 227 h 238"/>
                <a:gd name="T26" fmla="*/ 111 w 114"/>
                <a:gd name="T27" fmla="*/ 222 h 238"/>
                <a:gd name="T28" fmla="*/ 110 w 114"/>
                <a:gd name="T29" fmla="*/ 216 h 238"/>
                <a:gd name="T30" fmla="*/ 106 w 114"/>
                <a:gd name="T31" fmla="*/ 211 h 238"/>
                <a:gd name="T32" fmla="*/ 100 w 114"/>
                <a:gd name="T33" fmla="*/ 209 h 238"/>
                <a:gd name="T34" fmla="*/ 82 w 114"/>
                <a:gd name="T35" fmla="*/ 202 h 238"/>
                <a:gd name="T36" fmla="*/ 64 w 114"/>
                <a:gd name="T37" fmla="*/ 193 h 238"/>
                <a:gd name="T38" fmla="*/ 50 w 114"/>
                <a:gd name="T39" fmla="*/ 180 h 238"/>
                <a:gd name="T40" fmla="*/ 39 w 114"/>
                <a:gd name="T41" fmla="*/ 167 h 238"/>
                <a:gd name="T42" fmla="*/ 32 w 114"/>
                <a:gd name="T43" fmla="*/ 149 h 238"/>
                <a:gd name="T44" fmla="*/ 29 w 114"/>
                <a:gd name="T45" fmla="*/ 131 h 238"/>
                <a:gd name="T46" fmla="*/ 29 w 114"/>
                <a:gd name="T47" fmla="*/ 111 h 238"/>
                <a:gd name="T48" fmla="*/ 35 w 114"/>
                <a:gd name="T49" fmla="*/ 91 h 238"/>
                <a:gd name="T50" fmla="*/ 42 w 114"/>
                <a:gd name="T51" fmla="*/ 76 h 238"/>
                <a:gd name="T52" fmla="*/ 51 w 114"/>
                <a:gd name="T53" fmla="*/ 62 h 238"/>
                <a:gd name="T54" fmla="*/ 62 w 114"/>
                <a:gd name="T55" fmla="*/ 49 h 238"/>
                <a:gd name="T56" fmla="*/ 73 w 114"/>
                <a:gd name="T57" fmla="*/ 38 h 238"/>
                <a:gd name="T58" fmla="*/ 84 w 114"/>
                <a:gd name="T59" fmla="*/ 28 h 238"/>
                <a:gd name="T60" fmla="*/ 96 w 114"/>
                <a:gd name="T61" fmla="*/ 18 h 238"/>
                <a:gd name="T62" fmla="*/ 106 w 114"/>
                <a:gd name="T63" fmla="*/ 9 h 238"/>
                <a:gd name="T64" fmla="*/ 114 w 114"/>
                <a:gd name="T65" fmla="*/ 1 h 238"/>
                <a:gd name="T66" fmla="*/ 106 w 114"/>
                <a:gd name="T67" fmla="*/ 0 h 238"/>
                <a:gd name="T68" fmla="*/ 93 w 114"/>
                <a:gd name="T69" fmla="*/ 6 h 238"/>
                <a:gd name="T70" fmla="*/ 76 w 114"/>
                <a:gd name="T71" fmla="*/ 18 h 238"/>
                <a:gd name="T72" fmla="*/ 56 w 114"/>
                <a:gd name="T73" fmla="*/ 36 h 238"/>
                <a:gd name="T74" fmla="*/ 37 w 114"/>
                <a:gd name="T75" fmla="*/ 57 h 238"/>
                <a:gd name="T76" fmla="*/ 20 w 114"/>
                <a:gd name="T77" fmla="*/ 80 h 238"/>
                <a:gd name="T78" fmla="*/ 7 w 114"/>
                <a:gd name="T79" fmla="*/ 106 h 238"/>
                <a:gd name="T80" fmla="*/ 0 w 114"/>
                <a:gd name="T81" fmla="*/ 130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4"/>
                <a:gd name="T124" fmla="*/ 0 h 238"/>
                <a:gd name="T125" fmla="*/ 114 w 114"/>
                <a:gd name="T126" fmla="*/ 238 h 23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" name="Freeform 1016"/>
            <p:cNvSpPr>
              <a:spLocks/>
            </p:cNvSpPr>
            <p:nvPr/>
          </p:nvSpPr>
          <p:spPr bwMode="auto">
            <a:xfrm>
              <a:off x="4432" y="3130"/>
              <a:ext cx="41" cy="52"/>
            </a:xfrm>
            <a:custGeom>
              <a:avLst/>
              <a:gdLst>
                <a:gd name="T0" fmla="*/ 207 w 246"/>
                <a:gd name="T1" fmla="*/ 124 h 310"/>
                <a:gd name="T2" fmla="*/ 219 w 246"/>
                <a:gd name="T3" fmla="*/ 143 h 310"/>
                <a:gd name="T4" fmla="*/ 225 w 246"/>
                <a:gd name="T5" fmla="*/ 164 h 310"/>
                <a:gd name="T6" fmla="*/ 221 w 246"/>
                <a:gd name="T7" fmla="*/ 187 h 310"/>
                <a:gd name="T8" fmla="*/ 208 w 246"/>
                <a:gd name="T9" fmla="*/ 209 h 310"/>
                <a:gd name="T10" fmla="*/ 188 w 246"/>
                <a:gd name="T11" fmla="*/ 228 h 310"/>
                <a:gd name="T12" fmla="*/ 166 w 246"/>
                <a:gd name="T13" fmla="*/ 246 h 310"/>
                <a:gd name="T14" fmla="*/ 143 w 246"/>
                <a:gd name="T15" fmla="*/ 264 h 310"/>
                <a:gd name="T16" fmla="*/ 129 w 246"/>
                <a:gd name="T17" fmla="*/ 278 h 310"/>
                <a:gd name="T18" fmla="*/ 124 w 246"/>
                <a:gd name="T19" fmla="*/ 287 h 310"/>
                <a:gd name="T20" fmla="*/ 120 w 246"/>
                <a:gd name="T21" fmla="*/ 296 h 310"/>
                <a:gd name="T22" fmla="*/ 121 w 246"/>
                <a:gd name="T23" fmla="*/ 305 h 310"/>
                <a:gd name="T24" fmla="*/ 130 w 246"/>
                <a:gd name="T25" fmla="*/ 310 h 310"/>
                <a:gd name="T26" fmla="*/ 139 w 246"/>
                <a:gd name="T27" fmla="*/ 309 h 310"/>
                <a:gd name="T28" fmla="*/ 154 w 246"/>
                <a:gd name="T29" fmla="*/ 293 h 310"/>
                <a:gd name="T30" fmla="*/ 180 w 246"/>
                <a:gd name="T31" fmla="*/ 269 h 310"/>
                <a:gd name="T32" fmla="*/ 207 w 246"/>
                <a:gd name="T33" fmla="*/ 246 h 310"/>
                <a:gd name="T34" fmla="*/ 231 w 246"/>
                <a:gd name="T35" fmla="*/ 219 h 310"/>
                <a:gd name="T36" fmla="*/ 245 w 246"/>
                <a:gd name="T37" fmla="*/ 187 h 310"/>
                <a:gd name="T38" fmla="*/ 242 w 246"/>
                <a:gd name="T39" fmla="*/ 153 h 310"/>
                <a:gd name="T40" fmla="*/ 227 w 246"/>
                <a:gd name="T41" fmla="*/ 120 h 310"/>
                <a:gd name="T42" fmla="*/ 201 w 246"/>
                <a:gd name="T43" fmla="*/ 94 h 310"/>
                <a:gd name="T44" fmla="*/ 177 w 246"/>
                <a:gd name="T45" fmla="*/ 74 h 310"/>
                <a:gd name="T46" fmla="*/ 152 w 246"/>
                <a:gd name="T47" fmla="*/ 60 h 310"/>
                <a:gd name="T48" fmla="*/ 126 w 246"/>
                <a:gd name="T49" fmla="*/ 43 h 310"/>
                <a:gd name="T50" fmla="*/ 98 w 246"/>
                <a:gd name="T51" fmla="*/ 28 h 310"/>
                <a:gd name="T52" fmla="*/ 72 w 246"/>
                <a:gd name="T53" fmla="*/ 16 h 310"/>
                <a:gd name="T54" fmla="*/ 46 w 246"/>
                <a:gd name="T55" fmla="*/ 7 h 310"/>
                <a:gd name="T56" fmla="*/ 24 w 246"/>
                <a:gd name="T57" fmla="*/ 1 h 310"/>
                <a:gd name="T58" fmla="*/ 7 w 246"/>
                <a:gd name="T59" fmla="*/ 1 h 310"/>
                <a:gd name="T60" fmla="*/ 8 w 246"/>
                <a:gd name="T61" fmla="*/ 6 h 310"/>
                <a:gd name="T62" fmla="*/ 28 w 246"/>
                <a:gd name="T63" fmla="*/ 14 h 310"/>
                <a:gd name="T64" fmla="*/ 51 w 246"/>
                <a:gd name="T65" fmla="*/ 24 h 310"/>
                <a:gd name="T66" fmla="*/ 78 w 246"/>
                <a:gd name="T67" fmla="*/ 37 h 310"/>
                <a:gd name="T68" fmla="*/ 106 w 246"/>
                <a:gd name="T69" fmla="*/ 51 h 310"/>
                <a:gd name="T70" fmla="*/ 134 w 246"/>
                <a:gd name="T71" fmla="*/ 69 h 310"/>
                <a:gd name="T72" fmla="*/ 163 w 246"/>
                <a:gd name="T73" fmla="*/ 87 h 310"/>
                <a:gd name="T74" fmla="*/ 187 w 246"/>
                <a:gd name="T75" fmla="*/ 105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6"/>
                <a:gd name="T115" fmla="*/ 0 h 310"/>
                <a:gd name="T116" fmla="*/ 246 w 246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" name="Freeform 1017"/>
            <p:cNvSpPr>
              <a:spLocks/>
            </p:cNvSpPr>
            <p:nvPr/>
          </p:nvSpPr>
          <p:spPr bwMode="auto">
            <a:xfrm>
              <a:off x="4387" y="3191"/>
              <a:ext cx="14" cy="31"/>
            </a:xfrm>
            <a:custGeom>
              <a:avLst/>
              <a:gdLst>
                <a:gd name="T0" fmla="*/ 31 w 83"/>
                <a:gd name="T1" fmla="*/ 14 h 187"/>
                <a:gd name="T2" fmla="*/ 29 w 83"/>
                <a:gd name="T3" fmla="*/ 8 h 187"/>
                <a:gd name="T4" fmla="*/ 25 w 83"/>
                <a:gd name="T5" fmla="*/ 3 h 187"/>
                <a:gd name="T6" fmla="*/ 19 w 83"/>
                <a:gd name="T7" fmla="*/ 1 h 187"/>
                <a:gd name="T8" fmla="*/ 14 w 83"/>
                <a:gd name="T9" fmla="*/ 0 h 187"/>
                <a:gd name="T10" fmla="*/ 8 w 83"/>
                <a:gd name="T11" fmla="*/ 2 h 187"/>
                <a:gd name="T12" fmla="*/ 3 w 83"/>
                <a:gd name="T13" fmla="*/ 5 h 187"/>
                <a:gd name="T14" fmla="*/ 0 w 83"/>
                <a:gd name="T15" fmla="*/ 11 h 187"/>
                <a:gd name="T16" fmla="*/ 0 w 83"/>
                <a:gd name="T17" fmla="*/ 17 h 187"/>
                <a:gd name="T18" fmla="*/ 5 w 83"/>
                <a:gd name="T19" fmla="*/ 42 h 187"/>
                <a:gd name="T20" fmla="*/ 15 w 83"/>
                <a:gd name="T21" fmla="*/ 71 h 187"/>
                <a:gd name="T22" fmla="*/ 27 w 83"/>
                <a:gd name="T23" fmla="*/ 100 h 187"/>
                <a:gd name="T24" fmla="*/ 41 w 83"/>
                <a:gd name="T25" fmla="*/ 127 h 187"/>
                <a:gd name="T26" fmla="*/ 55 w 83"/>
                <a:gd name="T27" fmla="*/ 151 h 187"/>
                <a:gd name="T28" fmla="*/ 68 w 83"/>
                <a:gd name="T29" fmla="*/ 171 h 187"/>
                <a:gd name="T30" fmla="*/ 77 w 83"/>
                <a:gd name="T31" fmla="*/ 184 h 187"/>
                <a:gd name="T32" fmla="*/ 83 w 83"/>
                <a:gd name="T33" fmla="*/ 187 h 187"/>
                <a:gd name="T34" fmla="*/ 80 w 83"/>
                <a:gd name="T35" fmla="*/ 174 h 187"/>
                <a:gd name="T36" fmla="*/ 75 w 83"/>
                <a:gd name="T37" fmla="*/ 158 h 187"/>
                <a:gd name="T38" fmla="*/ 68 w 83"/>
                <a:gd name="T39" fmla="*/ 138 h 187"/>
                <a:gd name="T40" fmla="*/ 59 w 83"/>
                <a:gd name="T41" fmla="*/ 113 h 187"/>
                <a:gd name="T42" fmla="*/ 51 w 83"/>
                <a:gd name="T43" fmla="*/ 88 h 187"/>
                <a:gd name="T44" fmla="*/ 43 w 83"/>
                <a:gd name="T45" fmla="*/ 63 h 187"/>
                <a:gd name="T46" fmla="*/ 36 w 83"/>
                <a:gd name="T47" fmla="*/ 38 h 187"/>
                <a:gd name="T48" fmla="*/ 31 w 83"/>
                <a:gd name="T49" fmla="*/ 14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3"/>
                <a:gd name="T76" fmla="*/ 0 h 187"/>
                <a:gd name="T77" fmla="*/ 83 w 83"/>
                <a:gd name="T78" fmla="*/ 187 h 18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" name="Freeform 1018"/>
            <p:cNvSpPr>
              <a:spLocks/>
            </p:cNvSpPr>
            <p:nvPr/>
          </p:nvSpPr>
          <p:spPr bwMode="auto">
            <a:xfrm>
              <a:off x="4381" y="3174"/>
              <a:ext cx="7" cy="16"/>
            </a:xfrm>
            <a:custGeom>
              <a:avLst/>
              <a:gdLst>
                <a:gd name="T0" fmla="*/ 22 w 44"/>
                <a:gd name="T1" fmla="*/ 10 h 94"/>
                <a:gd name="T2" fmla="*/ 21 w 44"/>
                <a:gd name="T3" fmla="*/ 6 h 94"/>
                <a:gd name="T4" fmla="*/ 18 w 44"/>
                <a:gd name="T5" fmla="*/ 2 h 94"/>
                <a:gd name="T6" fmla="*/ 14 w 44"/>
                <a:gd name="T7" fmla="*/ 0 h 94"/>
                <a:gd name="T8" fmla="*/ 10 w 44"/>
                <a:gd name="T9" fmla="*/ 0 h 94"/>
                <a:gd name="T10" fmla="*/ 6 w 44"/>
                <a:gd name="T11" fmla="*/ 1 h 94"/>
                <a:gd name="T12" fmla="*/ 3 w 44"/>
                <a:gd name="T13" fmla="*/ 3 h 94"/>
                <a:gd name="T14" fmla="*/ 0 w 44"/>
                <a:gd name="T15" fmla="*/ 7 h 94"/>
                <a:gd name="T16" fmla="*/ 0 w 44"/>
                <a:gd name="T17" fmla="*/ 11 h 94"/>
                <a:gd name="T18" fmla="*/ 0 w 44"/>
                <a:gd name="T19" fmla="*/ 24 h 94"/>
                <a:gd name="T20" fmla="*/ 4 w 44"/>
                <a:gd name="T21" fmla="*/ 38 h 94"/>
                <a:gd name="T22" fmla="*/ 8 w 44"/>
                <a:gd name="T23" fmla="*/ 52 h 94"/>
                <a:gd name="T24" fmla="*/ 14 w 44"/>
                <a:gd name="T25" fmla="*/ 65 h 94"/>
                <a:gd name="T26" fmla="*/ 21 w 44"/>
                <a:gd name="T27" fmla="*/ 78 h 94"/>
                <a:gd name="T28" fmla="*/ 28 w 44"/>
                <a:gd name="T29" fmla="*/ 87 h 94"/>
                <a:gd name="T30" fmla="*/ 37 w 44"/>
                <a:gd name="T31" fmla="*/ 93 h 94"/>
                <a:gd name="T32" fmla="*/ 42 w 44"/>
                <a:gd name="T33" fmla="*/ 94 h 94"/>
                <a:gd name="T34" fmla="*/ 44 w 44"/>
                <a:gd name="T35" fmla="*/ 76 h 94"/>
                <a:gd name="T36" fmla="*/ 38 w 44"/>
                <a:gd name="T37" fmla="*/ 54 h 94"/>
                <a:gd name="T38" fmla="*/ 31 w 44"/>
                <a:gd name="T39" fmla="*/ 32 h 94"/>
                <a:gd name="T40" fmla="*/ 22 w 44"/>
                <a:gd name="T41" fmla="*/ 10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4"/>
                <a:gd name="T64" fmla="*/ 0 h 94"/>
                <a:gd name="T65" fmla="*/ 44 w 44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5" name="Freeform 1019"/>
            <p:cNvSpPr>
              <a:spLocks/>
            </p:cNvSpPr>
            <p:nvPr/>
          </p:nvSpPr>
          <p:spPr bwMode="auto">
            <a:xfrm>
              <a:off x="4375" y="3163"/>
              <a:ext cx="6" cy="9"/>
            </a:xfrm>
            <a:custGeom>
              <a:avLst/>
              <a:gdLst>
                <a:gd name="T0" fmla="*/ 20 w 38"/>
                <a:gd name="T1" fmla="*/ 7 h 54"/>
                <a:gd name="T2" fmla="*/ 20 w 38"/>
                <a:gd name="T3" fmla="*/ 8 h 54"/>
                <a:gd name="T4" fmla="*/ 20 w 38"/>
                <a:gd name="T5" fmla="*/ 8 h 54"/>
                <a:gd name="T6" fmla="*/ 20 w 38"/>
                <a:gd name="T7" fmla="*/ 8 h 54"/>
                <a:gd name="T8" fmla="*/ 20 w 38"/>
                <a:gd name="T9" fmla="*/ 8 h 54"/>
                <a:gd name="T10" fmla="*/ 19 w 38"/>
                <a:gd name="T11" fmla="*/ 4 h 54"/>
                <a:gd name="T12" fmla="*/ 15 w 38"/>
                <a:gd name="T13" fmla="*/ 1 h 54"/>
                <a:gd name="T14" fmla="*/ 12 w 38"/>
                <a:gd name="T15" fmla="*/ 0 h 54"/>
                <a:gd name="T16" fmla="*/ 7 w 38"/>
                <a:gd name="T17" fmla="*/ 0 h 54"/>
                <a:gd name="T18" fmla="*/ 4 w 38"/>
                <a:gd name="T19" fmla="*/ 1 h 54"/>
                <a:gd name="T20" fmla="*/ 1 w 38"/>
                <a:gd name="T21" fmla="*/ 4 h 54"/>
                <a:gd name="T22" fmla="*/ 0 w 38"/>
                <a:gd name="T23" fmla="*/ 8 h 54"/>
                <a:gd name="T24" fmla="*/ 0 w 38"/>
                <a:gd name="T25" fmla="*/ 11 h 54"/>
                <a:gd name="T26" fmla="*/ 1 w 38"/>
                <a:gd name="T27" fmla="*/ 17 h 54"/>
                <a:gd name="T28" fmla="*/ 4 w 38"/>
                <a:gd name="T29" fmla="*/ 24 h 54"/>
                <a:gd name="T30" fmla="*/ 8 w 38"/>
                <a:gd name="T31" fmla="*/ 32 h 54"/>
                <a:gd name="T32" fmla="*/ 14 w 38"/>
                <a:gd name="T33" fmla="*/ 39 h 54"/>
                <a:gd name="T34" fmla="*/ 20 w 38"/>
                <a:gd name="T35" fmla="*/ 46 h 54"/>
                <a:gd name="T36" fmla="*/ 27 w 38"/>
                <a:gd name="T37" fmla="*/ 50 h 54"/>
                <a:gd name="T38" fmla="*/ 33 w 38"/>
                <a:gd name="T39" fmla="*/ 54 h 54"/>
                <a:gd name="T40" fmla="*/ 38 w 38"/>
                <a:gd name="T41" fmla="*/ 54 h 54"/>
                <a:gd name="T42" fmla="*/ 36 w 38"/>
                <a:gd name="T43" fmla="*/ 42 h 54"/>
                <a:gd name="T44" fmla="*/ 32 w 38"/>
                <a:gd name="T45" fmla="*/ 29 h 54"/>
                <a:gd name="T46" fmla="*/ 25 w 38"/>
                <a:gd name="T47" fmla="*/ 16 h 54"/>
                <a:gd name="T48" fmla="*/ 20 w 38"/>
                <a:gd name="T49" fmla="*/ 7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"/>
                <a:gd name="T76" fmla="*/ 0 h 54"/>
                <a:gd name="T77" fmla="*/ 38 w 38"/>
                <a:gd name="T78" fmla="*/ 54 h 5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6" name="Freeform 1020"/>
            <p:cNvSpPr>
              <a:spLocks/>
            </p:cNvSpPr>
            <p:nvPr/>
          </p:nvSpPr>
          <p:spPr bwMode="auto">
            <a:xfrm>
              <a:off x="4370" y="3155"/>
              <a:ext cx="8" cy="6"/>
            </a:xfrm>
            <a:custGeom>
              <a:avLst/>
              <a:gdLst>
                <a:gd name="T0" fmla="*/ 41 w 52"/>
                <a:gd name="T1" fmla="*/ 27 h 36"/>
                <a:gd name="T2" fmla="*/ 46 w 52"/>
                <a:gd name="T3" fmla="*/ 24 h 36"/>
                <a:gd name="T4" fmla="*/ 51 w 52"/>
                <a:gd name="T5" fmla="*/ 21 h 36"/>
                <a:gd name="T6" fmla="*/ 52 w 52"/>
                <a:gd name="T7" fmla="*/ 16 h 36"/>
                <a:gd name="T8" fmla="*/ 52 w 52"/>
                <a:gd name="T9" fmla="*/ 12 h 36"/>
                <a:gd name="T10" fmla="*/ 50 w 52"/>
                <a:gd name="T11" fmla="*/ 6 h 36"/>
                <a:gd name="T12" fmla="*/ 46 w 52"/>
                <a:gd name="T13" fmla="*/ 2 h 36"/>
                <a:gd name="T14" fmla="*/ 41 w 52"/>
                <a:gd name="T15" fmla="*/ 0 h 36"/>
                <a:gd name="T16" fmla="*/ 36 w 52"/>
                <a:gd name="T17" fmla="*/ 0 h 36"/>
                <a:gd name="T18" fmla="*/ 33 w 52"/>
                <a:gd name="T19" fmla="*/ 0 h 36"/>
                <a:gd name="T20" fmla="*/ 29 w 52"/>
                <a:gd name="T21" fmla="*/ 1 h 36"/>
                <a:gd name="T22" fmla="*/ 21 w 52"/>
                <a:gd name="T23" fmla="*/ 4 h 36"/>
                <a:gd name="T24" fmla="*/ 13 w 52"/>
                <a:gd name="T25" fmla="*/ 8 h 36"/>
                <a:gd name="T26" fmla="*/ 6 w 52"/>
                <a:gd name="T27" fmla="*/ 15 h 36"/>
                <a:gd name="T28" fmla="*/ 3 w 52"/>
                <a:gd name="T29" fmla="*/ 22 h 36"/>
                <a:gd name="T30" fmla="*/ 0 w 52"/>
                <a:gd name="T31" fmla="*/ 29 h 36"/>
                <a:gd name="T32" fmla="*/ 0 w 52"/>
                <a:gd name="T33" fmla="*/ 31 h 36"/>
                <a:gd name="T34" fmla="*/ 4 w 52"/>
                <a:gd name="T35" fmla="*/ 33 h 36"/>
                <a:gd name="T36" fmla="*/ 9 w 52"/>
                <a:gd name="T37" fmla="*/ 36 h 36"/>
                <a:gd name="T38" fmla="*/ 13 w 52"/>
                <a:gd name="T39" fmla="*/ 36 h 36"/>
                <a:gd name="T40" fmla="*/ 18 w 52"/>
                <a:gd name="T41" fmla="*/ 36 h 36"/>
                <a:gd name="T42" fmla="*/ 24 w 52"/>
                <a:gd name="T43" fmla="*/ 33 h 36"/>
                <a:gd name="T44" fmla="*/ 30 w 52"/>
                <a:gd name="T45" fmla="*/ 32 h 36"/>
                <a:gd name="T46" fmla="*/ 36 w 52"/>
                <a:gd name="T47" fmla="*/ 30 h 36"/>
                <a:gd name="T48" fmla="*/ 41 w 52"/>
                <a:gd name="T49" fmla="*/ 27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2"/>
                <a:gd name="T76" fmla="*/ 0 h 36"/>
                <a:gd name="T77" fmla="*/ 52 w 52"/>
                <a:gd name="T78" fmla="*/ 36 h 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7" name="Freeform 1021"/>
            <p:cNvSpPr>
              <a:spLocks/>
            </p:cNvSpPr>
            <p:nvPr/>
          </p:nvSpPr>
          <p:spPr bwMode="auto">
            <a:xfrm>
              <a:off x="4330" y="3145"/>
              <a:ext cx="33" cy="39"/>
            </a:xfrm>
            <a:custGeom>
              <a:avLst/>
              <a:gdLst>
                <a:gd name="T0" fmla="*/ 73 w 198"/>
                <a:gd name="T1" fmla="*/ 36 h 236"/>
                <a:gd name="T2" fmla="*/ 58 w 198"/>
                <a:gd name="T3" fmla="*/ 46 h 236"/>
                <a:gd name="T4" fmla="*/ 46 w 198"/>
                <a:gd name="T5" fmla="*/ 58 h 236"/>
                <a:gd name="T6" fmla="*/ 33 w 198"/>
                <a:gd name="T7" fmla="*/ 72 h 236"/>
                <a:gd name="T8" fmla="*/ 22 w 198"/>
                <a:gd name="T9" fmla="*/ 85 h 236"/>
                <a:gd name="T10" fmla="*/ 14 w 198"/>
                <a:gd name="T11" fmla="*/ 100 h 236"/>
                <a:gd name="T12" fmla="*/ 7 w 198"/>
                <a:gd name="T13" fmla="*/ 115 h 236"/>
                <a:gd name="T14" fmla="*/ 2 w 198"/>
                <a:gd name="T15" fmla="*/ 130 h 236"/>
                <a:gd name="T16" fmla="*/ 0 w 198"/>
                <a:gd name="T17" fmla="*/ 146 h 236"/>
                <a:gd name="T18" fmla="*/ 2 w 198"/>
                <a:gd name="T19" fmla="*/ 170 h 236"/>
                <a:gd name="T20" fmla="*/ 12 w 198"/>
                <a:gd name="T21" fmla="*/ 190 h 236"/>
                <a:gd name="T22" fmla="*/ 26 w 198"/>
                <a:gd name="T23" fmla="*/ 207 h 236"/>
                <a:gd name="T24" fmla="*/ 43 w 198"/>
                <a:gd name="T25" fmla="*/ 220 h 236"/>
                <a:gd name="T26" fmla="*/ 64 w 198"/>
                <a:gd name="T27" fmla="*/ 229 h 236"/>
                <a:gd name="T28" fmla="*/ 88 w 198"/>
                <a:gd name="T29" fmla="*/ 235 h 236"/>
                <a:gd name="T30" fmla="*/ 110 w 198"/>
                <a:gd name="T31" fmla="*/ 236 h 236"/>
                <a:gd name="T32" fmla="*/ 132 w 198"/>
                <a:gd name="T33" fmla="*/ 232 h 236"/>
                <a:gd name="T34" fmla="*/ 137 w 198"/>
                <a:gd name="T35" fmla="*/ 232 h 236"/>
                <a:gd name="T36" fmla="*/ 142 w 198"/>
                <a:gd name="T37" fmla="*/ 230 h 236"/>
                <a:gd name="T38" fmla="*/ 145 w 198"/>
                <a:gd name="T39" fmla="*/ 226 h 236"/>
                <a:gd name="T40" fmla="*/ 146 w 198"/>
                <a:gd name="T41" fmla="*/ 221 h 236"/>
                <a:gd name="T42" fmla="*/ 145 w 198"/>
                <a:gd name="T43" fmla="*/ 219 h 236"/>
                <a:gd name="T44" fmla="*/ 142 w 198"/>
                <a:gd name="T45" fmla="*/ 219 h 236"/>
                <a:gd name="T46" fmla="*/ 137 w 198"/>
                <a:gd name="T47" fmla="*/ 217 h 236"/>
                <a:gd name="T48" fmla="*/ 131 w 198"/>
                <a:gd name="T49" fmla="*/ 217 h 236"/>
                <a:gd name="T50" fmla="*/ 124 w 198"/>
                <a:gd name="T51" fmla="*/ 217 h 236"/>
                <a:gd name="T52" fmla="*/ 118 w 198"/>
                <a:gd name="T53" fmla="*/ 217 h 236"/>
                <a:gd name="T54" fmla="*/ 112 w 198"/>
                <a:gd name="T55" fmla="*/ 217 h 236"/>
                <a:gd name="T56" fmla="*/ 109 w 198"/>
                <a:gd name="T57" fmla="*/ 217 h 236"/>
                <a:gd name="T58" fmla="*/ 97 w 198"/>
                <a:gd name="T59" fmla="*/ 216 h 236"/>
                <a:gd name="T60" fmla="*/ 87 w 198"/>
                <a:gd name="T61" fmla="*/ 215 h 236"/>
                <a:gd name="T62" fmla="*/ 75 w 198"/>
                <a:gd name="T63" fmla="*/ 214 h 236"/>
                <a:gd name="T64" fmla="*/ 63 w 198"/>
                <a:gd name="T65" fmla="*/ 211 h 236"/>
                <a:gd name="T66" fmla="*/ 51 w 198"/>
                <a:gd name="T67" fmla="*/ 207 h 236"/>
                <a:gd name="T68" fmla="*/ 40 w 198"/>
                <a:gd name="T69" fmla="*/ 199 h 236"/>
                <a:gd name="T70" fmla="*/ 29 w 198"/>
                <a:gd name="T71" fmla="*/ 189 h 236"/>
                <a:gd name="T72" fmla="*/ 17 w 198"/>
                <a:gd name="T73" fmla="*/ 174 h 236"/>
                <a:gd name="T74" fmla="*/ 15 w 198"/>
                <a:gd name="T75" fmla="*/ 157 h 236"/>
                <a:gd name="T76" fmla="*/ 16 w 198"/>
                <a:gd name="T77" fmla="*/ 141 h 236"/>
                <a:gd name="T78" fmla="*/ 21 w 198"/>
                <a:gd name="T79" fmla="*/ 124 h 236"/>
                <a:gd name="T80" fmla="*/ 28 w 198"/>
                <a:gd name="T81" fmla="*/ 109 h 236"/>
                <a:gd name="T82" fmla="*/ 39 w 198"/>
                <a:gd name="T83" fmla="*/ 96 h 236"/>
                <a:gd name="T84" fmla="*/ 50 w 198"/>
                <a:gd name="T85" fmla="*/ 82 h 236"/>
                <a:gd name="T86" fmla="*/ 63 w 198"/>
                <a:gd name="T87" fmla="*/ 70 h 236"/>
                <a:gd name="T88" fmla="*/ 78 w 198"/>
                <a:gd name="T89" fmla="*/ 59 h 236"/>
                <a:gd name="T90" fmla="*/ 94 w 198"/>
                <a:gd name="T91" fmla="*/ 49 h 236"/>
                <a:gd name="T92" fmla="*/ 110 w 198"/>
                <a:gd name="T93" fmla="*/ 39 h 236"/>
                <a:gd name="T94" fmla="*/ 126 w 198"/>
                <a:gd name="T95" fmla="*/ 31 h 236"/>
                <a:gd name="T96" fmla="*/ 142 w 198"/>
                <a:gd name="T97" fmla="*/ 24 h 236"/>
                <a:gd name="T98" fmla="*/ 158 w 198"/>
                <a:gd name="T99" fmla="*/ 19 h 236"/>
                <a:gd name="T100" fmla="*/ 172 w 198"/>
                <a:gd name="T101" fmla="*/ 13 h 236"/>
                <a:gd name="T102" fmla="*/ 186 w 198"/>
                <a:gd name="T103" fmla="*/ 10 h 236"/>
                <a:gd name="T104" fmla="*/ 198 w 198"/>
                <a:gd name="T105" fmla="*/ 7 h 236"/>
                <a:gd name="T106" fmla="*/ 190 w 198"/>
                <a:gd name="T107" fmla="*/ 3 h 236"/>
                <a:gd name="T108" fmla="*/ 177 w 198"/>
                <a:gd name="T109" fmla="*/ 0 h 236"/>
                <a:gd name="T110" fmla="*/ 162 w 198"/>
                <a:gd name="T111" fmla="*/ 3 h 236"/>
                <a:gd name="T112" fmla="*/ 144 w 198"/>
                <a:gd name="T113" fmla="*/ 6 h 236"/>
                <a:gd name="T114" fmla="*/ 124 w 198"/>
                <a:gd name="T115" fmla="*/ 12 h 236"/>
                <a:gd name="T116" fmla="*/ 105 w 198"/>
                <a:gd name="T117" fmla="*/ 19 h 236"/>
                <a:gd name="T118" fmla="*/ 88 w 198"/>
                <a:gd name="T119" fmla="*/ 28 h 236"/>
                <a:gd name="T120" fmla="*/ 73 w 198"/>
                <a:gd name="T121" fmla="*/ 36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8"/>
                <a:gd name="T184" fmla="*/ 0 h 236"/>
                <a:gd name="T185" fmla="*/ 198 w 198"/>
                <a:gd name="T186" fmla="*/ 236 h 2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8" name="Freeform 1022"/>
            <p:cNvSpPr>
              <a:spLocks/>
            </p:cNvSpPr>
            <p:nvPr/>
          </p:nvSpPr>
          <p:spPr bwMode="auto">
            <a:xfrm>
              <a:off x="4386" y="3145"/>
              <a:ext cx="22" cy="30"/>
            </a:xfrm>
            <a:custGeom>
              <a:avLst/>
              <a:gdLst>
                <a:gd name="T0" fmla="*/ 108 w 128"/>
                <a:gd name="T1" fmla="*/ 61 h 183"/>
                <a:gd name="T2" fmla="*/ 111 w 128"/>
                <a:gd name="T3" fmla="*/ 80 h 183"/>
                <a:gd name="T4" fmla="*/ 109 w 128"/>
                <a:gd name="T5" fmla="*/ 97 h 183"/>
                <a:gd name="T6" fmla="*/ 101 w 128"/>
                <a:gd name="T7" fmla="*/ 110 h 183"/>
                <a:gd name="T8" fmla="*/ 89 w 128"/>
                <a:gd name="T9" fmla="*/ 123 h 183"/>
                <a:gd name="T10" fmla="*/ 75 w 128"/>
                <a:gd name="T11" fmla="*/ 134 h 183"/>
                <a:gd name="T12" fmla="*/ 60 w 128"/>
                <a:gd name="T13" fmla="*/ 145 h 183"/>
                <a:gd name="T14" fmla="*/ 43 w 128"/>
                <a:gd name="T15" fmla="*/ 156 h 183"/>
                <a:gd name="T16" fmla="*/ 29 w 128"/>
                <a:gd name="T17" fmla="*/ 167 h 183"/>
                <a:gd name="T18" fmla="*/ 27 w 128"/>
                <a:gd name="T19" fmla="*/ 170 h 183"/>
                <a:gd name="T20" fmla="*/ 26 w 128"/>
                <a:gd name="T21" fmla="*/ 172 h 183"/>
                <a:gd name="T22" fmla="*/ 26 w 128"/>
                <a:gd name="T23" fmla="*/ 176 h 183"/>
                <a:gd name="T24" fmla="*/ 28 w 128"/>
                <a:gd name="T25" fmla="*/ 179 h 183"/>
                <a:gd name="T26" fmla="*/ 30 w 128"/>
                <a:gd name="T27" fmla="*/ 182 h 183"/>
                <a:gd name="T28" fmla="*/ 34 w 128"/>
                <a:gd name="T29" fmla="*/ 183 h 183"/>
                <a:gd name="T30" fmla="*/ 37 w 128"/>
                <a:gd name="T31" fmla="*/ 183 h 183"/>
                <a:gd name="T32" fmla="*/ 41 w 128"/>
                <a:gd name="T33" fmla="*/ 182 h 183"/>
                <a:gd name="T34" fmla="*/ 58 w 128"/>
                <a:gd name="T35" fmla="*/ 171 h 183"/>
                <a:gd name="T36" fmla="*/ 76 w 128"/>
                <a:gd name="T37" fmla="*/ 160 h 183"/>
                <a:gd name="T38" fmla="*/ 92 w 128"/>
                <a:gd name="T39" fmla="*/ 147 h 183"/>
                <a:gd name="T40" fmla="*/ 108 w 128"/>
                <a:gd name="T41" fmla="*/ 132 h 183"/>
                <a:gd name="T42" fmla="*/ 118 w 128"/>
                <a:gd name="T43" fmla="*/ 116 h 183"/>
                <a:gd name="T44" fmla="*/ 125 w 128"/>
                <a:gd name="T45" fmla="*/ 98 h 183"/>
                <a:gd name="T46" fmla="*/ 128 w 128"/>
                <a:gd name="T47" fmla="*/ 78 h 183"/>
                <a:gd name="T48" fmla="*/ 123 w 128"/>
                <a:gd name="T49" fmla="*/ 58 h 183"/>
                <a:gd name="T50" fmla="*/ 112 w 128"/>
                <a:gd name="T51" fmla="*/ 41 h 183"/>
                <a:gd name="T52" fmla="*/ 98 w 128"/>
                <a:gd name="T53" fmla="*/ 28 h 183"/>
                <a:gd name="T54" fmla="*/ 80 w 128"/>
                <a:gd name="T55" fmla="*/ 16 h 183"/>
                <a:gd name="T56" fmla="*/ 61 w 128"/>
                <a:gd name="T57" fmla="*/ 8 h 183"/>
                <a:gd name="T58" fmla="*/ 41 w 128"/>
                <a:gd name="T59" fmla="*/ 2 h 183"/>
                <a:gd name="T60" fmla="*/ 23 w 128"/>
                <a:gd name="T61" fmla="*/ 0 h 183"/>
                <a:gd name="T62" fmla="*/ 9 w 128"/>
                <a:gd name="T63" fmla="*/ 1 h 183"/>
                <a:gd name="T64" fmla="*/ 0 w 128"/>
                <a:gd name="T65" fmla="*/ 6 h 183"/>
                <a:gd name="T66" fmla="*/ 16 w 128"/>
                <a:gd name="T67" fmla="*/ 10 h 183"/>
                <a:gd name="T68" fmla="*/ 33 w 128"/>
                <a:gd name="T69" fmla="*/ 14 h 183"/>
                <a:gd name="T70" fmla="*/ 48 w 128"/>
                <a:gd name="T71" fmla="*/ 17 h 183"/>
                <a:gd name="T72" fmla="*/ 63 w 128"/>
                <a:gd name="T73" fmla="*/ 22 h 183"/>
                <a:gd name="T74" fmla="*/ 77 w 128"/>
                <a:gd name="T75" fmla="*/ 28 h 183"/>
                <a:gd name="T76" fmla="*/ 90 w 128"/>
                <a:gd name="T77" fmla="*/ 36 h 183"/>
                <a:gd name="T78" fmla="*/ 101 w 128"/>
                <a:gd name="T79" fmla="*/ 46 h 183"/>
                <a:gd name="T80" fmla="*/ 108 w 128"/>
                <a:gd name="T81" fmla="*/ 61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3"/>
                <a:gd name="T125" fmla="*/ 128 w 128"/>
                <a:gd name="T126" fmla="*/ 183 h 18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9" name="Freeform 1023"/>
            <p:cNvSpPr>
              <a:spLocks/>
            </p:cNvSpPr>
            <p:nvPr/>
          </p:nvSpPr>
          <p:spPr bwMode="auto">
            <a:xfrm>
              <a:off x="4309" y="3138"/>
              <a:ext cx="53" cy="63"/>
            </a:xfrm>
            <a:custGeom>
              <a:avLst/>
              <a:gdLst>
                <a:gd name="T0" fmla="*/ 101 w 323"/>
                <a:gd name="T1" fmla="*/ 70 h 379"/>
                <a:gd name="T2" fmla="*/ 54 w 323"/>
                <a:gd name="T3" fmla="*/ 115 h 379"/>
                <a:gd name="T4" fmla="*/ 18 w 323"/>
                <a:gd name="T5" fmla="*/ 167 h 379"/>
                <a:gd name="T6" fmla="*/ 0 w 323"/>
                <a:gd name="T7" fmla="*/ 227 h 379"/>
                <a:gd name="T8" fmla="*/ 4 w 323"/>
                <a:gd name="T9" fmla="*/ 267 h 379"/>
                <a:gd name="T10" fmla="*/ 11 w 323"/>
                <a:gd name="T11" fmla="*/ 283 h 379"/>
                <a:gd name="T12" fmla="*/ 21 w 323"/>
                <a:gd name="T13" fmla="*/ 298 h 379"/>
                <a:gd name="T14" fmla="*/ 34 w 323"/>
                <a:gd name="T15" fmla="*/ 311 h 379"/>
                <a:gd name="T16" fmla="*/ 57 w 323"/>
                <a:gd name="T17" fmla="*/ 325 h 379"/>
                <a:gd name="T18" fmla="*/ 87 w 323"/>
                <a:gd name="T19" fmla="*/ 340 h 379"/>
                <a:gd name="T20" fmla="*/ 120 w 323"/>
                <a:gd name="T21" fmla="*/ 351 h 379"/>
                <a:gd name="T22" fmla="*/ 153 w 323"/>
                <a:gd name="T23" fmla="*/ 360 h 379"/>
                <a:gd name="T24" fmla="*/ 187 w 323"/>
                <a:gd name="T25" fmla="*/ 367 h 379"/>
                <a:gd name="T26" fmla="*/ 221 w 323"/>
                <a:gd name="T27" fmla="*/ 372 h 379"/>
                <a:gd name="T28" fmla="*/ 256 w 323"/>
                <a:gd name="T29" fmla="*/ 375 h 379"/>
                <a:gd name="T30" fmla="*/ 290 w 323"/>
                <a:gd name="T31" fmla="*/ 378 h 379"/>
                <a:gd name="T32" fmla="*/ 312 w 323"/>
                <a:gd name="T33" fmla="*/ 379 h 379"/>
                <a:gd name="T34" fmla="*/ 320 w 323"/>
                <a:gd name="T35" fmla="*/ 372 h 379"/>
                <a:gd name="T36" fmla="*/ 323 w 323"/>
                <a:gd name="T37" fmla="*/ 360 h 379"/>
                <a:gd name="T38" fmla="*/ 316 w 323"/>
                <a:gd name="T39" fmla="*/ 352 h 379"/>
                <a:gd name="T40" fmla="*/ 295 w 323"/>
                <a:gd name="T41" fmla="*/ 351 h 379"/>
                <a:gd name="T42" fmla="*/ 263 w 323"/>
                <a:gd name="T43" fmla="*/ 350 h 379"/>
                <a:gd name="T44" fmla="*/ 231 w 323"/>
                <a:gd name="T45" fmla="*/ 348 h 379"/>
                <a:gd name="T46" fmla="*/ 200 w 323"/>
                <a:gd name="T47" fmla="*/ 343 h 379"/>
                <a:gd name="T48" fmla="*/ 168 w 323"/>
                <a:gd name="T49" fmla="*/ 337 h 379"/>
                <a:gd name="T50" fmla="*/ 136 w 323"/>
                <a:gd name="T51" fmla="*/ 329 h 379"/>
                <a:gd name="T52" fmla="*/ 106 w 323"/>
                <a:gd name="T53" fmla="*/ 320 h 379"/>
                <a:gd name="T54" fmla="*/ 76 w 323"/>
                <a:gd name="T55" fmla="*/ 306 h 379"/>
                <a:gd name="T56" fmla="*/ 51 w 323"/>
                <a:gd name="T57" fmla="*/ 291 h 379"/>
                <a:gd name="T58" fmla="*/ 35 w 323"/>
                <a:gd name="T59" fmla="*/ 269 h 379"/>
                <a:gd name="T60" fmla="*/ 31 w 323"/>
                <a:gd name="T61" fmla="*/ 239 h 379"/>
                <a:gd name="T62" fmla="*/ 38 w 323"/>
                <a:gd name="T63" fmla="*/ 197 h 379"/>
                <a:gd name="T64" fmla="*/ 51 w 323"/>
                <a:gd name="T65" fmla="*/ 165 h 379"/>
                <a:gd name="T66" fmla="*/ 68 w 323"/>
                <a:gd name="T67" fmla="*/ 136 h 379"/>
                <a:gd name="T68" fmla="*/ 89 w 323"/>
                <a:gd name="T69" fmla="*/ 111 h 379"/>
                <a:gd name="T70" fmla="*/ 114 w 323"/>
                <a:gd name="T71" fmla="*/ 88 h 379"/>
                <a:gd name="T72" fmla="*/ 144 w 323"/>
                <a:gd name="T73" fmla="*/ 64 h 379"/>
                <a:gd name="T74" fmla="*/ 181 w 323"/>
                <a:gd name="T75" fmla="*/ 41 h 379"/>
                <a:gd name="T76" fmla="*/ 219 w 323"/>
                <a:gd name="T77" fmla="*/ 22 h 379"/>
                <a:gd name="T78" fmla="*/ 253 w 323"/>
                <a:gd name="T79" fmla="*/ 7 h 379"/>
                <a:gd name="T80" fmla="*/ 255 w 323"/>
                <a:gd name="T81" fmla="*/ 0 h 379"/>
                <a:gd name="T82" fmla="*/ 221 w 323"/>
                <a:gd name="T83" fmla="*/ 5 h 379"/>
                <a:gd name="T84" fmla="*/ 181 w 323"/>
                <a:gd name="T85" fmla="*/ 19 h 379"/>
                <a:gd name="T86" fmla="*/ 142 w 323"/>
                <a:gd name="T87" fmla="*/ 39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3"/>
                <a:gd name="T133" fmla="*/ 0 h 379"/>
                <a:gd name="T134" fmla="*/ 323 w 323"/>
                <a:gd name="T135" fmla="*/ 379 h 37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20" name="Freeform 1024"/>
            <p:cNvSpPr>
              <a:spLocks/>
            </p:cNvSpPr>
            <p:nvPr/>
          </p:nvSpPr>
          <p:spPr bwMode="auto">
            <a:xfrm>
              <a:off x="4384" y="3136"/>
              <a:ext cx="47" cy="42"/>
            </a:xfrm>
            <a:custGeom>
              <a:avLst/>
              <a:gdLst>
                <a:gd name="T0" fmla="*/ 235 w 282"/>
                <a:gd name="T1" fmla="*/ 78 h 253"/>
                <a:gd name="T2" fmla="*/ 248 w 282"/>
                <a:gd name="T3" fmla="*/ 92 h 253"/>
                <a:gd name="T4" fmla="*/ 255 w 282"/>
                <a:gd name="T5" fmla="*/ 108 h 253"/>
                <a:gd name="T6" fmla="*/ 259 w 282"/>
                <a:gd name="T7" fmla="*/ 125 h 253"/>
                <a:gd name="T8" fmla="*/ 259 w 282"/>
                <a:gd name="T9" fmla="*/ 144 h 253"/>
                <a:gd name="T10" fmla="*/ 257 w 282"/>
                <a:gd name="T11" fmla="*/ 159 h 253"/>
                <a:gd name="T12" fmla="*/ 252 w 282"/>
                <a:gd name="T13" fmla="*/ 171 h 253"/>
                <a:gd name="T14" fmla="*/ 244 w 282"/>
                <a:gd name="T15" fmla="*/ 184 h 253"/>
                <a:gd name="T16" fmla="*/ 236 w 282"/>
                <a:gd name="T17" fmla="*/ 194 h 253"/>
                <a:gd name="T18" fmla="*/ 225 w 282"/>
                <a:gd name="T19" fmla="*/ 206 h 253"/>
                <a:gd name="T20" fmla="*/ 215 w 282"/>
                <a:gd name="T21" fmla="*/ 215 h 253"/>
                <a:gd name="T22" fmla="*/ 204 w 282"/>
                <a:gd name="T23" fmla="*/ 225 h 253"/>
                <a:gd name="T24" fmla="*/ 194 w 282"/>
                <a:gd name="T25" fmla="*/ 236 h 253"/>
                <a:gd name="T26" fmla="*/ 191 w 282"/>
                <a:gd name="T27" fmla="*/ 239 h 253"/>
                <a:gd name="T28" fmla="*/ 190 w 282"/>
                <a:gd name="T29" fmla="*/ 242 h 253"/>
                <a:gd name="T30" fmla="*/ 191 w 282"/>
                <a:gd name="T31" fmla="*/ 246 h 253"/>
                <a:gd name="T32" fmla="*/ 194 w 282"/>
                <a:gd name="T33" fmla="*/ 249 h 253"/>
                <a:gd name="T34" fmla="*/ 197 w 282"/>
                <a:gd name="T35" fmla="*/ 252 h 253"/>
                <a:gd name="T36" fmla="*/ 201 w 282"/>
                <a:gd name="T37" fmla="*/ 253 h 253"/>
                <a:gd name="T38" fmla="*/ 205 w 282"/>
                <a:gd name="T39" fmla="*/ 252 h 253"/>
                <a:gd name="T40" fmla="*/ 209 w 282"/>
                <a:gd name="T41" fmla="*/ 249 h 253"/>
                <a:gd name="T42" fmla="*/ 232 w 282"/>
                <a:gd name="T43" fmla="*/ 234 h 253"/>
                <a:gd name="T44" fmla="*/ 251 w 282"/>
                <a:gd name="T45" fmla="*/ 215 h 253"/>
                <a:gd name="T46" fmla="*/ 267 w 282"/>
                <a:gd name="T47" fmla="*/ 192 h 253"/>
                <a:gd name="T48" fmla="*/ 278 w 282"/>
                <a:gd name="T49" fmla="*/ 168 h 253"/>
                <a:gd name="T50" fmla="*/ 282 w 282"/>
                <a:gd name="T51" fmla="*/ 141 h 253"/>
                <a:gd name="T52" fmla="*/ 279 w 282"/>
                <a:gd name="T53" fmla="*/ 116 h 253"/>
                <a:gd name="T54" fmla="*/ 270 w 282"/>
                <a:gd name="T55" fmla="*/ 92 h 253"/>
                <a:gd name="T56" fmla="*/ 251 w 282"/>
                <a:gd name="T57" fmla="*/ 70 h 253"/>
                <a:gd name="T58" fmla="*/ 237 w 282"/>
                <a:gd name="T59" fmla="*/ 59 h 253"/>
                <a:gd name="T60" fmla="*/ 221 w 282"/>
                <a:gd name="T61" fmla="*/ 48 h 253"/>
                <a:gd name="T62" fmla="*/ 202 w 282"/>
                <a:gd name="T63" fmla="*/ 39 h 253"/>
                <a:gd name="T64" fmla="*/ 183 w 282"/>
                <a:gd name="T65" fmla="*/ 31 h 253"/>
                <a:gd name="T66" fmla="*/ 163 w 282"/>
                <a:gd name="T67" fmla="*/ 24 h 253"/>
                <a:gd name="T68" fmla="*/ 142 w 282"/>
                <a:gd name="T69" fmla="*/ 18 h 253"/>
                <a:gd name="T70" fmla="*/ 122 w 282"/>
                <a:gd name="T71" fmla="*/ 13 h 253"/>
                <a:gd name="T72" fmla="*/ 101 w 282"/>
                <a:gd name="T73" fmla="*/ 8 h 253"/>
                <a:gd name="T74" fmla="*/ 82 w 282"/>
                <a:gd name="T75" fmla="*/ 5 h 253"/>
                <a:gd name="T76" fmla="*/ 63 w 282"/>
                <a:gd name="T77" fmla="*/ 2 h 253"/>
                <a:gd name="T78" fmla="*/ 47 w 282"/>
                <a:gd name="T79" fmla="*/ 0 h 253"/>
                <a:gd name="T80" fmla="*/ 32 w 282"/>
                <a:gd name="T81" fmla="*/ 0 h 253"/>
                <a:gd name="T82" fmla="*/ 19 w 282"/>
                <a:gd name="T83" fmla="*/ 0 h 253"/>
                <a:gd name="T84" fmla="*/ 10 w 282"/>
                <a:gd name="T85" fmla="*/ 1 h 253"/>
                <a:gd name="T86" fmla="*/ 4 w 282"/>
                <a:gd name="T87" fmla="*/ 4 h 253"/>
                <a:gd name="T88" fmla="*/ 0 w 282"/>
                <a:gd name="T89" fmla="*/ 6 h 253"/>
                <a:gd name="T90" fmla="*/ 12 w 282"/>
                <a:gd name="T91" fmla="*/ 8 h 253"/>
                <a:gd name="T92" fmla="*/ 25 w 282"/>
                <a:gd name="T93" fmla="*/ 9 h 253"/>
                <a:gd name="T94" fmla="*/ 38 w 282"/>
                <a:gd name="T95" fmla="*/ 12 h 253"/>
                <a:gd name="T96" fmla="*/ 52 w 282"/>
                <a:gd name="T97" fmla="*/ 14 h 253"/>
                <a:gd name="T98" fmla="*/ 67 w 282"/>
                <a:gd name="T99" fmla="*/ 16 h 253"/>
                <a:gd name="T100" fmla="*/ 82 w 282"/>
                <a:gd name="T101" fmla="*/ 18 h 253"/>
                <a:gd name="T102" fmla="*/ 97 w 282"/>
                <a:gd name="T103" fmla="*/ 22 h 253"/>
                <a:gd name="T104" fmla="*/ 114 w 282"/>
                <a:gd name="T105" fmla="*/ 25 h 253"/>
                <a:gd name="T106" fmla="*/ 129 w 282"/>
                <a:gd name="T107" fmla="*/ 30 h 253"/>
                <a:gd name="T108" fmla="*/ 146 w 282"/>
                <a:gd name="T109" fmla="*/ 35 h 253"/>
                <a:gd name="T110" fmla="*/ 162 w 282"/>
                <a:gd name="T111" fmla="*/ 40 h 253"/>
                <a:gd name="T112" fmla="*/ 177 w 282"/>
                <a:gd name="T113" fmla="*/ 46 h 253"/>
                <a:gd name="T114" fmla="*/ 192 w 282"/>
                <a:gd name="T115" fmla="*/ 53 h 253"/>
                <a:gd name="T116" fmla="*/ 208 w 282"/>
                <a:gd name="T117" fmla="*/ 60 h 253"/>
                <a:gd name="T118" fmla="*/ 222 w 282"/>
                <a:gd name="T119" fmla="*/ 69 h 253"/>
                <a:gd name="T120" fmla="*/ 235 w 282"/>
                <a:gd name="T121" fmla="*/ 78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2"/>
                <a:gd name="T184" fmla="*/ 0 h 253"/>
                <a:gd name="T185" fmla="*/ 282 w 282"/>
                <a:gd name="T186" fmla="*/ 253 h 25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21" name="Freeform 1025"/>
            <p:cNvSpPr>
              <a:spLocks/>
            </p:cNvSpPr>
            <p:nvPr/>
          </p:nvSpPr>
          <p:spPr bwMode="auto">
            <a:xfrm>
              <a:off x="4290" y="3159"/>
              <a:ext cx="19" cy="39"/>
            </a:xfrm>
            <a:custGeom>
              <a:avLst/>
              <a:gdLst>
                <a:gd name="T0" fmla="*/ 0 w 115"/>
                <a:gd name="T1" fmla="*/ 128 h 236"/>
                <a:gd name="T2" fmla="*/ 0 w 115"/>
                <a:gd name="T3" fmla="*/ 148 h 236"/>
                <a:gd name="T4" fmla="*/ 5 w 115"/>
                <a:gd name="T5" fmla="*/ 166 h 236"/>
                <a:gd name="T6" fmla="*/ 13 w 115"/>
                <a:gd name="T7" fmla="*/ 184 h 236"/>
                <a:gd name="T8" fmla="*/ 24 w 115"/>
                <a:gd name="T9" fmla="*/ 198 h 236"/>
                <a:gd name="T10" fmla="*/ 39 w 115"/>
                <a:gd name="T11" fmla="*/ 211 h 236"/>
                <a:gd name="T12" fmla="*/ 55 w 115"/>
                <a:gd name="T13" fmla="*/ 223 h 236"/>
                <a:gd name="T14" fmla="*/ 74 w 115"/>
                <a:gd name="T15" fmla="*/ 231 h 236"/>
                <a:gd name="T16" fmla="*/ 92 w 115"/>
                <a:gd name="T17" fmla="*/ 235 h 236"/>
                <a:gd name="T18" fmla="*/ 98 w 115"/>
                <a:gd name="T19" fmla="*/ 236 h 236"/>
                <a:gd name="T20" fmla="*/ 104 w 115"/>
                <a:gd name="T21" fmla="*/ 234 h 236"/>
                <a:gd name="T22" fmla="*/ 109 w 115"/>
                <a:gd name="T23" fmla="*/ 231 h 236"/>
                <a:gd name="T24" fmla="*/ 111 w 115"/>
                <a:gd name="T25" fmla="*/ 226 h 236"/>
                <a:gd name="T26" fmla="*/ 111 w 115"/>
                <a:gd name="T27" fmla="*/ 220 h 236"/>
                <a:gd name="T28" fmla="*/ 110 w 115"/>
                <a:gd name="T29" fmla="*/ 215 h 236"/>
                <a:gd name="T30" fmla="*/ 107 w 115"/>
                <a:gd name="T31" fmla="*/ 210 h 236"/>
                <a:gd name="T32" fmla="*/ 101 w 115"/>
                <a:gd name="T33" fmla="*/ 208 h 236"/>
                <a:gd name="T34" fmla="*/ 82 w 115"/>
                <a:gd name="T35" fmla="*/ 201 h 236"/>
                <a:gd name="T36" fmla="*/ 64 w 115"/>
                <a:gd name="T37" fmla="*/ 192 h 236"/>
                <a:gd name="T38" fmla="*/ 50 w 115"/>
                <a:gd name="T39" fmla="*/ 179 h 236"/>
                <a:gd name="T40" fmla="*/ 40 w 115"/>
                <a:gd name="T41" fmla="*/ 165 h 236"/>
                <a:gd name="T42" fmla="*/ 33 w 115"/>
                <a:gd name="T43" fmla="*/ 148 h 236"/>
                <a:gd name="T44" fmla="*/ 29 w 115"/>
                <a:gd name="T45" fmla="*/ 130 h 236"/>
                <a:gd name="T46" fmla="*/ 29 w 115"/>
                <a:gd name="T47" fmla="*/ 110 h 236"/>
                <a:gd name="T48" fmla="*/ 35 w 115"/>
                <a:gd name="T49" fmla="*/ 89 h 236"/>
                <a:gd name="T50" fmla="*/ 43 w 115"/>
                <a:gd name="T51" fmla="*/ 74 h 236"/>
                <a:gd name="T52" fmla="*/ 56 w 115"/>
                <a:gd name="T53" fmla="*/ 60 h 236"/>
                <a:gd name="T54" fmla="*/ 70 w 115"/>
                <a:gd name="T55" fmla="*/ 46 h 236"/>
                <a:gd name="T56" fmla="*/ 85 w 115"/>
                <a:gd name="T57" fmla="*/ 33 h 236"/>
                <a:gd name="T58" fmla="*/ 98 w 115"/>
                <a:gd name="T59" fmla="*/ 23 h 236"/>
                <a:gd name="T60" fmla="*/ 109 w 115"/>
                <a:gd name="T61" fmla="*/ 12 h 236"/>
                <a:gd name="T62" fmla="*/ 115 w 115"/>
                <a:gd name="T63" fmla="*/ 6 h 236"/>
                <a:gd name="T64" fmla="*/ 115 w 115"/>
                <a:gd name="T65" fmla="*/ 0 h 236"/>
                <a:gd name="T66" fmla="*/ 102 w 115"/>
                <a:gd name="T67" fmla="*/ 4 h 236"/>
                <a:gd name="T68" fmla="*/ 85 w 115"/>
                <a:gd name="T69" fmla="*/ 12 h 236"/>
                <a:gd name="T70" fmla="*/ 68 w 115"/>
                <a:gd name="T71" fmla="*/ 26 h 236"/>
                <a:gd name="T72" fmla="*/ 49 w 115"/>
                <a:gd name="T73" fmla="*/ 42 h 236"/>
                <a:gd name="T74" fmla="*/ 32 w 115"/>
                <a:gd name="T75" fmla="*/ 61 h 236"/>
                <a:gd name="T76" fmla="*/ 17 w 115"/>
                <a:gd name="T77" fmla="*/ 82 h 236"/>
                <a:gd name="T78" fmla="*/ 6 w 115"/>
                <a:gd name="T79" fmla="*/ 105 h 236"/>
                <a:gd name="T80" fmla="*/ 0 w 115"/>
                <a:gd name="T81" fmla="*/ 128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5"/>
                <a:gd name="T124" fmla="*/ 0 h 236"/>
                <a:gd name="T125" fmla="*/ 115 w 115"/>
                <a:gd name="T126" fmla="*/ 236 h 2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22" name="Freeform 1026"/>
            <p:cNvSpPr>
              <a:spLocks/>
            </p:cNvSpPr>
            <p:nvPr/>
          </p:nvSpPr>
          <p:spPr bwMode="auto">
            <a:xfrm>
              <a:off x="4423" y="3133"/>
              <a:ext cx="41" cy="52"/>
            </a:xfrm>
            <a:custGeom>
              <a:avLst/>
              <a:gdLst>
                <a:gd name="T0" fmla="*/ 208 w 245"/>
                <a:gd name="T1" fmla="*/ 124 h 310"/>
                <a:gd name="T2" fmla="*/ 220 w 245"/>
                <a:gd name="T3" fmla="*/ 144 h 310"/>
                <a:gd name="T4" fmla="*/ 226 w 245"/>
                <a:gd name="T5" fmla="*/ 164 h 310"/>
                <a:gd name="T6" fmla="*/ 222 w 245"/>
                <a:gd name="T7" fmla="*/ 187 h 310"/>
                <a:gd name="T8" fmla="*/ 208 w 245"/>
                <a:gd name="T9" fmla="*/ 209 h 310"/>
                <a:gd name="T10" fmla="*/ 188 w 245"/>
                <a:gd name="T11" fmla="*/ 229 h 310"/>
                <a:gd name="T12" fmla="*/ 166 w 245"/>
                <a:gd name="T13" fmla="*/ 246 h 310"/>
                <a:gd name="T14" fmla="*/ 142 w 245"/>
                <a:gd name="T15" fmla="*/ 264 h 310"/>
                <a:gd name="T16" fmla="*/ 128 w 245"/>
                <a:gd name="T17" fmla="*/ 278 h 310"/>
                <a:gd name="T18" fmla="*/ 124 w 245"/>
                <a:gd name="T19" fmla="*/ 287 h 310"/>
                <a:gd name="T20" fmla="*/ 120 w 245"/>
                <a:gd name="T21" fmla="*/ 296 h 310"/>
                <a:gd name="T22" fmla="*/ 122 w 245"/>
                <a:gd name="T23" fmla="*/ 306 h 310"/>
                <a:gd name="T24" fmla="*/ 131 w 245"/>
                <a:gd name="T25" fmla="*/ 310 h 310"/>
                <a:gd name="T26" fmla="*/ 139 w 245"/>
                <a:gd name="T27" fmla="*/ 309 h 310"/>
                <a:gd name="T28" fmla="*/ 154 w 245"/>
                <a:gd name="T29" fmla="*/ 292 h 310"/>
                <a:gd name="T30" fmla="*/ 180 w 245"/>
                <a:gd name="T31" fmla="*/ 269 h 310"/>
                <a:gd name="T32" fmla="*/ 207 w 245"/>
                <a:gd name="T33" fmla="*/ 246 h 310"/>
                <a:gd name="T34" fmla="*/ 230 w 245"/>
                <a:gd name="T35" fmla="*/ 219 h 310"/>
                <a:gd name="T36" fmla="*/ 244 w 245"/>
                <a:gd name="T37" fmla="*/ 186 h 310"/>
                <a:gd name="T38" fmla="*/ 243 w 245"/>
                <a:gd name="T39" fmla="*/ 152 h 310"/>
                <a:gd name="T40" fmla="*/ 228 w 245"/>
                <a:gd name="T41" fmla="*/ 119 h 310"/>
                <a:gd name="T42" fmla="*/ 203 w 245"/>
                <a:gd name="T43" fmla="*/ 93 h 310"/>
                <a:gd name="T44" fmla="*/ 176 w 245"/>
                <a:gd name="T45" fmla="*/ 76 h 310"/>
                <a:gd name="T46" fmla="*/ 151 w 245"/>
                <a:gd name="T47" fmla="*/ 61 h 310"/>
                <a:gd name="T48" fmla="*/ 122 w 245"/>
                <a:gd name="T49" fmla="*/ 46 h 310"/>
                <a:gd name="T50" fmla="*/ 93 w 245"/>
                <a:gd name="T51" fmla="*/ 31 h 310"/>
                <a:gd name="T52" fmla="*/ 66 w 245"/>
                <a:gd name="T53" fmla="*/ 18 h 310"/>
                <a:gd name="T54" fmla="*/ 40 w 245"/>
                <a:gd name="T55" fmla="*/ 8 h 310"/>
                <a:gd name="T56" fmla="*/ 20 w 245"/>
                <a:gd name="T57" fmla="*/ 1 h 310"/>
                <a:gd name="T58" fmla="*/ 5 w 245"/>
                <a:gd name="T59" fmla="*/ 0 h 310"/>
                <a:gd name="T60" fmla="*/ 11 w 245"/>
                <a:gd name="T61" fmla="*/ 8 h 310"/>
                <a:gd name="T62" fmla="*/ 36 w 245"/>
                <a:gd name="T63" fmla="*/ 20 h 310"/>
                <a:gd name="T64" fmla="*/ 60 w 245"/>
                <a:gd name="T65" fmla="*/ 31 h 310"/>
                <a:gd name="T66" fmla="*/ 86 w 245"/>
                <a:gd name="T67" fmla="*/ 44 h 310"/>
                <a:gd name="T68" fmla="*/ 113 w 245"/>
                <a:gd name="T69" fmla="*/ 57 h 310"/>
                <a:gd name="T70" fmla="*/ 139 w 245"/>
                <a:gd name="T71" fmla="*/ 71 h 310"/>
                <a:gd name="T72" fmla="*/ 165 w 245"/>
                <a:gd name="T73" fmla="*/ 88 h 310"/>
                <a:gd name="T74" fmla="*/ 188 w 245"/>
                <a:gd name="T75" fmla="*/ 106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5"/>
                <a:gd name="T115" fmla="*/ 0 h 310"/>
                <a:gd name="T116" fmla="*/ 245 w 245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23" name="Freeform 1027"/>
            <p:cNvSpPr>
              <a:spLocks/>
            </p:cNvSpPr>
            <p:nvPr/>
          </p:nvSpPr>
          <p:spPr bwMode="auto">
            <a:xfrm>
              <a:off x="4338" y="3209"/>
              <a:ext cx="125" cy="175"/>
            </a:xfrm>
            <a:custGeom>
              <a:avLst/>
              <a:gdLst>
                <a:gd name="T0" fmla="*/ 0 w 125"/>
                <a:gd name="T1" fmla="*/ 175 h 175"/>
                <a:gd name="T2" fmla="*/ 0 w 125"/>
                <a:gd name="T3" fmla="*/ 144 h 175"/>
                <a:gd name="T4" fmla="*/ 11 w 125"/>
                <a:gd name="T5" fmla="*/ 144 h 175"/>
                <a:gd name="T6" fmla="*/ 11 w 125"/>
                <a:gd name="T7" fmla="*/ 118 h 175"/>
                <a:gd name="T8" fmla="*/ 23 w 125"/>
                <a:gd name="T9" fmla="*/ 114 h 175"/>
                <a:gd name="T10" fmla="*/ 20 w 125"/>
                <a:gd name="T11" fmla="*/ 88 h 175"/>
                <a:gd name="T12" fmla="*/ 30 w 125"/>
                <a:gd name="T13" fmla="*/ 84 h 175"/>
                <a:gd name="T14" fmla="*/ 30 w 125"/>
                <a:gd name="T15" fmla="*/ 58 h 175"/>
                <a:gd name="T16" fmla="*/ 39 w 125"/>
                <a:gd name="T17" fmla="*/ 54 h 175"/>
                <a:gd name="T18" fmla="*/ 39 w 125"/>
                <a:gd name="T19" fmla="*/ 28 h 175"/>
                <a:gd name="T20" fmla="*/ 48 w 125"/>
                <a:gd name="T21" fmla="*/ 28 h 175"/>
                <a:gd name="T22" fmla="*/ 56 w 125"/>
                <a:gd name="T23" fmla="*/ 0 h 175"/>
                <a:gd name="T24" fmla="*/ 80 w 125"/>
                <a:gd name="T25" fmla="*/ 0 h 175"/>
                <a:gd name="T26" fmla="*/ 81 w 125"/>
                <a:gd name="T27" fmla="*/ 25 h 175"/>
                <a:gd name="T28" fmla="*/ 92 w 125"/>
                <a:gd name="T29" fmla="*/ 24 h 175"/>
                <a:gd name="T30" fmla="*/ 93 w 125"/>
                <a:gd name="T31" fmla="*/ 49 h 175"/>
                <a:gd name="T32" fmla="*/ 102 w 125"/>
                <a:gd name="T33" fmla="*/ 54 h 175"/>
                <a:gd name="T34" fmla="*/ 99 w 125"/>
                <a:gd name="T35" fmla="*/ 81 h 175"/>
                <a:gd name="T36" fmla="*/ 114 w 125"/>
                <a:gd name="T37" fmla="*/ 82 h 175"/>
                <a:gd name="T38" fmla="*/ 107 w 125"/>
                <a:gd name="T39" fmla="*/ 81 h 175"/>
                <a:gd name="T40" fmla="*/ 108 w 125"/>
                <a:gd name="T41" fmla="*/ 114 h 175"/>
                <a:gd name="T42" fmla="*/ 117 w 125"/>
                <a:gd name="T43" fmla="*/ 117 h 175"/>
                <a:gd name="T44" fmla="*/ 122 w 125"/>
                <a:gd name="T45" fmla="*/ 142 h 175"/>
                <a:gd name="T46" fmla="*/ 125 w 125"/>
                <a:gd name="T47" fmla="*/ 175 h 175"/>
                <a:gd name="T48" fmla="*/ 0 w 125"/>
                <a:gd name="T49" fmla="*/ 175 h 17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5"/>
                <a:gd name="T76" fmla="*/ 0 h 175"/>
                <a:gd name="T77" fmla="*/ 125 w 125"/>
                <a:gd name="T78" fmla="*/ 175 h 17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44" name="Group 1033"/>
          <p:cNvGrpSpPr>
            <a:grpSpLocks/>
          </p:cNvGrpSpPr>
          <p:nvPr/>
        </p:nvGrpSpPr>
        <p:grpSpPr bwMode="auto">
          <a:xfrm>
            <a:off x="4206875" y="2076450"/>
            <a:ext cx="3013075" cy="3355975"/>
            <a:chOff x="2650" y="1308"/>
            <a:chExt cx="1898" cy="2114"/>
          </a:xfrm>
        </p:grpSpPr>
        <p:sp>
          <p:nvSpPr>
            <p:cNvPr id="3202" name="Line 1034"/>
            <p:cNvSpPr>
              <a:spLocks noChangeShapeType="1"/>
            </p:cNvSpPr>
            <p:nvPr/>
          </p:nvSpPr>
          <p:spPr bwMode="auto">
            <a:xfrm flipH="1">
              <a:off x="3800" y="1315"/>
              <a:ext cx="188" cy="671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" name="Line 1035"/>
            <p:cNvSpPr>
              <a:spLocks noChangeShapeType="1"/>
            </p:cNvSpPr>
            <p:nvPr/>
          </p:nvSpPr>
          <p:spPr bwMode="auto">
            <a:xfrm flipH="1">
              <a:off x="3501" y="1308"/>
              <a:ext cx="15" cy="1831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" name="Line 1036"/>
            <p:cNvSpPr>
              <a:spLocks noChangeShapeType="1"/>
            </p:cNvSpPr>
            <p:nvPr/>
          </p:nvSpPr>
          <p:spPr bwMode="auto">
            <a:xfrm>
              <a:off x="3740" y="2940"/>
              <a:ext cx="808" cy="482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" name="Text Box 1037"/>
            <p:cNvSpPr txBox="1">
              <a:spLocks noChangeArrowheads="1"/>
            </p:cNvSpPr>
            <p:nvPr/>
          </p:nvSpPr>
          <p:spPr bwMode="auto">
            <a:xfrm>
              <a:off x="2650" y="1581"/>
              <a:ext cx="8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>
                  <a:solidFill>
                    <a:srgbClr val="FF3300"/>
                  </a:solidFill>
                </a:rPr>
                <a:t>peer-peer</a:t>
              </a:r>
            </a:p>
          </p:txBody>
        </p:sp>
      </p:grpSp>
      <p:sp>
        <p:nvSpPr>
          <p:cNvPr id="6" name="Footer Placeholder 2"/>
          <p:cNvSpPr txBox="1">
            <a:spLocks noGrp="1"/>
          </p:cNvSpPr>
          <p:nvPr/>
        </p:nvSpPr>
        <p:spPr bwMode="auto">
          <a:xfrm>
            <a:off x="7158038" y="6532563"/>
            <a:ext cx="1452562" cy="285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 smtClean="0">
                <a:latin typeface="Arial" charset="0"/>
                <a:cs typeface="Arial" charset="0"/>
              </a:rPr>
              <a:t>7</a:t>
            </a:r>
            <a:endParaRPr lang="en-US" sz="1600" dirty="0">
              <a:latin typeface="Arial" charset="0"/>
              <a:cs typeface="Arial" charset="0"/>
            </a:endParaRPr>
          </a:p>
        </p:txBody>
      </p:sp>
      <p:sp>
        <p:nvSpPr>
          <p:cNvPr id="34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Hybrid of client-server and P2P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7838" y="1377950"/>
            <a:ext cx="7772400" cy="5008563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Skype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voice-over-IP P2P application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centralized server: finding address of remote party: 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client-client connection: direct (not through server)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Instant messaging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chatting between two users is P2P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centralized service: client presence detection/location</a:t>
            </a:r>
          </a:p>
          <a:p>
            <a:pPr lvl="2">
              <a:lnSpc>
                <a:spcPct val="80000"/>
              </a:lnSpc>
            </a:pPr>
            <a:r>
              <a:rPr lang="en-US" sz="2400" dirty="0" smtClean="0"/>
              <a:t>user registers its IP address with central server when it comes online</a:t>
            </a:r>
          </a:p>
          <a:p>
            <a:pPr lvl="2">
              <a:lnSpc>
                <a:spcPct val="80000"/>
              </a:lnSpc>
            </a:pPr>
            <a:r>
              <a:rPr lang="en-US" sz="2400" dirty="0" smtClean="0"/>
              <a:t>user contacts central server to find IP addresses of buddies</a:t>
            </a:r>
          </a:p>
          <a:p>
            <a:pPr lvl="1"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6" name="Footer Placeholder 2"/>
          <p:cNvSpPr txBox="1">
            <a:spLocks noGrp="1"/>
          </p:cNvSpPr>
          <p:nvPr/>
        </p:nvSpPr>
        <p:spPr bwMode="auto">
          <a:xfrm>
            <a:off x="7239000" y="6532563"/>
            <a:ext cx="1452562" cy="285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 smtClean="0">
                <a:latin typeface="Arial" charset="0"/>
                <a:cs typeface="Arial" charset="0"/>
              </a:rPr>
              <a:t>8</a:t>
            </a:r>
            <a:endParaRPr lang="en-US" sz="1600" dirty="0">
              <a:latin typeface="Arial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Processes communicating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44638"/>
            <a:ext cx="3989388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process:</a:t>
            </a:r>
            <a:r>
              <a:rPr lang="en-US" sz="2400" smtClean="0"/>
              <a:t> program running within a host.</a:t>
            </a:r>
            <a:endParaRPr lang="en-US" sz="2000" smtClean="0"/>
          </a:p>
          <a:p>
            <a:r>
              <a:rPr lang="en-US" sz="2400" smtClean="0"/>
              <a:t>within same host, two processes communicate using  </a:t>
            </a:r>
            <a:r>
              <a:rPr lang="en-US" sz="2400" smtClean="0">
                <a:solidFill>
                  <a:srgbClr val="FF0000"/>
                </a:solidFill>
              </a:rPr>
              <a:t>inter-process communication</a:t>
            </a:r>
            <a:r>
              <a:rPr lang="en-US" sz="2400" smtClean="0"/>
              <a:t> (defined by OS).</a:t>
            </a:r>
          </a:p>
          <a:p>
            <a:r>
              <a:rPr lang="en-US" sz="2400" smtClean="0"/>
              <a:t>processes in different hosts communicate by exchanging </a:t>
            </a:r>
            <a:r>
              <a:rPr lang="en-US" sz="2400" smtClean="0">
                <a:solidFill>
                  <a:srgbClr val="FF0000"/>
                </a:solidFill>
              </a:rPr>
              <a:t>messages</a:t>
            </a:r>
          </a:p>
        </p:txBody>
      </p:sp>
      <p:sp>
        <p:nvSpPr>
          <p:cNvPr id="4096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903788" y="1477963"/>
            <a:ext cx="3810000" cy="2535237"/>
          </a:xfrm>
          <a:noFill/>
          <a:ln w="25400">
            <a:solidFill>
              <a:srgbClr val="FF0000"/>
            </a:solidFill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client process:</a:t>
            </a:r>
            <a:r>
              <a:rPr lang="en-US" sz="2400" smtClean="0"/>
              <a:t> process that initiates communication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server process:</a:t>
            </a:r>
            <a:r>
              <a:rPr lang="en-US" sz="2400" smtClean="0"/>
              <a:t> process that waits to be contacted</a:t>
            </a:r>
          </a:p>
          <a:p>
            <a:pPr>
              <a:buFont typeface="Wingdings" pitchFamily="2" charset="2"/>
              <a:buNone/>
            </a:pPr>
            <a:endParaRPr lang="en-US" sz="2400" smtClean="0"/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		</a:t>
            </a:r>
            <a:fld id="{34278836-F49B-470B-BFB1-898E12B0021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8516</TotalTime>
  <Words>4587</Words>
  <Application>Microsoft Office PowerPoint</Application>
  <PresentationFormat>On-screen Show (4:3)</PresentationFormat>
  <Paragraphs>1061</Paragraphs>
  <Slides>64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6" baseType="lpstr">
      <vt:lpstr>Office Theme</vt:lpstr>
      <vt:lpstr>Clip</vt:lpstr>
      <vt:lpstr>Computer Networks</vt:lpstr>
      <vt:lpstr>Objectives</vt:lpstr>
      <vt:lpstr>Example Network Apps.</vt:lpstr>
      <vt:lpstr>Creating a network app</vt:lpstr>
      <vt:lpstr>Application architectures</vt:lpstr>
      <vt:lpstr>Client-server architecture</vt:lpstr>
      <vt:lpstr>Pure P2P architecture</vt:lpstr>
      <vt:lpstr>Hybrid of client-server and P2P</vt:lpstr>
      <vt:lpstr>Processes communicating</vt:lpstr>
      <vt:lpstr>Sockets</vt:lpstr>
      <vt:lpstr>Addressing processes</vt:lpstr>
      <vt:lpstr>Addressing processes</vt:lpstr>
      <vt:lpstr>Application Layer Protocol</vt:lpstr>
      <vt:lpstr>Transport Services Required</vt:lpstr>
      <vt:lpstr>Transport service requirements of common apps</vt:lpstr>
      <vt:lpstr>Internet transport protocols services</vt:lpstr>
      <vt:lpstr>Internet apps:  application, transport protocols</vt:lpstr>
      <vt:lpstr>Web and HTTP</vt:lpstr>
      <vt:lpstr>HTTP overview</vt:lpstr>
      <vt:lpstr>HTTP Overview (Cont.)</vt:lpstr>
      <vt:lpstr>HTTP connections</vt:lpstr>
      <vt:lpstr>Nonpersistent HTTP</vt:lpstr>
      <vt:lpstr>Nonpersistent HTTP (cont.)</vt:lpstr>
      <vt:lpstr>Non-Persistent HTTP: Response time</vt:lpstr>
      <vt:lpstr>Persistent HTTP</vt:lpstr>
      <vt:lpstr>HTTP request message</vt:lpstr>
      <vt:lpstr>HTTP request message: general format</vt:lpstr>
      <vt:lpstr>Uploading form input</vt:lpstr>
      <vt:lpstr>Method types</vt:lpstr>
      <vt:lpstr>HTTP response message</vt:lpstr>
      <vt:lpstr>HTTP response status codes</vt:lpstr>
      <vt:lpstr>User-server state: cookies</vt:lpstr>
      <vt:lpstr>Cookies: keeping “state” (cont.)</vt:lpstr>
      <vt:lpstr>Cookies (continued)</vt:lpstr>
      <vt:lpstr>Web caches (proxy server)</vt:lpstr>
      <vt:lpstr>More about Web caching</vt:lpstr>
      <vt:lpstr>Conditional GET</vt:lpstr>
      <vt:lpstr>FTP: the file transfer protocol</vt:lpstr>
      <vt:lpstr>FTP: separate control, data connections</vt:lpstr>
      <vt:lpstr>FTP commands, responses</vt:lpstr>
      <vt:lpstr>Electronic Mail</vt:lpstr>
      <vt:lpstr>Electronic Mail: mail servers</vt:lpstr>
      <vt:lpstr>Electronic Mail: SMTP [RFC 2821]</vt:lpstr>
      <vt:lpstr>Scenario: Alice sends message to Bob</vt:lpstr>
      <vt:lpstr>Sample SMTP interaction</vt:lpstr>
      <vt:lpstr>Try SMTP interaction for yourself:</vt:lpstr>
      <vt:lpstr>SMTP: final words</vt:lpstr>
      <vt:lpstr>Mail message format</vt:lpstr>
      <vt:lpstr>Mail access protocols</vt:lpstr>
      <vt:lpstr>POP3 protocol</vt:lpstr>
      <vt:lpstr>POP3 (more) and IMAP</vt:lpstr>
      <vt:lpstr>DNS: Domain Name System</vt:lpstr>
      <vt:lpstr>DNS </vt:lpstr>
      <vt:lpstr>Distributed, Hierarchical Database</vt:lpstr>
      <vt:lpstr>DNS: Root name servers</vt:lpstr>
      <vt:lpstr>TLD and Authoritative Servers</vt:lpstr>
      <vt:lpstr>Local Name Server</vt:lpstr>
      <vt:lpstr>DNS name  resolution example</vt:lpstr>
      <vt:lpstr>DNS name  resolution example</vt:lpstr>
      <vt:lpstr>DNS: caching and updating records</vt:lpstr>
      <vt:lpstr>DNS records</vt:lpstr>
      <vt:lpstr>DNS protocol, messages</vt:lpstr>
      <vt:lpstr>DNS protocol, messages</vt:lpstr>
      <vt:lpstr>Inserting records into DNS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 Based Publish Subscribe over 2-Tier DHT Utilizing Domain Ontology</dc:title>
  <dc:creator>MNNIT</dc:creator>
  <cp:lastModifiedBy>Mayank Pandey</cp:lastModifiedBy>
  <cp:revision>522</cp:revision>
  <dcterms:created xsi:type="dcterms:W3CDTF">2011-03-15T06:08:11Z</dcterms:created>
  <dcterms:modified xsi:type="dcterms:W3CDTF">2015-08-07T11:20:17Z</dcterms:modified>
</cp:coreProperties>
</file>