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23.xml" ContentType="application/vnd.openxmlformats-officedocument.presentationml.notesSlide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9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</p:sldMasterIdLst>
  <p:notesMasterIdLst>
    <p:notesMasterId r:id="rId83"/>
  </p:notesMasterIdLst>
  <p:handoutMasterIdLst>
    <p:handoutMasterId r:id="rId84"/>
  </p:handoutMasterIdLst>
  <p:sldIdLst>
    <p:sldId id="256" r:id="rId14"/>
    <p:sldId id="299" r:id="rId15"/>
    <p:sldId id="359" r:id="rId16"/>
    <p:sldId id="327" r:id="rId17"/>
    <p:sldId id="374" r:id="rId18"/>
    <p:sldId id="375" r:id="rId19"/>
    <p:sldId id="376" r:id="rId20"/>
    <p:sldId id="377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44" r:id="rId34"/>
    <p:sldId id="429" r:id="rId35"/>
    <p:sldId id="443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74" r:id="rId78"/>
    <p:sldId id="475" r:id="rId79"/>
    <p:sldId id="476" r:id="rId80"/>
    <p:sldId id="478" r:id="rId81"/>
    <p:sldId id="477" r:id="rId82"/>
  </p:sldIdLst>
  <p:sldSz cx="10080625" cy="7559675"/>
  <p:notesSz cx="7315200" cy="9601200"/>
  <p:defaultTextStyle>
    <a:defPPr>
      <a:defRPr lang="en-GB"/>
    </a:defPPr>
    <a:lvl1pPr algn="ctr" defTabSz="457200" rtl="0" eaLnBrk="0" fontAlgn="base" hangingPunct="0">
      <a:lnSpc>
        <a:spcPct val="1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1pPr>
    <a:lvl2pPr marL="457200" algn="ctr" defTabSz="457200" rtl="0" eaLnBrk="0" fontAlgn="base" hangingPunct="0">
      <a:lnSpc>
        <a:spcPct val="1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2pPr>
    <a:lvl3pPr marL="914400" algn="ctr" defTabSz="457200" rtl="0" eaLnBrk="0" fontAlgn="base" hangingPunct="0">
      <a:lnSpc>
        <a:spcPct val="1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3pPr>
    <a:lvl4pPr marL="1371600" algn="ctr" defTabSz="457200" rtl="0" eaLnBrk="0" fontAlgn="base" hangingPunct="0">
      <a:lnSpc>
        <a:spcPct val="1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4pPr>
    <a:lvl5pPr marL="1828800" algn="ctr" defTabSz="457200" rtl="0" eaLnBrk="0" fontAlgn="base" hangingPunct="0">
      <a:lnSpc>
        <a:spcPct val="1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FF9966"/>
    <a:srgbClr val="FF9933"/>
    <a:srgbClr val="CCECFF"/>
    <a:srgbClr val="E17FC5"/>
    <a:srgbClr val="D4FB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8" autoAdjust="0"/>
    <p:restoredTop sz="94660"/>
  </p:normalViewPr>
  <p:slideViewPr>
    <p:cSldViewPr>
      <p:cViewPr>
        <p:scale>
          <a:sx n="50" d="100"/>
          <a:sy n="50" d="100"/>
        </p:scale>
        <p:origin x="-1902" y="-7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2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76" Type="http://schemas.openxmlformats.org/officeDocument/2006/relationships/slide" Target="slides/slide63.xml"/><Relationship Id="rId8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slide" Target="slides/slide53.xml"/><Relationship Id="rId74" Type="http://schemas.openxmlformats.org/officeDocument/2006/relationships/slide" Target="slides/slide61.xml"/><Relationship Id="rId79" Type="http://schemas.openxmlformats.org/officeDocument/2006/relationships/slide" Target="slides/slide66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8.xml"/><Relationship Id="rId82" Type="http://schemas.openxmlformats.org/officeDocument/2006/relationships/slide" Target="slides/slide69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77" Type="http://schemas.openxmlformats.org/officeDocument/2006/relationships/slide" Target="slides/slide6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80" Type="http://schemas.openxmlformats.org/officeDocument/2006/relationships/slide" Target="slides/slide6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slide" Target="slides/slide57.xml"/><Relationship Id="rId75" Type="http://schemas.openxmlformats.org/officeDocument/2006/relationships/slide" Target="slides/slide62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slide" Target="slides/slide60.xml"/><Relationship Id="rId78" Type="http://schemas.openxmlformats.org/officeDocument/2006/relationships/slide" Target="slides/slide65.xml"/><Relationship Id="rId81" Type="http://schemas.openxmlformats.org/officeDocument/2006/relationships/slide" Target="slides/slide68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A910AE11-B7B8-4CAC-BD7B-0157458AAF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AutoShape 50"/>
          <p:cNvSpPr>
            <a:spLocks noChangeArrowheads="1"/>
          </p:cNvSpPr>
          <p:nvPr/>
        </p:nvSpPr>
        <p:spPr bwMode="auto">
          <a:xfrm>
            <a:off x="1443038" y="922338"/>
            <a:ext cx="4429125" cy="3324225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Rectangle 51"/>
          <p:cNvSpPr>
            <a:spLocks noGrp="1" noChangeArrowheads="1"/>
          </p:cNvSpPr>
          <p:nvPr>
            <p:ph type="body"/>
          </p:nvPr>
        </p:nvSpPr>
        <p:spPr bwMode="auto">
          <a:xfrm>
            <a:off x="1131888" y="4567238"/>
            <a:ext cx="5027612" cy="3687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-10277475" y="-6981825"/>
            <a:ext cx="20554950" cy="15416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Rectangle 53"/>
          <p:cNvSpPr>
            <a:spLocks noGrp="1" noChangeArrowheads="1"/>
          </p:cNvSpPr>
          <p:nvPr>
            <p:ph type="sldImg"/>
          </p:nvPr>
        </p:nvSpPr>
        <p:spPr bwMode="auto">
          <a:xfrm>
            <a:off x="0" y="-12631738"/>
            <a:ext cx="0" cy="267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 noChangeArrowheads="1"/>
          </p:cNvSpPr>
          <p:nvPr/>
        </p:nvSpPr>
        <p:spPr bwMode="auto">
          <a:xfrm>
            <a:off x="1444625" y="922338"/>
            <a:ext cx="4429125" cy="3322637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131888" y="4567238"/>
            <a:ext cx="5029200" cy="36893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8" tIns="48324" rIns="96648" bIns="48324" anchor="b"/>
          <a:lstStyle/>
          <a:p>
            <a:pPr algn="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fld id="{5624B8CC-A3BA-4208-9E07-419B016D83AB}" type="slidenum">
              <a:rPr lang="en-US" sz="1200">
                <a:solidFill>
                  <a:schemeClr val="tx1"/>
                </a:solidFill>
                <a:latin typeface="Calibri" pitchFamily="34" charset="0"/>
              </a:rPr>
              <a:pPr algn="r" defTabSz="914400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21</a:t>
            </a:fld>
            <a:endParaRPr lang="en-US" sz="12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95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95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48" tIns="48324" rIns="96648" bIns="48324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-17805400" y="-12631738"/>
            <a:ext cx="35610800" cy="26706513"/>
          </a:xfrm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-17805400" y="-12631738"/>
            <a:ext cx="35610800" cy="26706513"/>
          </a:xfrm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8450"/>
            <a:ext cx="8528050" cy="1203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48175" cy="5729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763713"/>
            <a:ext cx="4449763" cy="5729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03213"/>
            <a:ext cx="2262188" cy="7189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35750" cy="7189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2703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963738"/>
            <a:ext cx="42719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98450"/>
            <a:ext cx="2232025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98450"/>
            <a:ext cx="6545262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An Initiative for excellence  : Office Automation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8180388" y="7029450"/>
            <a:ext cx="1154112" cy="496888"/>
            <a:chOff x="5153" y="4428"/>
            <a:chExt cx="727" cy="313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5153" y="4428"/>
              <a:ext cx="705" cy="313"/>
              <a:chOff x="5153" y="4428"/>
              <a:chExt cx="705" cy="313"/>
            </a:xfrm>
          </p:grpSpPr>
          <p:sp>
            <p:nvSpPr>
              <p:cNvPr id="1033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4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689" cy="313"/>
                <a:chOff x="5153" y="4428"/>
                <a:chExt cx="689" cy="313"/>
              </a:xfrm>
            </p:grpSpPr>
            <p:sp>
              <p:nvSpPr>
                <p:cNvPr id="1035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36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672" cy="313"/>
                  <a:chOff x="5153" y="4428"/>
                  <a:chExt cx="672" cy="313"/>
                </a:xfrm>
              </p:grpSpPr>
              <p:sp>
                <p:nvSpPr>
                  <p:cNvPr id="1037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3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658" cy="313"/>
                    <a:chOff x="5153" y="4428"/>
                    <a:chExt cx="658" cy="313"/>
                  </a:xfrm>
                </p:grpSpPr>
                <p:sp>
                  <p:nvSpPr>
                    <p:cNvPr id="1039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4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647" cy="313"/>
                      <a:chOff x="5153" y="4428"/>
                      <a:chExt cx="647" cy="313"/>
                    </a:xfrm>
                  </p:grpSpPr>
                  <p:sp>
                    <p:nvSpPr>
                      <p:cNvPr id="1041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42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638" cy="313"/>
                        <a:chOff x="5153" y="4428"/>
                        <a:chExt cx="638" cy="313"/>
                      </a:xfrm>
                    </p:grpSpPr>
                    <p:sp>
                      <p:nvSpPr>
                        <p:cNvPr id="1043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044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631" cy="313"/>
                          <a:chOff x="5153" y="4428"/>
                          <a:chExt cx="631" cy="313"/>
                        </a:xfrm>
                      </p:grpSpPr>
                      <p:sp>
                        <p:nvSpPr>
                          <p:cNvPr id="1045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46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625" cy="313"/>
                            <a:chOff x="5153" y="4428"/>
                            <a:chExt cx="625" cy="313"/>
                          </a:xfrm>
                        </p:grpSpPr>
                        <p:sp>
                          <p:nvSpPr>
                            <p:cNvPr id="1047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48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620" cy="313"/>
                              <a:chOff x="5153" y="4428"/>
                              <a:chExt cx="620" cy="313"/>
                            </a:xfrm>
                          </p:grpSpPr>
                          <p:sp>
                            <p:nvSpPr>
                              <p:cNvPr id="1049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050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618" cy="313"/>
                                <a:chOff x="5153" y="4428"/>
                                <a:chExt cx="618" cy="313"/>
                              </a:xfrm>
                            </p:grpSpPr>
                            <p:sp>
                              <p:nvSpPr>
                                <p:cNvPr id="1051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2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3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4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5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6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7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8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9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0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1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2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3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4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5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6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7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8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225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506561DE-BF4E-4C10-A5AC-DAB99CDA0BC8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10249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50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10251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252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10253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254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10255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25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10257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258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10259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0260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10261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262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10263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264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10265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0266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10267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68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69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0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1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2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3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4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5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6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7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8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79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80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81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82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83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284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4F542268-3326-434F-BD36-A18B04C79E2B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1028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6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11273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74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11275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276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11277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27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11279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28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11281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282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11283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284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11285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1286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11287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288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11289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1290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11291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292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293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294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295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296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297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298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299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0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1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2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3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4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5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6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7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08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EF4E5B43-6074-4C78-B773-5C413A87CD7E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1130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131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77913" y="7173913"/>
            <a:ext cx="8069262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MNNIT ALLAHABAD, UTTAR PRADESH, INDIA</a:t>
            </a:r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8150225" y="7040563"/>
            <a:ext cx="1670050" cy="425450"/>
            <a:chOff x="5134" y="4435"/>
            <a:chExt cx="1052" cy="268"/>
          </a:xfrm>
        </p:grpSpPr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>
              <a:off x="5784" y="4435"/>
              <a:ext cx="98" cy="241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96" name="Group 8"/>
            <p:cNvGrpSpPr>
              <a:grpSpLocks/>
            </p:cNvGrpSpPr>
            <p:nvPr/>
          </p:nvGrpSpPr>
          <p:grpSpPr bwMode="auto">
            <a:xfrm>
              <a:off x="5134" y="4435"/>
              <a:ext cx="1052" cy="268"/>
              <a:chOff x="5134" y="4435"/>
              <a:chExt cx="1052" cy="268"/>
            </a:xfrm>
          </p:grpSpPr>
          <p:sp>
            <p:nvSpPr>
              <p:cNvPr id="12297" name="AutoShape 9"/>
              <p:cNvSpPr>
                <a:spLocks noChangeArrowheads="1"/>
              </p:cNvSpPr>
              <p:nvPr/>
            </p:nvSpPr>
            <p:spPr bwMode="auto">
              <a:xfrm>
                <a:off x="5784" y="4435"/>
                <a:ext cx="78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298" name="Group 10"/>
              <p:cNvGrpSpPr>
                <a:grpSpLocks/>
              </p:cNvGrpSpPr>
              <p:nvPr/>
            </p:nvGrpSpPr>
            <p:grpSpPr bwMode="auto">
              <a:xfrm>
                <a:off x="5134" y="4435"/>
                <a:ext cx="1052" cy="268"/>
                <a:chOff x="5134" y="4435"/>
                <a:chExt cx="1052" cy="268"/>
              </a:xfrm>
            </p:grpSpPr>
            <p:sp>
              <p:nvSpPr>
                <p:cNvPr id="12299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4" y="4435"/>
                  <a:ext cx="63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300" name="Group 12"/>
                <p:cNvGrpSpPr>
                  <a:grpSpLocks/>
                </p:cNvGrpSpPr>
                <p:nvPr/>
              </p:nvGrpSpPr>
              <p:grpSpPr bwMode="auto">
                <a:xfrm>
                  <a:off x="5134" y="4435"/>
                  <a:ext cx="1052" cy="268"/>
                  <a:chOff x="5134" y="4435"/>
                  <a:chExt cx="1052" cy="268"/>
                </a:xfrm>
              </p:grpSpPr>
              <p:sp>
                <p:nvSpPr>
                  <p:cNvPr id="1230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84" y="4435"/>
                    <a:ext cx="48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30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34" y="4435"/>
                    <a:ext cx="1052" cy="268"/>
                    <a:chOff x="5134" y="4435"/>
                    <a:chExt cx="1052" cy="268"/>
                  </a:xfrm>
                </p:grpSpPr>
                <p:sp>
                  <p:nvSpPr>
                    <p:cNvPr id="12303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84" y="4435"/>
                      <a:ext cx="35" cy="168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304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34" y="4435"/>
                      <a:ext cx="1052" cy="268"/>
                      <a:chOff x="5134" y="4435"/>
                      <a:chExt cx="1052" cy="268"/>
                    </a:xfrm>
                  </p:grpSpPr>
                  <p:sp>
                    <p:nvSpPr>
                      <p:cNvPr id="12305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84" y="4435"/>
                        <a:ext cx="26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2306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34" y="4435"/>
                        <a:ext cx="1052" cy="268"/>
                        <a:chOff x="5134" y="4435"/>
                        <a:chExt cx="1052" cy="268"/>
                      </a:xfrm>
                    </p:grpSpPr>
                    <p:sp>
                      <p:nvSpPr>
                        <p:cNvPr id="12307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84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2308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34" y="4435"/>
                          <a:ext cx="1052" cy="268"/>
                          <a:chOff x="5134" y="4435"/>
                          <a:chExt cx="1052" cy="268"/>
                        </a:xfrm>
                      </p:grpSpPr>
                      <p:sp>
                        <p:nvSpPr>
                          <p:cNvPr id="12309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8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2310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34" y="4435"/>
                            <a:ext cx="1052" cy="268"/>
                            <a:chOff x="5134" y="4435"/>
                            <a:chExt cx="1052" cy="268"/>
                          </a:xfrm>
                        </p:grpSpPr>
                        <p:sp>
                          <p:nvSpPr>
                            <p:cNvPr id="12311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84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2312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34" y="4435"/>
                              <a:ext cx="1052" cy="268"/>
                              <a:chOff x="5134" y="4435"/>
                              <a:chExt cx="1052" cy="268"/>
                            </a:xfrm>
                          </p:grpSpPr>
                          <p:sp>
                            <p:nvSpPr>
                              <p:cNvPr id="12313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84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314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34" y="4435"/>
                                <a:ext cx="1052" cy="268"/>
                                <a:chOff x="5134" y="4435"/>
                                <a:chExt cx="1052" cy="268"/>
                              </a:xfrm>
                            </p:grpSpPr>
                            <p:sp>
                              <p:nvSpPr>
                                <p:cNvPr id="12315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16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17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18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19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0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1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2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4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3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4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4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4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5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2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6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2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7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0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8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0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29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84" y="4435"/>
                                  <a:ext cx="1" cy="90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30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381" y="4435"/>
                                  <a:ext cx="805" cy="262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31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25" y="4479"/>
                                  <a:ext cx="226" cy="222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332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34" y="4479"/>
                                  <a:ext cx="226" cy="224"/>
                                </a:xfrm>
                                <a:prstGeom prst="roundRect">
                                  <a:avLst>
                                    <a:gd name="adj" fmla="val 44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ECC19805-BA90-4EFD-AF14-7E770B3803BB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1233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233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804" r:id="rId12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3213"/>
            <a:ext cx="9050338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3713"/>
            <a:ext cx="9050338" cy="572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pitchFamily="34" charset="0"/>
        </a:defRPr>
      </a:lvl2pPr>
      <a:lvl3pPr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pitchFamily="34" charset="0"/>
        </a:defRPr>
      </a:lvl3pPr>
      <a:lvl4pPr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pitchFamily="34" charset="0"/>
        </a:defRPr>
      </a:lvl4pPr>
      <a:lvl5pPr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pitchFamily="34" charset="0"/>
        </a:defRPr>
      </a:lvl5pPr>
      <a:lvl6pPr marL="457200"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pitchFamily="34" charset="0"/>
        </a:defRPr>
      </a:lvl6pPr>
      <a:lvl7pPr marL="914400"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pitchFamily="34" charset="0"/>
        </a:defRPr>
      </a:lvl7pPr>
      <a:lvl8pPr marL="1371600"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pitchFamily="34" charset="0"/>
        </a:defRPr>
      </a:lvl8pPr>
      <a:lvl9pPr marL="1828800" algn="ctr" defTabSz="457200" rtl="0" fontAlgn="base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pitchFamily="34" charset="0"/>
        </a:defRPr>
      </a:lvl9pPr>
    </p:titleStyle>
    <p:bodyStyle>
      <a:lvl1pPr marL="319088" indent="-319088" algn="l" defTabSz="457200" rtl="0" fontAlgn="base">
        <a:lnSpc>
          <a:spcPct val="164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261938" algn="l" defTabSz="457200" rtl="0" fontAlgn="base">
        <a:lnSpc>
          <a:spcPct val="172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30188" algn="l" defTabSz="457200" rtl="0" fontAlgn="base">
        <a:lnSpc>
          <a:spcPct val="172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lnSpc>
          <a:spcPct val="17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lnSpc>
          <a:spcPct val="17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17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17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17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17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6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2057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8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2059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60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206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6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2063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64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2065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66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2067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68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2069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070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2071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072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2073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074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2075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76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77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78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79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0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1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2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3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4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5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6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7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8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89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90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91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092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A5CF9ED7-0487-41A9-931F-72398D140AC6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209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9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MNNIT Initiative for excellence: Office Automation</a:t>
            </a: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3081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82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3083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84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3085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08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3087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088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3089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90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3091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092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3093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94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3095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096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3097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098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3099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0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1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2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3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4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5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6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7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8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09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10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11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12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13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14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15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16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8EA16A2D-3CF7-460F-ACFF-9D67CAB4EC1E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311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4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4105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6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4107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08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4109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11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4111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12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4113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114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4115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116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4117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118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4119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120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4121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122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4123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24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25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26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27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28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29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0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1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2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3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4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5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6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7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8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9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40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990F6EF5-50F1-4B12-8964-6A439EF83605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414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8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5129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30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5131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32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5133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34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5135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13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5137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138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5139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140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5141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142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5143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144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5145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146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5147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48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49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0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1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2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3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4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5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6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7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8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9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60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61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62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63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64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0982D9B2-C9E2-4BEB-B3EB-B6FF446A6C86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516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2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6153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54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6155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56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6157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15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6159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16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6161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162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6163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164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6165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166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6167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168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6169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170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6171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72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73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74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75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76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77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78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79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0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1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2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3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4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5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6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7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8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39479D1B-282F-4AA9-987F-7AF0E4EA9A1E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618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9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6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7177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8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7179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180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718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18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7183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184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7185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186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7187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188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7189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190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7191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192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7193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194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7195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196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197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198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199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0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1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2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3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4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5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6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7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8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9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10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11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12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63B4AE90-0A21-4722-8A6C-5A6AB6303B26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721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21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8201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02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8203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204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8205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20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8207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208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8209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210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8211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212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8213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8214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8215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8216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8217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218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8219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0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1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2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3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4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5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6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7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8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9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0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1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2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3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4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5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6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74CF3144-899B-482D-BC34-288CC309F3FD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82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411163" y="6927850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1109663" y="1558925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313" y="252413"/>
            <a:ext cx="941387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1073150" y="374650"/>
            <a:ext cx="31750" cy="1052513"/>
          </a:xfrm>
          <a:prstGeom prst="roundRect">
            <a:avLst>
              <a:gd name="adj" fmla="val 5000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077913" y="7151688"/>
            <a:ext cx="806926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eaLnBrk="1" hangingPunct="1">
              <a:lnSpc>
                <a:spcPts val="1525"/>
              </a:lnSpc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C0C0C0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Quest for Quality: MNNIT Initiative – B.D. Chaudhary</a:t>
            </a: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8180388" y="7029450"/>
            <a:ext cx="1279525" cy="495300"/>
            <a:chOff x="5153" y="4428"/>
            <a:chExt cx="806" cy="312"/>
          </a:xfrm>
        </p:grpSpPr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5782" y="4435"/>
              <a:ext cx="98" cy="242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5153" y="4428"/>
              <a:ext cx="806" cy="312"/>
              <a:chOff x="5153" y="4428"/>
              <a:chExt cx="806" cy="312"/>
            </a:xfrm>
          </p:grpSpPr>
          <p:sp>
            <p:nvSpPr>
              <p:cNvPr id="9225" name="AutoShape 9"/>
              <p:cNvSpPr>
                <a:spLocks noChangeArrowheads="1"/>
              </p:cNvSpPr>
              <p:nvPr/>
            </p:nvSpPr>
            <p:spPr bwMode="auto">
              <a:xfrm>
                <a:off x="5781" y="4435"/>
                <a:ext cx="77" cy="219"/>
              </a:xfrm>
              <a:prstGeom prst="roundRect">
                <a:avLst>
                  <a:gd name="adj" fmla="val 1278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26" name="Group 10"/>
              <p:cNvGrpSpPr>
                <a:grpSpLocks/>
              </p:cNvGrpSpPr>
              <p:nvPr/>
            </p:nvGrpSpPr>
            <p:grpSpPr bwMode="auto">
              <a:xfrm>
                <a:off x="5153" y="4428"/>
                <a:ext cx="806" cy="312"/>
                <a:chOff x="5153" y="4428"/>
                <a:chExt cx="806" cy="312"/>
              </a:xfrm>
            </p:grpSpPr>
            <p:sp>
              <p:nvSpPr>
                <p:cNvPr id="9227" name="AutoShape 11"/>
                <p:cNvSpPr>
                  <a:spLocks noChangeArrowheads="1"/>
                </p:cNvSpPr>
                <p:nvPr/>
              </p:nvSpPr>
              <p:spPr bwMode="auto">
                <a:xfrm>
                  <a:off x="5780" y="4435"/>
                  <a:ext cx="62" cy="202"/>
                </a:xfrm>
                <a:prstGeom prst="roundRect">
                  <a:avLst>
                    <a:gd name="adj" fmla="val 161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228" name="Group 12"/>
                <p:cNvGrpSpPr>
                  <a:grpSpLocks/>
                </p:cNvGrpSpPr>
                <p:nvPr/>
              </p:nvGrpSpPr>
              <p:grpSpPr bwMode="auto">
                <a:xfrm>
                  <a:off x="5153" y="4428"/>
                  <a:ext cx="806" cy="312"/>
                  <a:chOff x="5153" y="4428"/>
                  <a:chExt cx="806" cy="312"/>
                </a:xfrm>
              </p:grpSpPr>
              <p:sp>
                <p:nvSpPr>
                  <p:cNvPr id="9229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5778" y="4435"/>
                    <a:ext cx="47" cy="188"/>
                  </a:xfrm>
                  <a:prstGeom prst="roundRect">
                    <a:avLst>
                      <a:gd name="adj" fmla="val 208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23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153" y="4428"/>
                    <a:ext cx="806" cy="312"/>
                    <a:chOff x="5153" y="4428"/>
                    <a:chExt cx="806" cy="312"/>
                  </a:xfrm>
                </p:grpSpPr>
                <p:sp>
                  <p:nvSpPr>
                    <p:cNvPr id="9231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77" y="4435"/>
                      <a:ext cx="34" cy="169"/>
                    </a:xfrm>
                    <a:prstGeom prst="roundRect">
                      <a:avLst>
                        <a:gd name="adj" fmla="val 294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232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53" y="4428"/>
                      <a:ext cx="806" cy="312"/>
                      <a:chOff x="5153" y="4428"/>
                      <a:chExt cx="806" cy="312"/>
                    </a:xfrm>
                  </p:grpSpPr>
                  <p:sp>
                    <p:nvSpPr>
                      <p:cNvPr id="9233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75" y="4435"/>
                        <a:ext cx="25" cy="154"/>
                      </a:xfrm>
                      <a:prstGeom prst="roundRect">
                        <a:avLst>
                          <a:gd name="adj" fmla="val 384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234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53" y="4428"/>
                        <a:ext cx="806" cy="312"/>
                        <a:chOff x="5153" y="4428"/>
                        <a:chExt cx="806" cy="312"/>
                      </a:xfrm>
                    </p:grpSpPr>
                    <p:sp>
                      <p:nvSpPr>
                        <p:cNvPr id="9235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5" y="4435"/>
                          <a:ext cx="16" cy="141"/>
                        </a:xfrm>
                        <a:prstGeom prst="roundRect">
                          <a:avLst>
                            <a:gd name="adj" fmla="val 625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236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53" y="4428"/>
                          <a:ext cx="806" cy="312"/>
                          <a:chOff x="5153" y="4428"/>
                          <a:chExt cx="806" cy="312"/>
                        </a:xfrm>
                      </p:grpSpPr>
                      <p:sp>
                        <p:nvSpPr>
                          <p:cNvPr id="9237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4" y="4435"/>
                            <a:ext cx="10" cy="12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238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53" y="4428"/>
                            <a:ext cx="806" cy="312"/>
                            <a:chOff x="5153" y="4428"/>
                            <a:chExt cx="806" cy="312"/>
                          </a:xfrm>
                        </p:grpSpPr>
                        <p:sp>
                          <p:nvSpPr>
                            <p:cNvPr id="9239" name="AutoShape 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72" y="4435"/>
                              <a:ext cx="6" cy="115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240" name="Group 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53" y="4428"/>
                              <a:ext cx="806" cy="312"/>
                              <a:chOff x="5153" y="4428"/>
                              <a:chExt cx="806" cy="312"/>
                            </a:xfrm>
                          </p:grpSpPr>
                          <p:sp>
                            <p:nvSpPr>
                              <p:cNvPr id="9241" name="AutoShape 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71" y="4435"/>
                                <a:ext cx="2" cy="104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242" name="Group 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53" y="4428"/>
                                <a:ext cx="806" cy="312"/>
                                <a:chOff x="5153" y="4428"/>
                                <a:chExt cx="806" cy="312"/>
                              </a:xfrm>
                            </p:grpSpPr>
                            <p:sp>
                              <p:nvSpPr>
                                <p:cNvPr id="9243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4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5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6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7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8" name="AutoShape 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9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6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0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1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2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3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4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5" name="AutoShape 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6" name="AutoShape 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7" name="AutoShape 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70" y="4435"/>
                                  <a:ext cx="1" cy="91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8" name="AutoShape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9" y="4428"/>
                                  <a:ext cx="238" cy="313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59" name="AutoShape 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48" y="4469"/>
                                  <a:ext cx="217" cy="22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60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53" y="4469"/>
                                  <a:ext cx="807" cy="233"/>
                                </a:xfrm>
                                <a:prstGeom prst="roundRect">
                                  <a:avLst>
                                    <a:gd name="adj" fmla="val 4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 wrap="none" lIns="0" tIns="0" rIns="0" bIns="0">
                                  <a:spAutoFit/>
                                </a:bodyPr>
                                <a:lstStyle/>
                                <a:p>
                                  <a:pPr algn="l" eaLnBrk="1" hangingPunct="1">
                                    <a:lnSpc>
                                      <a:spcPts val="2775"/>
                                    </a:lnSpc>
                                    <a:buFont typeface="Symbol" pitchFamily="18" charset="2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fld id="{E61E964C-5400-4DA1-9FF5-F3BD0502113C}" type="slidenum">
                                    <a:rPr lang="en-GB" sz="2400">
                                      <a:solidFill>
                                        <a:srgbClr val="C0C0C0"/>
                                      </a:solidFill>
                                      <a:latin typeface="Times New Roman" pitchFamily="18" charset="0"/>
                                      <a:ea typeface="Arial Unicode MS" pitchFamily="34" charset="-128"/>
                                      <a:cs typeface="Arial Unicode MS" pitchFamily="34" charset="-128"/>
                                    </a:rPr>
                                    <a:pPr algn="l" eaLnBrk="1" hangingPunct="1">
                                      <a:lnSpc>
                                        <a:spcPts val="2775"/>
                                      </a:lnSpc>
                                      <a:buFont typeface="Symbol" pitchFamily="18" charset="2"/>
                                      <a:buNone/>
                                      <a:tabLst>
                                        <a:tab pos="0" algn="l"/>
                                        <a:tab pos="457200" algn="l"/>
                                        <a:tab pos="914400" algn="l"/>
                                        <a:tab pos="1371600" algn="l"/>
                                        <a:tab pos="1828800" algn="l"/>
                                        <a:tab pos="2286000" algn="l"/>
                                        <a:tab pos="2743200" algn="l"/>
                                        <a:tab pos="3200400" algn="l"/>
                                        <a:tab pos="3657600" algn="l"/>
                                        <a:tab pos="4114800" algn="l"/>
                                        <a:tab pos="4572000" algn="l"/>
                                        <a:tab pos="5029200" algn="l"/>
                                        <a:tab pos="5486400" algn="l"/>
                                        <a:tab pos="5943600" algn="l"/>
                                        <a:tab pos="6400800" algn="l"/>
                                        <a:tab pos="6858000" algn="l"/>
                                        <a:tab pos="7315200" algn="l"/>
                                        <a:tab pos="7772400" algn="l"/>
                                        <a:tab pos="8229600" algn="l"/>
                                        <a:tab pos="8686800" algn="l"/>
                                        <a:tab pos="9144000" algn="l"/>
                                      </a:tabLst>
                                    </a:pPr>
                                    <a:t>‹#›</a:t>
                                  </a:fld>
                                  <a:endParaRPr lang="en-GB" sz="2400">
                                    <a:solidFill>
                                      <a:srgbClr val="C0C0C0"/>
                                    </a:solidFill>
                                    <a:latin typeface="Times New Roman" pitchFamily="18" charset="0"/>
                                    <a:ea typeface="Arial Unicode MS" pitchFamily="34" charset="-128"/>
                                    <a:cs typeface="Arial Unicode MS" pitchFamily="34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926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98450"/>
            <a:ext cx="8528050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9262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694737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eaLnBrk="0" fontAlgn="base" hangingPunct="0">
        <a:lnSpc>
          <a:spcPts val="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000" b="1" i="1">
          <a:solidFill>
            <a:srgbClr val="FF9966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54013" indent="-290513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85813" indent="-255588" algn="l" defTabSz="457200" rtl="0" eaLnBrk="0" fontAlgn="base" hangingPunct="0">
        <a:lnSpc>
          <a:spcPts val="5650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216025" indent="-169863" algn="l" defTabSz="457200" rtl="0" eaLnBrk="0" fontAlgn="base" hangingPunct="0">
        <a:lnSpc>
          <a:spcPts val="4850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49413" indent="-146050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18" charset="2"/>
        <a:buChar char="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812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384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956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528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10013" indent="-193675" algn="l" defTabSz="457200" rtl="0" eaLnBrk="0" fontAlgn="base" hangingPunct="0">
        <a:lnSpc>
          <a:spcPts val="4088"/>
        </a:lnSpc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2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6.png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23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23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535113" y="74613"/>
            <a:ext cx="7772400" cy="177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 eaLnBrk="1" hangingPunct="1">
              <a:lnSpc>
                <a:spcPct val="97000"/>
              </a:lnSpc>
              <a:buFont typeface="Symbol" pitchFamily="18" charset="2"/>
              <a:buNone/>
              <a:tabLst>
                <a:tab pos="0" algn="l"/>
                <a:tab pos="457200" algn="l"/>
                <a:tab pos="889000" algn="l"/>
                <a:tab pos="1371600" algn="l"/>
                <a:tab pos="1828800" algn="l"/>
                <a:tab pos="2286000" algn="l"/>
                <a:tab pos="2717800" algn="l"/>
                <a:tab pos="3200400" algn="l"/>
                <a:tab pos="3657600" algn="l"/>
                <a:tab pos="4114800" algn="l"/>
                <a:tab pos="4546600" algn="l"/>
                <a:tab pos="5029200" algn="l"/>
                <a:tab pos="5486400" algn="l"/>
                <a:tab pos="5916613" algn="l"/>
                <a:tab pos="6375400" algn="l"/>
                <a:tab pos="6858000" algn="l"/>
                <a:tab pos="7315200" algn="l"/>
                <a:tab pos="7745413" algn="l"/>
                <a:tab pos="8204200" algn="l"/>
                <a:tab pos="8686800" algn="l"/>
                <a:tab pos="9144000" algn="l"/>
                <a:tab pos="9574213" algn="l"/>
                <a:tab pos="10033000" algn="l"/>
                <a:tab pos="10515600" algn="l"/>
                <a:tab pos="10752138" algn="l"/>
                <a:tab pos="10755313" algn="l"/>
                <a:tab pos="10779125" algn="l"/>
                <a:tab pos="10931525" algn="l"/>
              </a:tabLst>
            </a:pPr>
            <a:endParaRPr lang="en-US" sz="4000" b="1">
              <a:solidFill>
                <a:srgbClr val="FF9933"/>
              </a:solidFill>
              <a:latin typeface="Arial" pitchFamily="34" charset="0"/>
            </a:endParaRPr>
          </a:p>
          <a:p>
            <a:pPr algn="l" eaLnBrk="1" hangingPunct="1">
              <a:lnSpc>
                <a:spcPct val="97000"/>
              </a:lnSpc>
              <a:buFont typeface="Symbol" pitchFamily="18" charset="2"/>
              <a:buNone/>
              <a:tabLst>
                <a:tab pos="0" algn="l"/>
                <a:tab pos="457200" algn="l"/>
                <a:tab pos="889000" algn="l"/>
                <a:tab pos="1371600" algn="l"/>
                <a:tab pos="1828800" algn="l"/>
                <a:tab pos="2286000" algn="l"/>
                <a:tab pos="2717800" algn="l"/>
                <a:tab pos="3200400" algn="l"/>
                <a:tab pos="3657600" algn="l"/>
                <a:tab pos="4114800" algn="l"/>
                <a:tab pos="4546600" algn="l"/>
                <a:tab pos="5029200" algn="l"/>
                <a:tab pos="5486400" algn="l"/>
                <a:tab pos="5916613" algn="l"/>
                <a:tab pos="6375400" algn="l"/>
                <a:tab pos="6858000" algn="l"/>
                <a:tab pos="7315200" algn="l"/>
                <a:tab pos="7745413" algn="l"/>
                <a:tab pos="8204200" algn="l"/>
                <a:tab pos="8686800" algn="l"/>
                <a:tab pos="9144000" algn="l"/>
                <a:tab pos="9574213" algn="l"/>
                <a:tab pos="10033000" algn="l"/>
                <a:tab pos="10515600" algn="l"/>
                <a:tab pos="10752138" algn="l"/>
                <a:tab pos="10755313" algn="l"/>
                <a:tab pos="10779125" algn="l"/>
                <a:tab pos="10931525" algn="l"/>
              </a:tabLst>
            </a:pPr>
            <a:r>
              <a:rPr lang="en-US" sz="4000" b="1">
                <a:solidFill>
                  <a:srgbClr val="FF9933"/>
                </a:solidFill>
                <a:latin typeface="Arial" pitchFamily="34" charset="0"/>
              </a:rPr>
              <a:t>P2P Networks</a:t>
            </a:r>
            <a:endParaRPr lang="en-US" sz="4000">
              <a:solidFill>
                <a:srgbClr val="FF9933"/>
              </a:solidFill>
              <a:latin typeface="Arial" pitchFamily="34" charset="0"/>
            </a:endParaRPr>
          </a:p>
          <a:p>
            <a:pPr eaLnBrk="1" hangingPunct="1">
              <a:lnSpc>
                <a:spcPct val="97000"/>
              </a:lnSpc>
              <a:buFont typeface="Symbol" pitchFamily="18" charset="2"/>
              <a:buNone/>
              <a:tabLst>
                <a:tab pos="0" algn="l"/>
                <a:tab pos="457200" algn="l"/>
                <a:tab pos="889000" algn="l"/>
                <a:tab pos="1371600" algn="l"/>
                <a:tab pos="1828800" algn="l"/>
                <a:tab pos="2286000" algn="l"/>
                <a:tab pos="2717800" algn="l"/>
                <a:tab pos="3200400" algn="l"/>
                <a:tab pos="3657600" algn="l"/>
                <a:tab pos="4114800" algn="l"/>
                <a:tab pos="4546600" algn="l"/>
                <a:tab pos="5029200" algn="l"/>
                <a:tab pos="5486400" algn="l"/>
                <a:tab pos="5916613" algn="l"/>
                <a:tab pos="6375400" algn="l"/>
                <a:tab pos="6858000" algn="l"/>
                <a:tab pos="7315200" algn="l"/>
                <a:tab pos="7745413" algn="l"/>
                <a:tab pos="8204200" algn="l"/>
                <a:tab pos="8686800" algn="l"/>
                <a:tab pos="9144000" algn="l"/>
                <a:tab pos="9574213" algn="l"/>
                <a:tab pos="10033000" algn="l"/>
                <a:tab pos="10515600" algn="l"/>
                <a:tab pos="10752138" algn="l"/>
                <a:tab pos="10755313" algn="l"/>
                <a:tab pos="10779125" algn="l"/>
                <a:tab pos="10931525" algn="l"/>
              </a:tabLst>
            </a:pPr>
            <a:endParaRPr lang="en-GB" sz="4000" b="1" i="1">
              <a:solidFill>
                <a:srgbClr val="FF9933"/>
              </a:solidFill>
              <a:latin typeface="Arial" pitchFamily="34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2113" y="5162550"/>
            <a:ext cx="9097962" cy="158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354013" lvl="1" indent="-193675" eaLnBrk="1" hangingPunct="1">
              <a:lnSpc>
                <a:spcPts val="3600"/>
              </a:lnSpc>
              <a:buFont typeface="Symbol" pitchFamily="18" charset="2"/>
              <a:buNone/>
              <a:tabLst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  <a:tab pos="9498013" algn="l"/>
              </a:tabLst>
            </a:pPr>
            <a:r>
              <a:rPr lang="en-GB" sz="3200">
                <a:solidFill>
                  <a:srgbClr val="CCCCCC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Mayank Pandey</a:t>
            </a:r>
          </a:p>
          <a:p>
            <a:pPr marL="354013" lvl="1" indent="-193675" eaLnBrk="1" hangingPunct="1">
              <a:lnSpc>
                <a:spcPct val="116000"/>
              </a:lnSpc>
              <a:buFont typeface="Symbol" pitchFamily="18" charset="2"/>
              <a:buNone/>
              <a:tabLst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  <a:tab pos="9498013" algn="l"/>
              </a:tabLst>
            </a:pPr>
            <a:r>
              <a:rPr lang="en-GB" sz="3200">
                <a:solidFill>
                  <a:srgbClr val="CCCCCC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Motilal Nehru National Institute of Technology,</a:t>
            </a:r>
          </a:p>
          <a:p>
            <a:pPr marL="354013" lvl="1" indent="-193675" eaLnBrk="1" hangingPunct="1">
              <a:lnSpc>
                <a:spcPct val="116000"/>
              </a:lnSpc>
              <a:buFont typeface="Symbol" pitchFamily="18" charset="2"/>
              <a:buNone/>
              <a:tabLst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  <a:tab pos="9498013" algn="l"/>
              </a:tabLst>
            </a:pPr>
            <a:r>
              <a:rPr lang="en-GB" sz="3200">
                <a:solidFill>
                  <a:srgbClr val="CCCCCC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Allahabad, Uttar Pradesh, India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0713" y="2179638"/>
            <a:ext cx="1824037" cy="240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Gnutella: Query Flooding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1363" y="1963738"/>
            <a:ext cx="4262437" cy="519112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Fully distributed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No central server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Public domain protocol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Many Gnutella clients implementing protocol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75250" y="1963738"/>
            <a:ext cx="4260850" cy="519112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Overlay network: graph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Edge between peer X and Y if there’s a TCP connection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All active peers and edges is overlay net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Given peer will typically be connected with &lt; 10 overlay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Gnutella: Protocol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en-US" sz="2500">
                <a:solidFill>
                  <a:schemeClr val="tx1"/>
                </a:solidFill>
              </a:rPr>
              <a:t>Query message sent </a:t>
            </a:r>
            <a:br>
              <a:rPr lang="en-US" sz="2500">
                <a:solidFill>
                  <a:schemeClr val="tx1"/>
                </a:solidFill>
              </a:rPr>
            </a:br>
            <a:r>
              <a:rPr lang="en-US" sz="2500">
                <a:solidFill>
                  <a:schemeClr val="tx1"/>
                </a:solidFill>
              </a:rPr>
              <a:t>over existing TCP</a:t>
            </a:r>
            <a:br>
              <a:rPr lang="en-US" sz="2500">
                <a:solidFill>
                  <a:schemeClr val="tx1"/>
                </a:solidFill>
              </a:rPr>
            </a:br>
            <a:r>
              <a:rPr lang="en-US" sz="2500">
                <a:solidFill>
                  <a:schemeClr val="tx1"/>
                </a:solidFill>
              </a:rPr>
              <a:t>connections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en-US" sz="2500">
                <a:solidFill>
                  <a:schemeClr val="tx1"/>
                </a:solidFill>
              </a:rPr>
              <a:t>Peers forward</a:t>
            </a:r>
            <a:br>
              <a:rPr lang="en-US" sz="2500">
                <a:solidFill>
                  <a:schemeClr val="tx1"/>
                </a:solidFill>
              </a:rPr>
            </a:br>
            <a:r>
              <a:rPr lang="en-US" sz="2500">
                <a:solidFill>
                  <a:schemeClr val="tx1"/>
                </a:solidFill>
              </a:rPr>
              <a:t>Query message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en-US" sz="2500">
                <a:solidFill>
                  <a:schemeClr val="tx1"/>
                </a:solidFill>
              </a:rPr>
              <a:t>QueryHit sent over </a:t>
            </a:r>
            <a:br>
              <a:rPr lang="en-US" sz="2500">
                <a:solidFill>
                  <a:schemeClr val="tx1"/>
                </a:solidFill>
              </a:rPr>
            </a:br>
            <a:r>
              <a:rPr lang="en-US" sz="2500">
                <a:solidFill>
                  <a:schemeClr val="tx1"/>
                </a:solidFill>
              </a:rPr>
              <a:t>reverse path</a:t>
            </a:r>
          </a:p>
          <a:p>
            <a:endParaRPr lang="en-US" sz="2500">
              <a:solidFill>
                <a:schemeClr val="tx1"/>
              </a:solidFill>
            </a:endParaRPr>
          </a:p>
        </p:txBody>
      </p:sp>
      <p:grpSp>
        <p:nvGrpSpPr>
          <p:cNvPr id="343071" name="Group 31"/>
          <p:cNvGrpSpPr>
            <a:grpSpLocks/>
          </p:cNvGrpSpPr>
          <p:nvPr/>
        </p:nvGrpSpPr>
        <p:grpSpPr bwMode="auto">
          <a:xfrm>
            <a:off x="4125913" y="2181225"/>
            <a:ext cx="5637212" cy="4418013"/>
            <a:chOff x="2599" y="1374"/>
            <a:chExt cx="3551" cy="2783"/>
          </a:xfrm>
        </p:grpSpPr>
        <p:graphicFrame>
          <p:nvGraphicFramePr>
            <p:cNvPr id="343045" name="Object 5"/>
            <p:cNvGraphicFramePr>
              <a:graphicFrameLocks noChangeAspect="1"/>
            </p:cNvGraphicFramePr>
            <p:nvPr/>
          </p:nvGraphicFramePr>
          <p:xfrm>
            <a:off x="2599" y="2870"/>
            <a:ext cx="423" cy="294"/>
          </p:xfrm>
          <a:graphic>
            <a:graphicData uri="http://schemas.openxmlformats.org/presentationml/2006/ole">
              <p:oleObj spid="_x0000_s343045" name="Clip" r:id="rId4" imgW="1305000" imgH="1085760" progId="MS_ClipArt_Gallery.2">
                <p:embed/>
              </p:oleObj>
            </a:graphicData>
          </a:graphic>
        </p:graphicFrame>
        <p:graphicFrame>
          <p:nvGraphicFramePr>
            <p:cNvPr id="343046" name="Object 6"/>
            <p:cNvGraphicFramePr>
              <a:graphicFrameLocks noChangeAspect="1"/>
            </p:cNvGraphicFramePr>
            <p:nvPr/>
          </p:nvGraphicFramePr>
          <p:xfrm>
            <a:off x="3772" y="3861"/>
            <a:ext cx="423" cy="296"/>
          </p:xfrm>
          <a:graphic>
            <a:graphicData uri="http://schemas.openxmlformats.org/presentationml/2006/ole">
              <p:oleObj spid="_x0000_s343046" name="Clip" r:id="rId5" imgW="1305000" imgH="1085760" progId="MS_ClipArt_Gallery.2">
                <p:embed/>
              </p:oleObj>
            </a:graphicData>
          </a:graphic>
        </p:graphicFrame>
        <p:graphicFrame>
          <p:nvGraphicFramePr>
            <p:cNvPr id="343047" name="Object 7"/>
            <p:cNvGraphicFramePr>
              <a:graphicFrameLocks noChangeAspect="1"/>
            </p:cNvGraphicFramePr>
            <p:nvPr/>
          </p:nvGraphicFramePr>
          <p:xfrm>
            <a:off x="3772" y="2870"/>
            <a:ext cx="423" cy="294"/>
          </p:xfrm>
          <a:graphic>
            <a:graphicData uri="http://schemas.openxmlformats.org/presentationml/2006/ole">
              <p:oleObj spid="_x0000_s343047" name="Clip" r:id="rId6" imgW="1305000" imgH="1085760" progId="MS_ClipArt_Gallery.2">
                <p:embed/>
              </p:oleObj>
            </a:graphicData>
          </a:graphic>
        </p:graphicFrame>
        <p:graphicFrame>
          <p:nvGraphicFramePr>
            <p:cNvPr id="343048" name="Object 8"/>
            <p:cNvGraphicFramePr>
              <a:graphicFrameLocks noChangeAspect="1"/>
            </p:cNvGraphicFramePr>
            <p:nvPr/>
          </p:nvGraphicFramePr>
          <p:xfrm>
            <a:off x="3772" y="1836"/>
            <a:ext cx="423" cy="295"/>
          </p:xfrm>
          <a:graphic>
            <a:graphicData uri="http://schemas.openxmlformats.org/presentationml/2006/ole">
              <p:oleObj spid="_x0000_s343048" name="Clip" r:id="rId7" imgW="1305000" imgH="1085760" progId="MS_ClipArt_Gallery.2">
                <p:embed/>
              </p:oleObj>
            </a:graphicData>
          </a:graphic>
        </p:graphicFrame>
        <p:graphicFrame>
          <p:nvGraphicFramePr>
            <p:cNvPr id="343049" name="Object 9"/>
            <p:cNvGraphicFramePr>
              <a:graphicFrameLocks noChangeAspect="1"/>
            </p:cNvGraphicFramePr>
            <p:nvPr/>
          </p:nvGraphicFramePr>
          <p:xfrm>
            <a:off x="5553" y="2828"/>
            <a:ext cx="423" cy="295"/>
          </p:xfrm>
          <a:graphic>
            <a:graphicData uri="http://schemas.openxmlformats.org/presentationml/2006/ole">
              <p:oleObj spid="_x0000_s343049" name="Clip" r:id="rId8" imgW="1305000" imgH="1085760" progId="MS_ClipArt_Gallery.2">
                <p:embed/>
              </p:oleObj>
            </a:graphicData>
          </a:graphic>
        </p:graphicFrame>
        <p:graphicFrame>
          <p:nvGraphicFramePr>
            <p:cNvPr id="343050" name="Object 10"/>
            <p:cNvGraphicFramePr>
              <a:graphicFrameLocks noChangeAspect="1"/>
            </p:cNvGraphicFramePr>
            <p:nvPr/>
          </p:nvGraphicFramePr>
          <p:xfrm>
            <a:off x="5553" y="1794"/>
            <a:ext cx="423" cy="296"/>
          </p:xfrm>
          <a:graphic>
            <a:graphicData uri="http://schemas.openxmlformats.org/presentationml/2006/ole">
              <p:oleObj spid="_x0000_s343050" name="Clip" r:id="rId9" imgW="1305000" imgH="1085760" progId="MS_ClipArt_Gallery.2">
                <p:embed/>
              </p:oleObj>
            </a:graphicData>
          </a:graphic>
        </p:graphicFrame>
        <p:sp>
          <p:nvSpPr>
            <p:cNvPr id="343051" name="Line 11"/>
            <p:cNvSpPr>
              <a:spLocks noChangeShapeType="1"/>
            </p:cNvSpPr>
            <p:nvPr/>
          </p:nvSpPr>
          <p:spPr bwMode="auto">
            <a:xfrm flipV="1">
              <a:off x="2882" y="2083"/>
              <a:ext cx="1080" cy="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52" name="Line 12"/>
            <p:cNvSpPr>
              <a:spLocks noChangeShapeType="1"/>
            </p:cNvSpPr>
            <p:nvPr/>
          </p:nvSpPr>
          <p:spPr bwMode="auto">
            <a:xfrm>
              <a:off x="4097" y="1919"/>
              <a:ext cx="17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53" name="Line 13"/>
            <p:cNvSpPr>
              <a:spLocks noChangeShapeType="1"/>
            </p:cNvSpPr>
            <p:nvPr/>
          </p:nvSpPr>
          <p:spPr bwMode="auto">
            <a:xfrm>
              <a:off x="4136" y="2042"/>
              <a:ext cx="1691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54" name="Line 14"/>
            <p:cNvSpPr>
              <a:spLocks noChangeShapeType="1"/>
            </p:cNvSpPr>
            <p:nvPr/>
          </p:nvSpPr>
          <p:spPr bwMode="auto">
            <a:xfrm>
              <a:off x="2922" y="3076"/>
              <a:ext cx="103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55" name="Line 15"/>
            <p:cNvSpPr>
              <a:spLocks noChangeShapeType="1"/>
            </p:cNvSpPr>
            <p:nvPr/>
          </p:nvSpPr>
          <p:spPr bwMode="auto">
            <a:xfrm flipH="1">
              <a:off x="2963" y="2993"/>
              <a:ext cx="98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56" name="Line 16"/>
            <p:cNvSpPr>
              <a:spLocks noChangeShapeType="1"/>
            </p:cNvSpPr>
            <p:nvPr/>
          </p:nvSpPr>
          <p:spPr bwMode="auto">
            <a:xfrm>
              <a:off x="2922" y="3118"/>
              <a:ext cx="1127" cy="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3247" y="2828"/>
              <a:ext cx="56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Query</a:t>
              </a: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3126" y="3035"/>
              <a:ext cx="75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QueryHit</a:t>
              </a:r>
            </a:p>
          </p:txBody>
        </p:sp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4663" y="1753"/>
              <a:ext cx="56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Query</a:t>
              </a:r>
            </a:p>
          </p:txBody>
        </p:sp>
        <p:sp>
          <p:nvSpPr>
            <p:cNvPr id="343060" name="Text Box 20"/>
            <p:cNvSpPr txBox="1">
              <a:spLocks noChangeArrowheads="1"/>
            </p:cNvSpPr>
            <p:nvPr/>
          </p:nvSpPr>
          <p:spPr bwMode="auto">
            <a:xfrm rot="1838329">
              <a:off x="4685" y="2382"/>
              <a:ext cx="68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Query</a:t>
              </a:r>
            </a:p>
          </p:txBody>
        </p:sp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4663" y="1960"/>
              <a:ext cx="75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QueryHit</a:t>
              </a:r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 rot="-2282823">
              <a:off x="3086" y="2245"/>
              <a:ext cx="56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Query</a:t>
              </a:r>
            </a:p>
          </p:txBody>
        </p:sp>
        <p:sp>
          <p:nvSpPr>
            <p:cNvPr id="343063" name="Text Box 23"/>
            <p:cNvSpPr txBox="1">
              <a:spLocks noChangeArrowheads="1"/>
            </p:cNvSpPr>
            <p:nvPr/>
          </p:nvSpPr>
          <p:spPr bwMode="auto">
            <a:xfrm rot="2175888">
              <a:off x="3173" y="3516"/>
              <a:ext cx="56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Query</a:t>
              </a:r>
            </a:p>
          </p:txBody>
        </p:sp>
        <p:sp>
          <p:nvSpPr>
            <p:cNvPr id="343064" name="Line 24"/>
            <p:cNvSpPr>
              <a:spLocks noChangeShapeType="1"/>
            </p:cNvSpPr>
            <p:nvPr/>
          </p:nvSpPr>
          <p:spPr bwMode="auto">
            <a:xfrm flipH="1">
              <a:off x="2922" y="2083"/>
              <a:ext cx="1127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65" name="Text Box 25"/>
            <p:cNvSpPr txBox="1">
              <a:spLocks noChangeArrowheads="1"/>
            </p:cNvSpPr>
            <p:nvPr/>
          </p:nvSpPr>
          <p:spPr bwMode="auto">
            <a:xfrm rot="-2200461">
              <a:off x="3196" y="2403"/>
              <a:ext cx="86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QueryHit</a:t>
              </a:r>
            </a:p>
          </p:txBody>
        </p:sp>
        <p:sp>
          <p:nvSpPr>
            <p:cNvPr id="343066" name="Freeform 26"/>
            <p:cNvSpPr>
              <a:spLocks/>
            </p:cNvSpPr>
            <p:nvPr/>
          </p:nvSpPr>
          <p:spPr bwMode="auto">
            <a:xfrm>
              <a:off x="2700" y="1374"/>
              <a:ext cx="3450" cy="1496"/>
            </a:xfrm>
            <a:custGeom>
              <a:avLst/>
              <a:gdLst/>
              <a:ahLst/>
              <a:cxnLst>
                <a:cxn ang="0">
                  <a:pos x="3528" y="536"/>
                </a:cxn>
                <a:cxn ang="0">
                  <a:pos x="2856" y="248"/>
                </a:cxn>
                <a:cxn ang="0">
                  <a:pos x="1608" y="152"/>
                </a:cxn>
                <a:cxn ang="0">
                  <a:pos x="264" y="1160"/>
                </a:cxn>
                <a:cxn ang="0">
                  <a:pos x="24" y="1736"/>
                </a:cxn>
              </a:cxnLst>
              <a:rect l="0" t="0" r="r" b="b"/>
              <a:pathLst>
                <a:path w="3528" h="1736">
                  <a:moveTo>
                    <a:pt x="3528" y="536"/>
                  </a:moveTo>
                  <a:cubicBezTo>
                    <a:pt x="3352" y="424"/>
                    <a:pt x="3176" y="312"/>
                    <a:pt x="2856" y="248"/>
                  </a:cubicBezTo>
                  <a:cubicBezTo>
                    <a:pt x="2536" y="184"/>
                    <a:pt x="2040" y="0"/>
                    <a:pt x="1608" y="152"/>
                  </a:cubicBezTo>
                  <a:cubicBezTo>
                    <a:pt x="1176" y="304"/>
                    <a:pt x="528" y="896"/>
                    <a:pt x="264" y="1160"/>
                  </a:cubicBezTo>
                  <a:cubicBezTo>
                    <a:pt x="0" y="1424"/>
                    <a:pt x="64" y="1640"/>
                    <a:pt x="24" y="173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67" name="Line 27"/>
            <p:cNvSpPr>
              <a:spLocks noChangeShapeType="1"/>
            </p:cNvSpPr>
            <p:nvPr/>
          </p:nvSpPr>
          <p:spPr bwMode="auto">
            <a:xfrm flipH="1">
              <a:off x="4136" y="2002"/>
              <a:ext cx="1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7894638" y="1789113"/>
            <a:ext cx="2185987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sz="2000">
                <a:solidFill>
                  <a:schemeClr val="tx1"/>
                </a:solidFill>
              </a:rPr>
              <a:t>File transfer:</a:t>
            </a:r>
          </a:p>
          <a:p>
            <a:pPr algn="l" defTabSz="503238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sz="200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1212850" y="5427663"/>
            <a:ext cx="1922463" cy="11858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l" defTabSz="503238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>
                <a:solidFill>
                  <a:schemeClr val="tx1"/>
                </a:solidFill>
              </a:rPr>
              <a:t>Scalability:</a:t>
            </a:r>
          </a:p>
          <a:p>
            <a:pPr algn="l" defTabSz="503238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>
                <a:solidFill>
                  <a:schemeClr val="tx1"/>
                </a:solidFill>
              </a:rPr>
              <a:t>limited scope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flooding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Gnutella: Peer Joining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694737" cy="4711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Joining peer X must find some other peers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Start with a list of candidate peers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X sequentially attempts TCP connections with peers on list until connection setup with Y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X sends Ping message to Y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Y forwards Ping message. 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All peers receiving Ping message respond with Pong message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X receives many Pong messages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X can then set up additional TCP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Gnutella: Pros and Cons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722438"/>
            <a:ext cx="9259887" cy="5226050"/>
          </a:xfrm>
        </p:spPr>
        <p:txBody>
          <a:bodyPr/>
          <a:lstStyle/>
          <a:p>
            <a:r>
              <a:rPr lang="en-US" sz="2600">
                <a:latin typeface="Garamond" pitchFamily="18" charset="0"/>
              </a:rPr>
              <a:t>Advantages</a:t>
            </a:r>
          </a:p>
          <a:p>
            <a:pPr lvl="1"/>
            <a:r>
              <a:rPr lang="en-US" sz="2600">
                <a:latin typeface="Garamond" pitchFamily="18" charset="0"/>
              </a:rPr>
              <a:t>Fully decentralized</a:t>
            </a:r>
          </a:p>
          <a:p>
            <a:pPr lvl="1"/>
            <a:r>
              <a:rPr lang="en-US" sz="2600">
                <a:latin typeface="Garamond" pitchFamily="18" charset="0"/>
              </a:rPr>
              <a:t>Search cost distributed</a:t>
            </a:r>
          </a:p>
          <a:p>
            <a:pPr lvl="1"/>
            <a:r>
              <a:rPr lang="en-US" sz="2600">
                <a:latin typeface="Garamond" pitchFamily="18" charset="0"/>
              </a:rPr>
              <a:t>Processing per node permits powerful search semantics</a:t>
            </a:r>
          </a:p>
          <a:p>
            <a:r>
              <a:rPr lang="en-US" sz="2600">
                <a:latin typeface="Garamond" pitchFamily="18" charset="0"/>
              </a:rPr>
              <a:t>Disadvantages</a:t>
            </a:r>
          </a:p>
          <a:p>
            <a:pPr lvl="1"/>
            <a:r>
              <a:rPr lang="en-US" sz="2600">
                <a:latin typeface="Garamond" pitchFamily="18" charset="0"/>
              </a:rPr>
              <a:t>Search scope may be quite large</a:t>
            </a:r>
          </a:p>
          <a:p>
            <a:pPr lvl="1"/>
            <a:r>
              <a:rPr lang="en-US" sz="2600">
                <a:latin typeface="Garamond" pitchFamily="18" charset="0"/>
              </a:rPr>
              <a:t>Search time may be quite long</a:t>
            </a:r>
          </a:p>
          <a:p>
            <a:pPr lvl="1"/>
            <a:r>
              <a:rPr lang="en-US" sz="2600">
                <a:latin typeface="Garamond" pitchFamily="18" charset="0"/>
              </a:rPr>
              <a:t>High overhead, and nodes come and go often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i="0"/>
              <a:t>Hybrid P2P system: KaAzA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3113" y="1874838"/>
            <a:ext cx="9067800" cy="49942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>
                <a:solidFill>
                  <a:schemeClr val="bg1"/>
                </a:solidFill>
                <a:latin typeface="Garamond" pitchFamily="18" charset="0"/>
              </a:rPr>
              <a:t>KaZaA history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2001: created by Dutch company (Kazaa BV)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>
                <a:solidFill>
                  <a:schemeClr val="bg1"/>
                </a:solidFill>
                <a:latin typeface="Garamond" pitchFamily="18" charset="0"/>
              </a:rPr>
              <a:t>Smart query flooding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Join: on start, the client contacts a super-node (and may later become one)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Publish: client sends list of files to its super-node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Search: send query to super-node, and the super-nodes flood queries among themselves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Fetch: get file directly from peer (s); can fetch from multiple peers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/>
              <a:t> KaZaA: Exploiting Heterogeneity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1363" y="1963738"/>
            <a:ext cx="4822825" cy="47117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>
                <a:solidFill>
                  <a:schemeClr val="bg1"/>
                </a:solidFill>
                <a:latin typeface="Garamond" pitchFamily="18" charset="0"/>
              </a:rPr>
              <a:t>Each peer is either a group leader or assigned to a group leader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2900">
                <a:solidFill>
                  <a:schemeClr val="bg1"/>
                </a:solidFill>
                <a:latin typeface="Garamond" pitchFamily="18" charset="0"/>
              </a:rPr>
              <a:t>TCP connection between peer and its group leader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2900">
                <a:solidFill>
                  <a:schemeClr val="bg1"/>
                </a:solidFill>
                <a:latin typeface="Garamond" pitchFamily="18" charset="0"/>
              </a:rPr>
              <a:t>TCP connections between some pairs of group leaders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>
                <a:solidFill>
                  <a:schemeClr val="bg1"/>
                </a:solidFill>
                <a:latin typeface="Garamond" pitchFamily="18" charset="0"/>
              </a:rPr>
              <a:t>Group leader tracks the content in all its children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5878513" y="1722438"/>
          <a:ext cx="3946525" cy="5122862"/>
        </p:xfrm>
        <a:graphic>
          <a:graphicData uri="http://schemas.openxmlformats.org/presentationml/2006/ole">
            <p:oleObj spid="_x0000_s351236" name="VISIO" r:id="rId4" imgW="4208400" imgH="592416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/>
              <a:t> </a:t>
            </a:r>
            <a:r>
              <a:rPr lang="en-US" sz="3900" i="0"/>
              <a:t>KaZaA: Motivation for Super-Nodes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798638"/>
            <a:ext cx="8991600" cy="5191125"/>
          </a:xfrm>
        </p:spPr>
        <p:txBody>
          <a:bodyPr/>
          <a:lstStyle/>
          <a:p>
            <a:r>
              <a:rPr lang="en-US" sz="2800">
                <a:latin typeface="Garamond" pitchFamily="18" charset="0"/>
              </a:rPr>
              <a:t>Query consolidation</a:t>
            </a:r>
          </a:p>
          <a:p>
            <a:pPr lvl="1"/>
            <a:r>
              <a:rPr lang="en-US">
                <a:latin typeface="Garamond" pitchFamily="18" charset="0"/>
              </a:rPr>
              <a:t>Many connected nodes may have only a few files</a:t>
            </a:r>
          </a:p>
          <a:p>
            <a:pPr lvl="1"/>
            <a:r>
              <a:rPr lang="en-US">
                <a:latin typeface="Garamond" pitchFamily="18" charset="0"/>
              </a:rPr>
              <a:t>Propagating query to a sub-node may take more time than for the super-node to answer itself</a:t>
            </a:r>
          </a:p>
          <a:p>
            <a:r>
              <a:rPr lang="en-US" sz="2800">
                <a:latin typeface="Garamond" pitchFamily="18" charset="0"/>
              </a:rPr>
              <a:t>Stability</a:t>
            </a:r>
          </a:p>
          <a:p>
            <a:pPr lvl="1"/>
            <a:r>
              <a:rPr lang="en-US">
                <a:latin typeface="Garamond" pitchFamily="18" charset="0"/>
              </a:rPr>
              <a:t>Super-node selection favors nodes with high up-time</a:t>
            </a:r>
          </a:p>
          <a:p>
            <a:pPr lvl="1"/>
            <a:r>
              <a:rPr lang="en-US">
                <a:latin typeface="Garamond" pitchFamily="18" charset="0"/>
              </a:rPr>
              <a:t>How long you’ve been on is a good predictor of how long you’ll be around in the 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P2P Case study: Skype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874838"/>
            <a:ext cx="441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inherently P2P: pairs of users communicate.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proprietary application-layer protocol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hierarchical overlay with SNs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Index maps usernames to IP addresses; distributed over SNs</a:t>
            </a:r>
          </a:p>
        </p:txBody>
      </p:sp>
      <p:grpSp>
        <p:nvGrpSpPr>
          <p:cNvPr id="355332" name="Group 4"/>
          <p:cNvGrpSpPr>
            <a:grpSpLocks/>
          </p:cNvGrpSpPr>
          <p:nvPr/>
        </p:nvGrpSpPr>
        <p:grpSpPr bwMode="auto">
          <a:xfrm>
            <a:off x="6897688" y="1971675"/>
            <a:ext cx="1801812" cy="1695450"/>
            <a:chOff x="3941" y="1127"/>
            <a:chExt cx="1030" cy="969"/>
          </a:xfrm>
        </p:grpSpPr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3941" y="1599"/>
              <a:ext cx="401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4063" y="1232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 flipH="1">
              <a:off x="4352" y="1127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 flipH="1">
              <a:off x="4352" y="1231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37" name="Line 9"/>
            <p:cNvSpPr>
              <a:spLocks noChangeShapeType="1"/>
            </p:cNvSpPr>
            <p:nvPr/>
          </p:nvSpPr>
          <p:spPr bwMode="auto">
            <a:xfrm flipH="1">
              <a:off x="4369" y="1457"/>
              <a:ext cx="602" cy="4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5338" name="Group 10"/>
            <p:cNvGrpSpPr>
              <a:grpSpLocks/>
            </p:cNvGrpSpPr>
            <p:nvPr/>
          </p:nvGrpSpPr>
          <p:grpSpPr bwMode="auto">
            <a:xfrm>
              <a:off x="4098" y="1653"/>
              <a:ext cx="535" cy="443"/>
              <a:chOff x="3464" y="1275"/>
              <a:chExt cx="395" cy="329"/>
            </a:xfrm>
          </p:grpSpPr>
          <p:pic>
            <p:nvPicPr>
              <p:cNvPr id="355339" name="Picture 11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40" name="Object 12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40" name="Clip" r:id="rId4" imgW="1305000" imgH="1085760" progId="MS_ClipArt_Gallery.2">
                  <p:embed/>
                </p:oleObj>
              </a:graphicData>
            </a:graphic>
          </p:graphicFrame>
        </p:grpSp>
      </p:grpSp>
      <p:grpSp>
        <p:nvGrpSpPr>
          <p:cNvPr id="355341" name="Group 13"/>
          <p:cNvGrpSpPr>
            <a:grpSpLocks/>
          </p:cNvGrpSpPr>
          <p:nvPr/>
        </p:nvGrpSpPr>
        <p:grpSpPr bwMode="auto">
          <a:xfrm>
            <a:off x="5238750" y="3803650"/>
            <a:ext cx="1716088" cy="2300288"/>
            <a:chOff x="2993" y="2174"/>
            <a:chExt cx="981" cy="1314"/>
          </a:xfrm>
        </p:grpSpPr>
        <p:sp>
          <p:nvSpPr>
            <p:cNvPr id="355342" name="Line 14"/>
            <p:cNvSpPr>
              <a:spLocks noChangeShapeType="1"/>
            </p:cNvSpPr>
            <p:nvPr/>
          </p:nvSpPr>
          <p:spPr bwMode="auto">
            <a:xfrm flipV="1">
              <a:off x="3622" y="2775"/>
              <a:ext cx="61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43" name="Line 15"/>
            <p:cNvSpPr>
              <a:spLocks noChangeShapeType="1"/>
            </p:cNvSpPr>
            <p:nvPr/>
          </p:nvSpPr>
          <p:spPr bwMode="auto">
            <a:xfrm>
              <a:off x="3405" y="2181"/>
              <a:ext cx="313" cy="6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44" name="Line 16"/>
            <p:cNvSpPr>
              <a:spLocks noChangeShapeType="1"/>
            </p:cNvSpPr>
            <p:nvPr/>
          </p:nvSpPr>
          <p:spPr bwMode="auto">
            <a:xfrm>
              <a:off x="3265" y="2556"/>
              <a:ext cx="428" cy="21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45" name="Line 17"/>
            <p:cNvSpPr>
              <a:spLocks noChangeShapeType="1"/>
            </p:cNvSpPr>
            <p:nvPr/>
          </p:nvSpPr>
          <p:spPr bwMode="auto">
            <a:xfrm flipV="1">
              <a:off x="3117" y="2784"/>
              <a:ext cx="576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46" name="Line 18"/>
            <p:cNvSpPr>
              <a:spLocks noChangeShapeType="1"/>
            </p:cNvSpPr>
            <p:nvPr/>
          </p:nvSpPr>
          <p:spPr bwMode="auto">
            <a:xfrm flipV="1">
              <a:off x="3238" y="2818"/>
              <a:ext cx="472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5347" name="Group 19"/>
            <p:cNvGrpSpPr>
              <a:grpSpLocks/>
            </p:cNvGrpSpPr>
            <p:nvPr/>
          </p:nvGrpSpPr>
          <p:grpSpPr bwMode="auto">
            <a:xfrm>
              <a:off x="3125" y="3091"/>
              <a:ext cx="316" cy="303"/>
              <a:chOff x="3464" y="1275"/>
              <a:chExt cx="395" cy="329"/>
            </a:xfrm>
          </p:grpSpPr>
          <p:pic>
            <p:nvPicPr>
              <p:cNvPr id="355348" name="Picture 20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49" name="Object 21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49" name="Clip" r:id="rId5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50" name="Group 22"/>
            <p:cNvGrpSpPr>
              <a:grpSpLocks/>
            </p:cNvGrpSpPr>
            <p:nvPr/>
          </p:nvGrpSpPr>
          <p:grpSpPr bwMode="auto">
            <a:xfrm>
              <a:off x="2993" y="2768"/>
              <a:ext cx="316" cy="303"/>
              <a:chOff x="3464" y="1275"/>
              <a:chExt cx="395" cy="329"/>
            </a:xfrm>
          </p:grpSpPr>
          <p:pic>
            <p:nvPicPr>
              <p:cNvPr id="355351" name="Picture 23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52" name="Object 24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52" name="Clip" r:id="rId6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53" name="Group 25"/>
            <p:cNvGrpSpPr>
              <a:grpSpLocks/>
            </p:cNvGrpSpPr>
            <p:nvPr/>
          </p:nvGrpSpPr>
          <p:grpSpPr bwMode="auto">
            <a:xfrm>
              <a:off x="3509" y="3185"/>
              <a:ext cx="316" cy="303"/>
              <a:chOff x="3464" y="1275"/>
              <a:chExt cx="395" cy="329"/>
            </a:xfrm>
          </p:grpSpPr>
          <p:pic>
            <p:nvPicPr>
              <p:cNvPr id="355354" name="Picture 26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55" name="Object 27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55" name="Clip" r:id="rId7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3264" y="2174"/>
              <a:ext cx="316" cy="303"/>
              <a:chOff x="3464" y="1275"/>
              <a:chExt cx="395" cy="329"/>
            </a:xfrm>
          </p:grpSpPr>
          <p:pic>
            <p:nvPicPr>
              <p:cNvPr id="355357" name="Picture 29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58" name="Object 30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58" name="Clip" r:id="rId8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59" name="Group 31"/>
            <p:cNvGrpSpPr>
              <a:grpSpLocks/>
            </p:cNvGrpSpPr>
            <p:nvPr/>
          </p:nvGrpSpPr>
          <p:grpSpPr bwMode="auto">
            <a:xfrm>
              <a:off x="3019" y="2408"/>
              <a:ext cx="316" cy="303"/>
              <a:chOff x="3464" y="1275"/>
              <a:chExt cx="395" cy="329"/>
            </a:xfrm>
          </p:grpSpPr>
          <p:pic>
            <p:nvPicPr>
              <p:cNvPr id="355360" name="Picture 32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61" name="Object 33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61" name="Clip" r:id="rId9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62" name="Group 34"/>
            <p:cNvGrpSpPr>
              <a:grpSpLocks/>
            </p:cNvGrpSpPr>
            <p:nvPr/>
          </p:nvGrpSpPr>
          <p:grpSpPr bwMode="auto">
            <a:xfrm>
              <a:off x="3439" y="2610"/>
              <a:ext cx="535" cy="443"/>
              <a:chOff x="3464" y="1275"/>
              <a:chExt cx="395" cy="329"/>
            </a:xfrm>
          </p:grpSpPr>
          <p:pic>
            <p:nvPicPr>
              <p:cNvPr id="355363" name="Picture 3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64" name="Object 36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64" name="Clip" r:id="rId10" imgW="1305000" imgH="1085760" progId="MS_ClipArt_Gallery.2">
                  <p:embed/>
                </p:oleObj>
              </a:graphicData>
            </a:graphic>
          </p:graphicFrame>
        </p:grpSp>
      </p:grpSp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6538913" y="3330575"/>
            <a:ext cx="1114425" cy="14795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699375" y="3162300"/>
            <a:ext cx="762000" cy="1663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5367" name="Line 39"/>
          <p:cNvSpPr>
            <a:spLocks noChangeShapeType="1"/>
          </p:cNvSpPr>
          <p:nvPr/>
        </p:nvSpPr>
        <p:spPr bwMode="auto">
          <a:xfrm flipV="1">
            <a:off x="6629400" y="4778375"/>
            <a:ext cx="1878013" cy="3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5368" name="Group 40"/>
          <p:cNvGrpSpPr>
            <a:grpSpLocks/>
          </p:cNvGrpSpPr>
          <p:nvPr/>
        </p:nvGrpSpPr>
        <p:grpSpPr bwMode="auto">
          <a:xfrm>
            <a:off x="8002588" y="3727450"/>
            <a:ext cx="1787525" cy="2287588"/>
            <a:chOff x="4564" y="2130"/>
            <a:chExt cx="1021" cy="1307"/>
          </a:xfrm>
        </p:grpSpPr>
        <p:sp>
          <p:nvSpPr>
            <p:cNvPr id="355369" name="Line 41"/>
            <p:cNvSpPr>
              <a:spLocks noChangeShapeType="1"/>
            </p:cNvSpPr>
            <p:nvPr/>
          </p:nvSpPr>
          <p:spPr bwMode="auto">
            <a:xfrm flipH="1" flipV="1">
              <a:off x="4808" y="2828"/>
              <a:ext cx="53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70" name="Line 42"/>
            <p:cNvSpPr>
              <a:spLocks noChangeShapeType="1"/>
            </p:cNvSpPr>
            <p:nvPr/>
          </p:nvSpPr>
          <p:spPr bwMode="auto">
            <a:xfrm flipH="1" flipV="1">
              <a:off x="4843" y="2846"/>
              <a:ext cx="490" cy="2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71" name="Line 43"/>
            <p:cNvSpPr>
              <a:spLocks noChangeShapeType="1"/>
            </p:cNvSpPr>
            <p:nvPr/>
          </p:nvSpPr>
          <p:spPr bwMode="auto">
            <a:xfrm flipH="1" flipV="1">
              <a:off x="4818" y="2828"/>
              <a:ext cx="638" cy="6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72" name="Line 44"/>
            <p:cNvSpPr>
              <a:spLocks noChangeShapeType="1"/>
            </p:cNvSpPr>
            <p:nvPr/>
          </p:nvSpPr>
          <p:spPr bwMode="auto">
            <a:xfrm flipH="1">
              <a:off x="4818" y="2233"/>
              <a:ext cx="375" cy="6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73" name="Line 45"/>
            <p:cNvSpPr>
              <a:spLocks noChangeShapeType="1"/>
            </p:cNvSpPr>
            <p:nvPr/>
          </p:nvSpPr>
          <p:spPr bwMode="auto">
            <a:xfrm flipH="1">
              <a:off x="4835" y="2459"/>
              <a:ext cx="602" cy="4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5374" name="Group 46"/>
            <p:cNvGrpSpPr>
              <a:grpSpLocks/>
            </p:cNvGrpSpPr>
            <p:nvPr/>
          </p:nvGrpSpPr>
          <p:grpSpPr bwMode="auto">
            <a:xfrm>
              <a:off x="5269" y="2759"/>
              <a:ext cx="316" cy="303"/>
              <a:chOff x="3464" y="1275"/>
              <a:chExt cx="395" cy="329"/>
            </a:xfrm>
          </p:grpSpPr>
          <p:pic>
            <p:nvPicPr>
              <p:cNvPr id="355375" name="Picture 47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76" name="Object 48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76" name="Clip" r:id="rId11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77" name="Group 49"/>
            <p:cNvGrpSpPr>
              <a:grpSpLocks/>
            </p:cNvGrpSpPr>
            <p:nvPr/>
          </p:nvGrpSpPr>
          <p:grpSpPr bwMode="auto">
            <a:xfrm>
              <a:off x="5166" y="3081"/>
              <a:ext cx="316" cy="303"/>
              <a:chOff x="3464" y="1275"/>
              <a:chExt cx="395" cy="329"/>
            </a:xfrm>
          </p:grpSpPr>
          <p:pic>
            <p:nvPicPr>
              <p:cNvPr id="355378" name="Picture 50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79" name="Object 51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79" name="Clip" r:id="rId12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80" name="Group 52"/>
            <p:cNvGrpSpPr>
              <a:grpSpLocks/>
            </p:cNvGrpSpPr>
            <p:nvPr/>
          </p:nvGrpSpPr>
          <p:grpSpPr bwMode="auto">
            <a:xfrm>
              <a:off x="5262" y="2375"/>
              <a:ext cx="316" cy="303"/>
              <a:chOff x="3464" y="1275"/>
              <a:chExt cx="395" cy="329"/>
            </a:xfrm>
          </p:grpSpPr>
          <p:pic>
            <p:nvPicPr>
              <p:cNvPr id="355381" name="Picture 53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82" name="Object 54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82" name="Clip" r:id="rId13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83" name="Group 55"/>
            <p:cNvGrpSpPr>
              <a:grpSpLocks/>
            </p:cNvGrpSpPr>
            <p:nvPr/>
          </p:nvGrpSpPr>
          <p:grpSpPr bwMode="auto">
            <a:xfrm>
              <a:off x="5026" y="2130"/>
              <a:ext cx="316" cy="303"/>
              <a:chOff x="3464" y="1275"/>
              <a:chExt cx="395" cy="329"/>
            </a:xfrm>
          </p:grpSpPr>
          <p:pic>
            <p:nvPicPr>
              <p:cNvPr id="355384" name="Picture 56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85" name="Object 57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85" name="Clip" r:id="rId14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86" name="Group 58"/>
            <p:cNvGrpSpPr>
              <a:grpSpLocks/>
            </p:cNvGrpSpPr>
            <p:nvPr/>
          </p:nvGrpSpPr>
          <p:grpSpPr bwMode="auto">
            <a:xfrm>
              <a:off x="4720" y="3134"/>
              <a:ext cx="316" cy="303"/>
              <a:chOff x="3464" y="1275"/>
              <a:chExt cx="395" cy="329"/>
            </a:xfrm>
          </p:grpSpPr>
          <p:pic>
            <p:nvPicPr>
              <p:cNvPr id="355387" name="Picture 59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88" name="Object 60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88" name="Clip" r:id="rId15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5389" name="Group 61"/>
            <p:cNvGrpSpPr>
              <a:grpSpLocks/>
            </p:cNvGrpSpPr>
            <p:nvPr/>
          </p:nvGrpSpPr>
          <p:grpSpPr bwMode="auto">
            <a:xfrm>
              <a:off x="4564" y="2655"/>
              <a:ext cx="535" cy="443"/>
              <a:chOff x="3464" y="1275"/>
              <a:chExt cx="395" cy="329"/>
            </a:xfrm>
          </p:grpSpPr>
          <p:pic>
            <p:nvPicPr>
              <p:cNvPr id="355390" name="Picture 62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5391" name="Object 63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5391" name="Clip" r:id="rId16" imgW="1305000" imgH="1085760" progId="MS_ClipArt_Gallery.2">
                  <p:embed/>
                </p:oleObj>
              </a:graphicData>
            </a:graphic>
          </p:graphicFrame>
        </p:grpSp>
      </p:grpSp>
      <p:grpSp>
        <p:nvGrpSpPr>
          <p:cNvPr id="355392" name="Group 64"/>
          <p:cNvGrpSpPr>
            <a:grpSpLocks/>
          </p:cNvGrpSpPr>
          <p:nvPr/>
        </p:nvGrpSpPr>
        <p:grpSpPr bwMode="auto">
          <a:xfrm>
            <a:off x="6469063" y="1600200"/>
            <a:ext cx="3322637" cy="1570038"/>
            <a:chOff x="3696" y="778"/>
            <a:chExt cx="1899" cy="898"/>
          </a:xfrm>
        </p:grpSpPr>
        <p:grpSp>
          <p:nvGrpSpPr>
            <p:cNvPr id="355393" name="Group 65"/>
            <p:cNvGrpSpPr>
              <a:grpSpLocks/>
            </p:cNvGrpSpPr>
            <p:nvPr/>
          </p:nvGrpSpPr>
          <p:grpSpPr bwMode="auto">
            <a:xfrm>
              <a:off x="3696" y="1085"/>
              <a:ext cx="1416" cy="591"/>
              <a:chOff x="3696" y="1085"/>
              <a:chExt cx="1416" cy="591"/>
            </a:xfrm>
          </p:grpSpPr>
          <p:grpSp>
            <p:nvGrpSpPr>
              <p:cNvPr id="355394" name="Group 66"/>
              <p:cNvGrpSpPr>
                <a:grpSpLocks/>
              </p:cNvGrpSpPr>
              <p:nvPr/>
            </p:nvGrpSpPr>
            <p:grpSpPr bwMode="auto">
              <a:xfrm>
                <a:off x="3696" y="1373"/>
                <a:ext cx="316" cy="303"/>
                <a:chOff x="3464" y="1275"/>
                <a:chExt cx="395" cy="329"/>
              </a:xfrm>
            </p:grpSpPr>
            <p:pic>
              <p:nvPicPr>
                <p:cNvPr id="355395" name="Picture 67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</p:spPr>
            </p:pic>
            <p:graphicFrame>
              <p:nvGraphicFramePr>
                <p:cNvPr id="355396" name="Object 68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p:oleObj spid="_x0000_s355396" name="Clip" r:id="rId17" imgW="1305000" imgH="1085760" progId="MS_ClipArt_Gallery.2">
                    <p:embed/>
                  </p:oleObj>
                </a:graphicData>
              </a:graphic>
            </p:graphicFrame>
          </p:grpSp>
          <p:grpSp>
            <p:nvGrpSpPr>
              <p:cNvPr id="355397" name="Group 69"/>
              <p:cNvGrpSpPr>
                <a:grpSpLocks/>
              </p:cNvGrpSpPr>
              <p:nvPr/>
            </p:nvGrpSpPr>
            <p:grpSpPr bwMode="auto">
              <a:xfrm>
                <a:off x="4219" y="1085"/>
                <a:ext cx="316" cy="303"/>
                <a:chOff x="3464" y="1275"/>
                <a:chExt cx="395" cy="329"/>
              </a:xfrm>
            </p:grpSpPr>
            <p:pic>
              <p:nvPicPr>
                <p:cNvPr id="355398" name="Picture 70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</p:spPr>
            </p:pic>
            <p:graphicFrame>
              <p:nvGraphicFramePr>
                <p:cNvPr id="355399" name="Object 71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p:oleObj spid="_x0000_s355399" name="Clip" r:id="rId18" imgW="1305000" imgH="1085760" progId="MS_ClipArt_Gallery.2">
                    <p:embed/>
                  </p:oleObj>
                </a:graphicData>
              </a:graphic>
            </p:graphicFrame>
          </p:grpSp>
          <p:grpSp>
            <p:nvGrpSpPr>
              <p:cNvPr id="355400" name="Group 72"/>
              <p:cNvGrpSpPr>
                <a:grpSpLocks/>
              </p:cNvGrpSpPr>
              <p:nvPr/>
            </p:nvGrpSpPr>
            <p:grpSpPr bwMode="auto">
              <a:xfrm>
                <a:off x="3888" y="1146"/>
                <a:ext cx="316" cy="303"/>
                <a:chOff x="3464" y="1275"/>
                <a:chExt cx="395" cy="329"/>
              </a:xfrm>
            </p:grpSpPr>
            <p:pic>
              <p:nvPicPr>
                <p:cNvPr id="355401" name="Picture 73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</p:spPr>
            </p:pic>
            <p:graphicFrame>
              <p:nvGraphicFramePr>
                <p:cNvPr id="355402" name="Object 74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p:oleObj spid="_x0000_s355402" name="Clip" r:id="rId19" imgW="1305000" imgH="1085760" progId="MS_ClipArt_Gallery.2">
                    <p:embed/>
                  </p:oleObj>
                </a:graphicData>
              </a:graphic>
            </p:graphicFrame>
          </p:grpSp>
          <p:grpSp>
            <p:nvGrpSpPr>
              <p:cNvPr id="355403" name="Group 75"/>
              <p:cNvGrpSpPr>
                <a:grpSpLocks/>
              </p:cNvGrpSpPr>
              <p:nvPr/>
            </p:nvGrpSpPr>
            <p:grpSpPr bwMode="auto">
              <a:xfrm>
                <a:off x="4796" y="1373"/>
                <a:ext cx="316" cy="303"/>
                <a:chOff x="3464" y="1275"/>
                <a:chExt cx="395" cy="329"/>
              </a:xfrm>
            </p:grpSpPr>
            <p:pic>
              <p:nvPicPr>
                <p:cNvPr id="355404" name="Picture 76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</p:spPr>
            </p:pic>
            <p:graphicFrame>
              <p:nvGraphicFramePr>
                <p:cNvPr id="355405" name="Object 77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p:oleObj spid="_x0000_s355405" name="Clip" r:id="rId20" imgW="1305000" imgH="1085760" progId="MS_ClipArt_Gallery.2">
                    <p:embed/>
                  </p:oleObj>
                </a:graphicData>
              </a:graphic>
            </p:graphicFrame>
          </p:grpSp>
          <p:grpSp>
            <p:nvGrpSpPr>
              <p:cNvPr id="355406" name="Group 78"/>
              <p:cNvGrpSpPr>
                <a:grpSpLocks/>
              </p:cNvGrpSpPr>
              <p:nvPr/>
            </p:nvGrpSpPr>
            <p:grpSpPr bwMode="auto">
              <a:xfrm>
                <a:off x="4560" y="1128"/>
                <a:ext cx="316" cy="303"/>
                <a:chOff x="3464" y="1275"/>
                <a:chExt cx="395" cy="329"/>
              </a:xfrm>
            </p:grpSpPr>
            <p:pic>
              <p:nvPicPr>
                <p:cNvPr id="355407" name="Picture 79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</p:spPr>
            </p:pic>
            <p:graphicFrame>
              <p:nvGraphicFramePr>
                <p:cNvPr id="355408" name="Object 80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p:oleObj spid="_x0000_s355408" name="Clip" r:id="rId21" imgW="1305000" imgH="1085760" progId="MS_ClipArt_Gallery.2">
                    <p:embed/>
                  </p:oleObj>
                </a:graphicData>
              </a:graphic>
            </p:graphicFrame>
          </p:grpSp>
        </p:grpSp>
        <p:sp>
          <p:nvSpPr>
            <p:cNvPr id="355409" name="Text Box 81"/>
            <p:cNvSpPr txBox="1">
              <a:spLocks noChangeArrowheads="1"/>
            </p:cNvSpPr>
            <p:nvPr/>
          </p:nvSpPr>
          <p:spPr bwMode="auto">
            <a:xfrm>
              <a:off x="4115" y="778"/>
              <a:ext cx="1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marL="377825" indent="-377825" algn="l" defTabSz="1008063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/>
                <a:t>Skype clients (SC)</a:t>
              </a:r>
            </a:p>
          </p:txBody>
        </p:sp>
      </p:grpSp>
      <p:sp>
        <p:nvSpPr>
          <p:cNvPr id="355410" name="Text Box 82"/>
          <p:cNvSpPr txBox="1">
            <a:spLocks noChangeArrowheads="1"/>
          </p:cNvSpPr>
          <p:nvPr/>
        </p:nvSpPr>
        <p:spPr bwMode="auto">
          <a:xfrm>
            <a:off x="7689850" y="3246438"/>
            <a:ext cx="2390775" cy="37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377825" indent="-377825" algn="l" defTabSz="1008063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sz="1800"/>
              <a:t>      Supernode  (SN)</a:t>
            </a:r>
          </a:p>
        </p:txBody>
      </p:sp>
      <p:grpSp>
        <p:nvGrpSpPr>
          <p:cNvPr id="355411" name="Group 83"/>
          <p:cNvGrpSpPr>
            <a:grpSpLocks/>
          </p:cNvGrpSpPr>
          <p:nvPr/>
        </p:nvGrpSpPr>
        <p:grpSpPr bwMode="auto">
          <a:xfrm>
            <a:off x="4622800" y="1849438"/>
            <a:ext cx="1727200" cy="1625600"/>
            <a:chOff x="2642" y="1057"/>
            <a:chExt cx="986" cy="929"/>
          </a:xfrm>
        </p:grpSpPr>
        <p:grpSp>
          <p:nvGrpSpPr>
            <p:cNvPr id="355412" name="Group 84"/>
            <p:cNvGrpSpPr>
              <a:grpSpLocks/>
            </p:cNvGrpSpPr>
            <p:nvPr/>
          </p:nvGrpSpPr>
          <p:grpSpPr bwMode="auto">
            <a:xfrm>
              <a:off x="2974" y="1057"/>
              <a:ext cx="269" cy="547"/>
              <a:chOff x="4180" y="783"/>
              <a:chExt cx="150" cy="307"/>
            </a:xfrm>
          </p:grpSpPr>
          <p:sp>
            <p:nvSpPr>
              <p:cNvPr id="355413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414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415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416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417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418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419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420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421" name="Text Box 93"/>
            <p:cNvSpPr txBox="1">
              <a:spLocks noChangeArrowheads="1"/>
            </p:cNvSpPr>
            <p:nvPr/>
          </p:nvSpPr>
          <p:spPr bwMode="auto">
            <a:xfrm>
              <a:off x="2642" y="1603"/>
              <a:ext cx="986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marL="377825" indent="-377825" defTabSz="1008063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/>
                <a:t>Skype </a:t>
              </a:r>
            </a:p>
            <a:p>
              <a:pPr marL="377825" indent="-377825" defTabSz="1008063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/>
                <a:t>login 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65" grpId="0" animBg="1"/>
      <p:bldP spid="355366" grpId="0" animBg="1"/>
      <p:bldP spid="3553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Peers as relays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749425"/>
            <a:ext cx="5362575" cy="4994275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2800">
                <a:solidFill>
                  <a:schemeClr val="tx1"/>
                </a:solidFill>
                <a:latin typeface="Garamond" pitchFamily="18" charset="0"/>
              </a:rPr>
              <a:t>Problem when both Alice and Bob are behind  “NATs”.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>
                <a:solidFill>
                  <a:schemeClr val="tx1"/>
                </a:solidFill>
                <a:latin typeface="Garamond" pitchFamily="18" charset="0"/>
              </a:rPr>
              <a:t>NAT prevents an outside peer from initiating a call to insider peer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2800">
                <a:solidFill>
                  <a:schemeClr val="tx1"/>
                </a:solidFill>
                <a:latin typeface="Garamond" pitchFamily="18" charset="0"/>
              </a:rPr>
              <a:t>Solution: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>
                <a:solidFill>
                  <a:schemeClr val="tx1"/>
                </a:solidFill>
                <a:latin typeface="Garamond" pitchFamily="18" charset="0"/>
              </a:rPr>
              <a:t>Using Alice’s and Bob’s SNs, Relay is chosen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>
                <a:solidFill>
                  <a:schemeClr val="tx1"/>
                </a:solidFill>
                <a:latin typeface="Garamond" pitchFamily="18" charset="0"/>
              </a:rPr>
              <a:t>Each peer initiates session with relay.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>
                <a:solidFill>
                  <a:schemeClr val="tx1"/>
                </a:solidFill>
                <a:latin typeface="Garamond" pitchFamily="18" charset="0"/>
              </a:rPr>
              <a:t>Peers can now communicate through NATs via relay</a:t>
            </a:r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5529263" y="1751013"/>
            <a:ext cx="4551362" cy="4205287"/>
            <a:chOff x="2993" y="1085"/>
            <a:chExt cx="2601" cy="2403"/>
          </a:xfrm>
        </p:grpSpPr>
        <p:sp>
          <p:nvSpPr>
            <p:cNvPr id="356357" name="Line 5"/>
            <p:cNvSpPr>
              <a:spLocks noChangeShapeType="1"/>
            </p:cNvSpPr>
            <p:nvPr/>
          </p:nvSpPr>
          <p:spPr bwMode="auto">
            <a:xfrm>
              <a:off x="3941" y="1599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58" name="Line 6"/>
            <p:cNvSpPr>
              <a:spLocks noChangeShapeType="1"/>
            </p:cNvSpPr>
            <p:nvPr/>
          </p:nvSpPr>
          <p:spPr bwMode="auto">
            <a:xfrm>
              <a:off x="4063" y="1232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59" name="Line 7"/>
            <p:cNvSpPr>
              <a:spLocks noChangeShapeType="1"/>
            </p:cNvSpPr>
            <p:nvPr/>
          </p:nvSpPr>
          <p:spPr bwMode="auto">
            <a:xfrm flipH="1">
              <a:off x="4352" y="1127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60" name="Line 8"/>
            <p:cNvSpPr>
              <a:spLocks noChangeShapeType="1"/>
            </p:cNvSpPr>
            <p:nvPr/>
          </p:nvSpPr>
          <p:spPr bwMode="auto">
            <a:xfrm flipH="1">
              <a:off x="4369" y="1457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6361" name="Group 9"/>
            <p:cNvGrpSpPr>
              <a:grpSpLocks/>
            </p:cNvGrpSpPr>
            <p:nvPr/>
          </p:nvGrpSpPr>
          <p:grpSpPr bwMode="auto">
            <a:xfrm>
              <a:off x="4098" y="1653"/>
              <a:ext cx="535" cy="443"/>
              <a:chOff x="3464" y="1275"/>
              <a:chExt cx="395" cy="329"/>
            </a:xfrm>
          </p:grpSpPr>
          <p:pic>
            <p:nvPicPr>
              <p:cNvPr id="356362" name="Picture 10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363" name="Object 11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363" name="Clip" r:id="rId4" imgW="1305000" imgH="1085760" progId="MS_ClipArt_Gallery.2">
                  <p:embed/>
                </p:oleObj>
              </a:graphicData>
            </a:graphic>
          </p:graphicFrame>
        </p:grpSp>
        <p:sp>
          <p:nvSpPr>
            <p:cNvPr id="356364" name="Line 12"/>
            <p:cNvSpPr>
              <a:spLocks noChangeShapeType="1"/>
            </p:cNvSpPr>
            <p:nvPr/>
          </p:nvSpPr>
          <p:spPr bwMode="auto">
            <a:xfrm flipV="1">
              <a:off x="3622" y="2775"/>
              <a:ext cx="61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65" name="Line 13"/>
            <p:cNvSpPr>
              <a:spLocks noChangeShapeType="1"/>
            </p:cNvSpPr>
            <p:nvPr/>
          </p:nvSpPr>
          <p:spPr bwMode="auto">
            <a:xfrm>
              <a:off x="3405" y="2181"/>
              <a:ext cx="313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66" name="Line 14"/>
            <p:cNvSpPr>
              <a:spLocks noChangeShapeType="1"/>
            </p:cNvSpPr>
            <p:nvPr/>
          </p:nvSpPr>
          <p:spPr bwMode="auto">
            <a:xfrm>
              <a:off x="3265" y="2556"/>
              <a:ext cx="428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67" name="Line 15"/>
            <p:cNvSpPr>
              <a:spLocks noChangeShapeType="1"/>
            </p:cNvSpPr>
            <p:nvPr/>
          </p:nvSpPr>
          <p:spPr bwMode="auto">
            <a:xfrm flipV="1">
              <a:off x="3117" y="2784"/>
              <a:ext cx="576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68" name="Line 16"/>
            <p:cNvSpPr>
              <a:spLocks noChangeShapeType="1"/>
            </p:cNvSpPr>
            <p:nvPr/>
          </p:nvSpPr>
          <p:spPr bwMode="auto">
            <a:xfrm flipV="1">
              <a:off x="3238" y="2818"/>
              <a:ext cx="472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6369" name="Group 17"/>
            <p:cNvGrpSpPr>
              <a:grpSpLocks/>
            </p:cNvGrpSpPr>
            <p:nvPr/>
          </p:nvGrpSpPr>
          <p:grpSpPr bwMode="auto">
            <a:xfrm>
              <a:off x="3125" y="3091"/>
              <a:ext cx="316" cy="303"/>
              <a:chOff x="3464" y="1275"/>
              <a:chExt cx="395" cy="329"/>
            </a:xfrm>
          </p:grpSpPr>
          <p:pic>
            <p:nvPicPr>
              <p:cNvPr id="356370" name="Picture 18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371" name="Object 19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371" name="Clip" r:id="rId5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372" name="Group 20"/>
            <p:cNvGrpSpPr>
              <a:grpSpLocks/>
            </p:cNvGrpSpPr>
            <p:nvPr/>
          </p:nvGrpSpPr>
          <p:grpSpPr bwMode="auto">
            <a:xfrm>
              <a:off x="2993" y="2768"/>
              <a:ext cx="316" cy="303"/>
              <a:chOff x="3464" y="1275"/>
              <a:chExt cx="395" cy="329"/>
            </a:xfrm>
          </p:grpSpPr>
          <p:pic>
            <p:nvPicPr>
              <p:cNvPr id="356373" name="Picture 21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374" name="Object 22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374" name="Clip" r:id="rId6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375" name="Group 23"/>
            <p:cNvGrpSpPr>
              <a:grpSpLocks/>
            </p:cNvGrpSpPr>
            <p:nvPr/>
          </p:nvGrpSpPr>
          <p:grpSpPr bwMode="auto">
            <a:xfrm>
              <a:off x="3509" y="3185"/>
              <a:ext cx="316" cy="303"/>
              <a:chOff x="3464" y="1275"/>
              <a:chExt cx="395" cy="329"/>
            </a:xfrm>
          </p:grpSpPr>
          <p:pic>
            <p:nvPicPr>
              <p:cNvPr id="356376" name="Picture 24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377" name="Object 25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377" name="Clip" r:id="rId7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378" name="Group 26"/>
            <p:cNvGrpSpPr>
              <a:grpSpLocks/>
            </p:cNvGrpSpPr>
            <p:nvPr/>
          </p:nvGrpSpPr>
          <p:grpSpPr bwMode="auto">
            <a:xfrm>
              <a:off x="3264" y="2174"/>
              <a:ext cx="316" cy="303"/>
              <a:chOff x="3464" y="1275"/>
              <a:chExt cx="395" cy="329"/>
            </a:xfrm>
          </p:grpSpPr>
          <p:pic>
            <p:nvPicPr>
              <p:cNvPr id="356379" name="Picture 27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380" name="Object 28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380" name="Clip" r:id="rId8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381" name="Group 29"/>
            <p:cNvGrpSpPr>
              <a:grpSpLocks/>
            </p:cNvGrpSpPr>
            <p:nvPr/>
          </p:nvGrpSpPr>
          <p:grpSpPr bwMode="auto">
            <a:xfrm>
              <a:off x="3019" y="2408"/>
              <a:ext cx="316" cy="303"/>
              <a:chOff x="3464" y="1275"/>
              <a:chExt cx="395" cy="329"/>
            </a:xfrm>
          </p:grpSpPr>
          <p:pic>
            <p:nvPicPr>
              <p:cNvPr id="356382" name="Picture 30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383" name="Object 31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383" name="Clip" r:id="rId9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384" name="Group 32"/>
            <p:cNvGrpSpPr>
              <a:grpSpLocks/>
            </p:cNvGrpSpPr>
            <p:nvPr/>
          </p:nvGrpSpPr>
          <p:grpSpPr bwMode="auto">
            <a:xfrm>
              <a:off x="3439" y="2610"/>
              <a:ext cx="535" cy="443"/>
              <a:chOff x="3464" y="1275"/>
              <a:chExt cx="395" cy="329"/>
            </a:xfrm>
          </p:grpSpPr>
          <p:pic>
            <p:nvPicPr>
              <p:cNvPr id="356385" name="Picture 33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386" name="Object 34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386" name="Clip" r:id="rId10" imgW="1305000" imgH="1085760" progId="MS_ClipArt_Gallery.2">
                  <p:embed/>
                </p:oleObj>
              </a:graphicData>
            </a:graphic>
          </p:graphicFrame>
        </p:grpSp>
        <p:sp>
          <p:nvSpPr>
            <p:cNvPr id="356387" name="Line 35"/>
            <p:cNvSpPr>
              <a:spLocks noChangeShapeType="1"/>
            </p:cNvSpPr>
            <p:nvPr/>
          </p:nvSpPr>
          <p:spPr bwMode="auto">
            <a:xfrm flipH="1">
              <a:off x="3736" y="1903"/>
              <a:ext cx="637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88" name="Line 36"/>
            <p:cNvSpPr>
              <a:spLocks noChangeShapeType="1"/>
            </p:cNvSpPr>
            <p:nvPr/>
          </p:nvSpPr>
          <p:spPr bwMode="auto">
            <a:xfrm>
              <a:off x="4399" y="1807"/>
              <a:ext cx="436" cy="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89" name="Line 37"/>
            <p:cNvSpPr>
              <a:spLocks noChangeShapeType="1"/>
            </p:cNvSpPr>
            <p:nvPr/>
          </p:nvSpPr>
          <p:spPr bwMode="auto">
            <a:xfrm flipV="1">
              <a:off x="3788" y="2731"/>
              <a:ext cx="10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90" name="Line 38"/>
            <p:cNvSpPr>
              <a:spLocks noChangeShapeType="1"/>
            </p:cNvSpPr>
            <p:nvPr/>
          </p:nvSpPr>
          <p:spPr bwMode="auto">
            <a:xfrm flipH="1" flipV="1">
              <a:off x="4817" y="2828"/>
              <a:ext cx="53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91" name="Line 39"/>
            <p:cNvSpPr>
              <a:spLocks noChangeShapeType="1"/>
            </p:cNvSpPr>
            <p:nvPr/>
          </p:nvSpPr>
          <p:spPr bwMode="auto">
            <a:xfrm flipH="1" flipV="1">
              <a:off x="4852" y="2846"/>
              <a:ext cx="49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92" name="Line 40"/>
            <p:cNvSpPr>
              <a:spLocks noChangeShapeType="1"/>
            </p:cNvSpPr>
            <p:nvPr/>
          </p:nvSpPr>
          <p:spPr bwMode="auto">
            <a:xfrm flipH="1" flipV="1">
              <a:off x="4827" y="2828"/>
              <a:ext cx="638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93" name="Line 41"/>
            <p:cNvSpPr>
              <a:spLocks noChangeShapeType="1"/>
            </p:cNvSpPr>
            <p:nvPr/>
          </p:nvSpPr>
          <p:spPr bwMode="auto">
            <a:xfrm flipH="1">
              <a:off x="4827" y="2233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94" name="Line 42"/>
            <p:cNvSpPr>
              <a:spLocks noChangeShapeType="1"/>
            </p:cNvSpPr>
            <p:nvPr/>
          </p:nvSpPr>
          <p:spPr bwMode="auto">
            <a:xfrm flipH="1">
              <a:off x="4844" y="2459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6395" name="Group 43"/>
            <p:cNvGrpSpPr>
              <a:grpSpLocks/>
            </p:cNvGrpSpPr>
            <p:nvPr/>
          </p:nvGrpSpPr>
          <p:grpSpPr bwMode="auto">
            <a:xfrm>
              <a:off x="5278" y="2759"/>
              <a:ext cx="316" cy="303"/>
              <a:chOff x="3464" y="1275"/>
              <a:chExt cx="395" cy="329"/>
            </a:xfrm>
          </p:grpSpPr>
          <p:pic>
            <p:nvPicPr>
              <p:cNvPr id="356396" name="Picture 44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397" name="Object 45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397" name="Clip" r:id="rId11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398" name="Group 46"/>
            <p:cNvGrpSpPr>
              <a:grpSpLocks/>
            </p:cNvGrpSpPr>
            <p:nvPr/>
          </p:nvGrpSpPr>
          <p:grpSpPr bwMode="auto">
            <a:xfrm>
              <a:off x="5175" y="3081"/>
              <a:ext cx="316" cy="303"/>
              <a:chOff x="3464" y="1275"/>
              <a:chExt cx="395" cy="329"/>
            </a:xfrm>
          </p:grpSpPr>
          <p:pic>
            <p:nvPicPr>
              <p:cNvPr id="356399" name="Picture 47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00" name="Object 48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00" name="Clip" r:id="rId12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401" name="Group 49"/>
            <p:cNvGrpSpPr>
              <a:grpSpLocks/>
            </p:cNvGrpSpPr>
            <p:nvPr/>
          </p:nvGrpSpPr>
          <p:grpSpPr bwMode="auto">
            <a:xfrm>
              <a:off x="5271" y="2375"/>
              <a:ext cx="316" cy="303"/>
              <a:chOff x="3464" y="1275"/>
              <a:chExt cx="395" cy="329"/>
            </a:xfrm>
          </p:grpSpPr>
          <p:pic>
            <p:nvPicPr>
              <p:cNvPr id="356402" name="Picture 50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03" name="Object 51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03" name="Clip" r:id="rId13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404" name="Group 52"/>
            <p:cNvGrpSpPr>
              <a:grpSpLocks/>
            </p:cNvGrpSpPr>
            <p:nvPr/>
          </p:nvGrpSpPr>
          <p:grpSpPr bwMode="auto">
            <a:xfrm>
              <a:off x="5035" y="2130"/>
              <a:ext cx="316" cy="303"/>
              <a:chOff x="3464" y="1275"/>
              <a:chExt cx="395" cy="329"/>
            </a:xfrm>
          </p:grpSpPr>
          <p:pic>
            <p:nvPicPr>
              <p:cNvPr id="356405" name="Picture 53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06" name="Object 54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06" name="Clip" r:id="rId14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407" name="Group 55"/>
            <p:cNvGrpSpPr>
              <a:grpSpLocks/>
            </p:cNvGrpSpPr>
            <p:nvPr/>
          </p:nvGrpSpPr>
          <p:grpSpPr bwMode="auto">
            <a:xfrm>
              <a:off x="4729" y="3134"/>
              <a:ext cx="316" cy="303"/>
              <a:chOff x="3464" y="1275"/>
              <a:chExt cx="395" cy="329"/>
            </a:xfrm>
          </p:grpSpPr>
          <p:pic>
            <p:nvPicPr>
              <p:cNvPr id="356408" name="Picture 56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09" name="Object 57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09" name="Clip" r:id="rId15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410" name="Group 58"/>
            <p:cNvGrpSpPr>
              <a:grpSpLocks/>
            </p:cNvGrpSpPr>
            <p:nvPr/>
          </p:nvGrpSpPr>
          <p:grpSpPr bwMode="auto">
            <a:xfrm>
              <a:off x="4573" y="2655"/>
              <a:ext cx="535" cy="443"/>
              <a:chOff x="3464" y="1275"/>
              <a:chExt cx="395" cy="329"/>
            </a:xfrm>
          </p:grpSpPr>
          <p:pic>
            <p:nvPicPr>
              <p:cNvPr id="356411" name="Picture 59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12" name="Object 60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12" name="Clip" r:id="rId16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413" name="Group 61"/>
            <p:cNvGrpSpPr>
              <a:grpSpLocks/>
            </p:cNvGrpSpPr>
            <p:nvPr/>
          </p:nvGrpSpPr>
          <p:grpSpPr bwMode="auto">
            <a:xfrm>
              <a:off x="3696" y="1373"/>
              <a:ext cx="316" cy="303"/>
              <a:chOff x="3464" y="1275"/>
              <a:chExt cx="395" cy="329"/>
            </a:xfrm>
          </p:grpSpPr>
          <p:pic>
            <p:nvPicPr>
              <p:cNvPr id="356414" name="Picture 62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15" name="Object 63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15" name="Clip" r:id="rId17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416" name="Group 64"/>
            <p:cNvGrpSpPr>
              <a:grpSpLocks/>
            </p:cNvGrpSpPr>
            <p:nvPr/>
          </p:nvGrpSpPr>
          <p:grpSpPr bwMode="auto">
            <a:xfrm>
              <a:off x="4219" y="1085"/>
              <a:ext cx="316" cy="303"/>
              <a:chOff x="3464" y="1275"/>
              <a:chExt cx="395" cy="329"/>
            </a:xfrm>
          </p:grpSpPr>
          <p:pic>
            <p:nvPicPr>
              <p:cNvPr id="356417" name="Picture 6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18" name="Object 66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18" name="Clip" r:id="rId18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419" name="Group 67"/>
            <p:cNvGrpSpPr>
              <a:grpSpLocks/>
            </p:cNvGrpSpPr>
            <p:nvPr/>
          </p:nvGrpSpPr>
          <p:grpSpPr bwMode="auto">
            <a:xfrm>
              <a:off x="3888" y="1146"/>
              <a:ext cx="316" cy="303"/>
              <a:chOff x="3464" y="1275"/>
              <a:chExt cx="395" cy="329"/>
            </a:xfrm>
          </p:grpSpPr>
          <p:pic>
            <p:nvPicPr>
              <p:cNvPr id="356420" name="Picture 68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21" name="Object 69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21" name="Clip" r:id="rId19" imgW="1305000" imgH="1085760" progId="MS_ClipArt_Gallery.2">
                  <p:embed/>
                </p:oleObj>
              </a:graphicData>
            </a:graphic>
          </p:graphicFrame>
        </p:grpSp>
        <p:grpSp>
          <p:nvGrpSpPr>
            <p:cNvPr id="356422" name="Group 70"/>
            <p:cNvGrpSpPr>
              <a:grpSpLocks/>
            </p:cNvGrpSpPr>
            <p:nvPr/>
          </p:nvGrpSpPr>
          <p:grpSpPr bwMode="auto">
            <a:xfrm>
              <a:off x="4796" y="1373"/>
              <a:ext cx="316" cy="303"/>
              <a:chOff x="3464" y="1275"/>
              <a:chExt cx="395" cy="329"/>
            </a:xfrm>
          </p:grpSpPr>
          <p:pic>
            <p:nvPicPr>
              <p:cNvPr id="356423" name="Picture 71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</p:spPr>
          </p:pic>
          <p:graphicFrame>
            <p:nvGraphicFramePr>
              <p:cNvPr id="356424" name="Object 72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p:oleObj spid="_x0000_s356424" name="Clip" r:id="rId20" imgW="1305000" imgH="1085760" progId="MS_ClipArt_Gallery.2">
                  <p:embed/>
                </p:oleObj>
              </a:graphicData>
            </a:graphic>
          </p:graphicFrame>
        </p:grpSp>
        <p:sp>
          <p:nvSpPr>
            <p:cNvPr id="356425" name="Freeform 73"/>
            <p:cNvSpPr>
              <a:spLocks/>
            </p:cNvSpPr>
            <p:nvPr/>
          </p:nvSpPr>
          <p:spPr bwMode="auto">
            <a:xfrm>
              <a:off x="3693" y="1228"/>
              <a:ext cx="1597" cy="200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1474" y="983"/>
                </a:cxn>
                <a:cxn ang="0">
                  <a:pos x="0" y="2008"/>
                </a:cxn>
              </a:cxnLst>
              <a:rect l="0" t="0" r="r" b="b"/>
              <a:pathLst>
                <a:path w="1597" h="2008">
                  <a:moveTo>
                    <a:pt x="737" y="0"/>
                  </a:moveTo>
                  <a:cubicBezTo>
                    <a:pt x="1167" y="324"/>
                    <a:pt x="1597" y="648"/>
                    <a:pt x="1474" y="983"/>
                  </a:cubicBezTo>
                  <a:cubicBezTo>
                    <a:pt x="1351" y="1318"/>
                    <a:pt x="675" y="1663"/>
                    <a:pt x="0" y="2008"/>
                  </a:cubicBezTo>
                </a:path>
              </a:pathLst>
            </a:custGeom>
            <a:no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426" name="Freeform 74"/>
            <p:cNvSpPr>
              <a:spLocks/>
            </p:cNvSpPr>
            <p:nvPr/>
          </p:nvSpPr>
          <p:spPr bwMode="auto">
            <a:xfrm>
              <a:off x="3685" y="1203"/>
              <a:ext cx="1615" cy="2075"/>
            </a:xfrm>
            <a:custGeom>
              <a:avLst/>
              <a:gdLst/>
              <a:ahLst/>
              <a:cxnLst>
                <a:cxn ang="0">
                  <a:pos x="745" y="0"/>
                </a:cxn>
                <a:cxn ang="0">
                  <a:pos x="1491" y="1016"/>
                </a:cxn>
                <a:cxn ang="0">
                  <a:pos x="0" y="2075"/>
                </a:cxn>
              </a:cxnLst>
              <a:rect l="0" t="0" r="r" b="b"/>
              <a:pathLst>
                <a:path w="1615" h="2075">
                  <a:moveTo>
                    <a:pt x="745" y="0"/>
                  </a:moveTo>
                  <a:cubicBezTo>
                    <a:pt x="1180" y="335"/>
                    <a:pt x="1615" y="670"/>
                    <a:pt x="1491" y="1016"/>
                  </a:cubicBezTo>
                  <a:cubicBezTo>
                    <a:pt x="1367" y="1362"/>
                    <a:pt x="250" y="1899"/>
                    <a:pt x="0" y="2075"/>
                  </a:cubicBezTo>
                </a:path>
              </a:pathLst>
            </a:custGeom>
            <a:no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427" name="Freeform 75"/>
            <p:cNvSpPr>
              <a:spLocks/>
            </p:cNvSpPr>
            <p:nvPr/>
          </p:nvSpPr>
          <p:spPr bwMode="auto">
            <a:xfrm>
              <a:off x="3693" y="1203"/>
              <a:ext cx="1600" cy="2058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1474" y="982"/>
                </a:cxn>
                <a:cxn ang="0">
                  <a:pos x="0" y="2058"/>
                </a:cxn>
              </a:cxnLst>
              <a:rect l="0" t="0" r="r" b="b"/>
              <a:pathLst>
                <a:path w="1600" h="2058">
                  <a:moveTo>
                    <a:pt x="754" y="0"/>
                  </a:moveTo>
                  <a:cubicBezTo>
                    <a:pt x="1177" y="319"/>
                    <a:pt x="1600" y="639"/>
                    <a:pt x="1474" y="982"/>
                  </a:cubicBezTo>
                  <a:cubicBezTo>
                    <a:pt x="1348" y="1325"/>
                    <a:pt x="674" y="1691"/>
                    <a:pt x="0" y="2058"/>
                  </a:cubicBezTo>
                </a:path>
              </a:pathLst>
            </a:custGeom>
            <a:no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428" name="Line 76"/>
            <p:cNvSpPr>
              <a:spLocks noChangeShapeType="1"/>
            </p:cNvSpPr>
            <p:nvPr/>
          </p:nvSpPr>
          <p:spPr bwMode="auto">
            <a:xfrm flipH="1">
              <a:off x="3736" y="1516"/>
              <a:ext cx="127" cy="116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429" name="Freeform 77"/>
            <p:cNvSpPr>
              <a:spLocks/>
            </p:cNvSpPr>
            <p:nvPr/>
          </p:nvSpPr>
          <p:spPr bwMode="auto">
            <a:xfrm>
              <a:off x="3719" y="1203"/>
              <a:ext cx="1577" cy="2067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1457" y="999"/>
                </a:cxn>
                <a:cxn ang="0">
                  <a:pos x="0" y="2067"/>
                </a:cxn>
              </a:cxnLst>
              <a:rect l="0" t="0" r="r" b="b"/>
              <a:pathLst>
                <a:path w="1577" h="2067">
                  <a:moveTo>
                    <a:pt x="720" y="0"/>
                  </a:moveTo>
                  <a:cubicBezTo>
                    <a:pt x="1148" y="327"/>
                    <a:pt x="1577" y="655"/>
                    <a:pt x="1457" y="999"/>
                  </a:cubicBezTo>
                  <a:cubicBezTo>
                    <a:pt x="1337" y="1343"/>
                    <a:pt x="249" y="1892"/>
                    <a:pt x="0" y="2067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i="0"/>
              <a:t>BitTorrent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798638"/>
            <a:ext cx="9067800" cy="5191125"/>
          </a:xfrm>
        </p:spPr>
        <p:txBody>
          <a:bodyPr/>
          <a:lstStyle/>
          <a:p>
            <a:r>
              <a:rPr lang="en-US" sz="2800">
                <a:latin typeface="Garamond" pitchFamily="18" charset="0"/>
              </a:rPr>
              <a:t>BitTorrent history and motivation</a:t>
            </a:r>
          </a:p>
          <a:p>
            <a:pPr lvl="1"/>
            <a:r>
              <a:rPr lang="en-US">
                <a:latin typeface="Garamond" pitchFamily="18" charset="0"/>
              </a:rPr>
              <a:t>2002: B. Cohen debuted BitTorrent</a:t>
            </a:r>
          </a:p>
          <a:p>
            <a:pPr lvl="1"/>
            <a:r>
              <a:rPr lang="en-US">
                <a:latin typeface="Garamond" pitchFamily="18" charset="0"/>
              </a:rPr>
              <a:t>Key motivation: popular content</a:t>
            </a:r>
          </a:p>
          <a:p>
            <a:pPr lvl="2"/>
            <a:r>
              <a:rPr lang="en-US" sz="2800">
                <a:latin typeface="Garamond" pitchFamily="18" charset="0"/>
              </a:rPr>
              <a:t>Popularity exhibits temporal locality (Flash Crowds)</a:t>
            </a:r>
          </a:p>
          <a:p>
            <a:pPr lvl="1"/>
            <a:r>
              <a:rPr lang="en-US">
                <a:latin typeface="Garamond" pitchFamily="18" charset="0"/>
              </a:rPr>
              <a:t>Focused on efficient </a:t>
            </a:r>
            <a:r>
              <a:rPr lang="en-US" i="1">
                <a:latin typeface="Garamond" pitchFamily="18" charset="0"/>
              </a:rPr>
              <a:t>fetching</a:t>
            </a:r>
            <a:r>
              <a:rPr lang="en-US">
                <a:latin typeface="Garamond" pitchFamily="18" charset="0"/>
              </a:rPr>
              <a:t>, not searching</a:t>
            </a:r>
          </a:p>
          <a:p>
            <a:pPr lvl="2"/>
            <a:r>
              <a:rPr lang="en-US" sz="2800">
                <a:latin typeface="Garamond" pitchFamily="18" charset="0"/>
              </a:rPr>
              <a:t>Distribute same file to many peers</a:t>
            </a:r>
          </a:p>
          <a:p>
            <a:pPr lvl="2"/>
            <a:r>
              <a:rPr lang="en-US" sz="2800">
                <a:latin typeface="Garamond" pitchFamily="18" charset="0"/>
              </a:rPr>
              <a:t>Few publisher, many downloaders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274638"/>
            <a:ext cx="8212137" cy="1203325"/>
          </a:xfrm>
        </p:spPr>
        <p:txBody>
          <a:bodyPr/>
          <a:lstStyle/>
          <a:p>
            <a:r>
              <a:rPr lang="en-US" i="0"/>
              <a:t> How Did it Start?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874838"/>
            <a:ext cx="9072562" cy="4845050"/>
          </a:xfrm>
        </p:spPr>
        <p:txBody>
          <a:bodyPr/>
          <a:lstStyle/>
          <a:p>
            <a:r>
              <a:rPr lang="en-US">
                <a:latin typeface="Garamond" pitchFamily="18" charset="0"/>
              </a:rPr>
              <a:t>A killer application: Napster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		– Free music over the Internet</a:t>
            </a:r>
          </a:p>
          <a:p>
            <a:r>
              <a:rPr lang="en-US">
                <a:latin typeface="Garamond" pitchFamily="18" charset="0"/>
              </a:rPr>
              <a:t>Key idea: share the </a:t>
            </a:r>
            <a:r>
              <a:rPr lang="en-US" b="1">
                <a:latin typeface="Garamond" pitchFamily="18" charset="0"/>
              </a:rPr>
              <a:t>content</a:t>
            </a:r>
            <a:r>
              <a:rPr lang="en-US">
                <a:latin typeface="Garamond" pitchFamily="18" charset="0"/>
              </a:rPr>
              <a:t>, storage </a:t>
            </a:r>
            <a:r>
              <a:rPr lang="en-US" i="1">
                <a:latin typeface="Garamond" pitchFamily="18" charset="0"/>
              </a:rPr>
              <a:t>and </a:t>
            </a:r>
            <a:r>
              <a:rPr lang="en-US">
                <a:latin typeface="Garamond" pitchFamily="18" charset="0"/>
              </a:rPr>
              <a:t>bandwidth of individual (home) users</a:t>
            </a:r>
          </a:p>
          <a:p>
            <a:r>
              <a:rPr lang="en-US">
                <a:latin typeface="Garamond" pitchFamily="18" charset="0"/>
              </a:rPr>
              <a:t>Each user stores a subset of files</a:t>
            </a:r>
          </a:p>
          <a:p>
            <a:r>
              <a:rPr lang="en-US">
                <a:latin typeface="Garamond" pitchFamily="18" charset="0"/>
              </a:rPr>
              <a:t>Each user has access (can download) files from all users in the system</a:t>
            </a:r>
          </a:p>
          <a:p>
            <a:pPr>
              <a:buFont typeface="Wingdings" pitchFamily="2" charset="2"/>
              <a:buNone/>
            </a:pPr>
            <a:endParaRPr lang="en-US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/>
              <a:t>BitTorrent: Simultaneous Downloading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9023350" cy="4635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Divide large file into many pieces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Replicate different pieces on different peers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A peer with a complete piece can trade with other peers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Peer can (hopefully) assemble the entire file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Allows simultaneous downloading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Retrieving different parts of the file from different peers at the same time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And uploading parts of the file to peers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Important for very large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i="0"/>
              <a:t> BitTorrent Components</a:t>
            </a:r>
          </a:p>
        </p:txBody>
      </p:sp>
      <p:sp>
        <p:nvSpPr>
          <p:cNvPr id="2409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273050" indent="-273050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Seed</a:t>
            </a:r>
          </a:p>
          <a:p>
            <a:pPr marL="639763" lvl="1" indent="-246063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Peer with entire file</a:t>
            </a:r>
          </a:p>
          <a:p>
            <a:pPr marL="639763" lvl="1" indent="-246063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Fragmented in pieces</a:t>
            </a:r>
          </a:p>
          <a:p>
            <a:pPr marL="273050" indent="-273050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Leacher</a:t>
            </a:r>
          </a:p>
          <a:p>
            <a:pPr marL="639763" lvl="1" indent="-246063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Peer with an incomplete copy of the file</a:t>
            </a:r>
          </a:p>
          <a:p>
            <a:pPr marL="273050" indent="-273050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Torrent file</a:t>
            </a:r>
          </a:p>
          <a:p>
            <a:pPr marL="639763" lvl="1" indent="-246063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Passive component</a:t>
            </a:r>
          </a:p>
          <a:p>
            <a:pPr marL="639763" lvl="1" indent="-246063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Stores summaries of the pieces to allow peers to verify their integrity</a:t>
            </a:r>
          </a:p>
          <a:p>
            <a:pPr marL="273050" indent="-273050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Tracker</a:t>
            </a:r>
          </a:p>
          <a:p>
            <a:pPr marL="639763" lvl="1" indent="-246063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Allows peers to find each other</a:t>
            </a:r>
          </a:p>
          <a:p>
            <a:pPr marL="639763" lvl="1" indent="-246063" defTabSz="914400"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Returns a list of random peers</a:t>
            </a: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504825" y="7007225"/>
            <a:ext cx="2855913" cy="401638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l" defTabSz="1008063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>
                <a:solidFill>
                  <a:srgbClr val="00007C"/>
                </a:solidFill>
                <a:latin typeface="Calibri" pitchFamily="34" charset="0"/>
              </a:rPr>
              <a:t>CSC 458/CSC 2209 – Computer Networks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736013" y="7007225"/>
            <a:ext cx="841375" cy="401638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defTabSz="1008063" eaLnBrk="1" hangingPunct="1">
              <a:lnSpc>
                <a:spcPct val="100000"/>
              </a:lnSpc>
              <a:buClrTx/>
              <a:buSzTx/>
              <a:buFontTx/>
              <a:buNone/>
            </a:pPr>
            <a:fld id="{D0EF2B3B-6CB6-44E4-8BB8-ECEDDBACADA3}" type="slidenum">
              <a:rPr lang="en-US" sz="1300">
                <a:solidFill>
                  <a:srgbClr val="00007C"/>
                </a:solidFill>
                <a:latin typeface="Calibri" pitchFamily="34" charset="0"/>
              </a:rPr>
              <a:pPr algn="r" defTabSz="1008063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21</a:t>
            </a:fld>
            <a:endParaRPr lang="en-US" sz="1300">
              <a:solidFill>
                <a:srgbClr val="00007C"/>
              </a:solidFill>
              <a:latin typeface="Calibri" pitchFamily="34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444875" y="7007225"/>
            <a:ext cx="3190875" cy="401638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defTabSz="1008063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>
                <a:solidFill>
                  <a:srgbClr val="00007C"/>
                </a:solidFill>
                <a:latin typeface="Calibri" pitchFamily="34" charset="0"/>
              </a:rPr>
              <a:t>University of Toronto – Fall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BitTorrent: Tracker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798638"/>
            <a:ext cx="8694737" cy="4343400"/>
          </a:xfrm>
        </p:spPr>
        <p:txBody>
          <a:bodyPr/>
          <a:lstStyle/>
          <a:p>
            <a:r>
              <a:rPr lang="en-US">
                <a:latin typeface="Garamond" pitchFamily="18" charset="0"/>
              </a:rPr>
              <a:t>Infrastructure node</a:t>
            </a:r>
          </a:p>
          <a:p>
            <a:pPr lvl="1"/>
            <a:r>
              <a:rPr lang="en-US">
                <a:latin typeface="Garamond" pitchFamily="18" charset="0"/>
              </a:rPr>
              <a:t>Keeps track of peers participating in the torrent</a:t>
            </a:r>
          </a:p>
          <a:p>
            <a:r>
              <a:rPr lang="en-US">
                <a:latin typeface="Garamond" pitchFamily="18" charset="0"/>
              </a:rPr>
              <a:t>Peers register with the tracker</a:t>
            </a:r>
          </a:p>
          <a:p>
            <a:pPr lvl="1"/>
            <a:r>
              <a:rPr lang="en-US">
                <a:latin typeface="Garamond" pitchFamily="18" charset="0"/>
              </a:rPr>
              <a:t>Peer registers when it arrives</a:t>
            </a:r>
          </a:p>
          <a:p>
            <a:pPr lvl="1"/>
            <a:r>
              <a:rPr lang="en-US">
                <a:latin typeface="Garamond" pitchFamily="18" charset="0"/>
              </a:rPr>
              <a:t>Peer periodically informs tracker it is still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BitTorrent: Tracker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51038"/>
            <a:ext cx="8694737" cy="5191125"/>
          </a:xfrm>
        </p:spPr>
        <p:txBody>
          <a:bodyPr/>
          <a:lstStyle/>
          <a:p>
            <a:r>
              <a:rPr lang="en-US">
                <a:latin typeface="Garamond" pitchFamily="18" charset="0"/>
              </a:rPr>
              <a:t>Tracker selects peers for downloading</a:t>
            </a:r>
          </a:p>
          <a:p>
            <a:pPr lvl="1"/>
            <a:r>
              <a:rPr lang="en-US">
                <a:latin typeface="Garamond" pitchFamily="18" charset="0"/>
              </a:rPr>
              <a:t>Returns a random set of peers</a:t>
            </a:r>
          </a:p>
          <a:p>
            <a:pPr lvl="1"/>
            <a:r>
              <a:rPr lang="en-US">
                <a:latin typeface="Garamond" pitchFamily="18" charset="0"/>
              </a:rPr>
              <a:t>Including their IP addresses</a:t>
            </a:r>
          </a:p>
          <a:p>
            <a:pPr lvl="1"/>
            <a:r>
              <a:rPr lang="en-US">
                <a:latin typeface="Garamond" pitchFamily="18" charset="0"/>
              </a:rPr>
              <a:t>So the new peer knows who to contact for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BitTorrent: Chunks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Large file divided into smaller pieces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Fixed-sized chunks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Typical chunk size of 256 Kbytes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Allows simultaneous transfers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Downloading chunks from different neighbors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Uploading chunks to other neighbors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Learning what chunks your neighbors have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Periodically asking them for a list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File done when all chunks are downloaded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i="0"/>
              <a:t> BitTorrent: Overall Architecture</a:t>
            </a:r>
          </a:p>
        </p:txBody>
      </p:sp>
      <p:sp>
        <p:nvSpPr>
          <p:cNvPr id="365572" name="AutoShape 4"/>
          <p:cNvSpPr>
            <a:spLocks noChangeArrowheads="1"/>
          </p:cNvSpPr>
          <p:nvPr/>
        </p:nvSpPr>
        <p:spPr bwMode="auto">
          <a:xfrm rot="10656346">
            <a:off x="2108200" y="2022475"/>
            <a:ext cx="866775" cy="6699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Web page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with link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to .torrent</a:t>
            </a:r>
          </a:p>
        </p:txBody>
      </p:sp>
      <p:sp>
        <p:nvSpPr>
          <p:cNvPr id="365573" name="AutoShape 5"/>
          <p:cNvSpPr>
            <a:spLocks noChangeArrowheads="1"/>
          </p:cNvSpPr>
          <p:nvPr/>
        </p:nvSpPr>
        <p:spPr bwMode="auto">
          <a:xfrm>
            <a:off x="4995863" y="2022475"/>
            <a:ext cx="1155700" cy="727075"/>
          </a:xfrm>
          <a:prstGeom prst="parallelogram">
            <a:avLst>
              <a:gd name="adj" fmla="val 397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1819275" y="3867150"/>
            <a:ext cx="939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4130675" y="4594225"/>
            <a:ext cx="938213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7234238" y="3643313"/>
            <a:ext cx="93821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1458913" y="454025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Downloader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“US”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7305675" y="4257675"/>
            <a:ext cx="13922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[Seed]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4130675" y="5154613"/>
            <a:ext cx="1443038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6223000" y="1798638"/>
            <a:ext cx="14843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3046413" y="1854200"/>
            <a:ext cx="1371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Web Server</a:t>
            </a:r>
          </a:p>
        </p:txBody>
      </p:sp>
      <p:sp>
        <p:nvSpPr>
          <p:cNvPr id="365583" name="Line 15"/>
          <p:cNvSpPr>
            <a:spLocks noChangeShapeType="1"/>
          </p:cNvSpPr>
          <p:nvPr/>
        </p:nvSpPr>
        <p:spPr bwMode="auto">
          <a:xfrm flipH="1">
            <a:off x="2036763" y="2692400"/>
            <a:ext cx="288925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 rot="-4596209">
            <a:off x="1312863" y="3021013"/>
            <a:ext cx="12763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.torrent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i="0"/>
              <a:t> BitTorrent: Overall Architecture</a:t>
            </a: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 rot="10656346">
            <a:off x="2085975" y="2020888"/>
            <a:ext cx="836613" cy="7270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Web page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with link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to .torrent</a:t>
            </a:r>
          </a:p>
        </p:txBody>
      </p:sp>
      <p:sp>
        <p:nvSpPr>
          <p:cNvPr id="367621" name="AutoShape 5"/>
          <p:cNvSpPr>
            <a:spLocks noChangeArrowheads="1"/>
          </p:cNvSpPr>
          <p:nvPr/>
        </p:nvSpPr>
        <p:spPr bwMode="auto">
          <a:xfrm>
            <a:off x="4875213" y="2020888"/>
            <a:ext cx="1116012" cy="787400"/>
          </a:xfrm>
          <a:prstGeom prst="parallelogram">
            <a:avLst>
              <a:gd name="adj" fmla="val 354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1808163" y="4017963"/>
            <a:ext cx="906462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367623" name="Rectangle 7"/>
          <p:cNvSpPr>
            <a:spLocks noChangeArrowheads="1"/>
          </p:cNvSpPr>
          <p:nvPr/>
        </p:nvSpPr>
        <p:spPr bwMode="auto">
          <a:xfrm>
            <a:off x="4038600" y="4805363"/>
            <a:ext cx="906463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67624" name="Rectangle 8"/>
          <p:cNvSpPr>
            <a:spLocks noChangeArrowheads="1"/>
          </p:cNvSpPr>
          <p:nvPr/>
        </p:nvSpPr>
        <p:spPr bwMode="auto">
          <a:xfrm>
            <a:off x="7037388" y="3776663"/>
            <a:ext cx="906462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1458913" y="4745038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Downloader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“US”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7107238" y="4441825"/>
            <a:ext cx="12858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[Seed]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4038600" y="5410200"/>
            <a:ext cx="13827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6061075" y="1779588"/>
            <a:ext cx="1417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Tracker</a:t>
            </a:r>
          </a:p>
        </p:txBody>
      </p:sp>
      <p:grpSp>
        <p:nvGrpSpPr>
          <p:cNvPr id="367629" name="Group 13"/>
          <p:cNvGrpSpPr>
            <a:grpSpLocks/>
          </p:cNvGrpSpPr>
          <p:nvPr/>
        </p:nvGrpSpPr>
        <p:grpSpPr bwMode="auto">
          <a:xfrm>
            <a:off x="2365375" y="2808288"/>
            <a:ext cx="2579688" cy="1209675"/>
            <a:chOff x="960" y="1680"/>
            <a:chExt cx="1776" cy="960"/>
          </a:xfrm>
        </p:grpSpPr>
        <p:sp>
          <p:nvSpPr>
            <p:cNvPr id="367630" name="Line 14"/>
            <p:cNvSpPr>
              <a:spLocks noChangeShapeType="1"/>
            </p:cNvSpPr>
            <p:nvPr/>
          </p:nvSpPr>
          <p:spPr bwMode="auto">
            <a:xfrm flipV="1">
              <a:off x="960" y="1680"/>
              <a:ext cx="177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31" name="Text Box 15"/>
            <p:cNvSpPr txBox="1">
              <a:spLocks noChangeArrowheads="1"/>
            </p:cNvSpPr>
            <p:nvPr/>
          </p:nvSpPr>
          <p:spPr bwMode="auto">
            <a:xfrm rot="-1770494">
              <a:off x="1455" y="1830"/>
              <a:ext cx="1055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Get-announce</a:t>
              </a:r>
            </a:p>
          </p:txBody>
        </p:sp>
      </p:grp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2992438" y="1839913"/>
            <a:ext cx="132556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i="0"/>
              <a:t> BitTorrent: Overall Architecture</a:t>
            </a:r>
          </a:p>
        </p:txBody>
      </p:sp>
      <p:sp>
        <p:nvSpPr>
          <p:cNvPr id="369668" name="AutoShape 4"/>
          <p:cNvSpPr>
            <a:spLocks noChangeArrowheads="1"/>
          </p:cNvSpPr>
          <p:nvPr/>
        </p:nvSpPr>
        <p:spPr bwMode="auto">
          <a:xfrm rot="10656346">
            <a:off x="2139950" y="2135188"/>
            <a:ext cx="808038" cy="6350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Web page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with link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to .torrent</a:t>
            </a:r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4830763" y="2135188"/>
            <a:ext cx="1076325" cy="688975"/>
          </a:xfrm>
          <a:prstGeom prst="parallelogram">
            <a:avLst>
              <a:gd name="adj" fmla="val 39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1871663" y="3881438"/>
            <a:ext cx="874712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4024313" y="4570413"/>
            <a:ext cx="874712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6916738" y="3670300"/>
            <a:ext cx="874712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1535113" y="4516438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Downloader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“US”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6983413" y="4252913"/>
            <a:ext cx="14859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[Seed]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4024313" y="5099050"/>
            <a:ext cx="1320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5975350" y="1924050"/>
            <a:ext cx="13509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Tracker</a:t>
            </a:r>
          </a:p>
        </p:txBody>
      </p:sp>
      <p:grpSp>
        <p:nvGrpSpPr>
          <p:cNvPr id="369677" name="Group 13"/>
          <p:cNvGrpSpPr>
            <a:grpSpLocks/>
          </p:cNvGrpSpPr>
          <p:nvPr/>
        </p:nvGrpSpPr>
        <p:grpSpPr bwMode="auto">
          <a:xfrm>
            <a:off x="2678113" y="2824163"/>
            <a:ext cx="2644775" cy="1157287"/>
            <a:chOff x="1152" y="1680"/>
            <a:chExt cx="1887" cy="1051"/>
          </a:xfrm>
        </p:grpSpPr>
        <p:sp>
          <p:nvSpPr>
            <p:cNvPr id="369678" name="Line 14"/>
            <p:cNvSpPr>
              <a:spLocks noChangeShapeType="1"/>
            </p:cNvSpPr>
            <p:nvPr/>
          </p:nvSpPr>
          <p:spPr bwMode="auto">
            <a:xfrm flipH="1">
              <a:off x="1152" y="1680"/>
              <a:ext cx="172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679" name="Text Box 15"/>
            <p:cNvSpPr txBox="1">
              <a:spLocks noChangeArrowheads="1"/>
            </p:cNvSpPr>
            <p:nvPr/>
          </p:nvSpPr>
          <p:spPr bwMode="auto">
            <a:xfrm rot="-1770494">
              <a:off x="1471" y="2085"/>
              <a:ext cx="1568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Response-peer list</a:t>
              </a:r>
            </a:p>
          </p:txBody>
        </p:sp>
      </p:grp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3014663" y="1976438"/>
            <a:ext cx="127793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i="0"/>
              <a:t> BitTorrent: Overall Architecture</a:t>
            </a:r>
          </a:p>
        </p:txBody>
      </p:sp>
      <p:sp>
        <p:nvSpPr>
          <p:cNvPr id="371716" name="AutoShape 4"/>
          <p:cNvSpPr>
            <a:spLocks noChangeArrowheads="1"/>
          </p:cNvSpPr>
          <p:nvPr/>
        </p:nvSpPr>
        <p:spPr bwMode="auto">
          <a:xfrm rot="10656346">
            <a:off x="2147888" y="2014538"/>
            <a:ext cx="817562" cy="6873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Web page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with link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to .torrent</a:t>
            </a:r>
          </a:p>
        </p:txBody>
      </p:sp>
      <p:sp>
        <p:nvSpPr>
          <p:cNvPr id="371717" name="AutoShape 5"/>
          <p:cNvSpPr>
            <a:spLocks noChangeArrowheads="1"/>
          </p:cNvSpPr>
          <p:nvPr/>
        </p:nvSpPr>
        <p:spPr bwMode="auto">
          <a:xfrm>
            <a:off x="4872038" y="2014538"/>
            <a:ext cx="1089025" cy="744537"/>
          </a:xfrm>
          <a:prstGeom prst="parallelogram">
            <a:avLst>
              <a:gd name="adj" fmla="val 365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1874838" y="3903663"/>
            <a:ext cx="885825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4054475" y="4648200"/>
            <a:ext cx="885825" cy="515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6981825" y="3675063"/>
            <a:ext cx="885825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1154113" y="4592638"/>
            <a:ext cx="1674812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Downloader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“US”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7050088" y="4305300"/>
            <a:ext cx="13430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[Seed]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4054475" y="5221288"/>
            <a:ext cx="12906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6029325" y="1785938"/>
            <a:ext cx="137318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Tracker</a:t>
            </a:r>
          </a:p>
        </p:txBody>
      </p:sp>
      <p:grpSp>
        <p:nvGrpSpPr>
          <p:cNvPr id="371725" name="Group 13"/>
          <p:cNvGrpSpPr>
            <a:grpSpLocks/>
          </p:cNvGrpSpPr>
          <p:nvPr/>
        </p:nvGrpSpPr>
        <p:grpSpPr bwMode="auto">
          <a:xfrm>
            <a:off x="2760663" y="3616325"/>
            <a:ext cx="4221162" cy="1319213"/>
            <a:chOff x="1200" y="2399"/>
            <a:chExt cx="2976" cy="1105"/>
          </a:xfrm>
        </p:grpSpPr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>
              <a:off x="1200" y="2976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727" name="Line 15"/>
            <p:cNvSpPr>
              <a:spLocks noChangeShapeType="1"/>
            </p:cNvSpPr>
            <p:nvPr/>
          </p:nvSpPr>
          <p:spPr bwMode="auto">
            <a:xfrm flipH="1">
              <a:off x="1200" y="2592"/>
              <a:ext cx="29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728" name="Text Box 16"/>
            <p:cNvSpPr txBox="1">
              <a:spLocks noChangeArrowheads="1"/>
            </p:cNvSpPr>
            <p:nvPr/>
          </p:nvSpPr>
          <p:spPr bwMode="auto">
            <a:xfrm rot="-207199">
              <a:off x="2361" y="2399"/>
              <a:ext cx="90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algn="l" defTabSz="503238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Shake-hand</a:t>
              </a:r>
            </a:p>
          </p:txBody>
        </p:sp>
      </p:grpSp>
      <p:sp>
        <p:nvSpPr>
          <p:cNvPr id="371729" name="Text Box 17"/>
          <p:cNvSpPr txBox="1">
            <a:spLocks noChangeArrowheads="1"/>
          </p:cNvSpPr>
          <p:nvPr/>
        </p:nvSpPr>
        <p:spPr bwMode="auto">
          <a:xfrm>
            <a:off x="3033713" y="1843088"/>
            <a:ext cx="129381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Web Server</a:t>
            </a:r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 rot="1756914">
            <a:off x="2584450" y="4562475"/>
            <a:ext cx="129381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Shake-hand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i="0"/>
              <a:t> BitTorrent: Overall Architecture</a:t>
            </a:r>
          </a:p>
        </p:txBody>
      </p:sp>
      <p:sp>
        <p:nvSpPr>
          <p:cNvPr id="373764" name="AutoShape 4"/>
          <p:cNvSpPr>
            <a:spLocks noChangeArrowheads="1"/>
          </p:cNvSpPr>
          <p:nvPr/>
        </p:nvSpPr>
        <p:spPr bwMode="auto">
          <a:xfrm rot="10656346">
            <a:off x="2133600" y="2090738"/>
            <a:ext cx="796925" cy="6873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Web page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with link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to .torrent</a:t>
            </a:r>
          </a:p>
        </p:txBody>
      </p:sp>
      <p:sp>
        <p:nvSpPr>
          <p:cNvPr id="373765" name="AutoShape 5"/>
          <p:cNvSpPr>
            <a:spLocks noChangeArrowheads="1"/>
          </p:cNvSpPr>
          <p:nvPr/>
        </p:nvSpPr>
        <p:spPr bwMode="auto">
          <a:xfrm>
            <a:off x="4791075" y="2090738"/>
            <a:ext cx="1063625" cy="744537"/>
          </a:xfrm>
          <a:prstGeom prst="parallelogram">
            <a:avLst>
              <a:gd name="adj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1866900" y="3979863"/>
            <a:ext cx="863600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3994150" y="4724400"/>
            <a:ext cx="863600" cy="515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73768" name="Rectangle 8"/>
          <p:cNvSpPr>
            <a:spLocks noChangeArrowheads="1"/>
          </p:cNvSpPr>
          <p:nvPr/>
        </p:nvSpPr>
        <p:spPr bwMode="auto">
          <a:xfrm>
            <a:off x="6851650" y="3751263"/>
            <a:ext cx="863600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925513" y="4668838"/>
            <a:ext cx="1871662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Downloader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“US”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6918325" y="4381500"/>
            <a:ext cx="13223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[Seed]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994150" y="5297488"/>
            <a:ext cx="15795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5921375" y="1862138"/>
            <a:ext cx="14049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373774" name="Line 14"/>
          <p:cNvSpPr>
            <a:spLocks noChangeShapeType="1"/>
          </p:cNvSpPr>
          <p:nvPr/>
        </p:nvSpPr>
        <p:spPr bwMode="auto">
          <a:xfrm flipH="1" flipV="1">
            <a:off x="2754313" y="4221163"/>
            <a:ext cx="12636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75" name="Line 15"/>
          <p:cNvSpPr>
            <a:spLocks noChangeShapeType="1"/>
          </p:cNvSpPr>
          <p:nvPr/>
        </p:nvSpPr>
        <p:spPr bwMode="auto">
          <a:xfrm flipH="1">
            <a:off x="2754313" y="3933825"/>
            <a:ext cx="4121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 rot="1832436">
            <a:off x="3059113" y="4313238"/>
            <a:ext cx="11509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pieces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 rot="-207199">
            <a:off x="4583113" y="3627438"/>
            <a:ext cx="10985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pieces</a:t>
            </a:r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2997200" y="1919288"/>
            <a:ext cx="126206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Challenges: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874838"/>
            <a:ext cx="8534400" cy="4724400"/>
          </a:xfrm>
        </p:spPr>
        <p:txBody>
          <a:bodyPr/>
          <a:lstStyle/>
          <a:p>
            <a:pPr algn="just"/>
            <a:r>
              <a:rPr lang="en-US">
                <a:latin typeface="Garamond" pitchFamily="18" charset="0"/>
              </a:rPr>
              <a:t>Find where a particular file is stored</a:t>
            </a:r>
          </a:p>
          <a:p>
            <a:r>
              <a:rPr lang="en-US">
                <a:latin typeface="Garamond" pitchFamily="18" charset="0"/>
              </a:rPr>
              <a:t>Scalability: up to hundred of thousands or millions of systems</a:t>
            </a:r>
          </a:p>
          <a:p>
            <a:r>
              <a:rPr lang="en-US">
                <a:latin typeface="Garamond" pitchFamily="18" charset="0"/>
              </a:rPr>
              <a:t>Dynamicity: systems can come and go any time</a:t>
            </a:r>
          </a:p>
          <a:p>
            <a:pPr algn="just">
              <a:buFont typeface="Wingdings" pitchFamily="2" charset="2"/>
              <a:buNone/>
            </a:pPr>
            <a:endParaRPr lang="en-US">
              <a:latin typeface="Garamond" pitchFamily="18" charset="0"/>
            </a:endParaRPr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7113" y="3867150"/>
            <a:ext cx="51816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i="0"/>
              <a:t> BitTorrent: Overall Architecture</a:t>
            </a:r>
          </a:p>
        </p:txBody>
      </p:sp>
      <p:sp>
        <p:nvSpPr>
          <p:cNvPr id="375812" name="AutoShape 4"/>
          <p:cNvSpPr>
            <a:spLocks noChangeArrowheads="1"/>
          </p:cNvSpPr>
          <p:nvPr/>
        </p:nvSpPr>
        <p:spPr bwMode="auto">
          <a:xfrm rot="10656346">
            <a:off x="1905000" y="2043113"/>
            <a:ext cx="796925" cy="7000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Web page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with link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to .torrent</a:t>
            </a:r>
          </a:p>
        </p:txBody>
      </p:sp>
      <p:sp>
        <p:nvSpPr>
          <p:cNvPr id="375813" name="AutoShape 5"/>
          <p:cNvSpPr>
            <a:spLocks noChangeArrowheads="1"/>
          </p:cNvSpPr>
          <p:nvPr/>
        </p:nvSpPr>
        <p:spPr bwMode="auto">
          <a:xfrm>
            <a:off x="4562475" y="2043113"/>
            <a:ext cx="1063625" cy="758825"/>
          </a:xfrm>
          <a:prstGeom prst="parallelogram">
            <a:avLst>
              <a:gd name="adj" fmla="val 35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1638300" y="3968750"/>
            <a:ext cx="863600" cy="523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3765550" y="4725988"/>
            <a:ext cx="863600" cy="525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6623050" y="3735388"/>
            <a:ext cx="863600" cy="523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849313" y="4668838"/>
            <a:ext cx="1719262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Downloader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“US”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6689725" y="4376738"/>
            <a:ext cx="15509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[Seed]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765550" y="5310188"/>
            <a:ext cx="12747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5692775" y="1809750"/>
            <a:ext cx="16335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>
            <a:off x="2501900" y="4376738"/>
            <a:ext cx="126365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 flipH="1" flipV="1">
            <a:off x="2501900" y="4202113"/>
            <a:ext cx="126365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5824" name="Line 16"/>
          <p:cNvSpPr>
            <a:spLocks noChangeShapeType="1"/>
          </p:cNvSpPr>
          <p:nvPr/>
        </p:nvSpPr>
        <p:spPr bwMode="auto">
          <a:xfrm flipH="1">
            <a:off x="2501900" y="3910013"/>
            <a:ext cx="412115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 rot="1832436">
            <a:off x="2830513" y="4160838"/>
            <a:ext cx="11747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pieces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 rot="1832436">
            <a:off x="2574925" y="4749800"/>
            <a:ext cx="122078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pieces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 rot="-207199">
            <a:off x="4430713" y="3551238"/>
            <a:ext cx="12747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pieces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2768600" y="1868488"/>
            <a:ext cx="126206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BitTorrent: Overall Architecture</a:t>
            </a:r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 rot="10656346">
            <a:off x="1752600" y="2147888"/>
            <a:ext cx="796925" cy="6731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Web page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with link </a:t>
            </a:r>
          </a:p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>
                <a:solidFill>
                  <a:schemeClr val="tx1"/>
                </a:solidFill>
                <a:latin typeface="Arial" pitchFamily="34" charset="0"/>
              </a:rPr>
              <a:t>to .torrent</a:t>
            </a:r>
          </a:p>
        </p:txBody>
      </p:sp>
      <p:sp>
        <p:nvSpPr>
          <p:cNvPr id="377861" name="AutoShape 5"/>
          <p:cNvSpPr>
            <a:spLocks noChangeArrowheads="1"/>
          </p:cNvSpPr>
          <p:nvPr/>
        </p:nvSpPr>
        <p:spPr bwMode="auto">
          <a:xfrm>
            <a:off x="4410075" y="2147888"/>
            <a:ext cx="1063625" cy="728662"/>
          </a:xfrm>
          <a:prstGeom prst="parallelogram">
            <a:avLst>
              <a:gd name="adj" fmla="val 36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1485900" y="3995738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3613150" y="4724400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6470650" y="3771900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96913" y="4668838"/>
            <a:ext cx="1719262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Downloader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“US”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6537325" y="4387850"/>
            <a:ext cx="1246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[Seed]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613150" y="5284788"/>
            <a:ext cx="1350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Peer</a:t>
            </a:r>
          </a:p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[Leech]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5540375" y="1924050"/>
            <a:ext cx="14049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 flipV="1">
            <a:off x="2017713" y="2876550"/>
            <a:ext cx="2459037" cy="112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 flipH="1">
            <a:off x="2282825" y="2876550"/>
            <a:ext cx="2392363" cy="112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 rot="-1767163">
            <a:off x="2319338" y="2679700"/>
            <a:ext cx="2286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Get-announce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 rot="-1502465">
            <a:off x="2601913" y="3322638"/>
            <a:ext cx="25431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Response-peer list</a:t>
            </a:r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>
            <a:off x="2349500" y="4387850"/>
            <a:ext cx="1263650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 flipH="1" flipV="1">
            <a:off x="2349500" y="4219575"/>
            <a:ext cx="1263650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77" name="Line 21"/>
          <p:cNvSpPr>
            <a:spLocks noChangeShapeType="1"/>
          </p:cNvSpPr>
          <p:nvPr/>
        </p:nvSpPr>
        <p:spPr bwMode="auto">
          <a:xfrm flipH="1">
            <a:off x="2349500" y="3940175"/>
            <a:ext cx="412115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 rot="1832436">
            <a:off x="2678113" y="4237038"/>
            <a:ext cx="1258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pieces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 rot="1832436">
            <a:off x="2409825" y="4767263"/>
            <a:ext cx="13033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pieces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 rot="-207199">
            <a:off x="4202113" y="3627438"/>
            <a:ext cx="15795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pieces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2616200" y="1979613"/>
            <a:ext cx="126206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BitTorrent: Chunk Request Order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2179638"/>
            <a:ext cx="907256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Which chunks to request?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Could download in order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Like an HTTP client does</a:t>
            </a:r>
          </a:p>
          <a:p>
            <a:pPr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Problem: many peers have the early chunks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Peers have little to share with each other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Limiting the scalability of the system</a:t>
            </a:r>
          </a:p>
          <a:p>
            <a:pPr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Problem: eventually nobody has rare chunks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E.g., the chunks need the end of the file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Limiting the ability to complete a download</a:t>
            </a:r>
          </a:p>
          <a:p>
            <a:pPr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Solutions: random selection and rarest first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endParaRPr lang="en-US" sz="32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i="0"/>
              <a:t>BitTorrent: Rarest Chunk First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694737" cy="4635500"/>
          </a:xfrm>
        </p:spPr>
        <p:txBody>
          <a:bodyPr/>
          <a:lstStyle/>
          <a:p>
            <a:r>
              <a:rPr lang="en-US" sz="2800">
                <a:latin typeface="Garamond" pitchFamily="18" charset="0"/>
              </a:rPr>
              <a:t>Which chunks to request first?</a:t>
            </a:r>
          </a:p>
          <a:p>
            <a:pPr lvl="1"/>
            <a:r>
              <a:rPr lang="en-US">
                <a:latin typeface="Garamond" pitchFamily="18" charset="0"/>
              </a:rPr>
              <a:t>The chunk with the fewest available copies</a:t>
            </a:r>
          </a:p>
          <a:p>
            <a:r>
              <a:rPr lang="en-US" sz="2800">
                <a:latin typeface="Garamond" pitchFamily="18" charset="0"/>
              </a:rPr>
              <a:t>Benefits to the peer</a:t>
            </a:r>
          </a:p>
          <a:p>
            <a:pPr lvl="1"/>
            <a:r>
              <a:rPr lang="en-US">
                <a:latin typeface="Garamond" pitchFamily="18" charset="0"/>
              </a:rPr>
              <a:t>Avoid starvation when some peers depart</a:t>
            </a:r>
          </a:p>
          <a:p>
            <a:r>
              <a:rPr lang="en-US" sz="2800">
                <a:latin typeface="Garamond" pitchFamily="18" charset="0"/>
              </a:rPr>
              <a:t>Benefits to the system</a:t>
            </a:r>
          </a:p>
          <a:p>
            <a:pPr lvl="1"/>
            <a:r>
              <a:rPr lang="en-US">
                <a:latin typeface="Garamond" pitchFamily="18" charset="0"/>
              </a:rPr>
              <a:t>Avoid starvation across all peers wanting a file</a:t>
            </a:r>
          </a:p>
          <a:p>
            <a:pPr lvl="1"/>
            <a:r>
              <a:rPr lang="en-US">
                <a:latin typeface="Garamond" pitchFamily="18" charset="0"/>
              </a:rPr>
              <a:t>Balance load by equalizing # of copies of chunks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/>
              <a:t> Free-Riding Problem in P2P Networks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694737" cy="4254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Vast majority of users are free-riders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Most share no files and answer no queries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Others limit # of connections or upload speed</a:t>
            </a:r>
          </a:p>
          <a:p>
            <a:pPr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A few “peers” essentially act as servers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A few individuals contributing to the public good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Making them hubs that basically act as a server</a:t>
            </a:r>
          </a:p>
          <a:p>
            <a:pPr lvl="1">
              <a:lnSpc>
                <a:spcPct val="80000"/>
              </a:lnSpc>
            </a:pPr>
            <a:endParaRPr lang="en-US" sz="320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BitTorrent prevent free riding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Allow the fastest peers to download from you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Garamond" pitchFamily="18" charset="0"/>
              </a:rPr>
              <a:t>Occasionally let some free loaders download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98450"/>
            <a:ext cx="8937625" cy="1203325"/>
          </a:xfrm>
        </p:spPr>
        <p:txBody>
          <a:bodyPr/>
          <a:lstStyle/>
          <a:p>
            <a:r>
              <a:rPr lang="en-US" i="0"/>
              <a:t> Bit-Torrent: Preventing Free-Riding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694737" cy="4559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Peer has limited upload bandwidth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And must share it among multiple peers</a:t>
            </a:r>
          </a:p>
          <a:p>
            <a:pPr lvl="1">
              <a:lnSpc>
                <a:spcPct val="80000"/>
              </a:lnSpc>
            </a:pPr>
            <a:endParaRPr lang="en-US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Prioritizing the upload bandwidth: tit for tat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Favor neighbors that are uploading at highest rate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endParaRPr lang="en-US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Rewarding the top four neighbors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Measure download bit rates from each neighbor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Reciprocates by sending to the top four peers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Re-compute and reallocate every 10 seconds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endParaRPr lang="en-US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Optimistic un-choking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Randomly try a new neighbor every 30 seconds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aramond" pitchFamily="18" charset="0"/>
              </a:rPr>
              <a:t>So new neighbor has a chance to be a better partner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i="0"/>
              <a:t>BitTorrent Today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694737" cy="4330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Significant fraction of Internet traffic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Estimated at 30%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Though this is hard to measure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Problem of incomplete downloads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Peers leave the system when done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Many file downloads never complete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Garamond" pitchFamily="18" charset="0"/>
              </a:rPr>
              <a:t>Especially a problem for less popular content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Still lots of legal questions remains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Further need for incentives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P2P : Types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>
                <a:latin typeface="Garamond" pitchFamily="18" charset="0"/>
              </a:rPr>
              <a:t>Two main P2P Network types</a:t>
            </a:r>
          </a:p>
          <a:p>
            <a:pPr>
              <a:buFont typeface="Wingdings" pitchFamily="2" charset="2"/>
              <a:buChar char="q"/>
            </a:pPr>
            <a:r>
              <a:rPr lang="en-US">
                <a:latin typeface="Garamond" pitchFamily="18" charset="0"/>
              </a:rPr>
              <a:t>Unstructured (based on searching)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Garamond" pitchFamily="18" charset="0"/>
              </a:rPr>
              <a:t>	</a:t>
            </a:r>
            <a:r>
              <a:rPr lang="en-US">
                <a:solidFill>
                  <a:srgbClr val="FF9900"/>
                </a:solidFill>
                <a:latin typeface="Garamond" pitchFamily="18" charset="0"/>
              </a:rPr>
              <a:t>“Network has structure, but peers are free to join any where and objects can be stored anywhere”</a:t>
            </a:r>
          </a:p>
          <a:p>
            <a:pPr>
              <a:buFont typeface="Wingdings" pitchFamily="2" charset="2"/>
              <a:buChar char="q"/>
            </a:pPr>
            <a:r>
              <a:rPr lang="en-US">
                <a:latin typeface="Garamond" pitchFamily="18" charset="0"/>
              </a:rPr>
              <a:t>Structured (based on addressing)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	</a:t>
            </a:r>
            <a:r>
              <a:rPr lang="en-US">
                <a:solidFill>
                  <a:srgbClr val="FF9900"/>
                </a:solidFill>
                <a:latin typeface="Garamond" pitchFamily="18" charset="0"/>
              </a:rPr>
              <a:t>“Network structure determines where peers belong in the network and where objects are stored</a:t>
            </a:r>
            <a:r>
              <a:rPr lang="en-US">
                <a:solidFill>
                  <a:srgbClr val="FF9900"/>
                </a:solidFill>
                <a:latin typeface="Monotype Corsiva" pitchFamily="66" charset="0"/>
              </a:rPr>
              <a:t> “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420688"/>
            <a:ext cx="8315325" cy="890587"/>
          </a:xfrm>
        </p:spPr>
        <p:txBody>
          <a:bodyPr/>
          <a:lstStyle/>
          <a:p>
            <a:r>
              <a:rPr lang="en-US">
                <a:latin typeface="Monotype Corsiva" pitchFamily="66" charset="0"/>
              </a:rPr>
              <a:t>		</a:t>
            </a:r>
            <a:r>
              <a:rPr lang="en-US" i="0"/>
              <a:t>Another Classification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51038"/>
            <a:ext cx="9072562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  <a:latin typeface="Garamond" pitchFamily="18" charset="0"/>
              </a:rPr>
              <a:t>1st generation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Typically: Napster</a:t>
            </a:r>
          </a:p>
          <a:p>
            <a:pPr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  <a:latin typeface="Garamond" pitchFamily="18" charset="0"/>
              </a:rPr>
              <a:t>2nd generation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Typically: Gnutella</a:t>
            </a:r>
          </a:p>
          <a:p>
            <a:pPr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  <a:latin typeface="Garamond" pitchFamily="18" charset="0"/>
              </a:rPr>
              <a:t>3rd generation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Typically: Super-peer networks</a:t>
            </a:r>
          </a:p>
          <a:p>
            <a:pPr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  <a:latin typeface="Garamond" pitchFamily="18" charset="0"/>
              </a:rPr>
              <a:t>4th generation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Typically: Distributed hash tables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Note: For DHTs, no division into generations yet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Distributed Hash Tables (DHT)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Garamond" pitchFamily="18" charset="0"/>
              </a:rPr>
              <a:t>What are they?</a:t>
            </a:r>
          </a:p>
          <a:p>
            <a:r>
              <a:rPr lang="en-US">
                <a:latin typeface="Garamond" pitchFamily="18" charset="0"/>
              </a:rPr>
              <a:t>How they work?</a:t>
            </a:r>
          </a:p>
          <a:p>
            <a:r>
              <a:rPr lang="en-US">
                <a:latin typeface="Garamond" pitchFamily="18" charset="0"/>
              </a:rPr>
              <a:t>What are they good for?</a:t>
            </a:r>
          </a:p>
          <a:p>
            <a:r>
              <a:rPr lang="en-US">
                <a:latin typeface="Garamond" pitchFamily="18" charset="0"/>
              </a:rPr>
              <a:t>Specific Example: The Chord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ea typeface="宋体" pitchFamily="2" charset="-122"/>
              </a:rPr>
              <a:t> Napster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951038"/>
            <a:ext cx="8915400" cy="4724400"/>
          </a:xfrm>
        </p:spPr>
        <p:txBody>
          <a:bodyPr/>
          <a:lstStyle/>
          <a:p>
            <a:r>
              <a:rPr lang="en-US" sz="2400">
                <a:latin typeface="Garamond" pitchFamily="18" charset="0"/>
              </a:rPr>
              <a:t>Napster history: the rise</a:t>
            </a:r>
          </a:p>
          <a:p>
            <a:pPr lvl="1"/>
            <a:r>
              <a:rPr lang="en-US" sz="2400">
                <a:latin typeface="Garamond" pitchFamily="18" charset="0"/>
              </a:rPr>
              <a:t>January 1999: Napster version 1.0</a:t>
            </a:r>
          </a:p>
          <a:p>
            <a:pPr lvl="1"/>
            <a:r>
              <a:rPr lang="en-US" sz="2400">
                <a:latin typeface="Garamond" pitchFamily="18" charset="0"/>
              </a:rPr>
              <a:t>May 1999: company founded</a:t>
            </a:r>
          </a:p>
          <a:p>
            <a:pPr lvl="1"/>
            <a:r>
              <a:rPr lang="en-US" sz="2400">
                <a:latin typeface="Garamond" pitchFamily="18" charset="0"/>
              </a:rPr>
              <a:t>December 1999: first lawsuits</a:t>
            </a:r>
          </a:p>
          <a:p>
            <a:pPr lvl="1"/>
            <a:r>
              <a:rPr lang="en-US" sz="2400">
                <a:latin typeface="Garamond" pitchFamily="18" charset="0"/>
              </a:rPr>
              <a:t>2000: 80 million users</a:t>
            </a:r>
          </a:p>
          <a:p>
            <a:r>
              <a:rPr lang="en-US" sz="2400">
                <a:latin typeface="Garamond" pitchFamily="18" charset="0"/>
              </a:rPr>
              <a:t>Napster history: the fall</a:t>
            </a:r>
          </a:p>
          <a:p>
            <a:pPr lvl="1"/>
            <a:r>
              <a:rPr lang="en-US" sz="2400">
                <a:latin typeface="Garamond" pitchFamily="18" charset="0"/>
              </a:rPr>
              <a:t>Mid 2001: out of business due to lawsuits</a:t>
            </a:r>
            <a:endParaRPr lang="en-US" altLang="zh-CN" sz="2400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655638"/>
            <a:ext cx="8528050" cy="735012"/>
          </a:xfrm>
        </p:spPr>
        <p:txBody>
          <a:bodyPr/>
          <a:lstStyle/>
          <a:p>
            <a:r>
              <a:rPr lang="en-US" i="0"/>
              <a:t>DHT: Motivation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2016125"/>
            <a:ext cx="9072562" cy="4735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Why we need DHTs?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Searching in P2P networks is not efficient</a:t>
            </a:r>
          </a:p>
          <a:p>
            <a:pPr>
              <a:lnSpc>
                <a:spcPct val="90000"/>
              </a:lnSpc>
              <a:buSzPct val="55000"/>
              <a:buFont typeface="Wingdings" pitchFamily="2" charset="2"/>
              <a:buChar char="r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Either centralized system with all its problems</a:t>
            </a:r>
          </a:p>
          <a:p>
            <a:pPr>
              <a:lnSpc>
                <a:spcPct val="90000"/>
              </a:lnSpc>
              <a:buSzPct val="55000"/>
              <a:buFont typeface="Wingdings" pitchFamily="2" charset="2"/>
              <a:buChar char="r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Or distributed system with all its problems</a:t>
            </a:r>
          </a:p>
          <a:p>
            <a:pPr>
              <a:lnSpc>
                <a:spcPct val="90000"/>
              </a:lnSpc>
              <a:buSzPct val="55000"/>
              <a:buFont typeface="Wingdings" pitchFamily="2" charset="2"/>
              <a:buChar char="r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Hybrid systems cannot guarantee discovery either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Actual file transfer process in P2P network is scalable</a:t>
            </a:r>
          </a:p>
          <a:p>
            <a:pPr>
              <a:lnSpc>
                <a:spcPct val="90000"/>
              </a:lnSpc>
              <a:buSzPct val="55000"/>
              <a:buFont typeface="Wingdings" pitchFamily="2" charset="2"/>
              <a:buChar char="r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File transfers directly between peers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Searching does not scale in same way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Original motivation for DHTs: More efficient searching and object location in P2P networks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Put another way: Use addressing instead of searching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Recall: Hash Tables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Garamond" pitchFamily="18" charset="0"/>
              </a:rPr>
              <a:t>Hash tables are a well-known data structure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Garamond" pitchFamily="18" charset="0"/>
              </a:rPr>
              <a:t>Hash tables allow insertions, deletions, and finds in constant (average) time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Garamond" pitchFamily="18" charset="0"/>
              </a:rPr>
              <a:t>Hash table is a fixed-size array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--Elements of array also called </a:t>
            </a:r>
            <a:r>
              <a:rPr lang="en-US" sz="2800" i="1">
                <a:latin typeface="Garamond" pitchFamily="18" charset="0"/>
              </a:rPr>
              <a:t>hash buckets</a:t>
            </a:r>
          </a:p>
          <a:p>
            <a:pPr>
              <a:lnSpc>
                <a:spcPct val="90000"/>
              </a:lnSpc>
            </a:pPr>
            <a:r>
              <a:rPr lang="en-US" sz="2800" i="1">
                <a:latin typeface="Garamond" pitchFamily="18" charset="0"/>
              </a:rPr>
              <a:t>Hash function </a:t>
            </a:r>
            <a:r>
              <a:rPr lang="en-US" sz="2800">
                <a:latin typeface="Garamond" pitchFamily="18" charset="0"/>
              </a:rPr>
              <a:t>maps keys to elements in the array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Garamond" pitchFamily="18" charset="0"/>
              </a:rPr>
              <a:t>Properties of good hash functions: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--Fast to compute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--Good distribution of keys into hash table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--Example: SHA-1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Hash Tables: Example</a:t>
            </a:r>
            <a:r>
              <a:rPr lang="en-US">
                <a:latin typeface="Monotype Corsiva" pitchFamily="66" charset="0"/>
              </a:rPr>
              <a:t> </a:t>
            </a:r>
          </a:p>
        </p:txBody>
      </p:sp>
      <p:pic>
        <p:nvPicPr>
          <p:cNvPr id="40243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2450" y="1763713"/>
            <a:ext cx="2976563" cy="3695700"/>
          </a:xfrm>
          <a:ln/>
        </p:spPr>
      </p:pic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4098925" y="1887538"/>
            <a:ext cx="463708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529013" y="2139950"/>
            <a:ext cx="58801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3100">
                <a:latin typeface="Garamond" pitchFamily="18" charset="0"/>
              </a:rPr>
              <a:t> Hash function: </a:t>
            </a:r>
            <a:r>
              <a:rPr lang="en-US" sz="3100" i="1">
                <a:latin typeface="Garamond" pitchFamily="18" charset="0"/>
              </a:rPr>
              <a:t>hash(x) = x mod 10</a:t>
            </a:r>
            <a:endParaRPr lang="en-US" sz="3100">
              <a:latin typeface="Garamond" pitchFamily="18" charset="0"/>
            </a:endParaRP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3100">
                <a:latin typeface="Garamond" pitchFamily="18" charset="0"/>
              </a:rPr>
              <a:t> Insert numbers 0, 1, 4, 9,16, and 25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3100">
                <a:latin typeface="Garamond" pitchFamily="18" charset="0"/>
              </a:rPr>
              <a:t> Easy to find if a given key is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3100">
                <a:latin typeface="Garamond" pitchFamily="18" charset="0"/>
              </a:rPr>
              <a:t>   present in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13" y="655638"/>
            <a:ext cx="8528050" cy="679450"/>
          </a:xfrm>
        </p:spPr>
        <p:txBody>
          <a:bodyPr/>
          <a:lstStyle/>
          <a:p>
            <a:r>
              <a:rPr lang="en-US" i="0"/>
              <a:t>Distributed Hash Table: Idea</a:t>
            </a:r>
            <a:r>
              <a:rPr lang="en-US">
                <a:latin typeface="Monotype Corsiva" pitchFamily="66" charset="0"/>
              </a:rPr>
              <a:t> </a:t>
            </a:r>
          </a:p>
        </p:txBody>
      </p:sp>
      <p:pic>
        <p:nvPicPr>
          <p:cNvPr id="40345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64238" y="2603500"/>
            <a:ext cx="3863975" cy="3851275"/>
          </a:xfrm>
          <a:ln/>
        </p:spPr>
      </p:pic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0" y="2332038"/>
            <a:ext cx="621665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Hash tables are for fast lookups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Idea: Distribute hash buckets to peers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Result is Distributed Hash Table (DHT)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Need efficient mechanism for finding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latin typeface="Garamond" pitchFamily="18" charset="0"/>
              </a:rPr>
              <a:t>  which peer  is responsible for which 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latin typeface="Garamond" pitchFamily="18" charset="0"/>
              </a:rPr>
              <a:t>  bucket and routing  between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Garamond" pitchFamily="18" charset="0"/>
              </a:rPr>
              <a:t> </a:t>
            </a:r>
            <a:r>
              <a:rPr lang="en-US" i="0"/>
              <a:t>DHT: Principle</a:t>
            </a:r>
            <a:r>
              <a:rPr lang="en-US">
                <a:latin typeface="Monotype Corsiva" pitchFamily="66" charset="0"/>
              </a:rPr>
              <a:t> </a:t>
            </a:r>
          </a:p>
        </p:txBody>
      </p:sp>
      <p:pic>
        <p:nvPicPr>
          <p:cNvPr id="40448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88163" y="2100263"/>
            <a:ext cx="2827337" cy="4198937"/>
          </a:xfrm>
          <a:ln/>
        </p:spPr>
      </p:pic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336550" y="1636713"/>
            <a:ext cx="698976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3100">
                <a:latin typeface="Garamond" pitchFamily="18" charset="0"/>
              </a:rPr>
              <a:t> In a DHT, each node is responsible for 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3100">
                <a:latin typeface="Garamond" pitchFamily="18" charset="0"/>
              </a:rPr>
              <a:t>  one or more hash buckets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3100">
                <a:latin typeface="Garamond" pitchFamily="18" charset="0"/>
              </a:rPr>
              <a:t> As nodes join and leave, the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3100">
                <a:latin typeface="Garamond" pitchFamily="18" charset="0"/>
              </a:rPr>
              <a:t>   responsibilities change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3100">
                <a:latin typeface="Garamond" pitchFamily="18" charset="0"/>
              </a:rPr>
              <a:t> Nodes communicate to find the 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3100">
                <a:latin typeface="Garamond" pitchFamily="18" charset="0"/>
              </a:rPr>
              <a:t>   responsible node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3100">
                <a:latin typeface="Garamond" pitchFamily="18" charset="0"/>
              </a:rPr>
              <a:t> Scalable communications make DHTs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3100">
                <a:latin typeface="Garamond" pitchFamily="18" charset="0"/>
              </a:rPr>
              <a:t>   efficient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3100">
                <a:latin typeface="Garamond" pitchFamily="18" charset="0"/>
              </a:rPr>
              <a:t> DHTs support all the normal hash table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3100">
                <a:latin typeface="Garamond" pitchFamily="18" charset="0"/>
              </a:rPr>
              <a:t>   operations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579438"/>
            <a:ext cx="8528050" cy="665162"/>
          </a:xfrm>
        </p:spPr>
        <p:txBody>
          <a:bodyPr/>
          <a:lstStyle/>
          <a:p>
            <a:r>
              <a:rPr lang="en-US" i="0"/>
              <a:t>Summary of DHT Principles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798638"/>
            <a:ext cx="907256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Hash buckets distributed over nodes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Nodes form an overlay network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--Route messages in overlay to find responsible node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Routing scheme in the overlay network is the difference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between different DHTs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DHT behavior and usage: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Node knows “object” name and wants to find 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		--Unique and known object names assumed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Node routes a message in overlay to the responsible node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Garamond" pitchFamily="18" charset="0"/>
              </a:rPr>
              <a:t>Responsible node replies with “object”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--Semantics of “object” are application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DHT Examples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763713"/>
            <a:ext cx="9072563" cy="5245100"/>
          </a:xfrm>
        </p:spPr>
        <p:txBody>
          <a:bodyPr/>
          <a:lstStyle/>
          <a:p>
            <a:pPr>
              <a:lnSpc>
                <a:spcPct val="90000"/>
              </a:lnSpc>
              <a:buSzPct val="55000"/>
              <a:buFont typeface="Wingdings" pitchFamily="2" charset="2"/>
              <a:buChar char="Ø"/>
            </a:pPr>
            <a:r>
              <a:rPr lang="en-US" sz="3100">
                <a:solidFill>
                  <a:schemeClr val="bg1"/>
                </a:solidFill>
                <a:latin typeface="Garamond" pitchFamily="18" charset="0"/>
              </a:rPr>
              <a:t>Chord</a:t>
            </a:r>
          </a:p>
          <a:p>
            <a:pPr>
              <a:lnSpc>
                <a:spcPct val="90000"/>
              </a:lnSpc>
              <a:buSzPct val="55000"/>
              <a:buFont typeface="Wingdings" pitchFamily="2" charset="2"/>
              <a:buChar char="Ø"/>
            </a:pPr>
            <a:r>
              <a:rPr lang="en-US" sz="3100">
                <a:solidFill>
                  <a:schemeClr val="bg1"/>
                </a:solidFill>
                <a:latin typeface="Garamond" pitchFamily="18" charset="0"/>
              </a:rPr>
              <a:t>CAN</a:t>
            </a:r>
          </a:p>
          <a:p>
            <a:pPr>
              <a:lnSpc>
                <a:spcPct val="90000"/>
              </a:lnSpc>
              <a:buSzPct val="55000"/>
              <a:buFont typeface="Wingdings" pitchFamily="2" charset="2"/>
              <a:buChar char="Ø"/>
            </a:pPr>
            <a:r>
              <a:rPr lang="en-US" sz="3100">
                <a:solidFill>
                  <a:schemeClr val="bg1"/>
                </a:solidFill>
                <a:latin typeface="Garamond" pitchFamily="18" charset="0"/>
              </a:rPr>
              <a:t>Tapestry</a:t>
            </a:r>
          </a:p>
          <a:p>
            <a:pPr>
              <a:lnSpc>
                <a:spcPct val="90000"/>
              </a:lnSpc>
            </a:pPr>
            <a:r>
              <a:rPr lang="en-US" sz="3500">
                <a:solidFill>
                  <a:schemeClr val="bg1"/>
                </a:solidFill>
                <a:latin typeface="Garamond" pitchFamily="18" charset="0"/>
              </a:rPr>
              <a:t>Several others exist too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500">
                <a:solidFill>
                  <a:schemeClr val="bg1"/>
                </a:solidFill>
                <a:latin typeface="Garamond" pitchFamily="18" charset="0"/>
              </a:rPr>
              <a:t>	</a:t>
            </a:r>
            <a:r>
              <a:rPr lang="en-US" sz="3100">
                <a:solidFill>
                  <a:schemeClr val="bg1"/>
                </a:solidFill>
                <a:latin typeface="Garamond" pitchFamily="18" charset="0"/>
              </a:rPr>
              <a:t>Pastry, Plaxton, Kademlia, Koorde, Symphony, P-Grid, CARP,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Chord 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694737" cy="4483100"/>
          </a:xfrm>
        </p:spPr>
        <p:txBody>
          <a:bodyPr/>
          <a:lstStyle/>
          <a:p>
            <a:r>
              <a:rPr lang="en-US" sz="2800">
                <a:latin typeface="Garamond" pitchFamily="18" charset="0"/>
              </a:rPr>
              <a:t>Chord was developed at MIT</a:t>
            </a:r>
          </a:p>
          <a:p>
            <a:r>
              <a:rPr lang="en-US" sz="2800">
                <a:latin typeface="Garamond" pitchFamily="18" charset="0"/>
              </a:rPr>
              <a:t>Originally published in 2001 at Sigcomm conference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--Paper has mathematical proofs of correctness and performance</a:t>
            </a:r>
          </a:p>
          <a:p>
            <a:r>
              <a:rPr lang="en-US" sz="2800">
                <a:latin typeface="Garamond" pitchFamily="18" charset="0"/>
              </a:rPr>
              <a:t>Many projects at MIT around Chord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CFS storage system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Ivy storage system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Plus many others…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13" y="579438"/>
            <a:ext cx="8528050" cy="735012"/>
          </a:xfrm>
        </p:spPr>
        <p:txBody>
          <a:bodyPr/>
          <a:lstStyle/>
          <a:p>
            <a:r>
              <a:rPr lang="en-US" i="0"/>
              <a:t> Chord: Basics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722438"/>
            <a:ext cx="9072562" cy="5105400"/>
          </a:xfrm>
        </p:spPr>
        <p:txBody>
          <a:bodyPr/>
          <a:lstStyle/>
          <a:p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Chord uses SHA-1 hash function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Results in a 160-bit object/node identifier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Same hash function for objects and nodes</a:t>
            </a:r>
          </a:p>
          <a:p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Node ID hashed from IP address</a:t>
            </a:r>
          </a:p>
          <a:p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Object ID hashed from object name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Object names somehow assumed to be known by everyone</a:t>
            </a:r>
          </a:p>
          <a:p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SHA-1 gives a 160-bit identifier space</a:t>
            </a:r>
          </a:p>
          <a:p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Organized in a ring which wraps around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Nodes keep track of predecessor and successor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Node responsible for objects between its predecessor and itself</a:t>
            </a:r>
          </a:p>
          <a:p>
            <a:pPr>
              <a:buSzPct val="55000"/>
              <a:buFont typeface="Wingdings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Overlay is often called “Chord ring” or “Chord circle”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Chord: Various Procedures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Garamond" pitchFamily="18" charset="0"/>
              </a:rPr>
              <a:t>Joining the network</a:t>
            </a:r>
          </a:p>
          <a:p>
            <a:r>
              <a:rPr lang="en-US">
                <a:latin typeface="Garamond" pitchFamily="18" charset="0"/>
              </a:rPr>
              <a:t>Storing in to the network</a:t>
            </a:r>
          </a:p>
          <a:p>
            <a:r>
              <a:rPr lang="en-US">
                <a:latin typeface="Garamond" pitchFamily="18" charset="0"/>
              </a:rPr>
              <a:t>Retrieving from the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ea typeface="宋体" pitchFamily="2" charset="-122"/>
              </a:rPr>
              <a:t> </a:t>
            </a:r>
            <a:r>
              <a:rPr lang="en-US" i="0"/>
              <a:t>Napster Technology</a:t>
            </a:r>
            <a:endParaRPr lang="en-US" altLang="zh-CN" i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27238"/>
            <a:ext cx="9372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239713" y="1874838"/>
            <a:ext cx="7086600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4013" indent="-290513" algn="l">
              <a:lnSpc>
                <a:spcPct val="90000"/>
              </a:lnSpc>
              <a:buClr>
                <a:srgbClr val="E6E6E6"/>
              </a:buClr>
              <a:buSzPct val="45000"/>
              <a:buFont typeface="Wingdings" pitchFamily="2" charset="2"/>
              <a:buChar char="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User installing the software</a:t>
            </a:r>
          </a:p>
          <a:p>
            <a:pPr marL="785813" lvl="1" indent="-255588" algn="l">
              <a:lnSpc>
                <a:spcPct val="90000"/>
              </a:lnSpc>
              <a:buClr>
                <a:srgbClr val="E6E6E6"/>
              </a:buClr>
              <a:buSzPct val="75000"/>
              <a:buFont typeface="Symbol" pitchFamily="18" charset="2"/>
              <a:buChar char="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Download the client program</a:t>
            </a:r>
          </a:p>
          <a:p>
            <a:pPr marL="785813" lvl="1" indent="-255588" algn="l">
              <a:lnSpc>
                <a:spcPct val="90000"/>
              </a:lnSpc>
              <a:buClr>
                <a:srgbClr val="E6E6E6"/>
              </a:buClr>
              <a:buSzPct val="75000"/>
              <a:buFont typeface="Symbol" pitchFamily="18" charset="2"/>
              <a:buChar char="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Register name, password, local directory, etc.</a:t>
            </a:r>
          </a:p>
          <a:p>
            <a:pPr marL="354013" indent="-290513" algn="l">
              <a:lnSpc>
                <a:spcPct val="90000"/>
              </a:lnSpc>
              <a:buClr>
                <a:srgbClr val="E6E6E6"/>
              </a:buClr>
              <a:buSzPct val="45000"/>
              <a:buFont typeface="Wingdings" pitchFamily="2" charset="2"/>
              <a:buChar char="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Client contacts Napster (via TCP)</a:t>
            </a:r>
          </a:p>
          <a:p>
            <a:pPr marL="785813" lvl="1" indent="-255588" algn="l">
              <a:lnSpc>
                <a:spcPct val="90000"/>
              </a:lnSpc>
              <a:buClr>
                <a:srgbClr val="E6E6E6"/>
              </a:buClr>
              <a:buSzPct val="75000"/>
              <a:buFont typeface="Symbol" pitchFamily="18" charset="2"/>
              <a:buChar char="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Provides a list of music files it will share</a:t>
            </a:r>
          </a:p>
          <a:p>
            <a:pPr marL="785813" lvl="1" indent="-255588" algn="l">
              <a:lnSpc>
                <a:spcPct val="90000"/>
              </a:lnSpc>
              <a:buClr>
                <a:srgbClr val="E6E6E6"/>
              </a:buClr>
              <a:buSzPct val="75000"/>
              <a:buFont typeface="Symbol" pitchFamily="18" charset="2"/>
              <a:buChar char="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… and Napster’s central server updates the directory</a:t>
            </a:r>
          </a:p>
          <a:p>
            <a:pPr marL="354013" indent="-290513" algn="l">
              <a:lnSpc>
                <a:spcPct val="90000"/>
              </a:lnSpc>
              <a:buClr>
                <a:srgbClr val="E6E6E6"/>
              </a:buClr>
              <a:buSzPct val="45000"/>
              <a:buFont typeface="Wingdings" pitchFamily="2" charset="2"/>
              <a:buChar char="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Client searches on a title or performer</a:t>
            </a:r>
          </a:p>
          <a:p>
            <a:pPr marL="785813" lvl="1" indent="-255588" algn="l">
              <a:lnSpc>
                <a:spcPct val="90000"/>
              </a:lnSpc>
              <a:buClr>
                <a:srgbClr val="E6E6E6"/>
              </a:buClr>
              <a:buSzPct val="75000"/>
              <a:buFont typeface="Symbol" pitchFamily="18" charset="2"/>
              <a:buChar char="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Napster identifies online clients with the file</a:t>
            </a:r>
          </a:p>
          <a:p>
            <a:pPr marL="785813" lvl="1" indent="-255588" algn="l">
              <a:lnSpc>
                <a:spcPct val="90000"/>
              </a:lnSpc>
              <a:buClr>
                <a:srgbClr val="E6E6E6"/>
              </a:buClr>
              <a:buSzPct val="75000"/>
              <a:buFont typeface="Symbol" pitchFamily="18" charset="2"/>
              <a:buChar char="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… and provides IP addresses</a:t>
            </a:r>
          </a:p>
          <a:p>
            <a:pPr marL="354013" indent="-290513" algn="l">
              <a:lnSpc>
                <a:spcPct val="90000"/>
              </a:lnSpc>
              <a:buClr>
                <a:srgbClr val="E6E6E6"/>
              </a:buClr>
              <a:buSzPct val="45000"/>
              <a:buFont typeface="Wingdings" pitchFamily="2" charset="2"/>
              <a:buChar char="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Client requests the file from the chosen supplier</a:t>
            </a:r>
          </a:p>
          <a:p>
            <a:pPr marL="785813" lvl="1" indent="-255588" algn="l">
              <a:lnSpc>
                <a:spcPct val="90000"/>
              </a:lnSpc>
              <a:buClr>
                <a:srgbClr val="E6E6E6"/>
              </a:buClr>
              <a:buSzPct val="75000"/>
              <a:buFont typeface="Symbol" pitchFamily="18" charset="2"/>
              <a:buChar char="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Supplier transmits the file to the client</a:t>
            </a:r>
          </a:p>
          <a:p>
            <a:pPr marL="785813" lvl="1" indent="-255588" algn="l">
              <a:lnSpc>
                <a:spcPct val="90000"/>
              </a:lnSpc>
              <a:buClr>
                <a:srgbClr val="E6E6E6"/>
              </a:buClr>
              <a:buSzPct val="75000"/>
              <a:buFont typeface="Symbol" pitchFamily="18" charset="2"/>
              <a:buChar char=""/>
            </a:pPr>
            <a:r>
              <a:rPr lang="en-US" sz="2500">
                <a:solidFill>
                  <a:srgbClr val="E6E6E6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</a:rPr>
              <a:t>Both client and supplier report status to Napster</a:t>
            </a:r>
          </a:p>
        </p:txBody>
      </p:sp>
      <p:grpSp>
        <p:nvGrpSpPr>
          <p:cNvPr id="262187" name="Group 43"/>
          <p:cNvGrpSpPr>
            <a:grpSpLocks/>
          </p:cNvGrpSpPr>
          <p:nvPr/>
        </p:nvGrpSpPr>
        <p:grpSpPr bwMode="auto">
          <a:xfrm>
            <a:off x="6481763" y="2484438"/>
            <a:ext cx="3206750" cy="3505200"/>
            <a:chOff x="4245" y="1794"/>
            <a:chExt cx="1765" cy="1787"/>
          </a:xfrm>
        </p:grpSpPr>
        <p:graphicFrame>
          <p:nvGraphicFramePr>
            <p:cNvPr id="262150" name="Object 6"/>
            <p:cNvGraphicFramePr>
              <a:graphicFrameLocks noChangeAspect="1"/>
            </p:cNvGraphicFramePr>
            <p:nvPr/>
          </p:nvGraphicFramePr>
          <p:xfrm>
            <a:off x="5081" y="3122"/>
            <a:ext cx="310" cy="301"/>
          </p:xfrm>
          <a:graphic>
            <a:graphicData uri="http://schemas.openxmlformats.org/presentationml/2006/ole">
              <p:oleObj spid="_x0000_s262150" name="Clip" r:id="rId4" imgW="1305000" imgH="1085760" progId="MS_ClipArt_Gallery.2">
                <p:embed/>
              </p:oleObj>
            </a:graphicData>
          </a:graphic>
        </p:graphicFrame>
        <p:grpSp>
          <p:nvGrpSpPr>
            <p:cNvPr id="262151" name="Group 7"/>
            <p:cNvGrpSpPr>
              <a:grpSpLocks/>
            </p:cNvGrpSpPr>
            <p:nvPr/>
          </p:nvGrpSpPr>
          <p:grpSpPr bwMode="auto">
            <a:xfrm>
              <a:off x="4598" y="2214"/>
              <a:ext cx="139" cy="311"/>
              <a:chOff x="4180" y="783"/>
              <a:chExt cx="150" cy="307"/>
            </a:xfrm>
          </p:grpSpPr>
          <p:sp>
            <p:nvSpPr>
              <p:cNvPr id="262152" name="AutoShape 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3" name="Rectangle 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4" name="Rectangle 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5" name="AutoShape 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6" name="Line 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7" name="Line 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8" name="Rectangle 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9" name="Rectangle 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2160" name="Text Box 16"/>
            <p:cNvSpPr txBox="1">
              <a:spLocks noChangeArrowheads="1"/>
            </p:cNvSpPr>
            <p:nvPr/>
          </p:nvSpPr>
          <p:spPr bwMode="auto">
            <a:xfrm>
              <a:off x="4535" y="3122"/>
              <a:ext cx="1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62161" name="Object 17"/>
            <p:cNvGraphicFramePr>
              <a:graphicFrameLocks noChangeAspect="1"/>
            </p:cNvGraphicFramePr>
            <p:nvPr/>
          </p:nvGraphicFramePr>
          <p:xfrm>
            <a:off x="5761" y="2401"/>
            <a:ext cx="249" cy="241"/>
          </p:xfrm>
          <a:graphic>
            <a:graphicData uri="http://schemas.openxmlformats.org/presentationml/2006/ole">
              <p:oleObj spid="_x0000_s262161" name="Clip" r:id="rId5" imgW="1305000" imgH="1085760" progId="MS_ClipArt_Gallery.2">
                <p:embed/>
              </p:oleObj>
            </a:graphicData>
          </a:graphic>
        </p:graphicFrame>
        <p:graphicFrame>
          <p:nvGraphicFramePr>
            <p:cNvPr id="262162" name="Object 18"/>
            <p:cNvGraphicFramePr>
              <a:graphicFrameLocks noChangeAspect="1"/>
            </p:cNvGraphicFramePr>
            <p:nvPr/>
          </p:nvGraphicFramePr>
          <p:xfrm>
            <a:off x="5531" y="2777"/>
            <a:ext cx="253" cy="246"/>
          </p:xfrm>
          <a:graphic>
            <a:graphicData uri="http://schemas.openxmlformats.org/presentationml/2006/ole">
              <p:oleObj spid="_x0000_s262162" name="Clip" r:id="rId6" imgW="1305000" imgH="1085760" progId="MS_ClipArt_Gallery.2">
                <p:embed/>
              </p:oleObj>
            </a:graphicData>
          </a:graphic>
        </p:graphicFrame>
        <p:graphicFrame>
          <p:nvGraphicFramePr>
            <p:cNvPr id="262163" name="Object 19"/>
            <p:cNvGraphicFramePr>
              <a:graphicFrameLocks noChangeAspect="1"/>
            </p:cNvGraphicFramePr>
            <p:nvPr/>
          </p:nvGraphicFramePr>
          <p:xfrm>
            <a:off x="5489" y="1908"/>
            <a:ext cx="258" cy="251"/>
          </p:xfrm>
          <a:graphic>
            <a:graphicData uri="http://schemas.openxmlformats.org/presentationml/2006/ole">
              <p:oleObj spid="_x0000_s262163" name="Clip" r:id="rId7" imgW="1305000" imgH="1085760" progId="MS_ClipArt_Gallery.2">
                <p:embed/>
              </p:oleObj>
            </a:graphicData>
          </a:graphic>
        </p:graphicFrame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4245" y="1922"/>
              <a:ext cx="85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/>
                <a:t>centralized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/>
                <a:t>directory server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5591" y="2211"/>
              <a:ext cx="3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/>
                <a:t>peers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262166" name="Line 22"/>
            <p:cNvSpPr>
              <a:spLocks noChangeShapeType="1"/>
            </p:cNvSpPr>
            <p:nvPr/>
          </p:nvSpPr>
          <p:spPr bwMode="auto">
            <a:xfrm flipH="1">
              <a:off x="4808" y="2249"/>
              <a:ext cx="375" cy="114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 flipH="1" flipV="1">
              <a:off x="4774" y="2363"/>
              <a:ext cx="953" cy="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8" name="Line 24"/>
            <p:cNvSpPr>
              <a:spLocks noChangeShapeType="1"/>
            </p:cNvSpPr>
            <p:nvPr/>
          </p:nvSpPr>
          <p:spPr bwMode="auto">
            <a:xfrm flipH="1">
              <a:off x="4808" y="2211"/>
              <a:ext cx="340" cy="76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 flipH="1">
              <a:off x="4808" y="2211"/>
              <a:ext cx="375" cy="76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 flipH="1" flipV="1">
              <a:off x="4774" y="2477"/>
              <a:ext cx="749" cy="4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 flipH="1">
              <a:off x="4774" y="2022"/>
              <a:ext cx="681" cy="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3" name="Line 29"/>
            <p:cNvSpPr>
              <a:spLocks noChangeShapeType="1"/>
            </p:cNvSpPr>
            <p:nvPr/>
          </p:nvSpPr>
          <p:spPr bwMode="auto">
            <a:xfrm flipH="1" flipV="1">
              <a:off x="4740" y="2515"/>
              <a:ext cx="443" cy="5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4" name="Line 30"/>
            <p:cNvSpPr>
              <a:spLocks noChangeShapeType="1"/>
            </p:cNvSpPr>
            <p:nvPr/>
          </p:nvSpPr>
          <p:spPr bwMode="auto">
            <a:xfrm>
              <a:off x="4672" y="2552"/>
              <a:ext cx="443" cy="6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5" name="Line 31"/>
            <p:cNvSpPr>
              <a:spLocks noChangeShapeType="1"/>
            </p:cNvSpPr>
            <p:nvPr/>
          </p:nvSpPr>
          <p:spPr bwMode="auto">
            <a:xfrm flipH="1">
              <a:off x="5387" y="2173"/>
              <a:ext cx="204" cy="98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5172" y="3430"/>
              <a:ext cx="238" cy="151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5677" y="1794"/>
              <a:ext cx="238" cy="151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262179" name="Oval 35"/>
            <p:cNvSpPr>
              <a:spLocks noChangeArrowheads="1"/>
            </p:cNvSpPr>
            <p:nvPr/>
          </p:nvSpPr>
          <p:spPr bwMode="auto">
            <a:xfrm>
              <a:off x="5075" y="2112"/>
              <a:ext cx="90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2180" name="Oval 36"/>
            <p:cNvSpPr>
              <a:spLocks noChangeArrowheads="1"/>
            </p:cNvSpPr>
            <p:nvPr/>
          </p:nvSpPr>
          <p:spPr bwMode="auto">
            <a:xfrm>
              <a:off x="5091" y="2357"/>
              <a:ext cx="90" cy="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2181" name="Oval 37"/>
            <p:cNvSpPr>
              <a:spLocks noChangeArrowheads="1"/>
            </p:cNvSpPr>
            <p:nvPr/>
          </p:nvSpPr>
          <p:spPr bwMode="auto">
            <a:xfrm>
              <a:off x="5092" y="2639"/>
              <a:ext cx="91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2182" name="Oval 38"/>
            <p:cNvSpPr>
              <a:spLocks noChangeArrowheads="1"/>
            </p:cNvSpPr>
            <p:nvPr/>
          </p:nvSpPr>
          <p:spPr bwMode="auto">
            <a:xfrm>
              <a:off x="4975" y="2821"/>
              <a:ext cx="90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2183" name="Oval 39"/>
            <p:cNvSpPr>
              <a:spLocks noChangeArrowheads="1"/>
            </p:cNvSpPr>
            <p:nvPr/>
          </p:nvSpPr>
          <p:spPr bwMode="auto">
            <a:xfrm>
              <a:off x="4829" y="2795"/>
              <a:ext cx="90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2184" name="Oval 40"/>
            <p:cNvSpPr>
              <a:spLocks noChangeArrowheads="1"/>
            </p:cNvSpPr>
            <p:nvPr/>
          </p:nvSpPr>
          <p:spPr bwMode="auto">
            <a:xfrm>
              <a:off x="5452" y="2608"/>
              <a:ext cx="90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13" y="579438"/>
            <a:ext cx="8528050" cy="808037"/>
          </a:xfrm>
        </p:spPr>
        <p:txBody>
          <a:bodyPr/>
          <a:lstStyle/>
          <a:p>
            <a:r>
              <a:rPr lang="en-US" i="0"/>
              <a:t> Joining: Step-By-Step Example</a:t>
            </a:r>
          </a:p>
        </p:txBody>
      </p:sp>
      <p:pic>
        <p:nvPicPr>
          <p:cNvPr id="41062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02313" y="2451100"/>
            <a:ext cx="3733800" cy="3486150"/>
          </a:xfrm>
          <a:ln/>
        </p:spPr>
      </p:pic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468313" y="2027238"/>
            <a:ext cx="531018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Setup: Existing network with nodes 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latin typeface="Garamond" pitchFamily="18" charset="0"/>
              </a:rPr>
              <a:t>  on 0, 1 and 4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Many different ways to implement 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latin typeface="Garamond" pitchFamily="18" charset="0"/>
              </a:rPr>
              <a:t>  Chord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latin typeface="Garamond" pitchFamily="18" charset="0"/>
              </a:rPr>
              <a:t>--Here only conceptual example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latin typeface="Garamond" pitchFamily="18" charset="0"/>
              </a:rPr>
              <a:t>--Covers all important aspects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Joining: Step-By-Step Example</a:t>
            </a:r>
          </a:p>
        </p:txBody>
      </p:sp>
      <p:pic>
        <p:nvPicPr>
          <p:cNvPr id="411651" name="Picture 3" descr="_Pic21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92713" y="2360613"/>
            <a:ext cx="4572000" cy="4406900"/>
          </a:xfrm>
          <a:ln/>
        </p:spPr>
      </p:pic>
      <p:pic>
        <p:nvPicPr>
          <p:cNvPr id="411652" name="Picture 4" descr="_Pic2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0150" y="5711825"/>
            <a:ext cx="819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252413" y="2139950"/>
            <a:ext cx="524510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New node wants to join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Hash of the new node: 6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Known node in network: Node1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800">
                <a:latin typeface="Garamond" pitchFamily="18" charset="0"/>
              </a:rPr>
              <a:t> Contact Node 1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latin typeface="Garamond" pitchFamily="18" charset="0"/>
              </a:rPr>
              <a:t>	--Include own hash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Joining: Situation Before Join</a:t>
            </a:r>
            <a:r>
              <a:rPr lang="en-US"/>
              <a:t> </a:t>
            </a:r>
          </a:p>
        </p:txBody>
      </p:sp>
      <p:pic>
        <p:nvPicPr>
          <p:cNvPr id="412675" name="Picture 3" descr="_Pic2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2103438"/>
            <a:ext cx="61531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notype Corsiva" pitchFamily="66" charset="0"/>
              </a:rPr>
              <a:t> </a:t>
            </a:r>
            <a:r>
              <a:rPr lang="en-US" i="0"/>
              <a:t>Joining: Contact known node</a:t>
            </a:r>
            <a:r>
              <a:rPr lang="en-US">
                <a:latin typeface="Monotype Corsiva" pitchFamily="66" charset="0"/>
              </a:rPr>
              <a:t> </a:t>
            </a:r>
          </a:p>
        </p:txBody>
      </p:sp>
      <p:pic>
        <p:nvPicPr>
          <p:cNvPr id="413699" name="Picture 3" descr="_Pic226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1313" y="1966913"/>
            <a:ext cx="6629400" cy="4802187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98450"/>
            <a:ext cx="8937625" cy="1203325"/>
          </a:xfrm>
        </p:spPr>
        <p:txBody>
          <a:bodyPr/>
          <a:lstStyle/>
          <a:p>
            <a:r>
              <a:rPr lang="en-US" sz="3200" i="0"/>
              <a:t> Joining: Join gets routed along the network</a:t>
            </a:r>
          </a:p>
        </p:txBody>
      </p:sp>
      <p:pic>
        <p:nvPicPr>
          <p:cNvPr id="414723" name="Picture 3" descr="_Pic23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35113" y="2247900"/>
            <a:ext cx="6415087" cy="46228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/>
              <a:t> Joining: Successor of New Node Found</a:t>
            </a:r>
          </a:p>
        </p:txBody>
      </p:sp>
      <p:pic>
        <p:nvPicPr>
          <p:cNvPr id="415747" name="Picture 3" descr="_Pic241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30313" y="1874838"/>
            <a:ext cx="7315200" cy="46228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76338"/>
            <a:ext cx="8148638" cy="873125"/>
          </a:xfrm>
        </p:spPr>
        <p:txBody>
          <a:bodyPr/>
          <a:lstStyle/>
          <a:p>
            <a:r>
              <a:rPr lang="en-US" sz="3600">
                <a:latin typeface="Monotype Corsiva" pitchFamily="66" charset="0"/>
              </a:rPr>
              <a:t/>
            </a:r>
            <a:br>
              <a:rPr lang="en-US" sz="3600">
                <a:latin typeface="Monotype Corsiva" pitchFamily="66" charset="0"/>
              </a:rPr>
            </a:br>
            <a:r>
              <a:rPr lang="en-US" sz="3600">
                <a:latin typeface="Monotype Corsiva" pitchFamily="66" charset="0"/>
              </a:rPr>
              <a:t/>
            </a:r>
            <a:br>
              <a:rPr lang="en-US" sz="3600">
                <a:latin typeface="Monotype Corsiva" pitchFamily="66" charset="0"/>
              </a:rPr>
            </a:br>
            <a:endParaRPr lang="en-US" sz="3600" b="0">
              <a:latin typeface="Monotype Corsiva" pitchFamily="66" charset="0"/>
            </a:endParaRP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1306513" y="350838"/>
            <a:ext cx="756126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>
                <a:solidFill>
                  <a:srgbClr val="FF9966"/>
                </a:solidFill>
                <a:latin typeface="Arial" pitchFamily="34" charset="0"/>
              </a:rPr>
              <a:t>Joining: Joining Successful + Transfer</a:t>
            </a:r>
            <a:endParaRPr lang="en-US" sz="4000">
              <a:solidFill>
                <a:srgbClr val="FF9966"/>
              </a:solidFill>
              <a:latin typeface="Arial" pitchFamily="34" charset="0"/>
            </a:endParaRPr>
          </a:p>
        </p:txBody>
      </p:sp>
      <p:pic>
        <p:nvPicPr>
          <p:cNvPr id="41677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24450" y="2484438"/>
            <a:ext cx="4787900" cy="3573462"/>
          </a:xfrm>
          <a:ln/>
        </p:spPr>
      </p:pic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150813" y="2055813"/>
            <a:ext cx="48895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600">
                <a:latin typeface="Arial" pitchFamily="34" charset="0"/>
              </a:rPr>
              <a:t> </a:t>
            </a:r>
            <a:r>
              <a:rPr lang="en-US" sz="2600">
                <a:latin typeface="Garamond" pitchFamily="18" charset="0"/>
              </a:rPr>
              <a:t>Joining is successful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600">
              <a:latin typeface="Garamond" pitchFamily="18" charset="0"/>
            </a:endParaRP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600">
                <a:latin typeface="Garamond" pitchFamily="18" charset="0"/>
              </a:rPr>
              <a:t> Old responsible node transfers data that should be in new node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600">
              <a:latin typeface="Garamond" pitchFamily="18" charset="0"/>
            </a:endParaRP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600">
                <a:latin typeface="Garamond" pitchFamily="18" charset="0"/>
              </a:rPr>
              <a:t> New node informs Node4 about new successor (not shown)</a:t>
            </a:r>
          </a:p>
          <a:p>
            <a:pPr algn="l" defTabSz="503238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6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Joining: All Is Done</a:t>
            </a:r>
          </a:p>
        </p:txBody>
      </p:sp>
      <p:pic>
        <p:nvPicPr>
          <p:cNvPr id="417795" name="Picture 3" descr="_Pic251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82713" y="1874838"/>
            <a:ext cx="7315200" cy="4860925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655638"/>
            <a:ext cx="8315325" cy="555625"/>
          </a:xfrm>
        </p:spPr>
        <p:txBody>
          <a:bodyPr/>
          <a:lstStyle/>
          <a:p>
            <a:r>
              <a:rPr lang="en-US" i="0"/>
              <a:t>Storing a value: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4911725" cy="1384300"/>
          </a:xfrm>
        </p:spPr>
        <p:txBody>
          <a:bodyPr/>
          <a:lstStyle/>
          <a:p>
            <a:r>
              <a:rPr lang="en-US" sz="2800">
                <a:latin typeface="Garamond" pitchFamily="18" charset="0"/>
              </a:rPr>
              <a:t>Node 6 wants to store object with name “Foo” and value 5</a:t>
            </a:r>
          </a:p>
          <a:p>
            <a:r>
              <a:rPr lang="en-US" sz="2800">
                <a:latin typeface="Garamond" pitchFamily="18" charset="0"/>
              </a:rPr>
              <a:t>hash(Foo) = 2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4825" y="2789238"/>
            <a:ext cx="4495800" cy="3990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Storing a value: (Contd.)</a:t>
            </a:r>
          </a:p>
        </p:txBody>
      </p:sp>
      <p:pic>
        <p:nvPicPr>
          <p:cNvPr id="419843" name="Picture 3" descr="_Pic270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4325" y="2247900"/>
            <a:ext cx="4470400" cy="46228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ea typeface="宋体" pitchFamily="2" charset="-122"/>
              </a:rPr>
              <a:t> Napster: Properties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98638"/>
            <a:ext cx="9220200" cy="4876800"/>
          </a:xfrm>
        </p:spPr>
        <p:txBody>
          <a:bodyPr/>
          <a:lstStyle/>
          <a:p>
            <a:r>
              <a:rPr lang="en-US" sz="2800">
                <a:latin typeface="Garamond" pitchFamily="18" charset="0"/>
              </a:rPr>
              <a:t>Server’s directory continually updated</a:t>
            </a:r>
          </a:p>
          <a:p>
            <a:pPr lvl="1"/>
            <a:r>
              <a:rPr lang="en-US">
                <a:latin typeface="Garamond" pitchFamily="18" charset="0"/>
              </a:rPr>
              <a:t>Always know what music is currently available</a:t>
            </a:r>
          </a:p>
          <a:p>
            <a:pPr lvl="1"/>
            <a:r>
              <a:rPr lang="en-US">
                <a:latin typeface="Garamond" pitchFamily="18" charset="0"/>
              </a:rPr>
              <a:t>Point of vulnerability for legal action</a:t>
            </a:r>
          </a:p>
          <a:p>
            <a:r>
              <a:rPr lang="en-US" sz="2800">
                <a:latin typeface="Garamond" pitchFamily="18" charset="0"/>
              </a:rPr>
              <a:t>Peer-to-peer file transfer</a:t>
            </a:r>
          </a:p>
          <a:p>
            <a:pPr lvl="1"/>
            <a:r>
              <a:rPr lang="en-US">
                <a:latin typeface="Garamond" pitchFamily="18" charset="0"/>
              </a:rPr>
              <a:t>No load on the server</a:t>
            </a:r>
          </a:p>
          <a:p>
            <a:pPr lvl="1"/>
            <a:r>
              <a:rPr lang="en-US">
                <a:latin typeface="Garamond" pitchFamily="18" charset="0"/>
              </a:rPr>
              <a:t>Plausible deniability for legal action (but not enough)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Storing a value: (Contd.)</a:t>
            </a:r>
          </a:p>
        </p:txBody>
      </p:sp>
      <p:pic>
        <p:nvPicPr>
          <p:cNvPr id="420867" name="Picture 3" descr="_Pic277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81288" y="2247900"/>
            <a:ext cx="4816475" cy="46228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Storing a value: (Contd.)</a:t>
            </a:r>
          </a:p>
        </p:txBody>
      </p:sp>
      <p:pic>
        <p:nvPicPr>
          <p:cNvPr id="42189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65400" y="2247900"/>
            <a:ext cx="5048250" cy="46228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579438"/>
            <a:ext cx="8315325" cy="806450"/>
          </a:xfrm>
        </p:spPr>
        <p:txBody>
          <a:bodyPr/>
          <a:lstStyle/>
          <a:p>
            <a:r>
              <a:rPr lang="en-US" i="0"/>
              <a:t>Retrieving the value</a:t>
            </a:r>
          </a:p>
        </p:txBody>
      </p:sp>
      <p:pic>
        <p:nvPicPr>
          <p:cNvPr id="422915" name="Picture 3" descr="_Pic30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64113" y="2155825"/>
            <a:ext cx="5116512" cy="4154488"/>
          </a:xfrm>
          <a:ln/>
        </p:spPr>
      </p:pic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315913" y="1978025"/>
            <a:ext cx="45370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algn="l" defTabSz="1008063" eaLnBrk="1" hangingPunct="1">
              <a:lnSpc>
                <a:spcPct val="100000"/>
              </a:lnSpc>
              <a:buClrTx/>
              <a:buSzTx/>
              <a:buFontTx/>
              <a:buChar char="•"/>
              <a:tabLst>
                <a:tab pos="354013" algn="l"/>
              </a:tabLst>
            </a:pPr>
            <a:r>
              <a:rPr lang="en-US" sz="2800">
                <a:latin typeface="Garamond" pitchFamily="18" charset="0"/>
              </a:rPr>
              <a:t> Node 1 wants to get object  </a:t>
            </a:r>
          </a:p>
          <a:p>
            <a:pPr algn="l" defTabSz="1008063" eaLnBrk="1" hangingPunct="1">
              <a:lnSpc>
                <a:spcPct val="100000"/>
              </a:lnSpc>
              <a:buClrTx/>
              <a:buSzTx/>
              <a:buFontTx/>
              <a:buNone/>
              <a:tabLst>
                <a:tab pos="354013" algn="l"/>
              </a:tabLst>
            </a:pPr>
            <a:r>
              <a:rPr lang="en-US" sz="2800">
                <a:latin typeface="Garamond" pitchFamily="18" charset="0"/>
              </a:rPr>
              <a:t>  with  name “Foo”</a:t>
            </a:r>
          </a:p>
          <a:p>
            <a:pPr algn="l" defTabSz="1008063" eaLnBrk="1" hangingPunct="1">
              <a:lnSpc>
                <a:spcPct val="100000"/>
              </a:lnSpc>
              <a:buClrTx/>
              <a:buSzTx/>
              <a:buFontTx/>
              <a:buChar char="•"/>
              <a:tabLst>
                <a:tab pos="354013" algn="l"/>
              </a:tabLst>
            </a:pPr>
            <a:r>
              <a:rPr lang="en-US" sz="2800">
                <a:latin typeface="Garamond" pitchFamily="18" charset="0"/>
              </a:rPr>
              <a:t> hash(Foo) = 2</a:t>
            </a:r>
          </a:p>
          <a:p>
            <a:pPr algn="l" defTabSz="1008063" eaLnBrk="1" hangingPunct="1">
              <a:lnSpc>
                <a:spcPct val="100000"/>
              </a:lnSpc>
              <a:buClrTx/>
              <a:buSzTx/>
              <a:buFontTx/>
              <a:buChar char="•"/>
              <a:tabLst>
                <a:tab pos="354013" algn="l"/>
              </a:tabLst>
            </a:pPr>
            <a:r>
              <a:rPr lang="en-US" sz="2800">
                <a:latin typeface="Garamond" pitchFamily="18" charset="0"/>
              </a:rPr>
              <a:t> Foo is stored on node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Retrieving the value (Contd.)</a:t>
            </a:r>
          </a:p>
        </p:txBody>
      </p:sp>
      <p:pic>
        <p:nvPicPr>
          <p:cNvPr id="423939" name="Picture 3" descr="_Pic311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3825" y="2247900"/>
            <a:ext cx="4849813" cy="46228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9750"/>
            <a:ext cx="8528050" cy="677863"/>
          </a:xfrm>
        </p:spPr>
        <p:txBody>
          <a:bodyPr/>
          <a:lstStyle/>
          <a:p>
            <a:r>
              <a:rPr lang="en-US" i="0"/>
              <a:t> Chord: Scalable Routing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874838"/>
            <a:ext cx="9072562" cy="5246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Routing happens by passing message to successor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What happens when there are 1 million nodes?</a:t>
            </a:r>
          </a:p>
          <a:p>
            <a:pPr>
              <a:lnSpc>
                <a:spcPct val="90000"/>
              </a:lnSpc>
              <a:buSzPct val="55000"/>
              <a:buFont typeface="Wingdings" pitchFamily="2" charset="2"/>
              <a:buNone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		-- On average, need to route 1/2-way across the ring</a:t>
            </a:r>
          </a:p>
          <a:p>
            <a:pPr>
              <a:lnSpc>
                <a:spcPct val="90000"/>
              </a:lnSpc>
              <a:buSzPct val="55000"/>
              <a:buFont typeface="Wingdings" pitchFamily="2" charset="2"/>
              <a:buNone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		-- In other words, 0.5 million hops! Complexity </a:t>
            </a:r>
            <a:r>
              <a:rPr lang="en-US" sz="2800" i="1">
                <a:solidFill>
                  <a:schemeClr val="bg1"/>
                </a:solidFill>
                <a:latin typeface="Garamond" pitchFamily="18" charset="0"/>
              </a:rPr>
              <a:t>O(n)</a:t>
            </a:r>
            <a:endParaRPr lang="en-US" sz="2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How to make routing scalable?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		-- Answer: Finger tables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Basic Chord keeps track of predecessor and successor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Finger tables keep track of more nodes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		-- Allow for faster routing by jumping long way across the ring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		-- Routing scales well, but need more state information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Finger tables not needed for correctness, only for performance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731838"/>
            <a:ext cx="8528050" cy="735012"/>
          </a:xfrm>
        </p:spPr>
        <p:txBody>
          <a:bodyPr/>
          <a:lstStyle/>
          <a:p>
            <a:r>
              <a:rPr lang="en-US" i="0"/>
              <a:t>Chord: Finger Tables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2163"/>
            <a:ext cx="9072562" cy="4308475"/>
          </a:xfrm>
        </p:spPr>
        <p:txBody>
          <a:bodyPr/>
          <a:lstStyle/>
          <a:p>
            <a:r>
              <a:rPr lang="en-US">
                <a:latin typeface="Garamond" pitchFamily="18" charset="0"/>
              </a:rPr>
              <a:t>In </a:t>
            </a:r>
            <a:r>
              <a:rPr lang="en-US" i="1">
                <a:latin typeface="Garamond" pitchFamily="18" charset="0"/>
              </a:rPr>
              <a:t>m</a:t>
            </a:r>
            <a:r>
              <a:rPr lang="en-US">
                <a:latin typeface="Garamond" pitchFamily="18" charset="0"/>
              </a:rPr>
              <a:t>-bit identifier space, node has up to </a:t>
            </a:r>
            <a:r>
              <a:rPr lang="en-US" i="1">
                <a:latin typeface="Garamond" pitchFamily="18" charset="0"/>
              </a:rPr>
              <a:t>m </a:t>
            </a:r>
            <a:r>
              <a:rPr lang="en-US">
                <a:latin typeface="Garamond" pitchFamily="18" charset="0"/>
              </a:rPr>
              <a:t>fingers</a:t>
            </a:r>
          </a:p>
          <a:p>
            <a:r>
              <a:rPr lang="en-US">
                <a:latin typeface="Garamond" pitchFamily="18" charset="0"/>
              </a:rPr>
              <a:t>Fingers are stored in the finger table</a:t>
            </a:r>
          </a:p>
          <a:p>
            <a:r>
              <a:rPr lang="en-US">
                <a:latin typeface="Garamond" pitchFamily="18" charset="0"/>
              </a:rPr>
              <a:t>Row </a:t>
            </a:r>
            <a:r>
              <a:rPr lang="en-US" i="1">
                <a:latin typeface="Garamond" pitchFamily="18" charset="0"/>
              </a:rPr>
              <a:t>i </a:t>
            </a:r>
            <a:r>
              <a:rPr lang="en-US">
                <a:latin typeface="Garamond" pitchFamily="18" charset="0"/>
              </a:rPr>
              <a:t>in finger table at node </a:t>
            </a:r>
            <a:r>
              <a:rPr lang="en-US" i="1">
                <a:latin typeface="Garamond" pitchFamily="18" charset="0"/>
              </a:rPr>
              <a:t>n </a:t>
            </a:r>
            <a:r>
              <a:rPr lang="en-US">
                <a:latin typeface="Garamond" pitchFamily="18" charset="0"/>
              </a:rPr>
              <a:t>contains first node </a:t>
            </a:r>
            <a:r>
              <a:rPr lang="en-US" i="1">
                <a:latin typeface="Garamond" pitchFamily="18" charset="0"/>
              </a:rPr>
              <a:t>s </a:t>
            </a:r>
            <a:r>
              <a:rPr lang="en-US">
                <a:latin typeface="Garamond" pitchFamily="18" charset="0"/>
              </a:rPr>
              <a:t>that succeeds </a:t>
            </a:r>
            <a:r>
              <a:rPr lang="en-US" i="1">
                <a:latin typeface="Garamond" pitchFamily="18" charset="0"/>
              </a:rPr>
              <a:t>n </a:t>
            </a:r>
            <a:r>
              <a:rPr lang="en-US">
                <a:latin typeface="Garamond" pitchFamily="18" charset="0"/>
              </a:rPr>
              <a:t>by at least 2</a:t>
            </a:r>
            <a:r>
              <a:rPr lang="en-US" i="1" baseline="30000">
                <a:latin typeface="Garamond" pitchFamily="18" charset="0"/>
              </a:rPr>
              <a:t>i</a:t>
            </a:r>
            <a:r>
              <a:rPr lang="en-US" baseline="30000">
                <a:latin typeface="Garamond" pitchFamily="18" charset="0"/>
              </a:rPr>
              <a:t>-1</a:t>
            </a:r>
            <a:r>
              <a:rPr lang="en-US">
                <a:latin typeface="Garamond" pitchFamily="18" charset="0"/>
              </a:rPr>
              <a:t> on the ring</a:t>
            </a:r>
          </a:p>
          <a:p>
            <a:r>
              <a:rPr lang="en-US">
                <a:latin typeface="Garamond" pitchFamily="18" charset="0"/>
              </a:rPr>
              <a:t>In other words:</a:t>
            </a:r>
            <a:endParaRPr lang="it-IT" i="1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it-IT" i="1">
                <a:latin typeface="Garamond" pitchFamily="18" charset="0"/>
              </a:rPr>
              <a:t>		-- finger[i] = successor(n + 2</a:t>
            </a:r>
            <a:r>
              <a:rPr lang="it-IT" i="1" baseline="30000">
                <a:latin typeface="Garamond" pitchFamily="18" charset="0"/>
              </a:rPr>
              <a:t>i-1</a:t>
            </a:r>
            <a:r>
              <a:rPr lang="it-IT" i="1">
                <a:latin typeface="Garamond" pitchFamily="18" charset="0"/>
              </a:rPr>
              <a:t>)</a:t>
            </a:r>
            <a:endParaRPr lang="en-US">
              <a:latin typeface="Garamond" pitchFamily="18" charset="0"/>
            </a:endParaRPr>
          </a:p>
          <a:p>
            <a:r>
              <a:rPr lang="en-US">
                <a:latin typeface="Garamond" pitchFamily="18" charset="0"/>
              </a:rPr>
              <a:t>First finger is the successor</a:t>
            </a:r>
          </a:p>
          <a:p>
            <a:r>
              <a:rPr lang="en-US">
                <a:latin typeface="Garamond" pitchFamily="18" charset="0"/>
              </a:rPr>
              <a:t>Distance to </a:t>
            </a:r>
            <a:r>
              <a:rPr lang="en-US" i="1">
                <a:latin typeface="Garamond" pitchFamily="18" charset="0"/>
              </a:rPr>
              <a:t>finger[i] </a:t>
            </a:r>
            <a:r>
              <a:rPr lang="en-US">
                <a:latin typeface="Garamond" pitchFamily="18" charset="0"/>
              </a:rPr>
              <a:t>is at least 2</a:t>
            </a:r>
            <a:r>
              <a:rPr lang="en-US" i="1" baseline="30000">
                <a:latin typeface="Garamond" pitchFamily="18" charset="0"/>
              </a:rPr>
              <a:t>i</a:t>
            </a:r>
            <a:r>
              <a:rPr lang="en-US" baseline="30000">
                <a:latin typeface="Garamond" pitchFamily="18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52475"/>
            <a:ext cx="8528050" cy="665163"/>
          </a:xfrm>
        </p:spPr>
        <p:txBody>
          <a:bodyPr/>
          <a:lstStyle/>
          <a:p>
            <a:r>
              <a:rPr lang="en-US" i="0"/>
              <a:t> Chord: Scalable Routing</a:t>
            </a:r>
            <a:r>
              <a:rPr lang="en-US">
                <a:latin typeface="Monotype Corsiva" pitchFamily="66" charset="0"/>
              </a:rPr>
              <a:t> 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951038"/>
            <a:ext cx="9072562" cy="613092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Finger intervals increase with distance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	from node 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		--If close, short hops and if far, long hops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Two key properties:</a:t>
            </a:r>
          </a:p>
          <a:p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Each node only stores information about a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	small number of nodes</a:t>
            </a:r>
          </a:p>
          <a:p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Cannot in general determine the successor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	of an arbitrary ID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	--Example has three nodes at 0, 1, and 4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	--3-bit ID space --&gt; 3 rows of fingers</a:t>
            </a:r>
          </a:p>
          <a:p>
            <a:pPr>
              <a:buFont typeface="Wingdings" pitchFamily="2" charset="2"/>
              <a:buNone/>
            </a:pPr>
            <a:endParaRPr lang="en-US" sz="240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427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5713" y="2184400"/>
            <a:ext cx="3657600" cy="452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2863" y="676275"/>
            <a:ext cx="8528050" cy="665163"/>
          </a:xfrm>
        </p:spPr>
        <p:txBody>
          <a:bodyPr/>
          <a:lstStyle/>
          <a:p>
            <a:r>
              <a:rPr lang="en-US" i="0"/>
              <a:t>Chord: Performance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798638"/>
            <a:ext cx="9072562" cy="549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Garamond" pitchFamily="18" charset="0"/>
              </a:rPr>
              <a:t>Search performance of “pure” Chord  is </a:t>
            </a:r>
            <a:r>
              <a:rPr lang="en-US" sz="2800" i="1">
                <a:latin typeface="Garamond" pitchFamily="18" charset="0"/>
              </a:rPr>
              <a:t>O(n)</a:t>
            </a:r>
            <a:endParaRPr lang="en-US" sz="280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--Number of nodes is </a:t>
            </a:r>
            <a:r>
              <a:rPr lang="en-US" sz="2800" i="1">
                <a:latin typeface="Garamond" pitchFamily="18" charset="0"/>
              </a:rPr>
              <a:t>n</a:t>
            </a:r>
            <a:endParaRPr lang="en-US" sz="280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Garamond" pitchFamily="18" charset="0"/>
              </a:rPr>
              <a:t>With finger tables, need </a:t>
            </a:r>
            <a:r>
              <a:rPr lang="en-US" sz="2800" i="1">
                <a:latin typeface="Garamond" pitchFamily="18" charset="0"/>
              </a:rPr>
              <a:t>O(log n) </a:t>
            </a:r>
            <a:r>
              <a:rPr lang="en-US" sz="2800">
                <a:latin typeface="Garamond" pitchFamily="18" charset="0"/>
              </a:rPr>
              <a:t>hops to find the correct node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--Fingers separated by at least 2</a:t>
            </a:r>
            <a:r>
              <a:rPr lang="en-US" sz="2800" i="1">
                <a:latin typeface="Garamond" pitchFamily="18" charset="0"/>
              </a:rPr>
              <a:t>i</a:t>
            </a:r>
            <a:r>
              <a:rPr lang="en-US" sz="2800">
                <a:latin typeface="Garamond" pitchFamily="18" charset="0"/>
              </a:rPr>
              <a:t>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--With high probability, distance to target halves at each step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--In beginning, distance is at most 2</a:t>
            </a:r>
            <a:r>
              <a:rPr lang="en-US" sz="2800" i="1">
                <a:latin typeface="Garamond" pitchFamily="18" charset="0"/>
              </a:rPr>
              <a:t>m</a:t>
            </a:r>
            <a:endParaRPr lang="en-US" sz="280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--Hence, we need at most </a:t>
            </a:r>
            <a:r>
              <a:rPr lang="en-US" sz="2800" i="1">
                <a:latin typeface="Garamond" pitchFamily="18" charset="0"/>
              </a:rPr>
              <a:t>m </a:t>
            </a:r>
            <a:r>
              <a:rPr lang="en-US" sz="2800">
                <a:latin typeface="Garamond" pitchFamily="18" charset="0"/>
              </a:rPr>
              <a:t>hops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Garamond" pitchFamily="18" charset="0"/>
              </a:rPr>
              <a:t>For state information, “pure” Chord has only successor and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predecessor, </a:t>
            </a:r>
            <a:r>
              <a:rPr lang="en-US" sz="2800" i="1">
                <a:latin typeface="Garamond" pitchFamily="18" charset="0"/>
              </a:rPr>
              <a:t>O(1) </a:t>
            </a:r>
            <a:r>
              <a:rPr lang="en-US" sz="2800">
                <a:latin typeface="Garamond" pitchFamily="18" charset="0"/>
              </a:rPr>
              <a:t>state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Garamond" pitchFamily="18" charset="0"/>
              </a:rPr>
              <a:t>For finger tables, need </a:t>
            </a:r>
            <a:r>
              <a:rPr lang="en-US" sz="2800" i="1">
                <a:latin typeface="Garamond" pitchFamily="18" charset="0"/>
              </a:rPr>
              <a:t>m </a:t>
            </a:r>
            <a:r>
              <a:rPr lang="en-US" sz="2800">
                <a:latin typeface="Garamond" pitchFamily="18" charset="0"/>
              </a:rPr>
              <a:t>entries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--Actually, only </a:t>
            </a:r>
            <a:r>
              <a:rPr lang="en-US" sz="2800" i="1">
                <a:latin typeface="Garamond" pitchFamily="18" charset="0"/>
              </a:rPr>
              <a:t>O(log n) </a:t>
            </a:r>
            <a:r>
              <a:rPr lang="en-US" sz="2800">
                <a:latin typeface="Garamond" pitchFamily="18" charset="0"/>
              </a:rPr>
              <a:t>are distinct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Garamond" pitchFamily="18" charset="0"/>
              </a:rPr>
              <a:t>		--Proof is in the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2863" y="676275"/>
            <a:ext cx="8528050" cy="665163"/>
          </a:xfrm>
        </p:spPr>
        <p:txBody>
          <a:bodyPr/>
          <a:lstStyle/>
          <a:p>
            <a:r>
              <a:rPr lang="en-US" i="0"/>
              <a:t>Readings: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2027238"/>
            <a:ext cx="9072562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Freenet 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CAN</a:t>
            </a:r>
          </a:p>
          <a:p>
            <a:pPr>
              <a:lnSpc>
                <a:spcPct val="90000"/>
              </a:lnSpc>
            </a:pPr>
            <a:r>
              <a:rPr lang="en-US">
                <a:latin typeface="Garamond" pitchFamily="18" charset="0"/>
              </a:rPr>
              <a:t>Patry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10200">
              <a:latin typeface="Monotype Corsiva" pitchFamily="66" charset="0"/>
            </a:endParaRPr>
          </a:p>
          <a:p>
            <a:pPr algn="ctr">
              <a:buFont typeface="Wingdings" pitchFamily="2" charset="2"/>
              <a:buNone/>
            </a:pPr>
            <a:endParaRPr lang="en-US" sz="10200">
              <a:latin typeface="Monotype Corsiva" pitchFamily="66" charset="0"/>
            </a:endParaRPr>
          </a:p>
          <a:p>
            <a:pPr algn="ctr">
              <a:buFont typeface="Wingdings" pitchFamily="2" charset="2"/>
              <a:buNone/>
            </a:pPr>
            <a:endParaRPr lang="en-US" sz="10200">
              <a:latin typeface="Monotype Corsiva" pitchFamily="66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10200">
                <a:latin typeface="Monotype Corsiva" pitchFamily="66" charset="0"/>
              </a:rPr>
              <a:t>Queries?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ea typeface="宋体" pitchFamily="2" charset="-122"/>
              </a:rPr>
              <a:t> Napster: Properties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27238"/>
            <a:ext cx="9372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239713" y="2103438"/>
            <a:ext cx="98409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3000">
              <a:latin typeface="Garamond" pitchFamily="18" charset="0"/>
            </a:endParaRP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468313" y="2332038"/>
            <a:ext cx="961231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3000">
                <a:latin typeface="Garamond" pitchFamily="18" charset="0"/>
              </a:rPr>
              <a:t> Proprietary protocol</a:t>
            </a:r>
          </a:p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en-US" sz="3000">
                <a:latin typeface="Garamond" pitchFamily="18" charset="0"/>
              </a:rPr>
              <a:t>	- Login, search, upload, download, and status operations</a:t>
            </a:r>
          </a:p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en-US" sz="3000">
                <a:latin typeface="Garamond" pitchFamily="18" charset="0"/>
              </a:rPr>
              <a:t>	- No security: clear text passwords and other vulnerability</a:t>
            </a:r>
          </a:p>
          <a:p>
            <a:pPr algn="l">
              <a:spcBef>
                <a:spcPct val="500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3000">
                <a:latin typeface="Garamond" pitchFamily="18" charset="0"/>
              </a:rPr>
              <a:t> Bandwidth issues</a:t>
            </a:r>
          </a:p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en-US" sz="3000">
                <a:latin typeface="Garamond" pitchFamily="18" charset="0"/>
              </a:rPr>
              <a:t>	- Suppliers ranked by apparent bandwidth &amp;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ea typeface="宋体" pitchFamily="2" charset="-122"/>
              </a:rPr>
              <a:t> Napster: Limitations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27238"/>
            <a:ext cx="9372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1077913" y="1951038"/>
            <a:ext cx="777240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3200">
                <a:latin typeface="Garamond" pitchFamily="18" charset="0"/>
              </a:rPr>
              <a:t> Single point of failure</a:t>
            </a:r>
          </a:p>
          <a:p>
            <a:pPr algn="l">
              <a:spcBef>
                <a:spcPct val="500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3200">
                <a:latin typeface="Garamond" pitchFamily="18" charset="0"/>
              </a:rPr>
              <a:t> Performance bottleneck</a:t>
            </a:r>
          </a:p>
          <a:p>
            <a:pPr algn="l">
              <a:spcBef>
                <a:spcPct val="500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3200">
                <a:latin typeface="Garamond" pitchFamily="18" charset="0"/>
              </a:rPr>
              <a:t> Copyright infringement</a:t>
            </a:r>
          </a:p>
          <a:p>
            <a:pPr algn="l">
              <a:spcBef>
                <a:spcPct val="500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3200">
                <a:latin typeface="Garamond" pitchFamily="18" charset="0"/>
              </a:rPr>
              <a:t> So, later P2P systems were more distributed</a:t>
            </a:r>
          </a:p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en-US" sz="3200">
                <a:latin typeface="Garamond" pitchFamily="18" charset="0"/>
              </a:rPr>
              <a:t>	- Gnutella went to the other extreme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Pure P2P system: Gnutella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874838"/>
            <a:ext cx="4576762" cy="4994275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Gnutella history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2000: J. Frankel &amp; </a:t>
            </a:r>
            <a:br>
              <a:rPr lang="en-US" sz="3200">
                <a:solidFill>
                  <a:schemeClr val="bg1"/>
                </a:solidFill>
                <a:latin typeface="Garamond" pitchFamily="18" charset="0"/>
              </a:rPr>
            </a:b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T. Pepper released Gnutella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Soon after: many other clients (e.g., Morpheus, Limewire, Bearshare)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2001: protocol enhancements, e.g., “ultrapeers”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83175" y="1874838"/>
            <a:ext cx="4757738" cy="44958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•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Query flooding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Join: contact a few nodes to become neighbors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Publish: no need!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Search: ask neighbors, who ask their neighbors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Times New Roman" pitchFamily="18" charset="0"/>
              <a:buChar char="–"/>
            </a:pPr>
            <a:r>
              <a:rPr lang="en-US" sz="3200">
                <a:solidFill>
                  <a:schemeClr val="bg1"/>
                </a:solidFill>
                <a:latin typeface="Garamond" pitchFamily="18" charset="0"/>
              </a:rPr>
              <a:t>Fetch: get file directly from another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2469</Words>
  <Application>Microsoft Office PowerPoint</Application>
  <PresentationFormat>Custom</PresentationFormat>
  <Paragraphs>598</Paragraphs>
  <Slides>69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96" baseType="lpstr">
      <vt:lpstr>Times New Roman</vt:lpstr>
      <vt:lpstr>Arial</vt:lpstr>
      <vt:lpstr>Arial Unicode MS</vt:lpstr>
      <vt:lpstr>Symbol</vt:lpstr>
      <vt:lpstr>Wingdings</vt:lpstr>
      <vt:lpstr>Tahoma</vt:lpstr>
      <vt:lpstr>Garamond</vt:lpstr>
      <vt:lpstr>宋体</vt:lpstr>
      <vt:lpstr>Comic Sans MS</vt:lpstr>
      <vt:lpstr>ZapfDingbats</vt:lpstr>
      <vt:lpstr>Calibri</vt:lpstr>
      <vt:lpstr>Monotype Corsiva</vt:lpstr>
      <vt:lpstr>Default Design</vt:lpstr>
      <vt:lpstr>Default Design</vt:lpstr>
      <vt:lpstr>Default Design</vt:lpstr>
      <vt:lpstr>Default Design</vt:lpstr>
      <vt:lpstr>Default Design</vt:lpstr>
      <vt:lpstr>Default Design</vt:lpstr>
      <vt:lpstr>Default Design</vt:lpstr>
      <vt:lpstr>Default Design</vt:lpstr>
      <vt:lpstr>Default Design</vt:lpstr>
      <vt:lpstr>Default Design</vt:lpstr>
      <vt:lpstr>Default Design</vt:lpstr>
      <vt:lpstr>Default Design</vt:lpstr>
      <vt:lpstr>Default Design</vt:lpstr>
      <vt:lpstr>Microsoft Clip Gallery</vt:lpstr>
      <vt:lpstr>VISIO 5 Drawing</vt:lpstr>
      <vt:lpstr>Slide 1</vt:lpstr>
      <vt:lpstr> How Did it Start?</vt:lpstr>
      <vt:lpstr> Challenges:</vt:lpstr>
      <vt:lpstr> Napster</vt:lpstr>
      <vt:lpstr> Napster Technology</vt:lpstr>
      <vt:lpstr> Napster: Properties</vt:lpstr>
      <vt:lpstr> Napster: Properties</vt:lpstr>
      <vt:lpstr> Napster: Limitations</vt:lpstr>
      <vt:lpstr> Pure P2P system: Gnutella</vt:lpstr>
      <vt:lpstr> Gnutella: Query Flooding</vt:lpstr>
      <vt:lpstr> Gnutella: Protocol</vt:lpstr>
      <vt:lpstr> Gnutella: Peer Joining</vt:lpstr>
      <vt:lpstr> Gnutella: Pros and Cons</vt:lpstr>
      <vt:lpstr> Hybrid P2P system: KaAzA</vt:lpstr>
      <vt:lpstr> KaZaA: Exploiting Heterogeneity</vt:lpstr>
      <vt:lpstr> KaZaA: Motivation for Super-Nodes</vt:lpstr>
      <vt:lpstr> P2P Case study: Skype</vt:lpstr>
      <vt:lpstr> Peers as relays</vt:lpstr>
      <vt:lpstr> BitTorrent</vt:lpstr>
      <vt:lpstr>BitTorrent: Simultaneous Downloading</vt:lpstr>
      <vt:lpstr> BitTorrent Components</vt:lpstr>
      <vt:lpstr> BitTorrent: Tracker</vt:lpstr>
      <vt:lpstr> BitTorrent: Tracker</vt:lpstr>
      <vt:lpstr> BitTorrent: Chunks</vt:lpstr>
      <vt:lpstr> BitTorrent: Overall Architecture</vt:lpstr>
      <vt:lpstr> BitTorrent: Overall Architecture</vt:lpstr>
      <vt:lpstr> BitTorrent: Overall Architecture</vt:lpstr>
      <vt:lpstr> BitTorrent: Overall Architecture</vt:lpstr>
      <vt:lpstr> BitTorrent: Overall Architecture</vt:lpstr>
      <vt:lpstr> BitTorrent: Overall Architecture</vt:lpstr>
      <vt:lpstr> BitTorrent: Overall Architecture</vt:lpstr>
      <vt:lpstr> BitTorrent: Chunk Request Order</vt:lpstr>
      <vt:lpstr> BitTorrent: Rarest Chunk First</vt:lpstr>
      <vt:lpstr> Free-Riding Problem in P2P Networks</vt:lpstr>
      <vt:lpstr> Bit-Torrent: Preventing Free-Riding</vt:lpstr>
      <vt:lpstr> BitTorrent Today</vt:lpstr>
      <vt:lpstr> P2P : Types</vt:lpstr>
      <vt:lpstr>  Another Classification</vt:lpstr>
      <vt:lpstr> Distributed Hash Tables (DHT)</vt:lpstr>
      <vt:lpstr>DHT: Motivation</vt:lpstr>
      <vt:lpstr>Recall: Hash Tables</vt:lpstr>
      <vt:lpstr> Hash Tables: Example </vt:lpstr>
      <vt:lpstr>Distributed Hash Table: Idea </vt:lpstr>
      <vt:lpstr> DHT: Principle </vt:lpstr>
      <vt:lpstr>Summary of DHT Principles</vt:lpstr>
      <vt:lpstr> DHT Examples</vt:lpstr>
      <vt:lpstr> Chord </vt:lpstr>
      <vt:lpstr> Chord: Basics</vt:lpstr>
      <vt:lpstr> Chord: Various Procedures</vt:lpstr>
      <vt:lpstr> Joining: Step-By-Step Example</vt:lpstr>
      <vt:lpstr> Joining: Step-By-Step Example</vt:lpstr>
      <vt:lpstr> Joining: Situation Before Join </vt:lpstr>
      <vt:lpstr> Joining: Contact known node </vt:lpstr>
      <vt:lpstr> Joining: Join gets routed along the network</vt:lpstr>
      <vt:lpstr> Joining: Successor of New Node Found</vt:lpstr>
      <vt:lpstr>  </vt:lpstr>
      <vt:lpstr> Joining: All Is Done</vt:lpstr>
      <vt:lpstr>Storing a value:</vt:lpstr>
      <vt:lpstr> Storing a value: (Contd.)</vt:lpstr>
      <vt:lpstr> Storing a value: (Contd.)</vt:lpstr>
      <vt:lpstr> Storing a value: (Contd.)</vt:lpstr>
      <vt:lpstr>Retrieving the value</vt:lpstr>
      <vt:lpstr> Retrieving the value (Contd.)</vt:lpstr>
      <vt:lpstr> Chord: Scalable Routing</vt:lpstr>
      <vt:lpstr>Chord: Finger Tables</vt:lpstr>
      <vt:lpstr> Chord: Scalable Routing </vt:lpstr>
      <vt:lpstr>Chord: Performance</vt:lpstr>
      <vt:lpstr>Readings: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48</cp:revision>
  <dcterms:modified xsi:type="dcterms:W3CDTF">2014-09-17T09:37:10Z</dcterms:modified>
</cp:coreProperties>
</file>