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89"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 id="288"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0E3C6-1594-4598-9DC3-7AB4D97F739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5491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0E3C6-1594-4598-9DC3-7AB4D97F739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9832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0E3C6-1594-4598-9DC3-7AB4D97F739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166661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0E3C6-1594-4598-9DC3-7AB4D97F739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240297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E0E3C6-1594-4598-9DC3-7AB4D97F739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279875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0E3C6-1594-4598-9DC3-7AB4D97F739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880848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0E3C6-1594-4598-9DC3-7AB4D97F739F}"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346113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0E3C6-1594-4598-9DC3-7AB4D97F739F}"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416158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0E3C6-1594-4598-9DC3-7AB4D97F739F}"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40454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E0E3C6-1594-4598-9DC3-7AB4D97F739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347040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E0E3C6-1594-4598-9DC3-7AB4D97F739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F0E22C-653E-4837-83C6-98AE68B75623}" type="slidenum">
              <a:rPr lang="en-US" smtClean="0"/>
              <a:t>‹#›</a:t>
            </a:fld>
            <a:endParaRPr lang="en-US"/>
          </a:p>
        </p:txBody>
      </p:sp>
    </p:spTree>
    <p:extLst>
      <p:ext uri="{BB962C8B-B14F-4D97-AF65-F5344CB8AC3E}">
        <p14:creationId xmlns:p14="http://schemas.microsoft.com/office/powerpoint/2010/main" val="264603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0E3C6-1594-4598-9DC3-7AB4D97F739F}"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0E22C-653E-4837-83C6-98AE68B75623}" type="slidenum">
              <a:rPr lang="en-US" smtClean="0"/>
              <a:t>‹#›</a:t>
            </a:fld>
            <a:endParaRPr lang="en-US"/>
          </a:p>
        </p:txBody>
      </p:sp>
    </p:spTree>
    <p:extLst>
      <p:ext uri="{BB962C8B-B14F-4D97-AF65-F5344CB8AC3E}">
        <p14:creationId xmlns:p14="http://schemas.microsoft.com/office/powerpoint/2010/main" val="7321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thena.ecs.csus.edu/~khambamb/Association.html#Support" TargetMode="External"/><Relationship Id="rId2" Type="http://schemas.openxmlformats.org/officeDocument/2006/relationships/hyperlink" Target="http://athena.ecs.csus.edu/~khambamb/Association.html#Minimum" TargetMode="External"/><Relationship Id="rId1" Type="http://schemas.openxmlformats.org/officeDocument/2006/relationships/slideLayout" Target="../slideLayouts/slideLayout2.xml"/><Relationship Id="rId4" Type="http://schemas.openxmlformats.org/officeDocument/2006/relationships/hyperlink" Target="http://athena.ecs.csus.edu/~khambamb/Association.html#Confidenc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ln w="9525">
                  <a:solidFill>
                    <a:schemeClr val="bg1"/>
                  </a:solidFill>
                  <a:prstDash val="solid"/>
                </a:ln>
                <a:solidFill>
                  <a:schemeClr val="accent5"/>
                </a:solidFill>
                <a:effectLst>
                  <a:glow rad="101600">
                    <a:schemeClr val="accent2">
                      <a:satMod val="175000"/>
                      <a:alpha val="40000"/>
                    </a:schemeClr>
                  </a:glow>
                  <a:outerShdw blurRad="12700" dist="38100" dir="2700000" algn="tl" rotWithShape="0">
                    <a:schemeClr val="accent5">
                      <a:lumMod val="60000"/>
                      <a:lumOff val="40000"/>
                    </a:schemeClr>
                  </a:outerShdw>
                </a:effectLst>
              </a:rPr>
              <a:t>ASSOCIATION ANALYSIS</a:t>
            </a:r>
            <a:r>
              <a:rPr lang="en-US" b="1" dirty="0">
                <a:ln w="9525">
                  <a:solidFill>
                    <a:schemeClr val="bg1"/>
                  </a:solidFill>
                  <a:prstDash val="solid"/>
                </a:ln>
                <a:solidFill>
                  <a:schemeClr val="accent5"/>
                </a:solidFill>
                <a:effectLst>
                  <a:glow rad="101600">
                    <a:schemeClr val="accent2">
                      <a:satMod val="175000"/>
                      <a:alpha val="40000"/>
                    </a:schemeClr>
                  </a:glow>
                  <a:outerShdw blurRad="12700" dist="38100" dir="2700000" algn="tl" rotWithShape="0">
                    <a:schemeClr val="accent5">
                      <a:lumMod val="60000"/>
                      <a:lumOff val="40000"/>
                    </a:schemeClr>
                  </a:outerShdw>
                </a:effectLst>
              </a:rPr>
              <a:t/>
            </a:r>
            <a:br>
              <a:rPr lang="en-US" b="1" dirty="0">
                <a:ln w="9525">
                  <a:solidFill>
                    <a:schemeClr val="bg1"/>
                  </a:solidFill>
                  <a:prstDash val="solid"/>
                </a:ln>
                <a:solidFill>
                  <a:schemeClr val="accent5"/>
                </a:solidFill>
                <a:effectLst>
                  <a:glow rad="101600">
                    <a:schemeClr val="accent2">
                      <a:satMod val="175000"/>
                      <a:alpha val="40000"/>
                    </a:schemeClr>
                  </a:glow>
                  <a:outerShdw blurRad="12700" dist="38100" dir="2700000" algn="tl" rotWithShape="0">
                    <a:schemeClr val="accent5">
                      <a:lumMod val="60000"/>
                      <a:lumOff val="40000"/>
                    </a:schemeClr>
                  </a:outerShdw>
                </a:effectLst>
              </a:rPr>
            </a:br>
            <a:endParaRPr lang="en-US" b="1" dirty="0">
              <a:ln w="9525">
                <a:solidFill>
                  <a:schemeClr val="bg1"/>
                </a:solidFill>
                <a:prstDash val="solid"/>
              </a:ln>
              <a:solidFill>
                <a:schemeClr val="accent5"/>
              </a:solidFill>
              <a:effectLst>
                <a:glow rad="101600">
                  <a:schemeClr val="accent2">
                    <a:satMod val="175000"/>
                    <a:alpha val="40000"/>
                  </a:schemeClr>
                </a:glow>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a:xfrm>
            <a:off x="106017" y="3602037"/>
            <a:ext cx="11304105" cy="2692745"/>
          </a:xfrm>
        </p:spPr>
        <p:txBody>
          <a:bodyPr>
            <a:normAutofit fontScale="92500"/>
          </a:bodyPr>
          <a:lstStyle/>
          <a:p>
            <a:r>
              <a:rPr lang="en-US" dirty="0" smtClean="0"/>
              <a:t>Association analysis is useful for discovering interesting relationship hidden in large data sets.</a:t>
            </a:r>
          </a:p>
          <a:p>
            <a:r>
              <a:rPr lang="en-US" dirty="0" smtClean="0"/>
              <a:t>The uncovered relationships can be represented in the form of association rules or set off frequent items.</a:t>
            </a:r>
          </a:p>
          <a:p>
            <a:endParaRPr lang="en-US" dirty="0"/>
          </a:p>
          <a:p>
            <a:r>
              <a:rPr lang="en-US" dirty="0" smtClean="0"/>
              <a:t>The </a:t>
            </a:r>
            <a:r>
              <a:rPr lang="en-US" dirty="0"/>
              <a:t>association rule learning is the most important approach of machine learning, and it is employed in Market Basket analysis, Web usage mining, continuous production, etc. In market basket analysis, it is an approach used by several big retailers to find the relations between items.</a:t>
            </a:r>
          </a:p>
        </p:txBody>
      </p:sp>
    </p:spTree>
    <p:extLst>
      <p:ext uri="{BB962C8B-B14F-4D97-AF65-F5344CB8AC3E}">
        <p14:creationId xmlns:p14="http://schemas.microsoft.com/office/powerpoint/2010/main" val="279069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6452" y="212034"/>
            <a:ext cx="11086191" cy="4220573"/>
          </a:xfrm>
          <a:prstGeom prst="rect">
            <a:avLst/>
          </a:prstGeom>
        </p:spPr>
      </p:pic>
    </p:spTree>
    <p:extLst>
      <p:ext uri="{BB962C8B-B14F-4D97-AF65-F5344CB8AC3E}">
        <p14:creationId xmlns:p14="http://schemas.microsoft.com/office/powerpoint/2010/main" val="4220304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1.Frequent </a:t>
            </a:r>
            <a:r>
              <a:rPr lang="en-US" sz="2400" b="1" dirty="0" err="1"/>
              <a:t>Itemset</a:t>
            </a:r>
            <a:r>
              <a:rPr lang="en-US" sz="2400" b="1" dirty="0"/>
              <a:t> generation: Subsets and lattices </a:t>
            </a:r>
            <a:r>
              <a:rPr lang="en-US" sz="2400" dirty="0"/>
              <a:t/>
            </a:r>
            <a:br>
              <a:rPr lang="en-US" sz="2400" dirty="0"/>
            </a:br>
            <a:r>
              <a:rPr lang="en-US" sz="2400" dirty="0"/>
              <a:t>A </a:t>
            </a:r>
            <a:r>
              <a:rPr lang="en-US" sz="2400" b="1" dirty="0"/>
              <a:t>lattice structure</a:t>
            </a:r>
            <a:r>
              <a:rPr lang="en-US" sz="2400" dirty="0"/>
              <a:t> can be used to </a:t>
            </a:r>
            <a:r>
              <a:rPr lang="en-US" sz="2400" b="1" dirty="0"/>
              <a:t>enumerate</a:t>
            </a:r>
            <a:r>
              <a:rPr lang="en-US" sz="2400" dirty="0"/>
              <a:t> the </a:t>
            </a:r>
            <a:r>
              <a:rPr lang="en-US" sz="2400" b="1" dirty="0"/>
              <a:t>list of all possible subsets</a:t>
            </a:r>
            <a:r>
              <a:rPr lang="en-US" sz="2400" dirty="0"/>
              <a:t> </a:t>
            </a:r>
            <a:br>
              <a:rPr lang="en-US" sz="2400" dirty="0"/>
            </a:br>
            <a:r>
              <a:rPr lang="en-US" sz="2400" b="1" dirty="0"/>
              <a:t>Example:</a:t>
            </a:r>
            <a:r>
              <a:rPr lang="en-US" sz="2400" dirty="0"/>
              <a:t> </a:t>
            </a:r>
            <a:r>
              <a:rPr lang="en-US" sz="2400" b="1" dirty="0"/>
              <a:t>all subset</a:t>
            </a:r>
            <a:r>
              <a:rPr lang="en-US" sz="2400" dirty="0"/>
              <a:t> of </a:t>
            </a:r>
            <a:r>
              <a:rPr lang="en-US" sz="2400" b="1" dirty="0"/>
              <a:t>{</a:t>
            </a:r>
            <a:r>
              <a:rPr lang="en-US" sz="2400" b="1" dirty="0" err="1"/>
              <a:t>a,b,c,d</a:t>
            </a:r>
            <a:r>
              <a:rPr lang="en-US" sz="2400" b="1" dirty="0"/>
              <a:t>}</a:t>
            </a:r>
            <a:r>
              <a:rPr lang="en-US" sz="2400" dirty="0"/>
              <a:t/>
            </a:r>
            <a:br>
              <a:rPr lang="en-US" sz="2400" dirty="0"/>
            </a:br>
            <a:r>
              <a:rPr lang="en-US" sz="2400" dirty="0"/>
              <a:t>Given d items, there are 2</a:t>
            </a:r>
            <a:r>
              <a:rPr lang="en-US" sz="2400" baseline="30000" dirty="0"/>
              <a:t>d</a:t>
            </a:r>
            <a:r>
              <a:rPr lang="en-US" sz="2400" dirty="0"/>
              <a:t> possible candidate </a:t>
            </a:r>
            <a:r>
              <a:rPr lang="en-US" sz="2400" dirty="0" err="1"/>
              <a:t>itemsets</a:t>
            </a:r>
            <a:r>
              <a:rPr lang="en-US" sz="2400" dirty="0"/>
              <a:t> </a:t>
            </a:r>
          </a:p>
        </p:txBody>
      </p:sp>
      <p:pic>
        <p:nvPicPr>
          <p:cNvPr id="4" name="Content Placeholder 3"/>
          <p:cNvPicPr>
            <a:picLocks noGrp="1" noChangeAspect="1"/>
          </p:cNvPicPr>
          <p:nvPr>
            <p:ph idx="1"/>
          </p:nvPr>
        </p:nvPicPr>
        <p:blipFill>
          <a:blip r:embed="rId2"/>
          <a:stretch>
            <a:fillRect/>
          </a:stretch>
        </p:blipFill>
        <p:spPr>
          <a:xfrm>
            <a:off x="3014205" y="1949812"/>
            <a:ext cx="6163590" cy="4102964"/>
          </a:xfrm>
          <a:prstGeom prst="rect">
            <a:avLst/>
          </a:prstGeom>
        </p:spPr>
      </p:pic>
    </p:spTree>
    <p:extLst>
      <p:ext uri="{BB962C8B-B14F-4D97-AF65-F5344CB8AC3E}">
        <p14:creationId xmlns:p14="http://schemas.microsoft.com/office/powerpoint/2010/main" val="3048171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If an </a:t>
            </a:r>
            <a:r>
              <a:rPr lang="en-US" sz="3600" dirty="0" err="1" smtClean="0"/>
              <a:t>itemset</a:t>
            </a:r>
            <a:r>
              <a:rPr lang="en-US" sz="3600" dirty="0" smtClean="0"/>
              <a:t> x is frequent (i.e., </a:t>
            </a:r>
            <a:r>
              <a:rPr lang="en-US" sz="3600" dirty="0" err="1" smtClean="0"/>
              <a:t>freq</a:t>
            </a:r>
            <a:r>
              <a:rPr lang="en-US" sz="3600" dirty="0" smtClean="0"/>
              <a:t>(x) ≥ </a:t>
            </a:r>
            <a:r>
              <a:rPr lang="en-US" sz="3600" dirty="0" err="1" smtClean="0"/>
              <a:t>θN</a:t>
            </a:r>
            <a:r>
              <a:rPr lang="en-US" sz="3600" dirty="0" smtClean="0"/>
              <a:t>), then: </a:t>
            </a:r>
            <a:br>
              <a:rPr lang="en-US" sz="3600" dirty="0" smtClean="0"/>
            </a:br>
            <a:r>
              <a:rPr lang="en-US" sz="3600" dirty="0" smtClean="0"/>
              <a:t>all subsets of x is also frequent </a:t>
            </a:r>
            <a:br>
              <a:rPr lang="en-US" sz="3600" dirty="0" smtClean="0"/>
            </a:br>
            <a:endParaRPr lang="en-US" sz="3600" dirty="0"/>
          </a:p>
        </p:txBody>
      </p:sp>
      <p:pic>
        <p:nvPicPr>
          <p:cNvPr id="7" name="Picture 6"/>
          <p:cNvPicPr>
            <a:picLocks noChangeAspect="1"/>
          </p:cNvPicPr>
          <p:nvPr/>
        </p:nvPicPr>
        <p:blipFill>
          <a:blip r:embed="rId2"/>
          <a:stretch>
            <a:fillRect/>
          </a:stretch>
        </p:blipFill>
        <p:spPr>
          <a:xfrm>
            <a:off x="3578134" y="1532979"/>
            <a:ext cx="5035732" cy="3792041"/>
          </a:xfrm>
          <a:prstGeom prst="rect">
            <a:avLst/>
          </a:prstGeom>
        </p:spPr>
      </p:pic>
      <p:sp>
        <p:nvSpPr>
          <p:cNvPr id="8" name="Rectangle 7"/>
          <p:cNvSpPr/>
          <p:nvPr/>
        </p:nvSpPr>
        <p:spPr>
          <a:xfrm>
            <a:off x="2372139" y="5846543"/>
            <a:ext cx="7765774" cy="646331"/>
          </a:xfrm>
          <a:prstGeom prst="rect">
            <a:avLst/>
          </a:prstGeom>
        </p:spPr>
        <p:txBody>
          <a:bodyPr wrap="square">
            <a:spAutoFit/>
          </a:bodyPr>
          <a:lstStyle/>
          <a:p>
            <a:r>
              <a:rPr lang="en-US" dirty="0" smtClean="0"/>
              <a:t>•	Example: if {</a:t>
            </a:r>
            <a:r>
              <a:rPr lang="en-US" dirty="0" err="1" smtClean="0"/>
              <a:t>b,c,d</a:t>
            </a:r>
            <a:r>
              <a:rPr lang="en-US" dirty="0" smtClean="0"/>
              <a:t>} is frequent, then all subsets of {</a:t>
            </a:r>
            <a:r>
              <a:rPr lang="en-US" dirty="0" err="1" smtClean="0"/>
              <a:t>b,c,d</a:t>
            </a:r>
            <a:r>
              <a:rPr lang="en-US" dirty="0" smtClean="0"/>
              <a:t>} are also frequent </a:t>
            </a:r>
            <a:endParaRPr lang="en-US" dirty="0"/>
          </a:p>
        </p:txBody>
      </p:sp>
    </p:spTree>
    <p:extLst>
      <p:ext uri="{BB962C8B-B14F-4D97-AF65-F5344CB8AC3E}">
        <p14:creationId xmlns:p14="http://schemas.microsoft.com/office/powerpoint/2010/main" val="141210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4550" y="0"/>
            <a:ext cx="12042899" cy="6770825"/>
          </a:xfrm>
          <a:prstGeom prst="rect">
            <a:avLst/>
          </a:prstGeom>
        </p:spPr>
      </p:pic>
    </p:spTree>
    <p:extLst>
      <p:ext uri="{BB962C8B-B14F-4D97-AF65-F5344CB8AC3E}">
        <p14:creationId xmlns:p14="http://schemas.microsoft.com/office/powerpoint/2010/main" val="1962256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79443" y="683980"/>
            <a:ext cx="8904940" cy="6008368"/>
          </a:xfrm>
          <a:prstGeom prst="rect">
            <a:avLst/>
          </a:prstGeom>
        </p:spPr>
      </p:pic>
    </p:spTree>
    <p:extLst>
      <p:ext uri="{BB962C8B-B14F-4D97-AF65-F5344CB8AC3E}">
        <p14:creationId xmlns:p14="http://schemas.microsoft.com/office/powerpoint/2010/main" val="2216359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Frequent Item Set ?</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It </a:t>
            </a:r>
            <a:r>
              <a:rPr lang="en-US" dirty="0"/>
              <a:t>refers to set of items that frequently appear together and satisfies both </a:t>
            </a:r>
            <a:r>
              <a:rPr lang="en-US" b="1" u="sng" dirty="0">
                <a:hlinkClick r:id="rId2"/>
              </a:rPr>
              <a:t>minimum </a:t>
            </a:r>
            <a:r>
              <a:rPr lang="en-US" b="1" u="sng" dirty="0">
                <a:hlinkClick r:id="rId3"/>
              </a:rPr>
              <a:t>support </a:t>
            </a:r>
            <a:r>
              <a:rPr lang="en-US" dirty="0"/>
              <a:t>threshold and </a:t>
            </a:r>
            <a:r>
              <a:rPr lang="en-US" b="1" u="sng" dirty="0">
                <a:hlinkClick r:id="rId2"/>
              </a:rPr>
              <a:t>minimum</a:t>
            </a:r>
            <a:r>
              <a:rPr lang="en-US" b="1" u="sng" dirty="0">
                <a:hlinkClick r:id="rId4"/>
              </a:rPr>
              <a:t> confidence </a:t>
            </a:r>
            <a:r>
              <a:rPr lang="en-US" dirty="0"/>
              <a:t>threshold. </a:t>
            </a:r>
          </a:p>
          <a:p>
            <a:r>
              <a:rPr lang="en-US" b="1" dirty="0"/>
              <a:t>For example</a:t>
            </a:r>
            <a:r>
              <a:rPr lang="en-US" dirty="0"/>
              <a:t> :Consider the below transaction where items A, B, C are brought together in first transaction (TID 1) , items A,B,D are brought together in second transaction (TID 2) and so on. </a:t>
            </a:r>
          </a:p>
          <a:p>
            <a:r>
              <a:rPr lang="en-US" dirty="0"/>
              <a:t>Given that minimum threshold support is 60% and minimum threshold confidence is 70%.</a:t>
            </a:r>
          </a:p>
          <a:p>
            <a:r>
              <a:rPr lang="en-US" dirty="0"/>
              <a:t>We can clearly see that items { B, C } has support (60%) &gt;= minimum threshold support and confidence (75%) &gt;= minimum threshold confidence . So { B, C } is a frequent item set.</a:t>
            </a:r>
          </a:p>
          <a:p>
            <a:endParaRPr lang="en-US" dirty="0"/>
          </a:p>
        </p:txBody>
      </p:sp>
    </p:spTree>
    <p:extLst>
      <p:ext uri="{BB962C8B-B14F-4D97-AF65-F5344CB8AC3E}">
        <p14:creationId xmlns:p14="http://schemas.microsoft.com/office/powerpoint/2010/main" val="1545220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20205" y="609600"/>
            <a:ext cx="9151590" cy="4465983"/>
          </a:xfrm>
          <a:prstGeom prst="rect">
            <a:avLst/>
          </a:prstGeom>
        </p:spPr>
      </p:pic>
    </p:spTree>
    <p:extLst>
      <p:ext uri="{BB962C8B-B14F-4D97-AF65-F5344CB8AC3E}">
        <p14:creationId xmlns:p14="http://schemas.microsoft.com/office/powerpoint/2010/main" val="1311984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What is support :</a:t>
            </a:r>
            <a:r>
              <a:rPr lang="en-US" sz="3600" dirty="0"/>
              <a:t>It is the percentage of the transaction, in which all the items in the item set is bought together. </a:t>
            </a:r>
            <a:br>
              <a:rPr lang="en-US" sz="3600" dirty="0"/>
            </a:br>
            <a:endParaRPr lang="en-US" sz="3600" dirty="0"/>
          </a:p>
        </p:txBody>
      </p:sp>
      <p:pic>
        <p:nvPicPr>
          <p:cNvPr id="8" name="Content Placeholder 7"/>
          <p:cNvPicPr>
            <a:picLocks noGrp="1" noChangeAspect="1"/>
          </p:cNvPicPr>
          <p:nvPr>
            <p:ph idx="1"/>
          </p:nvPr>
        </p:nvPicPr>
        <p:blipFill>
          <a:blip r:embed="rId2"/>
          <a:stretch>
            <a:fillRect/>
          </a:stretch>
        </p:blipFill>
        <p:spPr>
          <a:xfrm>
            <a:off x="838200" y="1470991"/>
            <a:ext cx="10477924" cy="1329289"/>
          </a:xfrm>
          <a:prstGeom prst="rect">
            <a:avLst/>
          </a:prstGeom>
        </p:spPr>
      </p:pic>
      <p:sp>
        <p:nvSpPr>
          <p:cNvPr id="9" name="Rectangle 8"/>
          <p:cNvSpPr/>
          <p:nvPr/>
        </p:nvSpPr>
        <p:spPr>
          <a:xfrm>
            <a:off x="331305" y="2751983"/>
            <a:ext cx="11648660" cy="1754326"/>
          </a:xfrm>
          <a:prstGeom prst="rect">
            <a:avLst/>
          </a:prstGeom>
        </p:spPr>
        <p:txBody>
          <a:bodyPr wrap="square">
            <a:spAutoFit/>
          </a:bodyPr>
          <a:lstStyle/>
          <a:p>
            <a:r>
              <a:rPr lang="en-US" dirty="0" smtClean="0"/>
              <a:t>For example :Consider the </a:t>
            </a:r>
            <a:r>
              <a:rPr lang="en-US" dirty="0" err="1" smtClean="0"/>
              <a:t>itemset</a:t>
            </a:r>
            <a:r>
              <a:rPr lang="en-US" dirty="0" smtClean="0"/>
              <a:t> { B, C } in the above transaction, as items B and C are bought together in 3 out of 5 transactions. </a:t>
            </a:r>
          </a:p>
          <a:p>
            <a:r>
              <a:rPr lang="en-US" dirty="0" smtClean="0"/>
              <a:t>Support (B, C) = ( 3 / 5 ) * 100 % = 60% </a:t>
            </a:r>
          </a:p>
          <a:p>
            <a:r>
              <a:rPr lang="en-US" dirty="0" smtClean="0"/>
              <a:t>Formulae: Support (A , B)   =   Probability(A U B) </a:t>
            </a:r>
          </a:p>
          <a:p>
            <a:r>
              <a:rPr lang="en-US" dirty="0" smtClean="0"/>
              <a:t>What is confidence :The rule X =&gt; Y holds with confidence C if in C% of the transaction, customers who purchased a X also bought the Y. </a:t>
            </a:r>
            <a:endParaRPr lang="en-US" dirty="0"/>
          </a:p>
        </p:txBody>
      </p:sp>
      <p:pic>
        <p:nvPicPr>
          <p:cNvPr id="10" name="Picture 9"/>
          <p:cNvPicPr>
            <a:picLocks noChangeAspect="1"/>
          </p:cNvPicPr>
          <p:nvPr/>
        </p:nvPicPr>
        <p:blipFill>
          <a:blip r:embed="rId3"/>
          <a:stretch>
            <a:fillRect/>
          </a:stretch>
        </p:blipFill>
        <p:spPr>
          <a:xfrm>
            <a:off x="506779" y="4721472"/>
            <a:ext cx="11194889" cy="1692264"/>
          </a:xfrm>
          <a:prstGeom prst="rect">
            <a:avLst/>
          </a:prstGeom>
        </p:spPr>
      </p:pic>
    </p:spTree>
    <p:extLst>
      <p:ext uri="{BB962C8B-B14F-4D97-AF65-F5344CB8AC3E}">
        <p14:creationId xmlns:p14="http://schemas.microsoft.com/office/powerpoint/2010/main" val="2512506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835" y="132522"/>
            <a:ext cx="11171582" cy="6626087"/>
          </a:xfrm>
        </p:spPr>
        <p:txBody>
          <a:bodyPr>
            <a:normAutofit lnSpcReduction="10000"/>
          </a:bodyPr>
          <a:lstStyle/>
          <a:p>
            <a:r>
              <a:rPr lang="en-US" dirty="0" smtClean="0"/>
              <a:t>For example :Consider the </a:t>
            </a:r>
            <a:r>
              <a:rPr lang="en-US" dirty="0" err="1" smtClean="0"/>
              <a:t>itemset</a:t>
            </a:r>
            <a:r>
              <a:rPr lang="en-US" dirty="0" smtClean="0"/>
              <a:t> { B, C } in the above transaction, As both items B and C are bought together in 3 transactions and item B is bought in 4 transactions. </a:t>
            </a:r>
          </a:p>
          <a:p>
            <a:r>
              <a:rPr lang="en-US" dirty="0" smtClean="0"/>
              <a:t>Confidence (B -&gt; C) = ( 3 / 4 ) * 100 % = 75% </a:t>
            </a:r>
          </a:p>
          <a:p>
            <a:r>
              <a:rPr lang="en-US" dirty="0" smtClean="0"/>
              <a:t>Formulae: Confidence (A -&gt; B)   =   Probability(A U B)/Probability(A) [7]. </a:t>
            </a:r>
          </a:p>
          <a:p>
            <a:r>
              <a:rPr lang="en-US" dirty="0" smtClean="0"/>
              <a:t>What is minimum support/confidence threshold ?</a:t>
            </a:r>
          </a:p>
          <a:p>
            <a:r>
              <a:rPr lang="en-US" dirty="0" smtClean="0"/>
              <a:t>Association rules are considered interesting if they satisfy minimum support threshold and minimum confidence threshold which is set by users or domain experts. If an </a:t>
            </a:r>
            <a:r>
              <a:rPr lang="en-US" dirty="0" err="1" smtClean="0"/>
              <a:t>itemset</a:t>
            </a:r>
            <a:r>
              <a:rPr lang="en-US" dirty="0" smtClean="0"/>
              <a:t> I does not satisfy the minimum support threshold, then I is not frequent</a:t>
            </a:r>
          </a:p>
          <a:p>
            <a:r>
              <a:rPr lang="en-US" dirty="0" smtClean="0"/>
              <a:t> Association Rule Mining Algorithms :this are two types</a:t>
            </a:r>
          </a:p>
          <a:p>
            <a:r>
              <a:rPr lang="en-US" dirty="0" smtClean="0"/>
              <a:t>•	</a:t>
            </a:r>
            <a:r>
              <a:rPr lang="en-US" dirty="0" err="1" smtClean="0"/>
              <a:t>Apriori</a:t>
            </a:r>
            <a:r>
              <a:rPr lang="en-US" dirty="0" smtClean="0"/>
              <a:t> Algorithm.: finding frequent item sets using candidate generation.</a:t>
            </a:r>
          </a:p>
          <a:p>
            <a:r>
              <a:rPr lang="en-US" dirty="0" smtClean="0"/>
              <a:t>•	FP Growth </a:t>
            </a:r>
            <a:r>
              <a:rPr lang="en-US" dirty="0" err="1" smtClean="0"/>
              <a:t>Algorithm.:finding</a:t>
            </a:r>
            <a:r>
              <a:rPr lang="en-US" dirty="0" smtClean="0"/>
              <a:t> frequent item sets using with out candidate generation.</a:t>
            </a:r>
          </a:p>
          <a:p>
            <a:endParaRPr lang="en-US" dirty="0"/>
          </a:p>
        </p:txBody>
      </p:sp>
    </p:spTree>
    <p:extLst>
      <p:ext uri="{BB962C8B-B14F-4D97-AF65-F5344CB8AC3E}">
        <p14:creationId xmlns:p14="http://schemas.microsoft.com/office/powerpoint/2010/main" val="817169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Algorithm :</a:t>
            </a:r>
          </a:p>
          <a:p>
            <a:r>
              <a:rPr lang="en-US" dirty="0" smtClean="0"/>
              <a:t>	A priori  is a seminal algorithm proposed by </a:t>
            </a:r>
            <a:r>
              <a:rPr lang="en-US" dirty="0" err="1" smtClean="0"/>
              <a:t>R.agarwal</a:t>
            </a:r>
            <a:r>
              <a:rPr lang="en-US" dirty="0" smtClean="0"/>
              <a:t> and </a:t>
            </a:r>
            <a:r>
              <a:rPr lang="en-US" dirty="0" err="1" smtClean="0"/>
              <a:t>R.srikanth</a:t>
            </a:r>
            <a:r>
              <a:rPr lang="en-US" dirty="0" smtClean="0"/>
              <a:t> in 1994 for mining frequent item set for </a:t>
            </a:r>
            <a:r>
              <a:rPr lang="en-US" dirty="0" err="1" smtClean="0"/>
              <a:t>boolen</a:t>
            </a:r>
            <a:r>
              <a:rPr lang="en-US" dirty="0" smtClean="0"/>
              <a:t> association rule.</a:t>
            </a:r>
          </a:p>
          <a:p>
            <a:r>
              <a:rPr lang="en-US" dirty="0" smtClean="0"/>
              <a:t>	</a:t>
            </a:r>
            <a:r>
              <a:rPr lang="en-US" dirty="0" err="1" smtClean="0"/>
              <a:t>Apriori</a:t>
            </a:r>
            <a:r>
              <a:rPr lang="en-US" dirty="0" smtClean="0"/>
              <a:t> </a:t>
            </a:r>
            <a:r>
              <a:rPr lang="en-US" dirty="0" err="1" smtClean="0"/>
              <a:t>employes</a:t>
            </a:r>
            <a:r>
              <a:rPr lang="en-US" dirty="0" smtClean="0"/>
              <a:t> an iterative approach known as level wise approach.</a:t>
            </a:r>
          </a:p>
          <a:p>
            <a:r>
              <a:rPr lang="en-US" dirty="0" smtClean="0"/>
              <a:t>	To improve the efficiency of the level wise generation of frequent item sets an important property called </a:t>
            </a:r>
            <a:r>
              <a:rPr lang="en-US" dirty="0" err="1" smtClean="0"/>
              <a:t>apriori</a:t>
            </a:r>
            <a:r>
              <a:rPr lang="en-US" dirty="0" smtClean="0"/>
              <a:t> property.</a:t>
            </a:r>
          </a:p>
          <a:p>
            <a:r>
              <a:rPr lang="en-US" dirty="0" smtClean="0"/>
              <a:t>	</a:t>
            </a:r>
            <a:r>
              <a:rPr lang="en-US" dirty="0" err="1" smtClean="0"/>
              <a:t>Apriori</a:t>
            </a:r>
            <a:r>
              <a:rPr lang="en-US" dirty="0" smtClean="0"/>
              <a:t> </a:t>
            </a:r>
            <a:r>
              <a:rPr lang="en-US" dirty="0" err="1" smtClean="0"/>
              <a:t>property:all</a:t>
            </a:r>
            <a:r>
              <a:rPr lang="en-US" dirty="0" smtClean="0"/>
              <a:t> non empty subsets of frequent item sets must be also frequent</a:t>
            </a:r>
          </a:p>
          <a:p>
            <a:r>
              <a:rPr lang="en-US" dirty="0" smtClean="0"/>
              <a:t>It is a classic algorithm used in data mining for finding association rules based on the principle "Any subset of a large item set must be large". It uses a generate-and-test approach – generates candidate </a:t>
            </a:r>
            <a:r>
              <a:rPr lang="en-US" dirty="0" err="1" smtClean="0"/>
              <a:t>itemsets</a:t>
            </a:r>
            <a:r>
              <a:rPr lang="en-US" dirty="0" smtClean="0"/>
              <a:t> and tests if they are frequent.</a:t>
            </a:r>
          </a:p>
          <a:p>
            <a:endParaRPr lang="en-US" dirty="0"/>
          </a:p>
        </p:txBody>
      </p:sp>
    </p:spTree>
    <p:extLst>
      <p:ext uri="{BB962C8B-B14F-4D97-AF65-F5344CB8AC3E}">
        <p14:creationId xmlns:p14="http://schemas.microsoft.com/office/powerpoint/2010/main" val="3655121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500061"/>
            <a:ext cx="10515600" cy="1325563"/>
          </a:xfrm>
        </p:spPr>
        <p:txBody>
          <a:bodyPr>
            <a:normAutofit fontScale="90000"/>
          </a:bodyPr>
          <a:lstStyle/>
          <a:p>
            <a:r>
              <a:rPr lang="en-US" b="1" dirty="0" smtClean="0"/>
              <a:t>Association Analysis:</a:t>
            </a:r>
            <a:r>
              <a:rPr lang="en-US" dirty="0" smtClean="0"/>
              <a:t> Association Analysis Is The  Task Of Uncovering Relationships Among The hidden in large Dataset.</a:t>
            </a:r>
            <a:br>
              <a:rPr lang="en-US" dirty="0" smtClean="0"/>
            </a:br>
            <a:endParaRPr lang="en-US" dirty="0"/>
          </a:p>
        </p:txBody>
      </p:sp>
      <p:sp>
        <p:nvSpPr>
          <p:cNvPr id="3" name="Content Placeholder 2"/>
          <p:cNvSpPr>
            <a:spLocks noGrp="1"/>
          </p:cNvSpPr>
          <p:nvPr>
            <p:ph idx="1"/>
          </p:nvPr>
        </p:nvSpPr>
        <p:spPr>
          <a:xfrm>
            <a:off x="838199" y="1825624"/>
            <a:ext cx="11009243" cy="4866723"/>
          </a:xfrm>
        </p:spPr>
        <p:txBody>
          <a:bodyPr>
            <a:normAutofit fontScale="92500" lnSpcReduction="10000"/>
          </a:bodyPr>
          <a:lstStyle/>
          <a:p>
            <a:pPr marL="0" indent="0">
              <a:buNone/>
            </a:pPr>
            <a:r>
              <a:rPr lang="en-US" b="1" dirty="0" smtClean="0"/>
              <a:t> </a:t>
            </a:r>
            <a:r>
              <a:rPr lang="en-US" b="1" dirty="0"/>
              <a:t>Association Rules: </a:t>
            </a:r>
            <a:r>
              <a:rPr lang="en-US" dirty="0"/>
              <a:t>it is a model that identifies how the data </a:t>
            </a:r>
            <a:r>
              <a:rPr lang="en-US" dirty="0" err="1"/>
              <a:t>itms</a:t>
            </a:r>
            <a:r>
              <a:rPr lang="en-US" dirty="0"/>
              <a:t> are associated with each other</a:t>
            </a:r>
            <a:r>
              <a:rPr lang="en-US" dirty="0" smtClean="0"/>
              <a:t>.</a:t>
            </a:r>
            <a:endParaRPr lang="en-US" dirty="0"/>
          </a:p>
          <a:p>
            <a:r>
              <a:rPr lang="en-US" b="1" i="1" dirty="0"/>
              <a:t>Market Basket Analysis</a:t>
            </a:r>
            <a:r>
              <a:rPr lang="en-US" b="1" i="1" dirty="0" smtClean="0"/>
              <a:t>:</a:t>
            </a:r>
            <a:endParaRPr lang="en-US" dirty="0"/>
          </a:p>
          <a:p>
            <a:r>
              <a:rPr lang="en-US" dirty="0"/>
              <a:t>A huge amount of data is collected on movements of clients shopping in supermarkets and retail sector. </a:t>
            </a:r>
            <a:endParaRPr lang="en-US" dirty="0" smtClean="0"/>
          </a:p>
          <a:p>
            <a:r>
              <a:rPr lang="en-US" dirty="0" smtClean="0"/>
              <a:t>The </a:t>
            </a:r>
            <a:r>
              <a:rPr lang="en-US" dirty="0"/>
              <a:t>most typical example of association rules is "market basket analysis" which is a modeling  technique based on the idea that if one </a:t>
            </a:r>
            <a:r>
              <a:rPr lang="en-US" dirty="0" smtClean="0"/>
              <a:t>person </a:t>
            </a:r>
            <a:r>
              <a:rPr lang="en-US" dirty="0"/>
              <a:t>buy a certain group of items, then he/she is  more likely to buy (or not to buy) another group of items. </a:t>
            </a:r>
            <a:endParaRPr lang="en-US" dirty="0" smtClean="0"/>
          </a:p>
          <a:p>
            <a:r>
              <a:rPr lang="en-US" dirty="0" smtClean="0"/>
              <a:t>The </a:t>
            </a:r>
            <a:r>
              <a:rPr lang="en-US" dirty="0"/>
              <a:t>discovery of this type of associations may provide important opportunity for market managers to develop more effective marketing strategies. For example, X% of customers buying sugar also buy eggs. This information can be found with association rule method.        </a:t>
            </a:r>
          </a:p>
        </p:txBody>
      </p:sp>
    </p:spTree>
    <p:extLst>
      <p:ext uri="{BB962C8B-B14F-4D97-AF65-F5344CB8AC3E}">
        <p14:creationId xmlns:p14="http://schemas.microsoft.com/office/powerpoint/2010/main" val="93083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a:t>
            </a:r>
            <a:r>
              <a:rPr lang="en-US" dirty="0" err="1" smtClean="0"/>
              <a:t>Itemset</a:t>
            </a:r>
            <a:r>
              <a:rPr lang="en-US" dirty="0" smtClean="0"/>
              <a:t> Generation: </a:t>
            </a:r>
            <a:br>
              <a:rPr lang="en-US" dirty="0" smtClean="0"/>
            </a:br>
            <a:endParaRPr lang="en-US" dirty="0"/>
          </a:p>
        </p:txBody>
      </p:sp>
      <p:sp>
        <p:nvSpPr>
          <p:cNvPr id="3" name="Content Placeholder 2"/>
          <p:cNvSpPr>
            <a:spLocks noGrp="1"/>
          </p:cNvSpPr>
          <p:nvPr>
            <p:ph idx="1"/>
          </p:nvPr>
        </p:nvSpPr>
        <p:spPr>
          <a:xfrm>
            <a:off x="159026" y="1073426"/>
            <a:ext cx="12032974" cy="5784574"/>
          </a:xfrm>
        </p:spPr>
        <p:txBody>
          <a:bodyPr/>
          <a:lstStyle/>
          <a:p>
            <a:r>
              <a:rPr lang="en-US" dirty="0" smtClean="0"/>
              <a:t>Given the </a:t>
            </a:r>
            <a:r>
              <a:rPr lang="en-US" dirty="0" err="1" smtClean="0"/>
              <a:t>mininum</a:t>
            </a:r>
            <a:r>
              <a:rPr lang="en-US" dirty="0" smtClean="0"/>
              <a:t> threshold support, Generating large item sets (only keep frequent item sets – large item sets with enough support).</a:t>
            </a:r>
          </a:p>
          <a:p>
            <a:r>
              <a:rPr lang="en-US" dirty="0" err="1" smtClean="0"/>
              <a:t>Illustration:Consider</a:t>
            </a:r>
            <a:r>
              <a:rPr lang="en-US" dirty="0" smtClean="0"/>
              <a:t> the below transaction in which B = Bread, J = Jelly, P = Peanut Butter, M = Milk and E = Eggs. Given that minimum threshold support = 40% and minimum threshold confidence = 80% [13].</a:t>
            </a:r>
          </a:p>
          <a:p>
            <a:endParaRPr lang="en-US" dirty="0"/>
          </a:p>
        </p:txBody>
      </p:sp>
      <p:pic>
        <p:nvPicPr>
          <p:cNvPr id="4" name="Picture 3"/>
          <p:cNvPicPr>
            <a:picLocks noChangeAspect="1"/>
          </p:cNvPicPr>
          <p:nvPr/>
        </p:nvPicPr>
        <p:blipFill>
          <a:blip r:embed="rId2"/>
          <a:stretch>
            <a:fillRect/>
          </a:stretch>
        </p:blipFill>
        <p:spPr>
          <a:xfrm>
            <a:off x="1885911" y="3371804"/>
            <a:ext cx="5550298" cy="3194648"/>
          </a:xfrm>
          <a:prstGeom prst="rect">
            <a:avLst/>
          </a:prstGeom>
        </p:spPr>
      </p:pic>
    </p:spTree>
    <p:extLst>
      <p:ext uri="{BB962C8B-B14F-4D97-AF65-F5344CB8AC3E}">
        <p14:creationId xmlns:p14="http://schemas.microsoft.com/office/powerpoint/2010/main" val="4115999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Step-1: </a:t>
            </a:r>
            <a:r>
              <a:rPr lang="en-US" dirty="0"/>
              <a:t>Count the number of transactions in which each item occurs (Bread B occurs in 4 transactions and so on).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855304" y="2185803"/>
            <a:ext cx="8783486" cy="3830684"/>
          </a:xfrm>
          <a:prstGeom prst="rect">
            <a:avLst/>
          </a:prstGeom>
        </p:spPr>
      </p:pic>
    </p:spTree>
    <p:extLst>
      <p:ext uri="{BB962C8B-B14F-4D97-AF65-F5344CB8AC3E}">
        <p14:creationId xmlns:p14="http://schemas.microsoft.com/office/powerpoint/2010/main" val="21368854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Step-2: </a:t>
            </a:r>
            <a:r>
              <a:rPr lang="en-US" sz="3200" dirty="0"/>
              <a:t>As minimum threshold support = 40%, So in this step we will remove all the items that are bought less than 40% of support or support less than 2. </a:t>
            </a:r>
            <a:br>
              <a:rPr lang="en-US" sz="3200" dirty="0"/>
            </a:br>
            <a:endParaRPr lang="en-US" sz="3200" dirty="0"/>
          </a:p>
        </p:txBody>
      </p:sp>
      <p:pic>
        <p:nvPicPr>
          <p:cNvPr id="4" name="Content Placeholder 3"/>
          <p:cNvPicPr>
            <a:picLocks noGrp="1" noChangeAspect="1"/>
          </p:cNvPicPr>
          <p:nvPr>
            <p:ph idx="1"/>
          </p:nvPr>
        </p:nvPicPr>
        <p:blipFill>
          <a:blip r:embed="rId2"/>
          <a:stretch>
            <a:fillRect/>
          </a:stretch>
        </p:blipFill>
        <p:spPr>
          <a:xfrm>
            <a:off x="3472070" y="1588579"/>
            <a:ext cx="3608519" cy="3318050"/>
          </a:xfrm>
          <a:prstGeom prst="rect">
            <a:avLst/>
          </a:prstGeom>
        </p:spPr>
      </p:pic>
      <p:sp>
        <p:nvSpPr>
          <p:cNvPr id="5" name="Rectangle 4"/>
          <p:cNvSpPr/>
          <p:nvPr/>
        </p:nvSpPr>
        <p:spPr>
          <a:xfrm>
            <a:off x="569844" y="5206753"/>
            <a:ext cx="10217426" cy="646331"/>
          </a:xfrm>
          <a:prstGeom prst="rect">
            <a:avLst/>
          </a:prstGeom>
        </p:spPr>
        <p:txBody>
          <a:bodyPr wrap="square">
            <a:spAutoFit/>
          </a:bodyPr>
          <a:lstStyle/>
          <a:p>
            <a:r>
              <a:rPr lang="en-US" dirty="0" smtClean="0"/>
              <a:t>The above table has single items that are bought frequently. Now let’s find a pair of items that are bought frequently. We continue from the above table (Table in step 2) </a:t>
            </a:r>
            <a:endParaRPr lang="en-US" dirty="0"/>
          </a:p>
        </p:txBody>
      </p:sp>
    </p:spTree>
    <p:extLst>
      <p:ext uri="{BB962C8B-B14F-4D97-AF65-F5344CB8AC3E}">
        <p14:creationId xmlns:p14="http://schemas.microsoft.com/office/powerpoint/2010/main" val="1802352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523"/>
            <a:ext cx="11701670" cy="1907052"/>
          </a:xfrm>
        </p:spPr>
        <p:txBody>
          <a:bodyPr>
            <a:noAutofit/>
          </a:bodyPr>
          <a:lstStyle/>
          <a:p>
            <a:r>
              <a:rPr lang="en-US" sz="2400" dirty="0" smtClean="0"/>
              <a:t>We start making pairs from the first item and below items like {B,P} ,{B,M} ,{B,E} and then we start with the second item and below items like {P,M} ,{P,E}. We do not make pair {P,B} because we already made {P,B} pair when we were making pairs of B. As buying a bread and Peanut Butter together is same as buying Peanut Butter and bread together. After making all the pairs we get, </a:t>
            </a:r>
            <a:endParaRPr lang="en-US" sz="2400" dirty="0"/>
          </a:p>
        </p:txBody>
      </p:sp>
      <p:pic>
        <p:nvPicPr>
          <p:cNvPr id="4" name="Content Placeholder 3"/>
          <p:cNvPicPr>
            <a:picLocks noGrp="1" noChangeAspect="1"/>
          </p:cNvPicPr>
          <p:nvPr>
            <p:ph idx="1"/>
          </p:nvPr>
        </p:nvPicPr>
        <p:blipFill>
          <a:blip r:embed="rId2"/>
          <a:stretch>
            <a:fillRect/>
          </a:stretch>
        </p:blipFill>
        <p:spPr>
          <a:xfrm>
            <a:off x="2252870" y="2039574"/>
            <a:ext cx="8140802" cy="4043174"/>
          </a:xfrm>
          <a:prstGeom prst="rect">
            <a:avLst/>
          </a:prstGeom>
        </p:spPr>
      </p:pic>
    </p:spTree>
    <p:extLst>
      <p:ext uri="{BB962C8B-B14F-4D97-AF65-F5344CB8AC3E}">
        <p14:creationId xmlns:p14="http://schemas.microsoft.com/office/powerpoint/2010/main" val="1539458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Step-4: </a:t>
            </a:r>
            <a:r>
              <a:rPr lang="en-US" sz="3200" dirty="0"/>
              <a:t>As minimum threshold support = 40%, So in this step we will remove all the items that are bought less than 40% of support and we are left with </a:t>
            </a:r>
            <a:br>
              <a:rPr lang="en-US" sz="3200" dirty="0"/>
            </a:br>
            <a:endParaRPr lang="en-US" sz="3200" dirty="0"/>
          </a:p>
        </p:txBody>
      </p:sp>
      <p:pic>
        <p:nvPicPr>
          <p:cNvPr id="4" name="Content Placeholder 3"/>
          <p:cNvPicPr>
            <a:picLocks noGrp="1" noChangeAspect="1"/>
          </p:cNvPicPr>
          <p:nvPr>
            <p:ph idx="1"/>
          </p:nvPr>
        </p:nvPicPr>
        <p:blipFill>
          <a:blip r:embed="rId2"/>
          <a:stretch>
            <a:fillRect/>
          </a:stretch>
        </p:blipFill>
        <p:spPr>
          <a:xfrm>
            <a:off x="2488871" y="1470992"/>
            <a:ext cx="5103904" cy="2001172"/>
          </a:xfrm>
          <a:prstGeom prst="rect">
            <a:avLst/>
          </a:prstGeom>
        </p:spPr>
      </p:pic>
      <p:sp>
        <p:nvSpPr>
          <p:cNvPr id="5" name="Rectangle 4"/>
          <p:cNvSpPr/>
          <p:nvPr/>
        </p:nvSpPr>
        <p:spPr>
          <a:xfrm>
            <a:off x="397565" y="3573549"/>
            <a:ext cx="10956236" cy="3108543"/>
          </a:xfrm>
          <a:prstGeom prst="rect">
            <a:avLst/>
          </a:prstGeom>
        </p:spPr>
        <p:txBody>
          <a:bodyPr wrap="square">
            <a:spAutoFit/>
          </a:bodyPr>
          <a:lstStyle/>
          <a:p>
            <a:r>
              <a:rPr lang="en-US" sz="2800" dirty="0" smtClean="0"/>
              <a:t>The above table has two items {B , P } that are bought together frequently.</a:t>
            </a:r>
          </a:p>
          <a:p>
            <a:r>
              <a:rPr lang="en-US" sz="2800" dirty="0" smtClean="0"/>
              <a:t>Association Rule Generation : </a:t>
            </a:r>
          </a:p>
          <a:p>
            <a:r>
              <a:rPr lang="en-US" sz="2800" dirty="0" smtClean="0"/>
              <a:t>Step-5: As we cannot generate large frequent item (</a:t>
            </a:r>
            <a:r>
              <a:rPr lang="en-US" sz="2800" dirty="0" err="1" smtClean="0"/>
              <a:t>itemset</a:t>
            </a:r>
            <a:r>
              <a:rPr lang="en-US" sz="2800" dirty="0" smtClean="0"/>
              <a:t> of 3) further because we are left with 1 frequent item set. We will start generating association rules from the frequent item set. As we have frequent item set of two, only two association rules will be generated which is shown below : </a:t>
            </a:r>
            <a:endParaRPr lang="en-US" sz="2800" dirty="0"/>
          </a:p>
        </p:txBody>
      </p:sp>
    </p:spTree>
    <p:extLst>
      <p:ext uri="{BB962C8B-B14F-4D97-AF65-F5344CB8AC3E}">
        <p14:creationId xmlns:p14="http://schemas.microsoft.com/office/powerpoint/2010/main" val="752911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31647" y="159027"/>
            <a:ext cx="9328705" cy="2541231"/>
          </a:xfrm>
          <a:prstGeom prst="rect">
            <a:avLst/>
          </a:prstGeom>
        </p:spPr>
      </p:pic>
      <p:sp>
        <p:nvSpPr>
          <p:cNvPr id="5" name="Rectangle 4"/>
          <p:cNvSpPr/>
          <p:nvPr/>
        </p:nvSpPr>
        <p:spPr>
          <a:xfrm>
            <a:off x="769037" y="3407251"/>
            <a:ext cx="10561571" cy="2246769"/>
          </a:xfrm>
          <a:prstGeom prst="rect">
            <a:avLst/>
          </a:prstGeom>
        </p:spPr>
        <p:txBody>
          <a:bodyPr wrap="square">
            <a:spAutoFit/>
          </a:bodyPr>
          <a:lstStyle/>
          <a:p>
            <a:r>
              <a:rPr lang="en-US" sz="2800" dirty="0" smtClean="0"/>
              <a:t>As P -&gt; B has confidence 100% which is greater than minimum confidence threshold 80%, thus P -&gt; B is a Strong Association Rule.</a:t>
            </a:r>
          </a:p>
          <a:p>
            <a:r>
              <a:rPr lang="en-US" sz="2800" dirty="0" smtClean="0"/>
              <a:t>Disadvantages of </a:t>
            </a:r>
            <a:r>
              <a:rPr lang="en-US" sz="2800" dirty="0" err="1" smtClean="0"/>
              <a:t>Apriori</a:t>
            </a:r>
            <a:r>
              <a:rPr lang="en-US" sz="2800" dirty="0" smtClean="0"/>
              <a:t> Algorithm ?</a:t>
            </a:r>
          </a:p>
          <a:p>
            <a:r>
              <a:rPr lang="en-US" sz="2800" dirty="0" smtClean="0"/>
              <a:t>•	Generation of </a:t>
            </a:r>
            <a:r>
              <a:rPr lang="en-US" sz="2800" dirty="0" err="1" smtClean="0"/>
              <a:t>itemsets</a:t>
            </a:r>
            <a:r>
              <a:rPr lang="en-US" sz="2800" dirty="0" smtClean="0"/>
              <a:t> is expensive(in both space and time)</a:t>
            </a:r>
          </a:p>
          <a:p>
            <a:r>
              <a:rPr lang="en-US" sz="2800" dirty="0" smtClean="0"/>
              <a:t>•	Support counting is expensive</a:t>
            </a:r>
            <a:endParaRPr lang="en-US" sz="2800" dirty="0"/>
          </a:p>
        </p:txBody>
      </p:sp>
    </p:spTree>
    <p:extLst>
      <p:ext uri="{BB962C8B-B14F-4D97-AF65-F5344CB8AC3E}">
        <p14:creationId xmlns:p14="http://schemas.microsoft.com/office/powerpoint/2010/main" val="552974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FP Growth Algorithm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efficient and scalable method to find frequent patterns. It allows frequent </a:t>
            </a:r>
            <a:r>
              <a:rPr lang="en-US" dirty="0" err="1" smtClean="0"/>
              <a:t>itemset</a:t>
            </a:r>
            <a:r>
              <a:rPr lang="en-US" dirty="0" smtClean="0"/>
              <a:t> discovery without candidate </a:t>
            </a:r>
            <a:r>
              <a:rPr lang="en-US" dirty="0" err="1" smtClean="0"/>
              <a:t>itemset</a:t>
            </a:r>
            <a:r>
              <a:rPr lang="en-US" dirty="0" smtClean="0"/>
              <a:t> generation.</a:t>
            </a:r>
          </a:p>
          <a:p>
            <a:r>
              <a:rPr lang="en-US" dirty="0" smtClean="0"/>
              <a:t>Following are the steps for FP Growth Algorithm</a:t>
            </a:r>
          </a:p>
          <a:p>
            <a:r>
              <a:rPr lang="en-US" dirty="0" smtClean="0"/>
              <a:t>•	Scan DB once, find frequent 1-itemset (single item pattern) </a:t>
            </a:r>
          </a:p>
          <a:p>
            <a:r>
              <a:rPr lang="en-US" dirty="0" smtClean="0"/>
              <a:t>•	Sort frequent items in frequency descending order, f-list </a:t>
            </a:r>
          </a:p>
          <a:p>
            <a:r>
              <a:rPr lang="en-US" dirty="0" smtClean="0"/>
              <a:t>•	Scan DB again, construct FP-tree</a:t>
            </a:r>
          </a:p>
          <a:p>
            <a:r>
              <a:rPr lang="en-US" dirty="0" smtClean="0"/>
              <a:t>•	Construct the conditional FP tree in the sequence of reverse order of F - List - generate frequent item set </a:t>
            </a:r>
          </a:p>
          <a:p>
            <a:r>
              <a:rPr lang="en-US" dirty="0" err="1" smtClean="0"/>
              <a:t>Illustration:Consider</a:t>
            </a:r>
            <a:r>
              <a:rPr lang="en-US" dirty="0" smtClean="0"/>
              <a:t> the below </a:t>
            </a:r>
            <a:r>
              <a:rPr lang="en-US" dirty="0" err="1" smtClean="0"/>
              <a:t>tansaction</a:t>
            </a:r>
            <a:r>
              <a:rPr lang="en-US" dirty="0" smtClean="0"/>
              <a:t> in which B = Bread, J = Jelly, P = Peanut Butter, M = Milk and E = Eggs. Given that minimum threshold support = 40% and minimum threshold confidence = 80% [13].</a:t>
            </a:r>
          </a:p>
          <a:p>
            <a:endParaRPr lang="en-US" dirty="0"/>
          </a:p>
        </p:txBody>
      </p:sp>
    </p:spTree>
    <p:extLst>
      <p:ext uri="{BB962C8B-B14F-4D97-AF65-F5344CB8AC3E}">
        <p14:creationId xmlns:p14="http://schemas.microsoft.com/office/powerpoint/2010/main" val="153948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2642" y="0"/>
            <a:ext cx="3845005" cy="2213113"/>
          </a:xfrm>
          <a:prstGeom prst="rect">
            <a:avLst/>
          </a:prstGeom>
        </p:spPr>
      </p:pic>
      <p:sp>
        <p:nvSpPr>
          <p:cNvPr id="5" name="Rectangle 4"/>
          <p:cNvSpPr/>
          <p:nvPr/>
        </p:nvSpPr>
        <p:spPr>
          <a:xfrm>
            <a:off x="4797286" y="460225"/>
            <a:ext cx="6480313" cy="646331"/>
          </a:xfrm>
          <a:prstGeom prst="rect">
            <a:avLst/>
          </a:prstGeom>
        </p:spPr>
        <p:txBody>
          <a:bodyPr wrap="square">
            <a:spAutoFit/>
          </a:bodyPr>
          <a:lstStyle/>
          <a:p>
            <a:r>
              <a:rPr lang="en-US" dirty="0" smtClean="0"/>
              <a:t>Step-1: Scan DB once, find frequent 1-itemset (single item in </a:t>
            </a:r>
            <a:r>
              <a:rPr lang="en-US" dirty="0" err="1" smtClean="0"/>
              <a:t>itemset</a:t>
            </a:r>
            <a:r>
              <a:rPr lang="en-US" dirty="0" smtClean="0"/>
              <a:t>) </a:t>
            </a:r>
            <a:endParaRPr lang="en-US" dirty="0"/>
          </a:p>
        </p:txBody>
      </p:sp>
      <p:pic>
        <p:nvPicPr>
          <p:cNvPr id="6" name="Picture 5"/>
          <p:cNvPicPr>
            <a:picLocks noChangeAspect="1"/>
          </p:cNvPicPr>
          <p:nvPr/>
        </p:nvPicPr>
        <p:blipFill>
          <a:blip r:embed="rId3"/>
          <a:stretch>
            <a:fillRect/>
          </a:stretch>
        </p:blipFill>
        <p:spPr>
          <a:xfrm>
            <a:off x="2496131" y="2762204"/>
            <a:ext cx="8525361" cy="3718109"/>
          </a:xfrm>
          <a:prstGeom prst="rect">
            <a:avLst/>
          </a:prstGeom>
        </p:spPr>
      </p:pic>
    </p:spTree>
    <p:extLst>
      <p:ext uri="{BB962C8B-B14F-4D97-AF65-F5344CB8AC3E}">
        <p14:creationId xmlns:p14="http://schemas.microsoft.com/office/powerpoint/2010/main" val="3549253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Step-2: As minimum threshold support = 40%, So in this step we will remove all the items that are bought less than 40% of support or support less than 2. </a:t>
            </a:r>
            <a:endParaRPr lang="en-US" sz="3200" dirty="0"/>
          </a:p>
        </p:txBody>
      </p:sp>
      <p:pic>
        <p:nvPicPr>
          <p:cNvPr id="4" name="Content Placeholder 3" descr="http://athena.ecs.csus.edu/%7Ekhambamb/images/L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3194" y="1797129"/>
            <a:ext cx="1804267" cy="1651879"/>
          </a:xfrm>
          <a:prstGeom prst="rect">
            <a:avLst/>
          </a:prstGeom>
          <a:noFill/>
          <a:ln>
            <a:noFill/>
          </a:ln>
        </p:spPr>
      </p:pic>
      <p:sp>
        <p:nvSpPr>
          <p:cNvPr id="5" name="Rectangle 4"/>
          <p:cNvSpPr/>
          <p:nvPr/>
        </p:nvSpPr>
        <p:spPr>
          <a:xfrm>
            <a:off x="450572" y="3555449"/>
            <a:ext cx="10402957" cy="369332"/>
          </a:xfrm>
          <a:prstGeom prst="rect">
            <a:avLst/>
          </a:prstGeom>
        </p:spPr>
        <p:txBody>
          <a:bodyPr wrap="square">
            <a:spAutoFit/>
          </a:bodyPr>
          <a:lstStyle/>
          <a:p>
            <a:r>
              <a:rPr lang="en-US" dirty="0" smtClean="0"/>
              <a:t>Step-3: Create a F -list in which frequent items are sorted in the descending order based on the support.</a:t>
            </a:r>
            <a:endParaRPr lang="en-US" dirty="0"/>
          </a:p>
        </p:txBody>
      </p:sp>
      <p:pic>
        <p:nvPicPr>
          <p:cNvPr id="6" name="Picture 5"/>
          <p:cNvPicPr>
            <a:picLocks noChangeAspect="1"/>
          </p:cNvPicPr>
          <p:nvPr/>
        </p:nvPicPr>
        <p:blipFill>
          <a:blip r:embed="rId3"/>
          <a:stretch>
            <a:fillRect/>
          </a:stretch>
        </p:blipFill>
        <p:spPr>
          <a:xfrm>
            <a:off x="3702236" y="4031222"/>
            <a:ext cx="3091993" cy="978611"/>
          </a:xfrm>
          <a:prstGeom prst="rect">
            <a:avLst/>
          </a:prstGeom>
        </p:spPr>
      </p:pic>
      <p:sp>
        <p:nvSpPr>
          <p:cNvPr id="7" name="Rectangle 6"/>
          <p:cNvSpPr/>
          <p:nvPr/>
        </p:nvSpPr>
        <p:spPr>
          <a:xfrm>
            <a:off x="654236" y="5466376"/>
            <a:ext cx="9894494" cy="369332"/>
          </a:xfrm>
          <a:prstGeom prst="rect">
            <a:avLst/>
          </a:prstGeom>
        </p:spPr>
        <p:txBody>
          <a:bodyPr wrap="square">
            <a:spAutoFit/>
          </a:bodyPr>
          <a:lstStyle/>
          <a:p>
            <a:r>
              <a:rPr lang="en-US" dirty="0" smtClean="0"/>
              <a:t>Step-4: Sort frequent items in transactions based on F-list. It is also known as FPDP. </a:t>
            </a:r>
            <a:endParaRPr lang="en-US" dirty="0"/>
          </a:p>
        </p:txBody>
      </p:sp>
    </p:spTree>
    <p:extLst>
      <p:ext uri="{BB962C8B-B14F-4D97-AF65-F5344CB8AC3E}">
        <p14:creationId xmlns:p14="http://schemas.microsoft.com/office/powerpoint/2010/main" val="297011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21112" y="0"/>
            <a:ext cx="5469984" cy="3634419"/>
          </a:xfrm>
          <a:prstGeom prst="rect">
            <a:avLst/>
          </a:prstGeom>
        </p:spPr>
      </p:pic>
      <p:sp>
        <p:nvSpPr>
          <p:cNvPr id="5" name="Rectangle 4"/>
          <p:cNvSpPr/>
          <p:nvPr/>
        </p:nvSpPr>
        <p:spPr>
          <a:xfrm>
            <a:off x="838199" y="4313079"/>
            <a:ext cx="10730949" cy="923330"/>
          </a:xfrm>
          <a:prstGeom prst="rect">
            <a:avLst/>
          </a:prstGeom>
        </p:spPr>
        <p:txBody>
          <a:bodyPr wrap="square">
            <a:spAutoFit/>
          </a:bodyPr>
          <a:lstStyle/>
          <a:p>
            <a:r>
              <a:rPr lang="en-US" dirty="0" smtClean="0"/>
              <a:t>Step-5: Construct the FP tree</a:t>
            </a:r>
          </a:p>
          <a:p>
            <a:r>
              <a:rPr lang="en-US" dirty="0" smtClean="0"/>
              <a:t>•	Read transaction 1: {B,P} -&gt; Create 2 nodes B and P. Set the path as null -&gt; B -&gt; P and the count of B and P as 1 as shown below : </a:t>
            </a:r>
            <a:endParaRPr lang="en-US" dirty="0"/>
          </a:p>
        </p:txBody>
      </p:sp>
    </p:spTree>
    <p:extLst>
      <p:ext uri="{BB962C8B-B14F-4D97-AF65-F5344CB8AC3E}">
        <p14:creationId xmlns:p14="http://schemas.microsoft.com/office/powerpoint/2010/main" val="1048497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0574" y="401587"/>
            <a:ext cx="10124519" cy="5429370"/>
          </a:xfrm>
          <a:prstGeom prst="rect">
            <a:avLst/>
          </a:prstGeom>
        </p:spPr>
      </p:pic>
    </p:spTree>
    <p:extLst>
      <p:ext uri="{BB962C8B-B14F-4D97-AF65-F5344CB8AC3E}">
        <p14:creationId xmlns:p14="http://schemas.microsoft.com/office/powerpoint/2010/main" val="2102319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026" y="145774"/>
            <a:ext cx="2266122" cy="2730968"/>
          </a:xfrm>
          <a:prstGeom prst="rect">
            <a:avLst/>
          </a:prstGeom>
        </p:spPr>
      </p:pic>
      <p:sp>
        <p:nvSpPr>
          <p:cNvPr id="5" name="Rectangle 4"/>
          <p:cNvSpPr/>
          <p:nvPr/>
        </p:nvSpPr>
        <p:spPr>
          <a:xfrm>
            <a:off x="2809460" y="409664"/>
            <a:ext cx="9263269" cy="646331"/>
          </a:xfrm>
          <a:prstGeom prst="rect">
            <a:avLst/>
          </a:prstGeom>
        </p:spPr>
        <p:txBody>
          <a:bodyPr wrap="square">
            <a:spAutoFit/>
          </a:bodyPr>
          <a:lstStyle/>
          <a:p>
            <a:r>
              <a:rPr lang="en-US" smtClean="0"/>
              <a:t>•	Read transaction 2: {B,P} -&gt; The path will be null -&gt; B -&gt; P. </a:t>
            </a:r>
            <a:r>
              <a:rPr lang="en-US" dirty="0" smtClean="0"/>
              <a:t>As transaction 1 and 2 share the same path. Set counts of B and P to 2. </a:t>
            </a:r>
            <a:endParaRPr lang="en-US" dirty="0"/>
          </a:p>
        </p:txBody>
      </p:sp>
      <p:pic>
        <p:nvPicPr>
          <p:cNvPr id="6" name="Picture 5"/>
          <p:cNvPicPr>
            <a:picLocks noChangeAspect="1"/>
          </p:cNvPicPr>
          <p:nvPr/>
        </p:nvPicPr>
        <p:blipFill>
          <a:blip r:embed="rId3"/>
          <a:stretch>
            <a:fillRect/>
          </a:stretch>
        </p:blipFill>
        <p:spPr>
          <a:xfrm>
            <a:off x="2345633" y="1055995"/>
            <a:ext cx="2158555" cy="2601336"/>
          </a:xfrm>
          <a:prstGeom prst="rect">
            <a:avLst/>
          </a:prstGeom>
        </p:spPr>
      </p:pic>
      <p:sp>
        <p:nvSpPr>
          <p:cNvPr id="7" name="Rectangle 6"/>
          <p:cNvSpPr/>
          <p:nvPr/>
        </p:nvSpPr>
        <p:spPr>
          <a:xfrm>
            <a:off x="5240458" y="1874680"/>
            <a:ext cx="6096000" cy="1200329"/>
          </a:xfrm>
          <a:prstGeom prst="rect">
            <a:avLst/>
          </a:prstGeom>
        </p:spPr>
        <p:txBody>
          <a:bodyPr>
            <a:spAutoFit/>
          </a:bodyPr>
          <a:lstStyle/>
          <a:p>
            <a:r>
              <a:rPr lang="en-US" dirty="0" smtClean="0"/>
              <a:t>•	Read transaction 3: {B,P,M} -&gt; The path will be null -&gt; B -&gt; P -&gt; M. As transaction 2 and 3 share the same path till node P. Therefore, set count of B and P as 3 and create node M having count 1.</a:t>
            </a:r>
            <a:endParaRPr lang="en-US" dirty="0"/>
          </a:p>
        </p:txBody>
      </p:sp>
      <p:pic>
        <p:nvPicPr>
          <p:cNvPr id="8" name="Picture 7"/>
          <p:cNvPicPr>
            <a:picLocks noChangeAspect="1"/>
          </p:cNvPicPr>
          <p:nvPr/>
        </p:nvPicPr>
        <p:blipFill>
          <a:blip r:embed="rId4"/>
          <a:stretch>
            <a:fillRect/>
          </a:stretch>
        </p:blipFill>
        <p:spPr>
          <a:xfrm>
            <a:off x="6107635" y="3075009"/>
            <a:ext cx="3049617" cy="3795802"/>
          </a:xfrm>
          <a:prstGeom prst="rect">
            <a:avLst/>
          </a:prstGeom>
        </p:spPr>
      </p:pic>
    </p:spTree>
    <p:extLst>
      <p:ext uri="{BB962C8B-B14F-4D97-AF65-F5344CB8AC3E}">
        <p14:creationId xmlns:p14="http://schemas.microsoft.com/office/powerpoint/2010/main" val="3280332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 until all the transactions are mapped to a path in FP-tree. </a:t>
            </a:r>
            <a:endParaRPr lang="en-US" dirty="0"/>
          </a:p>
        </p:txBody>
      </p:sp>
      <p:pic>
        <p:nvPicPr>
          <p:cNvPr id="5" name="Content Placeholder 4"/>
          <p:cNvPicPr>
            <a:picLocks noGrp="1" noChangeAspect="1"/>
          </p:cNvPicPr>
          <p:nvPr>
            <p:ph idx="1"/>
          </p:nvPr>
        </p:nvPicPr>
        <p:blipFill>
          <a:blip r:embed="rId2"/>
          <a:stretch>
            <a:fillRect/>
          </a:stretch>
        </p:blipFill>
        <p:spPr>
          <a:xfrm>
            <a:off x="972779" y="1948071"/>
            <a:ext cx="9853942" cy="3949146"/>
          </a:xfrm>
          <a:prstGeom prst="rect">
            <a:avLst/>
          </a:prstGeom>
        </p:spPr>
      </p:pic>
    </p:spTree>
    <p:extLst>
      <p:ext uri="{BB962C8B-B14F-4D97-AF65-F5344CB8AC3E}">
        <p14:creationId xmlns:p14="http://schemas.microsoft.com/office/powerpoint/2010/main" val="2660149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2842302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above table has two items {B , P} that are bought together frequently.</a:t>
            </a:r>
          </a:p>
          <a:p>
            <a:r>
              <a:rPr lang="en-US" dirty="0" smtClean="0"/>
              <a:t>As for items E and M, nodes in the conditional FP tree has a count(support) of 1 (less than minimum threshold support 2). Therefore frequent </a:t>
            </a:r>
            <a:r>
              <a:rPr lang="en-US" dirty="0" err="1" smtClean="0"/>
              <a:t>itemset</a:t>
            </a:r>
            <a:r>
              <a:rPr lang="en-US" dirty="0" smtClean="0"/>
              <a:t> are nil. In case of item P, node B in the conditional FP tree has a count(support) of 3 (satisfying minimum threshold support). Hence frequent </a:t>
            </a:r>
            <a:r>
              <a:rPr lang="en-US" dirty="0" err="1" smtClean="0"/>
              <a:t>itemset</a:t>
            </a:r>
            <a:r>
              <a:rPr lang="en-US" dirty="0" smtClean="0"/>
              <a:t> is generated by adding the item P to the B. </a:t>
            </a:r>
          </a:p>
          <a:p>
            <a:endParaRPr lang="en-US" dirty="0"/>
          </a:p>
        </p:txBody>
      </p:sp>
    </p:spTree>
    <p:extLst>
      <p:ext uri="{BB962C8B-B14F-4D97-AF65-F5344CB8AC3E}">
        <p14:creationId xmlns:p14="http://schemas.microsoft.com/office/powerpoint/2010/main" val="2173073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76869" y="639417"/>
            <a:ext cx="3047172" cy="4570758"/>
          </a:xfrm>
          <a:prstGeom prst="rect">
            <a:avLst/>
          </a:prstGeom>
        </p:spPr>
      </p:pic>
    </p:spTree>
    <p:extLst>
      <p:ext uri="{BB962C8B-B14F-4D97-AF65-F5344CB8AC3E}">
        <p14:creationId xmlns:p14="http://schemas.microsoft.com/office/powerpoint/2010/main" val="25761204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0195" y="0"/>
            <a:ext cx="11859040" cy="6806441"/>
          </a:xfrm>
          <a:prstGeom prst="rect">
            <a:avLst/>
          </a:prstGeom>
        </p:spPr>
      </p:pic>
    </p:spTree>
    <p:extLst>
      <p:ext uri="{BB962C8B-B14F-4D97-AF65-F5344CB8AC3E}">
        <p14:creationId xmlns:p14="http://schemas.microsoft.com/office/powerpoint/2010/main" val="1276315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9575" y="-228600"/>
            <a:ext cx="13011150" cy="7315200"/>
          </a:xfrm>
          <a:prstGeom prst="rect">
            <a:avLst/>
          </a:prstGeom>
        </p:spPr>
      </p:pic>
    </p:spTree>
    <p:extLst>
      <p:ext uri="{BB962C8B-B14F-4D97-AF65-F5344CB8AC3E}">
        <p14:creationId xmlns:p14="http://schemas.microsoft.com/office/powerpoint/2010/main" val="419032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322" y="477078"/>
            <a:ext cx="10916478" cy="5699885"/>
          </a:xfrm>
        </p:spPr>
        <p:txBody>
          <a:bodyPr>
            <a:normAutofit lnSpcReduction="10000"/>
          </a:bodyPr>
          <a:lstStyle/>
          <a:p>
            <a:r>
              <a:rPr lang="en-US" dirty="0" smtClean="0"/>
              <a:t>Association analysis is most widely used to discover hidden patterns in large data sets. </a:t>
            </a:r>
          </a:p>
          <a:p>
            <a:r>
              <a:rPr lang="en-US" dirty="0" smtClean="0"/>
              <a:t>These hidden and uncovered relationships can be represented in the form of association rules or sets of frequent items. </a:t>
            </a:r>
          </a:p>
          <a:p>
            <a:r>
              <a:rPr lang="en-US" dirty="0" smtClean="0"/>
              <a:t>The role of identifying interesting associations in large databases is correlation analysis. </a:t>
            </a:r>
          </a:p>
          <a:p>
            <a:endParaRPr lang="en-US" dirty="0"/>
          </a:p>
          <a:p>
            <a:r>
              <a:rPr lang="en-US" dirty="0" smtClean="0"/>
              <a:t>There can be two types of these enthralling relationships: frequent </a:t>
            </a:r>
            <a:r>
              <a:rPr lang="en-US" dirty="0" err="1" smtClean="0"/>
              <a:t>itemsets</a:t>
            </a:r>
            <a:r>
              <a:rPr lang="en-US" dirty="0" smtClean="0"/>
              <a:t> or rules of the association. </a:t>
            </a:r>
          </a:p>
          <a:p>
            <a:r>
              <a:rPr lang="en-US" dirty="0" smtClean="0"/>
              <a:t> object sets are a collection of objects that mostly take place together.</a:t>
            </a:r>
          </a:p>
          <a:p>
            <a:r>
              <a:rPr lang="en-US" dirty="0" smtClean="0"/>
              <a:t> Association rules are the method of viewing fascinating relationships. The rules of association show that a close bond occurs between two or more objects</a:t>
            </a:r>
            <a:endParaRPr lang="en-US" dirty="0"/>
          </a:p>
        </p:txBody>
      </p:sp>
    </p:spTree>
    <p:extLst>
      <p:ext uri="{BB962C8B-B14F-4D97-AF65-F5344CB8AC3E}">
        <p14:creationId xmlns:p14="http://schemas.microsoft.com/office/powerpoint/2010/main" val="63809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357" y="450574"/>
            <a:ext cx="10704443" cy="5726389"/>
          </a:xfrm>
        </p:spPr>
        <p:txBody>
          <a:bodyPr>
            <a:normAutofit fontScale="92500" lnSpcReduction="20000"/>
          </a:bodyPr>
          <a:lstStyle/>
          <a:p>
            <a:r>
              <a:rPr lang="en-US" dirty="0"/>
              <a:t>Market Basket Analysis</a:t>
            </a:r>
          </a:p>
          <a:p>
            <a:r>
              <a:rPr lang="en-US" dirty="0"/>
              <a:t>In transactional data, each case is connected with a set of objects. In principle, the list may contain all possible data items in the collection. For example - in a single market-basket analysis, goods with related items may be bought. However, only a small subset of all potential goods are present in a given set; only a small fraction of the items available for sale in the shop reflect the items in the market basket.</a:t>
            </a:r>
          </a:p>
          <a:p>
            <a:r>
              <a:rPr lang="en-US" dirty="0"/>
              <a:t>A common example of a regular pattern (item set) mining for association rules is market basket analysis. Business basket, the research analyzes the purchasing patterns of consumers by identifying correlations with the multiple items carried in their shopping baskets by customers.</a:t>
            </a:r>
          </a:p>
          <a:p>
            <a:r>
              <a:rPr lang="en-US" dirty="0"/>
              <a:t>An example of association rule - milk, bread</a:t>
            </a:r>
          </a:p>
          <a:p>
            <a:r>
              <a:rPr lang="en-US" dirty="0"/>
              <a:t>In a shop, if a shopkeeper sales milk then it is a probability to sell bread because a customer who is buying milk may also purchase bread. So it is showing that milk and bread are correlated with one another.</a:t>
            </a:r>
          </a:p>
          <a:p>
            <a:r>
              <a:rPr lang="en-US" dirty="0" smtClean="0"/>
              <a:t/>
            </a:r>
            <a:br>
              <a:rPr lang="en-US" dirty="0" smtClean="0"/>
            </a:br>
            <a:endParaRPr lang="en-US" dirty="0"/>
          </a:p>
        </p:txBody>
      </p:sp>
    </p:spTree>
    <p:extLst>
      <p:ext uri="{BB962C8B-B14F-4D97-AF65-F5344CB8AC3E}">
        <p14:creationId xmlns:p14="http://schemas.microsoft.com/office/powerpoint/2010/main" val="1524148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 </a:t>
            </a:r>
            <a:r>
              <a:rPr lang="en-US" sz="3200" dirty="0"/>
              <a:t/>
            </a:r>
            <a:br>
              <a:rPr lang="en-US" sz="3200" dirty="0"/>
            </a:br>
            <a:r>
              <a:rPr lang="en-US" sz="3200" b="1" dirty="0"/>
              <a:t>Association Rules techniques:</a:t>
            </a:r>
            <a:r>
              <a:rPr lang="en-US" sz="3200" dirty="0"/>
              <a:t/>
            </a:r>
            <a:br>
              <a:rPr lang="en-US" sz="3200" dirty="0"/>
            </a:br>
            <a:r>
              <a:rPr lang="en-US" sz="3200" dirty="0"/>
              <a:t>Generate strong association rules from the frequent </a:t>
            </a:r>
            <a:r>
              <a:rPr lang="en-US" sz="3200" dirty="0" err="1"/>
              <a:t>itemsets</a:t>
            </a:r>
            <a:r>
              <a:rPr lang="en-US" sz="3200" dirty="0"/>
              <a:t>: those rules must satisfy minimum support and minimum confidence. </a:t>
            </a:r>
            <a:br>
              <a:rPr lang="en-US" sz="3200" dirty="0"/>
            </a:b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Type of Association Rules</a:t>
            </a:r>
          </a:p>
          <a:p>
            <a:r>
              <a:rPr lang="en-US" b="1" dirty="0"/>
              <a:t> </a:t>
            </a:r>
            <a:endParaRPr lang="en-US" dirty="0"/>
          </a:p>
          <a:p>
            <a:r>
              <a:rPr lang="en-US" b="1" dirty="0"/>
              <a:t>1.Boolean AR: </a:t>
            </a:r>
            <a:endParaRPr lang="en-US" dirty="0"/>
          </a:p>
          <a:p>
            <a:r>
              <a:rPr lang="en-US" dirty="0"/>
              <a:t>it is a rule that checks whether an item is present or absent. </a:t>
            </a:r>
          </a:p>
          <a:p>
            <a:r>
              <a:rPr lang="en-US" dirty="0"/>
              <a:t>All the examples we have seen so far are Boolean AR.</a:t>
            </a:r>
          </a:p>
          <a:p>
            <a:r>
              <a:rPr lang="en-US" b="1" dirty="0"/>
              <a:t>2.Quantitative AR:</a:t>
            </a:r>
            <a:endParaRPr lang="en-US" dirty="0"/>
          </a:p>
          <a:p>
            <a:r>
              <a:rPr lang="en-US" dirty="0"/>
              <a:t>It describes associations between quantitative items or attributes.</a:t>
            </a:r>
          </a:p>
          <a:p>
            <a:r>
              <a:rPr lang="en-US" dirty="0"/>
              <a:t>Generally, quantitative values are partitioned into intervals.</a:t>
            </a:r>
          </a:p>
          <a:p>
            <a:r>
              <a:rPr lang="en-US" dirty="0"/>
              <a:t>Example:</a:t>
            </a:r>
          </a:p>
          <a:p>
            <a:r>
              <a:rPr lang="en-US" dirty="0"/>
              <a:t>Age(X,”30..39”) </a:t>
            </a:r>
            <a:r>
              <a:rPr lang="en-US" dirty="0">
                <a:sym typeface="Symbol" panose="05050102010706020507" pitchFamily="18" charset="2"/>
              </a:rPr>
              <a:t></a:t>
            </a:r>
            <a:r>
              <a:rPr lang="en-US" dirty="0"/>
              <a:t> income(X,”80K..100K”) </a:t>
            </a:r>
          </a:p>
          <a:p>
            <a:r>
              <a:rPr lang="en-US" dirty="0">
                <a:sym typeface="Wingdings" panose="05000000000000000000" pitchFamily="2" charset="2"/>
              </a:rPr>
              <a:t></a:t>
            </a:r>
            <a:r>
              <a:rPr lang="en-US" dirty="0"/>
              <a:t> 	buys(X, High Resolution TV)</a:t>
            </a:r>
          </a:p>
          <a:p>
            <a:endParaRPr lang="en-US" dirty="0"/>
          </a:p>
        </p:txBody>
      </p:sp>
    </p:spTree>
    <p:extLst>
      <p:ext uri="{BB962C8B-B14F-4D97-AF65-F5344CB8AC3E}">
        <p14:creationId xmlns:p14="http://schemas.microsoft.com/office/powerpoint/2010/main" val="170494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774" y="0"/>
            <a:ext cx="11900452" cy="6858000"/>
          </a:xfrm>
        </p:spPr>
        <p:txBody>
          <a:bodyPr>
            <a:normAutofit fontScale="92500" lnSpcReduction="10000"/>
          </a:bodyPr>
          <a:lstStyle/>
          <a:p>
            <a:r>
              <a:rPr lang="en-US" dirty="0" smtClean="0"/>
              <a:t>.Single-Dimension AR:</a:t>
            </a:r>
          </a:p>
          <a:p>
            <a:r>
              <a:rPr lang="en-US" dirty="0" smtClean="0"/>
              <a:t>It is a rule that references only one dimension.</a:t>
            </a:r>
          </a:p>
          <a:p>
            <a:r>
              <a:rPr lang="en-US" dirty="0" smtClean="0"/>
              <a:t>Example:</a:t>
            </a:r>
          </a:p>
          <a:p>
            <a:r>
              <a:rPr lang="en-US" dirty="0" smtClean="0"/>
              <a:t>buys(</a:t>
            </a:r>
            <a:r>
              <a:rPr lang="en-US" dirty="0" err="1" smtClean="0"/>
              <a:t>X,”computer</a:t>
            </a:r>
            <a:r>
              <a:rPr lang="en-US" dirty="0" smtClean="0"/>
              <a:t>”) </a:t>
            </a:r>
          </a:p>
          <a:p>
            <a:r>
              <a:rPr lang="en-US" dirty="0" smtClean="0"/>
              <a:t> buys(X,”</a:t>
            </a:r>
            <a:r>
              <a:rPr lang="en-US" dirty="0" err="1" smtClean="0"/>
              <a:t>financial_software</a:t>
            </a:r>
            <a:r>
              <a:rPr lang="en-US" dirty="0" smtClean="0"/>
              <a:t>”)</a:t>
            </a:r>
          </a:p>
          <a:p>
            <a:r>
              <a:rPr lang="en-US" dirty="0" smtClean="0"/>
              <a:t>The single dimension is “buys”</a:t>
            </a:r>
          </a:p>
          <a:p>
            <a:r>
              <a:rPr lang="en-US" dirty="0" smtClean="0"/>
              <a:t>The following rule is a multi-dimensional AR:</a:t>
            </a:r>
          </a:p>
          <a:p>
            <a:r>
              <a:rPr lang="en-US" dirty="0" smtClean="0"/>
              <a:t>Age(X,”30..39”)  income(X,”80K..100K”) </a:t>
            </a:r>
          </a:p>
          <a:p>
            <a:r>
              <a:rPr lang="en-US" dirty="0" smtClean="0"/>
              <a:t> 	buys(X, High Resolution TV)</a:t>
            </a:r>
          </a:p>
          <a:p>
            <a:r>
              <a:rPr lang="en-US" dirty="0" smtClean="0"/>
              <a:t>4.Multi-level AR</a:t>
            </a:r>
          </a:p>
          <a:p>
            <a:r>
              <a:rPr lang="en-US" dirty="0" smtClean="0"/>
              <a:t>•	It is a set of rules that reference different levels of abstraction.</a:t>
            </a:r>
          </a:p>
          <a:p>
            <a:r>
              <a:rPr lang="en-US" dirty="0" smtClean="0"/>
              <a:t>Example:</a:t>
            </a:r>
          </a:p>
          <a:p>
            <a:r>
              <a:rPr lang="en-US" dirty="0" smtClean="0"/>
              <a:t>Age(X,”30..39”)  	buys(X, “desktop”)</a:t>
            </a:r>
          </a:p>
          <a:p>
            <a:r>
              <a:rPr lang="en-US" dirty="0" smtClean="0"/>
              <a:t>Age(X,”20..29”)  	buys(X, “laptop”)</a:t>
            </a:r>
          </a:p>
          <a:p>
            <a:r>
              <a:rPr lang="en-US" dirty="0" smtClean="0"/>
              <a:t>Laptop  desktop  computer</a:t>
            </a:r>
          </a:p>
          <a:p>
            <a:endParaRPr lang="en-US" dirty="0"/>
          </a:p>
        </p:txBody>
      </p:sp>
    </p:spTree>
    <p:extLst>
      <p:ext uri="{BB962C8B-B14F-4D97-AF65-F5344CB8AC3E}">
        <p14:creationId xmlns:p14="http://schemas.microsoft.com/office/powerpoint/2010/main" val="190608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65" y="198782"/>
            <a:ext cx="11648661" cy="6506817"/>
          </a:xfrm>
        </p:spPr>
        <p:txBody>
          <a:bodyPr>
            <a:normAutofit/>
          </a:bodyPr>
          <a:lstStyle/>
          <a:p>
            <a:r>
              <a:rPr lang="en-US" dirty="0"/>
              <a:t>Applications of Association Rule Learning</a:t>
            </a:r>
          </a:p>
          <a:p>
            <a:r>
              <a:rPr lang="en-US" dirty="0"/>
              <a:t>It has various applications in machine learning and data mining. Below are some popular applications of association rule learning:</a:t>
            </a:r>
          </a:p>
          <a:p>
            <a:r>
              <a:rPr lang="en-US" b="1" dirty="0"/>
              <a:t>Market Basket Analysis:</a:t>
            </a:r>
            <a:r>
              <a:rPr lang="en-US" dirty="0"/>
              <a:t> It is one of the popular examples and applications of association rule mining. This technique is commonly used by big retailers to determine the association between items.</a:t>
            </a:r>
          </a:p>
          <a:p>
            <a:r>
              <a:rPr lang="en-US" b="1" dirty="0"/>
              <a:t>Medical Diagnosis:</a:t>
            </a:r>
            <a:r>
              <a:rPr lang="en-US" dirty="0"/>
              <a:t> With the help of association rules, patients can be cured easily, as it helps in identifying the probability of illness for a particular disease.</a:t>
            </a:r>
          </a:p>
          <a:p>
            <a:r>
              <a:rPr lang="en-US" b="1" dirty="0"/>
              <a:t>Protein Sequence:</a:t>
            </a:r>
            <a:r>
              <a:rPr lang="en-US" dirty="0"/>
              <a:t> The association rules help in determining the synthesis of artificial Proteins.</a:t>
            </a:r>
          </a:p>
          <a:p>
            <a:r>
              <a:rPr lang="en-US" dirty="0"/>
              <a:t>It is also used for the </a:t>
            </a:r>
            <a:r>
              <a:rPr lang="en-US" b="1" dirty="0"/>
              <a:t>Catalog Design</a:t>
            </a:r>
            <a:r>
              <a:rPr lang="en-US" dirty="0"/>
              <a:t> and </a:t>
            </a:r>
            <a:r>
              <a:rPr lang="en-US" b="1" dirty="0"/>
              <a:t>Loss-leader Analysis</a:t>
            </a:r>
            <a:r>
              <a:rPr lang="en-US" dirty="0"/>
              <a:t> and many more other applications.</a:t>
            </a:r>
          </a:p>
          <a:p>
            <a:endParaRPr lang="en-US" dirty="0"/>
          </a:p>
        </p:txBody>
      </p:sp>
    </p:spTree>
    <p:extLst>
      <p:ext uri="{BB962C8B-B14F-4D97-AF65-F5344CB8AC3E}">
        <p14:creationId xmlns:p14="http://schemas.microsoft.com/office/powerpoint/2010/main" val="2923479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Chapter 5: Data Mining for Business Intelligence - ppt video online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459105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1551</Words>
  <Application>Microsoft Office PowerPoint</Application>
  <PresentationFormat>Widescreen</PresentationFormat>
  <Paragraphs>118</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Symbol</vt:lpstr>
      <vt:lpstr>Wingdings</vt:lpstr>
      <vt:lpstr>Office Theme</vt:lpstr>
      <vt:lpstr>ASSOCIATION ANALYSIS </vt:lpstr>
      <vt:lpstr>Association Analysis: Association Analysis Is The  Task Of Uncovering Relationships Among The hidden in large Dataset. </vt:lpstr>
      <vt:lpstr>PowerPoint Presentation</vt:lpstr>
      <vt:lpstr>PowerPoint Presentation</vt:lpstr>
      <vt:lpstr>PowerPoint Presentation</vt:lpstr>
      <vt:lpstr>  Association Rules techniques: Generate strong association rules from the frequent itemsets: those rules must satisfy minimum support and minimum confidence.  </vt:lpstr>
      <vt:lpstr>PowerPoint Presentation</vt:lpstr>
      <vt:lpstr>PowerPoint Presentation</vt:lpstr>
      <vt:lpstr>PowerPoint Presentation</vt:lpstr>
      <vt:lpstr>PowerPoint Presentation</vt:lpstr>
      <vt:lpstr>1.Frequent Itemset generation: Subsets and lattices  A lattice structure can be used to enumerate the list of all possible subsets  Example: all subset of {a,b,c,d} Given d items, there are 2d possible candidate itemsets </vt:lpstr>
      <vt:lpstr> If an itemset x is frequent (i.e., freq(x) ≥ θN), then:  all subsets of x is also frequent  </vt:lpstr>
      <vt:lpstr>PowerPoint Presentation</vt:lpstr>
      <vt:lpstr>PowerPoint Presentation</vt:lpstr>
      <vt:lpstr>What is Frequent Item Set ? </vt:lpstr>
      <vt:lpstr>PowerPoint Presentation</vt:lpstr>
      <vt:lpstr>What is support :It is the percentage of the transaction, in which all the items in the item set is bought together.  </vt:lpstr>
      <vt:lpstr>PowerPoint Presentation</vt:lpstr>
      <vt:lpstr>PowerPoint Presentation</vt:lpstr>
      <vt:lpstr>Frequent Itemset Generation:  </vt:lpstr>
      <vt:lpstr>Step-1: Count the number of transactions in which each item occurs (Bread B occurs in 4 transactions and so on).  </vt:lpstr>
      <vt:lpstr>Step-2: As minimum threshold support = 40%, So in this step we will remove all the items that are bought less than 40% of support or support less than 2.  </vt:lpstr>
      <vt:lpstr>We start making pairs from the first item and below items like {B,P} ,{B,M} ,{B,E} and then we start with the second item and below items like {P,M} ,{P,E}. We do not make pair {P,B} because we already made {P,B} pair when we were making pairs of B. As buying a bread and Peanut Butter together is same as buying Peanut Butter and bread together. After making all the pairs we get, </vt:lpstr>
      <vt:lpstr>Step-4: As minimum threshold support = 40%, So in this step we will remove all the items that are bought less than 40% of support and we are left with  </vt:lpstr>
      <vt:lpstr>PowerPoint Presentation</vt:lpstr>
      <vt:lpstr> What is FP Growth Algorithm ? </vt:lpstr>
      <vt:lpstr>PowerPoint Presentation</vt:lpstr>
      <vt:lpstr>Step-2: As minimum threshold support = 40%, So in this step we will remove all the items that are bought less than 40% of support or support less than 2. </vt:lpstr>
      <vt:lpstr>PowerPoint Presentation</vt:lpstr>
      <vt:lpstr>PowerPoint Presentation</vt:lpstr>
      <vt:lpstr>• Continue until all the transactions are mapped to a path in FP-tree.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ANALYSIS </dc:title>
  <dc:creator>Windows User</dc:creator>
  <cp:lastModifiedBy>Windows User</cp:lastModifiedBy>
  <cp:revision>48</cp:revision>
  <dcterms:created xsi:type="dcterms:W3CDTF">2022-05-08T14:37:27Z</dcterms:created>
  <dcterms:modified xsi:type="dcterms:W3CDTF">2022-05-13T06:27:32Z</dcterms:modified>
</cp:coreProperties>
</file>