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81" r:id="rId4"/>
    <p:sldId id="278" r:id="rId5"/>
    <p:sldId id="279" r:id="rId6"/>
    <p:sldId id="268" r:id="rId7"/>
    <p:sldId id="269" r:id="rId8"/>
    <p:sldId id="280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6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3" r:id="rId36"/>
    <p:sldId id="292" r:id="rId3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8" autoAdjust="0"/>
    <p:restoredTop sz="94660"/>
  </p:normalViewPr>
  <p:slideViewPr>
    <p:cSldViewPr>
      <p:cViewPr varScale="1">
        <p:scale>
          <a:sx n="73" d="100"/>
          <a:sy n="73" d="100"/>
        </p:scale>
        <p:origin x="146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BBEAD13-0566-4C6C-97E7-55F17F24B09F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直線接點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接點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taipeitechmmslab/MMSLAB-TF2/master/Cov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48680"/>
            <a:ext cx="2088232" cy="292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第二章</a:t>
            </a:r>
            <a:r>
              <a:rPr lang="en-US" altLang="zh-TW" dirty="0" smtClean="0"/>
              <a:t>:</a:t>
            </a:r>
            <a:r>
              <a:rPr lang="zh-TW" altLang="en-US" dirty="0" smtClean="0"/>
              <a:t>迴</a:t>
            </a:r>
            <a:r>
              <a:rPr lang="zh-TW" altLang="en-US" dirty="0"/>
              <a:t>歸問題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dirty="0"/>
              <a:t>報告人</a:t>
            </a:r>
            <a:r>
              <a:rPr lang="en-US" altLang="zh-TW" dirty="0" smtClean="0"/>
              <a:t>:</a:t>
            </a:r>
            <a:r>
              <a:rPr lang="zh-TW" altLang="en-US" dirty="0" smtClean="0"/>
              <a:t>陳冠穎</a:t>
            </a:r>
            <a:endParaRPr lang="en-US" altLang="zh-TW" dirty="0" smtClean="0"/>
          </a:p>
          <a:p>
            <a:r>
              <a:rPr lang="zh-TW" altLang="en-US" dirty="0" smtClean="0"/>
              <a:t>恩師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龍大大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6093296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/>
              <a:t>書名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輕鬆</a:t>
            </a:r>
            <a:r>
              <a:rPr lang="zh-TW" altLang="en-US" b="1" dirty="0"/>
              <a:t>學會 </a:t>
            </a:r>
            <a:r>
              <a:rPr lang="en-US" altLang="zh-TW" b="1" dirty="0"/>
              <a:t>Google </a:t>
            </a:r>
            <a:r>
              <a:rPr lang="en-US" altLang="zh-TW" b="1" dirty="0" err="1"/>
              <a:t>TensorFlow</a:t>
            </a:r>
            <a:r>
              <a:rPr lang="en-US" altLang="zh-TW" b="1" dirty="0"/>
              <a:t> 2.0 </a:t>
            </a:r>
            <a:r>
              <a:rPr lang="zh-TW" altLang="en-US" b="1" dirty="0"/>
              <a:t>人工智慧深度學習實作開發</a:t>
            </a:r>
          </a:p>
        </p:txBody>
      </p:sp>
    </p:spTree>
    <p:extLst>
      <p:ext uri="{BB962C8B-B14F-4D97-AF65-F5344CB8AC3E}">
        <p14:creationId xmlns:p14="http://schemas.microsoft.com/office/powerpoint/2010/main" val="140612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 smtClean="0"/>
              <a:t>實驗</a:t>
            </a:r>
            <a:r>
              <a:rPr lang="zh-TW" altLang="en-US" dirty="0"/>
              <a:t>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2633380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匯入</a:t>
            </a:r>
            <a:r>
              <a:rPr lang="en-US" altLang="zh-TW" dirty="0" err="1"/>
              <a:t>csv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45434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12976"/>
            <a:ext cx="32861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95" y="4134422"/>
            <a:ext cx="8280920" cy="91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525894" y="5301208"/>
            <a:ext cx="2821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顯示前</a:t>
            </a:r>
            <a:r>
              <a:rPr lang="en-US" altLang="zh-TW" dirty="0" smtClean="0"/>
              <a:t>5</a:t>
            </a:r>
            <a:r>
              <a:rPr lang="zh-TW" altLang="en-US" dirty="0" smtClean="0"/>
              <a:t>行數據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832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 smtClean="0"/>
              <a:t>實驗</a:t>
            </a:r>
            <a:r>
              <a:rPr lang="zh-TW" altLang="en-US" dirty="0"/>
              <a:t>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85433" y="5998857"/>
            <a:ext cx="2821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上述表格參數涵意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00809"/>
            <a:ext cx="6120680" cy="4701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data </a:t>
            </a:r>
            <a:r>
              <a:rPr lang="en-US" altLang="zh-TW" dirty="0" err="1" smtClean="0"/>
              <a:t>type:object</a:t>
            </a:r>
            <a:r>
              <a:rPr lang="en-US" altLang="zh-TW" dirty="0" smtClean="0"/>
              <a:t>(string</a:t>
            </a:r>
            <a:r>
              <a:rPr lang="en-US" altLang="zh-TW" dirty="0"/>
              <a:t>),</a:t>
            </a:r>
            <a:r>
              <a:rPr lang="en-US" altLang="zh-TW" dirty="0" err="1"/>
              <a:t>booleab</a:t>
            </a:r>
            <a:r>
              <a:rPr lang="en-US" altLang="zh-TW" dirty="0"/>
              <a:t>, integer, float and categorical.</a:t>
            </a:r>
          </a:p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2520280" cy="4266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76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數據</a:t>
            </a:r>
            <a:r>
              <a:rPr lang="zh-TW" altLang="en-US" dirty="0" smtClean="0"/>
              <a:t>前處理 </a:t>
            </a:r>
            <a:r>
              <a:rPr lang="en-US" altLang="zh-TW" dirty="0"/>
              <a:t>date</a:t>
            </a:r>
            <a:r>
              <a:rPr lang="zh-TW" altLang="en-US" dirty="0"/>
              <a:t>日期拆為年、月和日並轉成</a:t>
            </a:r>
            <a:r>
              <a:rPr lang="zh-TW" altLang="en-US" dirty="0" smtClean="0"/>
              <a:t>數值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844824"/>
            <a:ext cx="6552729" cy="2661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653136"/>
            <a:ext cx="8784976" cy="989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35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分割數據集（</a:t>
            </a:r>
            <a:r>
              <a:rPr lang="en-US" altLang="zh-TW" sz="1800" dirty="0"/>
              <a:t>Dataset</a:t>
            </a:r>
            <a:r>
              <a:rPr lang="zh-TW" altLang="en-US" sz="1800" dirty="0" smtClean="0"/>
              <a:t>）：將</a:t>
            </a:r>
            <a:r>
              <a:rPr lang="zh-TW" altLang="en-US" sz="1800" dirty="0"/>
              <a:t>數據集切割成三個</a:t>
            </a:r>
            <a:r>
              <a:rPr lang="zh-TW" altLang="en-US" sz="1800" dirty="0" smtClean="0"/>
              <a:t>部份</a:t>
            </a:r>
            <a:endParaRPr lang="en-US" altLang="zh-TW" sz="1800" dirty="0" smtClean="0"/>
          </a:p>
          <a:p>
            <a:r>
              <a:rPr lang="zh-TW" altLang="en-US" sz="1800" dirty="0" smtClean="0"/>
              <a:t>訓練</a:t>
            </a:r>
            <a:r>
              <a:rPr lang="zh-TW" altLang="en-US" sz="1800" dirty="0"/>
              <a:t>數據（</a:t>
            </a:r>
            <a:r>
              <a:rPr lang="en-US" altLang="zh-TW" sz="1800" dirty="0"/>
              <a:t>Training data</a:t>
            </a:r>
            <a:r>
              <a:rPr lang="zh-TW" altLang="en-US" sz="1800" dirty="0" smtClean="0"/>
              <a:t>）、驗證</a:t>
            </a:r>
            <a:r>
              <a:rPr lang="zh-TW" altLang="en-US" sz="1800" dirty="0"/>
              <a:t>數據（</a:t>
            </a:r>
            <a:r>
              <a:rPr lang="en-US" altLang="zh-TW" sz="1800" dirty="0"/>
              <a:t>Validation data</a:t>
            </a:r>
            <a:r>
              <a:rPr lang="zh-TW" altLang="en-US" sz="1800" dirty="0" smtClean="0"/>
              <a:t>）、測試</a:t>
            </a:r>
            <a:r>
              <a:rPr lang="zh-TW" altLang="en-US" sz="1800" dirty="0"/>
              <a:t>數據（</a:t>
            </a:r>
            <a:r>
              <a:rPr lang="en-US" altLang="zh-TW" sz="1800" dirty="0"/>
              <a:t>Testing data</a:t>
            </a:r>
            <a:r>
              <a:rPr lang="zh-TW" altLang="en-US" sz="1800" dirty="0"/>
              <a:t>）。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6" y="2348880"/>
            <a:ext cx="6408712" cy="2678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85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Normalization </a:t>
            </a:r>
            <a:r>
              <a:rPr lang="zh-TW" altLang="en-US" sz="1800" dirty="0"/>
              <a:t>正規</a:t>
            </a:r>
            <a:r>
              <a:rPr lang="zh-TW" altLang="en-US" sz="1800" dirty="0" smtClean="0"/>
              <a:t>化</a:t>
            </a:r>
            <a:endParaRPr lang="en-US" altLang="zh-TW" sz="1800" dirty="0" smtClean="0"/>
          </a:p>
          <a:p>
            <a:r>
              <a:rPr lang="zh-TW" altLang="en-US" sz="1800" dirty="0"/>
              <a:t>使用標準分數</a:t>
            </a:r>
            <a:r>
              <a:rPr lang="en-US" altLang="zh-TW" sz="1800" dirty="0"/>
              <a:t>(Standard Score, </a:t>
            </a:r>
            <a:r>
              <a:rPr lang="zh-TW" altLang="en-US" sz="1800" dirty="0"/>
              <a:t>又稱</a:t>
            </a:r>
            <a:r>
              <a:rPr lang="en-US" altLang="zh-TW" sz="1800" dirty="0"/>
              <a:t>z-score)</a:t>
            </a:r>
            <a:r>
              <a:rPr lang="zh-TW" altLang="en-US" sz="1800" dirty="0"/>
              <a:t>將數據正規化，經過</a:t>
            </a:r>
            <a:r>
              <a:rPr lang="en-US" altLang="zh-TW" sz="1800" dirty="0"/>
              <a:t>z-score</a:t>
            </a:r>
            <a:r>
              <a:rPr lang="zh-TW" altLang="en-US" sz="1800" dirty="0"/>
              <a:t>正規化後數據的都會聚集在</a:t>
            </a:r>
            <a:r>
              <a:rPr lang="en-US" altLang="zh-TW" sz="1800" dirty="0"/>
              <a:t>0</a:t>
            </a:r>
            <a:r>
              <a:rPr lang="zh-TW" altLang="en-US" sz="1800" dirty="0"/>
              <a:t>附近， 標準差為</a:t>
            </a:r>
            <a:r>
              <a:rPr lang="en-US" altLang="zh-TW" sz="1800" dirty="0"/>
              <a:t>1</a:t>
            </a:r>
            <a:r>
              <a:rPr lang="zh-TW" altLang="en-US" sz="1800" dirty="0" smtClean="0"/>
              <a:t>。</a:t>
            </a:r>
            <a:r>
              <a:rPr lang="en-US" altLang="zh-TW" sz="1800" dirty="0" smtClean="0"/>
              <a:t>(</a:t>
            </a:r>
            <a:r>
              <a:rPr lang="en-US" altLang="zh-TW" sz="1800" dirty="0"/>
              <a:t>x - </a:t>
            </a:r>
            <a:r>
              <a:rPr lang="zh-TW" altLang="en-US" sz="1800" dirty="0"/>
              <a:t>平均值</a:t>
            </a:r>
            <a:r>
              <a:rPr lang="en-US" altLang="zh-TW" sz="1800" dirty="0"/>
              <a:t>) / </a:t>
            </a:r>
            <a:r>
              <a:rPr lang="zh-TW" altLang="en-US" sz="1800" dirty="0"/>
              <a:t>標準差</a:t>
            </a:r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r>
              <a:rPr lang="zh-TW" altLang="en-US" sz="1800" dirty="0"/>
              <a:t>建立</a:t>
            </a:r>
            <a:r>
              <a:rPr lang="en-US" altLang="zh-TW" sz="1800" dirty="0" err="1"/>
              <a:t>Numpy</a:t>
            </a:r>
            <a:r>
              <a:rPr lang="en-US" altLang="zh-TW" sz="1800" dirty="0"/>
              <a:t> array</a:t>
            </a:r>
            <a:r>
              <a:rPr lang="zh-TW" altLang="en-US" sz="1800" dirty="0"/>
              <a:t>格式的訓練</a:t>
            </a:r>
            <a:r>
              <a:rPr lang="zh-TW" altLang="en-US" sz="1800" dirty="0" smtClean="0"/>
              <a:t>數據</a:t>
            </a:r>
            <a:endParaRPr lang="en-US" altLang="zh-TW" sz="1800" dirty="0" smtClean="0"/>
          </a:p>
          <a:p>
            <a:endParaRPr lang="zh-TW" altLang="en-US" sz="1800" b="1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r>
              <a:rPr lang="zh-TW" altLang="en-US" sz="1800" dirty="0"/>
              <a:t>整理過後的資料共</a:t>
            </a:r>
            <a:r>
              <a:rPr lang="en-US" altLang="zh-TW" sz="1800" dirty="0"/>
              <a:t>12967</a:t>
            </a:r>
            <a:r>
              <a:rPr lang="zh-TW" altLang="en-US" sz="1800" dirty="0"/>
              <a:t>筆，且一筆資料有</a:t>
            </a:r>
            <a:r>
              <a:rPr lang="en-US" altLang="zh-TW" sz="1800" dirty="0"/>
              <a:t>21</a:t>
            </a:r>
            <a:r>
              <a:rPr lang="zh-TW" altLang="en-US" sz="1800" dirty="0"/>
              <a:t>種資訊</a:t>
            </a:r>
            <a:r>
              <a:rPr lang="en-US" altLang="zh-TW" sz="1800" dirty="0"/>
              <a:t>(</a:t>
            </a:r>
            <a:r>
              <a:rPr lang="zh-TW" altLang="en-US" sz="1800" dirty="0"/>
              <a:t>所以網路輸入必須為</a:t>
            </a:r>
            <a:r>
              <a:rPr lang="en-US" altLang="zh-TW" sz="1800" dirty="0"/>
              <a:t>21)</a:t>
            </a:r>
            <a:r>
              <a:rPr lang="zh-TW" altLang="en-US" sz="1800" dirty="0"/>
              <a:t>。</a:t>
            </a:r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zh-TW" altLang="en-US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5400600" cy="1586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91" y="4365104"/>
            <a:ext cx="47053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79" y="5739910"/>
            <a:ext cx="1467450" cy="791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646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1800" b="1" dirty="0" smtClean="0"/>
              <a:t>建立</a:t>
            </a:r>
            <a:r>
              <a:rPr lang="zh-TW" altLang="en-US" sz="1800" b="1" dirty="0"/>
              <a:t>並訓練網路模型</a:t>
            </a:r>
          </a:p>
          <a:p>
            <a:r>
              <a:rPr lang="zh-TW" altLang="en-US" sz="1800" dirty="0"/>
              <a:t>這裡建構三層全連接層的網路架構，並且使用</a:t>
            </a:r>
            <a:r>
              <a:rPr lang="en-US" altLang="zh-TW" sz="1800" dirty="0" err="1"/>
              <a:t>ReLU</a:t>
            </a:r>
            <a:r>
              <a:rPr lang="zh-TW" altLang="en-US" sz="1800" dirty="0"/>
              <a:t>作為隱藏層的激活函數，而由於需得到線性輸出，故輸出層不使用任何激活函數。</a:t>
            </a:r>
          </a:p>
          <a:p>
            <a:endParaRPr lang="zh-TW" altLang="en-US" sz="1800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34" y="2204864"/>
            <a:ext cx="7162585" cy="175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57" y="3956752"/>
            <a:ext cx="5942859" cy="2686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04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設定訓練使用的優化器、損失函數和指標函數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r>
              <a:rPr lang="zh-TW" altLang="en-US" dirty="0"/>
              <a:t>創建模型儲存目錄：</a:t>
            </a:r>
            <a:endParaRPr lang="zh-TW" altLang="en-US" sz="1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4824"/>
            <a:ext cx="7575242" cy="12961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1" y="3753691"/>
            <a:ext cx="6443759" cy="154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1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設定回調函數：</a:t>
            </a:r>
            <a:endParaRPr lang="zh-TW" alt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72816"/>
            <a:ext cx="8364939" cy="140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3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訓練網路模型：</a:t>
            </a:r>
            <a:endParaRPr lang="zh-TW" altLang="en-US" sz="1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16"/>
            <a:ext cx="9220200" cy="1143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58" y="2900441"/>
            <a:ext cx="7651884" cy="375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j-ea"/>
              </a:rPr>
              <a:t>Agenda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Complete Guide of Activation Functions</a:t>
            </a:r>
          </a:p>
          <a:p>
            <a:r>
              <a:rPr lang="en-US" altLang="zh-TW" dirty="0" smtClean="0"/>
              <a:t>Linear Regression</a:t>
            </a:r>
          </a:p>
          <a:p>
            <a:r>
              <a:rPr lang="zh-TW" altLang="en-US" dirty="0" smtClean="0"/>
              <a:t>實驗</a:t>
            </a:r>
            <a:r>
              <a:rPr lang="zh-TW" altLang="en-US" dirty="0"/>
              <a:t>一：房價預測</a:t>
            </a:r>
            <a:r>
              <a:rPr lang="zh-TW" altLang="en-US" dirty="0" smtClean="0"/>
              <a:t>模型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5687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484784"/>
            <a:ext cx="8229600" cy="140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訓練結果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5" y="1772816"/>
            <a:ext cx="7776865" cy="58232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53" y="2470444"/>
            <a:ext cx="8417847" cy="50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2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訓練結果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9" y="1844825"/>
            <a:ext cx="6264695" cy="199151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4023324"/>
            <a:ext cx="3600399" cy="261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訓練結果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59943"/>
            <a:ext cx="7224657" cy="192909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349" y="3336571"/>
            <a:ext cx="40671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6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測試數據的誤差百分比：用測試數據預測房屋價格並與答案計算誤差百分比。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64079"/>
            <a:ext cx="6768752" cy="356250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66" y="5726580"/>
            <a:ext cx="4662630" cy="6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1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/>
              <a:t>實驗二：過擬合問題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方法一，減少網路權重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44992"/>
            <a:ext cx="7560840" cy="458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9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實驗二：過擬合問題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284485"/>
            <a:ext cx="8229600" cy="480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18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實驗二：過擬合問題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16426"/>
            <a:ext cx="8229600" cy="394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62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/>
              <a:t>實驗二：過擬合問題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219199"/>
            <a:ext cx="8908708" cy="5345225"/>
          </a:xfrm>
        </p:spPr>
        <p:txBody>
          <a:bodyPr/>
          <a:lstStyle/>
          <a:p>
            <a:r>
              <a:rPr lang="zh-TW" altLang="en-US" dirty="0" smtClean="0"/>
              <a:t>加入</a:t>
            </a:r>
            <a:r>
              <a:rPr lang="en-US" altLang="zh-TW" dirty="0" smtClean="0"/>
              <a:t>L1</a:t>
            </a:r>
            <a:r>
              <a:rPr lang="zh-TW" altLang="en-US" dirty="0" smtClean="0"/>
              <a:t>或</a:t>
            </a:r>
            <a:r>
              <a:rPr lang="en-US" altLang="zh-TW" dirty="0" smtClean="0"/>
              <a:t>L2</a:t>
            </a:r>
            <a:r>
              <a:rPr lang="zh-TW" altLang="en-US" dirty="0" smtClean="0"/>
              <a:t>正則化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44824"/>
            <a:ext cx="8197249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8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/>
              <a:t>實驗二：過擬合問題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8649" y="1700808"/>
            <a:ext cx="8103686" cy="48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6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Complete Guide of Activation </a:t>
            </a:r>
            <a:r>
              <a:rPr lang="en-US" altLang="zh-TW" dirty="0" smtClean="0"/>
              <a:t>Functions</a:t>
            </a:r>
            <a:endParaRPr lang="zh-TW" altLang="en-US" dirty="0"/>
          </a:p>
        </p:txBody>
      </p:sp>
      <p:pic>
        <p:nvPicPr>
          <p:cNvPr id="3074" name="Picture 2" descr="https://miro.medium.com/max/1192/1*4ZEDRpFuCIpUjNgjDdT2Lg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8800"/>
            <a:ext cx="8229600" cy="352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83568" y="5304057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dirty="0" smtClean="0"/>
              <a:t>常見的函數，目前多用</a:t>
            </a:r>
            <a:r>
              <a:rPr lang="en-US" altLang="zh-TW" sz="2000" dirty="0" err="1" smtClean="0"/>
              <a:t>ReLU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13314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/>
              <a:t>實驗二：過擬合問題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825142"/>
            <a:ext cx="8229600" cy="172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1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/>
              <a:t>實驗二：過擬合問題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加入</a:t>
            </a:r>
            <a:r>
              <a:rPr lang="en-US" altLang="zh-TW" dirty="0"/>
              <a:t>Dropout</a:t>
            </a:r>
          </a:p>
          <a:p>
            <a:endParaRPr lang="zh-TW" altLang="en-US" dirty="0"/>
          </a:p>
        </p:txBody>
      </p:sp>
      <p:pic>
        <p:nvPicPr>
          <p:cNvPr id="288" name="圖片 2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68413"/>
            <a:ext cx="7133091" cy="456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4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/>
              <a:t>實驗二：過擬合問題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556792"/>
            <a:ext cx="8229600" cy="36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/>
              <a:t>實驗二：過擬合問題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003399"/>
            <a:ext cx="8229600" cy="336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8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/>
              <a:t>實驗二：過擬合問題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驗證正則化的</a:t>
            </a:r>
            <a:r>
              <a:rPr lang="zh-TW" altLang="en-US" dirty="0" smtClean="0"/>
              <a:t>效能</a:t>
            </a:r>
            <a:endParaRPr lang="en-US" altLang="zh-TW" dirty="0" smtClean="0"/>
          </a:p>
          <a:p>
            <a:r>
              <a:rPr lang="zh-TW" altLang="en-US" dirty="0"/>
              <a:t>測試模型</a:t>
            </a:r>
            <a:r>
              <a:rPr lang="en-US" altLang="zh-TW" dirty="0"/>
              <a:t>2</a:t>
            </a:r>
            <a:r>
              <a:rPr lang="zh-TW" altLang="en-US" dirty="0"/>
              <a:t>：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78380"/>
            <a:ext cx="7851048" cy="17986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19672" y="3645025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60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/>
              <a:t>實驗二：過擬合問題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驗證正則化的</a:t>
            </a:r>
            <a:r>
              <a:rPr lang="zh-TW" altLang="en-US" dirty="0" smtClean="0"/>
              <a:t>效能</a:t>
            </a:r>
            <a:endParaRPr lang="en-US" altLang="zh-TW" dirty="0" smtClean="0"/>
          </a:p>
          <a:p>
            <a:r>
              <a:rPr lang="zh-TW" altLang="en-US" dirty="0"/>
              <a:t>測試模型</a:t>
            </a:r>
            <a:r>
              <a:rPr lang="en-US" altLang="zh-TW" dirty="0"/>
              <a:t>3</a:t>
            </a:r>
            <a:r>
              <a:rPr lang="zh-TW" altLang="en-US" dirty="0"/>
              <a:t>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69666"/>
            <a:ext cx="8236626" cy="187941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19672" y="3645025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69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/>
              <a:t>實驗二：過擬合問題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驗證正則化的</a:t>
            </a:r>
            <a:r>
              <a:rPr lang="zh-TW" altLang="en-US" dirty="0" smtClean="0"/>
              <a:t>效能</a:t>
            </a:r>
            <a:endParaRPr lang="en-US" altLang="zh-TW" dirty="0" smtClean="0"/>
          </a:p>
          <a:p>
            <a:r>
              <a:rPr lang="zh-TW" altLang="en-US" dirty="0"/>
              <a:t>測試</a:t>
            </a:r>
            <a:r>
              <a:rPr lang="zh-TW" altLang="en-US" dirty="0" smtClean="0"/>
              <a:t>模型</a:t>
            </a:r>
            <a:r>
              <a:rPr lang="en-US" altLang="zh-TW" dirty="0"/>
              <a:t>4</a:t>
            </a:r>
            <a:r>
              <a:rPr lang="zh-TW" altLang="en-US" dirty="0" smtClean="0"/>
              <a:t>：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71584"/>
            <a:ext cx="8045933" cy="19774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19672" y="3645025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10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Linear Regression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162880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簡單線性回歸</a:t>
            </a:r>
            <a:r>
              <a:rPr lang="en-US" altLang="zh-TW" dirty="0"/>
              <a:t>:</a:t>
            </a:r>
            <a:r>
              <a:rPr lang="zh-TW" altLang="en-US" i="1" dirty="0"/>
              <a:t> </a:t>
            </a:r>
            <a:r>
              <a:rPr lang="en-US" altLang="zh-TW" i="1" dirty="0"/>
              <a:t>y=β0+β</a:t>
            </a:r>
            <a:r>
              <a:rPr lang="en-US" altLang="zh-TW" dirty="0"/>
              <a:t>1</a:t>
            </a:r>
            <a:r>
              <a:rPr lang="en-US" altLang="zh-TW" i="1" dirty="0"/>
              <a:t>x</a:t>
            </a:r>
            <a:endParaRPr lang="zh-TW" altLang="en-US" dirty="0"/>
          </a:p>
          <a:p>
            <a:r>
              <a:rPr lang="en-US" altLang="zh-TW" i="1" dirty="0"/>
              <a:t>β0</a:t>
            </a:r>
            <a:r>
              <a:rPr lang="zh-TW" altLang="en-US" dirty="0"/>
              <a:t>：截距</a:t>
            </a:r>
            <a:r>
              <a:rPr lang="en-US" altLang="zh-TW" dirty="0"/>
              <a:t>(Intercept)</a:t>
            </a:r>
            <a:r>
              <a:rPr lang="zh-TW" altLang="en-US" dirty="0"/>
              <a:t>，</a:t>
            </a:r>
            <a:r>
              <a:rPr lang="en-US" altLang="zh-TW" i="1" dirty="0"/>
              <a:t>β1</a:t>
            </a:r>
            <a:r>
              <a:rPr lang="zh-TW" altLang="en-US" dirty="0"/>
              <a:t>：斜率</a:t>
            </a:r>
            <a:r>
              <a:rPr lang="en-US" altLang="zh-TW" dirty="0"/>
              <a:t>(Slope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pic>
        <p:nvPicPr>
          <p:cNvPr id="1026" name="Picture 2" descr="https://miro.medium.com/max/857/1*n49Ks_IUMW4ZDXlMxJmjn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36912"/>
            <a:ext cx="6271428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8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Linear Regression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1628800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回歸分析就只是在找</a:t>
            </a:r>
            <a:r>
              <a:rPr lang="en-US" altLang="zh-TW" sz="2400" dirty="0"/>
              <a:t>β0</a:t>
            </a:r>
            <a:r>
              <a:rPr lang="zh-TW" altLang="en-US" sz="2400" dirty="0"/>
              <a:t>和</a:t>
            </a:r>
            <a:r>
              <a:rPr lang="en-US" altLang="zh-TW" sz="2400" dirty="0" smtClean="0"/>
              <a:t>β1</a:t>
            </a:r>
          </a:p>
          <a:p>
            <a:r>
              <a:rPr lang="zh-TW" altLang="en-US" sz="2400" dirty="0"/>
              <a:t>真實資料還是會有誤差</a:t>
            </a:r>
            <a:r>
              <a:rPr lang="en-US" altLang="zh-TW" sz="2400" dirty="0"/>
              <a:t>(error)</a:t>
            </a:r>
            <a:r>
              <a:rPr lang="zh-TW" altLang="en-US" sz="2400" dirty="0"/>
              <a:t>或稱為殘差</a:t>
            </a:r>
            <a:r>
              <a:rPr lang="en-US" altLang="zh-TW" sz="2400" dirty="0"/>
              <a:t>(Residual):</a:t>
            </a:r>
          </a:p>
        </p:txBody>
      </p:sp>
      <p:pic>
        <p:nvPicPr>
          <p:cNvPr id="2050" name="Picture 2" descr="https://miro.medium.com/max/1199/1*F8xLapWs4stL93NEO5NPe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18" y="2572330"/>
            <a:ext cx="5305760" cy="336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12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Linear Regression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function</a:t>
            </a:r>
            <a:r>
              <a:rPr lang="zh-TW" altLang="en-US" dirty="0"/>
              <a:t>並給予眾多</a:t>
            </a:r>
            <a:r>
              <a:rPr lang="en-US" altLang="zh-TW" dirty="0"/>
              <a:t>features</a:t>
            </a:r>
            <a:r>
              <a:rPr lang="zh-TW" altLang="en-US" dirty="0"/>
              <a:t>的</a:t>
            </a:r>
            <a:r>
              <a:rPr lang="zh-TW" altLang="en-US" dirty="0">
                <a:solidFill>
                  <a:srgbClr val="FF0000"/>
                </a:solidFill>
              </a:rPr>
              <a:t>權重</a:t>
            </a:r>
            <a:r>
              <a:rPr lang="zh-TW" altLang="en-US" dirty="0"/>
              <a:t>來</a:t>
            </a:r>
            <a:r>
              <a:rPr lang="zh-TW" altLang="en-US" dirty="0">
                <a:solidFill>
                  <a:srgbClr val="FF0000"/>
                </a:solidFill>
              </a:rPr>
              <a:t>預測</a:t>
            </a:r>
            <a:r>
              <a:rPr lang="zh-TW" altLang="en-US" dirty="0"/>
              <a:t>你的</a:t>
            </a:r>
            <a:r>
              <a:rPr lang="en-US" altLang="zh-TW" dirty="0"/>
              <a:t>target</a:t>
            </a:r>
            <a:r>
              <a:rPr lang="zh-TW" altLang="en-US" dirty="0"/>
              <a:t>的</a:t>
            </a:r>
            <a:r>
              <a:rPr lang="zh-TW" altLang="en-US" dirty="0" smtClean="0">
                <a:solidFill>
                  <a:srgbClr val="FF0000"/>
                </a:solidFill>
              </a:rPr>
              <a:t>數值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β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: </a:t>
            </a:r>
            <a:r>
              <a:rPr lang="zh-TW" altLang="en-US" dirty="0" smtClean="0"/>
              <a:t>為權重</a:t>
            </a:r>
            <a:r>
              <a:rPr lang="en-US" altLang="zh-TW" dirty="0" smtClean="0"/>
              <a:t>(</a:t>
            </a:r>
            <a:r>
              <a:rPr lang="zh-TW" altLang="en-US" dirty="0" smtClean="0"/>
              <a:t>也就是模型的參數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β0 : </a:t>
            </a:r>
            <a:r>
              <a:rPr lang="zh-TW" altLang="en-US" dirty="0" smtClean="0"/>
              <a:t>為截距</a:t>
            </a:r>
            <a:r>
              <a:rPr lang="en-US" altLang="zh-TW" dirty="0" smtClean="0"/>
              <a:t>(intercept)</a:t>
            </a:r>
          </a:p>
          <a:p>
            <a:r>
              <a:rPr lang="en-US" altLang="zh-TW" dirty="0" smtClean="0"/>
              <a:t>Xi : </a:t>
            </a:r>
            <a:r>
              <a:rPr lang="zh-TW" altLang="en-US" dirty="0" smtClean="0"/>
              <a:t>放入</a:t>
            </a:r>
            <a:r>
              <a:rPr lang="en-US" altLang="zh-TW" dirty="0" smtClean="0"/>
              <a:t>input(</a:t>
            </a:r>
            <a:r>
              <a:rPr lang="zh-TW" altLang="en-US" dirty="0" smtClean="0"/>
              <a:t>又稱自變項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ε : </a:t>
            </a:r>
            <a:r>
              <a:rPr lang="zh-TW" altLang="en-US" dirty="0" smtClean="0"/>
              <a:t>為</a:t>
            </a:r>
            <a:r>
              <a:rPr lang="en-US" altLang="zh-TW" dirty="0" smtClean="0"/>
              <a:t>bias(</a:t>
            </a:r>
            <a:r>
              <a:rPr lang="zh-TW" altLang="en-US" dirty="0" smtClean="0"/>
              <a:t>偏誤值</a:t>
            </a:r>
            <a:r>
              <a:rPr lang="en-US" altLang="zh-TW" dirty="0" smtClean="0"/>
              <a:t>)(</a:t>
            </a:r>
            <a:r>
              <a:rPr lang="zh-TW" altLang="en-US" dirty="0" smtClean="0"/>
              <a:t>也可以說是</a:t>
            </a:r>
            <a:r>
              <a:rPr lang="en-US" altLang="zh-TW" dirty="0" smtClean="0"/>
              <a:t>noise(</a:t>
            </a:r>
            <a:r>
              <a:rPr lang="zh-TW" altLang="en-US" dirty="0" smtClean="0"/>
              <a:t>噪值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y= </a:t>
            </a:r>
            <a:r>
              <a:rPr lang="zh-TW" altLang="en-US" dirty="0" smtClean="0"/>
              <a:t>反應變數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又稱應變項</a:t>
            </a:r>
            <a:r>
              <a:rPr lang="en-US" altLang="zh-TW" dirty="0" smtClean="0"/>
              <a:t>)</a:t>
            </a: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s://miro.medium.com/max/416/1*pbCJB5uyswB3NCbJfDTBw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5" y="2276872"/>
            <a:ext cx="39624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83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Linear Regression</a:t>
            </a:r>
            <a:endParaRPr lang="zh-TW" altLang="en-US" dirty="0"/>
          </a:p>
        </p:txBody>
      </p:sp>
      <p:pic>
        <p:nvPicPr>
          <p:cNvPr id="2050" name="Picture 2" descr="https://miro.medium.com/max/432/1*XtTu-kT9OrLlUzfAY-XJ_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95" y="1700808"/>
            <a:ext cx="41148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miro.medium.com/max/432/1*wdVI0xDRvB_Hh0OFwnWYl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00808"/>
            <a:ext cx="41148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915816" y="469213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預測結果為直線且越貼近中線越佳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365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Linear Regression</a:t>
            </a:r>
            <a:endParaRPr lang="zh-TW" altLang="en-US" dirty="0"/>
          </a:p>
        </p:txBody>
      </p:sp>
      <p:pic>
        <p:nvPicPr>
          <p:cNvPr id="3074" name="Picture 2" descr="https://miro.medium.com/max/432/1*wdVI0xDRvB_Hh0OFwnWY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219" y="2018846"/>
            <a:ext cx="41148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11560" y="5080086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medium-content-serif-font"/>
              </a:rPr>
              <a:t>所以回歸分析的目標函數</a:t>
            </a:r>
            <a:r>
              <a:rPr lang="en-US" altLang="zh-TW" dirty="0">
                <a:latin typeface="medium-content-serif-font"/>
              </a:rPr>
              <a:t>/</a:t>
            </a:r>
            <a:r>
              <a:rPr lang="zh-TW" altLang="en-US" dirty="0">
                <a:latin typeface="medium-content-serif-font"/>
              </a:rPr>
              <a:t>損失函數</a:t>
            </a:r>
            <a:r>
              <a:rPr lang="en-US" altLang="zh-TW" dirty="0">
                <a:latin typeface="medium-content-serif-font"/>
              </a:rPr>
              <a:t>(loss function)</a:t>
            </a:r>
            <a:r>
              <a:rPr lang="zh-TW" altLang="en-US" dirty="0">
                <a:latin typeface="medium-content-serif-font"/>
              </a:rPr>
              <a:t>就是希望找到的模型最終的殘差越小越好</a:t>
            </a:r>
            <a:endParaRPr lang="zh-TW" altLang="en-US" dirty="0"/>
          </a:p>
        </p:txBody>
      </p:sp>
      <p:pic>
        <p:nvPicPr>
          <p:cNvPr id="7" name="Picture 2" descr="https://miro.medium.com/max/1199/1*F8xLapWs4stL93NEO5NPeQ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41" y="2323182"/>
            <a:ext cx="3842574" cy="243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48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 smtClean="0"/>
              <a:t>實驗</a:t>
            </a:r>
            <a:r>
              <a:rPr lang="zh-TW" altLang="en-US" dirty="0"/>
              <a:t>一：房價預測模型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428801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755576" y="3933056"/>
            <a:ext cx="1699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Import</a:t>
            </a:r>
            <a:r>
              <a:rPr lang="zh-TW" altLang="en-US" dirty="0"/>
              <a:t>必要套件</a:t>
            </a:r>
          </a:p>
        </p:txBody>
      </p:sp>
    </p:spTree>
    <p:extLst>
      <p:ext uri="{BB962C8B-B14F-4D97-AF65-F5344CB8AC3E}">
        <p14:creationId xmlns:p14="http://schemas.microsoft.com/office/powerpoint/2010/main" val="390869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106</TotalTime>
  <Words>492</Words>
  <Application>Microsoft Office PowerPoint</Application>
  <PresentationFormat>如螢幕大小 (4:3)</PresentationFormat>
  <Paragraphs>103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6" baseType="lpstr">
      <vt:lpstr>medium-content-serif-font</vt:lpstr>
      <vt:lpstr>微軟正黑體</vt:lpstr>
      <vt:lpstr>新細明體</vt:lpstr>
      <vt:lpstr>標楷體</vt:lpstr>
      <vt:lpstr>Arial</vt:lpstr>
      <vt:lpstr>Bookman Old Style</vt:lpstr>
      <vt:lpstr>Gill Sans MT</vt:lpstr>
      <vt:lpstr>Wingdings</vt:lpstr>
      <vt:lpstr>Wingdings 3</vt:lpstr>
      <vt:lpstr>原創</vt:lpstr>
      <vt:lpstr>第二章:迴歸問題</vt:lpstr>
      <vt:lpstr>Agenda</vt:lpstr>
      <vt:lpstr>Complete Guide of Activation Functions</vt:lpstr>
      <vt:lpstr>Linear Regression</vt:lpstr>
      <vt:lpstr>Linear Regression</vt:lpstr>
      <vt:lpstr>Linear Regression</vt:lpstr>
      <vt:lpstr>Linear Regression</vt:lpstr>
      <vt:lpstr>Linear Regression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實驗二：過擬合問題 </vt:lpstr>
      <vt:lpstr> 實驗二：過擬合問題 </vt:lpstr>
      <vt:lpstr> 實驗二：過擬合問題 </vt:lpstr>
      <vt:lpstr> 實驗二：過擬合問題 </vt:lpstr>
      <vt:lpstr> 實驗二：過擬合問題 </vt:lpstr>
      <vt:lpstr> 實驗二：過擬合問題 </vt:lpstr>
      <vt:lpstr> 實驗二：過擬合問題 </vt:lpstr>
      <vt:lpstr> 實驗二：過擬合問題 </vt:lpstr>
      <vt:lpstr> 實驗二：過擬合問題 </vt:lpstr>
      <vt:lpstr> 實驗二：過擬合問題 </vt:lpstr>
      <vt:lpstr> 實驗二：過擬合問題 </vt:lpstr>
      <vt:lpstr> 實驗二：過擬合問題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第二章:迴歸問題</dc:title>
  <dc:creator>I5302</dc:creator>
  <cp:lastModifiedBy>ytc</cp:lastModifiedBy>
  <cp:revision>31</cp:revision>
  <dcterms:created xsi:type="dcterms:W3CDTF">2020-04-30T07:29:02Z</dcterms:created>
  <dcterms:modified xsi:type="dcterms:W3CDTF">2020-04-30T09:59:34Z</dcterms:modified>
</cp:coreProperties>
</file>