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422D1-4449-4F9C-9270-DE69D4AAB36D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40800E8-91D4-40CC-BCDD-155B862A3D29}">
      <dgm:prSet/>
      <dgm:spPr/>
      <dgm:t>
        <a:bodyPr/>
        <a:lstStyle/>
        <a:p>
          <a:r>
            <a:rPr lang="ru-RU"/>
            <a:t>Новый срок: 1.98</a:t>
          </a:r>
          <a:endParaRPr lang="en-US"/>
        </a:p>
      </dgm:t>
    </dgm:pt>
    <dgm:pt modelId="{BC52A002-568B-48B7-B04A-79429FFBDBEB}" type="parTrans" cxnId="{100EF223-20A4-43E8-8434-855B1C818383}">
      <dgm:prSet/>
      <dgm:spPr/>
      <dgm:t>
        <a:bodyPr/>
        <a:lstStyle/>
        <a:p>
          <a:endParaRPr lang="en-US"/>
        </a:p>
      </dgm:t>
    </dgm:pt>
    <dgm:pt modelId="{A34AA356-A4B9-44D4-90C4-9411477D971C}" type="sibTrans" cxnId="{100EF223-20A4-43E8-8434-855B1C818383}">
      <dgm:prSet/>
      <dgm:spPr/>
      <dgm:t>
        <a:bodyPr/>
        <a:lstStyle/>
        <a:p>
          <a:endParaRPr lang="en-US"/>
        </a:p>
      </dgm:t>
    </dgm:pt>
    <dgm:pt modelId="{C0E9BD05-AA08-4587-A40D-74875EE86C8F}">
      <dgm:prSet/>
      <dgm:spPr/>
      <dgm:t>
        <a:bodyPr/>
        <a:lstStyle/>
        <a:p>
          <a:r>
            <a:rPr lang="ru-RU" dirty="0"/>
            <a:t>Размер корректировки: 11.60</a:t>
          </a:r>
          <a:endParaRPr lang="en-US" dirty="0"/>
        </a:p>
      </dgm:t>
    </dgm:pt>
    <dgm:pt modelId="{C61886E7-8DB4-4A2A-AF7F-1A5A6DD452D1}" type="parTrans" cxnId="{FE0B1A60-00BD-41A9-B307-C78DD15A841A}">
      <dgm:prSet/>
      <dgm:spPr/>
      <dgm:t>
        <a:bodyPr/>
        <a:lstStyle/>
        <a:p>
          <a:endParaRPr lang="en-US"/>
        </a:p>
      </dgm:t>
    </dgm:pt>
    <dgm:pt modelId="{E18EF2BC-064F-4F6F-8E95-D009852AF6B2}" type="sibTrans" cxnId="{FE0B1A60-00BD-41A9-B307-C78DD15A841A}">
      <dgm:prSet/>
      <dgm:spPr/>
      <dgm:t>
        <a:bodyPr/>
        <a:lstStyle/>
        <a:p>
          <a:endParaRPr lang="en-US"/>
        </a:p>
      </dgm:t>
    </dgm:pt>
    <dgm:pt modelId="{822F1BE9-1C53-44F7-AFCB-F2EEECF86431}">
      <dgm:prSet/>
      <dgm:spPr/>
      <dgm:t>
        <a:bodyPr/>
        <a:lstStyle/>
        <a:p>
          <a:r>
            <a:rPr lang="ru-RU" dirty="0"/>
            <a:t>Новая трудоёмкость: 33.91</a:t>
          </a:r>
          <a:endParaRPr lang="en-US" dirty="0"/>
        </a:p>
      </dgm:t>
    </dgm:pt>
    <dgm:pt modelId="{298DE752-4119-4D0D-9229-0F6E0B6A9612}" type="parTrans" cxnId="{DCD30EB5-119C-4944-943A-AAB6C28CEB44}">
      <dgm:prSet/>
      <dgm:spPr/>
      <dgm:t>
        <a:bodyPr/>
        <a:lstStyle/>
        <a:p>
          <a:endParaRPr lang="en-US"/>
        </a:p>
      </dgm:t>
    </dgm:pt>
    <dgm:pt modelId="{A3F6189F-ADE4-4DF9-A495-5F5F4D251C7D}" type="sibTrans" cxnId="{DCD30EB5-119C-4944-943A-AAB6C28CEB44}">
      <dgm:prSet/>
      <dgm:spPr/>
      <dgm:t>
        <a:bodyPr/>
        <a:lstStyle/>
        <a:p>
          <a:endParaRPr lang="en-US"/>
        </a:p>
      </dgm:t>
    </dgm:pt>
    <dgm:pt modelId="{87632A18-A924-499C-8C17-ECA4BDFE26FF}" type="pres">
      <dgm:prSet presAssocID="{287422D1-4449-4F9C-9270-DE69D4AAB36D}" presName="linear" presStyleCnt="0">
        <dgm:presLayoutVars>
          <dgm:animLvl val="lvl"/>
          <dgm:resizeHandles val="exact"/>
        </dgm:presLayoutVars>
      </dgm:prSet>
      <dgm:spPr/>
    </dgm:pt>
    <dgm:pt modelId="{12C6C6FA-9B41-4CBE-83B0-2314CFA79107}" type="pres">
      <dgm:prSet presAssocID="{040800E8-91D4-40CC-BCDD-155B862A3D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BC9B52-E140-460F-8F18-0C783C479506}" type="pres">
      <dgm:prSet presAssocID="{A34AA356-A4B9-44D4-90C4-9411477D971C}" presName="spacer" presStyleCnt="0"/>
      <dgm:spPr/>
    </dgm:pt>
    <dgm:pt modelId="{A3695E8F-D34B-46E1-B53E-705C3A4DF26D}" type="pres">
      <dgm:prSet presAssocID="{C0E9BD05-AA08-4587-A40D-74875EE86C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4FC224-A5E9-4D6E-8FB0-B868431A9653}" type="pres">
      <dgm:prSet presAssocID="{E18EF2BC-064F-4F6F-8E95-D009852AF6B2}" presName="spacer" presStyleCnt="0"/>
      <dgm:spPr/>
    </dgm:pt>
    <dgm:pt modelId="{A64AB8C6-4768-4207-BAF3-A9D75BD2AF92}" type="pres">
      <dgm:prSet presAssocID="{822F1BE9-1C53-44F7-AFCB-F2EEECF864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C57604-C83B-4B82-971F-ED73C0220DF1}" type="presOf" srcId="{287422D1-4449-4F9C-9270-DE69D4AAB36D}" destId="{87632A18-A924-499C-8C17-ECA4BDFE26FF}" srcOrd="0" destOrd="0" presId="urn:microsoft.com/office/officeart/2005/8/layout/vList2"/>
    <dgm:cxn modelId="{4D0C800D-C9B1-4F16-AE6E-4F25322226DE}" type="presOf" srcId="{C0E9BD05-AA08-4587-A40D-74875EE86C8F}" destId="{A3695E8F-D34B-46E1-B53E-705C3A4DF26D}" srcOrd="0" destOrd="0" presId="urn:microsoft.com/office/officeart/2005/8/layout/vList2"/>
    <dgm:cxn modelId="{159E2617-496B-4B45-A1BB-28D62E155394}" type="presOf" srcId="{040800E8-91D4-40CC-BCDD-155B862A3D29}" destId="{12C6C6FA-9B41-4CBE-83B0-2314CFA79107}" srcOrd="0" destOrd="0" presId="urn:microsoft.com/office/officeart/2005/8/layout/vList2"/>
    <dgm:cxn modelId="{100EF223-20A4-43E8-8434-855B1C818383}" srcId="{287422D1-4449-4F9C-9270-DE69D4AAB36D}" destId="{040800E8-91D4-40CC-BCDD-155B862A3D29}" srcOrd="0" destOrd="0" parTransId="{BC52A002-568B-48B7-B04A-79429FFBDBEB}" sibTransId="{A34AA356-A4B9-44D4-90C4-9411477D971C}"/>
    <dgm:cxn modelId="{FE0B1A60-00BD-41A9-B307-C78DD15A841A}" srcId="{287422D1-4449-4F9C-9270-DE69D4AAB36D}" destId="{C0E9BD05-AA08-4587-A40D-74875EE86C8F}" srcOrd="1" destOrd="0" parTransId="{C61886E7-8DB4-4A2A-AF7F-1A5A6DD452D1}" sibTransId="{E18EF2BC-064F-4F6F-8E95-D009852AF6B2}"/>
    <dgm:cxn modelId="{352A4355-BDEE-461D-9FD8-4020DD71A44A}" type="presOf" srcId="{822F1BE9-1C53-44F7-AFCB-F2EEECF86431}" destId="{A64AB8C6-4768-4207-BAF3-A9D75BD2AF92}" srcOrd="0" destOrd="0" presId="urn:microsoft.com/office/officeart/2005/8/layout/vList2"/>
    <dgm:cxn modelId="{DCD30EB5-119C-4944-943A-AAB6C28CEB44}" srcId="{287422D1-4449-4F9C-9270-DE69D4AAB36D}" destId="{822F1BE9-1C53-44F7-AFCB-F2EEECF86431}" srcOrd="2" destOrd="0" parTransId="{298DE752-4119-4D0D-9229-0F6E0B6A9612}" sibTransId="{A3F6189F-ADE4-4DF9-A495-5F5F4D251C7D}"/>
    <dgm:cxn modelId="{E4082760-A800-4D13-A0B5-FA60CC32281B}" type="presParOf" srcId="{87632A18-A924-499C-8C17-ECA4BDFE26FF}" destId="{12C6C6FA-9B41-4CBE-83B0-2314CFA79107}" srcOrd="0" destOrd="0" presId="urn:microsoft.com/office/officeart/2005/8/layout/vList2"/>
    <dgm:cxn modelId="{76B57561-CF43-429E-9EA6-DDB6974AE122}" type="presParOf" srcId="{87632A18-A924-499C-8C17-ECA4BDFE26FF}" destId="{80BC9B52-E140-460F-8F18-0C783C479506}" srcOrd="1" destOrd="0" presId="urn:microsoft.com/office/officeart/2005/8/layout/vList2"/>
    <dgm:cxn modelId="{0CFD88BE-20AA-484F-9D50-AF785BA8627F}" type="presParOf" srcId="{87632A18-A924-499C-8C17-ECA4BDFE26FF}" destId="{A3695E8F-D34B-46E1-B53E-705C3A4DF26D}" srcOrd="2" destOrd="0" presId="urn:microsoft.com/office/officeart/2005/8/layout/vList2"/>
    <dgm:cxn modelId="{98C399F8-FFBF-4F29-8CD5-A70845955ECD}" type="presParOf" srcId="{87632A18-A924-499C-8C17-ECA4BDFE26FF}" destId="{3C4FC224-A5E9-4D6E-8FB0-B868431A9653}" srcOrd="3" destOrd="0" presId="urn:microsoft.com/office/officeart/2005/8/layout/vList2"/>
    <dgm:cxn modelId="{7BB527A5-2360-4F67-A8BA-C773DE73DA00}" type="presParOf" srcId="{87632A18-A924-499C-8C17-ECA4BDFE26FF}" destId="{A64AB8C6-4768-4207-BAF3-A9D75BD2AF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FF930-88EC-4040-AE1D-2BB8E7AD48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AB64A9B-930A-4FDA-8202-5009C1F89255}">
      <dgm:prSet custT="1"/>
      <dgm:spPr/>
      <dgm:t>
        <a:bodyPr/>
        <a:lstStyle/>
        <a:p>
          <a:r>
            <a:rPr lang="ru-RU" sz="2800" dirty="0"/>
            <a:t>Стоимость проекта: 4 303 000</a:t>
          </a:r>
          <a:endParaRPr lang="en-US" sz="2800" dirty="0"/>
        </a:p>
      </dgm:t>
    </dgm:pt>
    <dgm:pt modelId="{76404928-2BD4-4E41-B869-8E5BAC89FB01}" type="parTrans" cxnId="{31C89221-EA9C-4445-97BB-436BFC530660}">
      <dgm:prSet/>
      <dgm:spPr/>
      <dgm:t>
        <a:bodyPr/>
        <a:lstStyle/>
        <a:p>
          <a:endParaRPr lang="en-US" sz="2400"/>
        </a:p>
      </dgm:t>
    </dgm:pt>
    <dgm:pt modelId="{19053C52-3DC4-47C0-B33F-92A079679DD1}" type="sibTrans" cxnId="{31C89221-EA9C-4445-97BB-436BFC530660}">
      <dgm:prSet/>
      <dgm:spPr/>
      <dgm:t>
        <a:bodyPr/>
        <a:lstStyle/>
        <a:p>
          <a:endParaRPr lang="en-US" sz="2400"/>
        </a:p>
      </dgm:t>
    </dgm:pt>
    <dgm:pt modelId="{97D59967-2D08-4145-9818-ABFAB86B1948}">
      <dgm:prSet custT="1"/>
      <dgm:spPr/>
      <dgm:t>
        <a:bodyPr/>
        <a:lstStyle/>
        <a:p>
          <a:r>
            <a:rPr lang="ru-RU" sz="2800" dirty="0"/>
            <a:t>Стоимость сопровождения: 678 000</a:t>
          </a:r>
          <a:endParaRPr lang="en-US" sz="2800" dirty="0"/>
        </a:p>
      </dgm:t>
    </dgm:pt>
    <dgm:pt modelId="{A7D8993B-52EA-4F4D-B7CE-CE8AF3B36171}" type="parTrans" cxnId="{FBA26665-15A3-4A67-BE2E-8C02AC78BCE9}">
      <dgm:prSet/>
      <dgm:spPr/>
      <dgm:t>
        <a:bodyPr/>
        <a:lstStyle/>
        <a:p>
          <a:endParaRPr lang="en-US" sz="2400"/>
        </a:p>
      </dgm:t>
    </dgm:pt>
    <dgm:pt modelId="{894BA740-6B98-470E-9A67-A6585E979840}" type="sibTrans" cxnId="{FBA26665-15A3-4A67-BE2E-8C02AC78BCE9}">
      <dgm:prSet/>
      <dgm:spPr/>
      <dgm:t>
        <a:bodyPr/>
        <a:lstStyle/>
        <a:p>
          <a:endParaRPr lang="en-US" sz="2400"/>
        </a:p>
      </dgm:t>
    </dgm:pt>
    <dgm:pt modelId="{EF9AF169-858D-458A-8A0A-8B43AA8526AF}" type="pres">
      <dgm:prSet presAssocID="{3ADFF930-88EC-4040-AE1D-2BB8E7AD48A7}" presName="root" presStyleCnt="0">
        <dgm:presLayoutVars>
          <dgm:dir/>
          <dgm:resizeHandles val="exact"/>
        </dgm:presLayoutVars>
      </dgm:prSet>
      <dgm:spPr/>
    </dgm:pt>
    <dgm:pt modelId="{E0EC238C-13DE-459E-A3ED-747F52310885}" type="pres">
      <dgm:prSet presAssocID="{CAB64A9B-930A-4FDA-8202-5009C1F89255}" presName="compNode" presStyleCnt="0"/>
      <dgm:spPr/>
    </dgm:pt>
    <dgm:pt modelId="{ECD306B4-0267-401C-ACDB-E8791B29CC33}" type="pres">
      <dgm:prSet presAssocID="{CAB64A9B-930A-4FDA-8202-5009C1F892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67BD2BD-4FEB-40FD-8EA1-1B8AAD9944A9}" type="pres">
      <dgm:prSet presAssocID="{CAB64A9B-930A-4FDA-8202-5009C1F89255}" presName="spaceRect" presStyleCnt="0"/>
      <dgm:spPr/>
    </dgm:pt>
    <dgm:pt modelId="{4E0B4D93-9E2B-4E2A-B1B2-9983AE48AF29}" type="pres">
      <dgm:prSet presAssocID="{CAB64A9B-930A-4FDA-8202-5009C1F89255}" presName="textRect" presStyleLbl="revTx" presStyleIdx="0" presStyleCnt="2">
        <dgm:presLayoutVars>
          <dgm:chMax val="1"/>
          <dgm:chPref val="1"/>
        </dgm:presLayoutVars>
      </dgm:prSet>
      <dgm:spPr/>
    </dgm:pt>
    <dgm:pt modelId="{037747FE-2582-481A-B687-062B3BC2C7BA}" type="pres">
      <dgm:prSet presAssocID="{19053C52-3DC4-47C0-B33F-92A079679DD1}" presName="sibTrans" presStyleCnt="0"/>
      <dgm:spPr/>
    </dgm:pt>
    <dgm:pt modelId="{DD8AC5C5-7D9C-4EEA-A724-49BE318724E2}" type="pres">
      <dgm:prSet presAssocID="{97D59967-2D08-4145-9818-ABFAB86B1948}" presName="compNode" presStyleCnt="0"/>
      <dgm:spPr/>
    </dgm:pt>
    <dgm:pt modelId="{DDF0EE6A-7E99-412B-B3D7-83FDB99FBE02}" type="pres">
      <dgm:prSet presAssocID="{97D59967-2D08-4145-9818-ABFAB86B19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DDE7BD3-C10E-4AFE-9F4C-8EEAC5D7EBEB}" type="pres">
      <dgm:prSet presAssocID="{97D59967-2D08-4145-9818-ABFAB86B1948}" presName="spaceRect" presStyleCnt="0"/>
      <dgm:spPr/>
    </dgm:pt>
    <dgm:pt modelId="{6C87B6B0-E6E6-4E70-8FB4-87327A2A5B70}" type="pres">
      <dgm:prSet presAssocID="{97D59967-2D08-4145-9818-ABFAB86B194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8CFD907-05F7-49A0-AE87-1DA1FBF731C2}" type="presOf" srcId="{CAB64A9B-930A-4FDA-8202-5009C1F89255}" destId="{4E0B4D93-9E2B-4E2A-B1B2-9983AE48AF29}" srcOrd="0" destOrd="0" presId="urn:microsoft.com/office/officeart/2018/2/layout/IconLabelList"/>
    <dgm:cxn modelId="{D08E8B21-C810-409F-AA25-0B0DAA68C322}" type="presOf" srcId="{97D59967-2D08-4145-9818-ABFAB86B1948}" destId="{6C87B6B0-E6E6-4E70-8FB4-87327A2A5B70}" srcOrd="0" destOrd="0" presId="urn:microsoft.com/office/officeart/2018/2/layout/IconLabelList"/>
    <dgm:cxn modelId="{31C89221-EA9C-4445-97BB-436BFC530660}" srcId="{3ADFF930-88EC-4040-AE1D-2BB8E7AD48A7}" destId="{CAB64A9B-930A-4FDA-8202-5009C1F89255}" srcOrd="0" destOrd="0" parTransId="{76404928-2BD4-4E41-B869-8E5BAC89FB01}" sibTransId="{19053C52-3DC4-47C0-B33F-92A079679DD1}"/>
    <dgm:cxn modelId="{FBA26665-15A3-4A67-BE2E-8C02AC78BCE9}" srcId="{3ADFF930-88EC-4040-AE1D-2BB8E7AD48A7}" destId="{97D59967-2D08-4145-9818-ABFAB86B1948}" srcOrd="1" destOrd="0" parTransId="{A7D8993B-52EA-4F4D-B7CE-CE8AF3B36171}" sibTransId="{894BA740-6B98-470E-9A67-A6585E979840}"/>
    <dgm:cxn modelId="{669404C2-323E-4C3F-AD8D-68ADFA5545D2}" type="presOf" srcId="{3ADFF930-88EC-4040-AE1D-2BB8E7AD48A7}" destId="{EF9AF169-858D-458A-8A0A-8B43AA8526AF}" srcOrd="0" destOrd="0" presId="urn:microsoft.com/office/officeart/2018/2/layout/IconLabelList"/>
    <dgm:cxn modelId="{54460031-F733-45EC-8D19-C4CA1519EC7E}" type="presParOf" srcId="{EF9AF169-858D-458A-8A0A-8B43AA8526AF}" destId="{E0EC238C-13DE-459E-A3ED-747F52310885}" srcOrd="0" destOrd="0" presId="urn:microsoft.com/office/officeart/2018/2/layout/IconLabelList"/>
    <dgm:cxn modelId="{FA06CE7D-EA04-404A-8ED6-57A2C95F5196}" type="presParOf" srcId="{E0EC238C-13DE-459E-A3ED-747F52310885}" destId="{ECD306B4-0267-401C-ACDB-E8791B29CC33}" srcOrd="0" destOrd="0" presId="urn:microsoft.com/office/officeart/2018/2/layout/IconLabelList"/>
    <dgm:cxn modelId="{8E6EACDF-3B1F-40A2-BC7E-FBDAB43E936B}" type="presParOf" srcId="{E0EC238C-13DE-459E-A3ED-747F52310885}" destId="{F67BD2BD-4FEB-40FD-8EA1-1B8AAD9944A9}" srcOrd="1" destOrd="0" presId="urn:microsoft.com/office/officeart/2018/2/layout/IconLabelList"/>
    <dgm:cxn modelId="{CB787B0F-C8CE-4711-8294-134E1A3CE722}" type="presParOf" srcId="{E0EC238C-13DE-459E-A3ED-747F52310885}" destId="{4E0B4D93-9E2B-4E2A-B1B2-9983AE48AF29}" srcOrd="2" destOrd="0" presId="urn:microsoft.com/office/officeart/2018/2/layout/IconLabelList"/>
    <dgm:cxn modelId="{7A2F3F7F-21E3-4C23-B949-AF024F382B1C}" type="presParOf" srcId="{EF9AF169-858D-458A-8A0A-8B43AA8526AF}" destId="{037747FE-2582-481A-B687-062B3BC2C7BA}" srcOrd="1" destOrd="0" presId="urn:microsoft.com/office/officeart/2018/2/layout/IconLabelList"/>
    <dgm:cxn modelId="{251E6721-D212-45A6-8B17-C02449F7B747}" type="presParOf" srcId="{EF9AF169-858D-458A-8A0A-8B43AA8526AF}" destId="{DD8AC5C5-7D9C-4EEA-A724-49BE318724E2}" srcOrd="2" destOrd="0" presId="urn:microsoft.com/office/officeart/2018/2/layout/IconLabelList"/>
    <dgm:cxn modelId="{A559C993-0C4C-41C9-8F0F-B4CD1AC0D57A}" type="presParOf" srcId="{DD8AC5C5-7D9C-4EEA-A724-49BE318724E2}" destId="{DDF0EE6A-7E99-412B-B3D7-83FDB99FBE02}" srcOrd="0" destOrd="0" presId="urn:microsoft.com/office/officeart/2018/2/layout/IconLabelList"/>
    <dgm:cxn modelId="{7FDCBBAE-6B20-4224-B14D-BFCC0AAEE70C}" type="presParOf" srcId="{DD8AC5C5-7D9C-4EEA-A724-49BE318724E2}" destId="{ADDE7BD3-C10E-4AFE-9F4C-8EEAC5D7EBEB}" srcOrd="1" destOrd="0" presId="urn:microsoft.com/office/officeart/2018/2/layout/IconLabelList"/>
    <dgm:cxn modelId="{730C44DF-F084-4C5B-8A6E-7184C7ED5F2E}" type="presParOf" srcId="{DD8AC5C5-7D9C-4EEA-A724-49BE318724E2}" destId="{6C87B6B0-E6E6-4E70-8FB4-87327A2A5B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6C6FA-9B41-4CBE-83B0-2314CFA79107}">
      <dsp:nvSpPr>
        <dsp:cNvPr id="0" name=""/>
        <dsp:cNvSpPr/>
      </dsp:nvSpPr>
      <dsp:spPr>
        <a:xfrm>
          <a:off x="0" y="933506"/>
          <a:ext cx="6545199" cy="9114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/>
            <a:t>Новый срок: 1.98</a:t>
          </a:r>
          <a:endParaRPr lang="en-US" sz="3800" kern="1200"/>
        </a:p>
      </dsp:txBody>
      <dsp:txXfrm>
        <a:off x="44492" y="977998"/>
        <a:ext cx="6456215" cy="822446"/>
      </dsp:txXfrm>
    </dsp:sp>
    <dsp:sp modelId="{A3695E8F-D34B-46E1-B53E-705C3A4DF26D}">
      <dsp:nvSpPr>
        <dsp:cNvPr id="0" name=""/>
        <dsp:cNvSpPr/>
      </dsp:nvSpPr>
      <dsp:spPr>
        <a:xfrm>
          <a:off x="0" y="1954376"/>
          <a:ext cx="6545199" cy="9114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Размер корректировки: 11.60</a:t>
          </a:r>
          <a:endParaRPr lang="en-US" sz="3800" kern="1200" dirty="0"/>
        </a:p>
      </dsp:txBody>
      <dsp:txXfrm>
        <a:off x="44492" y="1998868"/>
        <a:ext cx="6456215" cy="822446"/>
      </dsp:txXfrm>
    </dsp:sp>
    <dsp:sp modelId="{A64AB8C6-4768-4207-BAF3-A9D75BD2AF92}">
      <dsp:nvSpPr>
        <dsp:cNvPr id="0" name=""/>
        <dsp:cNvSpPr/>
      </dsp:nvSpPr>
      <dsp:spPr>
        <a:xfrm>
          <a:off x="0" y="2975246"/>
          <a:ext cx="6545199" cy="9114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Новая трудоёмкость: 33.91</a:t>
          </a:r>
          <a:endParaRPr lang="en-US" sz="3800" kern="1200" dirty="0"/>
        </a:p>
      </dsp:txBody>
      <dsp:txXfrm>
        <a:off x="44492" y="3019738"/>
        <a:ext cx="6456215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306B4-0267-401C-ACDB-E8791B29CC33}">
      <dsp:nvSpPr>
        <dsp:cNvPr id="0" name=""/>
        <dsp:cNvSpPr/>
      </dsp:nvSpPr>
      <dsp:spPr>
        <a:xfrm>
          <a:off x="850333" y="926036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B4D93-9E2B-4E2A-B1B2-9983AE48AF29}">
      <dsp:nvSpPr>
        <dsp:cNvPr id="0" name=""/>
        <dsp:cNvSpPr/>
      </dsp:nvSpPr>
      <dsp:spPr>
        <a:xfrm>
          <a:off x="30490" y="2712895"/>
          <a:ext cx="2981250" cy="118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Стоимость проекта: 4 303 000</a:t>
          </a:r>
          <a:endParaRPr lang="en-US" sz="2800" kern="1200" dirty="0"/>
        </a:p>
      </dsp:txBody>
      <dsp:txXfrm>
        <a:off x="30490" y="2712895"/>
        <a:ext cx="2981250" cy="1181250"/>
      </dsp:txXfrm>
    </dsp:sp>
    <dsp:sp modelId="{DDF0EE6A-7E99-412B-B3D7-83FDB99FBE02}">
      <dsp:nvSpPr>
        <dsp:cNvPr id="0" name=""/>
        <dsp:cNvSpPr/>
      </dsp:nvSpPr>
      <dsp:spPr>
        <a:xfrm>
          <a:off x="4353302" y="926036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7B6B0-E6E6-4E70-8FB4-87327A2A5B70}">
      <dsp:nvSpPr>
        <dsp:cNvPr id="0" name=""/>
        <dsp:cNvSpPr/>
      </dsp:nvSpPr>
      <dsp:spPr>
        <a:xfrm>
          <a:off x="3533458" y="2712895"/>
          <a:ext cx="2981250" cy="118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Стоимость сопровождения: 678 000</a:t>
          </a:r>
          <a:endParaRPr lang="en-US" sz="2800" kern="1200" dirty="0"/>
        </a:p>
      </dsp:txBody>
      <dsp:txXfrm>
        <a:off x="3533458" y="2712895"/>
        <a:ext cx="2981250" cy="118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217B9-9D33-4441-8F9B-82AABD93AFF3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AD296-39A8-4FA3-8BDF-F9A5D540A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5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K1 Режим эксплуатации ИС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1,05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обработка данных в режиме реального времени</a:t>
            </a:r>
            <a:endParaRPr lang="ru-RU" dirty="0"/>
          </a:p>
          <a:p>
            <a:r>
              <a:rPr lang="ru-RU" dirty="0"/>
              <a:t>Поскольку запросы на получение контента должны быть обработаны как можно быстрее, будем считать, что ИС работает в режиме реального времени для обеспечения ответа данным запросам.</a:t>
            </a:r>
          </a:p>
          <a:p>
            <a:r>
              <a:rPr lang="ru-RU" b="1" dirty="0"/>
              <a:t>K2 Масштаб ИС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1,05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крупные ИС (от 101 до 1000 пользователей с длительным ЖЦ и миграцией унаследованных систем)</a:t>
            </a:r>
            <a:endParaRPr lang="ru-RU" dirty="0"/>
          </a:p>
          <a:p>
            <a:r>
              <a:rPr lang="ru-RU" dirty="0"/>
              <a:t>К сожалению, маркетинговых исследований и прогнозов, какое количество аудитории мы сможем привлечь, пока не было произведено, данная оценка была сделана по принципу "пальцем в небо" и подвержена корректировке.</a:t>
            </a:r>
          </a:p>
          <a:p>
            <a:r>
              <a:rPr lang="ru-RU" b="1" dirty="0"/>
              <a:t>K3 Стабильность ИС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дискретное внесение изменений</a:t>
            </a:r>
            <a:endParaRPr lang="ru-RU" dirty="0"/>
          </a:p>
          <a:p>
            <a:r>
              <a:rPr lang="ru-RU" dirty="0"/>
              <a:t>Обновления являются достаточно вероятными событиями, но необходимость выполнять их постоянно отсутствует.</a:t>
            </a:r>
          </a:p>
          <a:p>
            <a:r>
              <a:rPr lang="ru-RU" b="1" dirty="0"/>
              <a:t>K4 Защита от несанкционированного доступа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1,05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сильная</a:t>
            </a:r>
            <a:endParaRPr lang="ru-RU" dirty="0"/>
          </a:p>
          <a:p>
            <a:r>
              <a:rPr lang="ru-RU" dirty="0"/>
              <a:t>На то есть несколько причин:</a:t>
            </a:r>
          </a:p>
          <a:p>
            <a:r>
              <a:rPr lang="ru-RU" dirty="0"/>
              <a:t>Необходимо защитить коммерческую информацию - про монетизацию.</a:t>
            </a:r>
          </a:p>
          <a:p>
            <a:r>
              <a:rPr lang="ru-RU" dirty="0"/>
              <a:t>Поскольку проект имеет направленность на IT, имеется вероятность, что какой-нибудь хакер воспримет это как "вызов".</a:t>
            </a:r>
          </a:p>
          <a:p>
            <a:r>
              <a:rPr lang="ru-RU" dirty="0"/>
              <a:t>Кто знает, какие отношения могут получиться с наёмной командой разработки...</a:t>
            </a:r>
          </a:p>
          <a:p>
            <a:r>
              <a:rPr lang="ru-RU" b="1" dirty="0"/>
              <a:t>K5 Защита программ и данных (на уровне ОС, на уровне сетевого ПО, на уровне СУБД)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1,03 сильная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сильная</a:t>
            </a:r>
            <a:endParaRPr lang="ru-RU" dirty="0"/>
          </a:p>
          <a:p>
            <a:r>
              <a:rPr lang="ru-RU" dirty="0"/>
              <a:t>Аналогично предыдущему</a:t>
            </a:r>
          </a:p>
          <a:p>
            <a:r>
              <a:rPr lang="ru-RU" b="1" dirty="0"/>
              <a:t>K6 Контрольный след операций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1,08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выборочное отслеживание</a:t>
            </a:r>
            <a:endParaRPr lang="ru-RU" dirty="0"/>
          </a:p>
          <a:p>
            <a:r>
              <a:rPr lang="ru-RU" dirty="0"/>
              <a:t>Тотальный контроль над системой не требуется, но возможность отследить выборочно - требуется для безопасности.</a:t>
            </a:r>
          </a:p>
          <a:p>
            <a:r>
              <a:rPr lang="ru-RU" b="1" dirty="0"/>
              <a:t>К7 Отказоустойчивость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Средняя</a:t>
            </a:r>
            <a:endParaRPr lang="ru-RU" dirty="0"/>
          </a:p>
          <a:p>
            <a:r>
              <a:rPr lang="ru-RU" dirty="0"/>
              <a:t>Данный параметр зависит от способа монетизации и прочих факторов, по которым ещё не было принято решения. В частности, если в договорах о монетизации плата будет производиться по времени, сбои в работе могут привести к судебному разбирательству и прочим сильным негативным последствиям.</a:t>
            </a:r>
          </a:p>
          <a:p>
            <a:r>
              <a:rPr lang="ru-RU" b="1" dirty="0"/>
              <a:t>K8 Восстанавливаемость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средняя</a:t>
            </a:r>
            <a:endParaRPr lang="ru-RU" dirty="0"/>
          </a:p>
          <a:p>
            <a:r>
              <a:rPr lang="ru-RU" dirty="0"/>
              <a:t>Аналогично предыдущему</a:t>
            </a:r>
          </a:p>
          <a:p>
            <a:r>
              <a:rPr lang="ru-RU" b="1" dirty="0"/>
              <a:t>K9 Длительность обработки (время отклика)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умеренная</a:t>
            </a:r>
            <a:endParaRPr lang="ru-RU" dirty="0"/>
          </a:p>
          <a:p>
            <a:r>
              <a:rPr lang="ru-RU" dirty="0"/>
              <a:t>К сожалению, по описанию методики непонятно, что считать "быстрым", "умеренным" и проч. Поэтому данный параметр также может быть подвержен изменению.</a:t>
            </a:r>
          </a:p>
          <a:p>
            <a:r>
              <a:rPr lang="ru-RU" b="1" dirty="0"/>
              <a:t>K10 Исходный язык разработки ИС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 err="1"/>
              <a:t>объектноориентированный</a:t>
            </a:r>
            <a:r>
              <a:rPr lang="ru-RU" i="1" dirty="0"/>
              <a:t> (Си++ или эквивалентный)</a:t>
            </a:r>
            <a:endParaRPr lang="ru-RU" dirty="0"/>
          </a:p>
          <a:p>
            <a:r>
              <a:rPr lang="ru-RU" dirty="0"/>
              <a:t>Хотя </a:t>
            </a:r>
            <a:r>
              <a:rPr lang="ru-RU" dirty="0" err="1"/>
              <a:t>Python</a:t>
            </a:r>
            <a:r>
              <a:rPr lang="ru-RU" dirty="0"/>
              <a:t> многие могут назвать функциональным языком, он полностью поддерживает объекты.</a:t>
            </a:r>
          </a:p>
          <a:p>
            <a:r>
              <a:rPr lang="ru-RU" b="1" dirty="0"/>
              <a:t>Факторы среды</a:t>
            </a:r>
          </a:p>
          <a:p>
            <a:r>
              <a:rPr lang="ru-RU" b="1" dirty="0"/>
              <a:t>K11 Класс пользователя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1,14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случайный</a:t>
            </a:r>
            <a:endParaRPr lang="ru-RU" dirty="0"/>
          </a:p>
          <a:p>
            <a:r>
              <a:rPr lang="ru-RU" dirty="0"/>
              <a:t>Данный параметр спорный, что мы понимаем под </a:t>
            </a:r>
            <a:r>
              <a:rPr lang="ru-RU" i="1" dirty="0"/>
              <a:t>пользователем</a:t>
            </a:r>
            <a:r>
              <a:rPr lang="ru-RU" dirty="0"/>
              <a:t>? В нашей трактовке, пользователями будут все </a:t>
            </a:r>
            <a:r>
              <a:rPr lang="ru-RU" dirty="0" err="1"/>
              <a:t>акторы</a:t>
            </a:r>
            <a:r>
              <a:rPr lang="ru-RU" dirty="0"/>
              <a:t>, и они все разные, поэтому </a:t>
            </a:r>
            <a:r>
              <a:rPr lang="ru-RU" i="1" dirty="0"/>
              <a:t>случайный</a:t>
            </a:r>
            <a:r>
              <a:rPr lang="ru-RU" dirty="0"/>
              <a:t>.</a:t>
            </a:r>
          </a:p>
          <a:p>
            <a:r>
              <a:rPr lang="ru-RU" b="1" dirty="0"/>
              <a:t>K12 Требования к центральному обрабатывающему устройству (процессору)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средняя</a:t>
            </a:r>
            <a:endParaRPr lang="ru-RU" dirty="0"/>
          </a:p>
          <a:p>
            <a:r>
              <a:rPr lang="ru-RU" dirty="0"/>
              <a:t>Технические требования устанавливаем </a:t>
            </a:r>
            <a:r>
              <a:rPr lang="ru-RU" dirty="0" err="1"/>
              <a:t>по-минимуму</a:t>
            </a:r>
            <a:r>
              <a:rPr lang="ru-RU" dirty="0"/>
              <a:t>, т.к. в данном плане ещё ничего не решено. Могут быть изменения.</a:t>
            </a:r>
          </a:p>
          <a:p>
            <a:r>
              <a:rPr lang="ru-RU" b="1" dirty="0"/>
              <a:t>K13 Требования к оперативной (основной) памяти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большая</a:t>
            </a:r>
            <a:endParaRPr lang="ru-RU" dirty="0"/>
          </a:p>
          <a:p>
            <a:r>
              <a:rPr lang="ru-RU" dirty="0"/>
              <a:t>Технические требования устанавливаем </a:t>
            </a:r>
            <a:r>
              <a:rPr lang="ru-RU" dirty="0" err="1"/>
              <a:t>по-минимуму</a:t>
            </a:r>
            <a:r>
              <a:rPr lang="ru-RU" dirty="0"/>
              <a:t>, т.к. в данном плане ещё ничего не решено. Могут быть изменения.</a:t>
            </a:r>
          </a:p>
          <a:p>
            <a:r>
              <a:rPr lang="ru-RU" b="1" dirty="0"/>
              <a:t>K14 Требования к внешней памяти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большая</a:t>
            </a:r>
            <a:endParaRPr lang="ru-RU" dirty="0"/>
          </a:p>
          <a:p>
            <a:r>
              <a:rPr lang="ru-RU" dirty="0"/>
              <a:t>Технические требования устанавливаем </a:t>
            </a:r>
            <a:r>
              <a:rPr lang="ru-RU" dirty="0" err="1"/>
              <a:t>по-минимуму</a:t>
            </a:r>
            <a:r>
              <a:rPr lang="ru-RU" dirty="0"/>
              <a:t>, т.к. в данном плане ещё ничего не решено. Могут быть изменения.</a:t>
            </a:r>
          </a:p>
          <a:p>
            <a:r>
              <a:rPr lang="ru-RU" b="1" dirty="0"/>
              <a:t>K15 Требования к локальной вычислительной сети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1,02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средние требования</a:t>
            </a:r>
            <a:endParaRPr lang="ru-RU" dirty="0"/>
          </a:p>
          <a:p>
            <a:r>
              <a:rPr lang="ru-RU" dirty="0"/>
              <a:t>Технические требования устанавливаем </a:t>
            </a:r>
            <a:r>
              <a:rPr lang="ru-RU" dirty="0" err="1"/>
              <a:t>по-минимуму</a:t>
            </a:r>
            <a:r>
              <a:rPr lang="ru-RU" dirty="0"/>
              <a:t>, т.к. в данном плане ещё ничего не решено. Могут быть изменения.</a:t>
            </a:r>
          </a:p>
          <a:p>
            <a:r>
              <a:rPr lang="ru-RU" b="1" dirty="0"/>
              <a:t>K16 Критичность ИС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организационная безопасность</a:t>
            </a:r>
            <a:endParaRPr lang="ru-RU" dirty="0"/>
          </a:p>
          <a:p>
            <a:r>
              <a:rPr lang="ru-RU" dirty="0"/>
              <a:t>Если что-то сломается, плохо только нам.</a:t>
            </a:r>
          </a:p>
          <a:p>
            <a:r>
              <a:rPr lang="ru-RU" b="1" dirty="0"/>
              <a:t>K17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0,99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наличие в готовом виде (есть альтернативные продукты)</a:t>
            </a:r>
            <a:endParaRPr lang="ru-RU" dirty="0"/>
          </a:p>
          <a:p>
            <a:r>
              <a:rPr lang="ru-RU" dirty="0"/>
              <a:t>Таких ботов - много, возможно даже с открытым кодом.</a:t>
            </a:r>
          </a:p>
          <a:p>
            <a:r>
              <a:rPr lang="ru-RU" b="1" dirty="0"/>
              <a:t>Факторы данных</a:t>
            </a:r>
          </a:p>
          <a:p>
            <a:r>
              <a:rPr lang="ru-RU" b="1" dirty="0"/>
              <a:t>K18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реляционный</a:t>
            </a:r>
            <a:endParaRPr lang="ru-RU" dirty="0"/>
          </a:p>
          <a:p>
            <a:r>
              <a:rPr lang="ru-RU" dirty="0"/>
              <a:t>Будем использовать реляционную базу данных (н-р MSSQL)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AD296-39A8-4FA3-8BDF-F9A5D540A0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70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AD296-39A8-4FA3-8BDF-F9A5D540A0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6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5ED0-A91B-4B6C-AA46-68FE79B08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small" dirty="0"/>
              <a:t>Оценка </a:t>
            </a:r>
            <a:r>
              <a:rPr lang="en-US" cap="small" dirty="0" err="1"/>
              <a:t>devGAG</a:t>
            </a:r>
            <a:r>
              <a:rPr lang="ru-RU" cap="small" dirty="0"/>
              <a:t> методом </a:t>
            </a:r>
            <a:r>
              <a:rPr lang="en-US" cap="small" dirty="0"/>
              <a:t>CETIN</a:t>
            </a:r>
            <a:endParaRPr lang="ru-RU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3434C-E839-4EDE-AFBC-489F38BA4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cap="small" dirty="0"/>
              <a:t>Работу</a:t>
            </a:r>
            <a:r>
              <a:rPr lang="ru-RU" cap="small" dirty="0"/>
              <a:t> выполнили:</a:t>
            </a:r>
          </a:p>
          <a:p>
            <a:r>
              <a:rPr lang="ru-RU" cap="small" dirty="0"/>
              <a:t>Иванов Михаил,</a:t>
            </a:r>
          </a:p>
          <a:p>
            <a:r>
              <a:rPr lang="ru-RU" cap="small" dirty="0"/>
              <a:t>Коковин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312089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80BA6A-9E4C-4A53-9C2E-FFC66DF85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1A6988-4CC3-42CD-9431-EDE8BA82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41387-76B1-4116-88A0-3E34C7E2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ru-RU" sz="2300">
                <a:solidFill>
                  <a:srgbClr val="FFFFFF"/>
                </a:solidFill>
              </a:rPr>
              <a:t>Оценка стоимости разработки И сопровождения По ИС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75E2A6-9EE2-4ECA-9AF4-7CB63D77C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276225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830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24EE9-41F4-4AD0-9671-7A4368C7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Оценка функционального размера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1CDF7B-10B0-4E3A-96D6-645CA3E08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735" y="328833"/>
            <a:ext cx="9202898" cy="423333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626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24EE9-41F4-4AD0-9671-7A4368C7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Оценка функционального размера</a:t>
            </a:r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57130B-40B6-4718-B2E4-C32AABF7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202" y="328833"/>
            <a:ext cx="9459964" cy="423333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264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24EE9-41F4-4AD0-9671-7A4368C7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600" dirty="0" err="1"/>
              <a:t>Оценка</a:t>
            </a:r>
            <a:r>
              <a:rPr lang="en-US" sz="2600" dirty="0"/>
              <a:t> </a:t>
            </a:r>
            <a:r>
              <a:rPr lang="en-US" sz="2600" dirty="0" err="1"/>
              <a:t>функционального</a:t>
            </a:r>
            <a:r>
              <a:rPr lang="en-US" sz="2600" dirty="0"/>
              <a:t> </a:t>
            </a:r>
            <a:r>
              <a:rPr lang="en-US" sz="2600" dirty="0" err="1"/>
              <a:t>размера</a:t>
            </a:r>
            <a:endParaRPr lang="en-US" sz="2600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EFF4C-7C59-4DDB-BF84-2291278B6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38" y="299623"/>
            <a:ext cx="5903508" cy="62636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771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02B3-153E-4307-BB21-8DE4AAFA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Оценка</a:t>
            </a:r>
            <a:r>
              <a:rPr lang="en-US" dirty="0"/>
              <a:t> </a:t>
            </a:r>
            <a:r>
              <a:rPr lang="en-US" dirty="0" err="1"/>
              <a:t>функционального</a:t>
            </a:r>
            <a:r>
              <a:rPr lang="en-US" dirty="0"/>
              <a:t> </a:t>
            </a:r>
            <a:r>
              <a:rPr lang="en-US" dirty="0" err="1"/>
              <a:t>размера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89B0E3-799F-4176-B727-0E3D99ABD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C=8, E=</a:t>
                </a:r>
                <a:r>
                  <a:rPr lang="ru-RU" sz="2400" dirty="0"/>
                  <a:t>4</a:t>
                </a:r>
                <a:r>
                  <a:rPr lang="en-US" sz="2400" dirty="0"/>
                  <a:t>, T=25, I=</a:t>
                </a:r>
                <a:r>
                  <a:rPr lang="ru-RU" sz="2400" dirty="0"/>
                  <a:t>4</a:t>
                </a:r>
                <a:r>
                  <a:rPr lang="en-US" sz="2400" dirty="0"/>
                  <a:t>, N=6</a:t>
                </a:r>
                <a:endParaRPr lang="ru-RU" sz="2400" dirty="0"/>
              </a:p>
              <a:p>
                <a:r>
                  <a:rPr lang="ru-RU" sz="2400" dirty="0"/>
                  <a:t> Диаграмма взаимодействий не была выполнена, поэтому </a:t>
                </a:r>
                <a:r>
                  <a:rPr lang="en-US" sz="2400" dirty="0"/>
                  <a:t>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ru-RU" sz="2400" dirty="0"/>
                  <a:t>В случае затруднения построения диаграммы взаимодействий, количество</a:t>
                </a:r>
                <a:r>
                  <a:rPr lang="en-US" sz="2400" dirty="0"/>
                  <a:t> </a:t>
                </a:r>
                <a:r>
                  <a:rPr lang="ru-RU" sz="2400" dirty="0"/>
                  <a:t>взаимодействий между типами объектов (I) может быть оценено как квадрат</a:t>
                </a:r>
                <a:r>
                  <a:rPr lang="en-US" sz="2400" dirty="0"/>
                  <a:t> </a:t>
                </a:r>
                <a:r>
                  <a:rPr lang="ru-RU" sz="2400" dirty="0"/>
                  <a:t>половины количества типов объектов.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89B0E3-799F-4176-B727-0E3D99ABD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775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8FC1A74-2890-483E-B414-BC31F8359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6A2EF6-5BDA-476A-943C-82D4C0EBE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5EE41E-2933-494F-A13E-9ACC70D3A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AA1C21-100D-4D10-B79A-A9F6072E2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9F5F79-9A06-4619-B6B2-CC1A2DE4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ru-RU" sz="4400">
                <a:solidFill>
                  <a:srgbClr val="FFFFFF"/>
                </a:solidFill>
              </a:rPr>
              <a:t>Оценка базовой трудоёмкости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A0A6BA4-0EC7-4B85-B646-440F53756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498280"/>
              </p:ext>
            </p:extLst>
          </p:nvPr>
        </p:nvGraphicFramePr>
        <p:xfrm>
          <a:off x="1324809" y="2743200"/>
          <a:ext cx="9539208" cy="342749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074731">
                  <a:extLst>
                    <a:ext uri="{9D8B030D-6E8A-4147-A177-3AD203B41FA5}">
                      <a16:colId xmlns:a16="http://schemas.microsoft.com/office/drawing/2014/main" val="3585007621"/>
                    </a:ext>
                  </a:extLst>
                </a:gridCol>
                <a:gridCol w="4464477">
                  <a:extLst>
                    <a:ext uri="{9D8B030D-6E8A-4147-A177-3AD203B41FA5}">
                      <a16:colId xmlns:a16="http://schemas.microsoft.com/office/drawing/2014/main" val="3344206253"/>
                    </a:ext>
                  </a:extLst>
                </a:gridCol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FF"/>
                          </a:solidFill>
                        </a:rPr>
                        <a:t>Процесс</a:t>
                      </a:r>
                    </a:p>
                  </a:txBody>
                  <a:tcPr marL="179435" marR="107661" marT="107661" marB="10766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FF"/>
                          </a:solidFill>
                        </a:rPr>
                        <a:t>Базовая трудоёмкость</a:t>
                      </a: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0760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Бизнес-моделирование</a:t>
                      </a:r>
                    </a:p>
                  </a:txBody>
                  <a:tcPr marL="179435" marR="107661" marT="107661" marB="10766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2.58715152</a:t>
                      </a:r>
                      <a:endParaRPr lang="ru-RU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50029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Управление требованиями</a:t>
                      </a:r>
                    </a:p>
                  </a:txBody>
                  <a:tcPr marL="179435" marR="107661" marT="107661" marB="1076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3.98593939</a:t>
                      </a:r>
                      <a:endParaRPr lang="ru-RU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71682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Проектирование</a:t>
                      </a:r>
                    </a:p>
                  </a:txBody>
                  <a:tcPr marL="179435" marR="107661" marT="107661" marB="10766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9.85218182</a:t>
                      </a:r>
                      <a:endParaRPr lang="ru-RU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38875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Реализация</a:t>
                      </a:r>
                    </a:p>
                  </a:txBody>
                  <a:tcPr marL="179435" marR="107661" marT="107661" marB="1076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11.45212121</a:t>
                      </a:r>
                      <a:endParaRPr lang="ru-RU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18550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Тестирование</a:t>
                      </a:r>
                    </a:p>
                  </a:txBody>
                  <a:tcPr marL="179435" marR="107661" marT="107661" marB="10766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4.31321212</a:t>
                      </a:r>
                      <a:endParaRPr lang="ru-RU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76293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Развёртывание</a:t>
                      </a:r>
                    </a:p>
                  </a:txBody>
                  <a:tcPr marL="179435" marR="107661" marT="107661" marB="1076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1.29769697</a:t>
                      </a:r>
                      <a:endParaRPr lang="ru-RU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35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58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F80BA6A-9E4C-4A53-9C2E-FFC66DF85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331A6988-4CC3-42CD-9431-EDE8BA82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B93B-AD19-4AA4-8075-D2CCCC06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ru-RU" sz="2300">
                <a:solidFill>
                  <a:srgbClr val="FFFFFF"/>
                </a:solidFill>
              </a:rPr>
              <a:t>Определение значений поправочных коэффициентов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757C64-90CD-46A6-A5D4-0F211CD9F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239967"/>
              </p:ext>
            </p:extLst>
          </p:nvPr>
        </p:nvGraphicFramePr>
        <p:xfrm>
          <a:off x="4428024" y="252243"/>
          <a:ext cx="7461928" cy="6353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0502">
                  <a:extLst>
                    <a:ext uri="{9D8B030D-6E8A-4147-A177-3AD203B41FA5}">
                      <a16:colId xmlns:a16="http://schemas.microsoft.com/office/drawing/2014/main" val="4122679064"/>
                    </a:ext>
                  </a:extLst>
                </a:gridCol>
                <a:gridCol w="2101426">
                  <a:extLst>
                    <a:ext uri="{9D8B030D-6E8A-4147-A177-3AD203B41FA5}">
                      <a16:colId xmlns:a16="http://schemas.microsoft.com/office/drawing/2014/main" val="2007886467"/>
                    </a:ext>
                  </a:extLst>
                </a:gridCol>
              </a:tblGrid>
              <a:tr h="28551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Частный поправочный коэффициент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Значение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1223542347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ru-RU" sz="1600"/>
                        <a:t>K1 Режим эксплуатации ИС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1,05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2369550302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ru-RU" sz="1600"/>
                        <a:t>K2 Масштаб ИС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1,05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2433983700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en-US" sz="1600"/>
                        <a:t>K3 </a:t>
                      </a:r>
                      <a:r>
                        <a:rPr lang="ru-RU" sz="1600"/>
                        <a:t>Стабильность ИС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1772657891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ru-RU" sz="1600"/>
                        <a:t>K4 Защита от несанкционированного доступа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1,05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1458296898"/>
                  </a:ext>
                </a:extLst>
              </a:tr>
              <a:tr h="480184">
                <a:tc>
                  <a:txBody>
                    <a:bodyPr/>
                    <a:lstStyle/>
                    <a:p>
                      <a:r>
                        <a:rPr lang="ru-RU" sz="1600"/>
                        <a:t>K5 Защита программ и данных (на уровне ОС, на уровне сетевого ПО, на уровне СУБД)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1,03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387808783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en-US" sz="1600" dirty="0"/>
                        <a:t>K6 </a:t>
                      </a:r>
                      <a:r>
                        <a:rPr lang="ru-RU" sz="1600" dirty="0"/>
                        <a:t>Контрольный след операций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1,08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2659054750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ru-RU" sz="1600"/>
                        <a:t>К7 Отказоустойчивость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2440614224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en-US" sz="1600"/>
                        <a:t>K8 </a:t>
                      </a:r>
                      <a:r>
                        <a:rPr lang="ru-RU" sz="1600"/>
                        <a:t>Восстанавливаемость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794881607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K9 Длительность обработки (время отклика)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992063636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K10 Исходный язык разработки ИС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990229171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K11 </a:t>
                      </a:r>
                      <a:r>
                        <a:rPr lang="ru-RU" sz="1600"/>
                        <a:t>Класс пользователя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1,14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3913182054"/>
                  </a:ext>
                </a:extLst>
              </a:tr>
              <a:tr h="480184">
                <a:tc>
                  <a:txBody>
                    <a:bodyPr/>
                    <a:lstStyle/>
                    <a:p>
                      <a:r>
                        <a:rPr lang="ru-RU" sz="1600"/>
                        <a:t>K12 Требования к центральному обрабатывающему устройству (процессору)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552449209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K13 Требования к оперативной (основной) памяти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2315780299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ru-RU" sz="1600"/>
                        <a:t>K14 Требования к внешней памяти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1482534292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ru-RU" sz="1600"/>
                        <a:t>K15 Требования к локальной вычислительной сети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1,02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4130462155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en-US" sz="1600"/>
                        <a:t>K16 </a:t>
                      </a:r>
                      <a:r>
                        <a:rPr lang="ru-RU" sz="1600"/>
                        <a:t>Критичность ИС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41023639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К17 Готовность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0,99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845443547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К18 Представление данных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3043722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749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AF09-DD7A-4B32-9018-134EB762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Расчёт трудоёмкости разработки ПО</a:t>
            </a:r>
            <a:br>
              <a:rPr lang="ru-RU" dirty="0"/>
            </a:br>
            <a:r>
              <a:rPr lang="ru-RU" dirty="0"/>
              <a:t>Оценка сроков разработки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9FF0-BD37-4778-8F70-96E59FA3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Трудоёмкость в </a:t>
            </a:r>
            <a:r>
              <a:rPr lang="ru-RU" sz="3000" dirty="0" err="1"/>
              <a:t>человеко</a:t>
            </a:r>
            <a:r>
              <a:rPr lang="ru-RU" sz="3000" dirty="0"/>
              <a:t>/месяцах: 45.52326347124852</a:t>
            </a:r>
          </a:p>
          <a:p>
            <a:r>
              <a:rPr lang="ru-RU" sz="3000" dirty="0"/>
              <a:t>Длительность (месяцы) 3 (2 - 5)</a:t>
            </a:r>
          </a:p>
        </p:txBody>
      </p:sp>
    </p:spTree>
    <p:extLst>
      <p:ext uri="{BB962C8B-B14F-4D97-AF65-F5344CB8AC3E}">
        <p14:creationId xmlns:p14="http://schemas.microsoft.com/office/powerpoint/2010/main" val="538370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F80BA6A-9E4C-4A53-9C2E-FFC66DF85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331A6988-4CC3-42CD-9431-EDE8BA82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9266D-ED76-4B91-A8DB-F1F36A53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ru-RU" sz="2500">
                <a:solidFill>
                  <a:srgbClr val="FFFFFF"/>
                </a:solidFill>
              </a:rPr>
              <a:t>Корректировка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CE37F59-AB0B-4B2C-906D-913710EE3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566432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7345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</TotalTime>
  <Words>844</Words>
  <Application>Microsoft Office PowerPoint</Application>
  <PresentationFormat>Widescreen</PresentationFormat>
  <Paragraphs>190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Celestial</vt:lpstr>
      <vt:lpstr>Оценка devGAG методом CETIN</vt:lpstr>
      <vt:lpstr>Оценка функционального размера</vt:lpstr>
      <vt:lpstr>Оценка функционального размера</vt:lpstr>
      <vt:lpstr>Оценка функционального размера</vt:lpstr>
      <vt:lpstr>Оценка функционального размера</vt:lpstr>
      <vt:lpstr>Оценка базовой трудоёмкости</vt:lpstr>
      <vt:lpstr>Определение значений поправочных коэффициентов</vt:lpstr>
      <vt:lpstr>Расчёт трудоёмкости разработки ПО Оценка сроков разработки</vt:lpstr>
      <vt:lpstr>Корректировка</vt:lpstr>
      <vt:lpstr>Оценка стоимости разработки И сопровождения По ИС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devGAG методом CETIN</dc:title>
  <dc:creator>Иванов Миша</dc:creator>
  <cp:lastModifiedBy>Иванов Миша</cp:lastModifiedBy>
  <cp:revision>10</cp:revision>
  <dcterms:created xsi:type="dcterms:W3CDTF">2019-04-18T05:51:39Z</dcterms:created>
  <dcterms:modified xsi:type="dcterms:W3CDTF">2019-04-18T06:47:45Z</dcterms:modified>
</cp:coreProperties>
</file>