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4" r:id="rId5"/>
    <p:sldId id="263" r:id="rId6"/>
    <p:sldId id="258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83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275A8-3BD2-A340-BBC1-B452ABE2C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Оценка длительности реализации проекта методом экспертной оценки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954F5-9E40-9F48-AFAF-E1805FD83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Коковин Алексей</a:t>
            </a:r>
          </a:p>
          <a:p>
            <a:r>
              <a:rPr lang="ru-RU"/>
              <a:t>Иванов Михаил </a:t>
            </a:r>
          </a:p>
        </p:txBody>
      </p:sp>
    </p:spTree>
    <p:extLst>
      <p:ext uri="{BB962C8B-B14F-4D97-AF65-F5344CB8AC3E}">
        <p14:creationId xmlns:p14="http://schemas.microsoft.com/office/powerpoint/2010/main" val="347020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98434-9CD2-3744-B088-AB5D4497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Вводная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748E7-3A40-844D-9D59-052CD017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Разрабатываем система: Telegram контент-бот в сфере IT.</a:t>
            </a:r>
          </a:p>
          <a:p>
            <a:r>
              <a:rPr lang="ru-RU"/>
              <a:t>Численность команды разработчиков: 10.</a:t>
            </a:r>
          </a:p>
        </p:txBody>
      </p:sp>
    </p:spTree>
    <p:extLst>
      <p:ext uri="{BB962C8B-B14F-4D97-AF65-F5344CB8AC3E}">
        <p14:creationId xmlns:p14="http://schemas.microsoft.com/office/powerpoint/2010/main" val="50982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7DE70-69FD-4144-A455-A8A2FD74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Требования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2C893-A857-4B01-9E06-FDFBCCB2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379" y="5762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26FBA2F-0E50-4D66-B4BE-0F3C23056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855225"/>
              </p:ext>
            </p:extLst>
          </p:nvPr>
        </p:nvGraphicFramePr>
        <p:xfrm>
          <a:off x="4656379" y="576262"/>
          <a:ext cx="6296025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8048758" imgH="7296249" progId="Visio.Drawing.15">
                  <p:embed/>
                </p:oleObj>
              </mc:Choice>
              <mc:Fallback>
                <p:oleObj name="Visio" r:id="rId3" imgW="8048758" imgH="72962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379" y="576262"/>
                        <a:ext cx="6296025" cy="570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7DE70-69FD-4144-A455-A8A2FD74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Требования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2C893-A857-4B01-9E06-FDFBCCB2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379" y="5762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99FDF6-91A8-4150-8BE5-E528DAC73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344" y="3907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6F67A62-560F-4E21-9C57-9E60243E2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76175"/>
              </p:ext>
            </p:extLst>
          </p:nvPr>
        </p:nvGraphicFramePr>
        <p:xfrm>
          <a:off x="5007344" y="390733"/>
          <a:ext cx="6296025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8048758" imgH="7296249" progId="Visio.Drawing.15">
                  <p:embed/>
                </p:oleObj>
              </mc:Choice>
              <mc:Fallback>
                <p:oleObj name="Visio" r:id="rId3" imgW="8048758" imgH="72962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7344" y="390733"/>
                        <a:ext cx="6296025" cy="570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76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D86F3-AD12-0D4D-84BE-BC952D9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Структурная декомпозиция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9D923B-0DB1-2748-ADC2-F4CF35D5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Контент-бот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База данных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Серверное приложение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Система получения контента от создателей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Система модерации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Система монетизации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74852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3CC13-6194-F04B-8D36-17B387A4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Список экспертов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44CDC-AD38-E844-8BE2-90D852E0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Ланин Вячеслав – преподаватель ВШЭ</a:t>
            </a:r>
          </a:p>
          <a:p>
            <a:r>
              <a:rPr lang="ru-RU"/>
              <a:t>Морозенко Владимир – преподаватель ВШЭ</a:t>
            </a:r>
          </a:p>
          <a:p>
            <a:r>
              <a:rPr lang="ru-RU"/>
              <a:t>Кетов Дмитрий – студент 4 курса ПИ ВШЭ</a:t>
            </a:r>
          </a:p>
        </p:txBody>
      </p:sp>
    </p:spTree>
    <p:extLst>
      <p:ext uri="{BB962C8B-B14F-4D97-AF65-F5344CB8AC3E}">
        <p14:creationId xmlns:p14="http://schemas.microsoft.com/office/powerpoint/2010/main" val="32976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92D-0F36-8944-AF17-8CAF3D1D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Расчёты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9F213-3974-AD46-B162-AF969391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033903"/>
          </a:xfrm>
        </p:spPr>
        <p:txBody>
          <a:bodyPr/>
          <a:lstStyle/>
          <a:p>
            <a:r>
              <a:rPr lang="ru-RU"/>
              <a:t>Чтобы оценить полученные оценки рассчитаем вариацию. Будем считать, что разработка каждого компонента не влияет на разработку других. Тогда вариацию оценки будем считать как сумму вариаций оценки каждого компонента.</a:t>
            </a:r>
          </a:p>
          <a:p>
            <a:endParaRPr lang="ru-RU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9F6A994-41F2-2E43-97A8-5A4149974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21962"/>
              </p:ext>
            </p:extLst>
          </p:nvPr>
        </p:nvGraphicFramePr>
        <p:xfrm>
          <a:off x="5380265" y="3407364"/>
          <a:ext cx="4759441" cy="1431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2776">
                  <a:extLst>
                    <a:ext uri="{9D8B030D-6E8A-4147-A177-3AD203B41FA5}">
                      <a16:colId xmlns:a16="http://schemas.microsoft.com/office/drawing/2014/main" val="665683893"/>
                    </a:ext>
                  </a:extLst>
                </a:gridCol>
                <a:gridCol w="2196665">
                  <a:extLst>
                    <a:ext uri="{9D8B030D-6E8A-4147-A177-3AD203B41FA5}">
                      <a16:colId xmlns:a16="http://schemas.microsoft.com/office/drawing/2014/main" val="29902467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Ланин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15,16666667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3125862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Кетов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79,5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4009040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Морозенко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2810844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6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4192D-0F36-8944-AF17-8CAF3D1D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Расчёты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9F213-3974-AD46-B162-AF969391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033903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Не всем экспертам будем доверять одинаково. Построим субъективную оценку с использованием вариации.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B04345F-6FEE-C14E-9A9D-4932B931D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730398"/>
              </p:ext>
            </p:extLst>
          </p:nvPr>
        </p:nvGraphicFramePr>
        <p:xfrm>
          <a:off x="5493203" y="2867706"/>
          <a:ext cx="3997010" cy="154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8505">
                  <a:extLst>
                    <a:ext uri="{9D8B030D-6E8A-4147-A177-3AD203B41FA5}">
                      <a16:colId xmlns:a16="http://schemas.microsoft.com/office/drawing/2014/main" val="3673757991"/>
                    </a:ext>
                  </a:extLst>
                </a:gridCol>
                <a:gridCol w="1998505">
                  <a:extLst>
                    <a:ext uri="{9D8B030D-6E8A-4147-A177-3AD203B41FA5}">
                      <a16:colId xmlns:a16="http://schemas.microsoft.com/office/drawing/2014/main" val="591666999"/>
                    </a:ext>
                  </a:extLst>
                </a:gridCol>
              </a:tblGrid>
              <a:tr h="513874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Ланин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3339914614"/>
                  </a:ext>
                </a:extLst>
              </a:tr>
              <a:tr h="513874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Кетов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2323338787"/>
                  </a:ext>
                </a:extLst>
              </a:tr>
              <a:tr h="513874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Морозенко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1847788857"/>
                  </a:ext>
                </a:extLst>
              </a:tr>
            </a:tbl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631B7A7F-DC8F-F648-9511-3874AF6B56CE}"/>
              </a:ext>
            </a:extLst>
          </p:cNvPr>
          <p:cNvSpPr txBox="1">
            <a:spLocks/>
          </p:cNvSpPr>
          <p:nvPr/>
        </p:nvSpPr>
        <p:spPr>
          <a:xfrm>
            <a:off x="5021496" y="4109041"/>
            <a:ext cx="6281873" cy="2033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/>
              <a:t>Таким образом, все оценки будем считать взвешенными. </a:t>
            </a:r>
          </a:p>
        </p:txBody>
      </p:sp>
    </p:spTree>
    <p:extLst>
      <p:ext uri="{BB962C8B-B14F-4D97-AF65-F5344CB8AC3E}">
        <p14:creationId xmlns:p14="http://schemas.microsoft.com/office/powerpoint/2010/main" val="367298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9467F-D32F-0C46-A3CD-F138EC68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A5254-29BA-1A4F-B54F-E9FDE0DF9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Взвешенная общая оценка: 26.45 дней</a:t>
            </a:r>
          </a:p>
          <a:p>
            <a:r>
              <a:rPr lang="ru-RU"/>
              <a:t>Взвешенная вариация: 20</a:t>
            </a:r>
          </a:p>
          <a:p>
            <a:r>
              <a:rPr lang="ru-RU"/>
              <a:t>Доверительным интервалом будем считать квадратный корень вариации: 4.45</a:t>
            </a:r>
          </a:p>
          <a:p>
            <a:r>
              <a:rPr lang="ru-RU"/>
              <a:t>Тогда итоговая оценка длительности: от 22 до 31 рабочих дней. </a:t>
            </a:r>
          </a:p>
        </p:txBody>
      </p:sp>
    </p:spTree>
    <p:extLst>
      <p:ext uri="{BB962C8B-B14F-4D97-AF65-F5344CB8AC3E}">
        <p14:creationId xmlns:p14="http://schemas.microsoft.com/office/powerpoint/2010/main" val="158837331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166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Rockwell</vt:lpstr>
      <vt:lpstr>Wingdings</vt:lpstr>
      <vt:lpstr>Атлас</vt:lpstr>
      <vt:lpstr>Документ Microsoft Visio</vt:lpstr>
      <vt:lpstr>Оценка длительности реализации проекта методом экспертной оценки</vt:lpstr>
      <vt:lpstr>Вводная</vt:lpstr>
      <vt:lpstr>Требования</vt:lpstr>
      <vt:lpstr>Требования</vt:lpstr>
      <vt:lpstr>Структурная декомпозиция </vt:lpstr>
      <vt:lpstr>Список экспертов</vt:lpstr>
      <vt:lpstr>Расчёты</vt:lpstr>
      <vt:lpstr>Расчёты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длительности реализации проекта методом экспертной оценки</dc:title>
  <cp:lastModifiedBy>Алексей Коковин</cp:lastModifiedBy>
  <cp:revision>6</cp:revision>
  <dcterms:modified xsi:type="dcterms:W3CDTF">2019-03-12T05:24:05Z</dcterms:modified>
</cp:coreProperties>
</file>