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 bookmarkIdSeed="2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55" autoAdjust="0"/>
  </p:normalViewPr>
  <p:slideViewPr>
    <p:cSldViewPr snapToGrid="0">
      <p:cViewPr varScale="1">
        <p:scale>
          <a:sx n="64" d="100"/>
          <a:sy n="64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Логин (1DET), Пароль (1DET),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3 RET 3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Контент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(2DET), Автор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2 RET 3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Рекламный пост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RET 2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(Админ, модератор, создатель контента)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Логин (1DET), Хэш пароля (1DET),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(1DET), Статус аккаунта (1DET), Тип аккаунта (1 DET), ID аккаунта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6 RET 6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10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Контент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(3DET (Номер + Текст + Картинка)), Автор (1DET), Дата создания (1DET), Метка модерации (3DET: ID модератора, Дата проверки, Результат проверки)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4 RET 8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7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Рекламный пост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(3DET), Дата создания (1DET), Дата истечения (1DET), Счётчик показа (1DET), Загрузивший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5 RET 7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7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Подписки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Пользователь телеграмма (1DET) + Список подписок (1 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2 RET 2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7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Регистрация создателя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Логин (1DET), Пароль (1DET),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3FTR 3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4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Аутентификация и авторизация создателя (и не только)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Логин, Пароль, Вход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3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контента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(2 DET + 1'Отправить')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3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dirty="0"/>
          </a:p>
          <a:p>
            <a:endParaRPr lang="ru-RU" dirty="0"/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контента - EO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(3DET + Автор (1DET) + Дата создания (1DET))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5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4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Решение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Номер контента + Решение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2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2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Общая лента контента 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текущего поста - EO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(3DET + Автор + Дата создания)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5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4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следующему посту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Номер предыдущего (1DET) + Направление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2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Подписки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Лента контента подписок - EO 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текущего поста - EO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(3DET + Автор + Дата создания)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5 DET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4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следующему посту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Номер предыдущего (1DET) + Направление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2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создателей контента - EQ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Логин создателя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1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контента конкретного создателя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текущего поста - EO 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(3DET + Автор + Дата создания)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5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4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следующему посту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Номер предыдущего (1DET) + Направление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2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Подписка на конкретного создателя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Текущий пользователь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Telegram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(1DET), Логин создателя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2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0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рекламных постов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(3DET), Создатель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4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Включение рекламных постов в ленту пользователей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текущего поста - EO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Контент (3DET + Автор + Дата создания)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5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4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 к следующему посту - EI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Структура: Номер предыдущего (1DET) + Направление (1DET)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Сложность: 1 FTR 2 DET 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 данными (0 — продукт представляет собой автономное приложение; 5 — продукт обменивается данными по более, чем одному телекоммуникационному протоколу) = 3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Распределённая обработка данных (0 — продукт не перемещает данные; 5 — распределённая обработка данных выполняется несколькими компонентами системы) = 3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 (0 — пользовательские требования по производительности не установлены; 5 — время отклика сильно ограничено критично для всех бизнес-операций, для удовлетворения требованиям необходимы специальные проектные решения и инструменты анализа = 4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Ограничения по аппаратным ресурсам (0 — нет ограничений; 5 — продукт целиком должен функционировать на определенном процессоре и не может быть распределён) = 0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Транзакционная нагрузка (0 — транзакций не много, без пиков; 5 — число транзакций велико и неравномерно, требуются специальные решения и инструменты) = 4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Интенсивность взаимодействия с пользователем (0 — все транзакции обрабатываются в пакетном режиме; 5 — более 30% транзакций — интерактивные) = 2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Эргономика (эффективность работы конечных пользователей) (0 — нет специальных требований; 5 — требования по эффективности очень жёсткие) = 3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Интенсивность изменения данных (ILF) пользователями (0 — не требуются; 5 — изменения интенсивные, жёсткие требования по восстановлению) = 3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обработки (0 — обработка минимальна; 5 — требования безопасности, логическая и математическая сложность, многопоточность) = 0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Повторное использование (0 — не требуется; 5 — продукт разрабатывается как стандартный многоразовый компонент) = 0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Удобство инсталляции (0 — нет требований; 5 — установка и обновление ПО производится автоматически) = 0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Удобство администрирования (0 — не требуется; 5 — система автоматически самовосстанавливается) = 2</a:t>
            </a:r>
          </a:p>
          <a:p>
            <a:pPr lvl="0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Портируемость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 — продукт имеет только 1 инсталляцию на единственном процессоре; 5 — система является распределённой и предполагает установку на различные «железо» и ОС) = 2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Гибкость (0 — не требуется; 5 — гибкая система запросов и построение произвольных отчётов, модель данных изменяется пользователем в интерактивном режиме) = 0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7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F703-D017-4723-BCE2-13AD73715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500" dirty="0"/>
              <a:t>Расчёт трудозатрат проекта </a:t>
            </a:r>
            <a:r>
              <a:rPr lang="en-US" sz="4500" dirty="0"/>
              <a:t>dev</a:t>
            </a:r>
            <a:r>
              <a:rPr lang="ru-RU" sz="4500" dirty="0"/>
              <a:t>GAG с помощью функциональных точек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F9DC2-2541-4A12-9EA2-6899E75B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ru-RU" dirty="0"/>
              <a:t>Контент-бот на </a:t>
            </a:r>
            <a:r>
              <a:rPr lang="ru-RU" dirty="0" err="1"/>
              <a:t>Telegram</a:t>
            </a:r>
            <a:r>
              <a:rPr lang="ru-RU" dirty="0"/>
              <a:t>. Тема контента: IT</a:t>
            </a:r>
          </a:p>
        </p:txBody>
      </p:sp>
    </p:spTree>
    <p:extLst>
      <p:ext uri="{BB962C8B-B14F-4D97-AF65-F5344CB8AC3E}">
        <p14:creationId xmlns:p14="http://schemas.microsoft.com/office/powerpoint/2010/main" val="323843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FE7-8267-4A0B-A7D6-4EAF122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 продукта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5F576-88DA-4B6E-8D3F-13972BDB8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Получения контента от создателей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Регистрация создателя - EI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Аутентификация и авторизация создателя - EQ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Загрузка контента - EI</a:t>
            </a:r>
          </a:p>
          <a:p>
            <a:r>
              <a:rPr lang="ru-RU" sz="2400" dirty="0"/>
              <a:t>Монетизация контента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Загрузка рекламных постов - EI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Включение рекламных постов в ленту пользователей – EO</a:t>
            </a:r>
          </a:p>
          <a:p>
            <a:pPr marL="50292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8CD4EF-702A-4DE3-82AD-4AB04D7D7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Модерация контента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Получение контента - EO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Решение - EI</a:t>
            </a:r>
          </a:p>
          <a:p>
            <a:r>
              <a:rPr lang="ru-RU" sz="2400" dirty="0"/>
              <a:t>Распространение контента пользователям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Общая лента контента - EO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Подписки </a:t>
            </a:r>
          </a:p>
          <a:p>
            <a:pPr marL="891540" lvl="2" indent="-342900">
              <a:buFont typeface="+mj-lt"/>
              <a:buAutoNum type="arabicPeriod"/>
            </a:pPr>
            <a:r>
              <a:rPr lang="ru-RU" dirty="0"/>
              <a:t>Лента контента подписок - EO</a:t>
            </a:r>
          </a:p>
          <a:p>
            <a:pPr marL="891540" lvl="2" indent="-342900">
              <a:buFont typeface="+mj-lt"/>
              <a:buAutoNum type="arabicPeriod"/>
            </a:pPr>
            <a:r>
              <a:rPr lang="ru-RU" dirty="0"/>
              <a:t>Поиск создателей контента - EQ</a:t>
            </a:r>
          </a:p>
          <a:p>
            <a:pPr marL="891540" lvl="2" indent="-342900">
              <a:buFont typeface="+mj-lt"/>
              <a:buAutoNum type="arabicPeriod"/>
            </a:pPr>
            <a:r>
              <a:rPr lang="ru-RU" dirty="0"/>
              <a:t>Просмотр контента конкретного создателя - EO</a:t>
            </a:r>
          </a:p>
          <a:p>
            <a:pPr marL="891540" lvl="2" indent="-342900">
              <a:buFont typeface="+mj-lt"/>
              <a:buAutoNum type="arabicPeriod"/>
            </a:pPr>
            <a:r>
              <a:rPr lang="ru-RU" dirty="0"/>
              <a:t>Подписка на конкретного создателя - EI</a:t>
            </a:r>
          </a:p>
          <a:p>
            <a:pPr marL="731520" lvl="1" indent="-457200">
              <a:buFont typeface="+mj-lt"/>
              <a:buAutoNum type="arabicPeriod"/>
            </a:pPr>
            <a:endParaRPr lang="ru-RU" dirty="0"/>
          </a:p>
          <a:p>
            <a:pPr marL="50292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85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3170-80BA-40AF-8248-F00873D4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точки, связанные с данными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C04E6-F100-4FD8-8DF9-01790B16A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B442D4-D5D2-461A-8D31-8F34CAAD9DD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ru-RU" dirty="0"/>
                  <a:t>Пользователь </a:t>
                </a:r>
              </a:p>
              <a:p>
                <a:pPr lvl="1"/>
                <a:r>
                  <a:rPr lang="ru-RU" dirty="0"/>
                  <a:t>Сложность: 5</a:t>
                </a:r>
              </a:p>
              <a:p>
                <a:pPr lvl="0"/>
                <a:r>
                  <a:rPr lang="ru-RU" dirty="0"/>
                  <a:t>Контент </a:t>
                </a:r>
              </a:p>
              <a:p>
                <a:pPr lvl="1"/>
                <a:r>
                  <a:rPr lang="ru-RU" dirty="0"/>
                  <a:t>Сложность: 5</a:t>
                </a:r>
              </a:p>
              <a:p>
                <a:pPr lvl="0"/>
                <a:r>
                  <a:rPr lang="ru-RU" dirty="0"/>
                  <a:t>Рекламный пост </a:t>
                </a:r>
                <a:endParaRPr lang="en-US" dirty="0"/>
              </a:p>
              <a:p>
                <a:pPr lvl="1"/>
                <a:r>
                  <a:rPr lang="ru-RU" dirty="0"/>
                  <a:t>Сложность: 5</a:t>
                </a:r>
              </a:p>
              <a:p>
                <a:r>
                  <a:rPr lang="ru-RU" dirty="0"/>
                  <a:t>Итого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5+5+5 = 15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B442D4-D5D2-461A-8D31-8F34CAAD9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32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5398-09F2-469B-A077-61BA9DB8A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ILF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8F0DB5-2CE2-47FF-A4D9-DC9627765AD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ru-RU" dirty="0"/>
                  <a:t>Пользователь (Админ, модератор, создатель контента) </a:t>
                </a:r>
              </a:p>
              <a:p>
                <a:pPr lvl="1"/>
                <a:r>
                  <a:rPr lang="ru-RU" dirty="0"/>
                  <a:t>Сложность: 10</a:t>
                </a:r>
              </a:p>
              <a:p>
                <a:pPr lvl="0"/>
                <a:r>
                  <a:rPr lang="ru-RU" dirty="0"/>
                  <a:t>Контент </a:t>
                </a:r>
              </a:p>
              <a:p>
                <a:pPr lvl="1"/>
                <a:r>
                  <a:rPr lang="ru-RU" dirty="0"/>
                  <a:t>Сложность: 7</a:t>
                </a:r>
              </a:p>
              <a:p>
                <a:pPr lvl="0"/>
                <a:r>
                  <a:rPr lang="ru-RU" dirty="0"/>
                  <a:t>Рекламный пост </a:t>
                </a:r>
              </a:p>
              <a:p>
                <a:pPr lvl="1"/>
                <a:r>
                  <a:rPr lang="ru-RU" dirty="0"/>
                  <a:t>Сложность: 7</a:t>
                </a:r>
              </a:p>
              <a:p>
                <a:pPr lvl="0"/>
                <a:r>
                  <a:rPr lang="ru-RU" dirty="0"/>
                  <a:t>Подписки </a:t>
                </a:r>
              </a:p>
              <a:p>
                <a:pPr lvl="1"/>
                <a:r>
                  <a:rPr lang="ru-RU" dirty="0"/>
                  <a:t>Сложность: 7</a:t>
                </a:r>
              </a:p>
              <a:p>
                <a:r>
                  <a:rPr lang="ru-RU" dirty="0"/>
                  <a:t>Итого: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10+7+7+7+7 = 38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8F0DB5-2CE2-47FF-A4D9-DC9627765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t="-32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9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FDCF5F-D699-4545-BDFD-4284A998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точки, связанные с транзакциями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098312-8A30-4568-AFF1-76B3ED258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Получения контента от создателей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A3ECC738-B3B3-43EA-B229-DE01F13FB4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ru-RU" dirty="0"/>
                  <a:t>Регистрация создателя - EI </a:t>
                </a:r>
              </a:p>
              <a:p>
                <a:pPr lvl="1"/>
                <a:r>
                  <a:rPr lang="ru-RU" dirty="0"/>
                  <a:t>Сложность: 4</a:t>
                </a:r>
              </a:p>
              <a:p>
                <a:pPr lvl="0"/>
                <a:r>
                  <a:rPr lang="ru-RU" dirty="0"/>
                  <a:t>Аутентификация и авторизация создателя (и не только) - EI </a:t>
                </a:r>
              </a:p>
              <a:p>
                <a:pPr lvl="1"/>
                <a:r>
                  <a:rPr lang="ru-RU" dirty="0"/>
                  <a:t>Сложность: 3</a:t>
                </a:r>
              </a:p>
              <a:p>
                <a:pPr lvl="0"/>
                <a:r>
                  <a:rPr lang="ru-RU" dirty="0"/>
                  <a:t>Загрузка контента - EI </a:t>
                </a:r>
              </a:p>
              <a:p>
                <a:pPr lvl="1"/>
                <a:r>
                  <a:rPr lang="ru-RU" dirty="0"/>
                  <a:t>Сложность: 3</a:t>
                </a:r>
              </a:p>
              <a:p>
                <a:r>
                  <a:rPr lang="en-US" dirty="0" err="1"/>
                  <a:t>Итого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4+3+3=10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A3ECC738-B3B3-43EA-B229-DE01F13FB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2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D02E3D-F164-4C29-99DD-DB05AA3D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Модерация контента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A2D7761-6542-4278-A507-F18B4A4E40B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ru-RU" dirty="0"/>
                  <a:t>Получение контента - EO </a:t>
                </a:r>
              </a:p>
              <a:p>
                <a:pPr lvl="1"/>
                <a:r>
                  <a:rPr lang="ru-RU" dirty="0"/>
                  <a:t>Сложность: 4</a:t>
                </a:r>
              </a:p>
              <a:p>
                <a:pPr lvl="0"/>
                <a:r>
                  <a:rPr lang="ru-RU" dirty="0"/>
                  <a:t>Решение - EI </a:t>
                </a:r>
              </a:p>
              <a:p>
                <a:pPr lvl="1"/>
                <a:r>
                  <a:rPr lang="ru-RU" dirty="0"/>
                  <a:t>Сложность: 3</a:t>
                </a:r>
              </a:p>
              <a:p>
                <a:r>
                  <a:rPr lang="ru-RU" dirty="0"/>
                  <a:t>Итого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4+3=7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A2D7761-6542-4278-A507-F18B4A4E4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t="-23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09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510D-5D74-4075-A2A1-66B63D5D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Функциональные точки, связанные с транзакциями. </a:t>
            </a:r>
            <a:br>
              <a:rPr lang="ru-RU" dirty="0"/>
            </a:br>
            <a:r>
              <a:rPr lang="ru-RU" sz="3600" dirty="0"/>
              <a:t>Распространение контента пользователям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210AC2-5277-47B5-A63B-17EF4A569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247898"/>
            <a:ext cx="4754880" cy="416242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2400" dirty="0"/>
              <a:t>Общая лента контента </a:t>
            </a:r>
          </a:p>
          <a:p>
            <a:pPr lvl="1"/>
            <a:r>
              <a:rPr lang="ru-RU" dirty="0"/>
              <a:t>Просмотр текущего поста - EO </a:t>
            </a:r>
          </a:p>
          <a:p>
            <a:pPr lvl="2"/>
            <a:r>
              <a:rPr lang="ru-RU" sz="2000" dirty="0"/>
              <a:t>Сложность: 4</a:t>
            </a:r>
          </a:p>
          <a:p>
            <a:pPr lvl="1"/>
            <a:r>
              <a:rPr lang="ru-RU" dirty="0"/>
              <a:t>Переход к следующему посту - EI </a:t>
            </a:r>
          </a:p>
          <a:p>
            <a:pPr lvl="2"/>
            <a:r>
              <a:rPr lang="ru-RU" sz="2000" dirty="0"/>
              <a:t>Сложность: 3</a:t>
            </a:r>
          </a:p>
          <a:p>
            <a:pPr lvl="0"/>
            <a:r>
              <a:rPr lang="ru-RU" sz="2400" dirty="0"/>
              <a:t>Подписки </a:t>
            </a:r>
          </a:p>
          <a:p>
            <a:pPr lvl="1"/>
            <a:r>
              <a:rPr lang="ru-RU" dirty="0"/>
              <a:t>Лента контента подписок - EO </a:t>
            </a:r>
          </a:p>
          <a:p>
            <a:pPr lvl="2"/>
            <a:r>
              <a:rPr lang="ru-RU" dirty="0"/>
              <a:t>Просмотр текущего поста - EO </a:t>
            </a:r>
          </a:p>
          <a:p>
            <a:pPr lvl="3"/>
            <a:r>
              <a:rPr lang="ru-RU" sz="1800" dirty="0"/>
              <a:t>Сложность: 4</a:t>
            </a:r>
          </a:p>
          <a:p>
            <a:pPr lvl="2"/>
            <a:r>
              <a:rPr lang="ru-RU" dirty="0"/>
              <a:t>Переход к следующему посту - EI </a:t>
            </a:r>
          </a:p>
          <a:p>
            <a:pPr lvl="3"/>
            <a:r>
              <a:rPr lang="ru-RU" sz="1800" dirty="0"/>
              <a:t>Сложность: 3</a:t>
            </a:r>
          </a:p>
          <a:p>
            <a:pPr lvl="2"/>
            <a:r>
              <a:rPr lang="ru-RU" sz="2000" dirty="0"/>
              <a:t>Поиск создателей контента - EQ </a:t>
            </a:r>
          </a:p>
          <a:p>
            <a:pPr lvl="3"/>
            <a:r>
              <a:rPr lang="ru-RU" sz="1800" dirty="0"/>
              <a:t>Сложность: 3</a:t>
            </a:r>
          </a:p>
          <a:p>
            <a:pPr lvl="3"/>
            <a:endParaRPr lang="ru-RU" sz="1800" dirty="0"/>
          </a:p>
          <a:p>
            <a:pPr marL="4572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4FED38-72B0-49D9-806B-D2C054EB31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7612" y="2247899"/>
                <a:ext cx="4754880" cy="41624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400" dirty="0"/>
                  <a:t>Просмотр контента конкретного создателя </a:t>
                </a:r>
              </a:p>
              <a:p>
                <a:pPr lvl="1"/>
                <a:r>
                  <a:rPr lang="ru-RU" dirty="0"/>
                  <a:t>Просмотр текущего поста - EO </a:t>
                </a:r>
              </a:p>
              <a:p>
                <a:pPr lvl="2"/>
                <a:r>
                  <a:rPr lang="ru-RU" sz="2000" dirty="0"/>
                  <a:t>Сложность: 4</a:t>
                </a:r>
              </a:p>
              <a:p>
                <a:pPr lvl="1"/>
                <a:r>
                  <a:rPr lang="ru-RU" dirty="0"/>
                  <a:t>Переход к следующему посту - EI </a:t>
                </a:r>
              </a:p>
              <a:p>
                <a:pPr lvl="2"/>
                <a:r>
                  <a:rPr lang="ru-RU" sz="2000" dirty="0"/>
                  <a:t>Сложность: 3</a:t>
                </a:r>
              </a:p>
              <a:p>
                <a:pPr lvl="0"/>
                <a:r>
                  <a:rPr lang="ru-RU" sz="2400" dirty="0"/>
                  <a:t>Подписка на конкретного создателя - EI </a:t>
                </a:r>
              </a:p>
              <a:p>
                <a:pPr lvl="1"/>
                <a:r>
                  <a:rPr lang="ru-RU" sz="2200" dirty="0"/>
                  <a:t>Сложность: 3</a:t>
                </a:r>
              </a:p>
              <a:p>
                <a:r>
                  <a:rPr lang="ru-RU" sz="2400" dirty="0"/>
                  <a:t>Итого: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4+3+4+3+3+4+3+3 = 27</m:t>
                      </m:r>
                    </m:oMath>
                  </m:oMathPara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64FED38-72B0-49D9-806B-D2C054EB3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7612" y="2247899"/>
                <a:ext cx="4754880" cy="4162425"/>
              </a:xfrm>
              <a:blipFill>
                <a:blip r:embed="rId3"/>
                <a:stretch>
                  <a:fillRect t="-2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60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CE6DF-9767-499F-8A35-81144F05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точки, связанные с транзакциями. </a:t>
            </a:r>
            <a:br>
              <a:rPr lang="ru-RU" dirty="0"/>
            </a:br>
            <a:r>
              <a:rPr lang="ru-RU" sz="3600" dirty="0"/>
              <a:t>Монетизация контента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34E252-D40E-48CF-BCD6-02009DBFA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276474"/>
            <a:ext cx="4754880" cy="4023360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Включение рекламных постов в ленту пользователей </a:t>
            </a:r>
          </a:p>
          <a:p>
            <a:pPr lvl="1"/>
            <a:r>
              <a:rPr lang="ru-RU" dirty="0"/>
              <a:t>Просмотр текущего поста - EO </a:t>
            </a:r>
          </a:p>
          <a:p>
            <a:pPr lvl="2"/>
            <a:r>
              <a:rPr lang="ru-RU" sz="1600" dirty="0"/>
              <a:t>Сложность: 4</a:t>
            </a:r>
          </a:p>
          <a:p>
            <a:pPr lvl="1"/>
            <a:r>
              <a:rPr lang="ru-RU" dirty="0"/>
              <a:t>Переход к следующему посту - EI </a:t>
            </a:r>
          </a:p>
          <a:p>
            <a:pPr lvl="2"/>
            <a:r>
              <a:rPr lang="ru-RU" sz="1600" dirty="0"/>
              <a:t>Сложность: 3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1CE2DD-98DA-40D9-B716-75B51EE965B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67612" y="2276475"/>
                <a:ext cx="4754880" cy="402336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ru-RU" sz="2400" dirty="0"/>
                  <a:t>Загрузка рекламных постов - EI </a:t>
                </a:r>
              </a:p>
              <a:p>
                <a:pPr lvl="1"/>
                <a:r>
                  <a:rPr lang="ru-RU" sz="2200" dirty="0"/>
                  <a:t>Сложность: 3</a:t>
                </a:r>
              </a:p>
              <a:p>
                <a:r>
                  <a:rPr lang="ru-RU" sz="2000" dirty="0"/>
                  <a:t>Итого: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3+4+3 = 10</m:t>
                    </m:r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1CE2DD-98DA-40D9-B716-75B51EE96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67612" y="2276475"/>
                <a:ext cx="4754880" cy="4023360"/>
              </a:xfrm>
              <a:blipFill>
                <a:blip r:embed="rId3"/>
                <a:stretch>
                  <a:fillRect l="-256" t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02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952C1-E3DD-45F6-A66B-C0A0962B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9B880-FEEF-4039-8A18-1E4DB044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274" y="1832546"/>
            <a:ext cx="5372726" cy="4023360"/>
          </a:xfrm>
        </p:spPr>
        <p:txBody>
          <a:bodyPr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</a:rPr>
              <a:t>Обмен данными = 3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Распределённая обработка данных = 3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Производительность = 4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Ограничения по аппаратным ресурсам = 0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Транзакционная нагрузка = 4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Интенсивность взаимодействия с пользователем = 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9A356C-9CCE-4A21-B3DF-093840AF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1328" y="1667657"/>
            <a:ext cx="4696918" cy="4023360"/>
          </a:xfrm>
        </p:spPr>
        <p:txBody>
          <a:bodyPr>
            <a:norm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</a:rPr>
              <a:t>Эргономика = 3</a:t>
            </a:r>
            <a:endParaRPr lang="en-US" sz="2000" dirty="0">
              <a:solidFill>
                <a:schemeClr val="tx1"/>
              </a:solidFill>
            </a:endParaRP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Интенсивность изменения данных (ILF) пользователями = 3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Сложность обработки = 0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Повторное использование = 0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Удобство инсталляции = 0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Удобство администрирования = 2</a:t>
            </a:r>
          </a:p>
          <a:p>
            <a:pPr lvl="0"/>
            <a:r>
              <a:rPr lang="ru-RU" sz="2000" dirty="0" err="1">
                <a:solidFill>
                  <a:schemeClr val="tx1"/>
                </a:solidFill>
              </a:rPr>
              <a:t>Портируемость</a:t>
            </a:r>
            <a:r>
              <a:rPr lang="ru-RU" sz="2000" dirty="0">
                <a:solidFill>
                  <a:schemeClr val="tx1"/>
                </a:solidFill>
              </a:rPr>
              <a:t> = 2</a:t>
            </a:r>
          </a:p>
          <a:p>
            <a:pPr lvl="0"/>
            <a:r>
              <a:rPr lang="ru-RU" sz="2000" dirty="0">
                <a:solidFill>
                  <a:schemeClr val="tx1"/>
                </a:solidFill>
              </a:rPr>
              <a:t>Гибкость = 0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96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2E6794C-DAA0-4218-854C-F1F76F76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2C06C28-0D28-46AA-8ACA-F61E5CB1A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𝑈𝐹𝑃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 15+38+10+7+27+10 = 107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𝑇𝐷𝐼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 3+3+4+0+4+2+3+3+0+0+0+2+2+0= 26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𝑉𝐴𝐹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 (26∗0.01) + 0.65 = 0.91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𝐴𝐹𝑃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𝑈𝐹𝑃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∗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𝑉𝐴𝐹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 107 ∗ 0.91 = 97.37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2C06C28-0D28-46AA-8ACA-F61E5CB1A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9B616D-4AD2-41FD-9AF9-D4A963308E63}"/>
              </a:ext>
            </a:extLst>
          </p:cNvPr>
          <p:cNvSpPr/>
          <p:nvPr/>
        </p:nvSpPr>
        <p:spPr>
          <a:xfrm>
            <a:off x="1294151" y="4694792"/>
            <a:ext cx="972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m - количество человеко-месяцев, f - количество функциональных точек, j - коэффициент. </a:t>
            </a:r>
          </a:p>
        </p:txBody>
      </p:sp>
    </p:spTree>
    <p:extLst>
      <p:ext uri="{BB962C8B-B14F-4D97-AF65-F5344CB8AC3E}">
        <p14:creationId xmlns:p14="http://schemas.microsoft.com/office/powerpoint/2010/main" val="101869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D6A4-DB4E-4CE7-9D48-5DDDA7D5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33928"/>
            <a:ext cx="9872871" cy="4738589"/>
          </a:xfrm>
        </p:spPr>
        <p:txBody>
          <a:bodyPr>
            <a:normAutofit/>
          </a:bodyPr>
          <a:lstStyle/>
          <a:p>
            <a:r>
              <a:rPr lang="ru-RU" dirty="0"/>
              <a:t>Для данного проекта j принимает значения:</a:t>
            </a:r>
          </a:p>
          <a:p>
            <a:endParaRPr lang="ru-RU" dirty="0"/>
          </a:p>
          <a:p>
            <a:r>
              <a:rPr lang="ru-RU" dirty="0"/>
              <a:t>Тогда нам потребуется столько человеко-месяцев</a:t>
            </a:r>
          </a:p>
          <a:p>
            <a:endParaRPr lang="ru-RU" dirty="0"/>
          </a:p>
          <a:p>
            <a:r>
              <a:rPr lang="ru-RU" dirty="0"/>
              <a:t>Если команда разработки состоит из 10 человек, нам потребуется </a:t>
            </a:r>
          </a:p>
          <a:p>
            <a:endParaRPr lang="ru-RU" dirty="0"/>
          </a:p>
          <a:p>
            <a:r>
              <a:rPr lang="ru-RU" dirty="0"/>
              <a:t>месяцев</a:t>
            </a:r>
            <a:r>
              <a:rPr lang="en-US" dirty="0"/>
              <a:t> </a:t>
            </a:r>
            <a:r>
              <a:rPr lang="ru-RU" dirty="0"/>
              <a:t>или</a:t>
            </a:r>
          </a:p>
          <a:p>
            <a:endParaRPr lang="ru-RU" dirty="0"/>
          </a:p>
          <a:p>
            <a:r>
              <a:rPr lang="ru-RU" dirty="0"/>
              <a:t>дней, что примерно в 2-2.5 раз выше результата, полученного в ходе экспертной оценки (22-31 дней)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2DFE4-4108-45CB-BD7A-B0C8C348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ACBFB8B-2D13-42EB-BDB3-770AB1418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08033"/>
              </p:ext>
            </p:extLst>
          </p:nvPr>
        </p:nvGraphicFramePr>
        <p:xfrm>
          <a:off x="1126539" y="2027032"/>
          <a:ext cx="9872663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546">
                  <a:extLst>
                    <a:ext uri="{9D8B030D-6E8A-4147-A177-3AD203B41FA5}">
                      <a16:colId xmlns:a16="http://schemas.microsoft.com/office/drawing/2014/main" val="534832502"/>
                    </a:ext>
                  </a:extLst>
                </a:gridCol>
                <a:gridCol w="3291546">
                  <a:extLst>
                    <a:ext uri="{9D8B030D-6E8A-4147-A177-3AD203B41FA5}">
                      <a16:colId xmlns:a16="http://schemas.microsoft.com/office/drawing/2014/main" val="848538469"/>
                    </a:ext>
                  </a:extLst>
                </a:gridCol>
                <a:gridCol w="3289571">
                  <a:extLst>
                    <a:ext uri="{9D8B030D-6E8A-4147-A177-3AD203B41FA5}">
                      <a16:colId xmlns:a16="http://schemas.microsoft.com/office/drawing/2014/main" val="254579846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лучший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худший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587402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0.43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0.45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0.48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130214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272E038-81CD-40D0-9BAA-7C4F1DB5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95503"/>
              </p:ext>
            </p:extLst>
          </p:nvPr>
        </p:nvGraphicFramePr>
        <p:xfrm>
          <a:off x="1159668" y="2989096"/>
          <a:ext cx="9872663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546">
                  <a:extLst>
                    <a:ext uri="{9D8B030D-6E8A-4147-A177-3AD203B41FA5}">
                      <a16:colId xmlns:a16="http://schemas.microsoft.com/office/drawing/2014/main" val="1715226777"/>
                    </a:ext>
                  </a:extLst>
                </a:gridCol>
                <a:gridCol w="3291546">
                  <a:extLst>
                    <a:ext uri="{9D8B030D-6E8A-4147-A177-3AD203B41FA5}">
                      <a16:colId xmlns:a16="http://schemas.microsoft.com/office/drawing/2014/main" val="1477358935"/>
                    </a:ext>
                  </a:extLst>
                </a:gridCol>
                <a:gridCol w="3289571">
                  <a:extLst>
                    <a:ext uri="{9D8B030D-6E8A-4147-A177-3AD203B41FA5}">
                      <a16:colId xmlns:a16="http://schemas.microsoft.com/office/drawing/2014/main" val="97303792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лучший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худший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5828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13.6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17.9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0511848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BA680ED-B42E-4942-9FE0-178E3B435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80451"/>
              </p:ext>
            </p:extLst>
          </p:nvPr>
        </p:nvGraphicFramePr>
        <p:xfrm>
          <a:off x="1126538" y="3910674"/>
          <a:ext cx="9872663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546">
                  <a:extLst>
                    <a:ext uri="{9D8B030D-6E8A-4147-A177-3AD203B41FA5}">
                      <a16:colId xmlns:a16="http://schemas.microsoft.com/office/drawing/2014/main" val="1357374093"/>
                    </a:ext>
                  </a:extLst>
                </a:gridCol>
                <a:gridCol w="3291546">
                  <a:extLst>
                    <a:ext uri="{9D8B030D-6E8A-4147-A177-3AD203B41FA5}">
                      <a16:colId xmlns:a16="http://schemas.microsoft.com/office/drawing/2014/main" val="829992358"/>
                    </a:ext>
                  </a:extLst>
                </a:gridCol>
                <a:gridCol w="3289571">
                  <a:extLst>
                    <a:ext uri="{9D8B030D-6E8A-4147-A177-3AD203B41FA5}">
                      <a16:colId xmlns:a16="http://schemas.microsoft.com/office/drawing/2014/main" val="100236455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лучший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худший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36571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1.36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1.79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2.7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10045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E8BAD77-B960-4031-BFCB-F4AACF95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6448"/>
              </p:ext>
            </p:extLst>
          </p:nvPr>
        </p:nvGraphicFramePr>
        <p:xfrm>
          <a:off x="1126537" y="4939592"/>
          <a:ext cx="9872663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546">
                  <a:extLst>
                    <a:ext uri="{9D8B030D-6E8A-4147-A177-3AD203B41FA5}">
                      <a16:colId xmlns:a16="http://schemas.microsoft.com/office/drawing/2014/main" val="3097138745"/>
                    </a:ext>
                  </a:extLst>
                </a:gridCol>
                <a:gridCol w="3291546">
                  <a:extLst>
                    <a:ext uri="{9D8B030D-6E8A-4147-A177-3AD203B41FA5}">
                      <a16:colId xmlns:a16="http://schemas.microsoft.com/office/drawing/2014/main" val="3977659365"/>
                    </a:ext>
                  </a:extLst>
                </a:gridCol>
                <a:gridCol w="3289571">
                  <a:extLst>
                    <a:ext uri="{9D8B030D-6E8A-4147-A177-3AD203B41FA5}">
                      <a16:colId xmlns:a16="http://schemas.microsoft.com/office/drawing/2014/main" val="177031233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лучший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средний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худший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176866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64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0608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 Does Teacher Does.potx" id="{FA74037E-C2FC-4BF7-AB86-6A115E48A405}" vid="{B793C75E-005D-4C72-AFC4-95BDBA26D4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1539</Words>
  <Application>Microsoft Office PowerPoint</Application>
  <PresentationFormat>Широкоэкранный</PresentationFormat>
  <Paragraphs>260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Corbel</vt:lpstr>
      <vt:lpstr>Times New Roman</vt:lpstr>
      <vt:lpstr>Basis</vt:lpstr>
      <vt:lpstr>Расчёт трудозатрат проекта devGAG с помощью функциональных точек</vt:lpstr>
      <vt:lpstr>Границы продукта</vt:lpstr>
      <vt:lpstr>Функциональные точки, связанные с данными</vt:lpstr>
      <vt:lpstr>Функциональные точки, связанные с транзакциями</vt:lpstr>
      <vt:lpstr>Функциональные точки, связанные с транзакциями.  Распространение контента пользователям</vt:lpstr>
      <vt:lpstr>Функциональные точки, связанные с транзакциями.  Монетизация контента</vt:lpstr>
      <vt:lpstr>TD</vt:lpstr>
      <vt:lpstr>Метрики</vt:lpstr>
      <vt:lpstr>Метрики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2019-03-18T11:18:56Z</dcterms:created>
  <dcterms:modified xsi:type="dcterms:W3CDTF">2019-03-20T05:17:05Z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2018-08-20T20:03:10.9182338Z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