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handoutMasterIdLst>
    <p:handoutMasterId r:id="rId18"/>
  </p:handoutMasterIdLst>
  <p:sldIdLst>
    <p:sldId id="257" r:id="rId5"/>
    <p:sldId id="264" r:id="rId6"/>
    <p:sldId id="259" r:id="rId7"/>
    <p:sldId id="286" r:id="rId8"/>
    <p:sldId id="288" r:id="rId9"/>
    <p:sldId id="289" r:id="rId10"/>
    <p:sldId id="290" r:id="rId11"/>
    <p:sldId id="291" r:id="rId12"/>
    <p:sldId id="292" r:id="rId13"/>
    <p:sldId id="284" r:id="rId14"/>
    <p:sldId id="262" r:id="rId15"/>
    <p:sldId id="263" r:id="rId1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134750F-8A78-4585-8237-085D203172A5}">
          <p14:sldIdLst>
            <p14:sldId id="257"/>
            <p14:sldId id="264"/>
            <p14:sldId id="259"/>
            <p14:sldId id="286"/>
            <p14:sldId id="288"/>
            <p14:sldId id="289"/>
            <p14:sldId id="290"/>
            <p14:sldId id="291"/>
            <p14:sldId id="292"/>
            <p14:sldId id="284"/>
            <p14:sldId id="262"/>
            <p14:sldId id="263"/>
          </p14:sldIdLst>
        </p14:section>
        <p14:section name="説明用資料" id="{66FB29A9-AA27-4CEB-8409-EA8AE862205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FD57"/>
    <a:srgbClr val="F15543"/>
    <a:srgbClr val="4FFD4F"/>
    <a:srgbClr val="F26C4F"/>
    <a:srgbClr val="FED69B"/>
    <a:srgbClr val="BE2B0E"/>
    <a:srgbClr val="9BE4EE"/>
    <a:srgbClr val="EE411E"/>
    <a:srgbClr val="388FCE"/>
    <a:srgbClr val="995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69460" autoAdjust="0"/>
  </p:normalViewPr>
  <p:slideViewPr>
    <p:cSldViewPr snapToGrid="0">
      <p:cViewPr varScale="1">
        <p:scale>
          <a:sx n="50" d="100"/>
          <a:sy n="50" d="100"/>
        </p:scale>
        <p:origin x="1956" y="-5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0763" tIns="45382" rIns="90763" bIns="4538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5" y="0"/>
            <a:ext cx="2918830" cy="495029"/>
          </a:xfrm>
          <a:prstGeom prst="rect">
            <a:avLst/>
          </a:prstGeom>
        </p:spPr>
        <p:txBody>
          <a:bodyPr vert="horz" lIns="90763" tIns="45382" rIns="90763" bIns="45382" rtlCol="0"/>
          <a:lstStyle>
            <a:lvl1pPr algn="r">
              <a:defRPr sz="1200"/>
            </a:lvl1pPr>
          </a:lstStyle>
          <a:p>
            <a:fld id="{89A7BBCF-75A6-4C8B-BC6A-8D3506EE5BF7}" type="datetimeFigureOut">
              <a:rPr kumimoji="1" lang="ja-JP" altLang="en-US" smtClean="0"/>
              <a:t>2024/2/20</a:t>
            </a:fld>
            <a:endParaRPr kumimoji="1" lang="ja-JP" altLang="en-US"/>
          </a:p>
        </p:txBody>
      </p:sp>
      <p:sp>
        <p:nvSpPr>
          <p:cNvPr id="4" name="フッター プレースホルダー 3"/>
          <p:cNvSpPr>
            <a:spLocks noGrp="1"/>
          </p:cNvSpPr>
          <p:nvPr>
            <p:ph type="ftr" sz="quarter" idx="2"/>
          </p:nvPr>
        </p:nvSpPr>
        <p:spPr>
          <a:xfrm>
            <a:off x="1" y="9371286"/>
            <a:ext cx="2918830" cy="495028"/>
          </a:xfrm>
          <a:prstGeom prst="rect">
            <a:avLst/>
          </a:prstGeom>
        </p:spPr>
        <p:txBody>
          <a:bodyPr vert="horz" lIns="90763" tIns="45382" rIns="90763" bIns="4538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5" y="9371286"/>
            <a:ext cx="2918830" cy="495028"/>
          </a:xfrm>
          <a:prstGeom prst="rect">
            <a:avLst/>
          </a:prstGeom>
        </p:spPr>
        <p:txBody>
          <a:bodyPr vert="horz" lIns="90763" tIns="45382" rIns="90763" bIns="45382" rtlCol="0" anchor="b"/>
          <a:lstStyle>
            <a:lvl1pPr algn="r">
              <a:defRPr sz="1200"/>
            </a:lvl1pPr>
          </a:lstStyle>
          <a:p>
            <a:fld id="{C113DFFF-9637-496D-8335-5396314B9ECF}" type="slidenum">
              <a:rPr kumimoji="1" lang="ja-JP" altLang="en-US" smtClean="0"/>
              <a:t>‹#›</a:t>
            </a:fld>
            <a:endParaRPr kumimoji="1" lang="ja-JP" altLang="en-US"/>
          </a:p>
        </p:txBody>
      </p:sp>
    </p:spTree>
    <p:extLst>
      <p:ext uri="{BB962C8B-B14F-4D97-AF65-F5344CB8AC3E}">
        <p14:creationId xmlns:p14="http://schemas.microsoft.com/office/powerpoint/2010/main" val="2912640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0763" tIns="45382" rIns="90763" bIns="4538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0" cy="495029"/>
          </a:xfrm>
          <a:prstGeom prst="rect">
            <a:avLst/>
          </a:prstGeom>
        </p:spPr>
        <p:txBody>
          <a:bodyPr vert="horz" lIns="90763" tIns="45382" rIns="90763" bIns="45382" rtlCol="0"/>
          <a:lstStyle>
            <a:lvl1pPr algn="r">
              <a:defRPr sz="1200"/>
            </a:lvl1pPr>
          </a:lstStyle>
          <a:p>
            <a:fld id="{6A6697DB-411C-4E78-A81C-D9613C79AFA0}" type="datetimeFigureOut">
              <a:rPr kumimoji="1" lang="ja-JP" altLang="en-US" smtClean="0"/>
              <a:t>2024/2/20</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0763" tIns="45382" rIns="90763" bIns="45382"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0763" tIns="45382" rIns="90763" bIns="4538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6"/>
            <a:ext cx="2918830" cy="495028"/>
          </a:xfrm>
          <a:prstGeom prst="rect">
            <a:avLst/>
          </a:prstGeom>
        </p:spPr>
        <p:txBody>
          <a:bodyPr vert="horz" lIns="90763" tIns="45382" rIns="90763" bIns="4538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6"/>
            <a:ext cx="2918830" cy="495028"/>
          </a:xfrm>
          <a:prstGeom prst="rect">
            <a:avLst/>
          </a:prstGeom>
        </p:spPr>
        <p:txBody>
          <a:bodyPr vert="horz" lIns="90763" tIns="45382" rIns="90763" bIns="45382" rtlCol="0" anchor="b"/>
          <a:lstStyle>
            <a:lvl1pPr algn="r">
              <a:defRPr sz="1200"/>
            </a:lvl1pPr>
          </a:lstStyle>
          <a:p>
            <a:fld id="{24C84432-381D-4F1E-BBC0-9820E00236A0}" type="slidenum">
              <a:rPr kumimoji="1" lang="ja-JP" altLang="en-US" smtClean="0"/>
              <a:t>‹#›</a:t>
            </a:fld>
            <a:endParaRPr kumimoji="1" lang="ja-JP" altLang="en-US"/>
          </a:p>
        </p:txBody>
      </p:sp>
    </p:spTree>
    <p:extLst>
      <p:ext uri="{BB962C8B-B14F-4D97-AF65-F5344CB8AC3E}">
        <p14:creationId xmlns:p14="http://schemas.microsoft.com/office/powerpoint/2010/main" val="39709668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9350" y="1233488"/>
            <a:ext cx="4437063" cy="33289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sz="1000" dirty="0">
                <a:latin typeface="源ノ角ゴシック Normal" panose="020B0400000000000000" pitchFamily="34" charset="-128"/>
                <a:ea typeface="源ノ角ゴシック Normal" panose="020B0400000000000000" pitchFamily="34" charset="-128"/>
              </a:rPr>
              <a:t>テクニカル指標の組み合わせによるトレーディングアルゴリズムの提案を発表します．藤原研のオンコン・マハルク・ラフマンです</a:t>
            </a:r>
            <a:endParaRPr lang="en-US" altLang="ja-JP" sz="1000" dirty="0">
              <a:latin typeface="源ノ角ゴシック Normal" panose="020B0400000000000000" pitchFamily="34" charset="-128"/>
              <a:ea typeface="源ノ角ゴシック Normal" panose="020B0400000000000000" pitchFamily="34" charset="-128"/>
            </a:endParaRPr>
          </a:p>
          <a:p>
            <a:r>
              <a:rPr lang="ja-JP" altLang="en-US" sz="1000" dirty="0">
                <a:ea typeface="源ノ角ゴシック Normal" panose="020B0400000000000000" pitchFamily="34" charset="-128"/>
              </a:rPr>
              <a:t>よろしくお願いします．</a:t>
            </a:r>
            <a:endParaRPr lang="ja-JP" altLang="en-US" sz="1000" dirty="0"/>
          </a:p>
        </p:txBody>
      </p:sp>
    </p:spTree>
    <p:extLst>
      <p:ext uri="{BB962C8B-B14F-4D97-AF65-F5344CB8AC3E}">
        <p14:creationId xmlns:p14="http://schemas.microsoft.com/office/powerpoint/2010/main" val="2905482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3D7B3-5FF1-95CC-A061-791AD8AEA5DC}"/>
            </a:ext>
          </a:extLst>
        </p:cNvPr>
        <p:cNvGrpSpPr/>
        <p:nvPr/>
      </p:nvGrpSpPr>
      <p:grpSpPr>
        <a:xfrm>
          <a:off x="0" y="0"/>
          <a:ext cx="0" cy="0"/>
          <a:chOff x="0" y="0"/>
          <a:chExt cx="0" cy="0"/>
        </a:xfrm>
      </p:grpSpPr>
      <p:sp>
        <p:nvSpPr>
          <p:cNvPr id="33794" name="Rectangle 7">
            <a:extLst>
              <a:ext uri="{FF2B5EF4-FFF2-40B4-BE49-F238E27FC236}">
                <a16:creationId xmlns:a16="http://schemas.microsoft.com/office/drawing/2014/main" id="{7F36CB4C-EA8D-3992-6D5E-CE8A3C5F063F}"/>
              </a:ext>
            </a:extLst>
          </p:cNvPr>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10</a:t>
            </a:fld>
            <a:endParaRPr lang="en-US" altLang="ja-JP" sz="1200">
              <a:latin typeface="Times New Roman" pitchFamily="18" charset="0"/>
            </a:endParaRPr>
          </a:p>
        </p:txBody>
      </p:sp>
      <p:sp>
        <p:nvSpPr>
          <p:cNvPr id="33795" name="Rectangle 7">
            <a:extLst>
              <a:ext uri="{FF2B5EF4-FFF2-40B4-BE49-F238E27FC236}">
                <a16:creationId xmlns:a16="http://schemas.microsoft.com/office/drawing/2014/main" id="{7C796BE5-AEE6-5D3B-58DC-C52A36F95FF5}"/>
              </a:ext>
            </a:extLst>
          </p:cNvPr>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10</a:t>
            </a:fld>
            <a:endParaRPr lang="en-US" altLang="ja-JP" sz="1200">
              <a:latin typeface="Times New Roman" pitchFamily="18" charset="0"/>
            </a:endParaRPr>
          </a:p>
        </p:txBody>
      </p:sp>
      <p:sp>
        <p:nvSpPr>
          <p:cNvPr id="33796" name="Rectangle 2">
            <a:extLst>
              <a:ext uri="{FF2B5EF4-FFF2-40B4-BE49-F238E27FC236}">
                <a16:creationId xmlns:a16="http://schemas.microsoft.com/office/drawing/2014/main" id="{E6D2C4C5-E905-AFB0-50AF-76A4F847CA06}"/>
              </a:ext>
            </a:extLst>
          </p:cNvPr>
          <p:cNvSpPr>
            <a:spLocks noGrp="1" noRot="1" noChangeAspect="1" noChangeArrowheads="1" noTextEdit="1"/>
          </p:cNvSpPr>
          <p:nvPr>
            <p:ph type="sldImg"/>
          </p:nvPr>
        </p:nvSpPr>
        <p:spPr>
          <a:ln/>
        </p:spPr>
      </p:sp>
      <p:sp>
        <p:nvSpPr>
          <p:cNvPr id="33797" name="Rectangle 3">
            <a:extLst>
              <a:ext uri="{FF2B5EF4-FFF2-40B4-BE49-F238E27FC236}">
                <a16:creationId xmlns:a16="http://schemas.microsoft.com/office/drawing/2014/main" id="{6354C711-B0B4-2AB5-C4A3-6C37A10A0A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ja-JP" altLang="en-US" sz="1200" kern="1200" dirty="0">
                <a:solidFill>
                  <a:schemeClr val="tx1"/>
                </a:solidFill>
                <a:effectLst/>
                <a:latin typeface="Times New Roman" pitchFamily="18" charset="0"/>
                <a:ea typeface="ＭＳ Ｐ明朝" pitchFamily="18" charset="-128"/>
                <a:cs typeface="+mn-cs"/>
              </a:rPr>
              <a:t>ここでは</a:t>
            </a:r>
            <a:r>
              <a:rPr kumimoji="1" lang="en-US" altLang="ja-JP" sz="1200" kern="1200" dirty="0">
                <a:solidFill>
                  <a:schemeClr val="tx1"/>
                </a:solidFill>
                <a:effectLst/>
                <a:latin typeface="Times New Roman" pitchFamily="18" charset="0"/>
                <a:ea typeface="ＭＳ Ｐ明朝" pitchFamily="18" charset="-128"/>
                <a:cs typeface="+mn-cs"/>
              </a:rPr>
              <a:t>MACD</a:t>
            </a:r>
            <a:r>
              <a:rPr kumimoji="1" lang="ja-JP" altLang="en-US" sz="1200" kern="1200" dirty="0">
                <a:solidFill>
                  <a:schemeClr val="tx1"/>
                </a:solidFill>
                <a:effectLst/>
                <a:latin typeface="Times New Roman" pitchFamily="18" charset="0"/>
                <a:ea typeface="ＭＳ Ｐ明朝" pitchFamily="18" charset="-128"/>
                <a:cs typeface="+mn-cs"/>
              </a:rPr>
              <a:t>と</a:t>
            </a:r>
            <a:r>
              <a:rPr kumimoji="1" lang="en-US" altLang="ja-JP" sz="1200" kern="1200" dirty="0">
                <a:solidFill>
                  <a:schemeClr val="tx1"/>
                </a:solidFill>
                <a:effectLst/>
                <a:latin typeface="Times New Roman" pitchFamily="18" charset="0"/>
                <a:ea typeface="ＭＳ Ｐ明朝" pitchFamily="18" charset="-128"/>
                <a:cs typeface="+mn-cs"/>
              </a:rPr>
              <a:t>BB</a:t>
            </a:r>
            <a:r>
              <a:rPr kumimoji="1" lang="ja-JP" altLang="en-US" sz="1200" kern="1200" dirty="0">
                <a:solidFill>
                  <a:schemeClr val="tx1"/>
                </a:solidFill>
                <a:effectLst/>
                <a:latin typeface="Times New Roman" pitchFamily="18" charset="0"/>
                <a:ea typeface="ＭＳ Ｐ明朝" pitchFamily="18" charset="-128"/>
                <a:cs typeface="+mn-cs"/>
              </a:rPr>
              <a:t>を主体とし，</a:t>
            </a:r>
            <a:r>
              <a:rPr kumimoji="1" lang="en-US" altLang="ja-JP" sz="1200" kern="1200" dirty="0">
                <a:solidFill>
                  <a:schemeClr val="tx1"/>
                </a:solidFill>
                <a:effectLst/>
                <a:latin typeface="Times New Roman" pitchFamily="18" charset="0"/>
                <a:ea typeface="ＭＳ Ｐ明朝" pitchFamily="18" charset="-128"/>
                <a:cs typeface="+mn-cs"/>
              </a:rPr>
              <a:t>FMA</a:t>
            </a:r>
            <a:r>
              <a:rPr kumimoji="1" lang="ja-JP" altLang="en-US" sz="1200" kern="1200" dirty="0">
                <a:solidFill>
                  <a:schemeClr val="tx1"/>
                </a:solidFill>
                <a:effectLst/>
                <a:latin typeface="Times New Roman" pitchFamily="18" charset="0"/>
                <a:ea typeface="ＭＳ Ｐ明朝" pitchFamily="18" charset="-128"/>
                <a:cs typeface="+mn-cs"/>
              </a:rPr>
              <a:t>を組み合わせた，３つの組み合わせを載せています．</a:t>
            </a:r>
            <a:endParaRPr kumimoji="1" lang="ja-JP" altLang="ja-JP" sz="1200" kern="1200" dirty="0">
              <a:solidFill>
                <a:schemeClr val="tx1"/>
              </a:solidFill>
              <a:effectLst/>
              <a:latin typeface="Times New Roman" pitchFamily="18" charset="0"/>
              <a:ea typeface="ＭＳ Ｐ明朝" pitchFamily="18" charset="-128"/>
              <a:cs typeface="+mn-cs"/>
            </a:endParaRPr>
          </a:p>
        </p:txBody>
      </p:sp>
    </p:spTree>
    <p:extLst>
      <p:ext uri="{BB962C8B-B14F-4D97-AF65-F5344CB8AC3E}">
        <p14:creationId xmlns:p14="http://schemas.microsoft.com/office/powerpoint/2010/main" val="1291151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11</a:t>
            </a:fld>
            <a:endParaRPr lang="en-US" altLang="ja-JP" sz="1200">
              <a:latin typeface="Times New Roman" pitchFamily="18" charset="0"/>
            </a:endParaRPr>
          </a:p>
        </p:txBody>
      </p:sp>
      <p:sp>
        <p:nvSpPr>
          <p:cNvPr id="33795"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11</a:t>
            </a:fld>
            <a:endParaRPr lang="en-US" altLang="ja-JP" sz="1200">
              <a:latin typeface="Times New Roman" pitchFamily="18"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Times New Roman" pitchFamily="18" charset="0"/>
                <a:ea typeface="ＭＳ Ｐ明朝" pitchFamily="18" charset="-128"/>
                <a:cs typeface="+mn-cs"/>
              </a:rPr>
              <a:t>シミュレーションは，</a:t>
            </a:r>
            <a:r>
              <a:rPr kumimoji="1" lang="en-US" altLang="ja-JP" sz="1200" kern="1200" dirty="0">
                <a:solidFill>
                  <a:schemeClr val="tx1"/>
                </a:solidFill>
                <a:effectLst/>
                <a:latin typeface="Times New Roman" pitchFamily="18" charset="0"/>
                <a:ea typeface="ＭＳ Ｐ明朝" pitchFamily="18" charset="-128"/>
                <a:cs typeface="+mn-cs"/>
              </a:rPr>
              <a:t>Python3</a:t>
            </a:r>
            <a:r>
              <a:rPr kumimoji="1" lang="ja-JP" altLang="en-US" sz="1200" kern="1200" dirty="0">
                <a:solidFill>
                  <a:schemeClr val="tx1"/>
                </a:solidFill>
                <a:effectLst/>
                <a:latin typeface="Times New Roman" pitchFamily="18" charset="0"/>
                <a:ea typeface="ＭＳ Ｐ明朝" pitchFamily="18" charset="-128"/>
                <a:cs typeface="+mn-cs"/>
              </a:rPr>
              <a:t>と，</a:t>
            </a:r>
            <a:r>
              <a:rPr kumimoji="1" lang="en-US" altLang="ja-JP" sz="1200" kern="1200" dirty="0" err="1">
                <a:solidFill>
                  <a:schemeClr val="tx1"/>
                </a:solidFill>
                <a:effectLst/>
                <a:latin typeface="Times New Roman" pitchFamily="18" charset="0"/>
                <a:ea typeface="ＭＳ Ｐ明朝" pitchFamily="18" charset="-128"/>
                <a:cs typeface="+mn-cs"/>
              </a:rPr>
              <a:t>Backtesting</a:t>
            </a:r>
            <a:r>
              <a:rPr kumimoji="1" lang="ja-JP" altLang="en-US" sz="1200" kern="1200" dirty="0">
                <a:solidFill>
                  <a:schemeClr val="tx1"/>
                </a:solidFill>
                <a:effectLst/>
                <a:latin typeface="Times New Roman" pitchFamily="18" charset="0"/>
                <a:ea typeface="ＭＳ Ｐ明朝" pitchFamily="18" charset="-128"/>
                <a:cs typeface="+mn-cs"/>
              </a:rPr>
              <a:t>というライブラリを用いて</a:t>
            </a:r>
            <a:r>
              <a:rPr kumimoji="1" lang="ja-JP" altLang="en-US" sz="1200" dirty="0"/>
              <a:t>東証上位</a:t>
            </a:r>
            <a:r>
              <a:rPr kumimoji="1" lang="en-US" altLang="ja-JP" sz="1200" dirty="0"/>
              <a:t>95</a:t>
            </a:r>
            <a:r>
              <a:rPr kumimoji="1" lang="ja-JP" altLang="en-US" sz="1200" dirty="0"/>
              <a:t>株の</a:t>
            </a:r>
            <a:r>
              <a:rPr lang="en-US" altLang="ja-JP" sz="1200" dirty="0"/>
              <a:t>2013/1/1~2022/12/31</a:t>
            </a:r>
            <a:r>
              <a:rPr lang="ja-JP" altLang="en-US" sz="1200" dirty="0"/>
              <a:t>の株価データに対し</a:t>
            </a:r>
            <a:r>
              <a:rPr kumimoji="1" lang="ja-JP" altLang="en-US" sz="1200" kern="1200" dirty="0">
                <a:solidFill>
                  <a:schemeClr val="tx1"/>
                </a:solidFill>
                <a:effectLst/>
                <a:latin typeface="Times New Roman" pitchFamily="18" charset="0"/>
                <a:ea typeface="ＭＳ Ｐ明朝" pitchFamily="18" charset="-128"/>
                <a:cs typeface="+mn-cs"/>
              </a:rPr>
              <a:t>先ほど説明した組み合わせのアルゴリズムを実行しました</a:t>
            </a:r>
            <a:r>
              <a:rPr lang="ja-JP" altLang="en-US" sz="1200" dirty="0"/>
              <a:t>．結果は，以下の図のようになります．左の軸が平均利益と平均取引数に対応し，右の図が平均勝率に対応しています．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最高利益は，</a:t>
            </a:r>
            <a:r>
              <a:rPr kumimoji="1" lang="en-US" altLang="ja-JP" sz="1200" dirty="0"/>
              <a:t>MACD</a:t>
            </a:r>
            <a:r>
              <a:rPr kumimoji="1" lang="ja-JP" altLang="en-US" sz="1200" dirty="0"/>
              <a:t>または</a:t>
            </a:r>
            <a:r>
              <a:rPr kumimoji="1" lang="en-US" altLang="ja-JP" sz="1200" dirty="0"/>
              <a:t>BB</a:t>
            </a:r>
            <a:r>
              <a:rPr kumimoji="1" lang="ja-JP" altLang="en-US" sz="1200" dirty="0"/>
              <a:t>のアルゴリズムを用いた場合で，最高勝率は</a:t>
            </a:r>
            <a:r>
              <a:rPr lang="en-US" altLang="ja-JP" sz="1200" dirty="0">
                <a:latin typeface="源ノ角ゴシック Normal" panose="020B0400000000000000" pitchFamily="34" charset="-128"/>
                <a:ea typeface="源ノ角ゴシック Normal" panose="020B0400000000000000" pitchFamily="34" charset="-128"/>
              </a:rPr>
              <a:t>BB</a:t>
            </a:r>
            <a:r>
              <a:rPr lang="ja-JP" altLang="en-US" sz="1200" dirty="0">
                <a:latin typeface="源ノ角ゴシック Normal" panose="020B0400000000000000" pitchFamily="34" charset="-128"/>
                <a:ea typeface="源ノ角ゴシック Normal" panose="020B0400000000000000" pitchFamily="34" charset="-128"/>
              </a:rPr>
              <a:t>と</a:t>
            </a:r>
            <a:r>
              <a:rPr lang="en-US" altLang="ja-JP" sz="1200" dirty="0">
                <a:latin typeface="源ノ角ゴシック Normal" panose="020B0400000000000000" pitchFamily="34" charset="-128"/>
                <a:ea typeface="源ノ角ゴシック Normal" panose="020B0400000000000000" pitchFamily="34" charset="-128"/>
              </a:rPr>
              <a:t>Nikkei</a:t>
            </a:r>
            <a:r>
              <a:rPr lang="ja-JP" altLang="en-US" sz="1200" dirty="0">
                <a:latin typeface="源ノ角ゴシック Normal" panose="020B0400000000000000" pitchFamily="34" charset="-128"/>
                <a:ea typeface="源ノ角ゴシック Normal" panose="020B0400000000000000" pitchFamily="34" charset="-128"/>
              </a:rPr>
              <a:t>のアルゴリズムとなりました．</a:t>
            </a:r>
            <a:endParaRPr lang="en-US" altLang="ja-JP" sz="1200" dirty="0">
              <a:latin typeface="源ノ角ゴシック Normal" panose="020B0400000000000000" pitchFamily="34" charset="-128"/>
              <a:ea typeface="源ノ角ゴシック Normal"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ea typeface="源ノ角ゴシック Normal" panose="020B0400000000000000" pitchFamily="34" charset="-128"/>
              </a:rPr>
              <a:t>また平均利確は１０７％，平均損切りは</a:t>
            </a:r>
            <a:r>
              <a:rPr kumimoji="1" lang="en-US" altLang="ja-JP" sz="1200" dirty="0">
                <a:ea typeface="源ノ角ゴシック Normal" panose="020B0400000000000000" pitchFamily="34" charset="-128"/>
              </a:rPr>
              <a:t>93</a:t>
            </a:r>
            <a:r>
              <a:rPr kumimoji="1" lang="ja-JP" altLang="en-US" sz="1200" dirty="0">
                <a:ea typeface="源ノ角ゴシック Normal" panose="020B0400000000000000" pitchFamily="34" charset="-128"/>
              </a:rPr>
              <a:t>％となりました．</a:t>
            </a:r>
            <a:endParaRPr kumimoji="1" lang="en-US" altLang="ja-JP" sz="1200" dirty="0"/>
          </a:p>
        </p:txBody>
      </p:sp>
    </p:spTree>
    <p:extLst>
      <p:ext uri="{BB962C8B-B14F-4D97-AF65-F5344CB8AC3E}">
        <p14:creationId xmlns:p14="http://schemas.microsoft.com/office/powerpoint/2010/main" val="620835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12</a:t>
            </a:fld>
            <a:endParaRPr lang="en-US" altLang="ja-JP" sz="1200">
              <a:latin typeface="Times New Roman" pitchFamily="18" charset="0"/>
            </a:endParaRPr>
          </a:p>
        </p:txBody>
      </p:sp>
      <p:sp>
        <p:nvSpPr>
          <p:cNvPr id="33795"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12</a:t>
            </a:fld>
            <a:endParaRPr lang="en-US" altLang="ja-JP" sz="1200">
              <a:latin typeface="Times New Roman" pitchFamily="18"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Times New Roman" pitchFamily="18" charset="0"/>
                <a:ea typeface="ＭＳ Ｐ明朝" pitchFamily="18" charset="-128"/>
                <a:cs typeface="+mn-cs"/>
              </a:rPr>
              <a:t>まとめです．今回の研究では，</a:t>
            </a:r>
            <a:r>
              <a:rPr lang="en-US" altLang="ja-JP" sz="1200" dirty="0">
                <a:latin typeface="源ノ角ゴシック Normal" panose="020B0400000000000000" pitchFamily="34" charset="-128"/>
                <a:ea typeface="源ノ角ゴシック Normal" panose="020B0400000000000000" pitchFamily="34" charset="-128"/>
              </a:rPr>
              <a:t>MACD </a:t>
            </a:r>
            <a:r>
              <a:rPr lang="ja-JP" altLang="en-US" sz="1200" dirty="0">
                <a:latin typeface="源ノ角ゴシック Normal" panose="020B0400000000000000" pitchFamily="34" charset="-128"/>
                <a:ea typeface="源ノ角ゴシック Normal" panose="020B0400000000000000" pitchFamily="34" charset="-128"/>
              </a:rPr>
              <a:t>と</a:t>
            </a:r>
            <a:r>
              <a:rPr lang="en-US" altLang="ja-JP" sz="1200" dirty="0">
                <a:latin typeface="源ノ角ゴシック Normal" panose="020B0400000000000000" pitchFamily="34" charset="-128"/>
                <a:ea typeface="源ノ角ゴシック Normal" panose="020B0400000000000000" pitchFamily="34" charset="-128"/>
              </a:rPr>
              <a:t>BB </a:t>
            </a:r>
            <a:r>
              <a:rPr lang="ja-JP" altLang="en-US" sz="1200" dirty="0">
                <a:latin typeface="源ノ角ゴシック Normal" panose="020B0400000000000000" pitchFamily="34" charset="-128"/>
                <a:ea typeface="源ノ角ゴシック Normal" panose="020B0400000000000000" pitchFamily="34" charset="-128"/>
              </a:rPr>
              <a:t>を用いていくつかのトレーディングアルゴリズムの提案をし，既存の</a:t>
            </a:r>
            <a:r>
              <a:rPr lang="en-US" altLang="ja-JP" sz="1200" dirty="0">
                <a:latin typeface="源ノ角ゴシック Normal" panose="020B0400000000000000" pitchFamily="34" charset="-128"/>
                <a:ea typeface="源ノ角ゴシック Normal" panose="020B0400000000000000" pitchFamily="34" charset="-128"/>
              </a:rPr>
              <a:t>MACD</a:t>
            </a:r>
            <a:r>
              <a:rPr lang="ja-JP" altLang="en-US" sz="1200" dirty="0">
                <a:latin typeface="源ノ角ゴシック Normal" panose="020B0400000000000000" pitchFamily="34" charset="-128"/>
                <a:ea typeface="源ノ角ゴシック Normal" panose="020B0400000000000000" pitchFamily="34" charset="-128"/>
              </a:rPr>
              <a:t>と</a:t>
            </a:r>
            <a:r>
              <a:rPr lang="en-US" altLang="ja-JP" sz="1200" dirty="0">
                <a:latin typeface="源ノ角ゴシック Normal" panose="020B0400000000000000" pitchFamily="34" charset="-128"/>
                <a:ea typeface="源ノ角ゴシック Normal" panose="020B0400000000000000" pitchFamily="34" charset="-128"/>
              </a:rPr>
              <a:t>BB </a:t>
            </a:r>
            <a:r>
              <a:rPr lang="ja-JP" altLang="en-US" sz="1200" dirty="0">
                <a:latin typeface="源ノ角ゴシック Normal" panose="020B0400000000000000" pitchFamily="34" charset="-128"/>
                <a:ea typeface="源ノ角ゴシック Normal" panose="020B0400000000000000" pitchFamily="34" charset="-128"/>
              </a:rPr>
              <a:t>それぞれ単体の場合よりも多い利益を得ることができました．</a:t>
            </a:r>
            <a:endParaRPr lang="en-US" altLang="ja-JP" sz="1200" dirty="0">
              <a:latin typeface="源ノ角ゴシック Normal" panose="020B0400000000000000" pitchFamily="34" charset="-128"/>
              <a:ea typeface="源ノ角ゴシック Normal"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源ノ角ゴシック Normal" panose="020B0400000000000000" pitchFamily="34" charset="-128"/>
                <a:ea typeface="源ノ角ゴシック Normal" panose="020B0400000000000000" pitchFamily="34" charset="-128"/>
              </a:rPr>
              <a:t>今後の課題として，他のテクニカル指標を用いたトレーディングアルゴリズムの提案と，</a:t>
            </a:r>
            <a:r>
              <a:rPr lang="en-US" altLang="ja-JP" sz="1200" dirty="0">
                <a:latin typeface="源ノ角ゴシック Normal" panose="020B0400000000000000" pitchFamily="34" charset="-128"/>
                <a:ea typeface="源ノ角ゴシック Normal" panose="020B0400000000000000" pitchFamily="34" charset="-128"/>
              </a:rPr>
              <a:t>AI </a:t>
            </a:r>
            <a:r>
              <a:rPr lang="ja-JP" altLang="en-US" sz="1200" dirty="0">
                <a:latin typeface="源ノ角ゴシック Normal" panose="020B0400000000000000" pitchFamily="34" charset="-128"/>
                <a:ea typeface="源ノ角ゴシック Normal" panose="020B0400000000000000" pitchFamily="34" charset="-128"/>
              </a:rPr>
              <a:t>を用いたアルゴリズムの提案が，挙げられます．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源ノ角ゴシック Normal" panose="020B0400000000000000" pitchFamily="34" charset="-128"/>
              <a:ea typeface="源ノ角ゴシック Normal" panose="020B0400000000000000" pitchFamily="34" charset="-128"/>
            </a:endParaRPr>
          </a:p>
        </p:txBody>
      </p:sp>
    </p:spTree>
    <p:extLst>
      <p:ext uri="{BB962C8B-B14F-4D97-AF65-F5344CB8AC3E}">
        <p14:creationId xmlns:p14="http://schemas.microsoft.com/office/powerpoint/2010/main" val="354457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2</a:t>
            </a:fld>
            <a:endParaRPr lang="en-US" altLang="ja-JP" sz="1200">
              <a:latin typeface="Times New Roman" pitchFamily="18" charset="0"/>
            </a:endParaRPr>
          </a:p>
        </p:txBody>
      </p:sp>
      <p:sp>
        <p:nvSpPr>
          <p:cNvPr id="33795"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2</a:t>
            </a:fld>
            <a:endParaRPr lang="en-US" altLang="ja-JP" sz="1200">
              <a:latin typeface="Times New Roman" pitchFamily="18"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baseline="0" dirty="0">
                <a:latin typeface="ＭＳ 明朝" panose="02020609040205080304" pitchFamily="17" charset="-128"/>
                <a:ea typeface="ＭＳ 明朝" panose="02020609040205080304" pitchFamily="17" charset="-128"/>
              </a:rPr>
              <a:t>近年，金融分野で数学や情報科学を応用した</a:t>
            </a:r>
            <a:r>
              <a:rPr kumimoji="1" lang="ja-JP" altLang="en-US" sz="1200" kern="1200" dirty="0">
                <a:solidFill>
                  <a:schemeClr val="tx1"/>
                </a:solidFill>
                <a:effectLst/>
                <a:latin typeface="Times New Roman" pitchFamily="18" charset="0"/>
                <a:ea typeface="ＭＳ Ｐ明朝" pitchFamily="18" charset="-128"/>
                <a:cs typeface="+mn-cs"/>
              </a:rPr>
              <a:t>ファイナンシャルテクノロジーが注目を浴びており，その中でもテクニカル指標を用いた</a:t>
            </a:r>
            <a:r>
              <a:rPr lang="ja-JP" altLang="en-US" sz="1200" dirty="0">
                <a:latin typeface="源ノ角ゴシック Normal" panose="020B0400000000000000" pitchFamily="34" charset="-128"/>
                <a:ea typeface="源ノ角ゴシック Normal" panose="020B0400000000000000" pitchFamily="34" charset="-128"/>
              </a:rPr>
              <a:t>アルゴリズムで株などを自動的に注文を判断し実行する取引，トレーディングアルゴリズムが活発に行われています．</a:t>
            </a:r>
            <a:endParaRPr lang="en-US" altLang="ja-JP" sz="1200" dirty="0">
              <a:latin typeface="源ノ角ゴシック Normal" panose="020B0400000000000000" pitchFamily="34" charset="-128"/>
              <a:ea typeface="源ノ角ゴシック Normal"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源ノ角ゴシック Normal" panose="020B0400000000000000" pitchFamily="34" charset="-128"/>
                <a:ea typeface="源ノ角ゴシック Normal" panose="020B0400000000000000" pitchFamily="34" charset="-128"/>
              </a:rPr>
              <a:t>今回の研究の目的は，テクニカル指標を組み合わせたアルゴリズムを提案し，それらをトレーディングツールを用いてテクニカル指標の有効な組み合わせを検証します．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源ノ角ゴシック Normal" panose="020B0400000000000000" pitchFamily="34" charset="-128"/>
              <a:ea typeface="源ノ角ゴシック Normal" panose="020B0400000000000000" pitchFamily="34" charset="-128"/>
            </a:endParaRPr>
          </a:p>
          <a:p>
            <a:endParaRPr kumimoji="1" lang="ja-JP" altLang="ja-JP" sz="1200" kern="1200" dirty="0">
              <a:solidFill>
                <a:schemeClr val="tx1"/>
              </a:solidFill>
              <a:effectLst/>
              <a:latin typeface="Times New Roman" pitchFamily="18" charset="0"/>
              <a:ea typeface="ＭＳ Ｐ明朝" pitchFamily="18" charset="-128"/>
              <a:cs typeface="+mn-cs"/>
            </a:endParaRPr>
          </a:p>
        </p:txBody>
      </p:sp>
    </p:spTree>
    <p:extLst>
      <p:ext uri="{BB962C8B-B14F-4D97-AF65-F5344CB8AC3E}">
        <p14:creationId xmlns:p14="http://schemas.microsoft.com/office/powerpoint/2010/main" val="245972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3</a:t>
            </a:fld>
            <a:endParaRPr lang="en-US" altLang="ja-JP" sz="1200">
              <a:latin typeface="Times New Roman" pitchFamily="18" charset="0"/>
            </a:endParaRPr>
          </a:p>
        </p:txBody>
      </p:sp>
      <p:sp>
        <p:nvSpPr>
          <p:cNvPr id="33795" name="Rectangle 7"/>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3</a:t>
            </a:fld>
            <a:endParaRPr lang="en-US" altLang="ja-JP" sz="1200">
              <a:latin typeface="Times New Roman" pitchFamily="18"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ja-JP" altLang="en-US" sz="1200" kern="1200" dirty="0">
                <a:solidFill>
                  <a:schemeClr val="tx1"/>
                </a:solidFill>
                <a:effectLst/>
                <a:latin typeface="Times New Roman" pitchFamily="18" charset="0"/>
                <a:ea typeface="ＭＳ Ｐ明朝" pitchFamily="18" charset="-128"/>
                <a:cs typeface="+mn-cs"/>
              </a:rPr>
              <a:t>本研究をより理解しやすくするために、ここでは</a:t>
            </a:r>
            <a:r>
              <a:rPr lang="ja-JP" altLang="en-US" dirty="0">
                <a:latin typeface="源ノ角ゴシック" panose="020B0500000000000000" pitchFamily="34" charset="-128"/>
                <a:ea typeface="源ノ角ゴシック" panose="020B0500000000000000" pitchFamily="34" charset="-128"/>
              </a:rPr>
              <a:t>株取引の概要を説明します．</a:t>
            </a:r>
            <a:endParaRPr lang="en-US" altLang="ja-JP" dirty="0">
              <a:latin typeface="源ノ角ゴシック" panose="020B0500000000000000" pitchFamily="34" charset="-128"/>
              <a:ea typeface="源ノ角ゴシック" panose="020B05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Times New Roman" pitchFamily="18" charset="0"/>
                <a:ea typeface="源ノ角ゴシック" panose="020B0500000000000000" pitchFamily="34" charset="-128"/>
                <a:cs typeface="+mn-cs"/>
              </a:rPr>
              <a:t>株価とは，</a:t>
            </a:r>
            <a:r>
              <a:rPr lang="ja-JP" altLang="en-US" sz="1200" dirty="0">
                <a:latin typeface="源ノ角ゴシック" panose="020B0500000000000000" pitchFamily="34" charset="-128"/>
                <a:ea typeface="源ノ角ゴシック" panose="020B0500000000000000" pitchFamily="34" charset="-128"/>
              </a:rPr>
              <a:t>株式市場において売買が成立したときの株の価格のこと</a:t>
            </a:r>
            <a:r>
              <a:rPr kumimoji="1" lang="ja-JP" altLang="en-US" sz="1200" kern="1200" dirty="0">
                <a:solidFill>
                  <a:schemeClr val="tx1"/>
                </a:solidFill>
                <a:effectLst/>
                <a:latin typeface="Times New Roman" pitchFamily="18" charset="0"/>
                <a:ea typeface="ＭＳ Ｐ明朝" pitchFamily="18" charset="-128"/>
                <a:cs typeface="+mn-cs"/>
              </a:rPr>
              <a:t>で，株価データとはこの株価の一定期間の</a:t>
            </a:r>
            <a:r>
              <a:rPr lang="ja-JP" altLang="en-US" sz="1200" dirty="0">
                <a:latin typeface="源ノ角ゴシック" panose="020B0500000000000000" pitchFamily="34" charset="-128"/>
                <a:ea typeface="源ノ角ゴシック" panose="020B0500000000000000" pitchFamily="34" charset="-128"/>
              </a:rPr>
              <a:t>始値，高値，終値，をまとめたものです．</a:t>
            </a:r>
            <a:endParaRPr lang="en-US" altLang="ja-JP" sz="1200" dirty="0">
              <a:latin typeface="源ノ角ゴシック" panose="020B0500000000000000" pitchFamily="34" charset="-128"/>
              <a:ea typeface="源ノ角ゴシック" panose="020B0500000000000000" pitchFamily="34" charset="-128"/>
            </a:endParaRPr>
          </a:p>
          <a:p>
            <a:pPr algn="l"/>
            <a:r>
              <a:rPr lang="ja-JP" altLang="en-US" sz="1200" dirty="0">
                <a:latin typeface="源ノ角ゴシック" panose="020B0500000000000000" pitchFamily="34" charset="-128"/>
                <a:ea typeface="源ノ角ゴシック" panose="020B0500000000000000" pitchFamily="34" charset="-128"/>
              </a:rPr>
              <a:t>ローソク足とは，以下の左の図のように</a:t>
            </a:r>
            <a:r>
              <a:rPr lang="ja-JP" altLang="en-US" sz="1200" dirty="0"/>
              <a:t>一定時間内の始値，高値，安値，終値を一本の蝋燭型のグラフに表したもので，右の図の単純移動平均線とともに使われることが多いです．単純移動平均線とは，</a:t>
            </a:r>
            <a:r>
              <a:rPr lang="ja-JP" altLang="en-US" sz="1800" b="0" i="0" u="none" strike="noStrike" baseline="0" dirty="0">
                <a:latin typeface="ＭＳ 明朝" panose="02020609040205080304" pitchFamily="17" charset="-128"/>
                <a:ea typeface="ＭＳ 明朝" panose="02020609040205080304" pitchFamily="17" charset="-128"/>
              </a:rPr>
              <a:t>一定期間の株価の終値より平均値を計算し，その値を元に折れ線グラフで表したもので，本研究では，右図の</a:t>
            </a:r>
            <a:r>
              <a:rPr lang="en-US" altLang="ja-JP" sz="1800" b="0" i="0" u="none" strike="noStrike" baseline="0" dirty="0">
                <a:latin typeface="ＭＳ 明朝" panose="02020609040205080304" pitchFamily="17" charset="-128"/>
                <a:ea typeface="ＭＳ 明朝" panose="02020609040205080304" pitchFamily="17" charset="-128"/>
              </a:rPr>
              <a:t>60</a:t>
            </a:r>
            <a:r>
              <a:rPr lang="ja-JP" altLang="en-US" sz="1800" b="0" i="0" u="none" strike="noStrike" baseline="0" dirty="0">
                <a:latin typeface="ＭＳ 明朝" panose="02020609040205080304" pitchFamily="17" charset="-128"/>
                <a:ea typeface="ＭＳ 明朝" panose="02020609040205080304" pitchFamily="17" charset="-128"/>
              </a:rPr>
              <a:t>日単純移動平均線を用います．</a:t>
            </a:r>
            <a:endParaRPr lang="en-US" altLang="ja-JP" sz="1200" dirty="0">
              <a:latin typeface="源ノ角ゴシック" panose="020B0500000000000000" pitchFamily="34" charset="-128"/>
              <a:ea typeface="源ノ角ゴシック" panose="020B0500000000000000" pitchFamily="34" charset="-128"/>
            </a:endParaRPr>
          </a:p>
        </p:txBody>
      </p:sp>
    </p:spTree>
    <p:extLst>
      <p:ext uri="{BB962C8B-B14F-4D97-AF65-F5344CB8AC3E}">
        <p14:creationId xmlns:p14="http://schemas.microsoft.com/office/powerpoint/2010/main" val="107672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利益確定とは，図のように，ある価格で株を買い，その買った株の値段が上がったときに売却し，利益を確定をすることです．利確することで</a:t>
            </a:r>
            <a:r>
              <a:rPr lang="ja-JP" altLang="en-US" sz="1200" b="0" i="0" u="none" strike="noStrike" baseline="0" dirty="0">
                <a:latin typeface="ＭＳ 明朝" panose="02020609040205080304" pitchFamily="17" charset="-128"/>
                <a:ea typeface="ＭＳ 明朝" panose="02020609040205080304" pitchFamily="17" charset="-128"/>
              </a:rPr>
              <a:t>損失に転換するリスクの可能性を回避することができます．</a:t>
            </a:r>
            <a:endParaRPr kumimoji="1" lang="en-US" altLang="ja-JP" sz="1000" dirty="0"/>
          </a:p>
          <a:p>
            <a:pPr algn="l"/>
            <a:r>
              <a:rPr kumimoji="1" lang="ja-JP" altLang="en-US" sz="1200" dirty="0"/>
              <a:t>損切りとは図のように</a:t>
            </a:r>
            <a:r>
              <a:rPr lang="ja-JP" altLang="en-US" sz="1200" dirty="0"/>
              <a:t>損失を抱えている状態で抱えている株を売却して損失を確定させることです．</a:t>
            </a:r>
            <a:r>
              <a:rPr lang="ja-JP" altLang="en-US" sz="1800" b="0" i="0" u="none" strike="noStrike" baseline="0" dirty="0">
                <a:latin typeface="ＭＳ 明朝" panose="02020609040205080304" pitchFamily="17" charset="-128"/>
                <a:ea typeface="ＭＳ 明朝" panose="02020609040205080304" pitchFamily="17" charset="-128"/>
              </a:rPr>
              <a:t>価格が下落し続け</a:t>
            </a:r>
          </a:p>
          <a:p>
            <a:pPr algn="l"/>
            <a:r>
              <a:rPr lang="ja-JP" altLang="en-US" sz="1800" b="0" i="0" u="none" strike="noStrike" baseline="0" dirty="0">
                <a:latin typeface="ＭＳ 明朝" panose="02020609040205080304" pitchFamily="17" charset="-128"/>
                <a:ea typeface="ＭＳ 明朝" panose="02020609040205080304" pitchFamily="17" charset="-128"/>
              </a:rPr>
              <a:t>ている株を保有しておくと損害が大きくなるため，損切りで損失額を抑える事ができます．</a:t>
            </a:r>
            <a:endParaRPr lang="en-US" altLang="ja-JP" sz="1800" b="0" i="0" u="none" strike="noStrike" baseline="0" dirty="0">
              <a:latin typeface="ＭＳ 明朝" panose="02020609040205080304" pitchFamily="17" charset="-128"/>
              <a:ea typeface="ＭＳ 明朝" panose="02020609040205080304" pitchFamily="17" charset="-128"/>
            </a:endParaRPr>
          </a:p>
          <a:p>
            <a:pPr algn="l"/>
            <a:r>
              <a:rPr lang="ja-JP" altLang="en-US" sz="1800" b="0" i="0" u="none" strike="noStrike" baseline="0" dirty="0">
                <a:latin typeface="ＭＳ 明朝" panose="02020609040205080304" pitchFamily="17" charset="-128"/>
                <a:ea typeface="ＭＳ 明朝" panose="02020609040205080304" pitchFamily="17" charset="-128"/>
              </a:rPr>
              <a:t>日経平均株価とは，日本経済新聞社が（とうきょうしょうけんとりひきじょぷらいむしじょうじょうばめいがら）から選定した</a:t>
            </a:r>
            <a:r>
              <a:rPr lang="en-US" altLang="ja-JP" sz="1800" b="0" i="0" u="none" strike="noStrike" baseline="0" dirty="0">
                <a:latin typeface="CMR12"/>
                <a:ea typeface="ＭＳ 明朝" panose="02020609040205080304" pitchFamily="17" charset="-128"/>
              </a:rPr>
              <a:t>225 </a:t>
            </a:r>
            <a:r>
              <a:rPr lang="ja-JP" altLang="en-US" sz="1800" b="0" i="0" u="none" strike="noStrike" baseline="0" dirty="0">
                <a:latin typeface="ＭＳ 明朝" panose="02020609040205080304" pitchFamily="17" charset="-128"/>
                <a:ea typeface="ＭＳ 明朝" panose="02020609040205080304" pitchFamily="17" charset="-128"/>
              </a:rPr>
              <a:t>銘柄の株価の平均です．</a:t>
            </a:r>
            <a:endParaRPr kumimoji="1" lang="ja-JP" altLang="en-US" dirty="0"/>
          </a:p>
        </p:txBody>
      </p:sp>
    </p:spTree>
    <p:extLst>
      <p:ext uri="{BB962C8B-B14F-4D97-AF65-F5344CB8AC3E}">
        <p14:creationId xmlns:p14="http://schemas.microsoft.com/office/powerpoint/2010/main" val="242748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本研究では、提案アルゴリズムにいくつかのテクニカル指標を用いて研究しています．ここからはテクニカル指標について説明します。</a:t>
            </a:r>
            <a:r>
              <a:rPr kumimoji="1" lang="en-US" altLang="ja-JP" dirty="0"/>
              <a:t>MACD</a:t>
            </a:r>
            <a:r>
              <a:rPr kumimoji="1" lang="ja-JP" altLang="en-US" dirty="0"/>
              <a:t>とは，単純移動平均線ではない，</a:t>
            </a:r>
            <a:r>
              <a:rPr lang="ja-JP" altLang="en-US" sz="1800" b="0" i="0" u="none" strike="noStrike" baseline="0" dirty="0">
                <a:latin typeface="ＭＳ 明朝" panose="02020609040205080304" pitchFamily="17" charset="-128"/>
                <a:ea typeface="ＭＳ 明朝" panose="02020609040205080304" pitchFamily="17" charset="-128"/>
              </a:rPr>
              <a:t>直近の価格に比重をおく平滑移動平均線</a:t>
            </a:r>
            <a:r>
              <a:rPr lang="en-US" altLang="ja-JP" sz="1800" b="0" i="0" u="none" strike="noStrike" baseline="0" dirty="0">
                <a:latin typeface="ＭＳ 明朝" panose="02020609040205080304" pitchFamily="17" charset="-128"/>
                <a:ea typeface="ＭＳ 明朝" panose="02020609040205080304" pitchFamily="17" charset="-128"/>
              </a:rPr>
              <a:t>(EMA)</a:t>
            </a:r>
            <a:r>
              <a:rPr lang="ja-JP" altLang="en-US" sz="1800" b="0" i="0" u="none" strike="noStrike" baseline="0" dirty="0">
                <a:latin typeface="ＭＳ 明朝" panose="02020609040205080304" pitchFamily="17" charset="-128"/>
                <a:ea typeface="ＭＳ 明朝" panose="02020609040205080304" pitchFamily="17" charset="-128"/>
              </a:rPr>
              <a:t>を用いており，構成要素は</a:t>
            </a:r>
            <a:r>
              <a:rPr lang="en-US" altLang="ja-JP" sz="1800" dirty="0">
                <a:latin typeface="+mn-ea"/>
              </a:rPr>
              <a:t>X</a:t>
            </a:r>
            <a:r>
              <a:rPr lang="ja-JP" altLang="en-US" sz="1800" dirty="0">
                <a:latin typeface="+mn-ea"/>
              </a:rPr>
              <a:t>期間の</a:t>
            </a:r>
            <a:r>
              <a:rPr lang="en-US" altLang="ja-JP" sz="1800" dirty="0">
                <a:latin typeface="+mn-ea"/>
              </a:rPr>
              <a:t>(EMA) ‐ Y</a:t>
            </a:r>
            <a:r>
              <a:rPr lang="ja-JP" altLang="en-US" sz="1800" dirty="0">
                <a:latin typeface="+mn-ea"/>
              </a:rPr>
              <a:t>期間の</a:t>
            </a:r>
            <a:r>
              <a:rPr lang="en-US" altLang="ja-JP" sz="1800" dirty="0">
                <a:latin typeface="+mn-ea"/>
              </a:rPr>
              <a:t>(EMA)</a:t>
            </a:r>
            <a:r>
              <a:rPr lang="ja-JP" altLang="en-US" sz="1800" dirty="0">
                <a:latin typeface="+mn-ea"/>
              </a:rPr>
              <a:t>の</a:t>
            </a:r>
            <a:r>
              <a:rPr lang="en-US" altLang="ja-JP" sz="1800" dirty="0">
                <a:latin typeface="+mn-ea"/>
              </a:rPr>
              <a:t>MACD</a:t>
            </a:r>
            <a:r>
              <a:rPr lang="ja-JP" altLang="en-US" sz="1800" dirty="0">
                <a:latin typeface="+mn-ea"/>
              </a:rPr>
              <a:t>線と，</a:t>
            </a:r>
            <a:r>
              <a:rPr lang="en-US" altLang="ja-JP" sz="1800" dirty="0">
                <a:latin typeface="+mn-ea"/>
              </a:rPr>
              <a:t>MACD</a:t>
            </a:r>
            <a:r>
              <a:rPr lang="ja-JP" altLang="en-US" sz="1800" dirty="0">
                <a:latin typeface="+mn-ea"/>
              </a:rPr>
              <a:t>線の</a:t>
            </a:r>
            <a:r>
              <a:rPr lang="en-US" altLang="ja-JP" sz="1800" dirty="0">
                <a:latin typeface="+mn-ea"/>
              </a:rPr>
              <a:t>Z </a:t>
            </a:r>
            <a:r>
              <a:rPr lang="ja-JP" altLang="en-US" sz="1800" dirty="0">
                <a:latin typeface="+mn-ea"/>
              </a:rPr>
              <a:t>期間の</a:t>
            </a:r>
            <a:r>
              <a:rPr lang="en-US" altLang="ja-JP" sz="1800" dirty="0">
                <a:latin typeface="+mn-ea"/>
              </a:rPr>
              <a:t>(EMA)</a:t>
            </a:r>
            <a:r>
              <a:rPr lang="ja-JP" altLang="en-US" sz="1800" dirty="0">
                <a:latin typeface="+mn-ea"/>
              </a:rPr>
              <a:t>であるシグナル線です．今回の研究では</a:t>
            </a:r>
            <a:r>
              <a:rPr lang="en-US" altLang="ja-JP" sz="1800" dirty="0">
                <a:latin typeface="+mn-ea"/>
              </a:rPr>
              <a:t>X,Y,Z</a:t>
            </a:r>
            <a:r>
              <a:rPr lang="ja-JP" altLang="en-US" sz="1800" dirty="0">
                <a:latin typeface="+mn-ea"/>
              </a:rPr>
              <a:t>それぞれの値は</a:t>
            </a:r>
            <a:r>
              <a:rPr lang="en-US" altLang="ja-JP" sz="1800" dirty="0">
                <a:latin typeface="+mn-ea"/>
              </a:rPr>
              <a:t>5,20,9</a:t>
            </a:r>
            <a:r>
              <a:rPr lang="ja-JP" altLang="en-US" sz="1800" dirty="0">
                <a:latin typeface="+mn-ea"/>
              </a:rPr>
              <a:t>となっています．</a:t>
            </a:r>
            <a:r>
              <a:rPr lang="ja-JP" altLang="en-US" sz="1800" b="0" i="0" u="none" strike="noStrike" baseline="0" dirty="0">
                <a:latin typeface="ＭＳ 明朝" panose="02020609040205080304" pitchFamily="17" charset="-128"/>
                <a:ea typeface="ＭＳ 明朝" panose="02020609040205080304" pitchFamily="17" charset="-128"/>
              </a:rPr>
              <a:t>買いシグナルとしては，図の</a:t>
            </a:r>
            <a:r>
              <a:rPr lang="en-US" altLang="ja-JP" sz="1200" dirty="0">
                <a:latin typeface="+mn-ea"/>
              </a:rPr>
              <a:t>MACD</a:t>
            </a:r>
            <a:r>
              <a:rPr lang="ja-JP" altLang="en-US" sz="1200" dirty="0">
                <a:latin typeface="+mn-ea"/>
              </a:rPr>
              <a:t>線がシグナル線を下から上に突き抜ける赤丸で，売りシグナルは</a:t>
            </a:r>
            <a:r>
              <a:rPr lang="en-US" altLang="ja-JP" sz="1200" dirty="0">
                <a:latin typeface="+mn-ea"/>
              </a:rPr>
              <a:t>MACD</a:t>
            </a:r>
            <a:r>
              <a:rPr lang="ja-JP" altLang="en-US" sz="1200" dirty="0">
                <a:latin typeface="+mn-ea"/>
              </a:rPr>
              <a:t>線</a:t>
            </a:r>
            <a:br>
              <a:rPr lang="en-US" altLang="ja-JP" sz="1200" dirty="0">
                <a:latin typeface="+mn-ea"/>
              </a:rPr>
            </a:br>
            <a:r>
              <a:rPr lang="ja-JP" altLang="en-US" sz="1200" dirty="0">
                <a:latin typeface="+mn-ea"/>
              </a:rPr>
              <a:t>がシグナル線を上から下に突き抜けた青丸になります．</a:t>
            </a:r>
            <a:endParaRPr lang="en-US" altLang="ja-JP" sz="1200" dirty="0">
              <a:latin typeface="+mn-ea"/>
            </a:endParaRPr>
          </a:p>
          <a:p>
            <a:endParaRPr kumimoji="1" lang="ja-JP" altLang="en-US" dirty="0"/>
          </a:p>
        </p:txBody>
      </p:sp>
    </p:spTree>
    <p:extLst>
      <p:ext uri="{BB962C8B-B14F-4D97-AF65-F5344CB8AC3E}">
        <p14:creationId xmlns:p14="http://schemas.microsoft.com/office/powerpoint/2010/main" val="87762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baseline="0" dirty="0">
                <a:latin typeface="ＭＳ 明朝" panose="02020609040205080304" pitchFamily="17" charset="-128"/>
                <a:ea typeface="ＭＳ 明朝" panose="02020609040205080304" pitchFamily="17" charset="-128"/>
              </a:rPr>
              <a:t>ボリンジャーバンドとは移動平均線の上下に標準偏差を元に計算された３つのバンドという線を用いるテクニカル指標です．</a:t>
            </a:r>
            <a:r>
              <a:rPr lang="en-US" altLang="ja-JP" sz="1800" b="0" i="0" u="none" strike="noStrike" baseline="0" dirty="0">
                <a:latin typeface="ＭＳ 明朝" panose="02020609040205080304" pitchFamily="17" charset="-128"/>
                <a:ea typeface="ＭＳ 明朝" panose="02020609040205080304" pitchFamily="17" charset="-128"/>
              </a:rPr>
              <a:t>n</a:t>
            </a:r>
            <a:r>
              <a:rPr kumimoji="1" lang="ja-JP" altLang="en-US" sz="1200" dirty="0"/>
              <a:t>日の移動平均線</a:t>
            </a:r>
            <a:r>
              <a:rPr kumimoji="1" lang="ja-JP" altLang="en-US" dirty="0"/>
              <a:t>の中央バンドを元に</a:t>
            </a:r>
            <a:r>
              <a:rPr kumimoji="1" lang="en-US" altLang="ja-JP" sz="1200" dirty="0"/>
              <a:t>n </a:t>
            </a:r>
            <a:r>
              <a:rPr kumimoji="1" lang="ja-JP" altLang="en-US" sz="1200" dirty="0"/>
              <a:t>日の標準偏差</a:t>
            </a:r>
            <a:r>
              <a:rPr kumimoji="1" lang="en-US" altLang="ja-JP" sz="1200" dirty="0"/>
              <a:t>× m</a:t>
            </a:r>
            <a:r>
              <a:rPr kumimoji="1" lang="ja-JP" altLang="en-US" sz="1200" dirty="0"/>
              <a:t>足したのが上部バンド，引いたのが下部バンドとなる．</a:t>
            </a:r>
            <a:r>
              <a:rPr kumimoji="1" lang="en-US" altLang="ja-JP" sz="1200" dirty="0"/>
              <a:t>X</a:t>
            </a:r>
            <a:r>
              <a:rPr kumimoji="1" lang="ja-JP" altLang="en-US" sz="1200" dirty="0"/>
              <a:t>は</a:t>
            </a:r>
            <a:r>
              <a:rPr lang="ja-JP" altLang="en-US" sz="1800" b="0" i="0" u="none" strike="noStrike" baseline="0" dirty="0">
                <a:latin typeface="ＭＳ 明朝" panose="02020609040205080304" pitchFamily="17" charset="-128"/>
                <a:ea typeface="ＭＳ 明朝" panose="02020609040205080304" pitchFamily="17" charset="-128"/>
              </a:rPr>
              <a:t>標準偏差の倍数で</a:t>
            </a:r>
            <a:r>
              <a:rPr lang="en-US" altLang="ja-JP" sz="1800" b="0" i="0" u="none" strike="noStrike" baseline="0" dirty="0">
                <a:latin typeface="CMR12"/>
                <a:ea typeface="ＭＳ 明朝" panose="02020609040205080304" pitchFamily="17" charset="-128"/>
              </a:rPr>
              <a:t>1 </a:t>
            </a:r>
            <a:r>
              <a:rPr lang="ja-JP" altLang="en-US" sz="1800" b="0" i="0" u="none" strike="noStrike" baseline="0" dirty="0">
                <a:latin typeface="ＭＳ 明朝" panose="02020609040205080304" pitchFamily="17" charset="-128"/>
                <a:ea typeface="ＭＳ 明朝" panose="02020609040205080304" pitchFamily="17" charset="-128"/>
              </a:rPr>
              <a:t>から</a:t>
            </a:r>
            <a:r>
              <a:rPr lang="en-US" altLang="ja-JP" sz="1800" b="0" i="0" u="none" strike="noStrike" baseline="0" dirty="0">
                <a:latin typeface="CMR12"/>
                <a:ea typeface="ＭＳ 明朝" panose="02020609040205080304" pitchFamily="17" charset="-128"/>
              </a:rPr>
              <a:t>3</a:t>
            </a:r>
            <a:r>
              <a:rPr lang="ja-JP" altLang="en-US" sz="1800" b="0" i="0" u="none" strike="noStrike" baseline="0" dirty="0">
                <a:latin typeface="CMR12"/>
                <a:ea typeface="ＭＳ 明朝" panose="02020609040205080304" pitchFamily="17" charset="-128"/>
              </a:rPr>
              <a:t>まであり，単位は</a:t>
            </a:r>
            <a:r>
              <a:rPr lang="en-US" altLang="ja-JP" sz="1800" b="0" i="0" u="none" strike="noStrike" baseline="0" dirty="0">
                <a:latin typeface="CMR12"/>
                <a:ea typeface="ＭＳ 明朝" panose="02020609040205080304" pitchFamily="17" charset="-128"/>
              </a:rPr>
              <a:t>σ</a:t>
            </a:r>
            <a:r>
              <a:rPr lang="ja-JP" altLang="en-US" sz="1800" b="0" i="0" u="none" strike="noStrike" baseline="0" dirty="0">
                <a:latin typeface="CMR12"/>
                <a:ea typeface="ＭＳ 明朝" panose="02020609040205080304" pitchFamily="17" charset="-128"/>
              </a:rPr>
              <a:t>となっております．</a:t>
            </a:r>
            <a:r>
              <a:rPr lang="ja-JP" altLang="en-US" sz="1800" b="0" i="0" u="none" strike="noStrike" baseline="0" dirty="0">
                <a:latin typeface="ＭＳ 明朝" panose="02020609040205080304" pitchFamily="17" charset="-128"/>
                <a:ea typeface="ＭＳ 明朝" panose="02020609040205080304" pitchFamily="17" charset="-128"/>
              </a:rPr>
              <a:t>株価の変動はバンドの範囲内に収まることが多いと考えられており，確率としては以下のようになっております．</a:t>
            </a:r>
            <a:r>
              <a:rPr lang="en-US" altLang="ja-JP" sz="1800" b="0" i="0" u="none" strike="noStrike" baseline="0" dirty="0">
                <a:latin typeface="ＭＳ 明朝" panose="02020609040205080304" pitchFamily="17" charset="-128"/>
                <a:ea typeface="ＭＳ 明朝" panose="02020609040205080304" pitchFamily="17" charset="-128"/>
              </a:rPr>
              <a:t>±2σ</a:t>
            </a:r>
            <a:r>
              <a:rPr lang="ja-JP" altLang="en-US" sz="1800" b="0" i="0" u="none" strike="noStrike" baseline="0" dirty="0">
                <a:latin typeface="ＭＳ 明朝" panose="02020609040205080304" pitchFamily="17" charset="-128"/>
                <a:ea typeface="ＭＳ 明朝" panose="02020609040205080304" pitchFamily="17" charset="-128"/>
              </a:rPr>
              <a:t>と</a:t>
            </a:r>
            <a:r>
              <a:rPr lang="en-US" altLang="ja-JP" sz="1800" b="0" i="0" u="none" strike="noStrike" baseline="0" dirty="0">
                <a:latin typeface="ＭＳ 明朝" panose="02020609040205080304" pitchFamily="17" charset="-128"/>
                <a:ea typeface="ＭＳ 明朝" panose="02020609040205080304" pitchFamily="17" charset="-128"/>
              </a:rPr>
              <a:t>±3σ</a:t>
            </a:r>
            <a:r>
              <a:rPr lang="ja-JP" altLang="en-US" sz="1800" b="0" i="0" u="none" strike="noStrike" baseline="0" dirty="0">
                <a:latin typeface="ＭＳ 明朝" panose="02020609040205080304" pitchFamily="17" charset="-128"/>
                <a:ea typeface="ＭＳ 明朝" panose="02020609040205080304" pitchFamily="17" charset="-128"/>
              </a:rPr>
              <a:t>の差は約</a:t>
            </a:r>
            <a:r>
              <a:rPr lang="en-US" altLang="ja-JP" sz="1800" b="0" i="0" u="none" strike="noStrike" baseline="0" dirty="0">
                <a:latin typeface="ＭＳ 明朝" panose="02020609040205080304" pitchFamily="17" charset="-128"/>
                <a:ea typeface="ＭＳ 明朝" panose="02020609040205080304" pitchFamily="17" charset="-128"/>
              </a:rPr>
              <a:t>4</a:t>
            </a:r>
            <a:r>
              <a:rPr lang="ja-JP" altLang="en-US" sz="1800" b="0" i="0" u="none" strike="noStrike" baseline="0" dirty="0">
                <a:latin typeface="ＭＳ 明朝" panose="02020609040205080304" pitchFamily="17" charset="-128"/>
                <a:ea typeface="ＭＳ 明朝" panose="02020609040205080304" pitchFamily="17" charset="-128"/>
              </a:rPr>
              <a:t>％しかないため，本研究では</a:t>
            </a:r>
            <a:r>
              <a:rPr lang="en-US" altLang="ja-JP" sz="1800" b="0" i="0" u="none" strike="noStrike" baseline="0" dirty="0">
                <a:latin typeface="ＭＳ 明朝" panose="02020609040205080304" pitchFamily="17" charset="-128"/>
                <a:ea typeface="ＭＳ 明朝" panose="02020609040205080304" pitchFamily="17" charset="-128"/>
              </a:rPr>
              <a:t>±2σ</a:t>
            </a:r>
            <a:r>
              <a:rPr lang="ja-JP" altLang="en-US" sz="1800" b="0" i="0" u="none" strike="noStrike" baseline="0" dirty="0">
                <a:latin typeface="ＭＳ 明朝" panose="02020609040205080304" pitchFamily="17" charset="-128"/>
                <a:ea typeface="ＭＳ 明朝" panose="02020609040205080304" pitchFamily="17" charset="-128"/>
              </a:rPr>
              <a:t>を用いります．買いシグナルは，図の</a:t>
            </a:r>
            <a:r>
              <a:rPr kumimoji="1" lang="ja-JP" altLang="en-US" sz="1800" dirty="0"/>
              <a:t>終値が</a:t>
            </a:r>
            <a:r>
              <a:rPr kumimoji="1" lang="en-US" altLang="ja-JP" sz="1800" dirty="0"/>
              <a:t>‐2</a:t>
            </a:r>
            <a:r>
              <a:rPr kumimoji="1" lang="ja-JP" altLang="en-US" sz="1800" dirty="0"/>
              <a:t>バンドを上から下に突き抜ける赤丸で，売りシグナルは終値が</a:t>
            </a:r>
            <a:r>
              <a:rPr lang="en-US" altLang="ja-JP" sz="1800" dirty="0"/>
              <a:t>+3</a:t>
            </a:r>
            <a:r>
              <a:rPr kumimoji="1" lang="ja-JP" altLang="en-US" sz="1800" dirty="0"/>
              <a:t>バンドを下から</a:t>
            </a:r>
            <a:r>
              <a:rPr lang="ja-JP" altLang="en-US" sz="1800" dirty="0"/>
              <a:t>上</a:t>
            </a:r>
            <a:r>
              <a:rPr kumimoji="1" lang="ja-JP" altLang="en-US" sz="1800" dirty="0"/>
              <a:t>に突き抜ける，青丸のときである．</a:t>
            </a:r>
            <a:endParaRPr kumimoji="1" lang="en-US" altLang="ja-JP" sz="1800" dirty="0"/>
          </a:p>
          <a:p>
            <a:pPr algn="l"/>
            <a:endParaRPr lang="ja-JP" altLang="en-US" sz="1800" b="0" i="0" u="none" strike="noStrike" baseline="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294762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提案アルゴリズムとして、いくつかのテクニカル指標を組み合わせてシミュレーションします。購入条件のアルゴリズムは</a:t>
            </a:r>
            <a:r>
              <a:rPr kumimoji="1" lang="en-US" altLang="ja-JP" dirty="0"/>
              <a:t>4</a:t>
            </a:r>
            <a:r>
              <a:rPr kumimoji="1" lang="ja-JP" altLang="en-US" dirty="0"/>
              <a:t>種類であり，売却条件のアルゴリズムは</a:t>
            </a:r>
            <a:r>
              <a:rPr kumimoji="1" lang="en-US" altLang="ja-JP" dirty="0"/>
              <a:t>2</a:t>
            </a:r>
            <a:r>
              <a:rPr kumimoji="1" lang="ja-JP" altLang="en-US" dirty="0"/>
              <a:t>種類となります。</a:t>
            </a:r>
            <a:endParaRPr kumimoji="1" lang="en-US" altLang="ja-JP" dirty="0"/>
          </a:p>
          <a:p>
            <a:r>
              <a:rPr kumimoji="1" lang="ja-JP" altLang="en-US" dirty="0"/>
              <a:t>購入条件は以下のようになります．</a:t>
            </a:r>
            <a:endParaRPr kumimoji="1" lang="en-US" altLang="ja-JP" dirty="0"/>
          </a:p>
          <a:p>
            <a:r>
              <a:rPr kumimoji="1" lang="en-US" altLang="ja-JP" dirty="0"/>
              <a:t>1</a:t>
            </a:r>
            <a:r>
              <a:rPr kumimoji="1" lang="ja-JP" altLang="en-US" dirty="0"/>
              <a:t>つ目は</a:t>
            </a:r>
            <a:r>
              <a:rPr lang="en-US" altLang="ja-JP" sz="1200" b="0" i="0" u="none" strike="noStrike" baseline="0" dirty="0">
                <a:latin typeface="font000000002b7c581c"/>
              </a:rPr>
              <a:t>MACD </a:t>
            </a:r>
            <a:r>
              <a:rPr lang="ja-JP" altLang="en-US" sz="1200" b="0" i="0" u="none" strike="noStrike" baseline="0" dirty="0">
                <a:latin typeface="font000000002b7c581c"/>
              </a:rPr>
              <a:t>がシグナルを下から上へ突き抜けたとき．</a:t>
            </a:r>
            <a:r>
              <a:rPr lang="en-US" altLang="ja-JP" sz="1200" b="0" i="0" u="none" strike="noStrike" baseline="0" dirty="0">
                <a:latin typeface="font000000002b7c581c"/>
              </a:rPr>
              <a:t>2</a:t>
            </a:r>
            <a:r>
              <a:rPr lang="ja-JP" altLang="en-US" sz="1200" b="0" i="0" u="none" strike="noStrike" baseline="0" dirty="0">
                <a:latin typeface="font000000002b7c581c"/>
              </a:rPr>
              <a:t>つ目は注目する日の終値が，</a:t>
            </a:r>
            <a:r>
              <a:rPr lang="en-US" altLang="ja-JP" sz="1200" b="0" i="0" u="none" strike="noStrike" baseline="0" dirty="0">
                <a:latin typeface="font000000002b7c581c"/>
              </a:rPr>
              <a:t>BB </a:t>
            </a:r>
            <a:r>
              <a:rPr lang="ja-JP" altLang="en-US" sz="1200" b="0" i="0" u="none" strike="noStrike" baseline="0" dirty="0">
                <a:latin typeface="font000000002b7c581c"/>
              </a:rPr>
              <a:t>の</a:t>
            </a:r>
            <a:r>
              <a:rPr lang="en-US" altLang="ja-JP" sz="1200" b="0" i="0" u="none" strike="noStrike" baseline="0" dirty="0">
                <a:latin typeface="font000000002b7c581c"/>
              </a:rPr>
              <a:t>-2 σ</a:t>
            </a:r>
            <a:r>
              <a:rPr lang="ja-JP" altLang="en-US" sz="1200" b="0" i="0" u="none" strike="noStrike" baseline="0" dirty="0">
                <a:latin typeface="font000000002b7c581c"/>
              </a:rPr>
              <a:t>を上から下へ突き抜けたとき．</a:t>
            </a:r>
            <a:r>
              <a:rPr lang="en-US" altLang="ja-JP" sz="1200" b="0" i="0" u="none" strike="noStrike" baseline="0" dirty="0">
                <a:latin typeface="font000000002b7c581c"/>
              </a:rPr>
              <a:t>3</a:t>
            </a:r>
            <a:r>
              <a:rPr lang="ja-JP" altLang="en-US" sz="1200" b="0" i="0" u="none" strike="noStrike" baseline="0" dirty="0">
                <a:latin typeface="font000000002b7c581c"/>
              </a:rPr>
              <a:t>つ目は</a:t>
            </a:r>
            <a:r>
              <a:rPr lang="en-US" altLang="ja-JP" sz="1200" b="0" i="0" u="none" strike="noStrike" baseline="0" dirty="0">
                <a:latin typeface="font000000002b7c581c"/>
              </a:rPr>
              <a:t>60 </a:t>
            </a:r>
            <a:r>
              <a:rPr lang="ja-JP" altLang="en-US" sz="1200" b="0" i="0" u="none" strike="noStrike" baseline="0" dirty="0">
                <a:latin typeface="font000000002b7c581c"/>
              </a:rPr>
              <a:t>日移動平均線の傾きが</a:t>
            </a:r>
            <a:r>
              <a:rPr lang="en-US" altLang="ja-JP" sz="1200" b="0" i="0" u="none" strike="noStrike" baseline="0" dirty="0">
                <a:latin typeface="font000000002b7c581c"/>
              </a:rPr>
              <a:t>0 </a:t>
            </a:r>
            <a:r>
              <a:rPr lang="ja-JP" altLang="en-US" sz="1200" b="0" i="0" u="none" strike="noStrike" baseline="0" dirty="0">
                <a:latin typeface="font000000002b7c581c"/>
              </a:rPr>
              <a:t>以上であるとき．</a:t>
            </a:r>
            <a:r>
              <a:rPr lang="en-US" altLang="ja-JP" sz="1200" b="0" i="0" u="none" strike="noStrike" baseline="0" dirty="0">
                <a:latin typeface="font000000002b7c581c"/>
              </a:rPr>
              <a:t>4</a:t>
            </a:r>
            <a:r>
              <a:rPr lang="ja-JP" altLang="en-US" sz="1200" b="0" i="0" u="none" strike="noStrike" baseline="0" dirty="0">
                <a:latin typeface="font000000002b7c581c"/>
              </a:rPr>
              <a:t>つ目は注目する日の日経平均株価の長期線の傾きが</a:t>
            </a:r>
            <a:r>
              <a:rPr lang="en-US" altLang="ja-JP" sz="1200" b="0" i="0" u="none" strike="noStrike" baseline="0" dirty="0">
                <a:latin typeface="font000000002b7c581c"/>
              </a:rPr>
              <a:t>0 </a:t>
            </a:r>
            <a:r>
              <a:rPr lang="ja-JP" altLang="en-US" sz="1200" b="0" i="0" u="none" strike="noStrike" baseline="0" dirty="0">
                <a:latin typeface="font000000002b7c581c"/>
              </a:rPr>
              <a:t>以上でです．</a:t>
            </a:r>
            <a:endParaRPr lang="en-US" altLang="ja-JP" sz="1200" b="0" i="0" u="none" strike="noStrike" baseline="0" dirty="0">
              <a:latin typeface="font000000002b7c581c"/>
            </a:endParaRPr>
          </a:p>
          <a:p>
            <a:r>
              <a:rPr lang="ja-JP" altLang="en-US" sz="1200" b="0" i="0" u="none" strike="noStrike" baseline="0" dirty="0">
                <a:latin typeface="font000000002b7c581c"/>
              </a:rPr>
              <a:t>売却条件は株の始値が購入した株価より</a:t>
            </a:r>
            <a:r>
              <a:rPr lang="en-US" altLang="ja-JP" sz="1200" b="0" i="0" u="none" strike="noStrike" baseline="0" dirty="0" err="1">
                <a:latin typeface="font000000002b7c581c"/>
              </a:rPr>
              <a:t>tp</a:t>
            </a:r>
            <a:r>
              <a:rPr lang="en-US" altLang="ja-JP" sz="1200" b="0" i="0" u="none" strike="noStrike" baseline="0" dirty="0">
                <a:latin typeface="font000000002b7c581c"/>
              </a:rPr>
              <a:t> </a:t>
            </a:r>
            <a:r>
              <a:rPr lang="ja-JP" altLang="en-US" sz="1200" b="0" i="0" u="none" strike="noStrike" baseline="0" dirty="0">
                <a:latin typeface="font000000002b7c581c"/>
              </a:rPr>
              <a:t>％以上，または</a:t>
            </a:r>
            <a:r>
              <a:rPr lang="en-US" altLang="ja-JP" sz="1200" b="0" i="0" u="none" strike="noStrike" baseline="0" dirty="0" err="1">
                <a:latin typeface="font000000002b7c581c"/>
              </a:rPr>
              <a:t>sl</a:t>
            </a:r>
            <a:r>
              <a:rPr lang="en-US" altLang="ja-JP" sz="1200" b="0" i="0" u="none" strike="noStrike" baseline="0" dirty="0">
                <a:latin typeface="font000000002b7c581c"/>
              </a:rPr>
              <a:t> </a:t>
            </a:r>
            <a:r>
              <a:rPr lang="ja-JP" altLang="en-US" sz="1200" b="0" i="0" u="none" strike="noStrike" baseline="0" dirty="0">
                <a:latin typeface="font000000002b7c581c"/>
              </a:rPr>
              <a:t>％以下でのときです．ここで言う</a:t>
            </a:r>
            <a:r>
              <a:rPr lang="en-US" altLang="ja-JP" sz="1200" b="0" i="0" u="none" strike="noStrike" baseline="0" dirty="0">
                <a:latin typeface="font000000002b7c581c"/>
              </a:rPr>
              <a:t>TP</a:t>
            </a:r>
            <a:r>
              <a:rPr lang="ja-JP" altLang="en-US" sz="1200" b="0" i="0" u="none" strike="noStrike" baseline="0" dirty="0">
                <a:latin typeface="font000000002b7c581c"/>
              </a:rPr>
              <a:t>，</a:t>
            </a:r>
            <a:r>
              <a:rPr lang="en-US" altLang="ja-JP" sz="1200" b="0" i="0" u="none" strike="noStrike" baseline="0" dirty="0">
                <a:latin typeface="font000000002b7c581c"/>
              </a:rPr>
              <a:t>SL</a:t>
            </a:r>
            <a:r>
              <a:rPr lang="ja-JP" altLang="en-US" sz="1200" b="0" i="0" u="none" strike="noStrike" baseline="0" dirty="0">
                <a:latin typeface="font000000002b7c581c"/>
              </a:rPr>
              <a:t>は利確損切りのことです．</a:t>
            </a:r>
            <a:endParaRPr lang="en-US" altLang="ja-JP" sz="1200" b="0" i="0" u="none" strike="noStrike" baseline="0" dirty="0">
              <a:latin typeface="font000000002b7c581c"/>
            </a:endParaRPr>
          </a:p>
          <a:p>
            <a:endParaRPr kumimoji="1" lang="ja-JP" altLang="en-US" dirty="0"/>
          </a:p>
        </p:txBody>
      </p:sp>
    </p:spTree>
    <p:extLst>
      <p:ext uri="{BB962C8B-B14F-4D97-AF65-F5344CB8AC3E}">
        <p14:creationId xmlns:p14="http://schemas.microsoft.com/office/powerpoint/2010/main" val="104881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999CC-0849-760A-09AD-08AE9E22D977}"/>
            </a:ext>
          </a:extLst>
        </p:cNvPr>
        <p:cNvGrpSpPr/>
        <p:nvPr/>
      </p:nvGrpSpPr>
      <p:grpSpPr>
        <a:xfrm>
          <a:off x="0" y="0"/>
          <a:ext cx="0" cy="0"/>
          <a:chOff x="0" y="0"/>
          <a:chExt cx="0" cy="0"/>
        </a:xfrm>
      </p:grpSpPr>
      <p:sp>
        <p:nvSpPr>
          <p:cNvPr id="33794" name="Rectangle 7">
            <a:extLst>
              <a:ext uri="{FF2B5EF4-FFF2-40B4-BE49-F238E27FC236}">
                <a16:creationId xmlns:a16="http://schemas.microsoft.com/office/drawing/2014/main" id="{D1522090-3D1B-80AB-60E6-8E2F0AF297A4}"/>
              </a:ext>
            </a:extLst>
          </p:cNvPr>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8</a:t>
            </a:fld>
            <a:endParaRPr lang="en-US" altLang="ja-JP" sz="1200">
              <a:latin typeface="Times New Roman" pitchFamily="18" charset="0"/>
            </a:endParaRPr>
          </a:p>
        </p:txBody>
      </p:sp>
      <p:sp>
        <p:nvSpPr>
          <p:cNvPr id="33795" name="Rectangle 7">
            <a:extLst>
              <a:ext uri="{FF2B5EF4-FFF2-40B4-BE49-F238E27FC236}">
                <a16:creationId xmlns:a16="http://schemas.microsoft.com/office/drawing/2014/main" id="{5FDF4C18-5A86-DA2A-3832-433E489093D8}"/>
              </a:ext>
            </a:extLst>
          </p:cNvPr>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8</a:t>
            </a:fld>
            <a:endParaRPr lang="en-US" altLang="ja-JP" sz="1200">
              <a:latin typeface="Times New Roman" pitchFamily="18" charset="0"/>
            </a:endParaRPr>
          </a:p>
        </p:txBody>
      </p:sp>
      <p:sp>
        <p:nvSpPr>
          <p:cNvPr id="33796" name="Rectangle 2">
            <a:extLst>
              <a:ext uri="{FF2B5EF4-FFF2-40B4-BE49-F238E27FC236}">
                <a16:creationId xmlns:a16="http://schemas.microsoft.com/office/drawing/2014/main" id="{EB0CB197-F0E4-6144-26C9-133CFB5439D1}"/>
              </a:ext>
            </a:extLst>
          </p:cNvPr>
          <p:cNvSpPr>
            <a:spLocks noGrp="1" noRot="1" noChangeAspect="1" noChangeArrowheads="1" noTextEdit="1"/>
          </p:cNvSpPr>
          <p:nvPr>
            <p:ph type="sldImg"/>
          </p:nvPr>
        </p:nvSpPr>
        <p:spPr>
          <a:ln/>
        </p:spPr>
      </p:sp>
      <p:sp>
        <p:nvSpPr>
          <p:cNvPr id="33797" name="Rectangle 3">
            <a:extLst>
              <a:ext uri="{FF2B5EF4-FFF2-40B4-BE49-F238E27FC236}">
                <a16:creationId xmlns:a16="http://schemas.microsoft.com/office/drawing/2014/main" id="{EE292DCC-4346-04F1-1ECC-2CC749BFDF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ja-JP" altLang="en-US" sz="1200" kern="1200" dirty="0">
                <a:solidFill>
                  <a:schemeClr val="tx1"/>
                </a:solidFill>
                <a:effectLst/>
                <a:latin typeface="Times New Roman" pitchFamily="18" charset="0"/>
                <a:ea typeface="ＭＳ Ｐ明朝" pitchFamily="18" charset="-128"/>
                <a:cs typeface="+mn-cs"/>
              </a:rPr>
              <a:t>ここからはテクニカル指標の組み合わせを説明していきます．ここでは先ほど説明した購入条件の</a:t>
            </a:r>
            <a:r>
              <a:rPr kumimoji="1" lang="en-US" altLang="ja-JP" sz="1200" kern="1200" dirty="0">
                <a:solidFill>
                  <a:schemeClr val="tx1"/>
                </a:solidFill>
                <a:effectLst/>
                <a:latin typeface="Times New Roman" pitchFamily="18" charset="0"/>
                <a:ea typeface="ＭＳ Ｐ明朝" pitchFamily="18" charset="-128"/>
                <a:cs typeface="+mn-cs"/>
              </a:rPr>
              <a:t>MACD</a:t>
            </a:r>
            <a:r>
              <a:rPr kumimoji="1" lang="ja-JP" altLang="en-US" sz="1200" kern="1200" dirty="0">
                <a:solidFill>
                  <a:schemeClr val="tx1"/>
                </a:solidFill>
                <a:effectLst/>
                <a:latin typeface="Times New Roman" pitchFamily="18" charset="0"/>
                <a:ea typeface="ＭＳ Ｐ明朝" pitchFamily="18" charset="-128"/>
                <a:cs typeface="+mn-cs"/>
              </a:rPr>
              <a:t>を主体とし，</a:t>
            </a:r>
            <a:r>
              <a:rPr kumimoji="1" lang="en-US" altLang="ja-JP" sz="1200" kern="1200" dirty="0" err="1">
                <a:solidFill>
                  <a:schemeClr val="tx1"/>
                </a:solidFill>
                <a:effectLst/>
                <a:latin typeface="Times New Roman" pitchFamily="18" charset="0"/>
                <a:ea typeface="ＭＳ Ｐ明朝" pitchFamily="18" charset="-128"/>
                <a:cs typeface="+mn-cs"/>
              </a:rPr>
              <a:t>FMA,Nikkei</a:t>
            </a:r>
            <a:r>
              <a:rPr kumimoji="1" lang="ja-JP" altLang="en-US" sz="1200" kern="1200" dirty="0">
                <a:solidFill>
                  <a:schemeClr val="tx1"/>
                </a:solidFill>
                <a:effectLst/>
                <a:latin typeface="Times New Roman" pitchFamily="18" charset="0"/>
                <a:ea typeface="ＭＳ Ｐ明朝" pitchFamily="18" charset="-128"/>
                <a:cs typeface="+mn-cs"/>
              </a:rPr>
              <a:t>を組み合わせた，</a:t>
            </a:r>
            <a:r>
              <a:rPr kumimoji="1" lang="en-US" altLang="ja-JP" sz="1200" kern="1200" dirty="0">
                <a:solidFill>
                  <a:schemeClr val="tx1"/>
                </a:solidFill>
                <a:effectLst/>
                <a:latin typeface="Times New Roman" pitchFamily="18" charset="0"/>
                <a:ea typeface="ＭＳ Ｐ明朝" pitchFamily="18" charset="-128"/>
                <a:cs typeface="+mn-cs"/>
              </a:rPr>
              <a:t>5</a:t>
            </a:r>
            <a:r>
              <a:rPr kumimoji="1" lang="ja-JP" altLang="en-US" sz="1200" kern="1200" dirty="0">
                <a:solidFill>
                  <a:schemeClr val="tx1"/>
                </a:solidFill>
                <a:effectLst/>
                <a:latin typeface="Times New Roman" pitchFamily="18" charset="0"/>
                <a:ea typeface="ＭＳ Ｐ明朝" pitchFamily="18" charset="-128"/>
                <a:cs typeface="+mn-cs"/>
              </a:rPr>
              <a:t>つの組み合わせを載せています．</a:t>
            </a:r>
            <a:endParaRPr kumimoji="1" lang="en-US" altLang="ja-JP" sz="1200" kern="1200" dirty="0">
              <a:solidFill>
                <a:schemeClr val="tx1"/>
              </a:solidFill>
              <a:effectLst/>
              <a:latin typeface="Times New Roman" pitchFamily="18" charset="0"/>
              <a:ea typeface="ＭＳ Ｐ明朝"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i="0" u="none" strike="noStrike" baseline="0" dirty="0">
                <a:latin typeface="font000000002b7c581c"/>
              </a:rPr>
              <a:t>60</a:t>
            </a:r>
            <a:r>
              <a:rPr lang="ja-JP" altLang="en-US" sz="1200" b="0" i="0" u="none" strike="noStrike" baseline="0" dirty="0">
                <a:latin typeface="font000000002b7c581c"/>
              </a:rPr>
              <a:t>日移動平均線を</a:t>
            </a:r>
            <a:r>
              <a:rPr lang="en-US" altLang="ja-JP" sz="1200" b="0" i="0" u="none" strike="noStrike" baseline="0" dirty="0">
                <a:latin typeface="font000000002b7c581c"/>
              </a:rPr>
              <a:t>FMA</a:t>
            </a:r>
            <a:r>
              <a:rPr lang="ja-JP" altLang="en-US" sz="1200" b="0" i="0" u="none" strike="noStrike" baseline="0" dirty="0" err="1">
                <a:latin typeface="font000000002b7c581c"/>
              </a:rPr>
              <a:t>，</a:t>
            </a:r>
            <a:r>
              <a:rPr lang="ja-JP" altLang="en-US" sz="1200" b="0" i="0" u="none" strike="noStrike" baseline="0" dirty="0">
                <a:latin typeface="font000000002b7c581c"/>
              </a:rPr>
              <a:t>日経平均株価を</a:t>
            </a:r>
            <a:r>
              <a:rPr lang="en-US" altLang="ja-JP" sz="1200" b="0" i="0" u="none" strike="noStrike" baseline="0" dirty="0">
                <a:latin typeface="font000000002b7c581c"/>
              </a:rPr>
              <a:t>Nikkei</a:t>
            </a:r>
            <a:r>
              <a:rPr lang="ja-JP" altLang="en-US" sz="1200" b="0" i="0" u="none" strike="noStrike" baseline="0" dirty="0">
                <a:latin typeface="font000000002b7c581c"/>
              </a:rPr>
              <a:t>とします．</a:t>
            </a:r>
          </a:p>
          <a:p>
            <a:endParaRPr kumimoji="1" lang="ja-JP" altLang="ja-JP" sz="1200" kern="1200" dirty="0">
              <a:solidFill>
                <a:schemeClr val="tx1"/>
              </a:solidFill>
              <a:effectLst/>
              <a:latin typeface="Times New Roman" pitchFamily="18" charset="0"/>
              <a:ea typeface="ＭＳ Ｐ明朝" pitchFamily="18" charset="-128"/>
              <a:cs typeface="+mn-cs"/>
            </a:endParaRPr>
          </a:p>
        </p:txBody>
      </p:sp>
    </p:spTree>
    <p:extLst>
      <p:ext uri="{BB962C8B-B14F-4D97-AF65-F5344CB8AC3E}">
        <p14:creationId xmlns:p14="http://schemas.microsoft.com/office/powerpoint/2010/main" val="144672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2E939-52B1-80F9-4367-58A4D1611D97}"/>
            </a:ext>
          </a:extLst>
        </p:cNvPr>
        <p:cNvGrpSpPr/>
        <p:nvPr/>
      </p:nvGrpSpPr>
      <p:grpSpPr>
        <a:xfrm>
          <a:off x="0" y="0"/>
          <a:ext cx="0" cy="0"/>
          <a:chOff x="0" y="0"/>
          <a:chExt cx="0" cy="0"/>
        </a:xfrm>
      </p:grpSpPr>
      <p:sp>
        <p:nvSpPr>
          <p:cNvPr id="33794" name="Rectangle 7">
            <a:extLst>
              <a:ext uri="{FF2B5EF4-FFF2-40B4-BE49-F238E27FC236}">
                <a16:creationId xmlns:a16="http://schemas.microsoft.com/office/drawing/2014/main" id="{1751FD46-C4D7-1290-847D-64C42FDA36AB}"/>
              </a:ext>
            </a:extLst>
          </p:cNvPr>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2080BC62-8C36-4D60-80A2-90924F2B138A}" type="slidenum">
              <a:rPr lang="en-US" altLang="ja-JP" sz="1200">
                <a:latin typeface="Times New Roman" pitchFamily="18" charset="0"/>
              </a:rPr>
              <a:pPr algn="r" eaLnBrk="1" hangingPunct="1"/>
              <a:t>9</a:t>
            </a:fld>
            <a:endParaRPr lang="en-US" altLang="ja-JP" sz="1200">
              <a:latin typeface="Times New Roman" pitchFamily="18" charset="0"/>
            </a:endParaRPr>
          </a:p>
        </p:txBody>
      </p:sp>
      <p:sp>
        <p:nvSpPr>
          <p:cNvPr id="33795" name="Rectangle 7">
            <a:extLst>
              <a:ext uri="{FF2B5EF4-FFF2-40B4-BE49-F238E27FC236}">
                <a16:creationId xmlns:a16="http://schemas.microsoft.com/office/drawing/2014/main" id="{D0890E1D-1E8A-0F86-5F6F-26006C4F4112}"/>
              </a:ext>
            </a:extLst>
          </p:cNvPr>
          <p:cNvSpPr txBox="1">
            <a:spLocks noGrp="1" noChangeArrowheads="1"/>
          </p:cNvSpPr>
          <p:nvPr/>
        </p:nvSpPr>
        <p:spPr bwMode="auto">
          <a:xfrm>
            <a:off x="3782781" y="10174805"/>
            <a:ext cx="2893733" cy="53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1" tIns="45230" rIns="90461" bIns="45230" anchor="b"/>
          <a:lstStyle>
            <a:lvl1pPr defTabSz="911225" eaLnBrk="0" hangingPunct="0">
              <a:defRPr kumimoji="1" sz="2400">
                <a:solidFill>
                  <a:schemeClr val="tx1"/>
                </a:solidFill>
                <a:latin typeface="Tahoma" pitchFamily="34" charset="0"/>
                <a:ea typeface="ＭＳ Ｐゴシック" pitchFamily="50" charset="-128"/>
              </a:defRPr>
            </a:lvl1pPr>
            <a:lvl2pPr marL="742950" indent="-285750" defTabSz="911225" eaLnBrk="0" hangingPunct="0">
              <a:defRPr kumimoji="1" sz="2400">
                <a:solidFill>
                  <a:schemeClr val="tx1"/>
                </a:solidFill>
                <a:latin typeface="Tahoma" pitchFamily="34" charset="0"/>
                <a:ea typeface="ＭＳ Ｐゴシック" pitchFamily="50" charset="-128"/>
              </a:defRPr>
            </a:lvl2pPr>
            <a:lvl3pPr marL="1143000" indent="-228600" defTabSz="911225" eaLnBrk="0" hangingPunct="0">
              <a:defRPr kumimoji="1" sz="2400">
                <a:solidFill>
                  <a:schemeClr val="tx1"/>
                </a:solidFill>
                <a:latin typeface="Tahoma" pitchFamily="34" charset="0"/>
                <a:ea typeface="ＭＳ Ｐゴシック" pitchFamily="50" charset="-128"/>
              </a:defRPr>
            </a:lvl3pPr>
            <a:lvl4pPr marL="1600200" indent="-228600" defTabSz="911225" eaLnBrk="0" hangingPunct="0">
              <a:defRPr kumimoji="1" sz="2400">
                <a:solidFill>
                  <a:schemeClr val="tx1"/>
                </a:solidFill>
                <a:latin typeface="Tahoma" pitchFamily="34" charset="0"/>
                <a:ea typeface="ＭＳ Ｐゴシック" pitchFamily="50" charset="-128"/>
              </a:defRPr>
            </a:lvl4pPr>
            <a:lvl5pPr marL="2057400" indent="-228600" defTabSz="911225" eaLnBrk="0" hangingPunct="0">
              <a:defRPr kumimoji="1" sz="2400">
                <a:solidFill>
                  <a:schemeClr val="tx1"/>
                </a:solidFill>
                <a:latin typeface="Tahoma" pitchFamily="34" charset="0"/>
                <a:ea typeface="ＭＳ Ｐゴシック" pitchFamily="50" charset="-128"/>
              </a:defRPr>
            </a:lvl5pPr>
            <a:lvl6pPr marL="25146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6pPr>
            <a:lvl7pPr marL="29718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7pPr>
            <a:lvl8pPr marL="34290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8pPr>
            <a:lvl9pPr marL="3886200" indent="-228600" defTabSz="911225" eaLnBrk="0" fontAlgn="base" hangingPunct="0">
              <a:spcBef>
                <a:spcPct val="0"/>
              </a:spcBef>
              <a:spcAft>
                <a:spcPct val="0"/>
              </a:spcAft>
              <a:defRPr kumimoji="1" sz="2400">
                <a:solidFill>
                  <a:schemeClr val="tx1"/>
                </a:solidFill>
                <a:latin typeface="Tahoma" pitchFamily="34" charset="0"/>
                <a:ea typeface="ＭＳ Ｐゴシック" pitchFamily="50" charset="-128"/>
              </a:defRPr>
            </a:lvl9pPr>
          </a:lstStyle>
          <a:p>
            <a:pPr algn="r" eaLnBrk="1" hangingPunct="1"/>
            <a:fld id="{61725FA8-8AEB-49E6-A61A-A7DB10D7A4D9}" type="slidenum">
              <a:rPr lang="en-US" altLang="ja-JP" sz="1200">
                <a:latin typeface="Times New Roman" pitchFamily="18" charset="0"/>
              </a:rPr>
              <a:pPr algn="r" eaLnBrk="1" hangingPunct="1"/>
              <a:t>9</a:t>
            </a:fld>
            <a:endParaRPr lang="en-US" altLang="ja-JP" sz="1200">
              <a:latin typeface="Times New Roman" pitchFamily="18" charset="0"/>
            </a:endParaRPr>
          </a:p>
        </p:txBody>
      </p:sp>
      <p:sp>
        <p:nvSpPr>
          <p:cNvPr id="33796" name="Rectangle 2">
            <a:extLst>
              <a:ext uri="{FF2B5EF4-FFF2-40B4-BE49-F238E27FC236}">
                <a16:creationId xmlns:a16="http://schemas.microsoft.com/office/drawing/2014/main" id="{F8068479-919C-2ED2-370B-3625734CEED5}"/>
              </a:ext>
            </a:extLst>
          </p:cNvPr>
          <p:cNvSpPr>
            <a:spLocks noGrp="1" noRot="1" noChangeAspect="1" noChangeArrowheads="1" noTextEdit="1"/>
          </p:cNvSpPr>
          <p:nvPr>
            <p:ph type="sldImg"/>
          </p:nvPr>
        </p:nvSpPr>
        <p:spPr>
          <a:ln/>
        </p:spPr>
      </p:sp>
      <p:sp>
        <p:nvSpPr>
          <p:cNvPr id="33797" name="Rectangle 3">
            <a:extLst>
              <a:ext uri="{FF2B5EF4-FFF2-40B4-BE49-F238E27FC236}">
                <a16:creationId xmlns:a16="http://schemas.microsoft.com/office/drawing/2014/main" id="{4394FF52-2312-DB78-C438-5E300BCA51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ja-JP" altLang="en-US" sz="1200" kern="1200" dirty="0">
                <a:solidFill>
                  <a:schemeClr val="tx1"/>
                </a:solidFill>
                <a:effectLst/>
                <a:latin typeface="Times New Roman" pitchFamily="18" charset="0"/>
                <a:ea typeface="ＭＳ Ｐ明朝" pitchFamily="18" charset="-128"/>
                <a:cs typeface="+mn-cs"/>
              </a:rPr>
              <a:t>ここでは説明した購入条件</a:t>
            </a:r>
            <a:r>
              <a:rPr kumimoji="1" lang="en-US" altLang="ja-JP" sz="1200" kern="1200" dirty="0">
                <a:solidFill>
                  <a:schemeClr val="tx1"/>
                </a:solidFill>
                <a:effectLst/>
                <a:latin typeface="Times New Roman" pitchFamily="18" charset="0"/>
                <a:ea typeface="ＭＳ Ｐ明朝" pitchFamily="18" charset="-128"/>
                <a:cs typeface="+mn-cs"/>
              </a:rPr>
              <a:t>BB</a:t>
            </a:r>
            <a:r>
              <a:rPr kumimoji="1" lang="ja-JP" altLang="en-US" sz="1200" kern="1200" dirty="0">
                <a:solidFill>
                  <a:schemeClr val="tx1"/>
                </a:solidFill>
                <a:effectLst/>
                <a:latin typeface="Times New Roman" pitchFamily="18" charset="0"/>
                <a:ea typeface="ＭＳ Ｐ明朝" pitchFamily="18" charset="-128"/>
                <a:cs typeface="+mn-cs"/>
              </a:rPr>
              <a:t>を主体とし，</a:t>
            </a:r>
            <a:r>
              <a:rPr kumimoji="1" lang="en-US" altLang="ja-JP" sz="1200" kern="1200" dirty="0" err="1">
                <a:solidFill>
                  <a:schemeClr val="tx1"/>
                </a:solidFill>
                <a:effectLst/>
                <a:latin typeface="Times New Roman" pitchFamily="18" charset="0"/>
                <a:ea typeface="ＭＳ Ｐ明朝" pitchFamily="18" charset="-128"/>
                <a:cs typeface="+mn-cs"/>
              </a:rPr>
              <a:t>FMA,Nikkei</a:t>
            </a:r>
            <a:r>
              <a:rPr kumimoji="1" lang="ja-JP" altLang="en-US" sz="1200" kern="1200" dirty="0">
                <a:solidFill>
                  <a:schemeClr val="tx1"/>
                </a:solidFill>
                <a:effectLst/>
                <a:latin typeface="Times New Roman" pitchFamily="18" charset="0"/>
                <a:ea typeface="ＭＳ Ｐ明朝" pitchFamily="18" charset="-128"/>
                <a:cs typeface="+mn-cs"/>
              </a:rPr>
              <a:t>を組み合わせた，５つの組み合わせを載せています</a:t>
            </a:r>
            <a:endParaRPr kumimoji="1" lang="ja-JP" altLang="ja-JP" sz="1200" kern="1200" dirty="0">
              <a:solidFill>
                <a:schemeClr val="tx1"/>
              </a:solidFill>
              <a:effectLst/>
              <a:latin typeface="Times New Roman" pitchFamily="18" charset="0"/>
              <a:ea typeface="ＭＳ Ｐ明朝" pitchFamily="18" charset="-128"/>
              <a:cs typeface="+mn-cs"/>
            </a:endParaRPr>
          </a:p>
        </p:txBody>
      </p:sp>
    </p:spTree>
    <p:extLst>
      <p:ext uri="{BB962C8B-B14F-4D97-AF65-F5344CB8AC3E}">
        <p14:creationId xmlns:p14="http://schemas.microsoft.com/office/powerpoint/2010/main" val="271582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9"/>
          <p:cNvSpPr>
            <a:spLocks noChangeArrowheads="1"/>
          </p:cNvSpPr>
          <p:nvPr/>
        </p:nvSpPr>
        <p:spPr bwMode="auto">
          <a:xfrm flipV="1">
            <a:off x="315913" y="3260729"/>
            <a:ext cx="8693150" cy="55563"/>
          </a:xfrm>
          <a:prstGeom prst="rect">
            <a:avLst/>
          </a:prstGeom>
          <a:gradFill rotWithShape="0">
            <a:gsLst>
              <a:gs pos="0">
                <a:srgbClr val="ED1C24"/>
              </a:gs>
              <a:gs pos="100000">
                <a:srgbClr val="F26C4F"/>
              </a:gs>
            </a:gsLst>
            <a:lin ang="2700000" scaled="1"/>
          </a:gradFill>
          <a:ln w="9525">
            <a:noFill/>
            <a:miter lim="800000"/>
            <a:headEnd/>
            <a:tailEnd/>
          </a:ln>
          <a:effectLst/>
        </p:spPr>
        <p:txBody>
          <a:bodyPr wrap="none" anchor="ctr"/>
          <a:lstStyle/>
          <a:p>
            <a:pPr marL="0" marR="0" lvl="0" indent="0" algn="l" defTabSz="914377"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ahoma" pitchFamily="-106" charset="0"/>
              <a:ea typeface="ＭＳ Ｐゴシック" pitchFamily="-106" charset="-128"/>
              <a:cs typeface="+mn-cs"/>
            </a:endParaRPr>
          </a:p>
        </p:txBody>
      </p:sp>
      <p:sp>
        <p:nvSpPr>
          <p:cNvPr id="83972" name="Rectangle 4"/>
          <p:cNvSpPr>
            <a:spLocks noGrp="1" noChangeArrowheads="1"/>
          </p:cNvSpPr>
          <p:nvPr>
            <p:ph type="subTitle" idx="1" hasCustomPrompt="1"/>
          </p:nvPr>
        </p:nvSpPr>
        <p:spPr>
          <a:xfrm>
            <a:off x="1071538" y="3505200"/>
            <a:ext cx="7500990" cy="2590800"/>
          </a:xfrm>
        </p:spPr>
        <p:txBody>
          <a:bodyPr/>
          <a:lstStyle>
            <a:lvl1pPr marL="0" indent="0" algn="ctr">
              <a:buFont typeface="Wingdings" pitchFamily="-106" charset="2"/>
              <a:buNone/>
              <a:defRPr baseline="0">
                <a:solidFill>
                  <a:schemeClr val="tx1"/>
                </a:solidFill>
              </a:defRPr>
            </a:lvl1pPr>
          </a:lstStyle>
          <a:p>
            <a:r>
              <a:rPr lang="en-US" altLang="ja-JP" dirty="0"/>
              <a:t>sub master title</a:t>
            </a:r>
            <a:endParaRPr lang="ja-JP" altLang="en-US" dirty="0"/>
          </a:p>
        </p:txBody>
      </p:sp>
      <p:sp>
        <p:nvSpPr>
          <p:cNvPr id="83971" name="Rectangle 3"/>
          <p:cNvSpPr>
            <a:spLocks noGrp="1" noChangeArrowheads="1"/>
          </p:cNvSpPr>
          <p:nvPr>
            <p:ph type="ctrTitle" hasCustomPrompt="1"/>
          </p:nvPr>
        </p:nvSpPr>
        <p:spPr>
          <a:xfrm>
            <a:off x="357158" y="1828800"/>
            <a:ext cx="8643998" cy="1143000"/>
          </a:xfrm>
        </p:spPr>
        <p:txBody>
          <a:bodyPr/>
          <a:lstStyle>
            <a:lvl1pPr algn="ctr">
              <a:defRPr baseline="0">
                <a:solidFill>
                  <a:srgbClr val="ED1C24"/>
                </a:solidFill>
              </a:defRPr>
            </a:lvl1pPr>
          </a:lstStyle>
          <a:p>
            <a:r>
              <a:rPr lang="en-US" altLang="ja-JP" dirty="0"/>
              <a:t>master title</a:t>
            </a:r>
            <a:endParaRPr lang="ja-JP" altLang="en-US" dirty="0"/>
          </a:p>
        </p:txBody>
      </p:sp>
    </p:spTree>
    <p:extLst>
      <p:ext uri="{BB962C8B-B14F-4D97-AF65-F5344CB8AC3E}">
        <p14:creationId xmlns:p14="http://schemas.microsoft.com/office/powerpoint/2010/main" val="104716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5"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320589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0"/>
            <a:ext cx="2209800" cy="62484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52400" y="0"/>
            <a:ext cx="6477000" cy="62484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5"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8553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5" y="0"/>
            <a:ext cx="9001156" cy="1214422"/>
          </a:xfrm>
        </p:spPr>
        <p:txBody>
          <a:bodyPr/>
          <a:lstStyle/>
          <a:p>
            <a:r>
              <a:rPr lang="ja-JP" altLang="en-US" dirty="0"/>
              <a:t>マスタ タイトルの書式設定</a:t>
            </a:r>
          </a:p>
        </p:txBody>
      </p:sp>
      <p:sp>
        <p:nvSpPr>
          <p:cNvPr id="3" name="コンテンツ プレースホルダ 2"/>
          <p:cNvSpPr>
            <a:spLocks noGrp="1"/>
          </p:cNvSpPr>
          <p:nvPr>
            <p:ph idx="1"/>
          </p:nvPr>
        </p:nvSpPr>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pic>
        <p:nvPicPr>
          <p:cNvPr id="6" name="図 13" descr="logomark_E2.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46" y="6531597"/>
            <a:ext cx="1332811" cy="26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図 6"/>
          <p:cNvPicPr>
            <a:picLocks noChangeAspect="1"/>
          </p:cNvPicPr>
          <p:nvPr userDrawn="1"/>
        </p:nvPicPr>
        <p:blipFill>
          <a:blip r:embed="rId3"/>
          <a:stretch>
            <a:fillRect/>
          </a:stretch>
        </p:blipFill>
        <p:spPr>
          <a:xfrm>
            <a:off x="3666004" y="6547915"/>
            <a:ext cx="2274149" cy="233889"/>
          </a:xfrm>
          <a:prstGeom prst="rect">
            <a:avLst/>
          </a:prstGeom>
        </p:spPr>
      </p:pic>
    </p:spTree>
    <p:extLst>
      <p:ext uri="{BB962C8B-B14F-4D97-AF65-F5344CB8AC3E}">
        <p14:creationId xmlns:p14="http://schemas.microsoft.com/office/powerpoint/2010/main" val="32691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ja-JP" altLang="en-US"/>
              <a:t>マスタ テキストの書式設定</a:t>
            </a:r>
          </a:p>
        </p:txBody>
      </p:sp>
      <p:sp>
        <p:nvSpPr>
          <p:cNvPr id="4"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5"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157509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endParaRPr lang="ja-JP" altLang="en-US" dirty="0"/>
          </a:p>
        </p:txBody>
      </p:sp>
      <p:sp>
        <p:nvSpPr>
          <p:cNvPr id="3" name="コンテンツ プレースホルダ 2"/>
          <p:cNvSpPr>
            <a:spLocks noGrp="1"/>
          </p:cNvSpPr>
          <p:nvPr>
            <p:ph sz="half" idx="1"/>
          </p:nvPr>
        </p:nvSpPr>
        <p:spPr>
          <a:xfrm>
            <a:off x="152400" y="1295400"/>
            <a:ext cx="4343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コンテンツ プレースホルダ 3"/>
          <p:cNvSpPr>
            <a:spLocks noGrp="1"/>
          </p:cNvSpPr>
          <p:nvPr>
            <p:ph sz="half" idx="2"/>
          </p:nvPr>
        </p:nvSpPr>
        <p:spPr>
          <a:xfrm>
            <a:off x="4648200" y="1295400"/>
            <a:ext cx="4343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6"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38716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1800">
                <a:latin typeface="Times New Roman" pitchFamily="18" charset="0"/>
                <a:cs typeface="Times New Roman" pitchFamily="18" charset="0"/>
              </a:defRPr>
            </a:lvl3pPr>
            <a:lvl4pPr>
              <a:defRPr sz="1600">
                <a:latin typeface="Times New Roman" pitchFamily="18" charset="0"/>
                <a:cs typeface="Times New Roman" pitchFamily="18" charset="0"/>
              </a:defRPr>
            </a:lvl4pPr>
            <a:lvl5pPr>
              <a:defRPr sz="1600">
                <a:latin typeface="Times New Roman" pitchFamily="18" charset="0"/>
                <a:cs typeface="Times New Roman" pitchFamily="18" charset="0"/>
              </a:defRPr>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テキスト プレースホルダ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8"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
        <p:nvSpPr>
          <p:cNvPr id="9" name="タイトル 1"/>
          <p:cNvSpPr txBox="1">
            <a:spLocks/>
          </p:cNvSpPr>
          <p:nvPr/>
        </p:nvSpPr>
        <p:spPr bwMode="auto">
          <a:xfrm>
            <a:off x="1500166" y="0"/>
            <a:ext cx="7397750" cy="100014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r" defTabSz="914377" rtl="0" eaLnBrk="1" fontAlgn="base" latinLnBrk="0" hangingPunct="1">
              <a:lnSpc>
                <a:spcPct val="100000"/>
              </a:lnSpc>
              <a:spcBef>
                <a:spcPct val="0"/>
              </a:spcBef>
              <a:spcAft>
                <a:spcPct val="0"/>
              </a:spcAft>
              <a:buClrTx/>
              <a:buSzTx/>
              <a:buFontTx/>
              <a:buNone/>
              <a:tabLst/>
              <a:defRPr/>
            </a:pPr>
            <a:r>
              <a:rPr kumimoji="1" lang="ja-JP" altLang="en-US" sz="4400" b="0" i="0" u="none" strike="noStrike" kern="0" cap="none" spc="0" normalizeH="0" baseline="0" noProof="0">
                <a:ln>
                  <a:noFill/>
                </a:ln>
                <a:solidFill>
                  <a:srgbClr val="FFFFFF"/>
                </a:solidFill>
                <a:effectLst/>
                <a:uLnTx/>
                <a:uFillTx/>
                <a:latin typeface="Calibri"/>
                <a:ea typeface="ＭＳ Ｐゴシック" panose="020B0600070205080204" pitchFamily="50" charset="-128"/>
                <a:cs typeface="+mn-cs"/>
              </a:rPr>
              <a:t>マスタ タイトルの書式設定</a:t>
            </a:r>
            <a:endParaRPr kumimoji="1" lang="ja-JP" altLang="en-US" sz="4400" b="0" i="0" u="none" strike="noStrike" kern="0" cap="none" spc="0" normalizeH="0" baseline="0" noProof="0" dirty="0">
              <a:ln>
                <a:noFill/>
              </a:ln>
              <a:solidFill>
                <a:srgbClr val="FFFFFF"/>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33571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4"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47819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3"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134910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6"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5729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p:txBody>
          <a:bodyPr/>
          <a:lstStyle>
            <a:lvl1pPr>
              <a:defRPr/>
            </a:lvl1pPr>
          </a:lstStyle>
          <a:p>
            <a:pPr fontAlgn="base">
              <a:spcBef>
                <a:spcPct val="0"/>
              </a:spcBef>
              <a:spcAft>
                <a:spcPct val="0"/>
              </a:spcAft>
            </a:pPr>
            <a:endParaRPr kumimoji="1" lang="ja-JP" altLang="en-US">
              <a:solidFill>
                <a:srgbClr val="FFFFFF"/>
              </a:solidFill>
              <a:latin typeface="Tahoma" pitchFamily="34" charset="0"/>
            </a:endParaRPr>
          </a:p>
        </p:txBody>
      </p:sp>
      <p:sp>
        <p:nvSpPr>
          <p:cNvPr id="6" name="Rectangle 8"/>
          <p:cNvSpPr>
            <a:spLocks noGrp="1" noChangeArrowheads="1"/>
          </p:cNvSpPr>
          <p:nvPr>
            <p:ph type="sldNum" sz="quarter" idx="11"/>
          </p:nvPr>
        </p:nvSpPr>
        <p:spPr/>
        <p:txBody>
          <a:bodyPr/>
          <a:lstStyle>
            <a:lvl1pPr>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193886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152400" y="1295400"/>
            <a:ext cx="8839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a:t>master text</a:t>
            </a:r>
          </a:p>
          <a:p>
            <a:pPr lvl="1"/>
            <a:r>
              <a:rPr lang="en-US" altLang="ja-JP" dirty="0"/>
              <a:t>level 2 </a:t>
            </a:r>
          </a:p>
          <a:p>
            <a:pPr lvl="2"/>
            <a:r>
              <a:rPr lang="en-US" altLang="ja-JP" dirty="0"/>
              <a:t>level 3</a:t>
            </a:r>
          </a:p>
          <a:p>
            <a:pPr lvl="3"/>
            <a:r>
              <a:rPr lang="en-US" altLang="ja-JP" dirty="0"/>
              <a:t>level 4</a:t>
            </a:r>
          </a:p>
          <a:p>
            <a:pPr lvl="4"/>
            <a:r>
              <a:rPr lang="en-US" altLang="ja-JP" dirty="0"/>
              <a:t>level 5 </a:t>
            </a:r>
            <a:endParaRPr lang="ja-JP" altLang="en-US" dirty="0"/>
          </a:p>
        </p:txBody>
      </p:sp>
      <p:sp>
        <p:nvSpPr>
          <p:cNvPr id="82956" name="Rectangle 12"/>
          <p:cNvSpPr>
            <a:spLocks noChangeArrowheads="1"/>
          </p:cNvSpPr>
          <p:nvPr/>
        </p:nvSpPr>
        <p:spPr bwMode="auto">
          <a:xfrm>
            <a:off x="32" y="6500858"/>
            <a:ext cx="9144000" cy="357166"/>
          </a:xfrm>
          <a:prstGeom prst="rect">
            <a:avLst/>
          </a:prstGeom>
          <a:solidFill>
            <a:srgbClr val="F26C4F"/>
          </a:solidFill>
          <a:ln w="9525">
            <a:solidFill>
              <a:srgbClr val="ED1C24"/>
            </a:solidFill>
            <a:miter lim="800000"/>
            <a:headEnd/>
            <a:tailEnd/>
          </a:ln>
          <a:effectLst/>
        </p:spPr>
        <p:txBody>
          <a:bodyPr wrap="none" anchor="ctr"/>
          <a:lstStyle/>
          <a:p>
            <a:pPr marL="0" marR="0" lvl="0" indent="0" algn="l" defTabSz="914377"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ahoma" pitchFamily="-106" charset="0"/>
              <a:ea typeface="ＭＳ Ｐゴシック" pitchFamily="-106" charset="-128"/>
              <a:cs typeface="+mn-cs"/>
            </a:endParaRPr>
          </a:p>
        </p:txBody>
      </p:sp>
      <p:sp>
        <p:nvSpPr>
          <p:cNvPr id="82947" name="Rectangle 3"/>
          <p:cNvSpPr>
            <a:spLocks noChangeArrowheads="1"/>
          </p:cNvSpPr>
          <p:nvPr/>
        </p:nvSpPr>
        <p:spPr bwMode="gray">
          <a:xfrm>
            <a:off x="0" y="-24"/>
            <a:ext cx="9144000" cy="233380"/>
          </a:xfrm>
          <a:prstGeom prst="rect">
            <a:avLst/>
          </a:prstGeom>
          <a:gradFill rotWithShape="0">
            <a:gsLst>
              <a:gs pos="0">
                <a:srgbClr val="ED1C24"/>
              </a:gs>
              <a:gs pos="100000">
                <a:srgbClr val="F26C4F"/>
              </a:gs>
            </a:gsLst>
            <a:lin ang="0" scaled="1"/>
          </a:gradFill>
          <a:ln w="9525">
            <a:noFill/>
            <a:miter lim="800000"/>
            <a:headEnd/>
            <a:tailEnd/>
          </a:ln>
          <a:effectLst/>
        </p:spPr>
        <p:txBody>
          <a:bodyPr wrap="none" anchor="ct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ahoma" pitchFamily="-106" charset="0"/>
              <a:ea typeface="ＭＳ Ｐゴシック" pitchFamily="-106" charset="-128"/>
              <a:cs typeface="+mn-cs"/>
            </a:endParaRPr>
          </a:p>
        </p:txBody>
      </p:sp>
      <p:sp>
        <p:nvSpPr>
          <p:cNvPr id="1030" name="Rectangle 4"/>
          <p:cNvSpPr>
            <a:spLocks noGrp="1" noChangeArrowheads="1"/>
          </p:cNvSpPr>
          <p:nvPr>
            <p:ph type="title"/>
          </p:nvPr>
        </p:nvSpPr>
        <p:spPr bwMode="auto">
          <a:xfrm>
            <a:off x="142844" y="0"/>
            <a:ext cx="9001188" cy="12144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ja-JP" dirty="0"/>
              <a:t>master title</a:t>
            </a:r>
            <a:endParaRPr lang="ja-JP" altLang="en-US" dirty="0"/>
          </a:p>
        </p:txBody>
      </p:sp>
      <p:sp>
        <p:nvSpPr>
          <p:cNvPr id="82950" name="Rectangle 6"/>
          <p:cNvSpPr>
            <a:spLocks noGrp="1" noChangeArrowheads="1"/>
          </p:cNvSpPr>
          <p:nvPr>
            <p:ph type="dt" sz="half" idx="2"/>
          </p:nvPr>
        </p:nvSpPr>
        <p:spPr bwMode="auto">
          <a:xfrm>
            <a:off x="152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aseline="0">
                <a:solidFill>
                  <a:schemeClr val="bg1"/>
                </a:solidFill>
              </a:defRPr>
            </a:lvl1pPr>
          </a:lstStyle>
          <a:p>
            <a:pPr fontAlgn="base">
              <a:spcBef>
                <a:spcPct val="0"/>
              </a:spcBef>
              <a:spcAft>
                <a:spcPct val="0"/>
              </a:spcAft>
            </a:pPr>
            <a:endParaRPr kumimoji="1" lang="ja-JP" altLang="en-US" dirty="0">
              <a:solidFill>
                <a:srgbClr val="FFFFFF"/>
              </a:solidFill>
              <a:latin typeface="Tahoma" pitchFamily="34" charset="0"/>
            </a:endParaRPr>
          </a:p>
        </p:txBody>
      </p:sp>
      <p:sp>
        <p:nvSpPr>
          <p:cNvPr id="82952" name="Rectangle 8"/>
          <p:cNvSpPr>
            <a:spLocks noGrp="1" noChangeArrowheads="1"/>
          </p:cNvSpPr>
          <p:nvPr>
            <p:ph type="sldNum" sz="quarter" idx="4"/>
          </p:nvPr>
        </p:nvSpPr>
        <p:spPr bwMode="auto">
          <a:xfrm>
            <a:off x="70866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aseline="0">
                <a:solidFill>
                  <a:schemeClr val="bg1"/>
                </a:solidFill>
              </a:defRPr>
            </a:lvl1p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a:t>
            </a:fld>
            <a:endParaRPr kumimoji="1" lang="ja-JP" altLang="en-US" dirty="0">
              <a:solidFill>
                <a:srgbClr val="FFFFFF"/>
              </a:solidFill>
              <a:latin typeface="Tahoma" pitchFamily="34" charset="0"/>
            </a:endParaRPr>
          </a:p>
        </p:txBody>
      </p:sp>
      <p:sp>
        <p:nvSpPr>
          <p:cNvPr id="13" name="テキスト ボックス 12"/>
          <p:cNvSpPr txBox="1"/>
          <p:nvPr/>
        </p:nvSpPr>
        <p:spPr>
          <a:xfrm>
            <a:off x="7929586" y="-71462"/>
            <a:ext cx="1785950" cy="369332"/>
          </a:xfrm>
          <a:prstGeom prst="rect">
            <a:avLst/>
          </a:prstGeom>
          <a:noFill/>
        </p:spPr>
        <p:txBody>
          <a:bodyPr wrap="square" rtlCol="0">
            <a:spAutoFit/>
          </a:body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srgbClr val="FFFFFF"/>
                </a:solidFill>
                <a:effectLst/>
                <a:uLnTx/>
                <a:uFillTx/>
                <a:latin typeface="Tahoma" pitchFamily="34" charset="0"/>
                <a:ea typeface="ＭＳ Ｐゴシック" pitchFamily="50" charset="-128"/>
                <a:cs typeface="+mn-cs"/>
              </a:rPr>
              <a:t>　</a:t>
            </a:r>
          </a:p>
        </p:txBody>
      </p:sp>
      <p:sp>
        <p:nvSpPr>
          <p:cNvPr id="10" name="テキスト ボックス 9"/>
          <p:cNvSpPr txBox="1"/>
          <p:nvPr/>
        </p:nvSpPr>
        <p:spPr>
          <a:xfrm>
            <a:off x="3571868" y="6519888"/>
            <a:ext cx="2357454"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FFFFFF"/>
                </a:solidFill>
                <a:effectLst/>
                <a:uLnTx/>
                <a:uFillTx/>
                <a:latin typeface="Tahoma" pitchFamily="34" charset="0"/>
                <a:ea typeface="ＭＳ Ｐゴシック" pitchFamily="50" charset="-128"/>
                <a:cs typeface="+mn-cs"/>
              </a:rPr>
              <a:t>Kyushu Institute of Technology</a:t>
            </a:r>
            <a:endParaRPr kumimoji="1" lang="ja-JP" altLang="en-US" sz="1200" b="0" i="0" u="none" strike="noStrike" kern="1200" cap="none" spc="0" normalizeH="0" baseline="0" noProof="0" dirty="0">
              <a:ln>
                <a:noFill/>
              </a:ln>
              <a:solidFill>
                <a:srgbClr val="FFFFFF"/>
              </a:solidFill>
              <a:effectLst/>
              <a:uLnTx/>
              <a:uFillTx/>
              <a:latin typeface="Tahoma" pitchFamily="34" charset="0"/>
              <a:ea typeface="ＭＳ Ｐゴシック" pitchFamily="50" charset="-128"/>
              <a:cs typeface="+mn-cs"/>
            </a:endParaRPr>
          </a:p>
          <a:p>
            <a:pPr marL="0" marR="0" lvl="0" indent="0" algn="l" defTabSz="914377" rtl="0" eaLnBrk="1" fontAlgn="base" latinLnBrk="0" hangingPunct="1">
              <a:lnSpc>
                <a:spcPct val="100000"/>
              </a:lnSpc>
              <a:spcBef>
                <a:spcPct val="0"/>
              </a:spcBef>
              <a:spcAft>
                <a:spcPct val="0"/>
              </a:spcAft>
              <a:buClrTx/>
              <a:buSzTx/>
              <a:buFontTx/>
              <a:buNone/>
              <a:tabLst/>
              <a:defRPr/>
            </a:pPr>
            <a:r>
              <a:rPr kumimoji="1" lang="en-US" altLang="ja-JP" sz="2400" b="0" i="0" u="none" strike="noStrike" kern="1200" cap="none" spc="0" normalizeH="0" baseline="0" noProof="0" dirty="0">
                <a:ln>
                  <a:noFill/>
                </a:ln>
                <a:solidFill>
                  <a:srgbClr val="FFFFFF"/>
                </a:solidFill>
                <a:effectLst/>
                <a:uLnTx/>
                <a:uFillTx/>
                <a:latin typeface="Tahoma" pitchFamily="34" charset="0"/>
                <a:ea typeface="ＭＳ Ｐゴシック" pitchFamily="50" charset="-128"/>
                <a:cs typeface="+mn-cs"/>
              </a:rPr>
              <a:t> </a:t>
            </a:r>
            <a:endParaRPr kumimoji="1" lang="ja-JP" altLang="en-US" sz="2400" b="0" i="0" u="none" strike="noStrike" kern="1200" cap="none" spc="0" normalizeH="0" baseline="0" noProof="0" dirty="0">
              <a:ln>
                <a:noFill/>
              </a:ln>
              <a:solidFill>
                <a:srgbClr val="FFFFFF"/>
              </a:solidFill>
              <a:effectLst/>
              <a:uLnTx/>
              <a:uFillTx/>
              <a:latin typeface="Tahoma" pitchFamily="34" charset="0"/>
              <a:ea typeface="ＭＳ Ｐゴシック" pitchFamily="50" charset="-128"/>
              <a:cs typeface="+mn-cs"/>
            </a:endParaRPr>
          </a:p>
        </p:txBody>
      </p:sp>
    </p:spTree>
    <p:extLst>
      <p:ext uri="{BB962C8B-B14F-4D97-AF65-F5344CB8AC3E}">
        <p14:creationId xmlns:p14="http://schemas.microsoft.com/office/powerpoint/2010/main" val="2056269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kumimoji="1" sz="4400">
          <a:solidFill>
            <a:schemeClr val="tx1"/>
          </a:solidFill>
          <a:latin typeface="Times New Roman" pitchFamily="18" charset="0"/>
          <a:ea typeface="+mj-ea"/>
          <a:cs typeface="Times New Roman" pitchFamily="18" charset="0"/>
        </a:defRPr>
      </a:lvl1pPr>
      <a:lvl2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2pPr>
      <a:lvl3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3pPr>
      <a:lvl4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4pPr>
      <a:lvl5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5pPr>
      <a:lvl6pPr marL="457189"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6pPr>
      <a:lvl7pPr marL="914377"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7pPr>
      <a:lvl8pPr marL="1371566"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8pPr>
      <a:lvl9pPr marL="1828754"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9pPr>
    </p:titleStyle>
    <p:bodyStyle>
      <a:lvl1pPr marL="342891" indent="-342891" algn="l" rtl="0" eaLnBrk="1" fontAlgn="base" hangingPunct="1">
        <a:spcBef>
          <a:spcPct val="20000"/>
        </a:spcBef>
        <a:spcAft>
          <a:spcPct val="0"/>
        </a:spcAft>
        <a:buClr>
          <a:schemeClr val="folHlink"/>
        </a:buClr>
        <a:buFont typeface="Wingdings" charset="2"/>
        <a:buBlip>
          <a:blip r:embed="rId13"/>
        </a:buBlip>
        <a:defRPr kumimoji="1" sz="3200" baseline="0">
          <a:solidFill>
            <a:schemeClr val="tx1"/>
          </a:solidFill>
          <a:latin typeface="Times New Roman" pitchFamily="18" charset="0"/>
          <a:ea typeface="+mn-ea"/>
          <a:cs typeface="Times New Roman" pitchFamily="18" charset="0"/>
        </a:defRPr>
      </a:lvl1pPr>
      <a:lvl2pPr marL="742932" indent="-285744" algn="l" rtl="0" eaLnBrk="1" fontAlgn="base" hangingPunct="1">
        <a:spcBef>
          <a:spcPct val="20000"/>
        </a:spcBef>
        <a:spcAft>
          <a:spcPct val="0"/>
        </a:spcAft>
        <a:buClr>
          <a:schemeClr val="hlink"/>
        </a:buClr>
        <a:buFont typeface="Wingdings" charset="2"/>
        <a:buBlip>
          <a:blip r:embed="rId14"/>
        </a:buBlip>
        <a:defRPr kumimoji="1" sz="2800">
          <a:solidFill>
            <a:schemeClr val="tx1"/>
          </a:solidFill>
          <a:latin typeface="Times New Roman" pitchFamily="18" charset="0"/>
          <a:ea typeface="+mn-ea"/>
          <a:cs typeface="Times New Roman" pitchFamily="18" charset="0"/>
        </a:defRPr>
      </a:lvl2pPr>
      <a:lvl3pPr marL="1142971" indent="-228594" algn="l" rtl="0" eaLnBrk="1" fontAlgn="base" hangingPunct="1">
        <a:spcBef>
          <a:spcPct val="20000"/>
        </a:spcBef>
        <a:spcAft>
          <a:spcPct val="0"/>
        </a:spcAft>
        <a:buClr>
          <a:schemeClr val="folHlink"/>
        </a:buClr>
        <a:buFont typeface="Wingdings" charset="2"/>
        <a:buBlip>
          <a:blip r:embed="rId15"/>
        </a:buBlip>
        <a:defRPr kumimoji="1" sz="2400">
          <a:solidFill>
            <a:schemeClr val="tx1"/>
          </a:solidFill>
          <a:latin typeface="Times New Roman" pitchFamily="18" charset="0"/>
          <a:ea typeface="+mn-ea"/>
          <a:cs typeface="Times New Roman" pitchFamily="18" charset="0"/>
        </a:defRPr>
      </a:lvl3pPr>
      <a:lvl4pPr marL="1600160" indent="-228594" algn="l" rtl="0" eaLnBrk="1" fontAlgn="base" hangingPunct="1">
        <a:spcBef>
          <a:spcPct val="20000"/>
        </a:spcBef>
        <a:spcAft>
          <a:spcPct val="0"/>
        </a:spcAft>
        <a:buClr>
          <a:schemeClr val="accent2"/>
        </a:buClr>
        <a:buFont typeface="Wingdings" charset="2"/>
        <a:buBlip>
          <a:blip r:embed="rId14"/>
        </a:buBlip>
        <a:defRPr kumimoji="1" sz="2000">
          <a:solidFill>
            <a:schemeClr val="tx1"/>
          </a:solidFill>
          <a:latin typeface="Times New Roman" pitchFamily="18" charset="0"/>
          <a:ea typeface="+mn-ea"/>
          <a:cs typeface="Times New Roman" pitchFamily="18" charset="0"/>
        </a:defRPr>
      </a:lvl4pPr>
      <a:lvl5pPr marL="2057349" indent="-228594" algn="l" rtl="0" eaLnBrk="1" fontAlgn="base" hangingPunct="1">
        <a:spcBef>
          <a:spcPct val="20000"/>
        </a:spcBef>
        <a:spcAft>
          <a:spcPct val="0"/>
        </a:spcAft>
        <a:buClr>
          <a:schemeClr val="accent1"/>
        </a:buClr>
        <a:buFont typeface="Wingdings" charset="2"/>
        <a:buBlip>
          <a:blip r:embed="rId15"/>
        </a:buBlip>
        <a:defRPr kumimoji="1" sz="2000">
          <a:solidFill>
            <a:schemeClr val="tx1"/>
          </a:solidFill>
          <a:latin typeface="Times New Roman" pitchFamily="18" charset="0"/>
          <a:ea typeface="+mn-ea"/>
          <a:cs typeface="Times New Roman" pitchFamily="18" charset="0"/>
        </a:defRPr>
      </a:lvl5pPr>
      <a:lvl6pPr marL="2514537" indent="-228594" algn="l" rtl="0" eaLnBrk="1" fontAlgn="base" hangingPunct="1">
        <a:spcBef>
          <a:spcPct val="20000"/>
        </a:spcBef>
        <a:spcAft>
          <a:spcPct val="0"/>
        </a:spcAft>
        <a:buClr>
          <a:schemeClr val="accent1"/>
        </a:buClr>
        <a:buFont typeface="Wingdings" pitchFamily="-106" charset="2"/>
        <a:buBlip>
          <a:blip r:embed="rId15"/>
        </a:buBlip>
        <a:defRPr kumimoji="1" sz="2000">
          <a:solidFill>
            <a:schemeClr val="tx1"/>
          </a:solidFill>
          <a:latin typeface="+mn-lt"/>
          <a:ea typeface="+mn-ea"/>
        </a:defRPr>
      </a:lvl6pPr>
      <a:lvl7pPr marL="2971726" indent="-228594" algn="l" rtl="0" eaLnBrk="1" fontAlgn="base" hangingPunct="1">
        <a:spcBef>
          <a:spcPct val="20000"/>
        </a:spcBef>
        <a:spcAft>
          <a:spcPct val="0"/>
        </a:spcAft>
        <a:buClr>
          <a:schemeClr val="accent1"/>
        </a:buClr>
        <a:buFont typeface="Wingdings" pitchFamily="-106" charset="2"/>
        <a:buBlip>
          <a:blip r:embed="rId15"/>
        </a:buBlip>
        <a:defRPr kumimoji="1" sz="2000">
          <a:solidFill>
            <a:schemeClr val="tx1"/>
          </a:solidFill>
          <a:latin typeface="+mn-lt"/>
          <a:ea typeface="+mn-ea"/>
        </a:defRPr>
      </a:lvl7pPr>
      <a:lvl8pPr marL="3428914" indent="-228594" algn="l" rtl="0" eaLnBrk="1" fontAlgn="base" hangingPunct="1">
        <a:spcBef>
          <a:spcPct val="20000"/>
        </a:spcBef>
        <a:spcAft>
          <a:spcPct val="0"/>
        </a:spcAft>
        <a:buClr>
          <a:schemeClr val="accent1"/>
        </a:buClr>
        <a:buFont typeface="Wingdings" pitchFamily="-106" charset="2"/>
        <a:buBlip>
          <a:blip r:embed="rId15"/>
        </a:buBlip>
        <a:defRPr kumimoji="1" sz="2000">
          <a:solidFill>
            <a:schemeClr val="tx1"/>
          </a:solidFill>
          <a:latin typeface="+mn-lt"/>
          <a:ea typeface="+mn-ea"/>
        </a:defRPr>
      </a:lvl8pPr>
      <a:lvl9pPr marL="3886103" indent="-228594" algn="l" rtl="0" eaLnBrk="1" fontAlgn="base" hangingPunct="1">
        <a:spcBef>
          <a:spcPct val="20000"/>
        </a:spcBef>
        <a:spcAft>
          <a:spcPct val="0"/>
        </a:spcAft>
        <a:buClr>
          <a:schemeClr val="accent1"/>
        </a:buClr>
        <a:buFont typeface="Wingdings" pitchFamily="-106" charset="2"/>
        <a:buBlip>
          <a:blip r:embed="rId15"/>
        </a:buBlip>
        <a:defRPr kumimoji="1" sz="2000">
          <a:solidFill>
            <a:schemeClr val="tx1"/>
          </a:solidFill>
          <a:latin typeface="+mn-lt"/>
          <a:ea typeface="+mn-ea"/>
        </a:defRPr>
      </a:lvl9pPr>
    </p:bodyStyle>
    <p:otherStyle>
      <a:defPPr>
        <a:defRPr lang="ja-JP"/>
      </a:defPPr>
      <a:lvl1pPr marL="0" algn="l" defTabSz="457189" rtl="0" eaLnBrk="1" latinLnBrk="0" hangingPunct="1">
        <a:defRPr kumimoji="1" sz="1800" kern="1200">
          <a:solidFill>
            <a:schemeClr val="tx1"/>
          </a:solidFill>
          <a:latin typeface="+mn-lt"/>
          <a:ea typeface="+mn-ea"/>
          <a:cs typeface="+mn-cs"/>
        </a:defRPr>
      </a:lvl1pPr>
      <a:lvl2pPr marL="457189" algn="l" defTabSz="457189" rtl="0" eaLnBrk="1" latinLnBrk="0" hangingPunct="1">
        <a:defRPr kumimoji="1" sz="1800" kern="1200">
          <a:solidFill>
            <a:schemeClr val="tx1"/>
          </a:solidFill>
          <a:latin typeface="+mn-lt"/>
          <a:ea typeface="+mn-ea"/>
          <a:cs typeface="+mn-cs"/>
        </a:defRPr>
      </a:lvl2pPr>
      <a:lvl3pPr marL="914377" algn="l" defTabSz="457189" rtl="0" eaLnBrk="1" latinLnBrk="0" hangingPunct="1">
        <a:defRPr kumimoji="1" sz="1800" kern="1200">
          <a:solidFill>
            <a:schemeClr val="tx1"/>
          </a:solidFill>
          <a:latin typeface="+mn-lt"/>
          <a:ea typeface="+mn-ea"/>
          <a:cs typeface="+mn-cs"/>
        </a:defRPr>
      </a:lvl3pPr>
      <a:lvl4pPr marL="1371566" algn="l" defTabSz="457189" rtl="0" eaLnBrk="1" latinLnBrk="0" hangingPunct="1">
        <a:defRPr kumimoji="1" sz="1800" kern="1200">
          <a:solidFill>
            <a:schemeClr val="tx1"/>
          </a:solidFill>
          <a:latin typeface="+mn-lt"/>
          <a:ea typeface="+mn-ea"/>
          <a:cs typeface="+mn-cs"/>
        </a:defRPr>
      </a:lvl4pPr>
      <a:lvl5pPr marL="1828754" algn="l" defTabSz="457189" rtl="0" eaLnBrk="1" latinLnBrk="0" hangingPunct="1">
        <a:defRPr kumimoji="1" sz="1800" kern="1200">
          <a:solidFill>
            <a:schemeClr val="tx1"/>
          </a:solidFill>
          <a:latin typeface="+mn-lt"/>
          <a:ea typeface="+mn-ea"/>
          <a:cs typeface="+mn-cs"/>
        </a:defRPr>
      </a:lvl5pPr>
      <a:lvl6pPr marL="2285943" algn="l" defTabSz="457189" rtl="0" eaLnBrk="1" latinLnBrk="0" hangingPunct="1">
        <a:defRPr kumimoji="1" sz="1800" kern="1200">
          <a:solidFill>
            <a:schemeClr val="tx1"/>
          </a:solidFill>
          <a:latin typeface="+mn-lt"/>
          <a:ea typeface="+mn-ea"/>
          <a:cs typeface="+mn-cs"/>
        </a:defRPr>
      </a:lvl6pPr>
      <a:lvl7pPr marL="2743131" algn="l" defTabSz="457189" rtl="0" eaLnBrk="1" latinLnBrk="0" hangingPunct="1">
        <a:defRPr kumimoji="1" sz="1800" kern="1200">
          <a:solidFill>
            <a:schemeClr val="tx1"/>
          </a:solidFill>
          <a:latin typeface="+mn-lt"/>
          <a:ea typeface="+mn-ea"/>
          <a:cs typeface="+mn-cs"/>
        </a:defRPr>
      </a:lvl7pPr>
      <a:lvl8pPr marL="3200320" algn="l" defTabSz="457189" rtl="0" eaLnBrk="1" latinLnBrk="0" hangingPunct="1">
        <a:defRPr kumimoji="1" sz="1800" kern="1200">
          <a:solidFill>
            <a:schemeClr val="tx1"/>
          </a:solidFill>
          <a:latin typeface="+mn-lt"/>
          <a:ea typeface="+mn-ea"/>
          <a:cs typeface="+mn-cs"/>
        </a:defRPr>
      </a:lvl8pPr>
      <a:lvl9pPr marL="3657509" algn="l" defTabSz="457189"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581374"/>
            <a:ext cx="9144000" cy="1320577"/>
          </a:xfrm>
        </p:spPr>
        <p:txBody>
          <a:bodyPr/>
          <a:lstStyle/>
          <a:p>
            <a:pPr algn="ctr" eaLnBrk="1" hangingPunct="1"/>
            <a:r>
              <a:rPr lang="ja-JP" altLang="en-US" sz="3600" dirty="0">
                <a:latin typeface="源ノ角ゴシック Normal" panose="020B0400000000000000" pitchFamily="34" charset="-128"/>
                <a:ea typeface="源ノ角ゴシック Normal" panose="020B0400000000000000" pitchFamily="34" charset="-128"/>
              </a:rPr>
              <a:t>テクニカル指標の組み合わせによる</a:t>
            </a:r>
            <a:br>
              <a:rPr lang="ja-JP" altLang="en-US" sz="3600" dirty="0">
                <a:latin typeface="源ノ角ゴシック Normal" panose="020B0400000000000000" pitchFamily="34" charset="-128"/>
                <a:ea typeface="源ノ角ゴシック Normal" panose="020B0400000000000000" pitchFamily="34" charset="-128"/>
              </a:rPr>
            </a:br>
            <a:r>
              <a:rPr lang="ja-JP" altLang="en-US" sz="3600" dirty="0">
                <a:latin typeface="源ノ角ゴシック Normal" panose="020B0400000000000000" pitchFamily="34" charset="-128"/>
                <a:ea typeface="源ノ角ゴシック Normal" panose="020B0400000000000000" pitchFamily="34" charset="-128"/>
              </a:rPr>
              <a:t>トレーディングアルゴリズムの提案</a:t>
            </a:r>
          </a:p>
        </p:txBody>
      </p:sp>
      <p:sp>
        <p:nvSpPr>
          <p:cNvPr id="6" name="Rectangle 2">
            <a:extLst>
              <a:ext uri="{FF2B5EF4-FFF2-40B4-BE49-F238E27FC236}">
                <a16:creationId xmlns:a16="http://schemas.microsoft.com/office/drawing/2014/main" id="{DDAA3DEE-C53D-4403-9AD0-B6A57217A53D}"/>
              </a:ext>
            </a:extLst>
          </p:cNvPr>
          <p:cNvSpPr txBox="1">
            <a:spLocks noChangeArrowheads="1"/>
          </p:cNvSpPr>
          <p:nvPr/>
        </p:nvSpPr>
        <p:spPr bwMode="auto">
          <a:xfrm>
            <a:off x="339221" y="4133626"/>
            <a:ext cx="8993393"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kumimoji="1" sz="4400" baseline="0">
                <a:solidFill>
                  <a:srgbClr val="ED1C24"/>
                </a:solidFill>
                <a:latin typeface="Times New Roman" pitchFamily="18" charset="0"/>
                <a:ea typeface="+mj-ea"/>
                <a:cs typeface="Times New Roman" pitchFamily="18" charset="0"/>
              </a:defRPr>
            </a:lvl1pPr>
            <a:lvl2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2pPr>
            <a:lvl3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3pPr>
            <a:lvl4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4pPr>
            <a:lvl5pPr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5pPr>
            <a:lvl6pPr marL="457189"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6pPr>
            <a:lvl7pPr marL="914377"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7pPr>
            <a:lvl8pPr marL="1371566"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8pPr>
            <a:lvl9pPr marL="1828754" algn="r" rtl="0" eaLnBrk="1" fontAlgn="base" hangingPunct="1">
              <a:spcBef>
                <a:spcPct val="0"/>
              </a:spcBef>
              <a:spcAft>
                <a:spcPct val="0"/>
              </a:spcAft>
              <a:defRPr kumimoji="1" sz="4400">
                <a:solidFill>
                  <a:schemeClr val="bg1"/>
                </a:solidFill>
                <a:latin typeface="Tahoma" pitchFamily="-106" charset="0"/>
                <a:ea typeface="ＭＳ Ｐゴシック" pitchFamily="-106" charset="-128"/>
                <a:cs typeface="ＭＳ Ｐゴシック" pitchFamily="-106" charset="-128"/>
              </a:defRPr>
            </a:lvl9pPr>
          </a:lstStyle>
          <a:p>
            <a:endParaRPr lang="ja-JP" altLang="en-US" kern="0" dirty="0">
              <a:latin typeface="源ノ角ゴシック Normal" panose="020B0400000000000000" pitchFamily="34" charset="-128"/>
              <a:ea typeface="源ノ角ゴシック Normal" panose="020B0400000000000000" pitchFamily="34" charset="-128"/>
            </a:endParaRPr>
          </a:p>
        </p:txBody>
      </p:sp>
      <p:sp>
        <p:nvSpPr>
          <p:cNvPr id="5" name="サブタイトル 1">
            <a:extLst>
              <a:ext uri="{FF2B5EF4-FFF2-40B4-BE49-F238E27FC236}">
                <a16:creationId xmlns:a16="http://schemas.microsoft.com/office/drawing/2014/main" id="{04FB09B8-F9BE-46FF-AB9F-09387F275EDC}"/>
              </a:ext>
            </a:extLst>
          </p:cNvPr>
          <p:cNvSpPr>
            <a:spLocks noGrp="1"/>
          </p:cNvSpPr>
          <p:nvPr>
            <p:ph type="subTitle" idx="1"/>
          </p:nvPr>
        </p:nvSpPr>
        <p:spPr>
          <a:xfrm>
            <a:off x="339221" y="3866884"/>
            <a:ext cx="8058577" cy="2510390"/>
          </a:xfrm>
        </p:spPr>
        <p:txBody>
          <a:bodyPr/>
          <a:lstStyle/>
          <a:p>
            <a:r>
              <a:rPr lang="ja-JP" altLang="en-US" dirty="0">
                <a:latin typeface="源ノ角ゴシック Normal" panose="020B0400000000000000" pitchFamily="34" charset="-128"/>
                <a:ea typeface="源ノ角ゴシック Normal" panose="020B0400000000000000" pitchFamily="34" charset="-128"/>
              </a:rPr>
              <a:t>情報工学部　情報・通信工学科</a:t>
            </a:r>
            <a:br>
              <a:rPr lang="en-US" altLang="ja-JP" dirty="0">
                <a:latin typeface="源ノ角ゴシック Normal" panose="020B0400000000000000" pitchFamily="34" charset="-128"/>
                <a:ea typeface="源ノ角ゴシック Normal" panose="020B0400000000000000" pitchFamily="34" charset="-128"/>
              </a:rPr>
            </a:br>
            <a:r>
              <a:rPr lang="ja-JP" altLang="en-US" dirty="0">
                <a:latin typeface="源ノ角ゴシック Normal" panose="020B0400000000000000" pitchFamily="34" charset="-128"/>
                <a:ea typeface="源ノ角ゴシック Normal" panose="020B0400000000000000" pitchFamily="34" charset="-128"/>
              </a:rPr>
              <a:t>藤原研究室</a:t>
            </a:r>
            <a:endParaRPr lang="en-US" altLang="ja-JP" dirty="0">
              <a:latin typeface="源ノ角ゴシック Normal" panose="020B0400000000000000" pitchFamily="34" charset="-128"/>
              <a:ea typeface="源ノ角ゴシック Normal" panose="020B0400000000000000" pitchFamily="34" charset="-128"/>
            </a:endParaRPr>
          </a:p>
          <a:p>
            <a:endParaRPr lang="ja-JP" altLang="en-US" dirty="0">
              <a:latin typeface="源ノ角ゴシック Normal" panose="020B0400000000000000" pitchFamily="34" charset="-128"/>
              <a:ea typeface="源ノ角ゴシック Normal" panose="020B0400000000000000" pitchFamily="34" charset="-128"/>
            </a:endParaRPr>
          </a:p>
          <a:p>
            <a:r>
              <a:rPr kumimoji="1" lang="en-US" altLang="ja-JP" dirty="0">
                <a:latin typeface="源ノ角ゴシック Normal" panose="020B0400000000000000" pitchFamily="34" charset="-128"/>
                <a:ea typeface="源ノ角ゴシック Normal" panose="020B0400000000000000" pitchFamily="34" charset="-128"/>
              </a:rPr>
              <a:t>202C1032 </a:t>
            </a:r>
          </a:p>
          <a:p>
            <a:r>
              <a:rPr kumimoji="1" lang="ja-JP" altLang="en-US" dirty="0">
                <a:latin typeface="源ノ角ゴシック Normal" panose="020B0400000000000000" pitchFamily="34" charset="-128"/>
                <a:ea typeface="源ノ角ゴシック Normal" panose="020B0400000000000000" pitchFamily="34" charset="-128"/>
              </a:rPr>
              <a:t>オンコン・マハルク・ラフマン</a:t>
            </a:r>
          </a:p>
        </p:txBody>
      </p:sp>
    </p:spTree>
    <p:extLst>
      <p:ext uri="{BB962C8B-B14F-4D97-AF65-F5344CB8AC3E}">
        <p14:creationId xmlns:p14="http://schemas.microsoft.com/office/powerpoint/2010/main" val="3837066315"/>
      </p:ext>
    </p:extLst>
  </p:cSld>
  <p:clrMapOvr>
    <a:masterClrMapping/>
  </p:clrMapOvr>
  <p:transition advTm="1254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A9EAB-2FE7-D728-ECF9-4E2B47CF81E5}"/>
            </a:ext>
          </a:extLst>
        </p:cNvPr>
        <p:cNvGrpSpPr/>
        <p:nvPr/>
      </p:nvGrpSpPr>
      <p:grpSpPr>
        <a:xfrm>
          <a:off x="0" y="0"/>
          <a:ext cx="0" cy="0"/>
          <a:chOff x="0" y="0"/>
          <a:chExt cx="0" cy="0"/>
        </a:xfrm>
      </p:grpSpPr>
      <p:sp>
        <p:nvSpPr>
          <p:cNvPr id="6148" name="Rectangle 2">
            <a:extLst>
              <a:ext uri="{FF2B5EF4-FFF2-40B4-BE49-F238E27FC236}">
                <a16:creationId xmlns:a16="http://schemas.microsoft.com/office/drawing/2014/main" id="{39FF1D87-5E1F-D198-2D80-1A4CDC0DE8AE}"/>
              </a:ext>
            </a:extLst>
          </p:cNvPr>
          <p:cNvSpPr>
            <a:spLocks noGrp="1" noChangeArrowheads="1"/>
          </p:cNvSpPr>
          <p:nvPr>
            <p:ph type="title"/>
          </p:nvPr>
        </p:nvSpPr>
        <p:spPr>
          <a:xfrm>
            <a:off x="71422" y="240648"/>
            <a:ext cx="6226347"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組み合わせ</a:t>
            </a:r>
            <a:r>
              <a:rPr lang="en-US" altLang="ja-JP" dirty="0">
                <a:latin typeface="源ノ角ゴシック" panose="020B0500000000000000" pitchFamily="34" charset="-128"/>
                <a:ea typeface="源ノ角ゴシック" panose="020B0500000000000000" pitchFamily="34" charset="-128"/>
              </a:rPr>
              <a:t>(3/3)</a:t>
            </a:r>
            <a:endParaRPr lang="ja-JP" altLang="en-US" dirty="0">
              <a:latin typeface="源ノ角ゴシック" panose="020B0500000000000000" pitchFamily="34" charset="-128"/>
              <a:ea typeface="源ノ角ゴシック" panose="020B0500000000000000" pitchFamily="34" charset="-128"/>
            </a:endParaRPr>
          </a:p>
        </p:txBody>
      </p:sp>
      <p:sp>
        <p:nvSpPr>
          <p:cNvPr id="6149" name="Rectangle 3">
            <a:extLst>
              <a:ext uri="{FF2B5EF4-FFF2-40B4-BE49-F238E27FC236}">
                <a16:creationId xmlns:a16="http://schemas.microsoft.com/office/drawing/2014/main" id="{E56C6049-57DE-10C0-A70C-1686758F873E}"/>
              </a:ext>
            </a:extLst>
          </p:cNvPr>
          <p:cNvSpPr>
            <a:spLocks noGrp="1" noChangeArrowheads="1"/>
          </p:cNvSpPr>
          <p:nvPr>
            <p:ph idx="1"/>
          </p:nvPr>
        </p:nvSpPr>
        <p:spPr>
          <a:xfrm>
            <a:off x="0" y="978552"/>
            <a:ext cx="9144000" cy="5438113"/>
          </a:xfrm>
        </p:spPr>
        <p:txBody>
          <a:bodyPr/>
          <a:lstStyle/>
          <a:p>
            <a:pPr>
              <a:lnSpc>
                <a:spcPts val="3000"/>
              </a:lnSpc>
            </a:pPr>
            <a:r>
              <a:rPr lang="en-US" altLang="ja-JP" sz="2800" dirty="0">
                <a:latin typeface="源ノ角ゴシック Normal" panose="020B0400000000000000" pitchFamily="34" charset="-128"/>
                <a:ea typeface="源ノ角ゴシック Normal" panose="020B0400000000000000" pitchFamily="34" charset="-128"/>
              </a:rPr>
              <a:t>MACD</a:t>
            </a:r>
            <a:r>
              <a:rPr lang="ja-JP" altLang="en-US" sz="2800" dirty="0">
                <a:latin typeface="源ノ角ゴシック Normal" panose="020B0400000000000000" pitchFamily="34" charset="-128"/>
                <a:ea typeface="源ノ角ゴシック Normal" panose="020B0400000000000000" pitchFamily="34" charset="-128"/>
              </a:rPr>
              <a:t>と</a:t>
            </a:r>
            <a:r>
              <a:rPr lang="en-US" altLang="ja-JP" sz="2800" dirty="0">
                <a:latin typeface="源ノ角ゴシック Normal" panose="020B0400000000000000" pitchFamily="34" charset="-128"/>
                <a:ea typeface="源ノ角ゴシック Normal" panose="020B0400000000000000" pitchFamily="34" charset="-128"/>
              </a:rPr>
              <a:t>BB</a:t>
            </a:r>
          </a:p>
          <a:p>
            <a:pPr marL="457188" lvl="1" indent="0">
              <a:lnSpc>
                <a:spcPts val="3000"/>
              </a:lnSpc>
              <a:buNone/>
            </a:pPr>
            <a:r>
              <a:rPr lang="ja-JP" altLang="en-US" sz="2400" dirty="0">
                <a:latin typeface="源ノ角ゴシック Normal" panose="020B0400000000000000" pitchFamily="34" charset="-128"/>
                <a:ea typeface="源ノ角ゴシック Normal" panose="020B0400000000000000" pitchFamily="34" charset="-128"/>
              </a:rPr>
              <a:t>以下の買いシグナルが立ったとき</a:t>
            </a:r>
            <a:endParaRPr lang="en-US" altLang="ja-JP" sz="2400" dirty="0">
              <a:latin typeface="源ノ角ゴシック Normal" panose="020B0400000000000000" pitchFamily="34" charset="-128"/>
              <a:ea typeface="源ノ角ゴシック Normal" panose="020B0400000000000000" pitchFamily="34" charset="-128"/>
            </a:endParaRPr>
          </a:p>
          <a:p>
            <a:pPr marL="457188" lvl="1" indent="0">
              <a:lnSpc>
                <a:spcPts val="3000"/>
              </a:lnSpc>
              <a:buNone/>
            </a:pPr>
            <a:endParaRPr lang="en-US" altLang="ja-JP" sz="2400" dirty="0">
              <a:latin typeface="源ノ角ゴシック Normal" panose="020B0400000000000000" pitchFamily="34" charset="-128"/>
              <a:ea typeface="源ノ角ゴシック Normal" panose="020B0400000000000000" pitchFamily="34" charset="-128"/>
            </a:endParaRP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1</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BB</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2</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BB</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FMA</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3</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BB</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FMA</a:t>
            </a:r>
            <a:endParaRPr kumimoji="1" lang="en-US" altLang="ja-JP"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lvl="1">
              <a:lnSpc>
                <a:spcPts val="3000"/>
              </a:lnSpc>
            </a:pPr>
            <a:endParaRPr lang="ja-JP" altLang="en-US" sz="2000" dirty="0">
              <a:latin typeface="源ノ角ゴシック Normal" panose="020B0400000000000000" pitchFamily="34" charset="-128"/>
              <a:ea typeface="源ノ角ゴシック Normal" panose="020B0400000000000000" pitchFamily="34" charset="-128"/>
            </a:endParaRPr>
          </a:p>
        </p:txBody>
      </p:sp>
      <p:sp>
        <p:nvSpPr>
          <p:cNvPr id="3" name="スライド番号プレースホルダー 2">
            <a:extLst>
              <a:ext uri="{FF2B5EF4-FFF2-40B4-BE49-F238E27FC236}">
                <a16:creationId xmlns:a16="http://schemas.microsoft.com/office/drawing/2014/main" id="{CB13D5D8-4B50-B7C5-006D-F3F08A279D88}"/>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10</a:t>
            </a:fld>
            <a:endParaRPr kumimoji="1" lang="ja-JP" altLang="en-US" dirty="0">
              <a:solidFill>
                <a:srgbClr val="FFFFFF"/>
              </a:solidFill>
              <a:latin typeface="Tahoma" pitchFamily="34" charset="0"/>
            </a:endParaRPr>
          </a:p>
        </p:txBody>
      </p:sp>
    </p:spTree>
    <p:extLst>
      <p:ext uri="{BB962C8B-B14F-4D97-AF65-F5344CB8AC3E}">
        <p14:creationId xmlns:p14="http://schemas.microsoft.com/office/powerpoint/2010/main" val="3568434631"/>
      </p:ext>
    </p:extLst>
  </p:cSld>
  <p:clrMapOvr>
    <a:masterClrMapping/>
  </p:clrMapOvr>
  <mc:AlternateContent xmlns:mc="http://schemas.openxmlformats.org/markup-compatibility/2006" xmlns:p14="http://schemas.microsoft.com/office/powerpoint/2010/main">
    <mc:Choice Requires="p14">
      <p:transition spd="slow" p14:dur="2000" advTm="22737"/>
    </mc:Choice>
    <mc:Fallback xmlns="">
      <p:transition spd="slow" advTm="227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71422" y="240648"/>
            <a:ext cx="5956516"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シミュレーション結果</a:t>
            </a:r>
          </a:p>
        </p:txBody>
      </p:sp>
      <p:sp>
        <p:nvSpPr>
          <p:cNvPr id="6149" name="Rectangle 3"/>
          <p:cNvSpPr>
            <a:spLocks noGrp="1" noChangeArrowheads="1"/>
          </p:cNvSpPr>
          <p:nvPr>
            <p:ph idx="1"/>
          </p:nvPr>
        </p:nvSpPr>
        <p:spPr>
          <a:xfrm>
            <a:off x="152400" y="1068704"/>
            <a:ext cx="8839200" cy="4953000"/>
          </a:xfrm>
        </p:spPr>
        <p:txBody>
          <a:bodyPr/>
          <a:lstStyle/>
          <a:p>
            <a:pPr>
              <a:lnSpc>
                <a:spcPts val="3000"/>
              </a:lnSpc>
            </a:pPr>
            <a:r>
              <a:rPr lang="ja-JP" altLang="en-US" sz="2400" dirty="0">
                <a:latin typeface="源ノ角ゴシック Normal" panose="020B0400000000000000" pitchFamily="34" charset="-128"/>
                <a:ea typeface="源ノ角ゴシック Normal" panose="020B0400000000000000" pitchFamily="34" charset="-128"/>
              </a:rPr>
              <a:t>最高利益： （</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 MACD</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BB</a:t>
            </a:r>
          </a:p>
          <a:p>
            <a:pPr>
              <a:lnSpc>
                <a:spcPts val="3000"/>
              </a:lnSpc>
            </a:pPr>
            <a:r>
              <a:rPr lang="ja-JP" altLang="en-US" sz="2400" dirty="0">
                <a:latin typeface="源ノ角ゴシック Normal" panose="020B0400000000000000" pitchFamily="34" charset="-128"/>
                <a:ea typeface="源ノ角ゴシック Normal" panose="020B0400000000000000" pitchFamily="34" charset="-128"/>
              </a:rPr>
              <a:t>最高勝率： （</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 BB</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Nikkei</a:t>
            </a:r>
          </a:p>
          <a:p>
            <a:pPr>
              <a:lnSpc>
                <a:spcPts val="3000"/>
              </a:lnSpc>
            </a:pPr>
            <a:r>
              <a:rPr lang="ja-JP" altLang="en-US" sz="2400" dirty="0">
                <a:latin typeface="源ノ角ゴシック Normal" panose="020B0400000000000000" pitchFamily="34" charset="-128"/>
                <a:ea typeface="源ノ角ゴシック Normal" panose="020B0400000000000000" pitchFamily="34" charset="-128"/>
              </a:rPr>
              <a:t>平均</a:t>
            </a:r>
            <a:r>
              <a:rPr lang="en-US" altLang="ja-JP" sz="2400" dirty="0">
                <a:latin typeface="源ノ角ゴシック Normal" panose="020B0400000000000000" pitchFamily="34" charset="-128"/>
                <a:ea typeface="源ノ角ゴシック Normal" panose="020B0400000000000000" pitchFamily="34" charset="-128"/>
              </a:rPr>
              <a:t>TP</a:t>
            </a:r>
            <a:r>
              <a:rPr lang="ja-JP" altLang="en-US" sz="2400" dirty="0">
                <a:latin typeface="源ノ角ゴシック Normal" panose="020B0400000000000000" pitchFamily="34" charset="-128"/>
                <a:ea typeface="源ノ角ゴシック Normal" panose="020B0400000000000000" pitchFamily="34" charset="-128"/>
              </a:rPr>
              <a:t>：約</a:t>
            </a:r>
            <a:r>
              <a:rPr lang="en-US" altLang="ja-JP" sz="2400" dirty="0">
                <a:latin typeface="源ノ角ゴシック Normal" panose="020B0400000000000000" pitchFamily="34" charset="-128"/>
                <a:ea typeface="源ノ角ゴシック Normal" panose="020B0400000000000000" pitchFamily="34" charset="-128"/>
              </a:rPr>
              <a:t>107%</a:t>
            </a:r>
          </a:p>
          <a:p>
            <a:pPr>
              <a:lnSpc>
                <a:spcPts val="3000"/>
              </a:lnSpc>
            </a:pPr>
            <a:r>
              <a:rPr lang="ja-JP" altLang="en-US" sz="2400" dirty="0">
                <a:latin typeface="源ノ角ゴシック Normal" panose="020B0400000000000000" pitchFamily="34" charset="-128"/>
                <a:ea typeface="源ノ角ゴシック Normal" panose="020B0400000000000000" pitchFamily="34" charset="-128"/>
              </a:rPr>
              <a:t>平均</a:t>
            </a:r>
            <a:r>
              <a:rPr lang="en-US" altLang="ja-JP" sz="2400" dirty="0">
                <a:latin typeface="源ノ角ゴシック Normal" panose="020B0400000000000000" pitchFamily="34" charset="-128"/>
                <a:ea typeface="源ノ角ゴシック Normal" panose="020B0400000000000000" pitchFamily="34" charset="-128"/>
              </a:rPr>
              <a:t>SL</a:t>
            </a:r>
            <a:r>
              <a:rPr lang="ja-JP" altLang="en-US" sz="2400" dirty="0">
                <a:latin typeface="源ノ角ゴシック Normal" panose="020B0400000000000000" pitchFamily="34" charset="-128"/>
                <a:ea typeface="源ノ角ゴシック Normal" panose="020B0400000000000000" pitchFamily="34" charset="-128"/>
              </a:rPr>
              <a:t>：約</a:t>
            </a:r>
            <a:r>
              <a:rPr lang="en-US" altLang="ja-JP" sz="2400" dirty="0">
                <a:latin typeface="源ノ角ゴシック Normal" panose="020B0400000000000000" pitchFamily="34" charset="-128"/>
                <a:ea typeface="源ノ角ゴシック Normal" panose="020B0400000000000000" pitchFamily="34" charset="-128"/>
              </a:rPr>
              <a:t>93%</a:t>
            </a:r>
            <a:endParaRPr lang="ja-JP" altLang="en-US" sz="2400" dirty="0">
              <a:latin typeface="源ノ角ゴシック Normal" panose="020B0400000000000000" pitchFamily="34" charset="-128"/>
              <a:ea typeface="源ノ角ゴシック Normal" panose="020B0400000000000000" pitchFamily="34" charset="-128"/>
            </a:endParaRPr>
          </a:p>
        </p:txBody>
      </p:sp>
      <p:sp>
        <p:nvSpPr>
          <p:cNvPr id="3" name="スライド番号プレースホルダー 2">
            <a:extLst>
              <a:ext uri="{FF2B5EF4-FFF2-40B4-BE49-F238E27FC236}">
                <a16:creationId xmlns:a16="http://schemas.microsoft.com/office/drawing/2014/main" id="{F51B605C-B1AB-49BD-B5CF-DE53BE16576E}"/>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11</a:t>
            </a:fld>
            <a:endParaRPr kumimoji="1" lang="ja-JP" altLang="en-US" dirty="0">
              <a:solidFill>
                <a:srgbClr val="FFFFFF"/>
              </a:solidFill>
              <a:latin typeface="Tahoma" pitchFamily="34" charset="0"/>
            </a:endParaRPr>
          </a:p>
        </p:txBody>
      </p:sp>
      <p:pic>
        <p:nvPicPr>
          <p:cNvPr id="4" name="図 3">
            <a:extLst>
              <a:ext uri="{FF2B5EF4-FFF2-40B4-BE49-F238E27FC236}">
                <a16:creationId xmlns:a16="http://schemas.microsoft.com/office/drawing/2014/main" id="{AB5E8937-C773-CCFD-B34E-F6E13FEDD0DD}"/>
              </a:ext>
            </a:extLst>
          </p:cNvPr>
          <p:cNvPicPr>
            <a:picLocks noChangeAspect="1"/>
          </p:cNvPicPr>
          <p:nvPr/>
        </p:nvPicPr>
        <p:blipFill>
          <a:blip r:embed="rId3"/>
          <a:stretch>
            <a:fillRect/>
          </a:stretch>
        </p:blipFill>
        <p:spPr>
          <a:xfrm>
            <a:off x="4008200" y="2353908"/>
            <a:ext cx="5135800" cy="3970692"/>
          </a:xfrm>
          <a:prstGeom prst="rect">
            <a:avLst/>
          </a:prstGeom>
        </p:spPr>
      </p:pic>
      <p:sp>
        <p:nvSpPr>
          <p:cNvPr id="8" name="テキスト ボックス 7">
            <a:extLst>
              <a:ext uri="{FF2B5EF4-FFF2-40B4-BE49-F238E27FC236}">
                <a16:creationId xmlns:a16="http://schemas.microsoft.com/office/drawing/2014/main" id="{088C789C-958B-4F24-2D7C-86ADFCC99A95}"/>
              </a:ext>
            </a:extLst>
          </p:cNvPr>
          <p:cNvSpPr txBox="1"/>
          <p:nvPr/>
        </p:nvSpPr>
        <p:spPr>
          <a:xfrm>
            <a:off x="71422" y="4693384"/>
            <a:ext cx="5135800" cy="1631216"/>
          </a:xfrm>
          <a:prstGeom prst="rect">
            <a:avLst/>
          </a:prstGeom>
          <a:noFill/>
        </p:spPr>
        <p:txBody>
          <a:bodyPr wrap="square">
            <a:spAutoFit/>
          </a:bodyPr>
          <a:lstStyle/>
          <a:p>
            <a:endParaRPr kumimoji="1" lang="en-US" altLang="ja-JP" sz="2000" dirty="0"/>
          </a:p>
          <a:p>
            <a:r>
              <a:rPr kumimoji="1" lang="ja-JP" altLang="en-US" sz="2000" dirty="0"/>
              <a:t>言語：</a:t>
            </a:r>
            <a:r>
              <a:rPr kumimoji="1" lang="en-US" altLang="ja-JP" sz="2000" dirty="0"/>
              <a:t>Python3</a:t>
            </a:r>
          </a:p>
          <a:p>
            <a:r>
              <a:rPr lang="ja-JP" altLang="en-US" sz="2000" dirty="0"/>
              <a:t>ライブラリ：</a:t>
            </a:r>
            <a:r>
              <a:rPr lang="en-US" altLang="ja-JP" sz="2000" dirty="0" err="1"/>
              <a:t>Backtesting</a:t>
            </a:r>
            <a:endParaRPr kumimoji="1" lang="en-US" altLang="ja-JP" sz="2000" dirty="0"/>
          </a:p>
          <a:p>
            <a:r>
              <a:rPr kumimoji="1" lang="ja-JP" altLang="en-US" sz="2000" dirty="0"/>
              <a:t>対象銘柄：東証上位</a:t>
            </a:r>
            <a:r>
              <a:rPr kumimoji="1" lang="en-US" altLang="ja-JP" sz="2000" dirty="0"/>
              <a:t>95</a:t>
            </a:r>
            <a:r>
              <a:rPr kumimoji="1" lang="ja-JP" altLang="en-US" sz="2000" dirty="0"/>
              <a:t>株</a:t>
            </a:r>
            <a:endParaRPr kumimoji="1" lang="en-US" altLang="ja-JP" sz="2000" dirty="0"/>
          </a:p>
          <a:p>
            <a:r>
              <a:rPr lang="ja-JP" altLang="en-US" sz="2000" dirty="0"/>
              <a:t>対象期間：</a:t>
            </a:r>
            <a:r>
              <a:rPr lang="en-US" altLang="ja-JP" sz="2000" dirty="0"/>
              <a:t>2013/1/1~2022/12/31</a:t>
            </a:r>
            <a:endParaRPr kumimoji="1" lang="ja-JP" altLang="en-US" sz="2000" dirty="0"/>
          </a:p>
        </p:txBody>
      </p:sp>
    </p:spTree>
    <p:extLst>
      <p:ext uri="{BB962C8B-B14F-4D97-AF65-F5344CB8AC3E}">
        <p14:creationId xmlns:p14="http://schemas.microsoft.com/office/powerpoint/2010/main" val="1071913107"/>
      </p:ext>
    </p:extLst>
  </p:cSld>
  <p:clrMapOvr>
    <a:masterClrMapping/>
  </p:clrMapOvr>
  <mc:AlternateContent xmlns:mc="http://schemas.openxmlformats.org/markup-compatibility/2006" xmlns:p14="http://schemas.microsoft.com/office/powerpoint/2010/main">
    <mc:Choice Requires="p14">
      <p:transition spd="slow" p14:dur="2000" advTm="19786"/>
    </mc:Choice>
    <mc:Fallback xmlns="">
      <p:transition spd="slow" advTm="1978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71422" y="240648"/>
            <a:ext cx="3779361"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まとめ</a:t>
            </a:r>
          </a:p>
        </p:txBody>
      </p:sp>
      <p:sp>
        <p:nvSpPr>
          <p:cNvPr id="6149" name="Rectangle 3"/>
          <p:cNvSpPr>
            <a:spLocks noGrp="1" noChangeArrowheads="1"/>
          </p:cNvSpPr>
          <p:nvPr>
            <p:ph idx="1"/>
          </p:nvPr>
        </p:nvSpPr>
        <p:spPr>
          <a:xfrm>
            <a:off x="0" y="1068704"/>
            <a:ext cx="9144000" cy="4953000"/>
          </a:xfrm>
        </p:spPr>
        <p:txBody>
          <a:bodyPr/>
          <a:lstStyle/>
          <a:p>
            <a:pPr>
              <a:lnSpc>
                <a:spcPts val="3000"/>
              </a:lnSpc>
            </a:pPr>
            <a:r>
              <a:rPr lang="ja-JP" altLang="en-US" sz="2800" dirty="0">
                <a:latin typeface="源ノ角ゴシック Normal" panose="020B0400000000000000" pitchFamily="34" charset="-128"/>
                <a:ea typeface="源ノ角ゴシック Normal" panose="020B0400000000000000" pitchFamily="34" charset="-128"/>
              </a:rPr>
              <a:t>研究成果</a:t>
            </a:r>
            <a:endParaRPr lang="en-US" altLang="ja-JP" sz="2800" dirty="0">
              <a:latin typeface="源ノ角ゴシック Normal" panose="020B0400000000000000" pitchFamily="34" charset="-128"/>
              <a:ea typeface="源ノ角ゴシック Normal" panose="020B0400000000000000" pitchFamily="34" charset="-128"/>
            </a:endParaRP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MACD </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BB </a:t>
            </a:r>
            <a:r>
              <a:rPr lang="ja-JP" altLang="en-US" sz="2400" dirty="0">
                <a:latin typeface="源ノ角ゴシック Normal" panose="020B0400000000000000" pitchFamily="34" charset="-128"/>
                <a:ea typeface="源ノ角ゴシック Normal" panose="020B0400000000000000" pitchFamily="34" charset="-128"/>
              </a:rPr>
              <a:t>を用いたいくつかのトレーディングアルゴ</a:t>
            </a:r>
            <a:br>
              <a:rPr lang="en-US" altLang="ja-JP" sz="2400" dirty="0">
                <a:latin typeface="源ノ角ゴシック Normal" panose="020B0400000000000000" pitchFamily="34" charset="-128"/>
                <a:ea typeface="源ノ角ゴシック Normal" panose="020B0400000000000000" pitchFamily="34" charset="-128"/>
              </a:rPr>
            </a:br>
            <a:r>
              <a:rPr lang="ja-JP" altLang="en-US" sz="2400" dirty="0">
                <a:latin typeface="源ノ角ゴシック Normal" panose="020B0400000000000000" pitchFamily="34" charset="-128"/>
                <a:ea typeface="源ノ角ゴシック Normal" panose="020B0400000000000000" pitchFamily="34" charset="-128"/>
              </a:rPr>
              <a:t>リズムの提案</a:t>
            </a:r>
          </a:p>
          <a:p>
            <a:pPr lvl="1">
              <a:lnSpc>
                <a:spcPts val="3000"/>
              </a:lnSpc>
            </a:pPr>
            <a:r>
              <a:rPr lang="ja-JP" altLang="en-US" sz="2400" dirty="0">
                <a:latin typeface="源ノ角ゴシック Normal" panose="020B0400000000000000" pitchFamily="34" charset="-128"/>
                <a:ea typeface="源ノ角ゴシック Normal" panose="020B0400000000000000" pitchFamily="34" charset="-128"/>
              </a:rPr>
              <a:t>既存の</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BB </a:t>
            </a:r>
            <a:r>
              <a:rPr lang="ja-JP" altLang="en-US" sz="2400" dirty="0">
                <a:latin typeface="源ノ角ゴシック Normal" panose="020B0400000000000000" pitchFamily="34" charset="-128"/>
                <a:ea typeface="源ノ角ゴシック Normal" panose="020B0400000000000000" pitchFamily="34" charset="-128"/>
              </a:rPr>
              <a:t>それぞれ単体の場合よりも多くの利益を</a:t>
            </a:r>
            <a:br>
              <a:rPr lang="en-US" altLang="ja-JP" sz="2400" dirty="0">
                <a:latin typeface="源ノ角ゴシック Normal" panose="020B0400000000000000" pitchFamily="34" charset="-128"/>
                <a:ea typeface="源ノ角ゴシック Normal" panose="020B0400000000000000" pitchFamily="34" charset="-128"/>
              </a:rPr>
            </a:br>
            <a:r>
              <a:rPr lang="ja-JP" altLang="en-US" sz="2400" dirty="0">
                <a:latin typeface="源ノ角ゴシック Normal" panose="020B0400000000000000" pitchFamily="34" charset="-128"/>
                <a:ea typeface="源ノ角ゴシック Normal" panose="020B0400000000000000" pitchFamily="34" charset="-128"/>
              </a:rPr>
              <a:t>得られた</a:t>
            </a:r>
          </a:p>
          <a:p>
            <a:pPr marL="457188" lvl="1" indent="0">
              <a:lnSpc>
                <a:spcPts val="3000"/>
              </a:lnSpc>
              <a:buNone/>
            </a:pPr>
            <a:endParaRPr lang="en-US" altLang="ja-JP" sz="2000" dirty="0">
              <a:latin typeface="源ノ角ゴシック Normal" panose="020B0400000000000000" pitchFamily="34" charset="-128"/>
              <a:ea typeface="源ノ角ゴシック Normal" panose="020B0400000000000000" pitchFamily="34" charset="-128"/>
            </a:endParaRPr>
          </a:p>
          <a:p>
            <a:pPr>
              <a:lnSpc>
                <a:spcPts val="3000"/>
              </a:lnSpc>
            </a:pPr>
            <a:r>
              <a:rPr lang="ja-JP" altLang="en-US" sz="2800" dirty="0">
                <a:latin typeface="源ノ角ゴシック Normal" panose="020B0400000000000000" pitchFamily="34" charset="-128"/>
                <a:ea typeface="源ノ角ゴシック Normal" panose="020B0400000000000000" pitchFamily="34" charset="-128"/>
              </a:rPr>
              <a:t>今後の課題</a:t>
            </a:r>
            <a:endParaRPr lang="en-US" altLang="ja-JP" sz="2800" dirty="0">
              <a:latin typeface="源ノ角ゴシック Normal" panose="020B0400000000000000" pitchFamily="34" charset="-128"/>
              <a:ea typeface="源ノ角ゴシック Normal" panose="020B0400000000000000" pitchFamily="34" charset="-128"/>
            </a:endParaRPr>
          </a:p>
          <a:p>
            <a:pPr lvl="1">
              <a:lnSpc>
                <a:spcPts val="3000"/>
              </a:lnSpc>
            </a:pPr>
            <a:r>
              <a:rPr lang="ja-JP" altLang="en-US" sz="2400" dirty="0">
                <a:latin typeface="源ノ角ゴシック Normal" panose="020B0400000000000000" pitchFamily="34" charset="-128"/>
                <a:ea typeface="源ノ角ゴシック Normal" panose="020B0400000000000000" pitchFamily="34" charset="-128"/>
              </a:rPr>
              <a:t>他のテクニカル指標を用いたトレーディングアルゴリズムの提案</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AI </a:t>
            </a:r>
            <a:r>
              <a:rPr lang="ja-JP" altLang="en-US" sz="2400" dirty="0">
                <a:latin typeface="源ノ角ゴシック Normal" panose="020B0400000000000000" pitchFamily="34" charset="-128"/>
                <a:ea typeface="源ノ角ゴシック Normal" panose="020B0400000000000000" pitchFamily="34" charset="-128"/>
              </a:rPr>
              <a:t>を用いたアルゴリズムの提案</a:t>
            </a:r>
          </a:p>
        </p:txBody>
      </p:sp>
      <p:sp>
        <p:nvSpPr>
          <p:cNvPr id="3" name="スライド番号プレースホルダー 2">
            <a:extLst>
              <a:ext uri="{FF2B5EF4-FFF2-40B4-BE49-F238E27FC236}">
                <a16:creationId xmlns:a16="http://schemas.microsoft.com/office/drawing/2014/main" id="{F51B605C-B1AB-49BD-B5CF-DE53BE16576E}"/>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12</a:t>
            </a:fld>
            <a:endParaRPr kumimoji="1" lang="ja-JP" altLang="en-US" dirty="0">
              <a:solidFill>
                <a:srgbClr val="FFFFFF"/>
              </a:solidFill>
              <a:latin typeface="Tahoma" pitchFamily="34" charset="0"/>
            </a:endParaRPr>
          </a:p>
        </p:txBody>
      </p:sp>
    </p:spTree>
    <p:extLst>
      <p:ext uri="{BB962C8B-B14F-4D97-AF65-F5344CB8AC3E}">
        <p14:creationId xmlns:p14="http://schemas.microsoft.com/office/powerpoint/2010/main" val="1749157470"/>
      </p:ext>
    </p:extLst>
  </p:cSld>
  <p:clrMapOvr>
    <a:masterClrMapping/>
  </p:clrMapOvr>
  <mc:AlternateContent xmlns:mc="http://schemas.openxmlformats.org/markup-compatibility/2006" xmlns:p14="http://schemas.microsoft.com/office/powerpoint/2010/main">
    <mc:Choice Requires="p14">
      <p:transition spd="slow" p14:dur="2000" advTm="31203"/>
    </mc:Choice>
    <mc:Fallback xmlns="">
      <p:transition spd="slow" advTm="3120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71422" y="240648"/>
            <a:ext cx="3779361"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研究背景</a:t>
            </a:r>
          </a:p>
        </p:txBody>
      </p:sp>
      <p:sp>
        <p:nvSpPr>
          <p:cNvPr id="6149" name="Rectangle 3"/>
          <p:cNvSpPr>
            <a:spLocks noGrp="1" noChangeArrowheads="1"/>
          </p:cNvSpPr>
          <p:nvPr>
            <p:ph idx="1"/>
          </p:nvPr>
        </p:nvSpPr>
        <p:spPr>
          <a:xfrm>
            <a:off x="0" y="978552"/>
            <a:ext cx="8839200" cy="4953000"/>
          </a:xfrm>
        </p:spPr>
        <p:txBody>
          <a:bodyPr/>
          <a:lstStyle/>
          <a:p>
            <a:pPr>
              <a:lnSpc>
                <a:spcPts val="3000"/>
              </a:lnSpc>
            </a:pPr>
            <a:r>
              <a:rPr lang="ja-JP" altLang="en-US" sz="2800" dirty="0">
                <a:latin typeface="源ノ角ゴシック Normal" panose="020B0400000000000000" pitchFamily="34" charset="-128"/>
                <a:ea typeface="源ノ角ゴシック Normal" panose="020B0400000000000000" pitchFamily="34" charset="-128"/>
              </a:rPr>
              <a:t>トレーディングアルゴリズム</a:t>
            </a:r>
            <a:endParaRPr lang="en-US" altLang="ja-JP" sz="2800" dirty="0">
              <a:latin typeface="源ノ角ゴシック Normal" panose="020B0400000000000000" pitchFamily="34" charset="-128"/>
              <a:ea typeface="源ノ角ゴシック Normal" panose="020B0400000000000000" pitchFamily="34" charset="-128"/>
            </a:endParaRPr>
          </a:p>
          <a:p>
            <a:pPr lvl="1">
              <a:lnSpc>
                <a:spcPts val="3000"/>
              </a:lnSpc>
            </a:pPr>
            <a:r>
              <a:rPr lang="ja-JP" altLang="en-US" sz="2400" dirty="0">
                <a:latin typeface="源ノ角ゴシック Normal" panose="020B0400000000000000" pitchFamily="34" charset="-128"/>
                <a:ea typeface="源ノ角ゴシック Normal" panose="020B0400000000000000" pitchFamily="34" charset="-128"/>
              </a:rPr>
              <a:t>アルゴリズムを用いて株などを自動的に注文を判断し</a:t>
            </a:r>
            <a:br>
              <a:rPr lang="en-US" altLang="ja-JP" sz="2400" dirty="0">
                <a:latin typeface="源ノ角ゴシック Normal" panose="020B0400000000000000" pitchFamily="34" charset="-128"/>
                <a:ea typeface="源ノ角ゴシック Normal" panose="020B0400000000000000" pitchFamily="34" charset="-128"/>
              </a:rPr>
            </a:br>
            <a:r>
              <a:rPr lang="ja-JP" altLang="en-US" sz="2400" dirty="0">
                <a:latin typeface="源ノ角ゴシック Normal" panose="020B0400000000000000" pitchFamily="34" charset="-128"/>
                <a:ea typeface="源ノ角ゴシック Normal" panose="020B0400000000000000" pitchFamily="34" charset="-128"/>
              </a:rPr>
              <a:t>実行する取引</a:t>
            </a:r>
            <a:endParaRPr lang="en-US" altLang="ja-JP" sz="2400" dirty="0">
              <a:latin typeface="源ノ角ゴシック Normal" panose="020B0400000000000000" pitchFamily="34" charset="-128"/>
              <a:ea typeface="源ノ角ゴシック Normal" panose="020B0400000000000000" pitchFamily="34" charset="-128"/>
            </a:endParaRPr>
          </a:p>
          <a:p>
            <a:pPr marL="0" indent="0">
              <a:lnSpc>
                <a:spcPts val="3000"/>
              </a:lnSpc>
              <a:buNone/>
            </a:pPr>
            <a:endParaRPr lang="en-US" altLang="ja-JP" sz="2000" dirty="0">
              <a:latin typeface="源ノ角ゴシック Normal" panose="020B0400000000000000" pitchFamily="34" charset="-128"/>
              <a:ea typeface="源ノ角ゴシック Normal" panose="020B0400000000000000" pitchFamily="34" charset="-128"/>
            </a:endParaRPr>
          </a:p>
          <a:p>
            <a:pPr>
              <a:lnSpc>
                <a:spcPts val="3000"/>
              </a:lnSpc>
            </a:pPr>
            <a:r>
              <a:rPr lang="ja-JP" altLang="en-US" sz="2800" dirty="0">
                <a:latin typeface="源ノ角ゴシック Normal" panose="020B0400000000000000" pitchFamily="34" charset="-128"/>
                <a:ea typeface="源ノ角ゴシック Normal" panose="020B0400000000000000" pitchFamily="34" charset="-128"/>
              </a:rPr>
              <a:t>研究目的</a:t>
            </a:r>
            <a:endParaRPr lang="en-US" altLang="ja-JP" sz="2800" dirty="0">
              <a:latin typeface="源ノ角ゴシック Normal" panose="020B0400000000000000" pitchFamily="34" charset="-128"/>
              <a:ea typeface="源ノ角ゴシック Normal" panose="020B0400000000000000" pitchFamily="34" charset="-128"/>
            </a:endParaRPr>
          </a:p>
          <a:p>
            <a:pPr lvl="1">
              <a:lnSpc>
                <a:spcPts val="3000"/>
              </a:lnSpc>
            </a:pPr>
            <a:r>
              <a:rPr lang="ja-JP" altLang="en-US" sz="2400" dirty="0">
                <a:latin typeface="源ノ角ゴシック Normal" panose="020B0400000000000000" pitchFamily="34" charset="-128"/>
                <a:ea typeface="源ノ角ゴシック Normal" panose="020B0400000000000000" pitchFamily="34" charset="-128"/>
              </a:rPr>
              <a:t>テクニカル指標を組み合わせたアルゴリズムを提案</a:t>
            </a:r>
          </a:p>
          <a:p>
            <a:pPr lvl="1">
              <a:lnSpc>
                <a:spcPts val="3000"/>
              </a:lnSpc>
            </a:pPr>
            <a:r>
              <a:rPr lang="ja-JP" altLang="en-US" sz="2400" dirty="0">
                <a:latin typeface="源ノ角ゴシック Normal" panose="020B0400000000000000" pitchFamily="34" charset="-128"/>
                <a:ea typeface="源ノ角ゴシック Normal" panose="020B0400000000000000" pitchFamily="34" charset="-128"/>
              </a:rPr>
              <a:t>トレーディングツールを用いて検証</a:t>
            </a:r>
          </a:p>
          <a:p>
            <a:pPr lvl="1">
              <a:lnSpc>
                <a:spcPts val="3000"/>
              </a:lnSpc>
            </a:pPr>
            <a:r>
              <a:rPr lang="ja-JP" altLang="en-US" sz="2400" dirty="0">
                <a:latin typeface="源ノ角ゴシック Normal" panose="020B0400000000000000" pitchFamily="34" charset="-128"/>
                <a:ea typeface="源ノ角ゴシック Normal" panose="020B0400000000000000" pitchFamily="34" charset="-128"/>
              </a:rPr>
              <a:t>テクニカル指標の有効な組み合わせを検証</a:t>
            </a:r>
            <a:endParaRPr lang="en-US" altLang="ja-JP" sz="2400" dirty="0">
              <a:latin typeface="源ノ角ゴシック Normal" panose="020B0400000000000000" pitchFamily="34" charset="-128"/>
              <a:ea typeface="源ノ角ゴシック Normal" panose="020B0400000000000000" pitchFamily="34" charset="-128"/>
            </a:endParaRPr>
          </a:p>
          <a:p>
            <a:pPr marL="457188" lvl="1" indent="0">
              <a:lnSpc>
                <a:spcPts val="3000"/>
              </a:lnSpc>
              <a:buNone/>
            </a:pPr>
            <a:endParaRPr lang="en-US" altLang="ja-JP" sz="2400" dirty="0">
              <a:latin typeface="源ノ角ゴシック Normal" panose="020B0400000000000000" pitchFamily="34" charset="-128"/>
              <a:ea typeface="源ノ角ゴシック Normal" panose="020B0400000000000000" pitchFamily="34" charset="-128"/>
            </a:endParaRPr>
          </a:p>
          <a:p>
            <a:pPr marL="457188" lvl="1" indent="0">
              <a:lnSpc>
                <a:spcPts val="3000"/>
              </a:lnSpc>
              <a:buNone/>
            </a:pPr>
            <a:r>
              <a:rPr lang="en-US" altLang="ja-JP" sz="2400" dirty="0">
                <a:latin typeface="源ノ角ゴシック Normal" panose="020B0400000000000000" pitchFamily="34" charset="-128"/>
                <a:ea typeface="源ノ角ゴシック Normal" panose="020B0400000000000000" pitchFamily="34" charset="-128"/>
              </a:rPr>
              <a:t>※</a:t>
            </a:r>
            <a:r>
              <a:rPr lang="ja-JP" altLang="en-US" sz="2400" dirty="0">
                <a:latin typeface="源ノ角ゴシック Normal" panose="020B0400000000000000" pitchFamily="34" charset="-128"/>
                <a:ea typeface="源ノ角ゴシック Normal" panose="020B0400000000000000" pitchFamily="34" charset="-128"/>
              </a:rPr>
              <a:t>テクニカル指標：価格などの推移をグラフ化した</a:t>
            </a:r>
            <a:br>
              <a:rPr lang="en-US" altLang="ja-JP" sz="2400" dirty="0">
                <a:latin typeface="源ノ角ゴシック Normal" panose="020B0400000000000000" pitchFamily="34" charset="-128"/>
                <a:ea typeface="源ノ角ゴシック Normal" panose="020B0400000000000000" pitchFamily="34" charset="-128"/>
              </a:rPr>
            </a:br>
            <a:r>
              <a:rPr lang="ja-JP" altLang="en-US" sz="2400" dirty="0">
                <a:latin typeface="源ノ角ゴシック Normal" panose="020B0400000000000000" pitchFamily="34" charset="-128"/>
                <a:ea typeface="源ノ角ゴシック Normal" panose="020B0400000000000000" pitchFamily="34" charset="-128"/>
              </a:rPr>
              <a:t>チャートの形状のこと</a:t>
            </a:r>
            <a:endParaRPr lang="en-US" altLang="ja-JP" sz="2400" dirty="0">
              <a:latin typeface="源ノ角ゴシック Normal" panose="020B0400000000000000" pitchFamily="34" charset="-128"/>
              <a:ea typeface="源ノ角ゴシック Normal" panose="020B0400000000000000" pitchFamily="34" charset="-128"/>
            </a:endParaRPr>
          </a:p>
        </p:txBody>
      </p:sp>
      <p:sp>
        <p:nvSpPr>
          <p:cNvPr id="3" name="スライド番号プレースホルダー 2">
            <a:extLst>
              <a:ext uri="{FF2B5EF4-FFF2-40B4-BE49-F238E27FC236}">
                <a16:creationId xmlns:a16="http://schemas.microsoft.com/office/drawing/2014/main" id="{F51B605C-B1AB-49BD-B5CF-DE53BE16576E}"/>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2</a:t>
            </a:fld>
            <a:endParaRPr kumimoji="1" lang="ja-JP" altLang="en-US" dirty="0">
              <a:solidFill>
                <a:srgbClr val="FFFFFF"/>
              </a:solidFill>
              <a:latin typeface="Tahoma" pitchFamily="34" charset="0"/>
            </a:endParaRPr>
          </a:p>
        </p:txBody>
      </p:sp>
    </p:spTree>
    <p:extLst>
      <p:ext uri="{BB962C8B-B14F-4D97-AF65-F5344CB8AC3E}">
        <p14:creationId xmlns:p14="http://schemas.microsoft.com/office/powerpoint/2010/main" val="396991544"/>
      </p:ext>
    </p:extLst>
  </p:cSld>
  <p:clrMapOvr>
    <a:masterClrMapping/>
  </p:clrMapOvr>
  <mc:AlternateContent xmlns:mc="http://schemas.openxmlformats.org/markup-compatibility/2006" xmlns:p14="http://schemas.microsoft.com/office/powerpoint/2010/main">
    <mc:Choice Requires="p14">
      <p:transition spd="slow" p14:dur="2000" advTm="26585"/>
    </mc:Choice>
    <mc:Fallback xmlns="">
      <p:transition spd="slow" advTm="265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0" y="240648"/>
            <a:ext cx="5434885"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株取引の概要</a:t>
            </a:r>
            <a:r>
              <a:rPr lang="en-US" altLang="ja-JP" dirty="0">
                <a:latin typeface="源ノ角ゴシック" panose="020B0500000000000000" pitchFamily="34" charset="-128"/>
                <a:ea typeface="源ノ角ゴシック" panose="020B0500000000000000" pitchFamily="34" charset="-128"/>
              </a:rPr>
              <a:t>(1/2)</a:t>
            </a:r>
            <a:endParaRPr lang="ja-JP" altLang="en-US" dirty="0">
              <a:latin typeface="源ノ角ゴシック" panose="020B0500000000000000" pitchFamily="34" charset="-128"/>
              <a:ea typeface="源ノ角ゴシック" panose="020B0500000000000000" pitchFamily="34" charset="-128"/>
            </a:endParaRPr>
          </a:p>
        </p:txBody>
      </p:sp>
      <p:sp>
        <p:nvSpPr>
          <p:cNvPr id="6149" name="Rectangle 3"/>
          <p:cNvSpPr>
            <a:spLocks noGrp="1" noChangeArrowheads="1"/>
          </p:cNvSpPr>
          <p:nvPr>
            <p:ph idx="1"/>
          </p:nvPr>
        </p:nvSpPr>
        <p:spPr>
          <a:xfrm>
            <a:off x="0" y="978552"/>
            <a:ext cx="9144000" cy="5541518"/>
          </a:xfrm>
        </p:spPr>
        <p:txBody>
          <a:bodyPr/>
          <a:lstStyle/>
          <a:p>
            <a:pPr>
              <a:lnSpc>
                <a:spcPts val="3000"/>
              </a:lnSpc>
            </a:pPr>
            <a:r>
              <a:rPr lang="ja-JP" altLang="en-US" sz="2800" dirty="0">
                <a:latin typeface="源ノ角ゴシック" panose="020B0500000000000000" pitchFamily="34" charset="-128"/>
                <a:ea typeface="源ノ角ゴシック" panose="020B0500000000000000" pitchFamily="34" charset="-128"/>
              </a:rPr>
              <a:t>株価</a:t>
            </a:r>
            <a:endParaRPr lang="en-US" altLang="ja-JP" sz="2800" dirty="0">
              <a:latin typeface="源ノ角ゴシック" panose="020B0500000000000000" pitchFamily="34" charset="-128"/>
              <a:ea typeface="源ノ角ゴシック" panose="020B0500000000000000" pitchFamily="34" charset="-128"/>
            </a:endParaRPr>
          </a:p>
          <a:p>
            <a:pPr lvl="1">
              <a:lnSpc>
                <a:spcPts val="3000"/>
              </a:lnSpc>
            </a:pPr>
            <a:r>
              <a:rPr lang="ja-JP" altLang="en-US" sz="2400" dirty="0">
                <a:latin typeface="源ノ角ゴシック" panose="020B0500000000000000" pitchFamily="34" charset="-128"/>
                <a:ea typeface="源ノ角ゴシック" panose="020B0500000000000000" pitchFamily="34" charset="-128"/>
              </a:rPr>
              <a:t>株式市場において売買が成立したときの株の価格</a:t>
            </a:r>
            <a:endParaRPr lang="en-US" altLang="ja-JP" sz="2400" dirty="0">
              <a:latin typeface="源ノ角ゴシック" panose="020B0500000000000000" pitchFamily="34" charset="-128"/>
              <a:ea typeface="源ノ角ゴシック" panose="020B0500000000000000" pitchFamily="34" charset="-128"/>
            </a:endParaRPr>
          </a:p>
          <a:p>
            <a:pPr>
              <a:lnSpc>
                <a:spcPts val="3000"/>
              </a:lnSpc>
            </a:pPr>
            <a:r>
              <a:rPr lang="ja-JP" altLang="en-US" sz="2800" dirty="0">
                <a:latin typeface="源ノ角ゴシック" panose="020B0500000000000000" pitchFamily="34" charset="-128"/>
                <a:ea typeface="源ノ角ゴシック" panose="020B0500000000000000" pitchFamily="34" charset="-128"/>
              </a:rPr>
              <a:t>株価データとは</a:t>
            </a:r>
            <a:endParaRPr lang="en-US" altLang="ja-JP" sz="2800" dirty="0">
              <a:latin typeface="源ノ角ゴシック" panose="020B0500000000000000" pitchFamily="34" charset="-128"/>
              <a:ea typeface="源ノ角ゴシック" panose="020B0500000000000000" pitchFamily="34" charset="-128"/>
            </a:endParaRPr>
          </a:p>
          <a:p>
            <a:pPr lvl="1">
              <a:lnSpc>
                <a:spcPts val="3000"/>
              </a:lnSpc>
            </a:pPr>
            <a:r>
              <a:rPr lang="ja-JP" altLang="en-US" sz="2400" dirty="0">
                <a:latin typeface="源ノ角ゴシック" panose="020B0500000000000000" pitchFamily="34" charset="-128"/>
                <a:ea typeface="源ノ角ゴシック" panose="020B0500000000000000" pitchFamily="34" charset="-128"/>
              </a:rPr>
              <a:t>一定期間の株価の始値，高値，終値，をまとめたもの</a:t>
            </a:r>
            <a:endParaRPr lang="en-US" altLang="ja-JP" sz="2400" dirty="0">
              <a:latin typeface="源ノ角ゴシック" panose="020B0500000000000000" pitchFamily="34" charset="-128"/>
              <a:ea typeface="源ノ角ゴシック" panose="020B0500000000000000" pitchFamily="34" charset="-128"/>
            </a:endParaRPr>
          </a:p>
          <a:p>
            <a:r>
              <a:rPr kumimoji="1" lang="ja-JP" altLang="en-US" sz="2800" dirty="0"/>
              <a:t>ローソク足</a:t>
            </a:r>
            <a:endParaRPr kumimoji="1" lang="en-US" altLang="ja-JP" sz="2800" dirty="0"/>
          </a:p>
          <a:p>
            <a:pPr lvl="1"/>
            <a:r>
              <a:rPr lang="ja-JP" altLang="en-US" sz="2400" dirty="0"/>
              <a:t>一定時間内の始値，高値，安値，終値を一本の蝋燭型の</a:t>
            </a:r>
            <a:br>
              <a:rPr lang="en-US" altLang="ja-JP" sz="2400" dirty="0"/>
            </a:br>
            <a:r>
              <a:rPr lang="ja-JP" altLang="en-US" sz="2400" dirty="0"/>
              <a:t>グラフに表したもの</a:t>
            </a:r>
            <a:endParaRPr kumimoji="1" lang="en-US" altLang="ja-JP" sz="2400" dirty="0"/>
          </a:p>
          <a:p>
            <a:pPr>
              <a:lnSpc>
                <a:spcPts val="3000"/>
              </a:lnSpc>
            </a:pPr>
            <a:endParaRPr lang="en-US" altLang="ja-JP" sz="2800" dirty="0">
              <a:latin typeface="源ノ角ゴシック" panose="020B0500000000000000" pitchFamily="34" charset="-128"/>
              <a:ea typeface="源ノ角ゴシック" panose="020B0500000000000000" pitchFamily="34" charset="-128"/>
            </a:endParaRPr>
          </a:p>
        </p:txBody>
      </p:sp>
      <p:sp>
        <p:nvSpPr>
          <p:cNvPr id="3" name="スライド番号プレースホルダー 2">
            <a:extLst>
              <a:ext uri="{FF2B5EF4-FFF2-40B4-BE49-F238E27FC236}">
                <a16:creationId xmlns:a16="http://schemas.microsoft.com/office/drawing/2014/main" id="{F51B605C-B1AB-49BD-B5CF-DE53BE16576E}"/>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3</a:t>
            </a:fld>
            <a:endParaRPr kumimoji="1" lang="ja-JP" altLang="en-US" dirty="0">
              <a:solidFill>
                <a:srgbClr val="FFFFFF"/>
              </a:solidFill>
              <a:latin typeface="Tahoma" pitchFamily="34" charset="0"/>
            </a:endParaRPr>
          </a:p>
        </p:txBody>
      </p:sp>
      <p:pic>
        <p:nvPicPr>
          <p:cNvPr id="4" name="図 3">
            <a:extLst>
              <a:ext uri="{FF2B5EF4-FFF2-40B4-BE49-F238E27FC236}">
                <a16:creationId xmlns:a16="http://schemas.microsoft.com/office/drawing/2014/main" id="{2F87DA80-1F13-872A-5393-54734271C20F}"/>
              </a:ext>
            </a:extLst>
          </p:cNvPr>
          <p:cNvPicPr>
            <a:picLocks noChangeAspect="1"/>
          </p:cNvPicPr>
          <p:nvPr/>
        </p:nvPicPr>
        <p:blipFill>
          <a:blip r:embed="rId3"/>
          <a:stretch>
            <a:fillRect/>
          </a:stretch>
        </p:blipFill>
        <p:spPr>
          <a:xfrm>
            <a:off x="5520342" y="3749311"/>
            <a:ext cx="3267531" cy="2648320"/>
          </a:xfrm>
          <a:prstGeom prst="rect">
            <a:avLst/>
          </a:prstGeom>
        </p:spPr>
      </p:pic>
      <p:pic>
        <p:nvPicPr>
          <p:cNvPr id="5" name="図 4">
            <a:extLst>
              <a:ext uri="{FF2B5EF4-FFF2-40B4-BE49-F238E27FC236}">
                <a16:creationId xmlns:a16="http://schemas.microsoft.com/office/drawing/2014/main" id="{F2CCD97E-9DC6-3826-199A-B9D1F0D6EA65}"/>
              </a:ext>
            </a:extLst>
          </p:cNvPr>
          <p:cNvPicPr>
            <a:picLocks noChangeAspect="1"/>
          </p:cNvPicPr>
          <p:nvPr/>
        </p:nvPicPr>
        <p:blipFill>
          <a:blip r:embed="rId4"/>
          <a:stretch>
            <a:fillRect/>
          </a:stretch>
        </p:blipFill>
        <p:spPr>
          <a:xfrm>
            <a:off x="988216" y="4181034"/>
            <a:ext cx="4005085" cy="2143566"/>
          </a:xfrm>
          <a:prstGeom prst="rect">
            <a:avLst/>
          </a:prstGeom>
        </p:spPr>
      </p:pic>
      <p:sp>
        <p:nvSpPr>
          <p:cNvPr id="6" name="テキスト ボックス 5">
            <a:extLst>
              <a:ext uri="{FF2B5EF4-FFF2-40B4-BE49-F238E27FC236}">
                <a16:creationId xmlns:a16="http://schemas.microsoft.com/office/drawing/2014/main" id="{93370758-19F0-577F-ABB8-86626848FD6F}"/>
              </a:ext>
            </a:extLst>
          </p:cNvPr>
          <p:cNvSpPr txBox="1"/>
          <p:nvPr/>
        </p:nvSpPr>
        <p:spPr>
          <a:xfrm>
            <a:off x="5164215" y="4101497"/>
            <a:ext cx="1461418" cy="646331"/>
          </a:xfrm>
          <a:prstGeom prst="rect">
            <a:avLst/>
          </a:prstGeom>
          <a:solidFill>
            <a:schemeClr val="bg1">
              <a:lumMod val="50000"/>
            </a:schemeClr>
          </a:solidFill>
        </p:spPr>
        <p:txBody>
          <a:bodyPr wrap="square" rtlCol="0">
            <a:spAutoFit/>
          </a:bodyPr>
          <a:lstStyle/>
          <a:p>
            <a:pPr algn="r"/>
            <a:r>
              <a:rPr kumimoji="1" lang="en-US" altLang="ja-JP" dirty="0">
                <a:solidFill>
                  <a:srgbClr val="57FD57"/>
                </a:solidFill>
              </a:rPr>
              <a:t>5</a:t>
            </a:r>
            <a:r>
              <a:rPr kumimoji="1" lang="ja-JP" altLang="en-US" dirty="0">
                <a:solidFill>
                  <a:srgbClr val="57FD57"/>
                </a:solidFill>
              </a:rPr>
              <a:t>日</a:t>
            </a:r>
            <a:r>
              <a:rPr kumimoji="1" lang="zh-TW" altLang="en-US" dirty="0">
                <a:solidFill>
                  <a:srgbClr val="57FD57"/>
                </a:solidFill>
              </a:rPr>
              <a:t>単純</a:t>
            </a:r>
            <a:endParaRPr kumimoji="1" lang="en-US" altLang="zh-TW" dirty="0">
              <a:solidFill>
                <a:srgbClr val="57FD57"/>
              </a:solidFill>
            </a:endParaRPr>
          </a:p>
          <a:p>
            <a:pPr algn="r"/>
            <a:r>
              <a:rPr kumimoji="1" lang="zh-TW" altLang="en-US" dirty="0">
                <a:solidFill>
                  <a:srgbClr val="57FD57"/>
                </a:solidFill>
              </a:rPr>
              <a:t>移動平均線</a:t>
            </a:r>
            <a:endParaRPr kumimoji="1" lang="ja-JP" altLang="en-US" dirty="0">
              <a:solidFill>
                <a:srgbClr val="57FD57"/>
              </a:solidFill>
            </a:endParaRPr>
          </a:p>
        </p:txBody>
      </p:sp>
      <p:sp>
        <p:nvSpPr>
          <p:cNvPr id="8" name="テキスト ボックス 7">
            <a:extLst>
              <a:ext uri="{FF2B5EF4-FFF2-40B4-BE49-F238E27FC236}">
                <a16:creationId xmlns:a16="http://schemas.microsoft.com/office/drawing/2014/main" id="{0A8BA0AF-FFB6-BDD2-0D19-896EDA952E35}"/>
              </a:ext>
            </a:extLst>
          </p:cNvPr>
          <p:cNvSpPr txBox="1"/>
          <p:nvPr/>
        </p:nvSpPr>
        <p:spPr>
          <a:xfrm>
            <a:off x="7402881" y="5381006"/>
            <a:ext cx="1384991" cy="646331"/>
          </a:xfrm>
          <a:prstGeom prst="rect">
            <a:avLst/>
          </a:prstGeom>
          <a:noFill/>
        </p:spPr>
        <p:txBody>
          <a:bodyPr wrap="square">
            <a:spAutoFit/>
          </a:bodyPr>
          <a:lstStyle/>
          <a:p>
            <a:pPr algn="r"/>
            <a:r>
              <a:rPr lang="en-US" altLang="ja-JP" dirty="0">
                <a:solidFill>
                  <a:srgbClr val="FF0000"/>
                </a:solidFill>
              </a:rPr>
              <a:t>60</a:t>
            </a:r>
            <a:r>
              <a:rPr kumimoji="1" lang="ja-JP" altLang="en-US" dirty="0">
                <a:solidFill>
                  <a:srgbClr val="FF0000"/>
                </a:solidFill>
              </a:rPr>
              <a:t>日</a:t>
            </a:r>
            <a:r>
              <a:rPr kumimoji="1" lang="zh-TW" altLang="en-US" dirty="0">
                <a:solidFill>
                  <a:srgbClr val="FF0000"/>
                </a:solidFill>
              </a:rPr>
              <a:t>単純</a:t>
            </a:r>
            <a:endParaRPr kumimoji="1" lang="en-US" altLang="zh-TW" dirty="0">
              <a:solidFill>
                <a:srgbClr val="FF0000"/>
              </a:solidFill>
            </a:endParaRPr>
          </a:p>
          <a:p>
            <a:pPr algn="r"/>
            <a:r>
              <a:rPr kumimoji="1" lang="zh-TW" altLang="en-US" dirty="0">
                <a:solidFill>
                  <a:srgbClr val="FF0000"/>
                </a:solidFill>
              </a:rPr>
              <a:t>移動平均線</a:t>
            </a:r>
            <a:endParaRPr kumimoji="1" lang="ja-JP" altLang="en-US" dirty="0">
              <a:solidFill>
                <a:srgbClr val="FF0000"/>
              </a:solidFill>
            </a:endParaRPr>
          </a:p>
        </p:txBody>
      </p:sp>
    </p:spTree>
    <p:extLst>
      <p:ext uri="{BB962C8B-B14F-4D97-AF65-F5344CB8AC3E}">
        <p14:creationId xmlns:p14="http://schemas.microsoft.com/office/powerpoint/2010/main" val="3989036873"/>
      </p:ext>
    </p:extLst>
  </p:cSld>
  <p:clrMapOvr>
    <a:masterClrMapping/>
  </p:clrMapOvr>
  <mc:AlternateContent xmlns:mc="http://schemas.openxmlformats.org/markup-compatibility/2006" xmlns:p14="http://schemas.microsoft.com/office/powerpoint/2010/main">
    <mc:Choice Requires="p14">
      <p:transition spd="slow" p14:dur="2000" advTm="25188"/>
    </mc:Choice>
    <mc:Fallback xmlns="">
      <p:transition spd="slow" advTm="251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CC765-7AF9-409D-DBF9-E813B623CE13}"/>
              </a:ext>
            </a:extLst>
          </p:cNvPr>
          <p:cNvSpPr>
            <a:spLocks noGrp="1"/>
          </p:cNvSpPr>
          <p:nvPr>
            <p:ph type="title"/>
          </p:nvPr>
        </p:nvSpPr>
        <p:spPr>
          <a:xfrm>
            <a:off x="-1" y="0"/>
            <a:ext cx="9144001" cy="978141"/>
          </a:xfrm>
        </p:spPr>
        <p:txBody>
          <a:bodyPr/>
          <a:lstStyle/>
          <a:p>
            <a:r>
              <a:rPr lang="ja-JP" altLang="en-US" dirty="0">
                <a:latin typeface="源ノ角ゴシック" panose="020B0500000000000000" pitchFamily="34" charset="-128"/>
                <a:ea typeface="源ノ角ゴシック" panose="020B0500000000000000" pitchFamily="34" charset="-128"/>
              </a:rPr>
              <a:t>株取引の概要</a:t>
            </a:r>
            <a:r>
              <a:rPr lang="en-US" altLang="ja-JP" dirty="0">
                <a:latin typeface="源ノ角ゴシック" panose="020B0500000000000000" pitchFamily="34" charset="-128"/>
                <a:ea typeface="源ノ角ゴシック" panose="020B0500000000000000" pitchFamily="34" charset="-128"/>
              </a:rPr>
              <a:t>(2/2)</a:t>
            </a:r>
            <a:endParaRPr kumimoji="1" lang="ja-JP" altLang="en-US" dirty="0"/>
          </a:p>
        </p:txBody>
      </p:sp>
      <p:sp>
        <p:nvSpPr>
          <p:cNvPr id="3" name="コンテンツ プレースホルダー 2">
            <a:extLst>
              <a:ext uri="{FF2B5EF4-FFF2-40B4-BE49-F238E27FC236}">
                <a16:creationId xmlns:a16="http://schemas.microsoft.com/office/drawing/2014/main" id="{EC7ED3B7-F549-044B-A2CA-FE4D4BBB950F}"/>
              </a:ext>
            </a:extLst>
          </p:cNvPr>
          <p:cNvSpPr>
            <a:spLocks noGrp="1"/>
          </p:cNvSpPr>
          <p:nvPr>
            <p:ph idx="1"/>
          </p:nvPr>
        </p:nvSpPr>
        <p:spPr>
          <a:xfrm>
            <a:off x="0" y="945873"/>
            <a:ext cx="9144000" cy="4953000"/>
          </a:xfrm>
        </p:spPr>
        <p:txBody>
          <a:bodyPr/>
          <a:lstStyle/>
          <a:p>
            <a:endParaRPr kumimoji="1" lang="en-US" altLang="ja-JP" sz="2800" dirty="0"/>
          </a:p>
          <a:p>
            <a:r>
              <a:rPr kumimoji="1" lang="ja-JP" altLang="en-US" sz="2800" dirty="0"/>
              <a:t>利益確定とは</a:t>
            </a:r>
            <a:endParaRPr kumimoji="1" lang="en-US" altLang="ja-JP" sz="2800" dirty="0"/>
          </a:p>
          <a:p>
            <a:pPr lvl="1"/>
            <a:r>
              <a:rPr kumimoji="1" lang="ja-JP" altLang="en-US" sz="2400" dirty="0"/>
              <a:t>買った株の値段が上がったときに</a:t>
            </a:r>
            <a:br>
              <a:rPr kumimoji="1" lang="en-US" altLang="ja-JP" sz="2400" dirty="0"/>
            </a:br>
            <a:r>
              <a:rPr kumimoji="1" lang="ja-JP" altLang="en-US" sz="2400" dirty="0"/>
              <a:t>売却し，利益を確定をすること</a:t>
            </a:r>
            <a:endParaRPr lang="en-US" altLang="ja-JP" sz="2400" dirty="0"/>
          </a:p>
          <a:p>
            <a:r>
              <a:rPr kumimoji="1" lang="ja-JP" altLang="en-US" sz="2800" dirty="0"/>
              <a:t>損切りとは</a:t>
            </a:r>
            <a:endParaRPr kumimoji="1" lang="en-US" altLang="ja-JP" sz="2800" dirty="0"/>
          </a:p>
          <a:p>
            <a:pPr lvl="1"/>
            <a:r>
              <a:rPr lang="ja-JP" altLang="en-US" sz="2400" dirty="0"/>
              <a:t>損失を抱えている状態で抱えている株を売却して損失を</a:t>
            </a:r>
            <a:br>
              <a:rPr lang="en-US" altLang="ja-JP" sz="2400" dirty="0"/>
            </a:br>
            <a:r>
              <a:rPr lang="ja-JP" altLang="en-US" sz="2400" dirty="0"/>
              <a:t>確定させること</a:t>
            </a:r>
            <a:endParaRPr lang="en-US" altLang="ja-JP" sz="2400" dirty="0"/>
          </a:p>
          <a:p>
            <a:pPr lvl="1"/>
            <a:endParaRPr kumimoji="1" lang="en-US" altLang="ja-JP" sz="2400" dirty="0"/>
          </a:p>
          <a:p>
            <a:r>
              <a:rPr kumimoji="1" lang="ja-JP" altLang="en-US" sz="2800" dirty="0"/>
              <a:t>日経平均株価とは</a:t>
            </a:r>
            <a:endParaRPr kumimoji="1" lang="en-US" altLang="ja-JP" sz="2800" dirty="0"/>
          </a:p>
          <a:p>
            <a:pPr lvl="1"/>
            <a:r>
              <a:rPr kumimoji="1" lang="ja-JP" altLang="en-US" sz="2400" dirty="0">
                <a:latin typeface="+mj-ea"/>
                <a:ea typeface="+mj-ea"/>
              </a:rPr>
              <a:t>日本経済新聞社が東京証券取引所プライム市場上場銘柄から選定した</a:t>
            </a:r>
            <a:r>
              <a:rPr kumimoji="1" lang="en-US" altLang="ja-JP" sz="2400" dirty="0">
                <a:latin typeface="+mj-ea"/>
                <a:ea typeface="+mj-ea"/>
              </a:rPr>
              <a:t>225 </a:t>
            </a:r>
            <a:r>
              <a:rPr kumimoji="1" lang="ja-JP" altLang="en-US" sz="2400" dirty="0">
                <a:latin typeface="+mj-ea"/>
                <a:ea typeface="+mj-ea"/>
              </a:rPr>
              <a:t>銘柄の株価の平均</a:t>
            </a:r>
          </a:p>
        </p:txBody>
      </p:sp>
      <p:sp>
        <p:nvSpPr>
          <p:cNvPr id="4" name="スライド番号プレースホルダー 3">
            <a:extLst>
              <a:ext uri="{FF2B5EF4-FFF2-40B4-BE49-F238E27FC236}">
                <a16:creationId xmlns:a16="http://schemas.microsoft.com/office/drawing/2014/main" id="{CAA5116B-6655-AC98-8336-6B5F696FCE98}"/>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4</a:t>
            </a:fld>
            <a:endParaRPr kumimoji="1" lang="ja-JP" altLang="en-US">
              <a:solidFill>
                <a:srgbClr val="FFFFFF"/>
              </a:solidFill>
              <a:latin typeface="Tahoma" pitchFamily="34" charset="0"/>
            </a:endParaRPr>
          </a:p>
        </p:txBody>
      </p:sp>
      <p:grpSp>
        <p:nvGrpSpPr>
          <p:cNvPr id="20" name="グループ化 19">
            <a:extLst>
              <a:ext uri="{FF2B5EF4-FFF2-40B4-BE49-F238E27FC236}">
                <a16:creationId xmlns:a16="http://schemas.microsoft.com/office/drawing/2014/main" id="{1F62D29A-8A04-A1D4-B314-330693C0570B}"/>
              </a:ext>
            </a:extLst>
          </p:cNvPr>
          <p:cNvGrpSpPr/>
          <p:nvPr/>
        </p:nvGrpSpPr>
        <p:grpSpPr>
          <a:xfrm>
            <a:off x="5530696" y="611391"/>
            <a:ext cx="3111807" cy="2625245"/>
            <a:chOff x="2680805" y="3826234"/>
            <a:chExt cx="3111807" cy="2625245"/>
          </a:xfrm>
        </p:grpSpPr>
        <p:cxnSp>
          <p:nvCxnSpPr>
            <p:cNvPr id="5" name="直線コネクタ 4">
              <a:extLst>
                <a:ext uri="{FF2B5EF4-FFF2-40B4-BE49-F238E27FC236}">
                  <a16:creationId xmlns:a16="http://schemas.microsoft.com/office/drawing/2014/main" id="{30A51BA9-0C18-F294-68E5-A79F8B3DEFBA}"/>
                </a:ext>
              </a:extLst>
            </p:cNvPr>
            <p:cNvCxnSpPr>
              <a:cxnSpLocks/>
            </p:cNvCxnSpPr>
            <p:nvPr/>
          </p:nvCxnSpPr>
          <p:spPr>
            <a:xfrm>
              <a:off x="2845905" y="5225774"/>
              <a:ext cx="2781300" cy="0"/>
            </a:xfrm>
            <a:prstGeom prst="line">
              <a:avLst/>
            </a:prstGeom>
            <a:noFill/>
            <a:ln w="28575" cap="flat" cmpd="sng" algn="ctr">
              <a:solidFill>
                <a:sysClr val="windowText" lastClr="000000"/>
              </a:solidFill>
              <a:prstDash val="solid"/>
              <a:miter lim="800000"/>
              <a:headEnd type="none"/>
              <a:tailEnd type="none"/>
            </a:ln>
            <a:effectLst/>
          </p:spPr>
        </p:cxnSp>
        <p:cxnSp>
          <p:nvCxnSpPr>
            <p:cNvPr id="6" name="直線コネクタ 5">
              <a:extLst>
                <a:ext uri="{FF2B5EF4-FFF2-40B4-BE49-F238E27FC236}">
                  <a16:creationId xmlns:a16="http://schemas.microsoft.com/office/drawing/2014/main" id="{E6B80011-D7FC-FBDF-FF43-585CC5FB5D89}"/>
                </a:ext>
              </a:extLst>
            </p:cNvPr>
            <p:cNvCxnSpPr>
              <a:cxnSpLocks/>
            </p:cNvCxnSpPr>
            <p:nvPr/>
          </p:nvCxnSpPr>
          <p:spPr>
            <a:xfrm>
              <a:off x="2814155" y="5898874"/>
              <a:ext cx="2813050" cy="0"/>
            </a:xfrm>
            <a:prstGeom prst="line">
              <a:avLst/>
            </a:prstGeom>
            <a:noFill/>
            <a:ln w="15875" cap="flat" cmpd="sng" algn="ctr">
              <a:solidFill>
                <a:srgbClr val="FF0000"/>
              </a:solidFill>
              <a:prstDash val="solid"/>
              <a:miter lim="800000"/>
              <a:headEnd type="none"/>
              <a:tailEnd type="none"/>
            </a:ln>
            <a:effectLst/>
          </p:spPr>
        </p:cxnSp>
        <p:cxnSp>
          <p:nvCxnSpPr>
            <p:cNvPr id="7" name="直線コネクタ 6">
              <a:extLst>
                <a:ext uri="{FF2B5EF4-FFF2-40B4-BE49-F238E27FC236}">
                  <a16:creationId xmlns:a16="http://schemas.microsoft.com/office/drawing/2014/main" id="{44BFDA5F-AB90-8D69-18FC-1351EE0DFB19}"/>
                </a:ext>
              </a:extLst>
            </p:cNvPr>
            <p:cNvCxnSpPr>
              <a:cxnSpLocks/>
            </p:cNvCxnSpPr>
            <p:nvPr/>
          </p:nvCxnSpPr>
          <p:spPr>
            <a:xfrm>
              <a:off x="2845905" y="4336774"/>
              <a:ext cx="2781300" cy="0"/>
            </a:xfrm>
            <a:prstGeom prst="line">
              <a:avLst/>
            </a:prstGeom>
            <a:noFill/>
            <a:ln w="15875" cap="flat" cmpd="sng" algn="ctr">
              <a:solidFill>
                <a:srgbClr val="57FD57"/>
              </a:solidFill>
              <a:prstDash val="solid"/>
              <a:miter lim="800000"/>
              <a:headEnd type="none"/>
              <a:tailEnd type="none"/>
            </a:ln>
            <a:effectLst/>
          </p:spPr>
        </p:cxnSp>
        <p:sp>
          <p:nvSpPr>
            <p:cNvPr id="8" name="フリーフォーム: 図形 7">
              <a:extLst>
                <a:ext uri="{FF2B5EF4-FFF2-40B4-BE49-F238E27FC236}">
                  <a16:creationId xmlns:a16="http://schemas.microsoft.com/office/drawing/2014/main" id="{994508B8-82E8-8F78-47DD-EBEF42E19F69}"/>
                </a:ext>
              </a:extLst>
            </p:cNvPr>
            <p:cNvSpPr/>
            <p:nvPr/>
          </p:nvSpPr>
          <p:spPr bwMode="auto">
            <a:xfrm>
              <a:off x="2680805" y="5225774"/>
              <a:ext cx="1066800" cy="1225705"/>
            </a:xfrm>
            <a:custGeom>
              <a:avLst/>
              <a:gdLst>
                <a:gd name="connsiteX0" fmla="*/ 0 w 1066800"/>
                <a:gd name="connsiteY0" fmla="*/ 863600 h 1225705"/>
                <a:gd name="connsiteX1" fmla="*/ 495300 w 1066800"/>
                <a:gd name="connsiteY1" fmla="*/ 1181100 h 1225705"/>
                <a:gd name="connsiteX2" fmla="*/ 1066800 w 1066800"/>
                <a:gd name="connsiteY2" fmla="*/ 0 h 1225705"/>
              </a:gdLst>
              <a:ahLst/>
              <a:cxnLst>
                <a:cxn ang="0">
                  <a:pos x="connsiteX0" y="connsiteY0"/>
                </a:cxn>
                <a:cxn ang="0">
                  <a:pos x="connsiteX1" y="connsiteY1"/>
                </a:cxn>
                <a:cxn ang="0">
                  <a:pos x="connsiteX2" y="connsiteY2"/>
                </a:cxn>
              </a:cxnLst>
              <a:rect l="l" t="t" r="r" b="b"/>
              <a:pathLst>
                <a:path w="1066800" h="1225705">
                  <a:moveTo>
                    <a:pt x="0" y="863600"/>
                  </a:moveTo>
                  <a:cubicBezTo>
                    <a:pt x="158750" y="1094316"/>
                    <a:pt x="317500" y="1325033"/>
                    <a:pt x="495300" y="1181100"/>
                  </a:cubicBezTo>
                  <a:cubicBezTo>
                    <a:pt x="673100" y="1037167"/>
                    <a:pt x="869950" y="518583"/>
                    <a:pt x="1066800" y="0"/>
                  </a:cubicBezTo>
                </a:path>
              </a:pathLst>
            </a:custGeom>
            <a:noFill/>
            <a:ln w="19050" cap="flat" cmpd="sng" algn="ctr">
              <a:solidFill>
                <a:srgbClr val="0070C0"/>
              </a:solidFill>
              <a:prstDash val="solid"/>
              <a:miter lim="800000"/>
              <a:headEnd type="none" w="med" len="med"/>
              <a:tailEnd type="none" w="med" len="med"/>
            </a:ln>
            <a:effectLst/>
          </p:spPr>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8A6EE7AF-AC40-F844-8AFE-9697C76ECE67}"/>
                </a:ext>
              </a:extLst>
            </p:cNvPr>
            <p:cNvCxnSpPr>
              <a:cxnSpLocks/>
            </p:cNvCxnSpPr>
            <p:nvPr/>
          </p:nvCxnSpPr>
          <p:spPr>
            <a:xfrm flipV="1">
              <a:off x="3747605" y="3826234"/>
              <a:ext cx="442937" cy="139954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フリーフォーム: 図形 9">
              <a:extLst>
                <a:ext uri="{FF2B5EF4-FFF2-40B4-BE49-F238E27FC236}">
                  <a16:creationId xmlns:a16="http://schemas.microsoft.com/office/drawing/2014/main" id="{A7A497A5-9B79-22C8-9EAD-A3949C6902E5}"/>
                </a:ext>
              </a:extLst>
            </p:cNvPr>
            <p:cNvSpPr/>
            <p:nvPr/>
          </p:nvSpPr>
          <p:spPr bwMode="auto">
            <a:xfrm>
              <a:off x="3752685" y="4743136"/>
              <a:ext cx="1082040" cy="1308138"/>
            </a:xfrm>
            <a:custGeom>
              <a:avLst/>
              <a:gdLst>
                <a:gd name="connsiteX0" fmla="*/ 0 w 1082040"/>
                <a:gd name="connsiteY0" fmla="*/ 477558 h 1308138"/>
                <a:gd name="connsiteX1" fmla="*/ 464820 w 1082040"/>
                <a:gd name="connsiteY1" fmla="*/ 35598 h 1308138"/>
                <a:gd name="connsiteX2" fmla="*/ 1082040 w 1082040"/>
                <a:gd name="connsiteY2" fmla="*/ 1308138 h 1308138"/>
                <a:gd name="connsiteX3" fmla="*/ 1082040 w 1082040"/>
                <a:gd name="connsiteY3" fmla="*/ 1308138 h 1308138"/>
              </a:gdLst>
              <a:ahLst/>
              <a:cxnLst>
                <a:cxn ang="0">
                  <a:pos x="connsiteX0" y="connsiteY0"/>
                </a:cxn>
                <a:cxn ang="0">
                  <a:pos x="connsiteX1" y="connsiteY1"/>
                </a:cxn>
                <a:cxn ang="0">
                  <a:pos x="connsiteX2" y="connsiteY2"/>
                </a:cxn>
                <a:cxn ang="0">
                  <a:pos x="connsiteX3" y="connsiteY3"/>
                </a:cxn>
              </a:cxnLst>
              <a:rect l="l" t="t" r="r" b="b"/>
              <a:pathLst>
                <a:path w="1082040" h="1308138">
                  <a:moveTo>
                    <a:pt x="0" y="477558"/>
                  </a:moveTo>
                  <a:cubicBezTo>
                    <a:pt x="142240" y="187363"/>
                    <a:pt x="284480" y="-102832"/>
                    <a:pt x="464820" y="35598"/>
                  </a:cubicBezTo>
                  <a:cubicBezTo>
                    <a:pt x="645160" y="174028"/>
                    <a:pt x="1082040" y="1308138"/>
                    <a:pt x="1082040" y="1308138"/>
                  </a:cubicBezTo>
                  <a:lnTo>
                    <a:pt x="1082040" y="1308138"/>
                  </a:lnTo>
                </a:path>
              </a:pathLst>
            </a:cu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8BB220A-F04B-4B45-CFC0-AD798BE36BB0}"/>
                </a:ext>
              </a:extLst>
            </p:cNvPr>
            <p:cNvSpPr/>
            <p:nvPr/>
          </p:nvSpPr>
          <p:spPr bwMode="auto">
            <a:xfrm>
              <a:off x="4706748" y="5838626"/>
              <a:ext cx="127977" cy="12954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30000">
                <a:ln>
                  <a:noFill/>
                </a:ln>
                <a:solidFill>
                  <a:schemeClr val="tx1"/>
                </a:solidFill>
                <a:effectLst/>
                <a:latin typeface="Tahoma" pitchFamily="-106" charset="0"/>
                <a:ea typeface="ＭＳ Ｐゴシック" pitchFamily="-106" charset="-128"/>
                <a:cs typeface="ＭＳ Ｐゴシック" pitchFamily="-106" charset="-128"/>
              </a:endParaRPr>
            </a:p>
          </p:txBody>
        </p:sp>
        <p:sp>
          <p:nvSpPr>
            <p:cNvPr id="12" name="楕円 11">
              <a:extLst>
                <a:ext uri="{FF2B5EF4-FFF2-40B4-BE49-F238E27FC236}">
                  <a16:creationId xmlns:a16="http://schemas.microsoft.com/office/drawing/2014/main" id="{2499ED5C-1BCE-9EF0-3990-C11E773B6578}"/>
                </a:ext>
              </a:extLst>
            </p:cNvPr>
            <p:cNvSpPr/>
            <p:nvPr/>
          </p:nvSpPr>
          <p:spPr bwMode="auto">
            <a:xfrm>
              <a:off x="3681077" y="5161003"/>
              <a:ext cx="127977" cy="129540"/>
            </a:xfrm>
            <a:prstGeom prst="ellipse">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30000">
                <a:ln>
                  <a:noFill/>
                </a:ln>
                <a:effectLst/>
                <a:latin typeface="Tahoma" pitchFamily="-106" charset="0"/>
                <a:ea typeface="ＭＳ Ｐゴシック" pitchFamily="-106" charset="-128"/>
                <a:cs typeface="ＭＳ Ｐゴシック" pitchFamily="-106" charset="-128"/>
              </a:endParaRPr>
            </a:p>
          </p:txBody>
        </p:sp>
        <p:sp>
          <p:nvSpPr>
            <p:cNvPr id="13" name="楕円 12">
              <a:extLst>
                <a:ext uri="{FF2B5EF4-FFF2-40B4-BE49-F238E27FC236}">
                  <a16:creationId xmlns:a16="http://schemas.microsoft.com/office/drawing/2014/main" id="{3CD88C6F-EB2A-C154-76A9-44FE0A516F52}"/>
                </a:ext>
              </a:extLst>
            </p:cNvPr>
            <p:cNvSpPr/>
            <p:nvPr/>
          </p:nvSpPr>
          <p:spPr bwMode="auto">
            <a:xfrm>
              <a:off x="3969073" y="4272004"/>
              <a:ext cx="127977" cy="12954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30000">
                <a:ln>
                  <a:noFill/>
                </a:ln>
                <a:solidFill>
                  <a:schemeClr val="tx1"/>
                </a:solidFill>
                <a:effectLst/>
                <a:latin typeface="Tahoma" pitchFamily="-106" charset="0"/>
                <a:ea typeface="ＭＳ Ｐゴシック" pitchFamily="-106" charset="-128"/>
                <a:cs typeface="ＭＳ Ｐゴシック" pitchFamily="-106" charset="-128"/>
              </a:endParaRPr>
            </a:p>
          </p:txBody>
        </p:sp>
        <p:cxnSp>
          <p:nvCxnSpPr>
            <p:cNvPr id="14" name="直線矢印コネクタ 13">
              <a:extLst>
                <a:ext uri="{FF2B5EF4-FFF2-40B4-BE49-F238E27FC236}">
                  <a16:creationId xmlns:a16="http://schemas.microsoft.com/office/drawing/2014/main" id="{DAB6F381-1B5D-738F-6143-1ADA17BFFDC9}"/>
                </a:ext>
              </a:extLst>
            </p:cNvPr>
            <p:cNvCxnSpPr>
              <a:cxnSpLocks/>
            </p:cNvCxnSpPr>
            <p:nvPr/>
          </p:nvCxnSpPr>
          <p:spPr>
            <a:xfrm flipV="1">
              <a:off x="3089745" y="4336774"/>
              <a:ext cx="0" cy="888999"/>
            </a:xfrm>
            <a:prstGeom prst="straightConnector1">
              <a:avLst/>
            </a:prstGeom>
            <a:noFill/>
            <a:ln w="15875" cap="flat" cmpd="sng" algn="ctr">
              <a:solidFill>
                <a:srgbClr val="4FFD4F"/>
              </a:solidFill>
              <a:prstDash val="solid"/>
              <a:miter lim="800000"/>
              <a:tailEnd type="triangle"/>
            </a:ln>
            <a:effectLst/>
          </p:spPr>
        </p:cxnSp>
        <p:cxnSp>
          <p:nvCxnSpPr>
            <p:cNvPr id="15" name="直線矢印コネクタ 14">
              <a:extLst>
                <a:ext uri="{FF2B5EF4-FFF2-40B4-BE49-F238E27FC236}">
                  <a16:creationId xmlns:a16="http://schemas.microsoft.com/office/drawing/2014/main" id="{E62EA6F1-952F-C25A-47F4-ECBA1043F855}"/>
                </a:ext>
              </a:extLst>
            </p:cNvPr>
            <p:cNvCxnSpPr>
              <a:cxnSpLocks/>
            </p:cNvCxnSpPr>
            <p:nvPr/>
          </p:nvCxnSpPr>
          <p:spPr>
            <a:xfrm>
              <a:off x="3089745" y="5225773"/>
              <a:ext cx="0" cy="673101"/>
            </a:xfrm>
            <a:prstGeom prst="straightConnector1">
              <a:avLst/>
            </a:prstGeom>
            <a:noFill/>
            <a:ln w="15875" cap="flat" cmpd="sng" algn="ctr">
              <a:solidFill>
                <a:srgbClr val="F15543"/>
              </a:solidFill>
              <a:prstDash val="solid"/>
              <a:miter lim="800000"/>
              <a:tailEnd type="triangle"/>
            </a:ln>
            <a:effectLst/>
          </p:spPr>
        </p:cxnSp>
        <p:sp>
          <p:nvSpPr>
            <p:cNvPr id="16" name="テキスト ボックス 15">
              <a:extLst>
                <a:ext uri="{FF2B5EF4-FFF2-40B4-BE49-F238E27FC236}">
                  <a16:creationId xmlns:a16="http://schemas.microsoft.com/office/drawing/2014/main" id="{44089310-D177-C526-3F64-D12357597577}"/>
                </a:ext>
              </a:extLst>
            </p:cNvPr>
            <p:cNvSpPr txBox="1"/>
            <p:nvPr/>
          </p:nvSpPr>
          <p:spPr>
            <a:xfrm>
              <a:off x="2989054" y="3864453"/>
              <a:ext cx="1107996" cy="369332"/>
            </a:xfrm>
            <a:prstGeom prst="rect">
              <a:avLst/>
            </a:prstGeom>
            <a:solidFill>
              <a:schemeClr val="bg1">
                <a:lumMod val="50000"/>
              </a:schemeClr>
            </a:solidFill>
          </p:spPr>
          <p:txBody>
            <a:bodyPr wrap="none" rtlCol="0">
              <a:spAutoFit/>
            </a:bodyPr>
            <a:lstStyle/>
            <a:p>
              <a:r>
                <a:rPr kumimoji="1" lang="ja-JP" altLang="en-US" dirty="0">
                  <a:solidFill>
                    <a:srgbClr val="57FD57"/>
                  </a:solidFill>
                </a:rPr>
                <a:t>利益確定</a:t>
              </a:r>
            </a:p>
          </p:txBody>
        </p:sp>
        <p:sp>
          <p:nvSpPr>
            <p:cNvPr id="17" name="テキスト ボックス 16">
              <a:extLst>
                <a:ext uri="{FF2B5EF4-FFF2-40B4-BE49-F238E27FC236}">
                  <a16:creationId xmlns:a16="http://schemas.microsoft.com/office/drawing/2014/main" id="{7C864283-4D46-B31F-0395-A6F16542BD16}"/>
                </a:ext>
              </a:extLst>
            </p:cNvPr>
            <p:cNvSpPr txBox="1"/>
            <p:nvPr/>
          </p:nvSpPr>
          <p:spPr>
            <a:xfrm>
              <a:off x="4915449" y="5898874"/>
              <a:ext cx="877163" cy="369332"/>
            </a:xfrm>
            <a:prstGeom prst="rect">
              <a:avLst/>
            </a:prstGeom>
            <a:noFill/>
          </p:spPr>
          <p:txBody>
            <a:bodyPr wrap="none" rtlCol="0">
              <a:spAutoFit/>
            </a:bodyPr>
            <a:lstStyle/>
            <a:p>
              <a:r>
                <a:rPr kumimoji="1" lang="ja-JP" altLang="en-US" dirty="0">
                  <a:solidFill>
                    <a:srgbClr val="FF0000"/>
                  </a:solidFill>
                </a:rPr>
                <a:t>損切り</a:t>
              </a:r>
            </a:p>
          </p:txBody>
        </p:sp>
        <p:sp>
          <p:nvSpPr>
            <p:cNvPr id="18" name="テキスト ボックス 17">
              <a:extLst>
                <a:ext uri="{FF2B5EF4-FFF2-40B4-BE49-F238E27FC236}">
                  <a16:creationId xmlns:a16="http://schemas.microsoft.com/office/drawing/2014/main" id="{0CB2505C-0CEE-08C2-6C3A-24CCDD899003}"/>
                </a:ext>
              </a:extLst>
            </p:cNvPr>
            <p:cNvSpPr txBox="1"/>
            <p:nvPr/>
          </p:nvSpPr>
          <p:spPr>
            <a:xfrm>
              <a:off x="3188640" y="4821161"/>
              <a:ext cx="646331" cy="369332"/>
            </a:xfrm>
            <a:prstGeom prst="rect">
              <a:avLst/>
            </a:prstGeom>
            <a:noFill/>
          </p:spPr>
          <p:txBody>
            <a:bodyPr wrap="none" rtlCol="0">
              <a:spAutoFit/>
            </a:bodyPr>
            <a:lstStyle/>
            <a:p>
              <a:r>
                <a:rPr kumimoji="1" lang="ja-JP" altLang="en-US" dirty="0"/>
                <a:t>買い</a:t>
              </a:r>
            </a:p>
          </p:txBody>
        </p:sp>
      </p:grpSp>
    </p:spTree>
    <p:extLst>
      <p:ext uri="{BB962C8B-B14F-4D97-AF65-F5344CB8AC3E}">
        <p14:creationId xmlns:p14="http://schemas.microsoft.com/office/powerpoint/2010/main" val="33553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DC3B6C6-6FEE-4778-81DB-C5F0641CB288}"/>
              </a:ext>
            </a:extLst>
          </p:cNvPr>
          <p:cNvGrpSpPr/>
          <p:nvPr/>
        </p:nvGrpSpPr>
        <p:grpSpPr>
          <a:xfrm>
            <a:off x="4485667" y="2661757"/>
            <a:ext cx="4353533" cy="3439005"/>
            <a:chOff x="2057400" y="3054902"/>
            <a:chExt cx="4353533" cy="3439005"/>
          </a:xfrm>
        </p:grpSpPr>
        <p:pic>
          <p:nvPicPr>
            <p:cNvPr id="8" name="図 7">
              <a:extLst>
                <a:ext uri="{FF2B5EF4-FFF2-40B4-BE49-F238E27FC236}">
                  <a16:creationId xmlns:a16="http://schemas.microsoft.com/office/drawing/2014/main" id="{57A7C769-0C43-A9D7-FA5A-34710C9F54AD}"/>
                </a:ext>
              </a:extLst>
            </p:cNvPr>
            <p:cNvPicPr>
              <a:picLocks noChangeAspect="1"/>
            </p:cNvPicPr>
            <p:nvPr/>
          </p:nvPicPr>
          <p:blipFill>
            <a:blip r:embed="rId3"/>
            <a:stretch>
              <a:fillRect/>
            </a:stretch>
          </p:blipFill>
          <p:spPr>
            <a:xfrm>
              <a:off x="2057400" y="3054902"/>
              <a:ext cx="4353533" cy="3439005"/>
            </a:xfrm>
            <a:prstGeom prst="rect">
              <a:avLst/>
            </a:prstGeom>
          </p:spPr>
        </p:pic>
        <p:sp>
          <p:nvSpPr>
            <p:cNvPr id="10" name="テキスト ボックス 9">
              <a:extLst>
                <a:ext uri="{FF2B5EF4-FFF2-40B4-BE49-F238E27FC236}">
                  <a16:creationId xmlns:a16="http://schemas.microsoft.com/office/drawing/2014/main" id="{A8CC8CC5-3C33-6CEB-79D0-45A5106D181D}"/>
                </a:ext>
              </a:extLst>
            </p:cNvPr>
            <p:cNvSpPr txBox="1"/>
            <p:nvPr/>
          </p:nvSpPr>
          <p:spPr>
            <a:xfrm>
              <a:off x="3584573" y="5536168"/>
              <a:ext cx="1299185" cy="369332"/>
            </a:xfrm>
            <a:prstGeom prst="rect">
              <a:avLst/>
            </a:prstGeom>
            <a:noFill/>
          </p:spPr>
          <p:txBody>
            <a:bodyPr wrap="square" rtlCol="0">
              <a:spAutoFit/>
            </a:bodyPr>
            <a:lstStyle/>
            <a:p>
              <a:r>
                <a:rPr kumimoji="1" lang="en-US" altLang="ja-JP" dirty="0">
                  <a:solidFill>
                    <a:srgbClr val="FF0000"/>
                  </a:solidFill>
                </a:rPr>
                <a:t>MACD</a:t>
              </a:r>
              <a:r>
                <a:rPr kumimoji="1" lang="ja-JP" altLang="en-US" dirty="0">
                  <a:solidFill>
                    <a:srgbClr val="FF0000"/>
                  </a:solidFill>
                </a:rPr>
                <a:t>線</a:t>
              </a:r>
            </a:p>
          </p:txBody>
        </p:sp>
        <p:sp>
          <p:nvSpPr>
            <p:cNvPr id="11" name="テキスト ボックス 10">
              <a:extLst>
                <a:ext uri="{FF2B5EF4-FFF2-40B4-BE49-F238E27FC236}">
                  <a16:creationId xmlns:a16="http://schemas.microsoft.com/office/drawing/2014/main" id="{8A28DB9F-AA48-7AE4-2018-A5FF37CD380E}"/>
                </a:ext>
              </a:extLst>
            </p:cNvPr>
            <p:cNvSpPr txBox="1"/>
            <p:nvPr/>
          </p:nvSpPr>
          <p:spPr>
            <a:xfrm>
              <a:off x="3761459" y="6124575"/>
              <a:ext cx="1467766" cy="369332"/>
            </a:xfrm>
            <a:prstGeom prst="rect">
              <a:avLst/>
            </a:prstGeom>
            <a:noFill/>
          </p:spPr>
          <p:txBody>
            <a:bodyPr wrap="square" rtlCol="0">
              <a:spAutoFit/>
            </a:bodyPr>
            <a:lstStyle/>
            <a:p>
              <a:r>
                <a:rPr kumimoji="1" lang="ja-JP" altLang="en-US" dirty="0">
                  <a:solidFill>
                    <a:srgbClr val="0070C0"/>
                  </a:solidFill>
                </a:rPr>
                <a:t>シグナル線</a:t>
              </a:r>
            </a:p>
          </p:txBody>
        </p:sp>
      </p:grpSp>
      <p:sp>
        <p:nvSpPr>
          <p:cNvPr id="3" name="コンテンツ プレースホルダー 2">
            <a:extLst>
              <a:ext uri="{FF2B5EF4-FFF2-40B4-BE49-F238E27FC236}">
                <a16:creationId xmlns:a16="http://schemas.microsoft.com/office/drawing/2014/main" id="{E1E7F2E1-1363-C35F-530E-BB74A35CAD19}"/>
              </a:ext>
            </a:extLst>
          </p:cNvPr>
          <p:cNvSpPr>
            <a:spLocks noGrp="1"/>
          </p:cNvSpPr>
          <p:nvPr>
            <p:ph idx="1"/>
          </p:nvPr>
        </p:nvSpPr>
        <p:spPr>
          <a:xfrm>
            <a:off x="0" y="923925"/>
            <a:ext cx="8839200" cy="4953000"/>
          </a:xfrm>
        </p:spPr>
        <p:txBody>
          <a:bodyPr/>
          <a:lstStyle/>
          <a:p>
            <a:r>
              <a:rPr kumimoji="1" lang="en-US" altLang="ja-JP" sz="2800" dirty="0"/>
              <a:t>MACD</a:t>
            </a:r>
            <a:r>
              <a:rPr kumimoji="1" lang="ja-JP" altLang="en-US" sz="2800" dirty="0"/>
              <a:t> </a:t>
            </a:r>
            <a:r>
              <a:rPr kumimoji="1" lang="en-US" altLang="ja-JP" sz="2400" dirty="0"/>
              <a:t>(Moving Average Convergence</a:t>
            </a:r>
            <a:r>
              <a:rPr kumimoji="1" lang="ja-JP" altLang="en-US" sz="2400" dirty="0"/>
              <a:t> </a:t>
            </a:r>
            <a:r>
              <a:rPr kumimoji="1" lang="en-US" altLang="ja-JP" sz="2400" dirty="0"/>
              <a:t>and Divergence)</a:t>
            </a:r>
          </a:p>
          <a:p>
            <a:pPr lvl="1"/>
            <a:r>
              <a:rPr lang="zh-TW" altLang="en-US" sz="2400" b="0" i="0" dirty="0">
                <a:solidFill>
                  <a:srgbClr val="333333"/>
                </a:solidFill>
                <a:effectLst/>
                <a:latin typeface="-apple-system"/>
              </a:rPr>
              <a:t>指数平滑移動平均線</a:t>
            </a:r>
            <a:r>
              <a:rPr lang="en-US" altLang="ja-JP" sz="2400" dirty="0">
                <a:latin typeface="+mn-ea"/>
              </a:rPr>
              <a:t>(EMA) </a:t>
            </a:r>
            <a:endParaRPr lang="en-US" altLang="ja-JP" sz="2400" b="0" i="0" dirty="0">
              <a:solidFill>
                <a:srgbClr val="333333"/>
              </a:solidFill>
              <a:effectLst/>
              <a:latin typeface="-apple-system"/>
            </a:endParaRPr>
          </a:p>
          <a:p>
            <a:pPr lvl="1"/>
            <a:r>
              <a:rPr lang="en-US" altLang="ja-JP" sz="2400" dirty="0">
                <a:latin typeface="+mn-ea"/>
              </a:rPr>
              <a:t>MACD </a:t>
            </a:r>
            <a:r>
              <a:rPr lang="ja-JP" altLang="en-US" sz="2400" dirty="0">
                <a:latin typeface="+mn-ea"/>
              </a:rPr>
              <a:t>線</a:t>
            </a:r>
            <a:r>
              <a:rPr lang="en-US" altLang="ja-JP" sz="2400" dirty="0">
                <a:latin typeface="+mn-ea"/>
              </a:rPr>
              <a:t>=X</a:t>
            </a:r>
            <a:r>
              <a:rPr lang="ja-JP" altLang="en-US" sz="2400" dirty="0">
                <a:latin typeface="+mn-ea"/>
              </a:rPr>
              <a:t>期間</a:t>
            </a:r>
            <a:r>
              <a:rPr lang="en-US" altLang="ja-JP" sz="2400" dirty="0">
                <a:latin typeface="+mn-ea"/>
              </a:rPr>
              <a:t> (EMA) ‐ Y</a:t>
            </a:r>
            <a:r>
              <a:rPr lang="ja-JP" altLang="en-US" sz="2400" dirty="0">
                <a:latin typeface="+mn-ea"/>
              </a:rPr>
              <a:t>期間</a:t>
            </a:r>
            <a:r>
              <a:rPr lang="en-US" altLang="ja-JP" sz="2400" dirty="0">
                <a:latin typeface="+mn-ea"/>
              </a:rPr>
              <a:t> (EMA)</a:t>
            </a:r>
          </a:p>
          <a:p>
            <a:pPr lvl="1"/>
            <a:r>
              <a:rPr lang="ja-JP" altLang="en-US" sz="2400" dirty="0">
                <a:latin typeface="+mn-ea"/>
              </a:rPr>
              <a:t>シグナル線</a:t>
            </a:r>
            <a:r>
              <a:rPr lang="en-US" altLang="ja-JP" sz="2400" dirty="0">
                <a:latin typeface="+mn-ea"/>
              </a:rPr>
              <a:t>=MACD</a:t>
            </a:r>
            <a:r>
              <a:rPr lang="ja-JP" altLang="en-US" sz="2400" dirty="0">
                <a:latin typeface="+mn-ea"/>
              </a:rPr>
              <a:t>線の</a:t>
            </a:r>
            <a:r>
              <a:rPr lang="en-US" altLang="ja-JP" sz="2400" dirty="0">
                <a:latin typeface="+mn-ea"/>
              </a:rPr>
              <a:t>Z </a:t>
            </a:r>
            <a:r>
              <a:rPr lang="ja-JP" altLang="en-US" sz="2400" dirty="0">
                <a:latin typeface="+mn-ea"/>
              </a:rPr>
              <a:t>期間</a:t>
            </a:r>
            <a:r>
              <a:rPr lang="en-US" altLang="ja-JP" sz="2400" dirty="0">
                <a:latin typeface="+mn-ea"/>
              </a:rPr>
              <a:t>(EMA)</a:t>
            </a:r>
          </a:p>
          <a:p>
            <a:pPr lvl="1"/>
            <a:r>
              <a:rPr lang="en-US" altLang="ja-JP" sz="2400" dirty="0">
                <a:latin typeface="+mn-ea"/>
              </a:rPr>
              <a:t>(X=5</a:t>
            </a:r>
            <a:r>
              <a:rPr lang="ja-JP" altLang="en-US" sz="2400" dirty="0">
                <a:latin typeface="+mn-ea"/>
              </a:rPr>
              <a:t>日</a:t>
            </a:r>
            <a:r>
              <a:rPr lang="en-US" altLang="ja-JP" sz="2400" dirty="0">
                <a:latin typeface="+mn-ea"/>
              </a:rPr>
              <a:t>,Y=20</a:t>
            </a:r>
            <a:r>
              <a:rPr lang="ja-JP" altLang="en-US" sz="2400" dirty="0">
                <a:latin typeface="+mn-ea"/>
              </a:rPr>
              <a:t>日</a:t>
            </a:r>
            <a:r>
              <a:rPr lang="en-US" altLang="ja-JP" sz="2400" dirty="0">
                <a:latin typeface="+mn-ea"/>
              </a:rPr>
              <a:t>,Z=9</a:t>
            </a:r>
            <a:r>
              <a:rPr lang="ja-JP" altLang="en-US" sz="2400" dirty="0">
                <a:latin typeface="+mn-ea"/>
              </a:rPr>
              <a:t>日</a:t>
            </a:r>
            <a:r>
              <a:rPr lang="en-US" altLang="ja-JP" sz="2400" dirty="0">
                <a:latin typeface="+mn-ea"/>
              </a:rPr>
              <a:t>)</a:t>
            </a:r>
          </a:p>
          <a:p>
            <a:pPr lvl="1"/>
            <a:endParaRPr lang="en-US" altLang="ja-JP" sz="2400" dirty="0">
              <a:latin typeface="+mn-ea"/>
            </a:endParaRPr>
          </a:p>
          <a:p>
            <a:pPr lvl="1"/>
            <a:r>
              <a:rPr lang="ja-JP" altLang="en-US" sz="2400" dirty="0">
                <a:latin typeface="+mn-ea"/>
              </a:rPr>
              <a:t>買いシグナル：</a:t>
            </a:r>
            <a:r>
              <a:rPr lang="en-US" altLang="ja-JP" sz="2400" dirty="0">
                <a:latin typeface="+mn-ea"/>
              </a:rPr>
              <a:t>MACD</a:t>
            </a:r>
            <a:r>
              <a:rPr lang="ja-JP" altLang="en-US" sz="2400" dirty="0">
                <a:latin typeface="+mn-ea"/>
              </a:rPr>
              <a:t>線</a:t>
            </a:r>
            <a:br>
              <a:rPr lang="en-US" altLang="ja-JP" sz="2400" dirty="0">
                <a:latin typeface="+mn-ea"/>
              </a:rPr>
            </a:br>
            <a:r>
              <a:rPr lang="ja-JP" altLang="en-US" sz="2400" dirty="0">
                <a:latin typeface="+mn-ea"/>
              </a:rPr>
              <a:t>がシグナル線を下から</a:t>
            </a:r>
            <a:br>
              <a:rPr lang="en-US" altLang="ja-JP" sz="2400" dirty="0">
                <a:latin typeface="+mn-ea"/>
              </a:rPr>
            </a:br>
            <a:r>
              <a:rPr lang="ja-JP" altLang="en-US" sz="2400" dirty="0">
                <a:latin typeface="+mn-ea"/>
              </a:rPr>
              <a:t>上に突き抜けるとき</a:t>
            </a:r>
            <a:endParaRPr lang="en-US" altLang="ja-JP" sz="2400" dirty="0">
              <a:latin typeface="+mn-ea"/>
            </a:endParaRPr>
          </a:p>
          <a:p>
            <a:pPr lvl="1"/>
            <a:r>
              <a:rPr lang="ja-JP" altLang="en-US" sz="2400" dirty="0">
                <a:latin typeface="+mn-ea"/>
              </a:rPr>
              <a:t>売りシグナル：</a:t>
            </a:r>
            <a:r>
              <a:rPr lang="en-US" altLang="ja-JP" sz="2400" dirty="0">
                <a:latin typeface="+mn-ea"/>
              </a:rPr>
              <a:t>MACD</a:t>
            </a:r>
            <a:r>
              <a:rPr lang="ja-JP" altLang="en-US" sz="2400" dirty="0">
                <a:latin typeface="+mn-ea"/>
              </a:rPr>
              <a:t>線</a:t>
            </a:r>
            <a:br>
              <a:rPr lang="en-US" altLang="ja-JP" sz="2400" dirty="0">
                <a:latin typeface="+mn-ea"/>
              </a:rPr>
            </a:br>
            <a:r>
              <a:rPr lang="ja-JP" altLang="en-US" sz="2400" dirty="0">
                <a:latin typeface="+mn-ea"/>
              </a:rPr>
              <a:t>がシグナル線を上から</a:t>
            </a:r>
            <a:br>
              <a:rPr lang="en-US" altLang="ja-JP" sz="2400" dirty="0">
                <a:latin typeface="+mn-ea"/>
              </a:rPr>
            </a:br>
            <a:r>
              <a:rPr lang="ja-JP" altLang="en-US" sz="2400" dirty="0">
                <a:latin typeface="+mn-ea"/>
              </a:rPr>
              <a:t>下に突き抜けるとき</a:t>
            </a:r>
            <a:endParaRPr lang="en-US" altLang="ja-JP" sz="2400" dirty="0">
              <a:latin typeface="+mn-ea"/>
            </a:endParaRPr>
          </a:p>
          <a:p>
            <a:pPr lvl="1"/>
            <a:endParaRPr kumimoji="1" lang="en-US" altLang="ja-JP" dirty="0"/>
          </a:p>
        </p:txBody>
      </p:sp>
      <p:sp>
        <p:nvSpPr>
          <p:cNvPr id="4" name="スライド番号プレースホルダー 3">
            <a:extLst>
              <a:ext uri="{FF2B5EF4-FFF2-40B4-BE49-F238E27FC236}">
                <a16:creationId xmlns:a16="http://schemas.microsoft.com/office/drawing/2014/main" id="{8FFC4E39-4AAE-29F3-613A-E7BA03811C55}"/>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5</a:t>
            </a:fld>
            <a:endParaRPr kumimoji="1" lang="ja-JP" altLang="en-US">
              <a:solidFill>
                <a:srgbClr val="FFFFFF"/>
              </a:solidFill>
              <a:latin typeface="Tahoma" pitchFamily="34" charset="0"/>
            </a:endParaRPr>
          </a:p>
        </p:txBody>
      </p:sp>
      <p:sp>
        <p:nvSpPr>
          <p:cNvPr id="16" name="タイトル 15">
            <a:extLst>
              <a:ext uri="{FF2B5EF4-FFF2-40B4-BE49-F238E27FC236}">
                <a16:creationId xmlns:a16="http://schemas.microsoft.com/office/drawing/2014/main" id="{72C9626E-556A-CB71-DD3C-D582F962780C}"/>
              </a:ext>
            </a:extLst>
          </p:cNvPr>
          <p:cNvSpPr>
            <a:spLocks noGrp="1"/>
          </p:cNvSpPr>
          <p:nvPr>
            <p:ph type="title"/>
          </p:nvPr>
        </p:nvSpPr>
        <p:spPr>
          <a:xfrm>
            <a:off x="-9557" y="0"/>
            <a:ext cx="9153558" cy="923925"/>
          </a:xfrm>
        </p:spPr>
        <p:txBody>
          <a:bodyPr/>
          <a:lstStyle/>
          <a:p>
            <a:r>
              <a:rPr lang="ja-JP" altLang="en-US" dirty="0"/>
              <a:t>テクニカル指標</a:t>
            </a:r>
            <a:r>
              <a:rPr lang="en-US" altLang="ja-JP" dirty="0"/>
              <a:t>(1/2)</a:t>
            </a:r>
            <a:endParaRPr lang="ja-JP" altLang="en-US" dirty="0"/>
          </a:p>
        </p:txBody>
      </p:sp>
    </p:spTree>
    <p:extLst>
      <p:ext uri="{BB962C8B-B14F-4D97-AF65-F5344CB8AC3E}">
        <p14:creationId xmlns:p14="http://schemas.microsoft.com/office/powerpoint/2010/main" val="327883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C6654-E0C7-47E6-B2C6-2F5FF96793BE}"/>
              </a:ext>
            </a:extLst>
          </p:cNvPr>
          <p:cNvSpPr>
            <a:spLocks noGrp="1"/>
          </p:cNvSpPr>
          <p:nvPr>
            <p:ph type="title"/>
          </p:nvPr>
        </p:nvSpPr>
        <p:spPr>
          <a:xfrm>
            <a:off x="-9557" y="0"/>
            <a:ext cx="9153558" cy="952500"/>
          </a:xfrm>
        </p:spPr>
        <p:txBody>
          <a:bodyPr/>
          <a:lstStyle/>
          <a:p>
            <a:r>
              <a:rPr lang="ja-JP" altLang="en-US" dirty="0"/>
              <a:t>テクニカル指標</a:t>
            </a:r>
            <a:r>
              <a:rPr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77011848-CA90-CECF-74F2-57BFF14C04A5}"/>
              </a:ext>
            </a:extLst>
          </p:cNvPr>
          <p:cNvSpPr>
            <a:spLocks noGrp="1"/>
          </p:cNvSpPr>
          <p:nvPr>
            <p:ph idx="1"/>
          </p:nvPr>
        </p:nvSpPr>
        <p:spPr>
          <a:xfrm>
            <a:off x="0" y="952500"/>
            <a:ext cx="9153556" cy="5474804"/>
          </a:xfrm>
        </p:spPr>
        <p:txBody>
          <a:bodyPr/>
          <a:lstStyle/>
          <a:p>
            <a:r>
              <a:rPr kumimoji="1" lang="ja-JP" altLang="en-US" sz="2800" dirty="0"/>
              <a:t>ボリンジャーバンド</a:t>
            </a:r>
            <a:r>
              <a:rPr kumimoji="1" lang="en-US" altLang="ja-JP" sz="2400" dirty="0"/>
              <a:t>(BB: Bollinger Band)</a:t>
            </a:r>
          </a:p>
          <a:p>
            <a:pPr lvl="1"/>
            <a:r>
              <a:rPr kumimoji="1" lang="ja-JP" altLang="en-US" sz="2400" dirty="0"/>
              <a:t>中央のバンド</a:t>
            </a:r>
            <a:r>
              <a:rPr kumimoji="1" lang="en-US" altLang="ja-JP" sz="2400" dirty="0"/>
              <a:t>= n </a:t>
            </a:r>
            <a:r>
              <a:rPr kumimoji="1" lang="ja-JP" altLang="en-US" sz="2400" dirty="0"/>
              <a:t>日の移動平均線</a:t>
            </a:r>
          </a:p>
          <a:p>
            <a:pPr lvl="1"/>
            <a:r>
              <a:rPr kumimoji="1" lang="ja-JP" altLang="en-US" sz="2400" dirty="0"/>
              <a:t>上部バンド</a:t>
            </a:r>
            <a:r>
              <a:rPr kumimoji="1" lang="en-US" altLang="ja-JP" sz="2400" dirty="0"/>
              <a:t>= </a:t>
            </a:r>
            <a:r>
              <a:rPr kumimoji="1" lang="ja-JP" altLang="en-US" sz="2400" dirty="0"/>
              <a:t>中央のバンド</a:t>
            </a:r>
            <a:r>
              <a:rPr kumimoji="1" lang="en-US" altLang="ja-JP" sz="2400" dirty="0"/>
              <a:t>+ (n </a:t>
            </a:r>
            <a:r>
              <a:rPr kumimoji="1" lang="ja-JP" altLang="en-US" sz="2400" dirty="0"/>
              <a:t>日の標準偏差</a:t>
            </a:r>
            <a:r>
              <a:rPr kumimoji="1" lang="en-US" altLang="ja-JP" sz="2400" dirty="0"/>
              <a:t>× m)</a:t>
            </a:r>
          </a:p>
          <a:p>
            <a:pPr lvl="1"/>
            <a:r>
              <a:rPr kumimoji="1" lang="ja-JP" altLang="en-US" sz="2400" dirty="0"/>
              <a:t>下部バンド</a:t>
            </a:r>
            <a:r>
              <a:rPr kumimoji="1" lang="en-US" altLang="ja-JP" sz="2400" dirty="0"/>
              <a:t>=</a:t>
            </a:r>
            <a:r>
              <a:rPr lang="ja-JP" altLang="en-US" sz="2400" dirty="0"/>
              <a:t> </a:t>
            </a:r>
            <a:r>
              <a:rPr kumimoji="1" lang="ja-JP" altLang="en-US" sz="2400" dirty="0"/>
              <a:t>中央のバンド</a:t>
            </a:r>
            <a:r>
              <a:rPr kumimoji="1" lang="en-US" altLang="ja-JP" sz="2400" dirty="0"/>
              <a:t>-</a:t>
            </a:r>
            <a:r>
              <a:rPr kumimoji="1" lang="ja-JP" altLang="en-US" sz="2400" dirty="0"/>
              <a:t> </a:t>
            </a:r>
            <a:r>
              <a:rPr kumimoji="1" lang="en-US" altLang="ja-JP" sz="2400" dirty="0"/>
              <a:t> (n </a:t>
            </a:r>
            <a:r>
              <a:rPr kumimoji="1" lang="ja-JP" altLang="en-US" sz="2400" dirty="0"/>
              <a:t>日の標準偏差</a:t>
            </a:r>
            <a:r>
              <a:rPr kumimoji="1" lang="en-US" altLang="ja-JP" sz="2400" dirty="0"/>
              <a:t>× m)</a:t>
            </a:r>
            <a:endParaRPr lang="en-US" altLang="ja-JP" sz="2400" dirty="0"/>
          </a:p>
          <a:p>
            <a:pPr lvl="1"/>
            <a:r>
              <a:rPr kumimoji="1" lang="ja-JP" altLang="en-US" sz="2400" dirty="0"/>
              <a:t>バンドに収まる確率</a:t>
            </a:r>
            <a:endParaRPr kumimoji="1" lang="en-US" altLang="ja-JP" sz="2400" dirty="0"/>
          </a:p>
          <a:p>
            <a:pPr lvl="2"/>
            <a:r>
              <a:rPr kumimoji="1" lang="en-US" altLang="ja-JP" dirty="0"/>
              <a:t>±1</a:t>
            </a:r>
            <a:r>
              <a:rPr kumimoji="1" lang="el-GR" altLang="ja-JP" dirty="0"/>
              <a:t>σ</a:t>
            </a:r>
            <a:r>
              <a:rPr kumimoji="1" lang="ja-JP" altLang="en-US" dirty="0"/>
              <a:t>：</a:t>
            </a:r>
            <a:r>
              <a:rPr kumimoji="1" lang="el-GR" altLang="ja-JP" dirty="0"/>
              <a:t>68.2 </a:t>
            </a:r>
            <a:r>
              <a:rPr kumimoji="1" lang="ja-JP" altLang="el-GR" dirty="0"/>
              <a:t>％</a:t>
            </a:r>
            <a:endParaRPr kumimoji="1" lang="en-US" altLang="ja-JP" dirty="0"/>
          </a:p>
          <a:p>
            <a:pPr lvl="2"/>
            <a:r>
              <a:rPr lang="en-US" altLang="ja-JP" dirty="0"/>
              <a:t>±2</a:t>
            </a:r>
            <a:r>
              <a:rPr kumimoji="1" lang="el-GR" altLang="ja-JP" dirty="0"/>
              <a:t>σ</a:t>
            </a:r>
            <a:r>
              <a:rPr lang="ja-JP" altLang="en-US" dirty="0"/>
              <a:t>：</a:t>
            </a:r>
            <a:r>
              <a:rPr kumimoji="1" lang="en-US" altLang="ja-JP" dirty="0"/>
              <a:t>95.4</a:t>
            </a:r>
            <a:r>
              <a:rPr kumimoji="1" lang="ja-JP" altLang="en-US" dirty="0"/>
              <a:t> </a:t>
            </a:r>
            <a:r>
              <a:rPr kumimoji="1" lang="en-US" altLang="ja-JP" dirty="0"/>
              <a:t>%</a:t>
            </a:r>
          </a:p>
          <a:p>
            <a:pPr lvl="2"/>
            <a:r>
              <a:rPr lang="en-US" altLang="ja-JP" dirty="0"/>
              <a:t>±3</a:t>
            </a:r>
            <a:r>
              <a:rPr kumimoji="1" lang="el-GR" altLang="ja-JP" dirty="0"/>
              <a:t>σ</a:t>
            </a:r>
            <a:r>
              <a:rPr lang="ja-JP" altLang="en-US" dirty="0"/>
              <a:t>：</a:t>
            </a:r>
            <a:r>
              <a:rPr kumimoji="1" lang="en-US" altLang="ja-JP" dirty="0"/>
              <a:t>99.7</a:t>
            </a:r>
            <a:r>
              <a:rPr kumimoji="1" lang="ja-JP" altLang="en-US" dirty="0"/>
              <a:t> </a:t>
            </a:r>
            <a:r>
              <a:rPr kumimoji="1" lang="en-US" altLang="ja-JP" dirty="0"/>
              <a:t>%</a:t>
            </a:r>
            <a:endParaRPr lang="en-US" altLang="ja-JP" dirty="0"/>
          </a:p>
          <a:p>
            <a:pPr lvl="1"/>
            <a:r>
              <a:rPr kumimoji="1" lang="ja-JP" altLang="en-US" sz="2400" dirty="0"/>
              <a:t>買いシグナル：終値が</a:t>
            </a:r>
            <a:r>
              <a:rPr kumimoji="1" lang="en-US" altLang="ja-JP" sz="2400" dirty="0"/>
              <a:t>‐2σ</a:t>
            </a:r>
            <a:r>
              <a:rPr kumimoji="1" lang="ja-JP" altLang="en-US" sz="2400" dirty="0"/>
              <a:t>バンド</a:t>
            </a:r>
            <a:br>
              <a:rPr kumimoji="1" lang="en-US" altLang="ja-JP" sz="2400" dirty="0"/>
            </a:br>
            <a:r>
              <a:rPr kumimoji="1" lang="ja-JP" altLang="en-US" sz="2400" dirty="0"/>
              <a:t>を上から下に突き抜けたとき</a:t>
            </a:r>
            <a:endParaRPr kumimoji="1" lang="en-US" altLang="ja-JP" sz="2400" dirty="0"/>
          </a:p>
          <a:p>
            <a:pPr lvl="1"/>
            <a:r>
              <a:rPr kumimoji="1" lang="ja-JP" altLang="en-US" sz="2400" dirty="0"/>
              <a:t>売りシグナル：終値が</a:t>
            </a:r>
            <a:r>
              <a:rPr lang="en-US" altLang="ja-JP" sz="2400" dirty="0"/>
              <a:t>+2σ</a:t>
            </a:r>
            <a:r>
              <a:rPr kumimoji="1" lang="ja-JP" altLang="en-US" sz="2400" dirty="0"/>
              <a:t>バンド</a:t>
            </a:r>
            <a:br>
              <a:rPr kumimoji="1" lang="en-US" altLang="ja-JP" sz="2400" dirty="0"/>
            </a:br>
            <a:r>
              <a:rPr kumimoji="1" lang="ja-JP" altLang="en-US" sz="2400" dirty="0"/>
              <a:t>を下から</a:t>
            </a:r>
            <a:r>
              <a:rPr lang="ja-JP" altLang="en-US" sz="2400" dirty="0"/>
              <a:t>上</a:t>
            </a:r>
            <a:r>
              <a:rPr kumimoji="1" lang="ja-JP" altLang="en-US" sz="2400" dirty="0"/>
              <a:t>に突き抜けたとき</a:t>
            </a:r>
            <a:endParaRPr kumimoji="1" lang="en-US" altLang="ja-JP" sz="2400" dirty="0"/>
          </a:p>
          <a:p>
            <a:pPr lvl="1"/>
            <a:endParaRPr kumimoji="1" lang="en-US" altLang="ja-JP" sz="2400" dirty="0"/>
          </a:p>
          <a:p>
            <a:pPr lvl="1"/>
            <a:endParaRPr kumimoji="1" lang="ja-JP" altLang="en-US" dirty="0"/>
          </a:p>
        </p:txBody>
      </p:sp>
      <p:sp>
        <p:nvSpPr>
          <p:cNvPr id="4" name="スライド番号プレースホルダー 3">
            <a:extLst>
              <a:ext uri="{FF2B5EF4-FFF2-40B4-BE49-F238E27FC236}">
                <a16:creationId xmlns:a16="http://schemas.microsoft.com/office/drawing/2014/main" id="{AFF54348-F84A-83A4-ECCC-4B3039A4BDDC}"/>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6</a:t>
            </a:fld>
            <a:endParaRPr kumimoji="1" lang="ja-JP" altLang="en-US">
              <a:solidFill>
                <a:srgbClr val="FFFFFF"/>
              </a:solidFill>
              <a:latin typeface="Tahoma" pitchFamily="34" charset="0"/>
            </a:endParaRPr>
          </a:p>
        </p:txBody>
      </p:sp>
      <p:grpSp>
        <p:nvGrpSpPr>
          <p:cNvPr id="19" name="グループ化 18">
            <a:extLst>
              <a:ext uri="{FF2B5EF4-FFF2-40B4-BE49-F238E27FC236}">
                <a16:creationId xmlns:a16="http://schemas.microsoft.com/office/drawing/2014/main" id="{ED7E5C47-774E-0714-5B7A-5CA681AC8C94}"/>
              </a:ext>
            </a:extLst>
          </p:cNvPr>
          <p:cNvGrpSpPr/>
          <p:nvPr/>
        </p:nvGrpSpPr>
        <p:grpSpPr>
          <a:xfrm>
            <a:off x="5551588" y="2789058"/>
            <a:ext cx="3450289" cy="3764142"/>
            <a:chOff x="5755209" y="2868693"/>
            <a:chExt cx="3388791" cy="3697050"/>
          </a:xfrm>
        </p:grpSpPr>
        <p:pic>
          <p:nvPicPr>
            <p:cNvPr id="17" name="図 16">
              <a:extLst>
                <a:ext uri="{FF2B5EF4-FFF2-40B4-BE49-F238E27FC236}">
                  <a16:creationId xmlns:a16="http://schemas.microsoft.com/office/drawing/2014/main" id="{F52B853F-D9E7-5D80-615A-51A565D40B1C}"/>
                </a:ext>
              </a:extLst>
            </p:cNvPr>
            <p:cNvPicPr>
              <a:picLocks noChangeAspect="1"/>
            </p:cNvPicPr>
            <p:nvPr/>
          </p:nvPicPr>
          <p:blipFill>
            <a:blip r:embed="rId3"/>
            <a:stretch>
              <a:fillRect/>
            </a:stretch>
          </p:blipFill>
          <p:spPr>
            <a:xfrm>
              <a:off x="5854381" y="2868693"/>
              <a:ext cx="3289619" cy="3630375"/>
            </a:xfrm>
            <a:prstGeom prst="rect">
              <a:avLst/>
            </a:prstGeom>
          </p:spPr>
        </p:pic>
        <p:sp>
          <p:nvSpPr>
            <p:cNvPr id="9" name="テキスト ボックス 8">
              <a:extLst>
                <a:ext uri="{FF2B5EF4-FFF2-40B4-BE49-F238E27FC236}">
                  <a16:creationId xmlns:a16="http://schemas.microsoft.com/office/drawing/2014/main" id="{D64CBD8D-E683-3A60-0CBC-7A0D5D0E0217}"/>
                </a:ext>
              </a:extLst>
            </p:cNvPr>
            <p:cNvSpPr txBox="1"/>
            <p:nvPr/>
          </p:nvSpPr>
          <p:spPr>
            <a:xfrm>
              <a:off x="5866082" y="3932999"/>
              <a:ext cx="788504" cy="369332"/>
            </a:xfrm>
            <a:prstGeom prst="rect">
              <a:avLst/>
            </a:prstGeom>
            <a:noFill/>
          </p:spPr>
          <p:txBody>
            <a:bodyPr wrap="square">
              <a:spAutoFit/>
            </a:bodyPr>
            <a:lstStyle/>
            <a:p>
              <a:r>
                <a:rPr lang="en-US" altLang="ja-JP" dirty="0"/>
                <a:t>+</a:t>
              </a:r>
              <a:r>
                <a:rPr kumimoji="1" lang="en-US" altLang="ja-JP" dirty="0"/>
                <a:t>1</a:t>
              </a:r>
              <a:r>
                <a:rPr kumimoji="1" lang="el-GR" altLang="ja-JP" dirty="0"/>
                <a:t>σ</a:t>
              </a:r>
              <a:endParaRPr lang="ja-JP" altLang="en-US" dirty="0"/>
            </a:p>
          </p:txBody>
        </p:sp>
        <p:sp>
          <p:nvSpPr>
            <p:cNvPr id="10" name="テキスト ボックス 9">
              <a:extLst>
                <a:ext uri="{FF2B5EF4-FFF2-40B4-BE49-F238E27FC236}">
                  <a16:creationId xmlns:a16="http://schemas.microsoft.com/office/drawing/2014/main" id="{A832A88D-5C9C-7980-9F02-7961AF74F155}"/>
                </a:ext>
              </a:extLst>
            </p:cNvPr>
            <p:cNvSpPr txBox="1"/>
            <p:nvPr/>
          </p:nvSpPr>
          <p:spPr>
            <a:xfrm>
              <a:off x="5866082" y="2957912"/>
              <a:ext cx="788504" cy="369332"/>
            </a:xfrm>
            <a:prstGeom prst="rect">
              <a:avLst/>
            </a:prstGeom>
            <a:noFill/>
          </p:spPr>
          <p:txBody>
            <a:bodyPr wrap="square">
              <a:spAutoFit/>
            </a:bodyPr>
            <a:lstStyle/>
            <a:p>
              <a:r>
                <a:rPr lang="en-US" altLang="ja-JP" dirty="0"/>
                <a:t>+3</a:t>
              </a:r>
              <a:r>
                <a:rPr kumimoji="1" lang="el-GR" altLang="ja-JP" dirty="0"/>
                <a:t>σ</a:t>
              </a:r>
              <a:endParaRPr lang="ja-JP" altLang="en-US" dirty="0"/>
            </a:p>
          </p:txBody>
        </p:sp>
        <p:sp>
          <p:nvSpPr>
            <p:cNvPr id="11" name="テキスト ボックス 10">
              <a:extLst>
                <a:ext uri="{FF2B5EF4-FFF2-40B4-BE49-F238E27FC236}">
                  <a16:creationId xmlns:a16="http://schemas.microsoft.com/office/drawing/2014/main" id="{20DF539C-B9A4-C071-EB0A-C207FE44EB77}"/>
                </a:ext>
              </a:extLst>
            </p:cNvPr>
            <p:cNvSpPr txBox="1"/>
            <p:nvPr/>
          </p:nvSpPr>
          <p:spPr>
            <a:xfrm>
              <a:off x="5855325" y="3475799"/>
              <a:ext cx="788504" cy="369332"/>
            </a:xfrm>
            <a:prstGeom prst="rect">
              <a:avLst/>
            </a:prstGeom>
            <a:noFill/>
          </p:spPr>
          <p:txBody>
            <a:bodyPr wrap="square">
              <a:spAutoFit/>
            </a:bodyPr>
            <a:lstStyle/>
            <a:p>
              <a:r>
                <a:rPr lang="en-US" altLang="ja-JP" dirty="0"/>
                <a:t>+2</a:t>
              </a:r>
              <a:r>
                <a:rPr kumimoji="1" lang="el-GR" altLang="ja-JP" dirty="0"/>
                <a:t>σ</a:t>
              </a:r>
              <a:endParaRPr lang="ja-JP" altLang="en-US" dirty="0"/>
            </a:p>
          </p:txBody>
        </p:sp>
        <p:sp>
          <p:nvSpPr>
            <p:cNvPr id="12" name="テキスト ボックス 11">
              <a:extLst>
                <a:ext uri="{FF2B5EF4-FFF2-40B4-BE49-F238E27FC236}">
                  <a16:creationId xmlns:a16="http://schemas.microsoft.com/office/drawing/2014/main" id="{086120A2-5EEA-E8AB-2C89-69B6A4063697}"/>
                </a:ext>
              </a:extLst>
            </p:cNvPr>
            <p:cNvSpPr txBox="1"/>
            <p:nvPr/>
          </p:nvSpPr>
          <p:spPr>
            <a:xfrm>
              <a:off x="5993296" y="5404151"/>
              <a:ext cx="788504" cy="369332"/>
            </a:xfrm>
            <a:prstGeom prst="rect">
              <a:avLst/>
            </a:prstGeom>
            <a:noFill/>
          </p:spPr>
          <p:txBody>
            <a:bodyPr wrap="square">
              <a:spAutoFit/>
            </a:bodyPr>
            <a:lstStyle/>
            <a:p>
              <a:r>
                <a:rPr kumimoji="1" lang="en-US" altLang="ja-JP" dirty="0"/>
                <a:t>-1</a:t>
              </a:r>
              <a:r>
                <a:rPr kumimoji="1" lang="el-GR" altLang="ja-JP" dirty="0"/>
                <a:t>σ</a:t>
              </a:r>
              <a:endParaRPr lang="ja-JP" altLang="en-US" dirty="0"/>
            </a:p>
          </p:txBody>
        </p:sp>
        <p:sp>
          <p:nvSpPr>
            <p:cNvPr id="13" name="テキスト ボックス 12">
              <a:extLst>
                <a:ext uri="{FF2B5EF4-FFF2-40B4-BE49-F238E27FC236}">
                  <a16:creationId xmlns:a16="http://schemas.microsoft.com/office/drawing/2014/main" id="{34CBCA64-04E2-C2CD-3ED3-F2DCA6E475FF}"/>
                </a:ext>
              </a:extLst>
            </p:cNvPr>
            <p:cNvSpPr txBox="1"/>
            <p:nvPr/>
          </p:nvSpPr>
          <p:spPr>
            <a:xfrm>
              <a:off x="5887613" y="5858481"/>
              <a:ext cx="788504" cy="369332"/>
            </a:xfrm>
            <a:prstGeom prst="rect">
              <a:avLst/>
            </a:prstGeom>
            <a:noFill/>
          </p:spPr>
          <p:txBody>
            <a:bodyPr wrap="square">
              <a:spAutoFit/>
            </a:bodyPr>
            <a:lstStyle/>
            <a:p>
              <a:r>
                <a:rPr kumimoji="1" lang="en-US" altLang="ja-JP" dirty="0"/>
                <a:t>-</a:t>
              </a:r>
              <a:r>
                <a:rPr lang="en-US" altLang="ja-JP" dirty="0"/>
                <a:t>2</a:t>
              </a:r>
              <a:r>
                <a:rPr kumimoji="1" lang="el-GR" altLang="ja-JP" dirty="0"/>
                <a:t>σ</a:t>
              </a:r>
              <a:endParaRPr lang="ja-JP" altLang="en-US" dirty="0"/>
            </a:p>
          </p:txBody>
        </p:sp>
        <p:sp>
          <p:nvSpPr>
            <p:cNvPr id="14" name="テキスト ボックス 13">
              <a:extLst>
                <a:ext uri="{FF2B5EF4-FFF2-40B4-BE49-F238E27FC236}">
                  <a16:creationId xmlns:a16="http://schemas.microsoft.com/office/drawing/2014/main" id="{1EC7B1F2-EA7D-A32B-6473-EA805FC78FCB}"/>
                </a:ext>
              </a:extLst>
            </p:cNvPr>
            <p:cNvSpPr txBox="1"/>
            <p:nvPr/>
          </p:nvSpPr>
          <p:spPr>
            <a:xfrm>
              <a:off x="5755209" y="6196411"/>
              <a:ext cx="788504" cy="369332"/>
            </a:xfrm>
            <a:prstGeom prst="rect">
              <a:avLst/>
            </a:prstGeom>
            <a:noFill/>
          </p:spPr>
          <p:txBody>
            <a:bodyPr wrap="square">
              <a:spAutoFit/>
            </a:bodyPr>
            <a:lstStyle/>
            <a:p>
              <a:r>
                <a:rPr kumimoji="1" lang="en-US" altLang="ja-JP" dirty="0"/>
                <a:t>-</a:t>
              </a:r>
              <a:r>
                <a:rPr lang="en-US" altLang="ja-JP" dirty="0"/>
                <a:t>3</a:t>
              </a:r>
              <a:r>
                <a:rPr kumimoji="1" lang="el-GR" altLang="ja-JP" dirty="0"/>
                <a:t>σ</a:t>
              </a:r>
              <a:endParaRPr lang="ja-JP" altLang="en-US" dirty="0"/>
            </a:p>
          </p:txBody>
        </p:sp>
        <p:sp>
          <p:nvSpPr>
            <p:cNvPr id="15" name="楕円 14">
              <a:extLst>
                <a:ext uri="{FF2B5EF4-FFF2-40B4-BE49-F238E27FC236}">
                  <a16:creationId xmlns:a16="http://schemas.microsoft.com/office/drawing/2014/main" id="{62B81E88-98C5-98B4-58BC-3D394501147E}"/>
                </a:ext>
              </a:extLst>
            </p:cNvPr>
            <p:cNvSpPr/>
            <p:nvPr/>
          </p:nvSpPr>
          <p:spPr bwMode="auto">
            <a:xfrm>
              <a:off x="5854381" y="5392232"/>
              <a:ext cx="267038" cy="529805"/>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30000">
                <a:ln>
                  <a:noFill/>
                </a:ln>
                <a:solidFill>
                  <a:schemeClr val="tx1"/>
                </a:solidFill>
                <a:effectLst/>
                <a:latin typeface="Tahoma" pitchFamily="-106" charset="0"/>
                <a:ea typeface="ＭＳ Ｐゴシック" pitchFamily="-106" charset="-128"/>
                <a:cs typeface="ＭＳ Ｐゴシック" pitchFamily="-106" charset="-128"/>
              </a:endParaRPr>
            </a:p>
          </p:txBody>
        </p:sp>
        <p:sp>
          <p:nvSpPr>
            <p:cNvPr id="18" name="楕円 17">
              <a:extLst>
                <a:ext uri="{FF2B5EF4-FFF2-40B4-BE49-F238E27FC236}">
                  <a16:creationId xmlns:a16="http://schemas.microsoft.com/office/drawing/2014/main" id="{2B5B3C36-AE38-EA86-D8E3-782109D7337D}"/>
                </a:ext>
              </a:extLst>
            </p:cNvPr>
            <p:cNvSpPr/>
            <p:nvPr/>
          </p:nvSpPr>
          <p:spPr bwMode="auto">
            <a:xfrm>
              <a:off x="8757777" y="3424999"/>
              <a:ext cx="267038" cy="529805"/>
            </a:xfrm>
            <a:prstGeom prst="ellipse">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30000">
                <a:ln>
                  <a:noFill/>
                </a:ln>
                <a:solidFill>
                  <a:schemeClr val="tx1"/>
                </a:solidFill>
                <a:effectLst/>
                <a:latin typeface="Tahoma" pitchFamily="-106" charset="0"/>
                <a:ea typeface="ＭＳ Ｐゴシック" pitchFamily="-106" charset="-128"/>
                <a:cs typeface="ＭＳ Ｐゴシック" pitchFamily="-106" charset="-128"/>
              </a:endParaRPr>
            </a:p>
          </p:txBody>
        </p:sp>
      </p:grpSp>
      <p:sp>
        <p:nvSpPr>
          <p:cNvPr id="5" name="テキスト ボックス 4">
            <a:extLst>
              <a:ext uri="{FF2B5EF4-FFF2-40B4-BE49-F238E27FC236}">
                <a16:creationId xmlns:a16="http://schemas.microsoft.com/office/drawing/2014/main" id="{DBEF882F-5F03-A0F1-BD77-0326F3241856}"/>
              </a:ext>
            </a:extLst>
          </p:cNvPr>
          <p:cNvSpPr txBox="1"/>
          <p:nvPr/>
        </p:nvSpPr>
        <p:spPr>
          <a:xfrm>
            <a:off x="7779409" y="1905000"/>
            <a:ext cx="1212191" cy="830997"/>
          </a:xfrm>
          <a:prstGeom prst="rect">
            <a:avLst/>
          </a:prstGeom>
          <a:noFill/>
        </p:spPr>
        <p:txBody>
          <a:bodyPr wrap="none" rtlCol="0">
            <a:spAutoFit/>
          </a:bodyPr>
          <a:lstStyle/>
          <a:p>
            <a:r>
              <a:rPr kumimoji="1" lang="en-US" altLang="ja-JP" sz="2400" b="0" i="0" u="none" strike="noStrike" kern="0" cap="none" spc="0" normalizeH="0" baseline="0" noProof="0" dirty="0">
                <a:ln>
                  <a:noFill/>
                </a:ln>
                <a:solidFill>
                  <a:srgbClr val="000000"/>
                </a:solidFill>
                <a:effectLst/>
                <a:uLnTx/>
                <a:uFillTx/>
                <a:latin typeface="Times New Roman" pitchFamily="18" charset="0"/>
                <a:ea typeface="源ノ角ゴシック Normal"/>
                <a:cs typeface="Times New Roman" pitchFamily="18" charset="0"/>
              </a:rPr>
              <a:t>m=1,2,3</a:t>
            </a:r>
          </a:p>
          <a:p>
            <a:r>
              <a:rPr kumimoji="1" lang="en-US" altLang="ja-JP" sz="2400" b="0" i="0" u="none" strike="noStrike" kern="0" cap="none" spc="0" normalizeH="0" baseline="0" noProof="0" dirty="0">
                <a:ln>
                  <a:noFill/>
                </a:ln>
                <a:solidFill>
                  <a:srgbClr val="000000"/>
                </a:solidFill>
                <a:effectLst/>
                <a:uLnTx/>
                <a:uFillTx/>
                <a:latin typeface="Times New Roman" pitchFamily="18" charset="0"/>
                <a:ea typeface="源ノ角ゴシック Normal"/>
                <a:cs typeface="Times New Roman" pitchFamily="18" charset="0"/>
              </a:rPr>
              <a:t>n=25</a:t>
            </a:r>
            <a:endParaRPr kumimoji="1" lang="ja-JP" altLang="en-US" dirty="0"/>
          </a:p>
        </p:txBody>
      </p:sp>
    </p:spTree>
    <p:extLst>
      <p:ext uri="{BB962C8B-B14F-4D97-AF65-F5344CB8AC3E}">
        <p14:creationId xmlns:p14="http://schemas.microsoft.com/office/powerpoint/2010/main" val="40339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9265B-8355-9595-1015-D21EA7C1B850}"/>
              </a:ext>
            </a:extLst>
          </p:cNvPr>
          <p:cNvSpPr>
            <a:spLocks noGrp="1"/>
          </p:cNvSpPr>
          <p:nvPr>
            <p:ph type="title"/>
          </p:nvPr>
        </p:nvSpPr>
        <p:spPr>
          <a:xfrm>
            <a:off x="1" y="0"/>
            <a:ext cx="8560904" cy="980661"/>
          </a:xfrm>
        </p:spPr>
        <p:txBody>
          <a:bodyPr/>
          <a:lstStyle/>
          <a:p>
            <a:r>
              <a:rPr kumimoji="1" lang="ja-JP" altLang="en-US" dirty="0"/>
              <a:t>提案アルゴリズム</a:t>
            </a:r>
          </a:p>
        </p:txBody>
      </p:sp>
      <p:sp>
        <p:nvSpPr>
          <p:cNvPr id="3" name="コンテンツ プレースホルダー 2">
            <a:extLst>
              <a:ext uri="{FF2B5EF4-FFF2-40B4-BE49-F238E27FC236}">
                <a16:creationId xmlns:a16="http://schemas.microsoft.com/office/drawing/2014/main" id="{82609E53-0E70-30EC-5A49-5D49C0762AEC}"/>
              </a:ext>
            </a:extLst>
          </p:cNvPr>
          <p:cNvSpPr>
            <a:spLocks noGrp="1"/>
          </p:cNvSpPr>
          <p:nvPr>
            <p:ph idx="1"/>
          </p:nvPr>
        </p:nvSpPr>
        <p:spPr>
          <a:xfrm>
            <a:off x="0" y="954157"/>
            <a:ext cx="8991600" cy="5267739"/>
          </a:xfrm>
        </p:spPr>
        <p:txBody>
          <a:bodyPr/>
          <a:lstStyle/>
          <a:p>
            <a:pPr algn="l"/>
            <a:r>
              <a:rPr lang="ja-JP" altLang="en-US" sz="2800" b="0" i="0" u="none" strike="noStrike" baseline="0" dirty="0">
                <a:latin typeface="font000000002b7c581c"/>
              </a:rPr>
              <a:t>購入条件</a:t>
            </a:r>
          </a:p>
          <a:p>
            <a:pPr lvl="1"/>
            <a:r>
              <a:rPr lang="en-US" altLang="ja-JP" sz="2400" b="0" i="0" u="none" strike="noStrike" baseline="0" dirty="0">
                <a:latin typeface="font000000002b7c581c"/>
              </a:rPr>
              <a:t>(B1): MACD </a:t>
            </a:r>
            <a:r>
              <a:rPr lang="ja-JP" altLang="en-US" sz="2400" b="0" i="0" u="none" strike="noStrike" baseline="0" dirty="0">
                <a:latin typeface="font000000002b7c581c"/>
              </a:rPr>
              <a:t>がシグナルを下から上へ突き抜ける</a:t>
            </a:r>
          </a:p>
          <a:p>
            <a:pPr lvl="1"/>
            <a:r>
              <a:rPr lang="en-US" altLang="ja-JP" sz="2400" b="0" i="0" u="none" strike="noStrike" baseline="0" dirty="0">
                <a:latin typeface="font000000002b7c581c"/>
              </a:rPr>
              <a:t>(B2): </a:t>
            </a:r>
            <a:r>
              <a:rPr lang="ja-JP" altLang="en-US" sz="2400" b="0" i="0" u="none" strike="noStrike" baseline="0" dirty="0">
                <a:latin typeface="font000000002b7c581c"/>
              </a:rPr>
              <a:t>注目する日の終値が，</a:t>
            </a:r>
            <a:r>
              <a:rPr lang="en-US" altLang="ja-JP" sz="2400" b="0" i="0" u="none" strike="noStrike" baseline="0" dirty="0">
                <a:latin typeface="font000000002b7c581c"/>
              </a:rPr>
              <a:t>BB </a:t>
            </a:r>
            <a:r>
              <a:rPr lang="ja-JP" altLang="en-US" sz="2400" b="0" i="0" u="none" strike="noStrike" baseline="0" dirty="0">
                <a:latin typeface="font000000002b7c581c"/>
              </a:rPr>
              <a:t>の</a:t>
            </a:r>
            <a:r>
              <a:rPr lang="en-US" altLang="ja-JP" sz="2400" b="0" i="0" u="none" strike="noStrike" baseline="0" dirty="0">
                <a:latin typeface="font000000002b7c581c"/>
              </a:rPr>
              <a:t>-2 σ</a:t>
            </a:r>
            <a:r>
              <a:rPr lang="ja-JP" altLang="en-US" sz="2400" b="0" i="0" u="none" strike="noStrike" baseline="0" dirty="0">
                <a:latin typeface="font000000002b7c581c"/>
              </a:rPr>
              <a:t>を上から下へ</a:t>
            </a:r>
            <a:br>
              <a:rPr lang="en-US" altLang="ja-JP" sz="2400" b="0" i="0" u="none" strike="noStrike" baseline="0" dirty="0">
                <a:latin typeface="font000000002b7c581c"/>
              </a:rPr>
            </a:br>
            <a:r>
              <a:rPr lang="ja-JP" altLang="en-US" sz="2400" b="0" i="0" u="none" strike="noStrike" baseline="0" dirty="0">
                <a:latin typeface="font000000002b7c581c"/>
              </a:rPr>
              <a:t>突き抜ける</a:t>
            </a:r>
          </a:p>
          <a:p>
            <a:pPr lvl="1"/>
            <a:r>
              <a:rPr lang="en-US" altLang="ja-JP" sz="2400" b="0" i="0" u="none" strike="noStrike" baseline="0" dirty="0">
                <a:latin typeface="font000000002b7c581c"/>
              </a:rPr>
              <a:t>(B3): 60 </a:t>
            </a:r>
            <a:r>
              <a:rPr lang="ja-JP" altLang="en-US" sz="2400" b="0" i="0" u="none" strike="noStrike" baseline="0" dirty="0">
                <a:latin typeface="font000000002b7c581c"/>
              </a:rPr>
              <a:t>日移動平均線の傾きが</a:t>
            </a:r>
            <a:r>
              <a:rPr lang="en-US" altLang="ja-JP" sz="2400" b="0" i="0" u="none" strike="noStrike" baseline="0" dirty="0">
                <a:latin typeface="font000000002b7c581c"/>
              </a:rPr>
              <a:t>0 </a:t>
            </a:r>
            <a:r>
              <a:rPr lang="ja-JP" altLang="en-US" sz="2400" b="0" i="0" u="none" strike="noStrike" baseline="0" dirty="0">
                <a:latin typeface="font000000002b7c581c"/>
              </a:rPr>
              <a:t>以上である</a:t>
            </a:r>
          </a:p>
          <a:p>
            <a:pPr lvl="1"/>
            <a:r>
              <a:rPr lang="en-US" altLang="ja-JP" sz="2400" b="0" i="0" u="none" strike="noStrike" baseline="0" dirty="0">
                <a:latin typeface="font000000002b7c581c"/>
              </a:rPr>
              <a:t>(B4): </a:t>
            </a:r>
            <a:r>
              <a:rPr lang="ja-JP" altLang="en-US" sz="2400" b="0" i="0" u="none" strike="noStrike" baseline="0" dirty="0">
                <a:latin typeface="font000000002b7c581c"/>
              </a:rPr>
              <a:t>注目する日の日経平均株価の長期線の傾きが</a:t>
            </a:r>
            <a:r>
              <a:rPr lang="en-US" altLang="ja-JP" sz="2400" b="0" i="0" u="none" strike="noStrike" baseline="0" dirty="0">
                <a:latin typeface="font000000002b7c581c"/>
              </a:rPr>
              <a:t>0 </a:t>
            </a:r>
            <a:r>
              <a:rPr lang="ja-JP" altLang="en-US" sz="2400" b="0" i="0" u="none" strike="noStrike" baseline="0" dirty="0">
                <a:latin typeface="font000000002b7c581c"/>
              </a:rPr>
              <a:t>以上である</a:t>
            </a:r>
          </a:p>
          <a:p>
            <a:pPr algn="l"/>
            <a:r>
              <a:rPr lang="ja-JP" altLang="en-US" sz="2800" b="0" i="0" u="none" strike="noStrike" baseline="0" dirty="0">
                <a:latin typeface="font000000002b7c581c"/>
              </a:rPr>
              <a:t>売却条件</a:t>
            </a:r>
          </a:p>
          <a:p>
            <a:pPr lvl="1"/>
            <a:r>
              <a:rPr lang="en-US" altLang="ja-JP" sz="2400" b="0" i="0" u="none" strike="noStrike" baseline="0" dirty="0">
                <a:latin typeface="font000000002b7c581c"/>
              </a:rPr>
              <a:t>(S1)</a:t>
            </a:r>
            <a:r>
              <a:rPr lang="ja-JP" altLang="en-US" sz="2400" b="0" i="0" u="none" strike="noStrike" baseline="0" dirty="0">
                <a:latin typeface="font000000002b7c581c"/>
              </a:rPr>
              <a:t>株の始値が購入した株価より</a:t>
            </a:r>
            <a:r>
              <a:rPr lang="en-US" altLang="ja-JP" sz="2400" b="0" i="0" u="none" strike="noStrike" baseline="0" dirty="0" err="1">
                <a:latin typeface="font000000002b7c581c"/>
              </a:rPr>
              <a:t>tp</a:t>
            </a:r>
            <a:r>
              <a:rPr lang="en-US" altLang="ja-JP" sz="2400" b="0" i="0" u="none" strike="noStrike" baseline="0" dirty="0">
                <a:latin typeface="font000000002b7c581c"/>
              </a:rPr>
              <a:t> </a:t>
            </a:r>
            <a:r>
              <a:rPr lang="ja-JP" altLang="en-US" sz="2400" b="0" i="0" u="none" strike="noStrike" baseline="0" dirty="0">
                <a:latin typeface="font000000002b7c581c"/>
              </a:rPr>
              <a:t>％以上である</a:t>
            </a:r>
          </a:p>
          <a:p>
            <a:pPr lvl="1"/>
            <a:r>
              <a:rPr lang="en-US" altLang="ja-JP" sz="2400" b="0" i="0" u="none" strike="noStrike" baseline="0" dirty="0">
                <a:latin typeface="font000000002b7c581c"/>
              </a:rPr>
              <a:t>(S2)</a:t>
            </a:r>
            <a:r>
              <a:rPr lang="ja-JP" altLang="en-US" sz="2400" b="0" i="0" u="none" strike="noStrike" baseline="0" dirty="0">
                <a:latin typeface="font000000002b7c581c"/>
              </a:rPr>
              <a:t>株の始値が購入した株価より</a:t>
            </a:r>
            <a:r>
              <a:rPr lang="en-US" altLang="ja-JP" sz="2400" b="0" i="0" u="none" strike="noStrike" baseline="0" dirty="0" err="1">
                <a:latin typeface="font000000002b7c581c"/>
              </a:rPr>
              <a:t>sl</a:t>
            </a:r>
            <a:r>
              <a:rPr lang="en-US" altLang="ja-JP" sz="2400" b="0" i="0" u="none" strike="noStrike" baseline="0" dirty="0">
                <a:latin typeface="font000000002b7c581c"/>
              </a:rPr>
              <a:t> </a:t>
            </a:r>
            <a:r>
              <a:rPr lang="ja-JP" altLang="en-US" sz="2400" b="0" i="0" u="none" strike="noStrike" baseline="0" dirty="0">
                <a:latin typeface="font000000002b7c581c"/>
              </a:rPr>
              <a:t>％以下である</a:t>
            </a:r>
          </a:p>
          <a:p>
            <a:pPr marL="0" indent="0" algn="l">
              <a:buNone/>
            </a:pPr>
            <a:endParaRPr lang="en-US" altLang="ja-JP" sz="1800" b="0" i="0" u="none" strike="noStrike" baseline="0" dirty="0">
              <a:latin typeface="font000000002b7c581c"/>
            </a:endParaRPr>
          </a:p>
          <a:p>
            <a:pPr marL="0" indent="0" algn="l">
              <a:buNone/>
            </a:pPr>
            <a:r>
              <a:rPr lang="ja-JP" altLang="en-US" sz="1800" dirty="0">
                <a:latin typeface="font000000002b7c581c"/>
              </a:rPr>
              <a:t>　　　</a:t>
            </a:r>
            <a:r>
              <a:rPr lang="en-US" altLang="ja-JP" sz="1800" b="0" i="0" u="none" strike="noStrike" baseline="0" dirty="0">
                <a:latin typeface="font000000002b7c581c"/>
              </a:rPr>
              <a:t>※</a:t>
            </a:r>
            <a:r>
              <a:rPr lang="ja-JP" altLang="en-US" sz="2400" b="0" i="0" u="none" strike="noStrike" baseline="0" dirty="0">
                <a:latin typeface="font000000002b7c581c"/>
              </a:rPr>
              <a:t>利確を</a:t>
            </a:r>
            <a:r>
              <a:rPr lang="en-US" altLang="ja-JP" sz="2400" b="0" i="0" u="none" strike="noStrike" baseline="0" dirty="0" err="1">
                <a:latin typeface="font000000002b7c581c"/>
              </a:rPr>
              <a:t>tp</a:t>
            </a:r>
            <a:r>
              <a:rPr lang="ja-JP" altLang="en-US" sz="2400" b="0" i="0" u="none" strike="noStrike" baseline="0" dirty="0">
                <a:latin typeface="font000000002b7c581c"/>
              </a:rPr>
              <a:t>，損切りを</a:t>
            </a:r>
            <a:r>
              <a:rPr lang="en-US" altLang="ja-JP" sz="2400" b="0" i="0" u="none" strike="noStrike" baseline="0" dirty="0" err="1">
                <a:latin typeface="font000000002b7c581c"/>
              </a:rPr>
              <a:t>sl</a:t>
            </a:r>
            <a:r>
              <a:rPr lang="ja-JP" altLang="en-US" sz="2400" b="0" i="0" u="none" strike="noStrike" baseline="0" dirty="0">
                <a:latin typeface="font000000002b7c581c"/>
              </a:rPr>
              <a:t>とする．また売却条件はすべて同じ</a:t>
            </a:r>
            <a:br>
              <a:rPr lang="en-US" altLang="ja-JP" sz="2400" b="0" i="0" u="none" strike="noStrike" baseline="0" dirty="0">
                <a:latin typeface="font000000002b7c581c"/>
              </a:rPr>
            </a:br>
            <a:r>
              <a:rPr lang="ja-JP" altLang="en-US" sz="2400" b="0" i="0" u="none" strike="noStrike" baseline="0" dirty="0">
                <a:latin typeface="font000000002b7c581c"/>
              </a:rPr>
              <a:t> </a:t>
            </a:r>
            <a:r>
              <a:rPr lang="ja-JP" altLang="en-US" sz="2400" dirty="0">
                <a:latin typeface="font000000002b7c581c"/>
              </a:rPr>
              <a:t>　　　</a:t>
            </a:r>
            <a:endParaRPr kumimoji="1" lang="ja-JP" altLang="en-US" sz="2400" dirty="0"/>
          </a:p>
        </p:txBody>
      </p:sp>
      <p:sp>
        <p:nvSpPr>
          <p:cNvPr id="4" name="スライド番号プレースホルダー 3">
            <a:extLst>
              <a:ext uri="{FF2B5EF4-FFF2-40B4-BE49-F238E27FC236}">
                <a16:creationId xmlns:a16="http://schemas.microsoft.com/office/drawing/2014/main" id="{202C784D-6571-E579-552D-097C95A7034C}"/>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7</a:t>
            </a:fld>
            <a:endParaRPr kumimoji="1" lang="ja-JP" altLang="en-US">
              <a:solidFill>
                <a:srgbClr val="FFFFFF"/>
              </a:solidFill>
              <a:latin typeface="Tahoma" pitchFamily="34" charset="0"/>
            </a:endParaRPr>
          </a:p>
        </p:txBody>
      </p:sp>
    </p:spTree>
    <p:extLst>
      <p:ext uri="{BB962C8B-B14F-4D97-AF65-F5344CB8AC3E}">
        <p14:creationId xmlns:p14="http://schemas.microsoft.com/office/powerpoint/2010/main" val="8514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64BD7-FBB0-5AF9-C885-85B6679CFD46}"/>
            </a:ext>
          </a:extLst>
        </p:cNvPr>
        <p:cNvGrpSpPr/>
        <p:nvPr/>
      </p:nvGrpSpPr>
      <p:grpSpPr>
        <a:xfrm>
          <a:off x="0" y="0"/>
          <a:ext cx="0" cy="0"/>
          <a:chOff x="0" y="0"/>
          <a:chExt cx="0" cy="0"/>
        </a:xfrm>
      </p:grpSpPr>
      <p:sp>
        <p:nvSpPr>
          <p:cNvPr id="6148" name="Rectangle 2">
            <a:extLst>
              <a:ext uri="{FF2B5EF4-FFF2-40B4-BE49-F238E27FC236}">
                <a16:creationId xmlns:a16="http://schemas.microsoft.com/office/drawing/2014/main" id="{4C7A9FCF-F2C9-221F-1315-C9F42E4D2474}"/>
              </a:ext>
            </a:extLst>
          </p:cNvPr>
          <p:cNvSpPr>
            <a:spLocks noGrp="1" noChangeArrowheads="1"/>
          </p:cNvSpPr>
          <p:nvPr>
            <p:ph type="title"/>
          </p:nvPr>
        </p:nvSpPr>
        <p:spPr>
          <a:xfrm>
            <a:off x="71422" y="240648"/>
            <a:ext cx="6226347"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組み合わせ</a:t>
            </a:r>
            <a:r>
              <a:rPr lang="en-US" altLang="ja-JP" dirty="0">
                <a:latin typeface="源ノ角ゴシック" panose="020B0500000000000000" pitchFamily="34" charset="-128"/>
                <a:ea typeface="源ノ角ゴシック" panose="020B0500000000000000" pitchFamily="34" charset="-128"/>
              </a:rPr>
              <a:t>(1/3)</a:t>
            </a:r>
            <a:endParaRPr lang="ja-JP" altLang="en-US" dirty="0">
              <a:latin typeface="源ノ角ゴシック" panose="020B0500000000000000" pitchFamily="34" charset="-128"/>
              <a:ea typeface="源ノ角ゴシック" panose="020B0500000000000000" pitchFamily="34" charset="-128"/>
            </a:endParaRPr>
          </a:p>
        </p:txBody>
      </p:sp>
      <p:sp>
        <p:nvSpPr>
          <p:cNvPr id="6149" name="Rectangle 3">
            <a:extLst>
              <a:ext uri="{FF2B5EF4-FFF2-40B4-BE49-F238E27FC236}">
                <a16:creationId xmlns:a16="http://schemas.microsoft.com/office/drawing/2014/main" id="{BB5DFEE0-F791-5D00-DE4E-736E1CBB8FD5}"/>
              </a:ext>
            </a:extLst>
          </p:cNvPr>
          <p:cNvSpPr>
            <a:spLocks noGrp="1" noChangeArrowheads="1"/>
          </p:cNvSpPr>
          <p:nvPr>
            <p:ph idx="1"/>
          </p:nvPr>
        </p:nvSpPr>
        <p:spPr>
          <a:xfrm>
            <a:off x="0" y="978552"/>
            <a:ext cx="9144000" cy="5438113"/>
          </a:xfrm>
        </p:spPr>
        <p:txBody>
          <a:bodyPr/>
          <a:lstStyle/>
          <a:p>
            <a:pPr>
              <a:lnSpc>
                <a:spcPts val="3000"/>
              </a:lnSpc>
            </a:pPr>
            <a:r>
              <a:rPr lang="en-US" altLang="ja-JP" sz="2800" dirty="0">
                <a:latin typeface="源ノ角ゴシック Normal" panose="020B0400000000000000" pitchFamily="34" charset="-128"/>
                <a:ea typeface="源ノ角ゴシック Normal" panose="020B0400000000000000" pitchFamily="34" charset="-128"/>
              </a:rPr>
              <a:t>MACD</a:t>
            </a:r>
          </a:p>
          <a:p>
            <a:pPr marL="457188" lvl="1" indent="0">
              <a:lnSpc>
                <a:spcPts val="3000"/>
              </a:lnSpc>
              <a:buNone/>
            </a:pPr>
            <a:r>
              <a:rPr lang="ja-JP" altLang="en-US" sz="2400" dirty="0">
                <a:latin typeface="源ノ角ゴシック Normal" panose="020B0400000000000000" pitchFamily="34" charset="-128"/>
                <a:ea typeface="源ノ角ゴシック Normal" panose="020B0400000000000000" pitchFamily="34" charset="-128"/>
              </a:rPr>
              <a:t>以下の買いシグナルが立ったとき</a:t>
            </a:r>
            <a:endParaRPr lang="en-US" altLang="ja-JP" sz="2400" dirty="0">
              <a:latin typeface="源ノ角ゴシック Normal" panose="020B0400000000000000" pitchFamily="34" charset="-128"/>
              <a:ea typeface="源ノ角ゴシック Normal" panose="020B0400000000000000" pitchFamily="34" charset="-128"/>
            </a:endParaRPr>
          </a:p>
          <a:p>
            <a:pPr marL="457188" lvl="1" indent="0">
              <a:lnSpc>
                <a:spcPts val="3000"/>
              </a:lnSpc>
              <a:buNone/>
            </a:pPr>
            <a:endParaRPr lang="en-US" altLang="ja-JP" sz="2400" dirty="0">
              <a:latin typeface="源ノ角ゴシック Normal" panose="020B0400000000000000" pitchFamily="34" charset="-128"/>
              <a:ea typeface="源ノ角ゴシック Normal" panose="020B0400000000000000" pitchFamily="34" charset="-128"/>
            </a:endParaRP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1</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2</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FMA</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3</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Nikkei</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FMA</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Nikkei</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5</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(B1)</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MACD</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FMA</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Nikkei</a:t>
            </a:r>
          </a:p>
          <a:p>
            <a:pPr marL="457188" lvl="1" indent="0">
              <a:lnSpc>
                <a:spcPts val="3000"/>
              </a:lnSpc>
              <a:buNone/>
            </a:pPr>
            <a:endParaRPr lang="en-US" altLang="ja-JP" sz="2400" dirty="0">
              <a:latin typeface="源ノ角ゴシック Normal" panose="020B0400000000000000" pitchFamily="34" charset="-128"/>
              <a:ea typeface="源ノ角ゴシック Normal" panose="020B0400000000000000" pitchFamily="34" charset="-128"/>
            </a:endParaRPr>
          </a:p>
          <a:p>
            <a:pPr marL="457188" lvl="1" indent="0">
              <a:lnSpc>
                <a:spcPts val="3000"/>
              </a:lnSpc>
              <a:buNone/>
            </a:pPr>
            <a:r>
              <a:rPr lang="en-US" altLang="ja-JP" sz="2400" dirty="0">
                <a:latin typeface="源ノ角ゴシック Normal" panose="020B0400000000000000" pitchFamily="34" charset="-128"/>
                <a:ea typeface="源ノ角ゴシック Normal" panose="020B0400000000000000" pitchFamily="34" charset="-128"/>
              </a:rPr>
              <a:t>※</a:t>
            </a:r>
            <a:r>
              <a:rPr lang="en-US" altLang="ja-JP" sz="2400" dirty="0">
                <a:latin typeface="font000000002b7c581c"/>
              </a:rPr>
              <a:t> 60 </a:t>
            </a:r>
            <a:r>
              <a:rPr lang="ja-JP" altLang="en-US" sz="2400" dirty="0">
                <a:latin typeface="font000000002b7c581c"/>
              </a:rPr>
              <a:t>日移動平均線を</a:t>
            </a:r>
            <a:r>
              <a:rPr lang="en-US" altLang="ja-JP" sz="2400" dirty="0">
                <a:latin typeface="font000000002b7c581c"/>
              </a:rPr>
              <a:t>FMA</a:t>
            </a:r>
            <a:r>
              <a:rPr lang="ja-JP" altLang="en-US" sz="2400" dirty="0">
                <a:latin typeface="font000000002b7c581c"/>
              </a:rPr>
              <a:t>，日経平均株価を</a:t>
            </a:r>
            <a:r>
              <a:rPr lang="en-US" altLang="ja-JP" sz="2400" dirty="0">
                <a:latin typeface="font000000002b7c581c"/>
              </a:rPr>
              <a:t>Nikkei</a:t>
            </a:r>
            <a:r>
              <a:rPr lang="ja-JP" altLang="en-US" sz="2400" dirty="0">
                <a:latin typeface="font000000002b7c581c"/>
              </a:rPr>
              <a:t>とする</a:t>
            </a:r>
            <a:endParaRPr lang="en-US" altLang="ja-JP" sz="2400" dirty="0">
              <a:latin typeface="源ノ角ゴシック Normal" panose="020B0400000000000000" pitchFamily="34" charset="-128"/>
              <a:ea typeface="源ノ角ゴシック Normal" panose="020B0400000000000000" pitchFamily="34" charset="-128"/>
            </a:endParaRPr>
          </a:p>
          <a:p>
            <a:pPr lvl="1">
              <a:lnSpc>
                <a:spcPts val="3000"/>
              </a:lnSpc>
            </a:pPr>
            <a:endParaRPr lang="ja-JP" altLang="en-US" sz="2000" dirty="0">
              <a:latin typeface="源ノ角ゴシック Normal" panose="020B0400000000000000" pitchFamily="34" charset="-128"/>
              <a:ea typeface="源ノ角ゴシック Normal" panose="020B0400000000000000" pitchFamily="34" charset="-128"/>
            </a:endParaRPr>
          </a:p>
        </p:txBody>
      </p:sp>
      <p:sp>
        <p:nvSpPr>
          <p:cNvPr id="3" name="スライド番号プレースホルダー 2">
            <a:extLst>
              <a:ext uri="{FF2B5EF4-FFF2-40B4-BE49-F238E27FC236}">
                <a16:creationId xmlns:a16="http://schemas.microsoft.com/office/drawing/2014/main" id="{1C37D898-A806-A3BC-A94A-893A2ECBA316}"/>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8</a:t>
            </a:fld>
            <a:endParaRPr kumimoji="1" lang="ja-JP" altLang="en-US" dirty="0">
              <a:solidFill>
                <a:srgbClr val="FFFFFF"/>
              </a:solidFill>
              <a:latin typeface="Tahoma" pitchFamily="34" charset="0"/>
            </a:endParaRPr>
          </a:p>
        </p:txBody>
      </p:sp>
    </p:spTree>
    <p:extLst>
      <p:ext uri="{BB962C8B-B14F-4D97-AF65-F5344CB8AC3E}">
        <p14:creationId xmlns:p14="http://schemas.microsoft.com/office/powerpoint/2010/main" val="108585507"/>
      </p:ext>
    </p:extLst>
  </p:cSld>
  <p:clrMapOvr>
    <a:masterClrMapping/>
  </p:clrMapOvr>
  <mc:AlternateContent xmlns:mc="http://schemas.openxmlformats.org/markup-compatibility/2006" xmlns:p14="http://schemas.microsoft.com/office/powerpoint/2010/main">
    <mc:Choice Requires="p14">
      <p:transition spd="slow" p14:dur="2000" advTm="22737"/>
    </mc:Choice>
    <mc:Fallback xmlns="">
      <p:transition spd="slow" advTm="227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60431-33F0-653D-2D7F-309E30905736}"/>
            </a:ext>
          </a:extLst>
        </p:cNvPr>
        <p:cNvGrpSpPr/>
        <p:nvPr/>
      </p:nvGrpSpPr>
      <p:grpSpPr>
        <a:xfrm>
          <a:off x="0" y="0"/>
          <a:ext cx="0" cy="0"/>
          <a:chOff x="0" y="0"/>
          <a:chExt cx="0" cy="0"/>
        </a:xfrm>
      </p:grpSpPr>
      <p:sp>
        <p:nvSpPr>
          <p:cNvPr id="6148" name="Rectangle 2">
            <a:extLst>
              <a:ext uri="{FF2B5EF4-FFF2-40B4-BE49-F238E27FC236}">
                <a16:creationId xmlns:a16="http://schemas.microsoft.com/office/drawing/2014/main" id="{5D99721A-1612-1BA5-4279-D1C506C4B78A}"/>
              </a:ext>
            </a:extLst>
          </p:cNvPr>
          <p:cNvSpPr>
            <a:spLocks noGrp="1" noChangeArrowheads="1"/>
          </p:cNvSpPr>
          <p:nvPr>
            <p:ph type="title"/>
          </p:nvPr>
        </p:nvSpPr>
        <p:spPr>
          <a:xfrm>
            <a:off x="71422" y="240648"/>
            <a:ext cx="6226347" cy="737904"/>
          </a:xfrm>
        </p:spPr>
        <p:txBody>
          <a:bodyPr/>
          <a:lstStyle/>
          <a:p>
            <a:pPr eaLnBrk="1" hangingPunct="1"/>
            <a:r>
              <a:rPr lang="ja-JP" altLang="en-US" dirty="0">
                <a:latin typeface="源ノ角ゴシック" panose="020B0500000000000000" pitchFamily="34" charset="-128"/>
                <a:ea typeface="源ノ角ゴシック" panose="020B0500000000000000" pitchFamily="34" charset="-128"/>
              </a:rPr>
              <a:t>組み合わせ</a:t>
            </a:r>
            <a:r>
              <a:rPr lang="en-US" altLang="ja-JP" dirty="0">
                <a:latin typeface="源ノ角ゴシック" panose="020B0500000000000000" pitchFamily="34" charset="-128"/>
                <a:ea typeface="源ノ角ゴシック" panose="020B0500000000000000" pitchFamily="34" charset="-128"/>
              </a:rPr>
              <a:t>(2/3)</a:t>
            </a:r>
            <a:endParaRPr lang="ja-JP" altLang="en-US" dirty="0">
              <a:latin typeface="源ノ角ゴシック" panose="020B0500000000000000" pitchFamily="34" charset="-128"/>
              <a:ea typeface="源ノ角ゴシック" panose="020B0500000000000000" pitchFamily="34" charset="-128"/>
            </a:endParaRPr>
          </a:p>
        </p:txBody>
      </p:sp>
      <p:sp>
        <p:nvSpPr>
          <p:cNvPr id="6149" name="Rectangle 3">
            <a:extLst>
              <a:ext uri="{FF2B5EF4-FFF2-40B4-BE49-F238E27FC236}">
                <a16:creationId xmlns:a16="http://schemas.microsoft.com/office/drawing/2014/main" id="{0F10315E-AD45-3044-7940-A80B91E8C891}"/>
              </a:ext>
            </a:extLst>
          </p:cNvPr>
          <p:cNvSpPr>
            <a:spLocks noGrp="1" noChangeArrowheads="1"/>
          </p:cNvSpPr>
          <p:nvPr>
            <p:ph idx="1"/>
          </p:nvPr>
        </p:nvSpPr>
        <p:spPr>
          <a:xfrm>
            <a:off x="0" y="978552"/>
            <a:ext cx="9144000" cy="5438113"/>
          </a:xfrm>
        </p:spPr>
        <p:txBody>
          <a:bodyPr/>
          <a:lstStyle/>
          <a:p>
            <a:pPr>
              <a:lnSpc>
                <a:spcPts val="3000"/>
              </a:lnSpc>
            </a:pPr>
            <a:r>
              <a:rPr lang="en-US" altLang="ja-JP" sz="2800" dirty="0">
                <a:latin typeface="源ノ角ゴシック Normal" panose="020B0400000000000000" pitchFamily="34" charset="-128"/>
                <a:ea typeface="源ノ角ゴシック Normal" panose="020B0400000000000000" pitchFamily="34" charset="-128"/>
              </a:rPr>
              <a:t>BB</a:t>
            </a:r>
          </a:p>
          <a:p>
            <a:pPr marL="457188" lvl="1" indent="0">
              <a:lnSpc>
                <a:spcPts val="3000"/>
              </a:lnSpc>
              <a:buNone/>
            </a:pPr>
            <a:r>
              <a:rPr lang="ja-JP" altLang="en-US" sz="2400" dirty="0">
                <a:latin typeface="源ノ角ゴシック Normal" panose="020B0400000000000000" pitchFamily="34" charset="-128"/>
                <a:ea typeface="源ノ角ゴシック Normal" panose="020B0400000000000000" pitchFamily="34" charset="-128"/>
              </a:rPr>
              <a:t>以下の買いシグナルが立ったとき</a:t>
            </a:r>
            <a:endParaRPr lang="en-US" altLang="ja-JP" sz="2400" dirty="0">
              <a:latin typeface="源ノ角ゴシック Normal" panose="020B0400000000000000" pitchFamily="34" charset="-128"/>
              <a:ea typeface="源ノ角ゴシック Normal" panose="020B0400000000000000" pitchFamily="34" charset="-128"/>
            </a:endParaRPr>
          </a:p>
          <a:p>
            <a:pPr marL="457188" lvl="1" indent="0">
              <a:lnSpc>
                <a:spcPts val="3000"/>
              </a:lnSpc>
              <a:buNone/>
            </a:pPr>
            <a:endParaRPr lang="en-US" altLang="ja-JP" sz="2400" dirty="0">
              <a:latin typeface="源ノ角ゴシック Normal" panose="020B0400000000000000" pitchFamily="34" charset="-128"/>
              <a:ea typeface="源ノ角ゴシック Normal" panose="020B0400000000000000" pitchFamily="34" charset="-128"/>
            </a:endParaRP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1</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BB</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2</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BB</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FMA</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3</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BB</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Nikkei</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BB</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FMA</a:t>
            </a:r>
            <a:r>
              <a:rPr lang="ja-JP" altLang="en-US" sz="2400" dirty="0">
                <a:latin typeface="源ノ角ゴシック Normal" panose="020B0400000000000000" pitchFamily="34" charset="-128"/>
                <a:ea typeface="源ノ角ゴシック Normal" panose="020B0400000000000000" pitchFamily="34" charset="-128"/>
              </a:rPr>
              <a:t>と</a:t>
            </a:r>
            <a:r>
              <a:rPr lang="en-US" altLang="ja-JP" sz="2400" dirty="0">
                <a:latin typeface="源ノ角ゴシック Normal" panose="020B0400000000000000" pitchFamily="34" charset="-128"/>
                <a:ea typeface="源ノ角ゴシック Normal" panose="020B0400000000000000" pitchFamily="34" charset="-128"/>
              </a:rPr>
              <a:t>Nikkei</a:t>
            </a:r>
          </a:p>
          <a:p>
            <a:pPr lvl="1">
              <a:lnSpc>
                <a:spcPts val="3000"/>
              </a:lnSpc>
            </a:pPr>
            <a:r>
              <a:rPr lang="en-US" altLang="ja-JP" sz="2400" dirty="0">
                <a:latin typeface="源ノ角ゴシック Normal" panose="020B0400000000000000" pitchFamily="34" charset="-128"/>
                <a:ea typeface="源ノ角ゴシック Normal" panose="020B0400000000000000" pitchFamily="34" charset="-128"/>
              </a:rPr>
              <a:t>5</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(B2)</a:t>
            </a:r>
            <a:r>
              <a:rPr lang="ja-JP" altLang="en-US" sz="2400" dirty="0">
                <a:latin typeface="源ノ角ゴシック Normal" panose="020B0400000000000000" pitchFamily="34" charset="-128"/>
                <a:ea typeface="源ノ角ゴシック Normal" panose="020B0400000000000000" pitchFamily="34" charset="-128"/>
              </a:rPr>
              <a:t>かつ</a:t>
            </a:r>
            <a:r>
              <a:rPr lang="en-US" altLang="ja-JP" sz="2400" dirty="0">
                <a:latin typeface="源ノ角ゴシック Normal" panose="020B0400000000000000" pitchFamily="34" charset="-128"/>
                <a:ea typeface="源ノ角ゴシック Normal" panose="020B0400000000000000" pitchFamily="34" charset="-128"/>
              </a:rPr>
              <a:t>((B3)</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(B4))</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BB</a:t>
            </a:r>
            <a:r>
              <a:rPr lang="ja-JP" altLang="en-US" sz="2400" dirty="0">
                <a:latin typeface="源ノ角ゴシック Normal" panose="020B0400000000000000" pitchFamily="34" charset="-128"/>
                <a:ea typeface="源ノ角ゴシック Normal" panose="020B0400000000000000" pitchFamily="34" charset="-128"/>
              </a:rPr>
              <a:t>→</a:t>
            </a:r>
            <a:r>
              <a:rPr lang="en-US" altLang="ja-JP" sz="2400" dirty="0">
                <a:latin typeface="源ノ角ゴシック Normal" panose="020B0400000000000000" pitchFamily="34" charset="-128"/>
                <a:ea typeface="源ノ角ゴシック Normal" panose="020B0400000000000000" pitchFamily="34" charset="-128"/>
              </a:rPr>
              <a:t>FMA</a:t>
            </a:r>
            <a:r>
              <a:rPr lang="ja-JP" altLang="en-US" sz="2400" dirty="0">
                <a:latin typeface="源ノ角ゴシック Normal" panose="020B0400000000000000" pitchFamily="34" charset="-128"/>
                <a:ea typeface="源ノ角ゴシック Normal" panose="020B0400000000000000" pitchFamily="34" charset="-128"/>
              </a:rPr>
              <a:t>または</a:t>
            </a:r>
            <a:r>
              <a:rPr lang="en-US" altLang="ja-JP" sz="2400" dirty="0">
                <a:latin typeface="源ノ角ゴシック Normal" panose="020B0400000000000000" pitchFamily="34" charset="-128"/>
                <a:ea typeface="源ノ角ゴシック Normal" panose="020B0400000000000000" pitchFamily="34" charset="-128"/>
              </a:rPr>
              <a:t>Nikkei</a:t>
            </a:r>
          </a:p>
          <a:p>
            <a:pPr lvl="1">
              <a:lnSpc>
                <a:spcPts val="3000"/>
              </a:lnSpc>
            </a:pPr>
            <a:endParaRPr kumimoji="1" lang="en-US" altLang="ja-JP"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lvl="1">
              <a:lnSpc>
                <a:spcPts val="3000"/>
              </a:lnSpc>
            </a:pPr>
            <a:endParaRPr lang="ja-JP" altLang="en-US" sz="2000" dirty="0">
              <a:latin typeface="源ノ角ゴシック Normal" panose="020B0400000000000000" pitchFamily="34" charset="-128"/>
              <a:ea typeface="源ノ角ゴシック Normal" panose="020B0400000000000000" pitchFamily="34" charset="-128"/>
            </a:endParaRPr>
          </a:p>
        </p:txBody>
      </p:sp>
      <p:sp>
        <p:nvSpPr>
          <p:cNvPr id="3" name="スライド番号プレースホルダー 2">
            <a:extLst>
              <a:ext uri="{FF2B5EF4-FFF2-40B4-BE49-F238E27FC236}">
                <a16:creationId xmlns:a16="http://schemas.microsoft.com/office/drawing/2014/main" id="{920E845A-5522-0DF3-17DD-01ACE0E404E0}"/>
              </a:ext>
            </a:extLst>
          </p:cNvPr>
          <p:cNvSpPr>
            <a:spLocks noGrp="1"/>
          </p:cNvSpPr>
          <p:nvPr>
            <p:ph type="sldNum" sz="quarter" idx="11"/>
          </p:nvPr>
        </p:nvSpPr>
        <p:spPr/>
        <p:txBody>
          <a:bodyPr/>
          <a:lstStyle/>
          <a:p>
            <a:pPr fontAlgn="base">
              <a:spcBef>
                <a:spcPct val="0"/>
              </a:spcBef>
              <a:spcAft>
                <a:spcPct val="0"/>
              </a:spcAft>
            </a:pPr>
            <a:fld id="{DEB8ADFA-4DF1-4FC9-90D4-A408815E1C08}" type="slidenum">
              <a:rPr kumimoji="1" lang="ja-JP" altLang="en-US" smtClean="0">
                <a:solidFill>
                  <a:srgbClr val="FFFFFF"/>
                </a:solidFill>
                <a:latin typeface="Tahoma" pitchFamily="34" charset="0"/>
              </a:rPr>
              <a:pPr fontAlgn="base">
                <a:spcBef>
                  <a:spcPct val="0"/>
                </a:spcBef>
                <a:spcAft>
                  <a:spcPct val="0"/>
                </a:spcAft>
              </a:pPr>
              <a:t>9</a:t>
            </a:fld>
            <a:endParaRPr kumimoji="1" lang="ja-JP" altLang="en-US" dirty="0">
              <a:solidFill>
                <a:srgbClr val="FFFFFF"/>
              </a:solidFill>
              <a:latin typeface="Tahoma" pitchFamily="34" charset="0"/>
            </a:endParaRPr>
          </a:p>
        </p:txBody>
      </p:sp>
    </p:spTree>
    <p:extLst>
      <p:ext uri="{BB962C8B-B14F-4D97-AF65-F5344CB8AC3E}">
        <p14:creationId xmlns:p14="http://schemas.microsoft.com/office/powerpoint/2010/main" val="22612302"/>
      </p:ext>
    </p:extLst>
  </p:cSld>
  <p:clrMapOvr>
    <a:masterClrMapping/>
  </p:clrMapOvr>
  <mc:AlternateContent xmlns:mc="http://schemas.openxmlformats.org/markup-compatibility/2006" xmlns:p14="http://schemas.microsoft.com/office/powerpoint/2010/main">
    <mc:Choice Requires="p14">
      <p:transition spd="slow" p14:dur="2000" advTm="22737"/>
    </mc:Choice>
    <mc:Fallback xmlns="">
      <p:transition spd="slow" advTm="22737"/>
    </mc:Fallback>
  </mc:AlternateContent>
</p:sld>
</file>

<file path=ppt/theme/theme1.xml><?xml version="1.0" encoding="utf-8"?>
<a:theme xmlns:a="http://schemas.openxmlformats.org/drawingml/2006/main" name="PDAA2011templete">
  <a:themeElements>
    <a:clrScheme name="fujiwaralab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ユーザー定義 2">
      <a:majorFont>
        <a:latin typeface="游ゴシック"/>
        <a:ea typeface="源ノ角ゴシック Normal"/>
        <a:cs typeface=""/>
      </a:majorFont>
      <a:minorFont>
        <a:latin typeface="游ゴシック"/>
        <a:ea typeface="源ノ角ゴシック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30000">
            <a:ln>
              <a:noFill/>
            </a:ln>
            <a:solidFill>
              <a:schemeClr val="tx1"/>
            </a:solidFill>
            <a:effectLst/>
            <a:latin typeface="Tahoma" pitchFamily="-106" charset="0"/>
            <a:ea typeface="ＭＳ Ｐゴシック" pitchFamily="-106" charset="-128"/>
            <a:cs typeface="ＭＳ Ｐゴシック" pitchFamily="-106" charset="-128"/>
          </a:defRPr>
        </a:defPPr>
      </a:lstStyle>
    </a:spDef>
    <a:lnDef>
      <a:spPr>
        <a:noFill/>
        <a:ln w="28575" cap="flat" cmpd="sng" algn="ctr">
          <a:solidFill>
            <a:sysClr val="windowText" lastClr="000000"/>
          </a:solidFill>
          <a:prstDash val="solid"/>
          <a:miter lim="800000"/>
          <a:tailEnd type="triangle"/>
        </a:ln>
        <a:effectLst/>
      </a:spPr>
      <a:bodyPr/>
      <a:lstStyle/>
    </a:lnDef>
  </a:objectDefaults>
  <a:extraClrSchemeLst>
    <a:extraClrScheme>
      <a:clrScheme name="fujiwaralab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jiwaralab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jiwaralab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jiwaralab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jiwaralab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jiwaralab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jiwaralab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7FF6302A1E51E41BABF5793DDFB6D21" ma:contentTypeVersion="10" ma:contentTypeDescription="新しいドキュメントを作成します。" ma:contentTypeScope="" ma:versionID="792787c9ccc23c3a9ea3eebe612f4c00">
  <xsd:schema xmlns:xsd="http://www.w3.org/2001/XMLSchema" xmlns:xs="http://www.w3.org/2001/XMLSchema" xmlns:p="http://schemas.microsoft.com/office/2006/metadata/properties" xmlns:ns3="f9aa9343-9039-4655-9199-2f6b4e9b9327" targetNamespace="http://schemas.microsoft.com/office/2006/metadata/properties" ma:root="true" ma:fieldsID="11a8cd34665b20b54aabca99ff1ccd04" ns3:_="">
    <xsd:import namespace="f9aa9343-9039-4655-9199-2f6b4e9b932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aa9343-9039-4655-9199-2f6b4e9b93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2B90DD-4733-4D94-82F4-4A0B2705D3A7}">
  <ds:schemaRefs>
    <ds:schemaRef ds:uri="f9aa9343-9039-4655-9199-2f6b4e9b9327"/>
    <ds:schemaRef ds:uri="http://purl.org/dc/term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CCB0CE2-FFAA-4EC4-A167-1673737169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aa9343-9039-4655-9199-2f6b4e9b9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4E037A-90AD-4774-93F5-94665C8D58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37265</TotalTime>
  <Words>2170</Words>
  <Application>Microsoft Office PowerPoint</Application>
  <PresentationFormat>画面に合わせる (4:3)</PresentationFormat>
  <Paragraphs>175</Paragraphs>
  <Slides>12</Slides>
  <Notes>12</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12</vt:i4>
      </vt:variant>
    </vt:vector>
  </HeadingPairs>
  <TitlesOfParts>
    <vt:vector size="24" baseType="lpstr">
      <vt:lpstr>-apple-system</vt:lpstr>
      <vt:lpstr>CMR12</vt:lpstr>
      <vt:lpstr>font000000002b7c581c</vt:lpstr>
      <vt:lpstr>ＭＳ 明朝</vt:lpstr>
      <vt:lpstr>源ノ角ゴシック</vt:lpstr>
      <vt:lpstr>源ノ角ゴシック Normal</vt:lpstr>
      <vt:lpstr>游ゴシック</vt:lpstr>
      <vt:lpstr>Calibri</vt:lpstr>
      <vt:lpstr>Tahoma</vt:lpstr>
      <vt:lpstr>Times New Roman</vt:lpstr>
      <vt:lpstr>Wingdings</vt:lpstr>
      <vt:lpstr>PDAA2011templete</vt:lpstr>
      <vt:lpstr>テクニカル指標の組み合わせによる トレーディングアルゴリズムの提案</vt:lpstr>
      <vt:lpstr>研究背景</vt:lpstr>
      <vt:lpstr>株取引の概要(1/2)</vt:lpstr>
      <vt:lpstr>株取引の概要(2/2)</vt:lpstr>
      <vt:lpstr>テクニカル指標(1/2)</vt:lpstr>
      <vt:lpstr>テクニカル指標(2/2)</vt:lpstr>
      <vt:lpstr>提案アルゴリズム</vt:lpstr>
      <vt:lpstr>組み合わせ(1/3)</vt:lpstr>
      <vt:lpstr>組み合わせ(2/3)</vt:lpstr>
      <vt:lpstr>組み合わせ(3/3)</vt:lpstr>
      <vt:lpstr>シミュレーション結果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長期投資におけるトレーディングアルゴリズムの検証と提案</dc:title>
  <dc:creator>Morimoto Eitarou</dc:creator>
  <cp:lastModifiedBy>rahman ankon</cp:lastModifiedBy>
  <cp:revision>381</cp:revision>
  <cp:lastPrinted>2023-02-13T22:58:28Z</cp:lastPrinted>
  <dcterms:created xsi:type="dcterms:W3CDTF">2016-11-28T05:23:55Z</dcterms:created>
  <dcterms:modified xsi:type="dcterms:W3CDTF">2024-02-20T15:24:37Z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0x01010097FF6302A1E51E41BABF5793DDFB6D21</vt:lpwstr>
  </property>
</Properties>
</file>