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75"/>
  </p:notesMasterIdLst>
  <p:sldIdLst>
    <p:sldId id="335" r:id="rId2"/>
    <p:sldId id="336" r:id="rId3"/>
    <p:sldId id="337" r:id="rId4"/>
    <p:sldId id="338" r:id="rId5"/>
    <p:sldId id="339" r:id="rId6"/>
    <p:sldId id="340" r:id="rId7"/>
    <p:sldId id="263" r:id="rId8"/>
    <p:sldId id="264" r:id="rId9"/>
    <p:sldId id="265" r:id="rId10"/>
    <p:sldId id="266" r:id="rId11"/>
    <p:sldId id="267" r:id="rId12"/>
    <p:sldId id="268" r:id="rId13"/>
    <p:sldId id="333" r:id="rId14"/>
    <p:sldId id="269" r:id="rId15"/>
    <p:sldId id="270" r:id="rId16"/>
    <p:sldId id="271" r:id="rId17"/>
    <p:sldId id="272" r:id="rId18"/>
    <p:sldId id="273" r:id="rId19"/>
    <p:sldId id="274" r:id="rId20"/>
    <p:sldId id="275" r:id="rId21"/>
    <p:sldId id="276" r:id="rId22"/>
    <p:sldId id="277" r:id="rId23"/>
    <p:sldId id="374" r:id="rId24"/>
    <p:sldId id="375" r:id="rId25"/>
    <p:sldId id="278" r:id="rId26"/>
    <p:sldId id="279" r:id="rId27"/>
    <p:sldId id="280" r:id="rId28"/>
    <p:sldId id="384" r:id="rId29"/>
    <p:sldId id="281" r:id="rId30"/>
    <p:sldId id="283" r:id="rId31"/>
    <p:sldId id="284" r:id="rId32"/>
    <p:sldId id="376" r:id="rId33"/>
    <p:sldId id="378" r:id="rId34"/>
    <p:sldId id="286" r:id="rId35"/>
    <p:sldId id="379" r:id="rId36"/>
    <p:sldId id="287" r:id="rId37"/>
    <p:sldId id="288" r:id="rId38"/>
    <p:sldId id="380" r:id="rId39"/>
    <p:sldId id="381" r:id="rId40"/>
    <p:sldId id="382" r:id="rId41"/>
    <p:sldId id="341" r:id="rId42"/>
    <p:sldId id="342" r:id="rId43"/>
    <p:sldId id="343" r:id="rId44"/>
    <p:sldId id="344" r:id="rId45"/>
    <p:sldId id="345" r:id="rId46"/>
    <p:sldId id="346" r:id="rId47"/>
    <p:sldId id="383"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64" r:id="rId65"/>
    <p:sldId id="365" r:id="rId66"/>
    <p:sldId id="366" r:id="rId67"/>
    <p:sldId id="367" r:id="rId68"/>
    <p:sldId id="368" r:id="rId69"/>
    <p:sldId id="369" r:id="rId70"/>
    <p:sldId id="370" r:id="rId71"/>
    <p:sldId id="371" r:id="rId72"/>
    <p:sldId id="372" r:id="rId73"/>
    <p:sldId id="373" r:id="rId7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0"/>
    <p:restoredTop sz="82837" autoAdjust="0"/>
  </p:normalViewPr>
  <p:slideViewPr>
    <p:cSldViewPr>
      <p:cViewPr varScale="1">
        <p:scale>
          <a:sx n="100" d="100"/>
          <a:sy n="100" d="100"/>
        </p:scale>
        <p:origin x="91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endParaRPr lang="en-US"/>
          </a:p>
        </p:txBody>
      </p:sp>
      <p:sp>
        <p:nvSpPr>
          <p:cNvPr id="10240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endParaRPr lang="en-US"/>
          </a:p>
        </p:txBody>
      </p:sp>
      <p:sp>
        <p:nvSpPr>
          <p:cNvPr id="10240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2D2CC863-72CD-46F1-A2FF-07A870019194}" type="slidenum">
              <a:rPr lang="en-US"/>
              <a:pPr/>
              <a:t>‹#›</a:t>
            </a:fld>
            <a:endParaRPr lang="en-US"/>
          </a:p>
        </p:txBody>
      </p:sp>
    </p:spTree>
    <p:extLst>
      <p:ext uri="{BB962C8B-B14F-4D97-AF65-F5344CB8AC3E}">
        <p14:creationId xmlns:p14="http://schemas.microsoft.com/office/powerpoint/2010/main" val="641212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endParaRPr lang="en-US">
              <a:latin typeface="Times New Roman" pitchFamily="18" charset="0"/>
            </a:endParaRPr>
          </a:p>
        </p:txBody>
      </p:sp>
      <p:sp>
        <p:nvSpPr>
          <p:cNvPr id="15363" name="Slide Number Placeholder 3"/>
          <p:cNvSpPr>
            <a:spLocks noGrp="1"/>
          </p:cNvSpPr>
          <p:nvPr>
            <p:ph type="sldNum" sz="quarter" idx="5"/>
          </p:nvPr>
        </p:nvSpPr>
        <p:spPr>
          <a:noFill/>
        </p:spPr>
        <p:txBody>
          <a:bodyPr/>
          <a:lstStyle/>
          <a:p>
            <a:fld id="{C5B5CF25-174D-409A-96A6-29DAEACDC635}" type="slidenum">
              <a:rPr lang="en-US"/>
              <a:pPr/>
              <a:t>1</a:t>
            </a:fld>
            <a:endParaRPr lang="en-US"/>
          </a:p>
        </p:txBody>
      </p:sp>
    </p:spTree>
    <p:extLst>
      <p:ext uri="{BB962C8B-B14F-4D97-AF65-F5344CB8AC3E}">
        <p14:creationId xmlns:p14="http://schemas.microsoft.com/office/powerpoint/2010/main" val="68810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p:spPr>
        <p:txBody>
          <a:bodyPr/>
          <a:lstStyle/>
          <a:p>
            <a:endParaRPr lang="en-US">
              <a:latin typeface="Times New Roman" pitchFamily="18" charset="0"/>
            </a:endParaRPr>
          </a:p>
        </p:txBody>
      </p:sp>
      <p:sp>
        <p:nvSpPr>
          <p:cNvPr id="35843" name="Slide Number Placeholder 3"/>
          <p:cNvSpPr>
            <a:spLocks noGrp="1"/>
          </p:cNvSpPr>
          <p:nvPr>
            <p:ph type="sldNum" sz="quarter" idx="5"/>
          </p:nvPr>
        </p:nvSpPr>
        <p:spPr>
          <a:noFill/>
        </p:spPr>
        <p:txBody>
          <a:bodyPr/>
          <a:lstStyle/>
          <a:p>
            <a:fld id="{D0B234A8-7131-4963-B88E-684E0D525C05}" type="slidenum">
              <a:rPr lang="en-US"/>
              <a:pPr/>
              <a:t>10</a:t>
            </a:fld>
            <a:endParaRPr lang="en-US"/>
          </a:p>
        </p:txBody>
      </p:sp>
    </p:spTree>
    <p:extLst>
      <p:ext uri="{BB962C8B-B14F-4D97-AF65-F5344CB8AC3E}">
        <p14:creationId xmlns:p14="http://schemas.microsoft.com/office/powerpoint/2010/main" val="129279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endParaRPr lang="en-US">
              <a:latin typeface="Times New Roman" pitchFamily="18" charset="0"/>
            </a:endParaRPr>
          </a:p>
        </p:txBody>
      </p:sp>
      <p:sp>
        <p:nvSpPr>
          <p:cNvPr id="37891" name="Slide Number Placeholder 3"/>
          <p:cNvSpPr>
            <a:spLocks noGrp="1"/>
          </p:cNvSpPr>
          <p:nvPr>
            <p:ph type="sldNum" sz="quarter" idx="5"/>
          </p:nvPr>
        </p:nvSpPr>
        <p:spPr>
          <a:noFill/>
        </p:spPr>
        <p:txBody>
          <a:bodyPr/>
          <a:lstStyle/>
          <a:p>
            <a:fld id="{1FE1349C-3A70-4EC6-A64D-1BDB955C79A1}" type="slidenum">
              <a:rPr lang="en-US"/>
              <a:pPr/>
              <a:t>11</a:t>
            </a:fld>
            <a:endParaRPr lang="en-US"/>
          </a:p>
        </p:txBody>
      </p:sp>
    </p:spTree>
    <p:extLst>
      <p:ext uri="{BB962C8B-B14F-4D97-AF65-F5344CB8AC3E}">
        <p14:creationId xmlns:p14="http://schemas.microsoft.com/office/powerpoint/2010/main" val="195641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endParaRPr lang="en-US">
              <a:latin typeface="Times New Roman" pitchFamily="18" charset="0"/>
            </a:endParaRPr>
          </a:p>
        </p:txBody>
      </p:sp>
      <p:sp>
        <p:nvSpPr>
          <p:cNvPr id="39939" name="Slide Number Placeholder 3"/>
          <p:cNvSpPr>
            <a:spLocks noGrp="1"/>
          </p:cNvSpPr>
          <p:nvPr>
            <p:ph type="sldNum" sz="quarter" idx="5"/>
          </p:nvPr>
        </p:nvSpPr>
        <p:spPr>
          <a:noFill/>
        </p:spPr>
        <p:txBody>
          <a:bodyPr/>
          <a:lstStyle/>
          <a:p>
            <a:fld id="{BF7327E9-A265-4A29-9C0C-DB43DA351C76}" type="slidenum">
              <a:rPr lang="en-US"/>
              <a:pPr/>
              <a:t>12</a:t>
            </a:fld>
            <a:endParaRPr lang="en-US"/>
          </a:p>
        </p:txBody>
      </p:sp>
    </p:spTree>
    <p:extLst>
      <p:ext uri="{BB962C8B-B14F-4D97-AF65-F5344CB8AC3E}">
        <p14:creationId xmlns:p14="http://schemas.microsoft.com/office/powerpoint/2010/main" val="1371206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p:spPr>
        <p:txBody>
          <a:bodyPr/>
          <a:lstStyle/>
          <a:p>
            <a:endParaRPr lang="en-US">
              <a:latin typeface="Times New Roman" pitchFamily="18" charset="0"/>
            </a:endParaRPr>
          </a:p>
        </p:txBody>
      </p:sp>
      <p:sp>
        <p:nvSpPr>
          <p:cNvPr id="41987" name="Slide Number Placeholder 3"/>
          <p:cNvSpPr>
            <a:spLocks noGrp="1"/>
          </p:cNvSpPr>
          <p:nvPr>
            <p:ph type="sldNum" sz="quarter" idx="5"/>
          </p:nvPr>
        </p:nvSpPr>
        <p:spPr>
          <a:noFill/>
        </p:spPr>
        <p:txBody>
          <a:bodyPr/>
          <a:lstStyle/>
          <a:p>
            <a:fld id="{EA6B721E-3002-48C5-BCDD-3F3A841D4FD6}" type="slidenum">
              <a:rPr lang="en-US"/>
              <a:pPr/>
              <a:t>13</a:t>
            </a:fld>
            <a:endParaRPr lang="en-US"/>
          </a:p>
        </p:txBody>
      </p:sp>
    </p:spTree>
    <p:extLst>
      <p:ext uri="{BB962C8B-B14F-4D97-AF65-F5344CB8AC3E}">
        <p14:creationId xmlns:p14="http://schemas.microsoft.com/office/powerpoint/2010/main" val="1218730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a:latin typeface="Times New Roman" pitchFamily="18" charset="0"/>
            </a:endParaRPr>
          </a:p>
        </p:txBody>
      </p:sp>
      <p:sp>
        <p:nvSpPr>
          <p:cNvPr id="44035" name="Slide Number Placeholder 3"/>
          <p:cNvSpPr>
            <a:spLocks noGrp="1"/>
          </p:cNvSpPr>
          <p:nvPr>
            <p:ph type="sldNum" sz="quarter" idx="5"/>
          </p:nvPr>
        </p:nvSpPr>
        <p:spPr>
          <a:noFill/>
        </p:spPr>
        <p:txBody>
          <a:bodyPr/>
          <a:lstStyle/>
          <a:p>
            <a:fld id="{4BB0F176-B2F9-42BD-BFC3-6CCC88C9B8B1}" type="slidenum">
              <a:rPr lang="en-US"/>
              <a:pPr/>
              <a:t>14</a:t>
            </a:fld>
            <a:endParaRPr lang="en-US"/>
          </a:p>
        </p:txBody>
      </p:sp>
    </p:spTree>
    <p:extLst>
      <p:ext uri="{BB962C8B-B14F-4D97-AF65-F5344CB8AC3E}">
        <p14:creationId xmlns:p14="http://schemas.microsoft.com/office/powerpoint/2010/main" val="50200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p:spPr>
        <p:txBody>
          <a:bodyPr/>
          <a:lstStyle/>
          <a:p>
            <a:endParaRPr lang="en-US">
              <a:latin typeface="Times New Roman" pitchFamily="18" charset="0"/>
            </a:endParaRPr>
          </a:p>
        </p:txBody>
      </p:sp>
      <p:sp>
        <p:nvSpPr>
          <p:cNvPr id="46083" name="Slide Number Placeholder 3"/>
          <p:cNvSpPr>
            <a:spLocks noGrp="1"/>
          </p:cNvSpPr>
          <p:nvPr>
            <p:ph type="sldNum" sz="quarter" idx="5"/>
          </p:nvPr>
        </p:nvSpPr>
        <p:spPr>
          <a:noFill/>
        </p:spPr>
        <p:txBody>
          <a:bodyPr/>
          <a:lstStyle/>
          <a:p>
            <a:fld id="{134EF86E-C62B-4A4D-90FD-ACF6FD76DE2D}" type="slidenum">
              <a:rPr lang="en-US"/>
              <a:pPr/>
              <a:t>15</a:t>
            </a:fld>
            <a:endParaRPr lang="en-US"/>
          </a:p>
        </p:txBody>
      </p:sp>
    </p:spTree>
    <p:extLst>
      <p:ext uri="{BB962C8B-B14F-4D97-AF65-F5344CB8AC3E}">
        <p14:creationId xmlns:p14="http://schemas.microsoft.com/office/powerpoint/2010/main" val="1814671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p:spPr>
        <p:txBody>
          <a:bodyPr/>
          <a:lstStyle/>
          <a:p>
            <a:endParaRPr lang="en-US">
              <a:latin typeface="Times New Roman" pitchFamily="18" charset="0"/>
            </a:endParaRPr>
          </a:p>
        </p:txBody>
      </p:sp>
      <p:sp>
        <p:nvSpPr>
          <p:cNvPr id="50179" name="Slide Number Placeholder 3"/>
          <p:cNvSpPr>
            <a:spLocks noGrp="1"/>
          </p:cNvSpPr>
          <p:nvPr>
            <p:ph type="sldNum" sz="quarter" idx="5"/>
          </p:nvPr>
        </p:nvSpPr>
        <p:spPr>
          <a:noFill/>
        </p:spPr>
        <p:txBody>
          <a:bodyPr/>
          <a:lstStyle/>
          <a:p>
            <a:fld id="{612451C8-94F0-4030-BE23-A8B674705063}" type="slidenum">
              <a:rPr lang="en-US"/>
              <a:pPr/>
              <a:t>16</a:t>
            </a:fld>
            <a:endParaRPr lang="en-US"/>
          </a:p>
        </p:txBody>
      </p:sp>
    </p:spTree>
    <p:extLst>
      <p:ext uri="{BB962C8B-B14F-4D97-AF65-F5344CB8AC3E}">
        <p14:creationId xmlns:p14="http://schemas.microsoft.com/office/powerpoint/2010/main" val="626692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p:spPr>
        <p:txBody>
          <a:bodyPr/>
          <a:lstStyle/>
          <a:p>
            <a:endParaRPr lang="en-US">
              <a:latin typeface="Times New Roman" pitchFamily="18" charset="0"/>
            </a:endParaRPr>
          </a:p>
        </p:txBody>
      </p:sp>
      <p:sp>
        <p:nvSpPr>
          <p:cNvPr id="52227" name="Slide Number Placeholder 3"/>
          <p:cNvSpPr>
            <a:spLocks noGrp="1"/>
          </p:cNvSpPr>
          <p:nvPr>
            <p:ph type="sldNum" sz="quarter" idx="5"/>
          </p:nvPr>
        </p:nvSpPr>
        <p:spPr>
          <a:noFill/>
        </p:spPr>
        <p:txBody>
          <a:bodyPr/>
          <a:lstStyle/>
          <a:p>
            <a:fld id="{50412D84-3EEC-4B32-8FEA-3B569564CEB8}" type="slidenum">
              <a:rPr lang="en-US"/>
              <a:pPr/>
              <a:t>17</a:t>
            </a:fld>
            <a:endParaRPr lang="en-US"/>
          </a:p>
        </p:txBody>
      </p:sp>
    </p:spTree>
    <p:extLst>
      <p:ext uri="{BB962C8B-B14F-4D97-AF65-F5344CB8AC3E}">
        <p14:creationId xmlns:p14="http://schemas.microsoft.com/office/powerpoint/2010/main" val="155458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endParaRPr lang="en-US">
              <a:latin typeface="Times New Roman" pitchFamily="18" charset="0"/>
            </a:endParaRPr>
          </a:p>
        </p:txBody>
      </p:sp>
      <p:sp>
        <p:nvSpPr>
          <p:cNvPr id="54275" name="Slide Number Placeholder 3"/>
          <p:cNvSpPr>
            <a:spLocks noGrp="1"/>
          </p:cNvSpPr>
          <p:nvPr>
            <p:ph type="sldNum" sz="quarter" idx="5"/>
          </p:nvPr>
        </p:nvSpPr>
        <p:spPr>
          <a:noFill/>
        </p:spPr>
        <p:txBody>
          <a:bodyPr/>
          <a:lstStyle/>
          <a:p>
            <a:fld id="{1B67D4B9-D608-4B7B-83C0-9FCCFA296719}" type="slidenum">
              <a:rPr lang="en-US"/>
              <a:pPr/>
              <a:t>18</a:t>
            </a:fld>
            <a:endParaRPr lang="en-US"/>
          </a:p>
        </p:txBody>
      </p:sp>
    </p:spTree>
    <p:extLst>
      <p:ext uri="{BB962C8B-B14F-4D97-AF65-F5344CB8AC3E}">
        <p14:creationId xmlns:p14="http://schemas.microsoft.com/office/powerpoint/2010/main" val="168663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p:spPr>
        <p:txBody>
          <a:bodyPr/>
          <a:lstStyle/>
          <a:p>
            <a:endParaRPr lang="en-US">
              <a:latin typeface="Times New Roman" pitchFamily="18" charset="0"/>
            </a:endParaRPr>
          </a:p>
        </p:txBody>
      </p:sp>
      <p:sp>
        <p:nvSpPr>
          <p:cNvPr id="56323" name="Slide Number Placeholder 3"/>
          <p:cNvSpPr>
            <a:spLocks noGrp="1"/>
          </p:cNvSpPr>
          <p:nvPr>
            <p:ph type="sldNum" sz="quarter" idx="5"/>
          </p:nvPr>
        </p:nvSpPr>
        <p:spPr>
          <a:noFill/>
        </p:spPr>
        <p:txBody>
          <a:bodyPr/>
          <a:lstStyle/>
          <a:p>
            <a:fld id="{685D18BD-0603-4B12-AE24-5AFB64DBC264}" type="slidenum">
              <a:rPr lang="en-US"/>
              <a:pPr/>
              <a:t>19</a:t>
            </a:fld>
            <a:endParaRPr lang="en-US"/>
          </a:p>
        </p:txBody>
      </p:sp>
    </p:spTree>
    <p:extLst>
      <p:ext uri="{BB962C8B-B14F-4D97-AF65-F5344CB8AC3E}">
        <p14:creationId xmlns:p14="http://schemas.microsoft.com/office/powerpoint/2010/main" val="48805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p:spPr>
        <p:txBody>
          <a:bodyPr/>
          <a:lstStyle/>
          <a:p>
            <a:endParaRPr lang="en-US">
              <a:latin typeface="Times New Roman" pitchFamily="18" charset="0"/>
            </a:endParaRPr>
          </a:p>
        </p:txBody>
      </p:sp>
      <p:sp>
        <p:nvSpPr>
          <p:cNvPr id="17411" name="Slide Number Placeholder 3"/>
          <p:cNvSpPr>
            <a:spLocks noGrp="1"/>
          </p:cNvSpPr>
          <p:nvPr>
            <p:ph type="sldNum" sz="quarter" idx="5"/>
          </p:nvPr>
        </p:nvSpPr>
        <p:spPr>
          <a:noFill/>
        </p:spPr>
        <p:txBody>
          <a:bodyPr/>
          <a:lstStyle/>
          <a:p>
            <a:fld id="{79933865-8D74-4AF5-B666-27DF10A3705D}" type="slidenum">
              <a:rPr lang="en-US"/>
              <a:pPr/>
              <a:t>2</a:t>
            </a:fld>
            <a:endParaRPr lang="en-US"/>
          </a:p>
        </p:txBody>
      </p:sp>
    </p:spTree>
    <p:extLst>
      <p:ext uri="{BB962C8B-B14F-4D97-AF65-F5344CB8AC3E}">
        <p14:creationId xmlns:p14="http://schemas.microsoft.com/office/powerpoint/2010/main" val="78427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endParaRPr lang="en-US">
              <a:latin typeface="Times New Roman" pitchFamily="18" charset="0"/>
            </a:endParaRPr>
          </a:p>
        </p:txBody>
      </p:sp>
      <p:sp>
        <p:nvSpPr>
          <p:cNvPr id="58371" name="Slide Number Placeholder 3"/>
          <p:cNvSpPr>
            <a:spLocks noGrp="1"/>
          </p:cNvSpPr>
          <p:nvPr>
            <p:ph type="sldNum" sz="quarter" idx="5"/>
          </p:nvPr>
        </p:nvSpPr>
        <p:spPr>
          <a:noFill/>
        </p:spPr>
        <p:txBody>
          <a:bodyPr/>
          <a:lstStyle/>
          <a:p>
            <a:fld id="{07E5E197-BB6E-4D32-8226-6D8880B99BA2}" type="slidenum">
              <a:rPr lang="en-US"/>
              <a:pPr/>
              <a:t>20</a:t>
            </a:fld>
            <a:endParaRPr lang="en-US"/>
          </a:p>
        </p:txBody>
      </p:sp>
    </p:spTree>
    <p:extLst>
      <p:ext uri="{BB962C8B-B14F-4D97-AF65-F5344CB8AC3E}">
        <p14:creationId xmlns:p14="http://schemas.microsoft.com/office/powerpoint/2010/main" val="1457680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Times New Roman" pitchFamily="18" charset="0"/>
            </a:endParaRPr>
          </a:p>
        </p:txBody>
      </p:sp>
      <p:sp>
        <p:nvSpPr>
          <p:cNvPr id="60419" name="Slide Number Placeholder 3"/>
          <p:cNvSpPr>
            <a:spLocks noGrp="1"/>
          </p:cNvSpPr>
          <p:nvPr>
            <p:ph type="sldNum" sz="quarter" idx="5"/>
          </p:nvPr>
        </p:nvSpPr>
        <p:spPr>
          <a:noFill/>
        </p:spPr>
        <p:txBody>
          <a:bodyPr/>
          <a:lstStyle/>
          <a:p>
            <a:fld id="{668FAF04-CDEA-47CF-81A2-252C883DA499}" type="slidenum">
              <a:rPr lang="en-US"/>
              <a:pPr/>
              <a:t>21</a:t>
            </a:fld>
            <a:endParaRPr lang="en-US"/>
          </a:p>
        </p:txBody>
      </p:sp>
    </p:spTree>
    <p:extLst>
      <p:ext uri="{BB962C8B-B14F-4D97-AF65-F5344CB8AC3E}">
        <p14:creationId xmlns:p14="http://schemas.microsoft.com/office/powerpoint/2010/main" val="750130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p:spPr>
        <p:txBody>
          <a:bodyPr/>
          <a:lstStyle/>
          <a:p>
            <a:endParaRPr lang="en-US">
              <a:latin typeface="Times New Roman" pitchFamily="18" charset="0"/>
            </a:endParaRPr>
          </a:p>
        </p:txBody>
      </p:sp>
      <p:sp>
        <p:nvSpPr>
          <p:cNvPr id="62467" name="Slide Number Placeholder 3"/>
          <p:cNvSpPr>
            <a:spLocks noGrp="1"/>
          </p:cNvSpPr>
          <p:nvPr>
            <p:ph type="sldNum" sz="quarter" idx="5"/>
          </p:nvPr>
        </p:nvSpPr>
        <p:spPr>
          <a:noFill/>
        </p:spPr>
        <p:txBody>
          <a:bodyPr/>
          <a:lstStyle/>
          <a:p>
            <a:fld id="{CD78199B-F488-4B6C-9920-7028EFA7B11F}" type="slidenum">
              <a:rPr lang="en-US"/>
              <a:pPr/>
              <a:t>22</a:t>
            </a:fld>
            <a:endParaRPr lang="en-US"/>
          </a:p>
        </p:txBody>
      </p:sp>
    </p:spTree>
    <p:extLst>
      <p:ext uri="{BB962C8B-B14F-4D97-AF65-F5344CB8AC3E}">
        <p14:creationId xmlns:p14="http://schemas.microsoft.com/office/powerpoint/2010/main" val="171280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p:spPr>
        <p:txBody>
          <a:bodyPr/>
          <a:lstStyle/>
          <a:p>
            <a:endParaRPr lang="en-US">
              <a:latin typeface="Times New Roman" pitchFamily="18" charset="0"/>
            </a:endParaRPr>
          </a:p>
        </p:txBody>
      </p:sp>
      <p:sp>
        <p:nvSpPr>
          <p:cNvPr id="64515" name="Slide Number Placeholder 3"/>
          <p:cNvSpPr>
            <a:spLocks noGrp="1"/>
          </p:cNvSpPr>
          <p:nvPr>
            <p:ph type="sldNum" sz="quarter" idx="5"/>
          </p:nvPr>
        </p:nvSpPr>
        <p:spPr>
          <a:noFill/>
        </p:spPr>
        <p:txBody>
          <a:bodyPr/>
          <a:lstStyle/>
          <a:p>
            <a:fld id="{1C6459C9-9CEA-4A27-9F93-16216B2A9329}" type="slidenum">
              <a:rPr lang="en-US"/>
              <a:pPr/>
              <a:t>23</a:t>
            </a:fld>
            <a:endParaRPr lang="en-US"/>
          </a:p>
        </p:txBody>
      </p:sp>
    </p:spTree>
    <p:extLst>
      <p:ext uri="{BB962C8B-B14F-4D97-AF65-F5344CB8AC3E}">
        <p14:creationId xmlns:p14="http://schemas.microsoft.com/office/powerpoint/2010/main" val="175802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endParaRPr lang="en-US">
              <a:latin typeface="Times New Roman" pitchFamily="18" charset="0"/>
            </a:endParaRPr>
          </a:p>
        </p:txBody>
      </p:sp>
      <p:sp>
        <p:nvSpPr>
          <p:cNvPr id="66563" name="Slide Number Placeholder 3"/>
          <p:cNvSpPr>
            <a:spLocks noGrp="1"/>
          </p:cNvSpPr>
          <p:nvPr>
            <p:ph type="sldNum" sz="quarter" idx="5"/>
          </p:nvPr>
        </p:nvSpPr>
        <p:spPr>
          <a:noFill/>
        </p:spPr>
        <p:txBody>
          <a:bodyPr/>
          <a:lstStyle/>
          <a:p>
            <a:fld id="{CA768CF0-63AB-4B1B-9B7F-3BBCF77002CE}" type="slidenum">
              <a:rPr lang="en-US"/>
              <a:pPr/>
              <a:t>24</a:t>
            </a:fld>
            <a:endParaRPr lang="en-US"/>
          </a:p>
        </p:txBody>
      </p:sp>
    </p:spTree>
    <p:extLst>
      <p:ext uri="{BB962C8B-B14F-4D97-AF65-F5344CB8AC3E}">
        <p14:creationId xmlns:p14="http://schemas.microsoft.com/office/powerpoint/2010/main" val="191544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endParaRPr lang="en-US">
              <a:latin typeface="Times New Roman" pitchFamily="18" charset="0"/>
            </a:endParaRPr>
          </a:p>
        </p:txBody>
      </p:sp>
      <p:sp>
        <p:nvSpPr>
          <p:cNvPr id="68611" name="Slide Number Placeholder 3"/>
          <p:cNvSpPr>
            <a:spLocks noGrp="1"/>
          </p:cNvSpPr>
          <p:nvPr>
            <p:ph type="sldNum" sz="quarter" idx="5"/>
          </p:nvPr>
        </p:nvSpPr>
        <p:spPr>
          <a:noFill/>
        </p:spPr>
        <p:txBody>
          <a:bodyPr/>
          <a:lstStyle/>
          <a:p>
            <a:fld id="{D5CA5E90-BCE9-4E64-85D1-7DE71DE107E8}" type="slidenum">
              <a:rPr lang="en-US"/>
              <a:pPr/>
              <a:t>25</a:t>
            </a:fld>
            <a:endParaRPr lang="en-US"/>
          </a:p>
        </p:txBody>
      </p:sp>
    </p:spTree>
    <p:extLst>
      <p:ext uri="{BB962C8B-B14F-4D97-AF65-F5344CB8AC3E}">
        <p14:creationId xmlns:p14="http://schemas.microsoft.com/office/powerpoint/2010/main" val="2072195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endParaRPr lang="en-US">
              <a:latin typeface="Times New Roman" pitchFamily="18" charset="0"/>
            </a:endParaRPr>
          </a:p>
        </p:txBody>
      </p:sp>
      <p:sp>
        <p:nvSpPr>
          <p:cNvPr id="70659" name="Slide Number Placeholder 3"/>
          <p:cNvSpPr>
            <a:spLocks noGrp="1"/>
          </p:cNvSpPr>
          <p:nvPr>
            <p:ph type="sldNum" sz="quarter" idx="5"/>
          </p:nvPr>
        </p:nvSpPr>
        <p:spPr>
          <a:noFill/>
        </p:spPr>
        <p:txBody>
          <a:bodyPr/>
          <a:lstStyle/>
          <a:p>
            <a:fld id="{C2D92A45-5E0D-45B4-94B0-724D5197F7FB}" type="slidenum">
              <a:rPr lang="en-US"/>
              <a:pPr/>
              <a:t>26</a:t>
            </a:fld>
            <a:endParaRPr lang="en-US"/>
          </a:p>
        </p:txBody>
      </p:sp>
    </p:spTree>
    <p:extLst>
      <p:ext uri="{BB962C8B-B14F-4D97-AF65-F5344CB8AC3E}">
        <p14:creationId xmlns:p14="http://schemas.microsoft.com/office/powerpoint/2010/main" val="1647818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p:spPr>
        <p:txBody>
          <a:bodyPr/>
          <a:lstStyle/>
          <a:p>
            <a:endParaRPr lang="en-US">
              <a:latin typeface="Times New Roman" pitchFamily="18" charset="0"/>
            </a:endParaRPr>
          </a:p>
        </p:txBody>
      </p:sp>
      <p:sp>
        <p:nvSpPr>
          <p:cNvPr id="72707" name="Slide Number Placeholder 3"/>
          <p:cNvSpPr>
            <a:spLocks noGrp="1"/>
          </p:cNvSpPr>
          <p:nvPr>
            <p:ph type="sldNum" sz="quarter" idx="5"/>
          </p:nvPr>
        </p:nvSpPr>
        <p:spPr>
          <a:noFill/>
        </p:spPr>
        <p:txBody>
          <a:bodyPr/>
          <a:lstStyle/>
          <a:p>
            <a:fld id="{62CCB570-2A6E-4C6A-8214-AC9D697ECAF0}" type="slidenum">
              <a:rPr lang="en-US"/>
              <a:pPr/>
              <a:t>27</a:t>
            </a:fld>
            <a:endParaRPr lang="en-US"/>
          </a:p>
        </p:txBody>
      </p:sp>
    </p:spTree>
    <p:extLst>
      <p:ext uri="{BB962C8B-B14F-4D97-AF65-F5344CB8AC3E}">
        <p14:creationId xmlns:p14="http://schemas.microsoft.com/office/powerpoint/2010/main" val="928821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933A9B9E-21D2-4EE2-A7A0-06BB2E572725}" type="slidenum">
              <a:rPr lang="en-US"/>
              <a:pPr/>
              <a:t>29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n-US">
                <a:latin typeface="Times New Roman" pitchFamily="18" charset="0"/>
              </a:rPr>
              <a:t>f(x) = (M/x)*(N/(K-x))+1</a:t>
            </a:r>
          </a:p>
          <a:p>
            <a:r>
              <a:rPr lang="en-US">
                <a:latin typeface="Times New Roman" pitchFamily="18" charset="0"/>
              </a:rPr>
              <a:t>f</a:t>
            </a:r>
            <a:r>
              <a:rPr lang="ja-JP" altLang="en-US">
                <a:latin typeface="Times New Roman" pitchFamily="18" charset="0"/>
              </a:rPr>
              <a:t>’</a:t>
            </a:r>
            <a:r>
              <a:rPr lang="en-US" altLang="ja-JP">
                <a:latin typeface="Times New Roman" pitchFamily="18" charset="0"/>
              </a:rPr>
              <a:t>(x) = -(M/x^2)*(N/(K-x)) + (M/x)(N/(K-x)^2) = (N*M/(x^2*(K-x)^2))*(2x-K)</a:t>
            </a:r>
          </a:p>
          <a:p>
            <a:r>
              <a:rPr lang="en-US">
                <a:latin typeface="Times New Roman" pitchFamily="18" charset="0"/>
              </a:rPr>
              <a:t>When x &lt; K/2, f</a:t>
            </a:r>
            <a:r>
              <a:rPr lang="ja-JP" altLang="en-US">
                <a:latin typeface="Times New Roman" pitchFamily="18" charset="0"/>
              </a:rPr>
              <a:t>’</a:t>
            </a:r>
            <a:r>
              <a:rPr lang="en-US" altLang="ja-JP">
                <a:latin typeface="Times New Roman" pitchFamily="18" charset="0"/>
              </a:rPr>
              <a:t>(x) &lt; 0, when x &gt; K/2, f</a:t>
            </a:r>
            <a:r>
              <a:rPr lang="ja-JP" altLang="en-US">
                <a:latin typeface="Times New Roman" pitchFamily="18" charset="0"/>
              </a:rPr>
              <a:t>’</a:t>
            </a:r>
            <a:r>
              <a:rPr lang="en-US" altLang="ja-JP">
                <a:latin typeface="Times New Roman" pitchFamily="18" charset="0"/>
              </a:rPr>
              <a:t>(x) &gt; 0, when x = K/2, f</a:t>
            </a:r>
            <a:r>
              <a:rPr lang="ja-JP" altLang="en-US">
                <a:latin typeface="Times New Roman" pitchFamily="18" charset="0"/>
              </a:rPr>
              <a:t>’</a:t>
            </a:r>
            <a:r>
              <a:rPr lang="en-US" altLang="ja-JP">
                <a:latin typeface="Times New Roman" pitchFamily="18" charset="0"/>
              </a:rPr>
              <a:t>(x) = 0.</a:t>
            </a:r>
          </a:p>
          <a:p>
            <a:r>
              <a:rPr lang="en-US">
                <a:latin typeface="Times New Roman" pitchFamily="18" charset="0"/>
              </a:rPr>
              <a:t>Thus, f(x) reaches minimum when x = K/2. </a:t>
            </a:r>
          </a:p>
        </p:txBody>
      </p:sp>
    </p:spTree>
    <p:extLst>
      <p:ext uri="{BB962C8B-B14F-4D97-AF65-F5344CB8AC3E}">
        <p14:creationId xmlns:p14="http://schemas.microsoft.com/office/powerpoint/2010/main" val="63632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p:spPr>
        <p:txBody>
          <a:bodyPr/>
          <a:lstStyle/>
          <a:p>
            <a:endParaRPr lang="en-US">
              <a:latin typeface="Times New Roman" pitchFamily="18" charset="0"/>
            </a:endParaRPr>
          </a:p>
        </p:txBody>
      </p:sp>
      <p:sp>
        <p:nvSpPr>
          <p:cNvPr id="76803" name="Slide Number Placeholder 3"/>
          <p:cNvSpPr>
            <a:spLocks noGrp="1"/>
          </p:cNvSpPr>
          <p:nvPr>
            <p:ph type="sldNum" sz="quarter" idx="5"/>
          </p:nvPr>
        </p:nvSpPr>
        <p:spPr>
          <a:noFill/>
        </p:spPr>
        <p:txBody>
          <a:bodyPr/>
          <a:lstStyle/>
          <a:p>
            <a:fld id="{2F4CADB9-8652-4C90-8E9B-394AD3C5E981}" type="slidenum">
              <a:rPr lang="en-US"/>
              <a:pPr/>
              <a:t>30</a:t>
            </a:fld>
            <a:endParaRPr lang="en-US"/>
          </a:p>
        </p:txBody>
      </p:sp>
    </p:spTree>
    <p:extLst>
      <p:ext uri="{BB962C8B-B14F-4D97-AF65-F5344CB8AC3E}">
        <p14:creationId xmlns:p14="http://schemas.microsoft.com/office/powerpoint/2010/main" val="16714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endParaRPr lang="en-US">
              <a:latin typeface="Times New Roman" pitchFamily="18" charset="0"/>
            </a:endParaRPr>
          </a:p>
        </p:txBody>
      </p:sp>
      <p:sp>
        <p:nvSpPr>
          <p:cNvPr id="19459" name="Slide Number Placeholder 3"/>
          <p:cNvSpPr>
            <a:spLocks noGrp="1"/>
          </p:cNvSpPr>
          <p:nvPr>
            <p:ph type="sldNum" sz="quarter" idx="5"/>
          </p:nvPr>
        </p:nvSpPr>
        <p:spPr>
          <a:noFill/>
        </p:spPr>
        <p:txBody>
          <a:bodyPr/>
          <a:lstStyle/>
          <a:p>
            <a:fld id="{47C88B36-374E-4C7A-B6AC-FDC1BC903E04}" type="slidenum">
              <a:rPr lang="en-US"/>
              <a:pPr/>
              <a:t>3</a:t>
            </a:fld>
            <a:endParaRPr lang="en-US"/>
          </a:p>
        </p:txBody>
      </p:sp>
    </p:spTree>
    <p:extLst>
      <p:ext uri="{BB962C8B-B14F-4D97-AF65-F5344CB8AC3E}">
        <p14:creationId xmlns:p14="http://schemas.microsoft.com/office/powerpoint/2010/main" val="2131252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p:spPr>
        <p:txBody>
          <a:bodyPr/>
          <a:lstStyle/>
          <a:p>
            <a:endParaRPr lang="en-US">
              <a:latin typeface="Times New Roman" pitchFamily="18" charset="0"/>
            </a:endParaRPr>
          </a:p>
        </p:txBody>
      </p:sp>
      <p:sp>
        <p:nvSpPr>
          <p:cNvPr id="78851" name="Slide Number Placeholder 3"/>
          <p:cNvSpPr>
            <a:spLocks noGrp="1"/>
          </p:cNvSpPr>
          <p:nvPr>
            <p:ph type="sldNum" sz="quarter" idx="5"/>
          </p:nvPr>
        </p:nvSpPr>
        <p:spPr>
          <a:noFill/>
        </p:spPr>
        <p:txBody>
          <a:bodyPr/>
          <a:lstStyle/>
          <a:p>
            <a:fld id="{4E9B885B-4538-4763-8CE5-089870D7F37E}" type="slidenum">
              <a:rPr lang="en-US"/>
              <a:pPr/>
              <a:t>31</a:t>
            </a:fld>
            <a:endParaRPr lang="en-US"/>
          </a:p>
        </p:txBody>
      </p:sp>
    </p:spTree>
    <p:extLst>
      <p:ext uri="{BB962C8B-B14F-4D97-AF65-F5344CB8AC3E}">
        <p14:creationId xmlns:p14="http://schemas.microsoft.com/office/powerpoint/2010/main" val="216983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C7898655-3573-B84D-9879-28F5676D2D05}" type="slidenum">
              <a:rPr lang="en-US" sz="1200"/>
              <a:pPr/>
              <a:t>32</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725C26FE-E782-534A-B7D4-7408CE34235C}" type="slidenum">
              <a:rPr lang="en-US" sz="1200"/>
              <a:pPr/>
              <a:t>33</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ln/>
        </p:spPr>
        <p:txBody>
          <a:bodyPr/>
          <a:lstStyle/>
          <a:p>
            <a:endParaRPr lang="en-US">
              <a:latin typeface="Times New Roman" pitchFamily="18" charset="0"/>
            </a:endParaRPr>
          </a:p>
        </p:txBody>
      </p:sp>
      <p:sp>
        <p:nvSpPr>
          <p:cNvPr id="82947" name="Slide Number Placeholder 3"/>
          <p:cNvSpPr>
            <a:spLocks noGrp="1"/>
          </p:cNvSpPr>
          <p:nvPr>
            <p:ph type="sldNum" sz="quarter" idx="5"/>
          </p:nvPr>
        </p:nvSpPr>
        <p:spPr>
          <a:noFill/>
        </p:spPr>
        <p:txBody>
          <a:bodyPr/>
          <a:lstStyle/>
          <a:p>
            <a:fld id="{F6080FFE-B16E-45CA-948C-90650B21F651}" type="slidenum">
              <a:rPr lang="en-US"/>
              <a:pPr/>
              <a:t>34</a:t>
            </a:fld>
            <a:endParaRPr lang="en-US"/>
          </a:p>
        </p:txBody>
      </p:sp>
    </p:spTree>
    <p:extLst>
      <p:ext uri="{BB962C8B-B14F-4D97-AF65-F5344CB8AC3E}">
        <p14:creationId xmlns:p14="http://schemas.microsoft.com/office/powerpoint/2010/main" val="14650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55DC1114-A353-504C-B84F-36AEC724FABA}" type="slidenum">
              <a:rPr lang="en-US" sz="1200"/>
              <a:pPr/>
              <a:t>35</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p:spPr>
        <p:txBody>
          <a:bodyPr/>
          <a:lstStyle/>
          <a:p>
            <a:endParaRPr lang="en-US">
              <a:latin typeface="Times New Roman" pitchFamily="18" charset="0"/>
            </a:endParaRPr>
          </a:p>
        </p:txBody>
      </p:sp>
      <p:sp>
        <p:nvSpPr>
          <p:cNvPr id="84995" name="Slide Number Placeholder 3"/>
          <p:cNvSpPr>
            <a:spLocks noGrp="1"/>
          </p:cNvSpPr>
          <p:nvPr>
            <p:ph type="sldNum" sz="quarter" idx="5"/>
          </p:nvPr>
        </p:nvSpPr>
        <p:spPr>
          <a:noFill/>
        </p:spPr>
        <p:txBody>
          <a:bodyPr/>
          <a:lstStyle/>
          <a:p>
            <a:fld id="{B6F7F89C-671C-45E5-AB97-525247C396B2}" type="slidenum">
              <a:rPr lang="en-US"/>
              <a:pPr/>
              <a:t>36</a:t>
            </a:fld>
            <a:endParaRPr lang="en-US"/>
          </a:p>
        </p:txBody>
      </p:sp>
    </p:spTree>
    <p:extLst>
      <p:ext uri="{BB962C8B-B14F-4D97-AF65-F5344CB8AC3E}">
        <p14:creationId xmlns:p14="http://schemas.microsoft.com/office/powerpoint/2010/main" val="1416187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ln/>
        </p:spPr>
        <p:txBody>
          <a:bodyPr/>
          <a:lstStyle/>
          <a:p>
            <a:endParaRPr lang="en-US">
              <a:latin typeface="Times New Roman" pitchFamily="18" charset="0"/>
            </a:endParaRPr>
          </a:p>
        </p:txBody>
      </p:sp>
      <p:sp>
        <p:nvSpPr>
          <p:cNvPr id="87043" name="Slide Number Placeholder 3"/>
          <p:cNvSpPr>
            <a:spLocks noGrp="1"/>
          </p:cNvSpPr>
          <p:nvPr>
            <p:ph type="sldNum" sz="quarter" idx="5"/>
          </p:nvPr>
        </p:nvSpPr>
        <p:spPr>
          <a:noFill/>
        </p:spPr>
        <p:txBody>
          <a:bodyPr/>
          <a:lstStyle/>
          <a:p>
            <a:fld id="{DD1345E2-B441-46E8-B40C-4CD3C51AACAA}" type="slidenum">
              <a:rPr lang="en-US"/>
              <a:pPr/>
              <a:t>37</a:t>
            </a:fld>
            <a:endParaRPr lang="en-US"/>
          </a:p>
        </p:txBody>
      </p:sp>
    </p:spTree>
    <p:extLst>
      <p:ext uri="{BB962C8B-B14F-4D97-AF65-F5344CB8AC3E}">
        <p14:creationId xmlns:p14="http://schemas.microsoft.com/office/powerpoint/2010/main" val="1301430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8727A64A-30D1-6442-8456-E587E5F3E1F9}" type="slidenum">
              <a:rPr lang="en-US" sz="1200"/>
              <a:pPr/>
              <a:t>38</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9F668A79-D044-F940-A021-70F433D319AA}" type="slidenum">
              <a:rPr lang="en-US" sz="1200"/>
              <a:pPr/>
              <a:t>39</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E7401525-5F85-EA43-9BD3-20792E4B82F2}" type="slidenum">
              <a:rPr lang="en-US" sz="1200"/>
              <a:pPr/>
              <a:t>40</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endParaRPr lang="en-US">
              <a:latin typeface="Times New Roman" pitchFamily="18" charset="0"/>
            </a:endParaRPr>
          </a:p>
        </p:txBody>
      </p:sp>
      <p:sp>
        <p:nvSpPr>
          <p:cNvPr id="21507" name="Slide Number Placeholder 3"/>
          <p:cNvSpPr>
            <a:spLocks noGrp="1"/>
          </p:cNvSpPr>
          <p:nvPr>
            <p:ph type="sldNum" sz="quarter" idx="5"/>
          </p:nvPr>
        </p:nvSpPr>
        <p:spPr>
          <a:noFill/>
        </p:spPr>
        <p:txBody>
          <a:bodyPr/>
          <a:lstStyle/>
          <a:p>
            <a:fld id="{AAA3C7F5-AA38-4A32-A06F-6045576B8B21}" type="slidenum">
              <a:rPr lang="en-US"/>
              <a:pPr/>
              <a:t>4</a:t>
            </a:fld>
            <a:endParaRPr lang="en-US"/>
          </a:p>
        </p:txBody>
      </p:sp>
    </p:spTree>
    <p:extLst>
      <p:ext uri="{BB962C8B-B14F-4D97-AF65-F5344CB8AC3E}">
        <p14:creationId xmlns:p14="http://schemas.microsoft.com/office/powerpoint/2010/main" val="2085540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ln/>
        </p:spPr>
      </p:sp>
      <p:sp>
        <p:nvSpPr>
          <p:cNvPr id="89090" name="Notes Placeholder 2"/>
          <p:cNvSpPr>
            <a:spLocks noGrp="1"/>
          </p:cNvSpPr>
          <p:nvPr>
            <p:ph type="body" idx="1"/>
          </p:nvPr>
        </p:nvSpPr>
        <p:spPr>
          <a:noFill/>
          <a:ln/>
        </p:spPr>
        <p:txBody>
          <a:bodyPr/>
          <a:lstStyle/>
          <a:p>
            <a:endParaRPr lang="en-US">
              <a:latin typeface="Times New Roman" pitchFamily="18" charset="0"/>
            </a:endParaRPr>
          </a:p>
        </p:txBody>
      </p:sp>
      <p:sp>
        <p:nvSpPr>
          <p:cNvPr id="89091" name="Slide Number Placeholder 3"/>
          <p:cNvSpPr>
            <a:spLocks noGrp="1"/>
          </p:cNvSpPr>
          <p:nvPr>
            <p:ph type="sldNum" sz="quarter" idx="5"/>
          </p:nvPr>
        </p:nvSpPr>
        <p:spPr>
          <a:noFill/>
        </p:spPr>
        <p:txBody>
          <a:bodyPr/>
          <a:lstStyle/>
          <a:p>
            <a:fld id="{397A0406-D0F1-48F0-9C88-802A55BFA08C}" type="slidenum">
              <a:rPr lang="en-US"/>
              <a:pPr/>
              <a:t>41</a:t>
            </a:fld>
            <a:endParaRPr lang="en-US"/>
          </a:p>
        </p:txBody>
      </p:sp>
    </p:spTree>
    <p:extLst>
      <p:ext uri="{BB962C8B-B14F-4D97-AF65-F5344CB8AC3E}">
        <p14:creationId xmlns:p14="http://schemas.microsoft.com/office/powerpoint/2010/main" val="1028863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p:spPr>
        <p:txBody>
          <a:bodyPr/>
          <a:lstStyle/>
          <a:p>
            <a:endParaRPr lang="en-US">
              <a:latin typeface="Times New Roman" pitchFamily="18" charset="0"/>
            </a:endParaRPr>
          </a:p>
        </p:txBody>
      </p:sp>
      <p:sp>
        <p:nvSpPr>
          <p:cNvPr id="91139" name="Slide Number Placeholder 3"/>
          <p:cNvSpPr>
            <a:spLocks noGrp="1"/>
          </p:cNvSpPr>
          <p:nvPr>
            <p:ph type="sldNum" sz="quarter" idx="5"/>
          </p:nvPr>
        </p:nvSpPr>
        <p:spPr>
          <a:noFill/>
        </p:spPr>
        <p:txBody>
          <a:bodyPr/>
          <a:lstStyle/>
          <a:p>
            <a:fld id="{594BF95B-B17C-4438-B337-F56DB53B9AF7}" type="slidenum">
              <a:rPr lang="en-US"/>
              <a:pPr/>
              <a:t>42</a:t>
            </a:fld>
            <a:endParaRPr lang="en-US"/>
          </a:p>
        </p:txBody>
      </p:sp>
    </p:spTree>
    <p:extLst>
      <p:ext uri="{BB962C8B-B14F-4D97-AF65-F5344CB8AC3E}">
        <p14:creationId xmlns:p14="http://schemas.microsoft.com/office/powerpoint/2010/main" val="576989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p:spPr>
        <p:txBody>
          <a:bodyPr/>
          <a:lstStyle/>
          <a:p>
            <a:endParaRPr lang="en-US">
              <a:latin typeface="Times New Roman" pitchFamily="18" charset="0"/>
            </a:endParaRPr>
          </a:p>
        </p:txBody>
      </p:sp>
      <p:sp>
        <p:nvSpPr>
          <p:cNvPr id="93187" name="Slide Number Placeholder 3"/>
          <p:cNvSpPr>
            <a:spLocks noGrp="1"/>
          </p:cNvSpPr>
          <p:nvPr>
            <p:ph type="sldNum" sz="quarter" idx="5"/>
          </p:nvPr>
        </p:nvSpPr>
        <p:spPr>
          <a:noFill/>
        </p:spPr>
        <p:txBody>
          <a:bodyPr/>
          <a:lstStyle/>
          <a:p>
            <a:fld id="{D186E4EA-A8C1-47E8-AEAE-F77991345AF1}" type="slidenum">
              <a:rPr lang="en-US"/>
              <a:pPr/>
              <a:t>43</a:t>
            </a:fld>
            <a:endParaRPr lang="en-US"/>
          </a:p>
        </p:txBody>
      </p:sp>
    </p:spTree>
    <p:extLst>
      <p:ext uri="{BB962C8B-B14F-4D97-AF65-F5344CB8AC3E}">
        <p14:creationId xmlns:p14="http://schemas.microsoft.com/office/powerpoint/2010/main" val="755458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ln/>
        </p:spPr>
        <p:txBody>
          <a:bodyPr/>
          <a:lstStyle/>
          <a:p>
            <a:endParaRPr lang="en-US">
              <a:latin typeface="Times New Roman" pitchFamily="18" charset="0"/>
            </a:endParaRPr>
          </a:p>
        </p:txBody>
      </p:sp>
      <p:sp>
        <p:nvSpPr>
          <p:cNvPr id="95235" name="Slide Number Placeholder 3"/>
          <p:cNvSpPr>
            <a:spLocks noGrp="1"/>
          </p:cNvSpPr>
          <p:nvPr>
            <p:ph type="sldNum" sz="quarter" idx="5"/>
          </p:nvPr>
        </p:nvSpPr>
        <p:spPr>
          <a:noFill/>
        </p:spPr>
        <p:txBody>
          <a:bodyPr/>
          <a:lstStyle/>
          <a:p>
            <a:fld id="{39FE8C27-C9EF-48EF-8259-F74B1D37816C}" type="slidenum">
              <a:rPr lang="en-US"/>
              <a:pPr/>
              <a:t>44</a:t>
            </a:fld>
            <a:endParaRPr lang="en-US"/>
          </a:p>
        </p:txBody>
      </p:sp>
    </p:spTree>
    <p:extLst>
      <p:ext uri="{BB962C8B-B14F-4D97-AF65-F5344CB8AC3E}">
        <p14:creationId xmlns:p14="http://schemas.microsoft.com/office/powerpoint/2010/main" val="1070394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ln/>
        </p:spPr>
      </p:sp>
      <p:sp>
        <p:nvSpPr>
          <p:cNvPr id="97282" name="Notes Placeholder 2"/>
          <p:cNvSpPr>
            <a:spLocks noGrp="1"/>
          </p:cNvSpPr>
          <p:nvPr>
            <p:ph type="body" idx="1"/>
          </p:nvPr>
        </p:nvSpPr>
        <p:spPr>
          <a:noFill/>
          <a:ln/>
        </p:spPr>
        <p:txBody>
          <a:bodyPr/>
          <a:lstStyle/>
          <a:p>
            <a:endParaRPr lang="en-US">
              <a:latin typeface="Times New Roman" pitchFamily="18" charset="0"/>
            </a:endParaRPr>
          </a:p>
        </p:txBody>
      </p:sp>
      <p:sp>
        <p:nvSpPr>
          <p:cNvPr id="97283" name="Slide Number Placeholder 3"/>
          <p:cNvSpPr>
            <a:spLocks noGrp="1"/>
          </p:cNvSpPr>
          <p:nvPr>
            <p:ph type="sldNum" sz="quarter" idx="5"/>
          </p:nvPr>
        </p:nvSpPr>
        <p:spPr>
          <a:noFill/>
        </p:spPr>
        <p:txBody>
          <a:bodyPr/>
          <a:lstStyle/>
          <a:p>
            <a:fld id="{1E4A9958-1835-446E-81AD-6F5B774D81CE}" type="slidenum">
              <a:rPr lang="en-US"/>
              <a:pPr/>
              <a:t>45</a:t>
            </a:fld>
            <a:endParaRPr lang="en-US"/>
          </a:p>
        </p:txBody>
      </p:sp>
    </p:spTree>
    <p:extLst>
      <p:ext uri="{BB962C8B-B14F-4D97-AF65-F5344CB8AC3E}">
        <p14:creationId xmlns:p14="http://schemas.microsoft.com/office/powerpoint/2010/main" val="647548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p:spPr>
        <p:txBody>
          <a:bodyPr/>
          <a:lstStyle/>
          <a:p>
            <a:endParaRPr lang="en-US">
              <a:latin typeface="Times New Roman" pitchFamily="18" charset="0"/>
            </a:endParaRPr>
          </a:p>
        </p:txBody>
      </p:sp>
      <p:sp>
        <p:nvSpPr>
          <p:cNvPr id="99331" name="Slide Number Placeholder 3"/>
          <p:cNvSpPr>
            <a:spLocks noGrp="1"/>
          </p:cNvSpPr>
          <p:nvPr>
            <p:ph type="sldNum" sz="quarter" idx="5"/>
          </p:nvPr>
        </p:nvSpPr>
        <p:spPr>
          <a:noFill/>
        </p:spPr>
        <p:txBody>
          <a:bodyPr/>
          <a:lstStyle/>
          <a:p>
            <a:fld id="{CD1D771C-D2D4-429A-B75C-51D854D8505C}" type="slidenum">
              <a:rPr lang="en-US"/>
              <a:pPr/>
              <a:t>46</a:t>
            </a:fld>
            <a:endParaRPr lang="en-US"/>
          </a:p>
        </p:txBody>
      </p:sp>
    </p:spTree>
    <p:extLst>
      <p:ext uri="{BB962C8B-B14F-4D97-AF65-F5344CB8AC3E}">
        <p14:creationId xmlns:p14="http://schemas.microsoft.com/office/powerpoint/2010/main" val="2039966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57066" indent="-291179">
              <a:defRPr sz="2400">
                <a:solidFill>
                  <a:schemeClr val="tx1"/>
                </a:solidFill>
                <a:latin typeface="Times New Roman" charset="0"/>
                <a:ea typeface="ＭＳ Ｐゴシック" charset="0"/>
              </a:defRPr>
            </a:lvl2pPr>
            <a:lvl3pPr marL="1164717" indent="-232943">
              <a:defRPr sz="2400">
                <a:solidFill>
                  <a:schemeClr val="tx1"/>
                </a:solidFill>
                <a:latin typeface="Times New Roman" charset="0"/>
                <a:ea typeface="ＭＳ Ｐゴシック" charset="0"/>
              </a:defRPr>
            </a:lvl3pPr>
            <a:lvl4pPr marL="1630604" indent="-232943">
              <a:defRPr sz="2400">
                <a:solidFill>
                  <a:schemeClr val="tx1"/>
                </a:solidFill>
                <a:latin typeface="Times New Roman" charset="0"/>
                <a:ea typeface="ＭＳ Ｐゴシック" charset="0"/>
              </a:defRPr>
            </a:lvl4pPr>
            <a:lvl5pPr marL="2096491" indent="-232943">
              <a:defRPr sz="2400">
                <a:solidFill>
                  <a:schemeClr val="tx1"/>
                </a:solidFill>
                <a:latin typeface="Times New Roman" charset="0"/>
                <a:ea typeface="ＭＳ Ｐゴシック" charset="0"/>
              </a:defRPr>
            </a:lvl5pPr>
            <a:lvl6pPr marL="2562377" indent="-232943" eaLnBrk="0" fontAlgn="base" hangingPunct="0">
              <a:spcBef>
                <a:spcPct val="0"/>
              </a:spcBef>
              <a:spcAft>
                <a:spcPct val="0"/>
              </a:spcAft>
              <a:defRPr sz="2400">
                <a:solidFill>
                  <a:schemeClr val="tx1"/>
                </a:solidFill>
                <a:latin typeface="Times New Roman" charset="0"/>
                <a:ea typeface="ＭＳ Ｐゴシック" charset="0"/>
              </a:defRPr>
            </a:lvl6pPr>
            <a:lvl7pPr marL="3028264" indent="-232943" eaLnBrk="0" fontAlgn="base" hangingPunct="0">
              <a:spcBef>
                <a:spcPct val="0"/>
              </a:spcBef>
              <a:spcAft>
                <a:spcPct val="0"/>
              </a:spcAft>
              <a:defRPr sz="2400">
                <a:solidFill>
                  <a:schemeClr val="tx1"/>
                </a:solidFill>
                <a:latin typeface="Times New Roman" charset="0"/>
                <a:ea typeface="ＭＳ Ｐゴシック" charset="0"/>
              </a:defRPr>
            </a:lvl7pPr>
            <a:lvl8pPr marL="3494151" indent="-232943" eaLnBrk="0" fontAlgn="base" hangingPunct="0">
              <a:spcBef>
                <a:spcPct val="0"/>
              </a:spcBef>
              <a:spcAft>
                <a:spcPct val="0"/>
              </a:spcAft>
              <a:defRPr sz="2400">
                <a:solidFill>
                  <a:schemeClr val="tx1"/>
                </a:solidFill>
                <a:latin typeface="Times New Roman" charset="0"/>
                <a:ea typeface="ＭＳ Ｐゴシック" charset="0"/>
              </a:defRPr>
            </a:lvl8pPr>
            <a:lvl9pPr marL="3960038" indent="-232943" eaLnBrk="0" fontAlgn="base" hangingPunct="0">
              <a:spcBef>
                <a:spcPct val="0"/>
              </a:spcBef>
              <a:spcAft>
                <a:spcPct val="0"/>
              </a:spcAft>
              <a:defRPr sz="2400">
                <a:solidFill>
                  <a:schemeClr val="tx1"/>
                </a:solidFill>
                <a:latin typeface="Times New Roman" charset="0"/>
                <a:ea typeface="ＭＳ Ｐゴシック" charset="0"/>
              </a:defRPr>
            </a:lvl9pPr>
          </a:lstStyle>
          <a:p>
            <a:fld id="{6DCE5E3C-5F10-D745-93FD-0B18CC57D556}" type="slidenum">
              <a:rPr lang="en-US" sz="1200"/>
              <a:pPr/>
              <a:t>47</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ln/>
        </p:spPr>
      </p:sp>
      <p:sp>
        <p:nvSpPr>
          <p:cNvPr id="103426" name="Notes Placeholder 2"/>
          <p:cNvSpPr>
            <a:spLocks noGrp="1"/>
          </p:cNvSpPr>
          <p:nvPr>
            <p:ph type="body" idx="1"/>
          </p:nvPr>
        </p:nvSpPr>
        <p:spPr>
          <a:noFill/>
          <a:ln/>
        </p:spPr>
        <p:txBody>
          <a:bodyPr/>
          <a:lstStyle/>
          <a:p>
            <a:endParaRPr lang="en-US">
              <a:latin typeface="Times New Roman" pitchFamily="18" charset="0"/>
            </a:endParaRPr>
          </a:p>
        </p:txBody>
      </p:sp>
      <p:sp>
        <p:nvSpPr>
          <p:cNvPr id="103427" name="Slide Number Placeholder 3"/>
          <p:cNvSpPr>
            <a:spLocks noGrp="1"/>
          </p:cNvSpPr>
          <p:nvPr>
            <p:ph type="sldNum" sz="quarter" idx="5"/>
          </p:nvPr>
        </p:nvSpPr>
        <p:spPr>
          <a:noFill/>
        </p:spPr>
        <p:txBody>
          <a:bodyPr/>
          <a:lstStyle/>
          <a:p>
            <a:fld id="{A72D319D-7134-454F-8DFA-8541139E12B0}" type="slidenum">
              <a:rPr lang="en-US"/>
              <a:pPr/>
              <a:t>48</a:t>
            </a:fld>
            <a:endParaRPr lang="en-US"/>
          </a:p>
        </p:txBody>
      </p:sp>
    </p:spTree>
    <p:extLst>
      <p:ext uri="{BB962C8B-B14F-4D97-AF65-F5344CB8AC3E}">
        <p14:creationId xmlns:p14="http://schemas.microsoft.com/office/powerpoint/2010/main" val="1718129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p:spPr>
        <p:txBody>
          <a:bodyPr/>
          <a:lstStyle/>
          <a:p>
            <a:endParaRPr lang="en-US">
              <a:latin typeface="Times New Roman" pitchFamily="18" charset="0"/>
            </a:endParaRPr>
          </a:p>
        </p:txBody>
      </p:sp>
      <p:sp>
        <p:nvSpPr>
          <p:cNvPr id="105475" name="Slide Number Placeholder 3"/>
          <p:cNvSpPr>
            <a:spLocks noGrp="1"/>
          </p:cNvSpPr>
          <p:nvPr>
            <p:ph type="sldNum" sz="quarter" idx="5"/>
          </p:nvPr>
        </p:nvSpPr>
        <p:spPr>
          <a:noFill/>
        </p:spPr>
        <p:txBody>
          <a:bodyPr/>
          <a:lstStyle/>
          <a:p>
            <a:fld id="{939B77EE-CDAB-4D29-8CC1-9BF31543294C}" type="slidenum">
              <a:rPr lang="en-US"/>
              <a:pPr/>
              <a:t>49</a:t>
            </a:fld>
            <a:endParaRPr lang="en-US"/>
          </a:p>
        </p:txBody>
      </p:sp>
    </p:spTree>
    <p:extLst>
      <p:ext uri="{BB962C8B-B14F-4D97-AF65-F5344CB8AC3E}">
        <p14:creationId xmlns:p14="http://schemas.microsoft.com/office/powerpoint/2010/main" val="15398931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p:spPr>
        <p:txBody>
          <a:bodyPr/>
          <a:lstStyle/>
          <a:p>
            <a:endParaRPr lang="en-US">
              <a:latin typeface="Times New Roman" pitchFamily="18" charset="0"/>
            </a:endParaRPr>
          </a:p>
        </p:txBody>
      </p:sp>
      <p:sp>
        <p:nvSpPr>
          <p:cNvPr id="107523" name="Slide Number Placeholder 3"/>
          <p:cNvSpPr>
            <a:spLocks noGrp="1"/>
          </p:cNvSpPr>
          <p:nvPr>
            <p:ph type="sldNum" sz="quarter" idx="5"/>
          </p:nvPr>
        </p:nvSpPr>
        <p:spPr>
          <a:noFill/>
        </p:spPr>
        <p:txBody>
          <a:bodyPr/>
          <a:lstStyle/>
          <a:p>
            <a:fld id="{78AAE36D-43BB-45A2-9BFC-C0E0F730729D}" type="slidenum">
              <a:rPr lang="en-US"/>
              <a:pPr/>
              <a:t>50</a:t>
            </a:fld>
            <a:endParaRPr lang="en-US"/>
          </a:p>
        </p:txBody>
      </p:sp>
    </p:spTree>
    <p:extLst>
      <p:ext uri="{BB962C8B-B14F-4D97-AF65-F5344CB8AC3E}">
        <p14:creationId xmlns:p14="http://schemas.microsoft.com/office/powerpoint/2010/main" val="165926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a:latin typeface="Times New Roman" pitchFamily="18" charset="0"/>
            </a:endParaRPr>
          </a:p>
        </p:txBody>
      </p:sp>
      <p:sp>
        <p:nvSpPr>
          <p:cNvPr id="23555" name="Slide Number Placeholder 3"/>
          <p:cNvSpPr>
            <a:spLocks noGrp="1"/>
          </p:cNvSpPr>
          <p:nvPr>
            <p:ph type="sldNum" sz="quarter" idx="5"/>
          </p:nvPr>
        </p:nvSpPr>
        <p:spPr>
          <a:noFill/>
        </p:spPr>
        <p:txBody>
          <a:bodyPr/>
          <a:lstStyle/>
          <a:p>
            <a:fld id="{FCCAA5A6-0DCF-4E02-844C-A0DF9FDCCA8A}" type="slidenum">
              <a:rPr lang="en-US"/>
              <a:pPr/>
              <a:t>5</a:t>
            </a:fld>
            <a:endParaRPr lang="en-US"/>
          </a:p>
        </p:txBody>
      </p:sp>
    </p:spTree>
    <p:extLst>
      <p:ext uri="{BB962C8B-B14F-4D97-AF65-F5344CB8AC3E}">
        <p14:creationId xmlns:p14="http://schemas.microsoft.com/office/powerpoint/2010/main" val="4472315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ln/>
        </p:spPr>
      </p:sp>
      <p:sp>
        <p:nvSpPr>
          <p:cNvPr id="109570" name="Notes Placeholder 2"/>
          <p:cNvSpPr>
            <a:spLocks noGrp="1"/>
          </p:cNvSpPr>
          <p:nvPr>
            <p:ph type="body" idx="1"/>
          </p:nvPr>
        </p:nvSpPr>
        <p:spPr>
          <a:noFill/>
          <a:ln/>
        </p:spPr>
        <p:txBody>
          <a:bodyPr/>
          <a:lstStyle/>
          <a:p>
            <a:endParaRPr lang="en-US">
              <a:latin typeface="Times New Roman" pitchFamily="18" charset="0"/>
            </a:endParaRPr>
          </a:p>
        </p:txBody>
      </p:sp>
      <p:sp>
        <p:nvSpPr>
          <p:cNvPr id="109571" name="Slide Number Placeholder 3"/>
          <p:cNvSpPr>
            <a:spLocks noGrp="1"/>
          </p:cNvSpPr>
          <p:nvPr>
            <p:ph type="sldNum" sz="quarter" idx="5"/>
          </p:nvPr>
        </p:nvSpPr>
        <p:spPr>
          <a:noFill/>
        </p:spPr>
        <p:txBody>
          <a:bodyPr/>
          <a:lstStyle/>
          <a:p>
            <a:fld id="{1EEC345B-1E6B-465A-BA8E-451E93701421}" type="slidenum">
              <a:rPr lang="en-US"/>
              <a:pPr/>
              <a:t>51</a:t>
            </a:fld>
            <a:endParaRPr lang="en-US"/>
          </a:p>
        </p:txBody>
      </p:sp>
    </p:spTree>
    <p:extLst>
      <p:ext uri="{BB962C8B-B14F-4D97-AF65-F5344CB8AC3E}">
        <p14:creationId xmlns:p14="http://schemas.microsoft.com/office/powerpoint/2010/main" val="11777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p:spPr>
        <p:txBody>
          <a:bodyPr/>
          <a:lstStyle/>
          <a:p>
            <a:endParaRPr lang="en-US">
              <a:latin typeface="Times New Roman" pitchFamily="18" charset="0"/>
            </a:endParaRPr>
          </a:p>
        </p:txBody>
      </p:sp>
      <p:sp>
        <p:nvSpPr>
          <p:cNvPr id="111619" name="Slide Number Placeholder 3"/>
          <p:cNvSpPr>
            <a:spLocks noGrp="1"/>
          </p:cNvSpPr>
          <p:nvPr>
            <p:ph type="sldNum" sz="quarter" idx="5"/>
          </p:nvPr>
        </p:nvSpPr>
        <p:spPr>
          <a:noFill/>
        </p:spPr>
        <p:txBody>
          <a:bodyPr/>
          <a:lstStyle/>
          <a:p>
            <a:fld id="{BCEC694A-A3F3-459F-B6A8-B2D4B4E83DC3}" type="slidenum">
              <a:rPr lang="en-US"/>
              <a:pPr/>
              <a:t>52</a:t>
            </a:fld>
            <a:endParaRPr lang="en-US"/>
          </a:p>
        </p:txBody>
      </p:sp>
    </p:spTree>
    <p:extLst>
      <p:ext uri="{BB962C8B-B14F-4D97-AF65-F5344CB8AC3E}">
        <p14:creationId xmlns:p14="http://schemas.microsoft.com/office/powerpoint/2010/main" val="37675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p:spPr>
        <p:txBody>
          <a:bodyPr/>
          <a:lstStyle/>
          <a:p>
            <a:endParaRPr lang="en-US">
              <a:latin typeface="Times New Roman" pitchFamily="18" charset="0"/>
            </a:endParaRPr>
          </a:p>
        </p:txBody>
      </p:sp>
      <p:sp>
        <p:nvSpPr>
          <p:cNvPr id="113667" name="Slide Number Placeholder 3"/>
          <p:cNvSpPr>
            <a:spLocks noGrp="1"/>
          </p:cNvSpPr>
          <p:nvPr>
            <p:ph type="sldNum" sz="quarter" idx="5"/>
          </p:nvPr>
        </p:nvSpPr>
        <p:spPr>
          <a:noFill/>
        </p:spPr>
        <p:txBody>
          <a:bodyPr/>
          <a:lstStyle/>
          <a:p>
            <a:fld id="{58D1DEA5-D8A2-4BF8-827C-3F5DFF2CE12E}" type="slidenum">
              <a:rPr lang="en-US"/>
              <a:pPr/>
              <a:t>53</a:t>
            </a:fld>
            <a:endParaRPr lang="en-US"/>
          </a:p>
        </p:txBody>
      </p:sp>
    </p:spTree>
    <p:extLst>
      <p:ext uri="{BB962C8B-B14F-4D97-AF65-F5344CB8AC3E}">
        <p14:creationId xmlns:p14="http://schemas.microsoft.com/office/powerpoint/2010/main" val="1317846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endParaRPr lang="en-US">
              <a:latin typeface="Times New Roman" pitchFamily="18" charset="0"/>
            </a:endParaRPr>
          </a:p>
        </p:txBody>
      </p:sp>
      <p:sp>
        <p:nvSpPr>
          <p:cNvPr id="115715" name="Slide Number Placeholder 3"/>
          <p:cNvSpPr>
            <a:spLocks noGrp="1"/>
          </p:cNvSpPr>
          <p:nvPr>
            <p:ph type="sldNum" sz="quarter" idx="5"/>
          </p:nvPr>
        </p:nvSpPr>
        <p:spPr>
          <a:noFill/>
        </p:spPr>
        <p:txBody>
          <a:bodyPr/>
          <a:lstStyle/>
          <a:p>
            <a:fld id="{350D5C73-D4C8-4293-A158-C10A6A49BE99}" type="slidenum">
              <a:rPr lang="en-US"/>
              <a:pPr/>
              <a:t>54</a:t>
            </a:fld>
            <a:endParaRPr lang="en-US"/>
          </a:p>
        </p:txBody>
      </p:sp>
    </p:spTree>
    <p:extLst>
      <p:ext uri="{BB962C8B-B14F-4D97-AF65-F5344CB8AC3E}">
        <p14:creationId xmlns:p14="http://schemas.microsoft.com/office/powerpoint/2010/main" val="20427024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p:spPr>
        <p:txBody>
          <a:bodyPr/>
          <a:lstStyle/>
          <a:p>
            <a:endParaRPr lang="en-US">
              <a:latin typeface="Times New Roman" pitchFamily="18" charset="0"/>
            </a:endParaRPr>
          </a:p>
        </p:txBody>
      </p:sp>
      <p:sp>
        <p:nvSpPr>
          <p:cNvPr id="117763" name="Slide Number Placeholder 3"/>
          <p:cNvSpPr>
            <a:spLocks noGrp="1"/>
          </p:cNvSpPr>
          <p:nvPr>
            <p:ph type="sldNum" sz="quarter" idx="5"/>
          </p:nvPr>
        </p:nvSpPr>
        <p:spPr>
          <a:noFill/>
        </p:spPr>
        <p:txBody>
          <a:bodyPr/>
          <a:lstStyle/>
          <a:p>
            <a:fld id="{B8FCD897-CFA3-47D9-B5F3-3D1408C231AA}" type="slidenum">
              <a:rPr lang="en-US"/>
              <a:pPr/>
              <a:t>55</a:t>
            </a:fld>
            <a:endParaRPr lang="en-US"/>
          </a:p>
        </p:txBody>
      </p:sp>
    </p:spTree>
    <p:extLst>
      <p:ext uri="{BB962C8B-B14F-4D97-AF65-F5344CB8AC3E}">
        <p14:creationId xmlns:p14="http://schemas.microsoft.com/office/powerpoint/2010/main" val="20270844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ln/>
        </p:spPr>
      </p:sp>
      <p:sp>
        <p:nvSpPr>
          <p:cNvPr id="119810" name="Notes Placeholder 2"/>
          <p:cNvSpPr>
            <a:spLocks noGrp="1"/>
          </p:cNvSpPr>
          <p:nvPr>
            <p:ph type="body" idx="1"/>
          </p:nvPr>
        </p:nvSpPr>
        <p:spPr>
          <a:noFill/>
          <a:ln/>
        </p:spPr>
        <p:txBody>
          <a:bodyPr/>
          <a:lstStyle/>
          <a:p>
            <a:endParaRPr lang="en-US">
              <a:latin typeface="Times New Roman" pitchFamily="18" charset="0"/>
            </a:endParaRPr>
          </a:p>
        </p:txBody>
      </p:sp>
      <p:sp>
        <p:nvSpPr>
          <p:cNvPr id="119811" name="Slide Number Placeholder 3"/>
          <p:cNvSpPr>
            <a:spLocks noGrp="1"/>
          </p:cNvSpPr>
          <p:nvPr>
            <p:ph type="sldNum" sz="quarter" idx="5"/>
          </p:nvPr>
        </p:nvSpPr>
        <p:spPr>
          <a:noFill/>
        </p:spPr>
        <p:txBody>
          <a:bodyPr/>
          <a:lstStyle/>
          <a:p>
            <a:fld id="{73B012D6-29D8-4CF4-BB73-0586F2BF4270}" type="slidenum">
              <a:rPr lang="en-US"/>
              <a:pPr/>
              <a:t>56</a:t>
            </a:fld>
            <a:endParaRPr lang="en-US"/>
          </a:p>
        </p:txBody>
      </p:sp>
    </p:spTree>
    <p:extLst>
      <p:ext uri="{BB962C8B-B14F-4D97-AF65-F5344CB8AC3E}">
        <p14:creationId xmlns:p14="http://schemas.microsoft.com/office/powerpoint/2010/main" val="15278255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idx="1"/>
          </p:nvPr>
        </p:nvSpPr>
        <p:spPr>
          <a:noFill/>
          <a:ln/>
        </p:spPr>
        <p:txBody>
          <a:bodyPr/>
          <a:lstStyle/>
          <a:p>
            <a:endParaRPr lang="en-US">
              <a:latin typeface="Times New Roman" pitchFamily="18" charset="0"/>
            </a:endParaRPr>
          </a:p>
        </p:txBody>
      </p:sp>
      <p:sp>
        <p:nvSpPr>
          <p:cNvPr id="121859" name="Slide Number Placeholder 3"/>
          <p:cNvSpPr>
            <a:spLocks noGrp="1"/>
          </p:cNvSpPr>
          <p:nvPr>
            <p:ph type="sldNum" sz="quarter" idx="5"/>
          </p:nvPr>
        </p:nvSpPr>
        <p:spPr>
          <a:noFill/>
        </p:spPr>
        <p:txBody>
          <a:bodyPr/>
          <a:lstStyle/>
          <a:p>
            <a:fld id="{38317593-22B6-4272-A892-1575A8C760F3}" type="slidenum">
              <a:rPr lang="en-US"/>
              <a:pPr/>
              <a:t>57</a:t>
            </a:fld>
            <a:endParaRPr lang="en-US"/>
          </a:p>
        </p:txBody>
      </p:sp>
    </p:spTree>
    <p:extLst>
      <p:ext uri="{BB962C8B-B14F-4D97-AF65-F5344CB8AC3E}">
        <p14:creationId xmlns:p14="http://schemas.microsoft.com/office/powerpoint/2010/main" val="702270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p:spPr>
        <p:txBody>
          <a:bodyPr/>
          <a:lstStyle/>
          <a:p>
            <a:endParaRPr lang="en-US">
              <a:latin typeface="Times New Roman" pitchFamily="18" charset="0"/>
            </a:endParaRPr>
          </a:p>
        </p:txBody>
      </p:sp>
      <p:sp>
        <p:nvSpPr>
          <p:cNvPr id="123907" name="Slide Number Placeholder 3"/>
          <p:cNvSpPr>
            <a:spLocks noGrp="1"/>
          </p:cNvSpPr>
          <p:nvPr>
            <p:ph type="sldNum" sz="quarter" idx="5"/>
          </p:nvPr>
        </p:nvSpPr>
        <p:spPr>
          <a:noFill/>
        </p:spPr>
        <p:txBody>
          <a:bodyPr/>
          <a:lstStyle/>
          <a:p>
            <a:fld id="{D4E3753E-18E7-4B91-A9CF-B174DCC3AE8F}" type="slidenum">
              <a:rPr lang="en-US"/>
              <a:pPr/>
              <a:t>58</a:t>
            </a:fld>
            <a:endParaRPr lang="en-US"/>
          </a:p>
        </p:txBody>
      </p:sp>
    </p:spTree>
    <p:extLst>
      <p:ext uri="{BB962C8B-B14F-4D97-AF65-F5344CB8AC3E}">
        <p14:creationId xmlns:p14="http://schemas.microsoft.com/office/powerpoint/2010/main" val="4844888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a:ln/>
        </p:spPr>
      </p:sp>
      <p:sp>
        <p:nvSpPr>
          <p:cNvPr id="125954" name="Notes Placeholder 2"/>
          <p:cNvSpPr>
            <a:spLocks noGrp="1"/>
          </p:cNvSpPr>
          <p:nvPr>
            <p:ph type="body" idx="1"/>
          </p:nvPr>
        </p:nvSpPr>
        <p:spPr>
          <a:noFill/>
          <a:ln/>
        </p:spPr>
        <p:txBody>
          <a:bodyPr/>
          <a:lstStyle/>
          <a:p>
            <a:endParaRPr lang="en-US">
              <a:latin typeface="Times New Roman" pitchFamily="18" charset="0"/>
            </a:endParaRPr>
          </a:p>
        </p:txBody>
      </p:sp>
      <p:sp>
        <p:nvSpPr>
          <p:cNvPr id="125955" name="Slide Number Placeholder 3"/>
          <p:cNvSpPr>
            <a:spLocks noGrp="1"/>
          </p:cNvSpPr>
          <p:nvPr>
            <p:ph type="sldNum" sz="quarter" idx="5"/>
          </p:nvPr>
        </p:nvSpPr>
        <p:spPr>
          <a:noFill/>
        </p:spPr>
        <p:txBody>
          <a:bodyPr/>
          <a:lstStyle/>
          <a:p>
            <a:fld id="{C7FEA64A-57B0-4CC3-9F55-4D8311838E18}" type="slidenum">
              <a:rPr lang="en-US"/>
              <a:pPr/>
              <a:t>59</a:t>
            </a:fld>
            <a:endParaRPr lang="en-US"/>
          </a:p>
        </p:txBody>
      </p:sp>
    </p:spTree>
    <p:extLst>
      <p:ext uri="{BB962C8B-B14F-4D97-AF65-F5344CB8AC3E}">
        <p14:creationId xmlns:p14="http://schemas.microsoft.com/office/powerpoint/2010/main" val="16931255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a:ln/>
        </p:spPr>
      </p:sp>
      <p:sp>
        <p:nvSpPr>
          <p:cNvPr id="128002" name="Notes Placeholder 2"/>
          <p:cNvSpPr>
            <a:spLocks noGrp="1"/>
          </p:cNvSpPr>
          <p:nvPr>
            <p:ph type="body" idx="1"/>
          </p:nvPr>
        </p:nvSpPr>
        <p:spPr>
          <a:noFill/>
          <a:ln/>
        </p:spPr>
        <p:txBody>
          <a:bodyPr/>
          <a:lstStyle/>
          <a:p>
            <a:endParaRPr lang="en-US">
              <a:latin typeface="Times New Roman" pitchFamily="18" charset="0"/>
            </a:endParaRPr>
          </a:p>
        </p:txBody>
      </p:sp>
      <p:sp>
        <p:nvSpPr>
          <p:cNvPr id="128003" name="Slide Number Placeholder 3"/>
          <p:cNvSpPr>
            <a:spLocks noGrp="1"/>
          </p:cNvSpPr>
          <p:nvPr>
            <p:ph type="sldNum" sz="quarter" idx="5"/>
          </p:nvPr>
        </p:nvSpPr>
        <p:spPr>
          <a:noFill/>
        </p:spPr>
        <p:txBody>
          <a:bodyPr/>
          <a:lstStyle/>
          <a:p>
            <a:fld id="{6F19FD72-05AC-4BB2-944E-AFE1EFF61933}" type="slidenum">
              <a:rPr lang="en-US"/>
              <a:pPr/>
              <a:t>60</a:t>
            </a:fld>
            <a:endParaRPr lang="en-US"/>
          </a:p>
        </p:txBody>
      </p:sp>
    </p:spTree>
    <p:extLst>
      <p:ext uri="{BB962C8B-B14F-4D97-AF65-F5344CB8AC3E}">
        <p14:creationId xmlns:p14="http://schemas.microsoft.com/office/powerpoint/2010/main" val="5576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endParaRPr lang="en-US">
              <a:latin typeface="Times New Roman" pitchFamily="18" charset="0"/>
            </a:endParaRPr>
          </a:p>
        </p:txBody>
      </p:sp>
      <p:sp>
        <p:nvSpPr>
          <p:cNvPr id="25603" name="Slide Number Placeholder 3"/>
          <p:cNvSpPr>
            <a:spLocks noGrp="1"/>
          </p:cNvSpPr>
          <p:nvPr>
            <p:ph type="sldNum" sz="quarter" idx="5"/>
          </p:nvPr>
        </p:nvSpPr>
        <p:spPr>
          <a:noFill/>
        </p:spPr>
        <p:txBody>
          <a:bodyPr/>
          <a:lstStyle/>
          <a:p>
            <a:fld id="{CC9C9417-F171-49FF-B680-36554F436559}" type="slidenum">
              <a:rPr lang="en-US"/>
              <a:pPr/>
              <a:t>6</a:t>
            </a:fld>
            <a:endParaRPr lang="en-US"/>
          </a:p>
        </p:txBody>
      </p:sp>
    </p:spTree>
    <p:extLst>
      <p:ext uri="{BB962C8B-B14F-4D97-AF65-F5344CB8AC3E}">
        <p14:creationId xmlns:p14="http://schemas.microsoft.com/office/powerpoint/2010/main" val="427997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a:ln/>
        </p:spPr>
      </p:sp>
      <p:sp>
        <p:nvSpPr>
          <p:cNvPr id="130050" name="Notes Placeholder 2"/>
          <p:cNvSpPr>
            <a:spLocks noGrp="1"/>
          </p:cNvSpPr>
          <p:nvPr>
            <p:ph type="body" idx="1"/>
          </p:nvPr>
        </p:nvSpPr>
        <p:spPr>
          <a:noFill/>
          <a:ln/>
        </p:spPr>
        <p:txBody>
          <a:bodyPr/>
          <a:lstStyle/>
          <a:p>
            <a:endParaRPr lang="en-US">
              <a:latin typeface="Times New Roman" pitchFamily="18" charset="0"/>
            </a:endParaRPr>
          </a:p>
        </p:txBody>
      </p:sp>
      <p:sp>
        <p:nvSpPr>
          <p:cNvPr id="130051" name="Slide Number Placeholder 3"/>
          <p:cNvSpPr>
            <a:spLocks noGrp="1"/>
          </p:cNvSpPr>
          <p:nvPr>
            <p:ph type="sldNum" sz="quarter" idx="5"/>
          </p:nvPr>
        </p:nvSpPr>
        <p:spPr>
          <a:noFill/>
        </p:spPr>
        <p:txBody>
          <a:bodyPr/>
          <a:lstStyle/>
          <a:p>
            <a:fld id="{DB048FC1-2BF2-4CAA-A38D-132EEB2043F2}" type="slidenum">
              <a:rPr lang="en-US"/>
              <a:pPr/>
              <a:t>61</a:t>
            </a:fld>
            <a:endParaRPr lang="en-US"/>
          </a:p>
        </p:txBody>
      </p:sp>
    </p:spTree>
    <p:extLst>
      <p:ext uri="{BB962C8B-B14F-4D97-AF65-F5344CB8AC3E}">
        <p14:creationId xmlns:p14="http://schemas.microsoft.com/office/powerpoint/2010/main" val="960359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ln/>
        </p:spPr>
      </p:sp>
      <p:sp>
        <p:nvSpPr>
          <p:cNvPr id="132098" name="Notes Placeholder 2"/>
          <p:cNvSpPr>
            <a:spLocks noGrp="1"/>
          </p:cNvSpPr>
          <p:nvPr>
            <p:ph type="body" idx="1"/>
          </p:nvPr>
        </p:nvSpPr>
        <p:spPr>
          <a:noFill/>
          <a:ln/>
        </p:spPr>
        <p:txBody>
          <a:bodyPr/>
          <a:lstStyle/>
          <a:p>
            <a:endParaRPr lang="en-US">
              <a:latin typeface="Times New Roman" pitchFamily="18" charset="0"/>
            </a:endParaRPr>
          </a:p>
        </p:txBody>
      </p:sp>
      <p:sp>
        <p:nvSpPr>
          <p:cNvPr id="132099" name="Slide Number Placeholder 3"/>
          <p:cNvSpPr>
            <a:spLocks noGrp="1"/>
          </p:cNvSpPr>
          <p:nvPr>
            <p:ph type="sldNum" sz="quarter" idx="5"/>
          </p:nvPr>
        </p:nvSpPr>
        <p:spPr>
          <a:noFill/>
        </p:spPr>
        <p:txBody>
          <a:bodyPr/>
          <a:lstStyle/>
          <a:p>
            <a:fld id="{F91241D1-9573-43E2-AF47-C440D382597D}" type="slidenum">
              <a:rPr lang="en-US"/>
              <a:pPr/>
              <a:t>62</a:t>
            </a:fld>
            <a:endParaRPr lang="en-US"/>
          </a:p>
        </p:txBody>
      </p:sp>
    </p:spTree>
    <p:extLst>
      <p:ext uri="{BB962C8B-B14F-4D97-AF65-F5344CB8AC3E}">
        <p14:creationId xmlns:p14="http://schemas.microsoft.com/office/powerpoint/2010/main" val="270017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a:ln/>
        </p:spPr>
      </p:sp>
      <p:sp>
        <p:nvSpPr>
          <p:cNvPr id="134146" name="Notes Placeholder 2"/>
          <p:cNvSpPr>
            <a:spLocks noGrp="1"/>
          </p:cNvSpPr>
          <p:nvPr>
            <p:ph type="body" idx="1"/>
          </p:nvPr>
        </p:nvSpPr>
        <p:spPr>
          <a:noFill/>
          <a:ln/>
        </p:spPr>
        <p:txBody>
          <a:bodyPr/>
          <a:lstStyle/>
          <a:p>
            <a:endParaRPr lang="en-US">
              <a:latin typeface="Times New Roman" pitchFamily="18" charset="0"/>
            </a:endParaRPr>
          </a:p>
        </p:txBody>
      </p:sp>
      <p:sp>
        <p:nvSpPr>
          <p:cNvPr id="134147" name="Slide Number Placeholder 3"/>
          <p:cNvSpPr>
            <a:spLocks noGrp="1"/>
          </p:cNvSpPr>
          <p:nvPr>
            <p:ph type="sldNum" sz="quarter" idx="5"/>
          </p:nvPr>
        </p:nvSpPr>
        <p:spPr>
          <a:noFill/>
        </p:spPr>
        <p:txBody>
          <a:bodyPr/>
          <a:lstStyle/>
          <a:p>
            <a:fld id="{8AD97D7B-2F49-4061-8B09-033616374C61}" type="slidenum">
              <a:rPr lang="en-US"/>
              <a:pPr/>
              <a:t>63</a:t>
            </a:fld>
            <a:endParaRPr lang="en-US"/>
          </a:p>
        </p:txBody>
      </p:sp>
    </p:spTree>
    <p:extLst>
      <p:ext uri="{BB962C8B-B14F-4D97-AF65-F5344CB8AC3E}">
        <p14:creationId xmlns:p14="http://schemas.microsoft.com/office/powerpoint/2010/main" val="5454956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a:ln/>
        </p:spPr>
      </p:sp>
      <p:sp>
        <p:nvSpPr>
          <p:cNvPr id="136194" name="Notes Placeholder 2"/>
          <p:cNvSpPr>
            <a:spLocks noGrp="1"/>
          </p:cNvSpPr>
          <p:nvPr>
            <p:ph type="body" idx="1"/>
          </p:nvPr>
        </p:nvSpPr>
        <p:spPr>
          <a:noFill/>
          <a:ln/>
        </p:spPr>
        <p:txBody>
          <a:bodyPr/>
          <a:lstStyle/>
          <a:p>
            <a:endParaRPr lang="en-US">
              <a:latin typeface="Times New Roman" pitchFamily="18" charset="0"/>
            </a:endParaRPr>
          </a:p>
        </p:txBody>
      </p:sp>
      <p:sp>
        <p:nvSpPr>
          <p:cNvPr id="136195" name="Slide Number Placeholder 3"/>
          <p:cNvSpPr>
            <a:spLocks noGrp="1"/>
          </p:cNvSpPr>
          <p:nvPr>
            <p:ph type="sldNum" sz="quarter" idx="5"/>
          </p:nvPr>
        </p:nvSpPr>
        <p:spPr>
          <a:noFill/>
        </p:spPr>
        <p:txBody>
          <a:bodyPr/>
          <a:lstStyle/>
          <a:p>
            <a:fld id="{F5E2DBE2-B488-42EF-A288-AAD5971D5E4A}" type="slidenum">
              <a:rPr lang="en-US"/>
              <a:pPr/>
              <a:t>64</a:t>
            </a:fld>
            <a:endParaRPr lang="en-US"/>
          </a:p>
        </p:txBody>
      </p:sp>
    </p:spTree>
    <p:extLst>
      <p:ext uri="{BB962C8B-B14F-4D97-AF65-F5344CB8AC3E}">
        <p14:creationId xmlns:p14="http://schemas.microsoft.com/office/powerpoint/2010/main" val="5372467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ln/>
        </p:spPr>
      </p:sp>
      <p:sp>
        <p:nvSpPr>
          <p:cNvPr id="138242" name="Notes Placeholder 2"/>
          <p:cNvSpPr>
            <a:spLocks noGrp="1"/>
          </p:cNvSpPr>
          <p:nvPr>
            <p:ph type="body" idx="1"/>
          </p:nvPr>
        </p:nvSpPr>
        <p:spPr>
          <a:noFill/>
          <a:ln/>
        </p:spPr>
        <p:txBody>
          <a:bodyPr/>
          <a:lstStyle/>
          <a:p>
            <a:endParaRPr lang="en-US">
              <a:latin typeface="Times New Roman" pitchFamily="18" charset="0"/>
            </a:endParaRPr>
          </a:p>
        </p:txBody>
      </p:sp>
      <p:sp>
        <p:nvSpPr>
          <p:cNvPr id="138243" name="Slide Number Placeholder 3"/>
          <p:cNvSpPr>
            <a:spLocks noGrp="1"/>
          </p:cNvSpPr>
          <p:nvPr>
            <p:ph type="sldNum" sz="quarter" idx="5"/>
          </p:nvPr>
        </p:nvSpPr>
        <p:spPr>
          <a:noFill/>
        </p:spPr>
        <p:txBody>
          <a:bodyPr/>
          <a:lstStyle/>
          <a:p>
            <a:fld id="{065DFD64-B146-433E-B1A9-48B1E20DE9C3}" type="slidenum">
              <a:rPr lang="en-US"/>
              <a:pPr/>
              <a:t>65</a:t>
            </a:fld>
            <a:endParaRPr lang="en-US"/>
          </a:p>
        </p:txBody>
      </p:sp>
    </p:spTree>
    <p:extLst>
      <p:ext uri="{BB962C8B-B14F-4D97-AF65-F5344CB8AC3E}">
        <p14:creationId xmlns:p14="http://schemas.microsoft.com/office/powerpoint/2010/main" val="14843374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a:ln/>
        </p:spPr>
      </p:sp>
      <p:sp>
        <p:nvSpPr>
          <p:cNvPr id="140290" name="Notes Placeholder 2"/>
          <p:cNvSpPr>
            <a:spLocks noGrp="1"/>
          </p:cNvSpPr>
          <p:nvPr>
            <p:ph type="body" idx="1"/>
          </p:nvPr>
        </p:nvSpPr>
        <p:spPr>
          <a:noFill/>
          <a:ln/>
        </p:spPr>
        <p:txBody>
          <a:bodyPr/>
          <a:lstStyle/>
          <a:p>
            <a:endParaRPr lang="en-US">
              <a:latin typeface="Times New Roman" pitchFamily="18" charset="0"/>
            </a:endParaRPr>
          </a:p>
        </p:txBody>
      </p:sp>
      <p:sp>
        <p:nvSpPr>
          <p:cNvPr id="140291" name="Slide Number Placeholder 3"/>
          <p:cNvSpPr>
            <a:spLocks noGrp="1"/>
          </p:cNvSpPr>
          <p:nvPr>
            <p:ph type="sldNum" sz="quarter" idx="5"/>
          </p:nvPr>
        </p:nvSpPr>
        <p:spPr>
          <a:noFill/>
        </p:spPr>
        <p:txBody>
          <a:bodyPr/>
          <a:lstStyle/>
          <a:p>
            <a:fld id="{00C72FBF-3117-45F0-A63B-91CBE8FACE10}" type="slidenum">
              <a:rPr lang="en-US"/>
              <a:pPr/>
              <a:t>66</a:t>
            </a:fld>
            <a:endParaRPr lang="en-US"/>
          </a:p>
        </p:txBody>
      </p:sp>
    </p:spTree>
    <p:extLst>
      <p:ext uri="{BB962C8B-B14F-4D97-AF65-F5344CB8AC3E}">
        <p14:creationId xmlns:p14="http://schemas.microsoft.com/office/powerpoint/2010/main" val="20892769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a:ln/>
        </p:spPr>
      </p:sp>
      <p:sp>
        <p:nvSpPr>
          <p:cNvPr id="142338" name="Notes Placeholder 2"/>
          <p:cNvSpPr>
            <a:spLocks noGrp="1"/>
          </p:cNvSpPr>
          <p:nvPr>
            <p:ph type="body" idx="1"/>
          </p:nvPr>
        </p:nvSpPr>
        <p:spPr>
          <a:noFill/>
          <a:ln/>
        </p:spPr>
        <p:txBody>
          <a:bodyPr/>
          <a:lstStyle/>
          <a:p>
            <a:endParaRPr lang="en-US">
              <a:latin typeface="Times New Roman" pitchFamily="18" charset="0"/>
            </a:endParaRPr>
          </a:p>
        </p:txBody>
      </p:sp>
      <p:sp>
        <p:nvSpPr>
          <p:cNvPr id="142339" name="Slide Number Placeholder 3"/>
          <p:cNvSpPr>
            <a:spLocks noGrp="1"/>
          </p:cNvSpPr>
          <p:nvPr>
            <p:ph type="sldNum" sz="quarter" idx="5"/>
          </p:nvPr>
        </p:nvSpPr>
        <p:spPr>
          <a:noFill/>
        </p:spPr>
        <p:txBody>
          <a:bodyPr/>
          <a:lstStyle/>
          <a:p>
            <a:fld id="{279680D7-411C-415D-A37D-35FE996DD35D}" type="slidenum">
              <a:rPr lang="en-US"/>
              <a:pPr/>
              <a:t>67</a:t>
            </a:fld>
            <a:endParaRPr lang="en-US"/>
          </a:p>
        </p:txBody>
      </p:sp>
    </p:spTree>
    <p:extLst>
      <p:ext uri="{BB962C8B-B14F-4D97-AF65-F5344CB8AC3E}">
        <p14:creationId xmlns:p14="http://schemas.microsoft.com/office/powerpoint/2010/main" val="9719815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a:ln/>
        </p:spPr>
      </p:sp>
      <p:sp>
        <p:nvSpPr>
          <p:cNvPr id="144386" name="Notes Placeholder 2"/>
          <p:cNvSpPr>
            <a:spLocks noGrp="1"/>
          </p:cNvSpPr>
          <p:nvPr>
            <p:ph type="body" idx="1"/>
          </p:nvPr>
        </p:nvSpPr>
        <p:spPr>
          <a:noFill/>
          <a:ln/>
        </p:spPr>
        <p:txBody>
          <a:bodyPr/>
          <a:lstStyle/>
          <a:p>
            <a:endParaRPr lang="en-US">
              <a:latin typeface="Times New Roman" pitchFamily="18" charset="0"/>
            </a:endParaRPr>
          </a:p>
        </p:txBody>
      </p:sp>
      <p:sp>
        <p:nvSpPr>
          <p:cNvPr id="144387" name="Slide Number Placeholder 3"/>
          <p:cNvSpPr>
            <a:spLocks noGrp="1"/>
          </p:cNvSpPr>
          <p:nvPr>
            <p:ph type="sldNum" sz="quarter" idx="5"/>
          </p:nvPr>
        </p:nvSpPr>
        <p:spPr>
          <a:noFill/>
        </p:spPr>
        <p:txBody>
          <a:bodyPr/>
          <a:lstStyle/>
          <a:p>
            <a:fld id="{D5410E6F-950C-49E5-AE2F-D375C6231021}" type="slidenum">
              <a:rPr lang="en-US"/>
              <a:pPr/>
              <a:t>68</a:t>
            </a:fld>
            <a:endParaRPr lang="en-US"/>
          </a:p>
        </p:txBody>
      </p:sp>
    </p:spTree>
    <p:extLst>
      <p:ext uri="{BB962C8B-B14F-4D97-AF65-F5344CB8AC3E}">
        <p14:creationId xmlns:p14="http://schemas.microsoft.com/office/powerpoint/2010/main" val="184984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p:spPr>
        <p:txBody>
          <a:bodyPr/>
          <a:lstStyle/>
          <a:p>
            <a:endParaRPr lang="en-US">
              <a:latin typeface="Times New Roman" pitchFamily="18" charset="0"/>
            </a:endParaRPr>
          </a:p>
        </p:txBody>
      </p:sp>
      <p:sp>
        <p:nvSpPr>
          <p:cNvPr id="146435" name="Slide Number Placeholder 3"/>
          <p:cNvSpPr>
            <a:spLocks noGrp="1"/>
          </p:cNvSpPr>
          <p:nvPr>
            <p:ph type="sldNum" sz="quarter" idx="5"/>
          </p:nvPr>
        </p:nvSpPr>
        <p:spPr>
          <a:noFill/>
        </p:spPr>
        <p:txBody>
          <a:bodyPr/>
          <a:lstStyle/>
          <a:p>
            <a:fld id="{963AFBCE-6EA3-4927-B0CD-BDEA12AF4E98}" type="slidenum">
              <a:rPr lang="en-US"/>
              <a:pPr/>
              <a:t>69</a:t>
            </a:fld>
            <a:endParaRPr lang="en-US"/>
          </a:p>
        </p:txBody>
      </p:sp>
    </p:spTree>
    <p:extLst>
      <p:ext uri="{BB962C8B-B14F-4D97-AF65-F5344CB8AC3E}">
        <p14:creationId xmlns:p14="http://schemas.microsoft.com/office/powerpoint/2010/main" val="16269652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a:ln/>
        </p:spPr>
      </p:sp>
      <p:sp>
        <p:nvSpPr>
          <p:cNvPr id="148482" name="Notes Placeholder 2"/>
          <p:cNvSpPr>
            <a:spLocks noGrp="1"/>
          </p:cNvSpPr>
          <p:nvPr>
            <p:ph type="body" idx="1"/>
          </p:nvPr>
        </p:nvSpPr>
        <p:spPr>
          <a:noFill/>
          <a:ln/>
        </p:spPr>
        <p:txBody>
          <a:bodyPr/>
          <a:lstStyle/>
          <a:p>
            <a:endParaRPr lang="en-US">
              <a:latin typeface="Times New Roman" pitchFamily="18" charset="0"/>
            </a:endParaRPr>
          </a:p>
        </p:txBody>
      </p:sp>
      <p:sp>
        <p:nvSpPr>
          <p:cNvPr id="148483" name="Slide Number Placeholder 3"/>
          <p:cNvSpPr>
            <a:spLocks noGrp="1"/>
          </p:cNvSpPr>
          <p:nvPr>
            <p:ph type="sldNum" sz="quarter" idx="5"/>
          </p:nvPr>
        </p:nvSpPr>
        <p:spPr>
          <a:noFill/>
        </p:spPr>
        <p:txBody>
          <a:bodyPr/>
          <a:lstStyle/>
          <a:p>
            <a:fld id="{1D157F60-5DA2-44DB-B7AC-9B89D9CE4AC5}" type="slidenum">
              <a:rPr lang="en-US"/>
              <a:pPr/>
              <a:t>70</a:t>
            </a:fld>
            <a:endParaRPr lang="en-US"/>
          </a:p>
        </p:txBody>
      </p:sp>
    </p:spTree>
    <p:extLst>
      <p:ext uri="{BB962C8B-B14F-4D97-AF65-F5344CB8AC3E}">
        <p14:creationId xmlns:p14="http://schemas.microsoft.com/office/powerpoint/2010/main" val="49546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a:latin typeface="Times New Roman" pitchFamily="18" charset="0"/>
            </a:endParaRPr>
          </a:p>
        </p:txBody>
      </p:sp>
      <p:sp>
        <p:nvSpPr>
          <p:cNvPr id="29699" name="Slide Number Placeholder 3"/>
          <p:cNvSpPr>
            <a:spLocks noGrp="1"/>
          </p:cNvSpPr>
          <p:nvPr>
            <p:ph type="sldNum" sz="quarter" idx="5"/>
          </p:nvPr>
        </p:nvSpPr>
        <p:spPr>
          <a:noFill/>
        </p:spPr>
        <p:txBody>
          <a:bodyPr/>
          <a:lstStyle/>
          <a:p>
            <a:fld id="{D9DEBDD8-A902-4D26-8ACD-C97EA828BC26}" type="slidenum">
              <a:rPr lang="en-US"/>
              <a:pPr/>
              <a:t>7</a:t>
            </a:fld>
            <a:endParaRPr lang="en-US"/>
          </a:p>
        </p:txBody>
      </p:sp>
    </p:spTree>
    <p:extLst>
      <p:ext uri="{BB962C8B-B14F-4D97-AF65-F5344CB8AC3E}">
        <p14:creationId xmlns:p14="http://schemas.microsoft.com/office/powerpoint/2010/main" val="14260721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a:ln/>
        </p:spPr>
      </p:sp>
      <p:sp>
        <p:nvSpPr>
          <p:cNvPr id="150530" name="Notes Placeholder 2"/>
          <p:cNvSpPr>
            <a:spLocks noGrp="1"/>
          </p:cNvSpPr>
          <p:nvPr>
            <p:ph type="body" idx="1"/>
          </p:nvPr>
        </p:nvSpPr>
        <p:spPr>
          <a:noFill/>
          <a:ln/>
        </p:spPr>
        <p:txBody>
          <a:bodyPr/>
          <a:lstStyle/>
          <a:p>
            <a:endParaRPr lang="en-US">
              <a:latin typeface="Times New Roman" pitchFamily="18" charset="0"/>
            </a:endParaRPr>
          </a:p>
        </p:txBody>
      </p:sp>
      <p:sp>
        <p:nvSpPr>
          <p:cNvPr id="150531" name="Slide Number Placeholder 3"/>
          <p:cNvSpPr>
            <a:spLocks noGrp="1"/>
          </p:cNvSpPr>
          <p:nvPr>
            <p:ph type="sldNum" sz="quarter" idx="5"/>
          </p:nvPr>
        </p:nvSpPr>
        <p:spPr>
          <a:noFill/>
        </p:spPr>
        <p:txBody>
          <a:bodyPr/>
          <a:lstStyle/>
          <a:p>
            <a:fld id="{CC8AC346-613F-4FBE-AB39-030D9017C182}" type="slidenum">
              <a:rPr lang="en-US"/>
              <a:pPr/>
              <a:t>71</a:t>
            </a:fld>
            <a:endParaRPr lang="en-US"/>
          </a:p>
        </p:txBody>
      </p:sp>
    </p:spTree>
    <p:extLst>
      <p:ext uri="{BB962C8B-B14F-4D97-AF65-F5344CB8AC3E}">
        <p14:creationId xmlns:p14="http://schemas.microsoft.com/office/powerpoint/2010/main" val="1419062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a:ln/>
        </p:spPr>
      </p:sp>
      <p:sp>
        <p:nvSpPr>
          <p:cNvPr id="152578" name="Notes Placeholder 2"/>
          <p:cNvSpPr>
            <a:spLocks noGrp="1"/>
          </p:cNvSpPr>
          <p:nvPr>
            <p:ph type="body" idx="1"/>
          </p:nvPr>
        </p:nvSpPr>
        <p:spPr>
          <a:noFill/>
          <a:ln/>
        </p:spPr>
        <p:txBody>
          <a:bodyPr/>
          <a:lstStyle/>
          <a:p>
            <a:endParaRPr lang="en-US">
              <a:latin typeface="Times New Roman" pitchFamily="18" charset="0"/>
            </a:endParaRPr>
          </a:p>
        </p:txBody>
      </p:sp>
      <p:sp>
        <p:nvSpPr>
          <p:cNvPr id="152579" name="Slide Number Placeholder 3"/>
          <p:cNvSpPr>
            <a:spLocks noGrp="1"/>
          </p:cNvSpPr>
          <p:nvPr>
            <p:ph type="sldNum" sz="quarter" idx="5"/>
          </p:nvPr>
        </p:nvSpPr>
        <p:spPr>
          <a:noFill/>
        </p:spPr>
        <p:txBody>
          <a:bodyPr/>
          <a:lstStyle/>
          <a:p>
            <a:fld id="{52AB05A6-BD57-457C-8B19-6A43D3010042}" type="slidenum">
              <a:rPr lang="en-US"/>
              <a:pPr/>
              <a:t>72</a:t>
            </a:fld>
            <a:endParaRPr lang="en-US"/>
          </a:p>
        </p:txBody>
      </p:sp>
    </p:spTree>
    <p:extLst>
      <p:ext uri="{BB962C8B-B14F-4D97-AF65-F5344CB8AC3E}">
        <p14:creationId xmlns:p14="http://schemas.microsoft.com/office/powerpoint/2010/main" val="2222722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ln/>
        </p:spPr>
      </p:sp>
      <p:sp>
        <p:nvSpPr>
          <p:cNvPr id="154626" name="Notes Placeholder 2"/>
          <p:cNvSpPr>
            <a:spLocks noGrp="1"/>
          </p:cNvSpPr>
          <p:nvPr>
            <p:ph type="body" idx="1"/>
          </p:nvPr>
        </p:nvSpPr>
        <p:spPr>
          <a:noFill/>
          <a:ln/>
        </p:spPr>
        <p:txBody>
          <a:bodyPr/>
          <a:lstStyle/>
          <a:p>
            <a:endParaRPr lang="en-US">
              <a:latin typeface="Times New Roman" pitchFamily="18" charset="0"/>
            </a:endParaRPr>
          </a:p>
        </p:txBody>
      </p:sp>
      <p:sp>
        <p:nvSpPr>
          <p:cNvPr id="154627" name="Slide Number Placeholder 3"/>
          <p:cNvSpPr>
            <a:spLocks noGrp="1"/>
          </p:cNvSpPr>
          <p:nvPr>
            <p:ph type="sldNum" sz="quarter" idx="5"/>
          </p:nvPr>
        </p:nvSpPr>
        <p:spPr>
          <a:noFill/>
        </p:spPr>
        <p:txBody>
          <a:bodyPr/>
          <a:lstStyle/>
          <a:p>
            <a:fld id="{6B6FA4F9-C521-4B02-92CA-2BE559447783}" type="slidenum">
              <a:rPr lang="en-US"/>
              <a:pPr/>
              <a:t>73</a:t>
            </a:fld>
            <a:endParaRPr lang="en-US"/>
          </a:p>
        </p:txBody>
      </p:sp>
    </p:spTree>
    <p:extLst>
      <p:ext uri="{BB962C8B-B14F-4D97-AF65-F5344CB8AC3E}">
        <p14:creationId xmlns:p14="http://schemas.microsoft.com/office/powerpoint/2010/main" val="81158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endParaRPr lang="en-US">
              <a:latin typeface="Times New Roman" pitchFamily="18" charset="0"/>
            </a:endParaRPr>
          </a:p>
        </p:txBody>
      </p:sp>
      <p:sp>
        <p:nvSpPr>
          <p:cNvPr id="31747" name="Slide Number Placeholder 3"/>
          <p:cNvSpPr>
            <a:spLocks noGrp="1"/>
          </p:cNvSpPr>
          <p:nvPr>
            <p:ph type="sldNum" sz="quarter" idx="5"/>
          </p:nvPr>
        </p:nvSpPr>
        <p:spPr>
          <a:noFill/>
        </p:spPr>
        <p:txBody>
          <a:bodyPr/>
          <a:lstStyle/>
          <a:p>
            <a:fld id="{3F98CB7B-FFF8-41F2-8A4D-B3AB3505C29D}" type="slidenum">
              <a:rPr lang="en-US"/>
              <a:pPr/>
              <a:t>8</a:t>
            </a:fld>
            <a:endParaRPr lang="en-US"/>
          </a:p>
        </p:txBody>
      </p:sp>
    </p:spTree>
    <p:extLst>
      <p:ext uri="{BB962C8B-B14F-4D97-AF65-F5344CB8AC3E}">
        <p14:creationId xmlns:p14="http://schemas.microsoft.com/office/powerpoint/2010/main" val="34301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endParaRPr lang="en-US">
              <a:latin typeface="Times New Roman" pitchFamily="18" charset="0"/>
            </a:endParaRPr>
          </a:p>
        </p:txBody>
      </p:sp>
      <p:sp>
        <p:nvSpPr>
          <p:cNvPr id="33795" name="Slide Number Placeholder 3"/>
          <p:cNvSpPr>
            <a:spLocks noGrp="1"/>
          </p:cNvSpPr>
          <p:nvPr>
            <p:ph type="sldNum" sz="quarter" idx="5"/>
          </p:nvPr>
        </p:nvSpPr>
        <p:spPr>
          <a:noFill/>
        </p:spPr>
        <p:txBody>
          <a:bodyPr/>
          <a:lstStyle/>
          <a:p>
            <a:fld id="{9C4E5F29-315A-4705-B8DD-A55F14BF4E7D}" type="slidenum">
              <a:rPr lang="en-US"/>
              <a:pPr/>
              <a:t>9</a:t>
            </a:fld>
            <a:endParaRPr lang="en-US"/>
          </a:p>
        </p:txBody>
      </p:sp>
    </p:spTree>
    <p:extLst>
      <p:ext uri="{BB962C8B-B14F-4D97-AF65-F5344CB8AC3E}">
        <p14:creationId xmlns:p14="http://schemas.microsoft.com/office/powerpoint/2010/main" val="123193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CF6A-AC1D-0943-BDEE-38B2CBA5E48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F67F760-6E6A-3645-A318-47A22672E81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AA8F029-FDEA-0F48-B5AC-39C3178ACE6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674E76-0B24-6B4C-86C0-F449DD5DA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6105C-A02D-3748-B656-A5E97040D7F0}"/>
              </a:ext>
            </a:extLst>
          </p:cNvPr>
          <p:cNvSpPr>
            <a:spLocks noGrp="1"/>
          </p:cNvSpPr>
          <p:nvPr>
            <p:ph type="sldNum" sz="quarter" idx="12"/>
          </p:nvPr>
        </p:nvSpPr>
        <p:spPr/>
        <p:txBody>
          <a:bodyPr/>
          <a:lstStyle/>
          <a:p>
            <a:fld id="{8C064933-A6C5-4DB1-9E9F-03CB8688A0C8}" type="slidenum">
              <a:rPr lang="en-US" smtClean="0"/>
              <a:pPr/>
              <a:t>‹#›</a:t>
            </a:fld>
            <a:endParaRPr lang="en-US"/>
          </a:p>
        </p:txBody>
      </p:sp>
    </p:spTree>
    <p:extLst>
      <p:ext uri="{BB962C8B-B14F-4D97-AF65-F5344CB8AC3E}">
        <p14:creationId xmlns:p14="http://schemas.microsoft.com/office/powerpoint/2010/main" val="278774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7E54-7CD3-DA47-A868-02F6176C7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8C334-863B-8B46-8E91-486490DE2C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14A36-0E73-5349-811B-BCA7B707D24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9978496-225D-4047-90DD-353479610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CCBBD-EA07-F84A-8285-6C57C7297995}"/>
              </a:ext>
            </a:extLst>
          </p:cNvPr>
          <p:cNvSpPr>
            <a:spLocks noGrp="1"/>
          </p:cNvSpPr>
          <p:nvPr>
            <p:ph type="sldNum" sz="quarter" idx="12"/>
          </p:nvPr>
        </p:nvSpPr>
        <p:spPr/>
        <p:txBody>
          <a:bodyPr/>
          <a:lstStyle/>
          <a:p>
            <a:fld id="{615AC185-622F-457E-8453-916A63F88B87}" type="slidenum">
              <a:rPr lang="en-US" smtClean="0"/>
              <a:pPr/>
              <a:t>‹#›</a:t>
            </a:fld>
            <a:endParaRPr lang="en-US"/>
          </a:p>
        </p:txBody>
      </p:sp>
    </p:spTree>
    <p:extLst>
      <p:ext uri="{BB962C8B-B14F-4D97-AF65-F5344CB8AC3E}">
        <p14:creationId xmlns:p14="http://schemas.microsoft.com/office/powerpoint/2010/main" val="176437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179BF-AA85-F94B-953D-11309C4A4B9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8E412-609D-AA48-871D-86CB6BD5D8E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C0C86-FB7C-0845-A6FB-BF53642572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6AFDBE3-1CC2-FE43-87FB-1EB82FA31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A5F9F-6545-CB47-B6DA-F06F41E5BF8C}"/>
              </a:ext>
            </a:extLst>
          </p:cNvPr>
          <p:cNvSpPr>
            <a:spLocks noGrp="1"/>
          </p:cNvSpPr>
          <p:nvPr>
            <p:ph type="sldNum" sz="quarter" idx="12"/>
          </p:nvPr>
        </p:nvSpPr>
        <p:spPr/>
        <p:txBody>
          <a:bodyPr/>
          <a:lstStyle/>
          <a:p>
            <a:fld id="{A0E3ED17-76F6-46E9-89BF-9AC90FE6AA32}" type="slidenum">
              <a:rPr lang="en-US" smtClean="0"/>
              <a:pPr/>
              <a:t>‹#›</a:t>
            </a:fld>
            <a:endParaRPr lang="en-US"/>
          </a:p>
        </p:txBody>
      </p:sp>
    </p:spTree>
    <p:extLst>
      <p:ext uri="{BB962C8B-B14F-4D97-AF65-F5344CB8AC3E}">
        <p14:creationId xmlns:p14="http://schemas.microsoft.com/office/powerpoint/2010/main" val="23211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8443-1242-AF45-8289-1760D7BB5F9D}"/>
              </a:ext>
            </a:extLst>
          </p:cNvPr>
          <p:cNvSpPr>
            <a:spLocks noGrp="1"/>
          </p:cNvSpPr>
          <p:nvPr>
            <p:ph type="title"/>
          </p:nvPr>
        </p:nvSpPr>
        <p:spPr/>
        <p:txBody>
          <a:bodyPr/>
          <a:lstStyle>
            <a:lvl1pPr>
              <a:defRPr baseline="0">
                <a:solidFill>
                  <a:schemeClr val="accent4">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029AB-0ABC-3341-B82A-E492E7A85A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42AF6-F8A4-D440-8B40-EFFC89EB781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362C3F5-3BE3-5346-A005-966F38BDB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58FC9-A766-B740-95C5-78F03E292794}"/>
              </a:ext>
            </a:extLst>
          </p:cNvPr>
          <p:cNvSpPr>
            <a:spLocks noGrp="1"/>
          </p:cNvSpPr>
          <p:nvPr>
            <p:ph type="sldNum" sz="quarter" idx="12"/>
          </p:nvPr>
        </p:nvSpPr>
        <p:spPr/>
        <p:txBody>
          <a:bodyPr/>
          <a:lstStyle/>
          <a:p>
            <a:fld id="{C8A6BDAF-A3CD-499A-84E6-BFE2923182CE}" type="slidenum">
              <a:rPr lang="en-US" smtClean="0"/>
              <a:pPr/>
              <a:t>‹#›</a:t>
            </a:fld>
            <a:endParaRPr lang="en-US"/>
          </a:p>
        </p:txBody>
      </p:sp>
    </p:spTree>
    <p:extLst>
      <p:ext uri="{BB962C8B-B14F-4D97-AF65-F5344CB8AC3E}">
        <p14:creationId xmlns:p14="http://schemas.microsoft.com/office/powerpoint/2010/main" val="228449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7FF5-6317-8142-B08D-8CE82024DF4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677E881-37E2-5D4B-8A3A-9ACE732C104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1F350-D94C-DC44-AF48-F46788D179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C5EA92-3043-974C-B6E8-A22A614E4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ED31A-2596-9F4A-A740-3C92582FBEE4}"/>
              </a:ext>
            </a:extLst>
          </p:cNvPr>
          <p:cNvSpPr>
            <a:spLocks noGrp="1"/>
          </p:cNvSpPr>
          <p:nvPr>
            <p:ph type="sldNum" sz="quarter" idx="12"/>
          </p:nvPr>
        </p:nvSpPr>
        <p:spPr/>
        <p:txBody>
          <a:bodyPr/>
          <a:lstStyle/>
          <a:p>
            <a:fld id="{B743EC1D-2A52-4EBF-B8A9-1883516B0432}" type="slidenum">
              <a:rPr lang="en-US" smtClean="0"/>
              <a:pPr/>
              <a:t>‹#›</a:t>
            </a:fld>
            <a:endParaRPr lang="en-US"/>
          </a:p>
        </p:txBody>
      </p:sp>
    </p:spTree>
    <p:extLst>
      <p:ext uri="{BB962C8B-B14F-4D97-AF65-F5344CB8AC3E}">
        <p14:creationId xmlns:p14="http://schemas.microsoft.com/office/powerpoint/2010/main" val="383071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8378-BE39-8641-B23C-76CE70AD2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471461-37FE-E04C-A1DC-10F3D45A05C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FF7C02-396E-3140-A89B-A0E2CCFCBE8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EFE9A-341A-ED44-B186-44C6657C2C5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14761E7-359A-D049-AA06-F85EDE593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BAF71-E7F8-7444-A27C-BCE2433BCA50}"/>
              </a:ext>
            </a:extLst>
          </p:cNvPr>
          <p:cNvSpPr>
            <a:spLocks noGrp="1"/>
          </p:cNvSpPr>
          <p:nvPr>
            <p:ph type="sldNum" sz="quarter" idx="12"/>
          </p:nvPr>
        </p:nvSpPr>
        <p:spPr/>
        <p:txBody>
          <a:bodyPr/>
          <a:lstStyle/>
          <a:p>
            <a:fld id="{F4ED155E-95E2-4D37-B253-0210D9B72803}" type="slidenum">
              <a:rPr lang="en-US" smtClean="0"/>
              <a:pPr/>
              <a:t>‹#›</a:t>
            </a:fld>
            <a:endParaRPr lang="en-US"/>
          </a:p>
        </p:txBody>
      </p:sp>
    </p:spTree>
    <p:extLst>
      <p:ext uri="{BB962C8B-B14F-4D97-AF65-F5344CB8AC3E}">
        <p14:creationId xmlns:p14="http://schemas.microsoft.com/office/powerpoint/2010/main" val="7897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0E74-E7A8-894D-9D2E-031FDAFE333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0EF043-8E1F-8844-8A43-1D5EC3BFBE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D06DB-19E4-E04E-A218-15308600ADA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C800CC-70B5-B844-A623-BD24D4765DC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F89EF-EF61-2642-BC3B-1281E3C25EF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81B891-B388-0F44-8719-564CA774CCA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9349CEB-24AC-414B-A2CE-8CA13323B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D3BD2-5E78-0A45-80B1-F8CFB717D66D}"/>
              </a:ext>
            </a:extLst>
          </p:cNvPr>
          <p:cNvSpPr>
            <a:spLocks noGrp="1"/>
          </p:cNvSpPr>
          <p:nvPr>
            <p:ph type="sldNum" sz="quarter" idx="12"/>
          </p:nvPr>
        </p:nvSpPr>
        <p:spPr/>
        <p:txBody>
          <a:bodyPr/>
          <a:lstStyle/>
          <a:p>
            <a:fld id="{77796486-E99B-4A3C-ADE5-8BB61CFC7C16}" type="slidenum">
              <a:rPr lang="en-US" smtClean="0"/>
              <a:pPr/>
              <a:t>‹#›</a:t>
            </a:fld>
            <a:endParaRPr lang="en-US"/>
          </a:p>
        </p:txBody>
      </p:sp>
    </p:spTree>
    <p:extLst>
      <p:ext uri="{BB962C8B-B14F-4D97-AF65-F5344CB8AC3E}">
        <p14:creationId xmlns:p14="http://schemas.microsoft.com/office/powerpoint/2010/main" val="44072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9918-D20A-A749-80B4-3B15B6400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C98A1-908A-314B-B600-D69C11F9B47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7026AC1-6870-8D44-BFAC-537AD17EF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6C6B0-49B0-304C-832D-15511B1677C7}"/>
              </a:ext>
            </a:extLst>
          </p:cNvPr>
          <p:cNvSpPr>
            <a:spLocks noGrp="1"/>
          </p:cNvSpPr>
          <p:nvPr>
            <p:ph type="sldNum" sz="quarter" idx="12"/>
          </p:nvPr>
        </p:nvSpPr>
        <p:spPr/>
        <p:txBody>
          <a:bodyPr/>
          <a:lstStyle/>
          <a:p>
            <a:fld id="{1165F70A-83FE-4958-BBE3-8AC856E869AF}" type="slidenum">
              <a:rPr lang="en-US" smtClean="0"/>
              <a:pPr/>
              <a:t>‹#›</a:t>
            </a:fld>
            <a:endParaRPr lang="en-US"/>
          </a:p>
        </p:txBody>
      </p:sp>
    </p:spTree>
    <p:extLst>
      <p:ext uri="{BB962C8B-B14F-4D97-AF65-F5344CB8AC3E}">
        <p14:creationId xmlns:p14="http://schemas.microsoft.com/office/powerpoint/2010/main" val="336859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0B3E-0149-AB41-81D6-1661CBFCB8D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1762C0A-026C-644A-8D0E-53EB295279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AB40F-ECE2-B449-804C-D75BC5D52D4B}"/>
              </a:ext>
            </a:extLst>
          </p:cNvPr>
          <p:cNvSpPr>
            <a:spLocks noGrp="1"/>
          </p:cNvSpPr>
          <p:nvPr>
            <p:ph type="sldNum" sz="quarter" idx="12"/>
          </p:nvPr>
        </p:nvSpPr>
        <p:spPr/>
        <p:txBody>
          <a:bodyPr/>
          <a:lstStyle/>
          <a:p>
            <a:fld id="{73F57C06-6A2C-487F-A8E2-340078F4844A}" type="slidenum">
              <a:rPr lang="en-US" smtClean="0"/>
              <a:pPr/>
              <a:t>‹#›</a:t>
            </a:fld>
            <a:endParaRPr lang="en-US"/>
          </a:p>
        </p:txBody>
      </p:sp>
    </p:spTree>
    <p:extLst>
      <p:ext uri="{BB962C8B-B14F-4D97-AF65-F5344CB8AC3E}">
        <p14:creationId xmlns:p14="http://schemas.microsoft.com/office/powerpoint/2010/main" val="15062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9F5C-8026-FB46-9C3B-9759061B606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3550000-8D03-5942-A534-A85BB9401FA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F041B-4BF4-EF41-8FFF-F38BF5AD84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1C66AA-A86A-574B-B1C5-DDE7C6010A6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F149605-8367-4047-9AE7-773E599E7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0AD69-0E0E-E84F-A275-B450630BFBD1}"/>
              </a:ext>
            </a:extLst>
          </p:cNvPr>
          <p:cNvSpPr>
            <a:spLocks noGrp="1"/>
          </p:cNvSpPr>
          <p:nvPr>
            <p:ph type="sldNum" sz="quarter" idx="12"/>
          </p:nvPr>
        </p:nvSpPr>
        <p:spPr/>
        <p:txBody>
          <a:bodyPr/>
          <a:lstStyle/>
          <a:p>
            <a:fld id="{3A59FA36-AD53-49B9-BE55-5814D7D625E3}" type="slidenum">
              <a:rPr lang="en-US" smtClean="0"/>
              <a:pPr/>
              <a:t>‹#›</a:t>
            </a:fld>
            <a:endParaRPr lang="en-US"/>
          </a:p>
        </p:txBody>
      </p:sp>
    </p:spTree>
    <p:extLst>
      <p:ext uri="{BB962C8B-B14F-4D97-AF65-F5344CB8AC3E}">
        <p14:creationId xmlns:p14="http://schemas.microsoft.com/office/powerpoint/2010/main" val="80344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B482-12C1-C44C-9D29-325A4644F8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F60AB45-2664-F446-9A2B-32C2C0849DC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31F5B5F-51FB-FB41-A1AB-F180B7B07BE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CE45EF-0381-7D4D-A84F-51676FF8691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4CA6979-E381-474C-AE0B-1D79512A8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05CD5-E84B-1D48-A09E-D51DE9ADF5E8}"/>
              </a:ext>
            </a:extLst>
          </p:cNvPr>
          <p:cNvSpPr>
            <a:spLocks noGrp="1"/>
          </p:cNvSpPr>
          <p:nvPr>
            <p:ph type="sldNum" sz="quarter" idx="12"/>
          </p:nvPr>
        </p:nvSpPr>
        <p:spPr/>
        <p:txBody>
          <a:bodyPr/>
          <a:lstStyle/>
          <a:p>
            <a:fld id="{46D5F86E-5045-487E-A2BA-2AB136CF5D96}" type="slidenum">
              <a:rPr lang="en-US" smtClean="0"/>
              <a:pPr/>
              <a:t>‹#›</a:t>
            </a:fld>
            <a:endParaRPr lang="en-US"/>
          </a:p>
        </p:txBody>
      </p:sp>
    </p:spTree>
    <p:extLst>
      <p:ext uri="{BB962C8B-B14F-4D97-AF65-F5344CB8AC3E}">
        <p14:creationId xmlns:p14="http://schemas.microsoft.com/office/powerpoint/2010/main" val="297573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E674D-6C11-7646-A01E-4275995F27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46CFDD-DB5E-5748-8B7A-CE01BFDA9FE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407ED-0686-2548-8DAB-FBB94FBDD83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AD4221E-D3E3-964C-985B-966FD255132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0D4205-77F6-224D-B617-8017E45FAB6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7505E-7EF2-471B-BA3E-F99D185FC95A}" type="slidenum">
              <a:rPr lang="en-US" smtClean="0"/>
              <a:pPr/>
              <a:t>‹#›</a:t>
            </a:fld>
            <a:endParaRPr lang="en-US"/>
          </a:p>
        </p:txBody>
      </p:sp>
    </p:spTree>
    <p:extLst>
      <p:ext uri="{BB962C8B-B14F-4D97-AF65-F5344CB8AC3E}">
        <p14:creationId xmlns:p14="http://schemas.microsoft.com/office/powerpoint/2010/main" val="4195449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1" name="Picture 7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337" name="Rectangle 2"/>
          <p:cNvSpPr>
            <a:spLocks noGrp="1" noChangeArrowheads="1"/>
          </p:cNvSpPr>
          <p:nvPr>
            <p:ph type="title"/>
          </p:nvPr>
        </p:nvSpPr>
        <p:spPr>
          <a:xfrm>
            <a:off x="884419" y="826680"/>
            <a:ext cx="7375161" cy="1325563"/>
          </a:xfrm>
        </p:spPr>
        <p:txBody>
          <a:bodyPr>
            <a:normAutofit/>
          </a:bodyPr>
          <a:lstStyle/>
          <a:p>
            <a:pPr algn="ctr"/>
            <a:r>
              <a:rPr lang="en-US" sz="3500">
                <a:solidFill>
                  <a:srgbClr val="FFFFFF"/>
                </a:solidFill>
              </a:rPr>
              <a:t>CHAPTER 11: QUERY PROCESSING AND OPTIMIZATION</a:t>
            </a:r>
          </a:p>
        </p:txBody>
      </p:sp>
      <p:sp>
        <p:nvSpPr>
          <p:cNvPr id="14338" name="Rectangle 3"/>
          <p:cNvSpPr>
            <a:spLocks noGrp="1" noChangeArrowheads="1"/>
          </p:cNvSpPr>
          <p:nvPr>
            <p:ph idx="1"/>
          </p:nvPr>
        </p:nvSpPr>
        <p:spPr>
          <a:xfrm>
            <a:off x="884419" y="3092970"/>
            <a:ext cx="7375161" cy="2693976"/>
          </a:xfrm>
        </p:spPr>
        <p:txBody>
          <a:bodyPr>
            <a:noAutofit/>
          </a:bodyPr>
          <a:lstStyle/>
          <a:p>
            <a:pPr>
              <a:buFontTx/>
              <a:buNone/>
            </a:pPr>
            <a:r>
              <a:rPr lang="en-US" sz="2400" dirty="0">
                <a:solidFill>
                  <a:srgbClr val="7030A0"/>
                </a:solidFill>
              </a:rPr>
              <a:t>Goal: Find an efficient execution plan for each query.</a:t>
            </a:r>
          </a:p>
          <a:p>
            <a:pPr>
              <a:buFontTx/>
              <a:buNone/>
            </a:pPr>
            <a:endParaRPr lang="en-US" sz="2400" dirty="0">
              <a:solidFill>
                <a:srgbClr val="7030A0"/>
              </a:solidFill>
            </a:endParaRPr>
          </a:p>
          <a:p>
            <a:pPr>
              <a:buFontTx/>
              <a:buNone/>
            </a:pPr>
            <a:r>
              <a:rPr lang="en-US" sz="2400" dirty="0">
                <a:solidFill>
                  <a:srgbClr val="7030A0"/>
                </a:solidFill>
              </a:rPr>
              <a:t>An execution plan consists of</a:t>
            </a:r>
          </a:p>
          <a:p>
            <a:r>
              <a:rPr lang="en-US" sz="2400" dirty="0">
                <a:solidFill>
                  <a:srgbClr val="7030A0"/>
                </a:solidFill>
              </a:rPr>
              <a:t>the order in which the operations in a query are to be processed, and</a:t>
            </a:r>
          </a:p>
          <a:p>
            <a:r>
              <a:rPr lang="en-US" sz="2400" dirty="0">
                <a:solidFill>
                  <a:srgbClr val="7030A0"/>
                </a:solidFill>
              </a:rPr>
              <a:t>the method to be used to process each operation</a:t>
            </a:r>
            <a:r>
              <a:rPr lang="en-US" sz="2400" dirty="0">
                <a:solidFill>
                  <a:srgbClr val="000000"/>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85800" y="304800"/>
            <a:ext cx="7772400" cy="838200"/>
          </a:xfrm>
        </p:spPr>
        <p:txBody>
          <a:bodyPr/>
          <a:lstStyle/>
          <a:p>
            <a:r>
              <a:rPr lang="en-US"/>
              <a:t>Selection Processing (2) </a:t>
            </a:r>
          </a:p>
        </p:txBody>
      </p:sp>
      <p:sp>
        <p:nvSpPr>
          <p:cNvPr id="34818" name="Rectangle 3"/>
          <p:cNvSpPr>
            <a:spLocks noGrp="1" noChangeArrowheads="1"/>
          </p:cNvSpPr>
          <p:nvPr>
            <p:ph idx="1"/>
          </p:nvPr>
        </p:nvSpPr>
        <p:spPr>
          <a:xfrm>
            <a:off x="685800" y="1371600"/>
            <a:ext cx="7772400" cy="4876800"/>
          </a:xfrm>
        </p:spPr>
        <p:txBody>
          <a:bodyPr>
            <a:normAutofit/>
          </a:bodyPr>
          <a:lstStyle/>
          <a:p>
            <a:pPr>
              <a:buFontTx/>
              <a:buNone/>
            </a:pPr>
            <a:r>
              <a:rPr lang="en-US" sz="2800" dirty="0">
                <a:solidFill>
                  <a:schemeClr val="accent1"/>
                </a:solidFill>
              </a:rPr>
              <a:t>Definition</a:t>
            </a:r>
            <a:r>
              <a:rPr lang="en-US" sz="2800" dirty="0"/>
              <a:t>: The </a:t>
            </a:r>
            <a:r>
              <a:rPr lang="en-US" sz="2800" dirty="0">
                <a:solidFill>
                  <a:schemeClr val="accent1"/>
                </a:solidFill>
              </a:rPr>
              <a:t>selectivity factor</a:t>
            </a:r>
            <a:r>
              <a:rPr lang="en-US" sz="2800" dirty="0"/>
              <a:t> of </a:t>
            </a:r>
            <a:r>
              <a:rPr lang="ja-JP" altLang="en-US" sz="2800" dirty="0"/>
              <a:t>“</a:t>
            </a:r>
            <a:r>
              <a:rPr lang="en-US" altLang="ja-JP" sz="2800" dirty="0"/>
              <a:t>A op a</a:t>
            </a:r>
            <a:r>
              <a:rPr lang="ja-JP" altLang="en-US" sz="2800" dirty="0"/>
              <a:t>”</a:t>
            </a:r>
            <a:r>
              <a:rPr lang="en-US" altLang="ja-JP" sz="2800" dirty="0"/>
              <a:t> on R, denoted as SF</a:t>
            </a:r>
            <a:r>
              <a:rPr lang="en-US" altLang="ja-JP" sz="2800" baseline="-8000" dirty="0"/>
              <a:t>A op a</a:t>
            </a:r>
            <a:r>
              <a:rPr lang="en-US" altLang="ja-JP" sz="2800" dirty="0"/>
              <a:t>(R), is the percentage of the tuples of R that satisfy </a:t>
            </a:r>
            <a:r>
              <a:rPr lang="ja-JP" altLang="en-US" sz="2800" dirty="0"/>
              <a:t>“</a:t>
            </a:r>
            <a:r>
              <a:rPr lang="en-US" altLang="ja-JP" sz="2800" dirty="0"/>
              <a:t>A op a</a:t>
            </a:r>
            <a:r>
              <a:rPr lang="ja-JP" altLang="en-US" sz="2800" dirty="0"/>
              <a:t>”</a:t>
            </a:r>
            <a:r>
              <a:rPr lang="en-US" altLang="ja-JP" sz="2800" dirty="0"/>
              <a:t>. </a:t>
            </a:r>
          </a:p>
          <a:p>
            <a:endParaRPr lang="en-US" sz="2800" dirty="0"/>
          </a:p>
          <a:p>
            <a:r>
              <a:rPr lang="en-US" sz="2800" dirty="0">
                <a:solidFill>
                  <a:schemeClr val="accent5">
                    <a:lumMod val="75000"/>
                  </a:schemeClr>
                </a:solidFill>
              </a:rPr>
              <a:t>If k tuples in R satisfy </a:t>
            </a:r>
            <a:r>
              <a:rPr lang="ja-JP" altLang="en-US" sz="2800">
                <a:solidFill>
                  <a:schemeClr val="accent5">
                    <a:lumMod val="75000"/>
                  </a:schemeClr>
                </a:solidFill>
              </a:rPr>
              <a:t>“</a:t>
            </a:r>
            <a:r>
              <a:rPr lang="en-US" altLang="ja-JP" sz="2800" dirty="0">
                <a:solidFill>
                  <a:schemeClr val="accent5">
                    <a:lumMod val="75000"/>
                  </a:schemeClr>
                </a:solidFill>
              </a:rPr>
              <a:t>A op a</a:t>
            </a:r>
            <a:r>
              <a:rPr lang="ja-JP" altLang="en-US" sz="2800">
                <a:solidFill>
                  <a:schemeClr val="accent5">
                    <a:lumMod val="75000"/>
                  </a:schemeClr>
                </a:solidFill>
              </a:rPr>
              <a:t>”</a:t>
            </a:r>
            <a:r>
              <a:rPr lang="en-US" altLang="ja-JP" sz="2800" dirty="0">
                <a:solidFill>
                  <a:schemeClr val="accent5">
                    <a:lumMod val="75000"/>
                  </a:schemeClr>
                </a:solidFill>
              </a:rPr>
              <a:t>, </a:t>
            </a:r>
            <a:r>
              <a:rPr lang="en-US" sz="2800" dirty="0">
                <a:solidFill>
                  <a:schemeClr val="accent5">
                    <a:lumMod val="75000"/>
                  </a:schemeClr>
                </a:solidFill>
              </a:rPr>
              <a:t>SF</a:t>
            </a:r>
            <a:r>
              <a:rPr lang="en-US" sz="2800" baseline="-8000" dirty="0">
                <a:solidFill>
                  <a:schemeClr val="accent5">
                    <a:lumMod val="75000"/>
                  </a:schemeClr>
                </a:solidFill>
              </a:rPr>
              <a:t>A op a</a:t>
            </a:r>
            <a:r>
              <a:rPr lang="en-US" sz="2800" dirty="0">
                <a:solidFill>
                  <a:schemeClr val="accent5">
                    <a:lumMod val="75000"/>
                  </a:schemeClr>
                </a:solidFill>
              </a:rPr>
              <a:t>(R) = k/</a:t>
            </a:r>
            <a:r>
              <a:rPr lang="en-US" altLang="ja-JP" sz="2800" dirty="0">
                <a:solidFill>
                  <a:schemeClr val="accent5">
                    <a:lumMod val="75000"/>
                  </a:schemeClr>
                </a:solidFill>
              </a:rPr>
              <a:t>n </a:t>
            </a:r>
            <a:endParaRPr lang="en-US" sz="2800" dirty="0">
              <a:solidFill>
                <a:schemeClr val="accent5">
                  <a:lumMod val="75000"/>
                </a:schemeClr>
              </a:solidFill>
            </a:endParaRPr>
          </a:p>
          <a:p>
            <a:r>
              <a:rPr lang="en-US" sz="2800" dirty="0">
                <a:solidFill>
                  <a:schemeClr val="accent5">
                    <a:lumMod val="75000"/>
                  </a:schemeClr>
                </a:solidFill>
              </a:rPr>
              <a:t>Clearly, 0 </a:t>
            </a:r>
            <a:r>
              <a:rPr lang="en-US" sz="2800" dirty="0">
                <a:solidFill>
                  <a:schemeClr val="accent5">
                    <a:lumMod val="75000"/>
                  </a:schemeClr>
                </a:solidFill>
                <a:sym typeface="Symbol" pitchFamily="18" charset="2"/>
              </a:rPr>
              <a:t> </a:t>
            </a:r>
            <a:r>
              <a:rPr lang="en-US" sz="2800" dirty="0">
                <a:solidFill>
                  <a:schemeClr val="accent5">
                    <a:lumMod val="75000"/>
                  </a:schemeClr>
                </a:solidFill>
              </a:rPr>
              <a:t>SF</a:t>
            </a:r>
            <a:r>
              <a:rPr lang="en-US" sz="2800" baseline="-8000" dirty="0">
                <a:solidFill>
                  <a:schemeClr val="accent5">
                    <a:lumMod val="75000"/>
                  </a:schemeClr>
                </a:solidFill>
              </a:rPr>
              <a:t>A op a</a:t>
            </a:r>
            <a:r>
              <a:rPr lang="en-US" sz="2800" dirty="0">
                <a:solidFill>
                  <a:schemeClr val="accent5">
                    <a:lumMod val="75000"/>
                  </a:schemeClr>
                </a:solidFill>
              </a:rPr>
              <a:t>(R) </a:t>
            </a:r>
            <a:r>
              <a:rPr lang="en-US" sz="2800" dirty="0">
                <a:solidFill>
                  <a:schemeClr val="accent5">
                    <a:lumMod val="75000"/>
                  </a:schemeClr>
                </a:solidFill>
                <a:sym typeface="Symbol" pitchFamily="18" charset="2"/>
              </a:rPr>
              <a:t></a:t>
            </a:r>
            <a:r>
              <a:rPr lang="en-US" sz="2800" dirty="0">
                <a:solidFill>
                  <a:schemeClr val="accent5">
                    <a:lumMod val="75000"/>
                  </a:schemeClr>
                </a:solidFill>
              </a:rPr>
              <a:t> 1</a:t>
            </a:r>
          </a:p>
          <a:p>
            <a:endParaRPr lang="en-US" sz="2800" dirty="0"/>
          </a:p>
          <a:p>
            <a:r>
              <a:rPr lang="en-US" sz="2800" dirty="0" err="1"/>
              <a:t>dist</a:t>
            </a:r>
            <a:r>
              <a:rPr lang="en-US" sz="2800" dirty="0"/>
              <a:t>(A) – the number of distinct values of A in R</a:t>
            </a:r>
          </a:p>
          <a:p>
            <a:r>
              <a:rPr lang="en-US" sz="2800" dirty="0"/>
              <a:t>min(A) – the smallest value of A in R</a:t>
            </a:r>
          </a:p>
          <a:p>
            <a:r>
              <a:rPr lang="en-US" sz="2800" dirty="0"/>
              <a:t>max(A) – the largest value of A in 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85800" y="304800"/>
            <a:ext cx="7772400" cy="914400"/>
          </a:xfrm>
        </p:spPr>
        <p:txBody>
          <a:bodyPr/>
          <a:lstStyle/>
          <a:p>
            <a:r>
              <a:rPr lang="en-US"/>
              <a:t>Selection Processing (3) </a:t>
            </a:r>
          </a:p>
        </p:txBody>
      </p:sp>
      <p:sp>
        <p:nvSpPr>
          <p:cNvPr id="36866" name="Rectangle 3"/>
          <p:cNvSpPr>
            <a:spLocks noGrp="1" noChangeArrowheads="1"/>
          </p:cNvSpPr>
          <p:nvPr>
            <p:ph idx="1"/>
          </p:nvPr>
        </p:nvSpPr>
        <p:spPr>
          <a:xfrm>
            <a:off x="228600" y="1371600"/>
            <a:ext cx="8686800" cy="4876800"/>
          </a:xfrm>
        </p:spPr>
        <p:txBody>
          <a:bodyPr/>
          <a:lstStyle/>
          <a:p>
            <a:pPr>
              <a:buFontTx/>
              <a:buNone/>
            </a:pPr>
            <a:r>
              <a:rPr lang="en-US" sz="2800" dirty="0"/>
              <a:t>Assumption: Values of A satisfy the </a:t>
            </a:r>
            <a:r>
              <a:rPr lang="en-US" sz="2800" i="1" dirty="0">
                <a:solidFill>
                  <a:schemeClr val="accent1"/>
                </a:solidFill>
              </a:rPr>
              <a:t>uniform distribution</a:t>
            </a:r>
            <a:r>
              <a:rPr lang="en-US" sz="2800" dirty="0"/>
              <a:t> between min(A) and max(A). </a:t>
            </a:r>
          </a:p>
          <a:p>
            <a:pPr>
              <a:buFontTx/>
              <a:buNone/>
            </a:pPr>
            <a:endParaRPr lang="en-US" sz="2800" dirty="0"/>
          </a:p>
          <a:p>
            <a:pPr lvl="1">
              <a:buNone/>
            </a:pPr>
            <a:r>
              <a:rPr lang="en-US" sz="2800" dirty="0"/>
              <a:t>SF</a:t>
            </a:r>
            <a:r>
              <a:rPr lang="en-US" sz="2800" baseline="-8000" dirty="0"/>
              <a:t>A = a</a:t>
            </a:r>
            <a:r>
              <a:rPr lang="en-US" sz="2800" dirty="0"/>
              <a:t>(R) = 1 / </a:t>
            </a:r>
            <a:r>
              <a:rPr lang="en-US" sz="2800" dirty="0" err="1"/>
              <a:t>dist</a:t>
            </a:r>
            <a:r>
              <a:rPr lang="en-US" sz="2800" dirty="0"/>
              <a:t>(A)</a:t>
            </a:r>
          </a:p>
          <a:p>
            <a:pPr lvl="1">
              <a:buNone/>
            </a:pPr>
            <a:r>
              <a:rPr lang="en-US" sz="2800" dirty="0"/>
              <a:t>SF</a:t>
            </a:r>
            <a:r>
              <a:rPr lang="en-US" sz="2800" baseline="-8000" dirty="0"/>
              <a:t>A &gt; a</a:t>
            </a:r>
            <a:r>
              <a:rPr lang="en-US" sz="2800" dirty="0"/>
              <a:t>(R) = (max(A) - a)/(max(A) - min(A))</a:t>
            </a:r>
          </a:p>
          <a:p>
            <a:pPr lvl="1">
              <a:buNone/>
            </a:pPr>
            <a:r>
              <a:rPr lang="en-US" sz="2800" dirty="0"/>
              <a:t>SF</a:t>
            </a:r>
            <a:r>
              <a:rPr lang="en-US" sz="2800" baseline="-8000" dirty="0"/>
              <a:t>A &lt; a</a:t>
            </a:r>
            <a:r>
              <a:rPr lang="en-US" sz="2800" dirty="0"/>
              <a:t>(R) = (a - min(A))/(max(A) - min(A))</a:t>
            </a:r>
          </a:p>
          <a:p>
            <a:pPr lvl="1">
              <a:buNone/>
            </a:pPr>
            <a:r>
              <a:rPr lang="en-US" sz="2800" dirty="0"/>
              <a:t>SF</a:t>
            </a:r>
            <a:r>
              <a:rPr lang="en-US" sz="2800" baseline="-8000" dirty="0"/>
              <a:t>A </a:t>
            </a:r>
            <a:r>
              <a:rPr lang="en-US" sz="2800" baseline="-8000" dirty="0">
                <a:sym typeface="Symbol" pitchFamily="18" charset="2"/>
              </a:rPr>
              <a:t>&gt;=</a:t>
            </a:r>
            <a:r>
              <a:rPr lang="en-US" sz="2800" baseline="-8000" dirty="0"/>
              <a:t> a</a:t>
            </a:r>
            <a:r>
              <a:rPr lang="en-US" sz="2800" dirty="0"/>
              <a:t>(R) = SF</a:t>
            </a:r>
            <a:r>
              <a:rPr lang="en-US" sz="2800" baseline="-8000" dirty="0"/>
              <a:t>A &gt; a</a:t>
            </a:r>
            <a:r>
              <a:rPr lang="en-US" sz="2800" dirty="0"/>
              <a:t>(R) + SF</a:t>
            </a:r>
            <a:r>
              <a:rPr lang="en-US" sz="2800" baseline="-8000" dirty="0"/>
              <a:t>A = a</a:t>
            </a:r>
            <a:r>
              <a:rPr lang="en-US" sz="2800" dirty="0"/>
              <a:t>(R) </a:t>
            </a:r>
          </a:p>
          <a:p>
            <a:pPr lvl="1">
              <a:buNone/>
            </a:pPr>
            <a:r>
              <a:rPr lang="en-US" sz="2800" dirty="0"/>
              <a:t>SF</a:t>
            </a:r>
            <a:r>
              <a:rPr lang="en-US" sz="2800" baseline="-8000" dirty="0"/>
              <a:t>A </a:t>
            </a:r>
            <a:r>
              <a:rPr lang="en-US" sz="2800" baseline="-8000" dirty="0">
                <a:sym typeface="Symbol" pitchFamily="18" charset="2"/>
              </a:rPr>
              <a:t>&lt;=</a:t>
            </a:r>
            <a:r>
              <a:rPr lang="en-US" sz="2800" baseline="-8000" dirty="0"/>
              <a:t> a</a:t>
            </a:r>
            <a:r>
              <a:rPr lang="en-US" sz="2800" dirty="0"/>
              <a:t>(R) = SF</a:t>
            </a:r>
            <a:r>
              <a:rPr lang="en-US" sz="2800" baseline="-8000" dirty="0"/>
              <a:t>A &lt; a</a:t>
            </a:r>
            <a:r>
              <a:rPr lang="en-US" sz="2800" dirty="0"/>
              <a:t>(R) + SF</a:t>
            </a:r>
            <a:r>
              <a:rPr lang="en-US" sz="2800" baseline="-8000" dirty="0"/>
              <a:t>A = a</a:t>
            </a:r>
            <a:r>
              <a:rPr lang="en-US" sz="2800" dirty="0"/>
              <a:t>(R)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85800" y="304800"/>
            <a:ext cx="7772400" cy="914400"/>
          </a:xfrm>
        </p:spPr>
        <p:txBody>
          <a:bodyPr/>
          <a:lstStyle/>
          <a:p>
            <a:r>
              <a:rPr lang="en-US"/>
              <a:t>Selection Processing (4) </a:t>
            </a:r>
          </a:p>
        </p:txBody>
      </p:sp>
      <p:sp>
        <p:nvSpPr>
          <p:cNvPr id="38914" name="Rectangle 3"/>
          <p:cNvSpPr>
            <a:spLocks noGrp="1" noChangeArrowheads="1"/>
          </p:cNvSpPr>
          <p:nvPr>
            <p:ph idx="1"/>
          </p:nvPr>
        </p:nvSpPr>
        <p:spPr>
          <a:xfrm>
            <a:off x="457200" y="1371600"/>
            <a:ext cx="8229600" cy="4953000"/>
          </a:xfrm>
        </p:spPr>
        <p:txBody>
          <a:bodyPr/>
          <a:lstStyle/>
          <a:p>
            <a:r>
              <a:rPr lang="en-US" sz="2800" dirty="0"/>
              <a:t>SF</a:t>
            </a:r>
            <a:r>
              <a:rPr lang="en-US" sz="2800" baseline="-8000" dirty="0"/>
              <a:t>A between a1 and a2</a:t>
            </a:r>
            <a:r>
              <a:rPr lang="en-US" sz="2800" dirty="0"/>
              <a:t>(R) = (a2 - a1) / (max(A) - min(A))</a:t>
            </a:r>
          </a:p>
          <a:p>
            <a:r>
              <a:rPr lang="en-US" sz="2800" dirty="0"/>
              <a:t>SF</a:t>
            </a:r>
            <a:r>
              <a:rPr lang="en-US" sz="2800" baseline="-8000" dirty="0"/>
              <a:t>A op1 a and B op2 b</a:t>
            </a:r>
            <a:r>
              <a:rPr lang="en-US" sz="2800" dirty="0"/>
              <a:t>(R) = SF</a:t>
            </a:r>
            <a:r>
              <a:rPr lang="en-US" sz="2800" baseline="-8000" dirty="0"/>
              <a:t>A op1 a</a:t>
            </a:r>
            <a:r>
              <a:rPr lang="en-US" sz="2800" dirty="0"/>
              <a:t>(R) </a:t>
            </a:r>
            <a:r>
              <a:rPr lang="en-US" sz="2800" dirty="0">
                <a:sym typeface="Symbol" pitchFamily="18" charset="2"/>
              </a:rPr>
              <a:t></a:t>
            </a:r>
            <a:r>
              <a:rPr lang="en-US" sz="2800" dirty="0"/>
              <a:t> SF</a:t>
            </a:r>
            <a:r>
              <a:rPr lang="en-US" sz="2800" baseline="-8000" dirty="0"/>
              <a:t>B op2 b</a:t>
            </a:r>
            <a:r>
              <a:rPr lang="en-US" sz="2800" dirty="0"/>
              <a:t>(R)</a:t>
            </a:r>
          </a:p>
          <a:p>
            <a:pPr>
              <a:buFontTx/>
              <a:buNone/>
            </a:pPr>
            <a:r>
              <a:rPr lang="en-US" sz="2800" dirty="0"/>
              <a:t>   if A and B are independently distributed.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26"/>
          <p:cNvSpPr>
            <a:spLocks noGrp="1" noChangeArrowheads="1"/>
          </p:cNvSpPr>
          <p:nvPr>
            <p:ph type="title"/>
          </p:nvPr>
        </p:nvSpPr>
        <p:spPr>
          <a:xfrm>
            <a:off x="685800" y="304800"/>
            <a:ext cx="7772400" cy="1295400"/>
          </a:xfrm>
        </p:spPr>
        <p:txBody>
          <a:bodyPr/>
          <a:lstStyle/>
          <a:p>
            <a:r>
              <a:rPr lang="en-US"/>
              <a:t>Better Estimation of Selectivity Factor: Use Histogram</a:t>
            </a:r>
          </a:p>
        </p:txBody>
      </p:sp>
      <p:sp>
        <p:nvSpPr>
          <p:cNvPr id="40962" name="Rectangle 1027"/>
          <p:cNvSpPr>
            <a:spLocks noGrp="1" noChangeArrowheads="1"/>
          </p:cNvSpPr>
          <p:nvPr>
            <p:ph idx="1"/>
          </p:nvPr>
        </p:nvSpPr>
        <p:spPr>
          <a:xfrm>
            <a:off x="685800" y="1676400"/>
            <a:ext cx="7772400" cy="4114800"/>
          </a:xfrm>
        </p:spPr>
        <p:txBody>
          <a:bodyPr/>
          <a:lstStyle/>
          <a:p>
            <a:pPr>
              <a:buFontTx/>
              <a:buNone/>
            </a:pPr>
            <a:r>
              <a:rPr lang="en-US"/>
              <a:t> </a:t>
            </a:r>
          </a:p>
        </p:txBody>
      </p:sp>
      <p:sp>
        <p:nvSpPr>
          <p:cNvPr id="40963" name="Line 1028"/>
          <p:cNvSpPr>
            <a:spLocks noChangeShapeType="1"/>
          </p:cNvSpPr>
          <p:nvPr/>
        </p:nvSpPr>
        <p:spPr bwMode="auto">
          <a:xfrm>
            <a:off x="1371600" y="5257800"/>
            <a:ext cx="6477000" cy="0"/>
          </a:xfrm>
          <a:prstGeom prst="line">
            <a:avLst/>
          </a:prstGeom>
          <a:noFill/>
          <a:ln w="9525">
            <a:solidFill>
              <a:schemeClr val="tx1"/>
            </a:solidFill>
            <a:round/>
            <a:headEnd/>
            <a:tailEnd type="triangle" w="med" len="med"/>
          </a:ln>
        </p:spPr>
        <p:txBody>
          <a:bodyPr wrap="none" anchor="ctr"/>
          <a:lstStyle/>
          <a:p>
            <a:endParaRPr lang="en-US"/>
          </a:p>
        </p:txBody>
      </p:sp>
      <p:sp>
        <p:nvSpPr>
          <p:cNvPr id="40964" name="Line 1029"/>
          <p:cNvSpPr>
            <a:spLocks noChangeShapeType="1"/>
          </p:cNvSpPr>
          <p:nvPr/>
        </p:nvSpPr>
        <p:spPr bwMode="auto">
          <a:xfrm flipV="1">
            <a:off x="2057400" y="2057400"/>
            <a:ext cx="0" cy="3352800"/>
          </a:xfrm>
          <a:prstGeom prst="line">
            <a:avLst/>
          </a:prstGeom>
          <a:noFill/>
          <a:ln w="9525">
            <a:solidFill>
              <a:schemeClr val="tx1"/>
            </a:solidFill>
            <a:round/>
            <a:headEnd/>
            <a:tailEnd type="triangle" w="med" len="med"/>
          </a:ln>
        </p:spPr>
        <p:txBody>
          <a:bodyPr wrap="none" anchor="ctr"/>
          <a:lstStyle/>
          <a:p>
            <a:endParaRPr lang="en-US"/>
          </a:p>
        </p:txBody>
      </p:sp>
      <p:sp>
        <p:nvSpPr>
          <p:cNvPr id="40965" name="Text Box 1031"/>
          <p:cNvSpPr txBox="1">
            <a:spLocks noChangeArrowheads="1"/>
          </p:cNvSpPr>
          <p:nvPr/>
        </p:nvSpPr>
        <p:spPr bwMode="auto">
          <a:xfrm>
            <a:off x="6324600" y="5334000"/>
            <a:ext cx="1903413" cy="523875"/>
          </a:xfrm>
          <a:prstGeom prst="rect">
            <a:avLst/>
          </a:prstGeom>
          <a:noFill/>
          <a:ln w="9525">
            <a:noFill/>
            <a:miter lim="800000"/>
            <a:headEnd/>
            <a:tailEnd/>
          </a:ln>
        </p:spPr>
        <p:txBody>
          <a:bodyPr wrap="none">
            <a:spAutoFit/>
          </a:bodyPr>
          <a:lstStyle/>
          <a:p>
            <a:r>
              <a:rPr lang="en-US" sz="2800" b="1"/>
              <a:t>Values of A</a:t>
            </a:r>
          </a:p>
        </p:txBody>
      </p:sp>
      <p:sp>
        <p:nvSpPr>
          <p:cNvPr id="40966" name="Text Box 1032"/>
          <p:cNvSpPr txBox="1">
            <a:spLocks noChangeArrowheads="1"/>
          </p:cNvSpPr>
          <p:nvPr/>
        </p:nvSpPr>
        <p:spPr bwMode="auto">
          <a:xfrm>
            <a:off x="381000" y="2209800"/>
            <a:ext cx="1371600" cy="523875"/>
          </a:xfrm>
          <a:prstGeom prst="rect">
            <a:avLst/>
          </a:prstGeom>
          <a:noFill/>
          <a:ln w="9525">
            <a:noFill/>
            <a:miter lim="800000"/>
            <a:headEnd/>
            <a:tailEnd/>
          </a:ln>
        </p:spPr>
        <p:txBody>
          <a:bodyPr wrap="none">
            <a:spAutoFit/>
          </a:bodyPr>
          <a:lstStyle/>
          <a:p>
            <a:r>
              <a:rPr lang="en-US" sz="2800" b="1"/>
              <a:t># tuples</a:t>
            </a:r>
          </a:p>
        </p:txBody>
      </p:sp>
      <p:sp>
        <p:nvSpPr>
          <p:cNvPr id="40967" name="Rectangle 1033"/>
          <p:cNvSpPr>
            <a:spLocks noChangeArrowheads="1"/>
          </p:cNvSpPr>
          <p:nvPr/>
        </p:nvSpPr>
        <p:spPr bwMode="auto">
          <a:xfrm>
            <a:off x="2057400" y="3505200"/>
            <a:ext cx="838200" cy="1752600"/>
          </a:xfrm>
          <a:prstGeom prst="rect">
            <a:avLst/>
          </a:prstGeom>
          <a:solidFill>
            <a:schemeClr val="accent4">
              <a:lumMod val="60000"/>
              <a:lumOff val="40000"/>
            </a:schemeClr>
          </a:solidFill>
          <a:ln w="9525">
            <a:solidFill>
              <a:schemeClr val="accent4">
                <a:lumMod val="60000"/>
                <a:lumOff val="40000"/>
              </a:schemeClr>
            </a:solidFill>
            <a:miter lim="800000"/>
            <a:headEnd/>
            <a:tailEnd/>
          </a:ln>
        </p:spPr>
        <p:txBody>
          <a:bodyPr wrap="none" anchor="ctr"/>
          <a:lstStyle/>
          <a:p>
            <a:endParaRPr lang="en-US"/>
          </a:p>
        </p:txBody>
      </p:sp>
      <p:sp>
        <p:nvSpPr>
          <p:cNvPr id="40968" name="Rectangle 1034"/>
          <p:cNvSpPr>
            <a:spLocks noChangeArrowheads="1"/>
          </p:cNvSpPr>
          <p:nvPr/>
        </p:nvSpPr>
        <p:spPr bwMode="auto">
          <a:xfrm>
            <a:off x="2895600" y="3962400"/>
            <a:ext cx="762000" cy="1295400"/>
          </a:xfrm>
          <a:prstGeom prst="rect">
            <a:avLst/>
          </a:prstGeom>
          <a:solidFill>
            <a:schemeClr val="bg1">
              <a:lumMod val="65000"/>
            </a:schemeClr>
          </a:solidFill>
          <a:ln w="9525">
            <a:noFill/>
            <a:miter lim="800000"/>
            <a:headEnd/>
            <a:tailEnd/>
          </a:ln>
        </p:spPr>
        <p:txBody>
          <a:bodyPr wrap="none" anchor="ctr"/>
          <a:lstStyle/>
          <a:p>
            <a:endParaRPr lang="en-US"/>
          </a:p>
        </p:txBody>
      </p:sp>
      <p:sp>
        <p:nvSpPr>
          <p:cNvPr id="40969" name="Rectangle 1037"/>
          <p:cNvSpPr>
            <a:spLocks noChangeArrowheads="1"/>
          </p:cNvSpPr>
          <p:nvPr/>
        </p:nvSpPr>
        <p:spPr bwMode="auto">
          <a:xfrm>
            <a:off x="3657600" y="2362200"/>
            <a:ext cx="914400" cy="2895600"/>
          </a:xfrm>
          <a:prstGeom prst="rect">
            <a:avLst/>
          </a:prstGeom>
          <a:solidFill>
            <a:srgbClr val="00B050"/>
          </a:solidFill>
          <a:ln w="9525">
            <a:solidFill>
              <a:srgbClr val="00B050"/>
            </a:solidFill>
            <a:miter lim="800000"/>
            <a:headEnd/>
            <a:tailEnd/>
          </a:ln>
        </p:spPr>
        <p:txBody>
          <a:bodyPr wrap="none" anchor="ctr"/>
          <a:lstStyle/>
          <a:p>
            <a:endParaRPr lang="en-US"/>
          </a:p>
        </p:txBody>
      </p:sp>
      <p:sp>
        <p:nvSpPr>
          <p:cNvPr id="40970" name="Rectangle 1038"/>
          <p:cNvSpPr>
            <a:spLocks noChangeArrowheads="1"/>
          </p:cNvSpPr>
          <p:nvPr/>
        </p:nvSpPr>
        <p:spPr bwMode="auto">
          <a:xfrm>
            <a:off x="4572000" y="3048000"/>
            <a:ext cx="914400" cy="2209800"/>
          </a:xfrm>
          <a:prstGeom prst="rect">
            <a:avLst/>
          </a:prstGeom>
          <a:solidFill>
            <a:schemeClr val="accent2"/>
          </a:solidFill>
          <a:ln w="9525">
            <a:solidFill>
              <a:schemeClr val="tx1"/>
            </a:solidFill>
            <a:miter lim="800000"/>
            <a:headEnd/>
            <a:tailEnd/>
          </a:ln>
        </p:spPr>
        <p:txBody>
          <a:bodyPr wrap="none" anchor="ctr"/>
          <a:lstStyle/>
          <a:p>
            <a:pPr algn="ctr"/>
            <a:endParaRPr lang="en-US">
              <a:solidFill>
                <a:schemeClr val="accent2"/>
              </a:solidFill>
            </a:endParaRPr>
          </a:p>
        </p:txBody>
      </p:sp>
      <p:sp>
        <p:nvSpPr>
          <p:cNvPr id="40971" name="Rectangle 1039"/>
          <p:cNvSpPr>
            <a:spLocks noChangeArrowheads="1"/>
          </p:cNvSpPr>
          <p:nvPr/>
        </p:nvSpPr>
        <p:spPr bwMode="auto">
          <a:xfrm>
            <a:off x="5486400" y="3352800"/>
            <a:ext cx="838200" cy="1905000"/>
          </a:xfrm>
          <a:prstGeom prst="rect">
            <a:avLst/>
          </a:prstGeom>
          <a:solidFill>
            <a:srgbClr val="92D050"/>
          </a:solidFill>
          <a:ln w="9525">
            <a:solidFill>
              <a:schemeClr val="tx1"/>
            </a:solidFill>
            <a:miter lim="800000"/>
            <a:headEnd/>
            <a:tailEnd/>
          </a:ln>
        </p:spPr>
        <p:txBody>
          <a:bodyPr wrap="none" anchor="ctr"/>
          <a:lstStyle/>
          <a:p>
            <a:endParaRPr lang="en-US">
              <a:solidFill>
                <a:schemeClr val="accent4">
                  <a:lumMod val="50000"/>
                </a:schemeClr>
              </a:solidFill>
            </a:endParaRPr>
          </a:p>
        </p:txBody>
      </p:sp>
      <p:sp>
        <p:nvSpPr>
          <p:cNvPr id="40972" name="Rectangle 1040"/>
          <p:cNvSpPr>
            <a:spLocks noChangeArrowheads="1"/>
          </p:cNvSpPr>
          <p:nvPr/>
        </p:nvSpPr>
        <p:spPr bwMode="auto">
          <a:xfrm>
            <a:off x="6324600" y="3810000"/>
            <a:ext cx="838200" cy="1447800"/>
          </a:xfrm>
          <a:prstGeom prst="rect">
            <a:avLst/>
          </a:prstGeom>
          <a:solidFill>
            <a:srgbClr val="0070C0"/>
          </a:solidFill>
          <a:ln w="9525">
            <a:solidFill>
              <a:srgbClr val="0070C0"/>
            </a:solidFill>
            <a:miter lim="800000"/>
            <a:headEnd/>
            <a:tailEnd/>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85800" y="304800"/>
            <a:ext cx="7772400" cy="762000"/>
          </a:xfrm>
        </p:spPr>
        <p:txBody>
          <a:bodyPr/>
          <a:lstStyle/>
          <a:p>
            <a:r>
              <a:rPr lang="en-US"/>
              <a:t>Selection Processing: Cost (1) </a:t>
            </a:r>
          </a:p>
        </p:txBody>
      </p:sp>
      <p:sp>
        <p:nvSpPr>
          <p:cNvPr id="43010" name="Rectangle 3"/>
          <p:cNvSpPr>
            <a:spLocks noGrp="1" noChangeArrowheads="1"/>
          </p:cNvSpPr>
          <p:nvPr>
            <p:ph idx="1"/>
          </p:nvPr>
        </p:nvSpPr>
        <p:spPr>
          <a:xfrm>
            <a:off x="304800" y="1295400"/>
            <a:ext cx="8534400" cy="5181600"/>
          </a:xfrm>
        </p:spPr>
        <p:txBody>
          <a:bodyPr/>
          <a:lstStyle/>
          <a:p>
            <a:pPr>
              <a:lnSpc>
                <a:spcPct val="80000"/>
              </a:lnSpc>
              <a:buFontTx/>
              <a:buNone/>
            </a:pPr>
            <a:r>
              <a:rPr lang="en-US" sz="2800">
                <a:solidFill>
                  <a:schemeClr val="accent1"/>
                </a:solidFill>
              </a:rPr>
              <a:t>Case 1:</a:t>
            </a:r>
            <a:r>
              <a:rPr lang="en-US" sz="2800"/>
              <a:t> index is not used </a:t>
            </a:r>
          </a:p>
          <a:p>
            <a:pPr>
              <a:buFontTx/>
              <a:buNone/>
            </a:pPr>
            <a:r>
              <a:rPr lang="en-US" sz="2800"/>
              <a:t>   </a:t>
            </a:r>
            <a:r>
              <a:rPr lang="en-US" sz="2800">
                <a:solidFill>
                  <a:schemeClr val="accent1"/>
                </a:solidFill>
              </a:rPr>
              <a:t>Subcase 1.1:</a:t>
            </a:r>
            <a:r>
              <a:rPr lang="en-US" sz="2800"/>
              <a:t> Tuples are stored in sorted A-values (binary search can be used)</a:t>
            </a:r>
          </a:p>
          <a:p>
            <a:pPr lvl="1"/>
            <a:r>
              <a:rPr lang="en-US" sz="2800"/>
              <a:t># of comparisons: O(log</a:t>
            </a:r>
            <a:r>
              <a:rPr lang="en-US" sz="2800" baseline="-6000"/>
              <a:t>2</a:t>
            </a:r>
            <a:r>
              <a:rPr lang="en-US" sz="2800"/>
              <a:t>n + k)</a:t>
            </a:r>
          </a:p>
          <a:p>
            <a:pPr lvl="1">
              <a:lnSpc>
                <a:spcPct val="120000"/>
              </a:lnSpc>
            </a:pPr>
            <a:r>
              <a:rPr lang="en-US" sz="2800"/>
              <a:t># of I/O pages: O(log</a:t>
            </a:r>
            <a:r>
              <a:rPr lang="en-US" sz="2800" baseline="-6000"/>
              <a:t>2</a:t>
            </a:r>
            <a:r>
              <a:rPr lang="en-US" sz="2800"/>
              <a:t>N + </a:t>
            </a:r>
            <a:r>
              <a:rPr lang="en-US" sz="2800">
                <a:sym typeface="Symbol" pitchFamily="18" charset="2"/>
              </a:rPr>
              <a:t></a:t>
            </a:r>
            <a:r>
              <a:rPr lang="en-US" sz="2800"/>
              <a:t>k/n * N</a:t>
            </a:r>
            <a:r>
              <a:rPr lang="en-US" sz="2800">
                <a:sym typeface="Symbol" pitchFamily="18" charset="2"/>
              </a:rPr>
              <a:t> </a:t>
            </a:r>
            <a:r>
              <a:rPr lang="en-US" sz="2800"/>
              <a:t>) </a:t>
            </a:r>
          </a:p>
          <a:p>
            <a:pPr>
              <a:buFontTx/>
              <a:buNone/>
            </a:pPr>
            <a:r>
              <a:rPr lang="en-US" sz="2800"/>
              <a:t>   </a:t>
            </a:r>
            <a:r>
              <a:rPr lang="en-US" sz="2800">
                <a:solidFill>
                  <a:schemeClr val="accent1"/>
                </a:solidFill>
              </a:rPr>
              <a:t>Subcase 1.2:</a:t>
            </a:r>
            <a:r>
              <a:rPr lang="en-US" sz="2800"/>
              <a:t> Tuples are not stored in sorted A-values (need sequential scan) </a:t>
            </a:r>
          </a:p>
          <a:p>
            <a:pPr lvl="1"/>
            <a:r>
              <a:rPr lang="en-US" sz="2800"/>
              <a:t># of comparisons: O(n)</a:t>
            </a:r>
          </a:p>
          <a:p>
            <a:pPr lvl="1"/>
            <a:r>
              <a:rPr lang="en-US" sz="2800"/>
              <a:t># of I/O pages: 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85800" y="228600"/>
            <a:ext cx="7772400" cy="914400"/>
          </a:xfrm>
        </p:spPr>
        <p:txBody>
          <a:bodyPr/>
          <a:lstStyle/>
          <a:p>
            <a:r>
              <a:rPr lang="en-US"/>
              <a:t> Selection Processing: Cost (2)</a:t>
            </a:r>
          </a:p>
        </p:txBody>
      </p:sp>
      <p:sp>
        <p:nvSpPr>
          <p:cNvPr id="45058" name="Rectangle 3"/>
          <p:cNvSpPr>
            <a:spLocks noGrp="1" noChangeArrowheads="1"/>
          </p:cNvSpPr>
          <p:nvPr>
            <p:ph idx="1"/>
          </p:nvPr>
        </p:nvSpPr>
        <p:spPr>
          <a:xfrm>
            <a:off x="228600" y="1371600"/>
            <a:ext cx="8763000" cy="5105400"/>
          </a:xfrm>
        </p:spPr>
        <p:txBody>
          <a:bodyPr/>
          <a:lstStyle/>
          <a:p>
            <a:pPr>
              <a:lnSpc>
                <a:spcPct val="80000"/>
              </a:lnSpc>
              <a:buFontTx/>
              <a:buNone/>
            </a:pPr>
            <a:r>
              <a:rPr lang="en-US" sz="2800" dirty="0">
                <a:solidFill>
                  <a:schemeClr val="accent1"/>
                </a:solidFill>
              </a:rPr>
              <a:t>Case 2:</a:t>
            </a:r>
            <a:r>
              <a:rPr lang="en-US" sz="2800" dirty="0"/>
              <a:t> index is used </a:t>
            </a:r>
          </a:p>
          <a:p>
            <a:pPr>
              <a:buFontTx/>
              <a:buNone/>
            </a:pPr>
            <a:r>
              <a:rPr lang="en-US" sz="2800" dirty="0"/>
              <a:t>   </a:t>
            </a:r>
            <a:r>
              <a:rPr lang="en-US" sz="2800" dirty="0">
                <a:solidFill>
                  <a:schemeClr val="accent1"/>
                </a:solidFill>
              </a:rPr>
              <a:t>Subcase 2.1:</a:t>
            </a:r>
            <a:r>
              <a:rPr lang="en-US" sz="2800" dirty="0"/>
              <a:t> Tuples are stored in sorted A-values</a:t>
            </a:r>
          </a:p>
          <a:p>
            <a:pPr lvl="1"/>
            <a:r>
              <a:rPr lang="en-US" sz="2800" dirty="0"/>
              <a:t># of comparisons: O(k)</a:t>
            </a:r>
          </a:p>
          <a:p>
            <a:pPr lvl="1"/>
            <a:r>
              <a:rPr lang="en-US" sz="2800" dirty="0"/>
              <a:t># of I/O pages: O( </a:t>
            </a:r>
            <a:r>
              <a:rPr lang="en-US" sz="2800" dirty="0">
                <a:sym typeface="Symbol" pitchFamily="18" charset="2"/>
              </a:rPr>
              <a:t></a:t>
            </a:r>
            <a:r>
              <a:rPr lang="en-US" sz="2800" dirty="0"/>
              <a:t>k/n * N</a:t>
            </a:r>
            <a:r>
              <a:rPr lang="en-US" sz="2800" dirty="0">
                <a:sym typeface="Symbol" pitchFamily="18" charset="2"/>
              </a:rPr>
              <a:t> </a:t>
            </a:r>
            <a:r>
              <a:rPr lang="en-US" sz="2800" dirty="0"/>
              <a:t>)</a:t>
            </a:r>
          </a:p>
          <a:p>
            <a:pPr>
              <a:buFontTx/>
              <a:buNone/>
            </a:pPr>
            <a:r>
              <a:rPr lang="en-US" sz="2800" dirty="0"/>
              <a:t>   </a:t>
            </a:r>
            <a:r>
              <a:rPr lang="en-US" sz="2800" dirty="0">
                <a:solidFill>
                  <a:schemeClr val="accent1"/>
                </a:solidFill>
              </a:rPr>
              <a:t>Subcase 2.2:</a:t>
            </a:r>
            <a:r>
              <a:rPr lang="en-US" sz="2800" dirty="0"/>
              <a:t> Tuples are not stored in sorted A-values</a:t>
            </a:r>
          </a:p>
          <a:p>
            <a:pPr lvl="1"/>
            <a:r>
              <a:rPr lang="en-US" sz="2800" dirty="0"/>
              <a:t># of comparisons: O(k)</a:t>
            </a:r>
          </a:p>
          <a:p>
            <a:pPr lvl="1"/>
            <a:r>
              <a:rPr lang="en-US" sz="2800" dirty="0"/>
              <a:t># of I/O pages: bounded by O(min{k, 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228600"/>
            <a:ext cx="7772400" cy="1143000"/>
          </a:xfrm>
        </p:spPr>
        <p:txBody>
          <a:bodyPr/>
          <a:lstStyle/>
          <a:p>
            <a:r>
              <a:rPr lang="en-US"/>
              <a:t>Selection Processing: Summary</a:t>
            </a:r>
          </a:p>
        </p:txBody>
      </p:sp>
      <p:sp>
        <p:nvSpPr>
          <p:cNvPr id="49154" name="Rectangle 3"/>
          <p:cNvSpPr>
            <a:spLocks noGrp="1" noChangeArrowheads="1"/>
          </p:cNvSpPr>
          <p:nvPr>
            <p:ph idx="1"/>
          </p:nvPr>
        </p:nvSpPr>
        <p:spPr>
          <a:xfrm>
            <a:off x="228600" y="1447800"/>
            <a:ext cx="8686800" cy="4800600"/>
          </a:xfrm>
        </p:spPr>
        <p:txBody>
          <a:bodyPr/>
          <a:lstStyle/>
          <a:p>
            <a:r>
              <a:rPr lang="en-US" sz="2800" dirty="0"/>
              <a:t>Using primary index is faster than using secondary index.</a:t>
            </a:r>
          </a:p>
          <a:p>
            <a:r>
              <a:rPr lang="en-US" sz="2800" dirty="0"/>
              <a:t>Using index is faster than not using index.</a:t>
            </a:r>
          </a:p>
          <a:p>
            <a:pPr>
              <a:lnSpc>
                <a:spcPct val="150000"/>
              </a:lnSpc>
              <a:buFontTx/>
              <a:buNone/>
            </a:pPr>
            <a:r>
              <a:rPr lang="en-US" sz="2800" dirty="0"/>
              <a:t>How to evaluate the query below?     </a:t>
            </a:r>
          </a:p>
          <a:p>
            <a:pPr>
              <a:buFontTx/>
              <a:buNone/>
            </a:pPr>
            <a:r>
              <a:rPr lang="en-US" sz="2800" dirty="0"/>
              <a:t>     </a:t>
            </a:r>
            <a:r>
              <a:rPr lang="en-US" sz="2800" dirty="0">
                <a:solidFill>
                  <a:schemeClr val="accent1"/>
                </a:solidFill>
              </a:rPr>
              <a:t>select</a:t>
            </a:r>
            <a:r>
              <a:rPr lang="en-US" sz="2800" dirty="0"/>
              <a:t> Name, Salary</a:t>
            </a:r>
          </a:p>
          <a:p>
            <a:pPr>
              <a:buFontTx/>
              <a:buNone/>
            </a:pPr>
            <a:r>
              <a:rPr lang="en-US" sz="2800" dirty="0"/>
              <a:t>     </a:t>
            </a:r>
            <a:r>
              <a:rPr lang="en-US" sz="2800" dirty="0">
                <a:solidFill>
                  <a:schemeClr val="accent1"/>
                </a:solidFill>
              </a:rPr>
              <a:t>from</a:t>
            </a:r>
            <a:r>
              <a:rPr lang="en-US" sz="2800" dirty="0"/>
              <a:t> Employees</a:t>
            </a:r>
          </a:p>
          <a:p>
            <a:pPr>
              <a:buFontTx/>
              <a:buNone/>
            </a:pPr>
            <a:r>
              <a:rPr lang="en-US" sz="2800" dirty="0"/>
              <a:t>     </a:t>
            </a:r>
            <a:r>
              <a:rPr lang="en-US" sz="2800" dirty="0">
                <a:solidFill>
                  <a:schemeClr val="accent1"/>
                </a:solidFill>
              </a:rPr>
              <a:t>where</a:t>
            </a:r>
            <a:r>
              <a:rPr lang="en-US" sz="2800" dirty="0"/>
              <a:t> Age &gt; 40 and Salary &lt; 35000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685800" y="304800"/>
            <a:ext cx="7772400" cy="1143000"/>
          </a:xfrm>
        </p:spPr>
        <p:txBody>
          <a:bodyPr/>
          <a:lstStyle/>
          <a:p>
            <a:r>
              <a:rPr lang="en-US"/>
              <a:t>Projection Processing: Cost (1)</a:t>
            </a:r>
          </a:p>
        </p:txBody>
      </p:sp>
      <p:sp>
        <p:nvSpPr>
          <p:cNvPr id="51202" name="Rectangle 3"/>
          <p:cNvSpPr>
            <a:spLocks noGrp="1" noChangeArrowheads="1"/>
          </p:cNvSpPr>
          <p:nvPr>
            <p:ph idx="1"/>
          </p:nvPr>
        </p:nvSpPr>
        <p:spPr>
          <a:xfrm>
            <a:off x="533400" y="1524000"/>
            <a:ext cx="8229600" cy="4572000"/>
          </a:xfrm>
        </p:spPr>
        <p:txBody>
          <a:bodyPr/>
          <a:lstStyle/>
          <a:p>
            <a:pPr>
              <a:buFontTx/>
              <a:buNone/>
            </a:pPr>
            <a:r>
              <a:rPr lang="en-US" sz="2800"/>
              <a:t>Consider: </a:t>
            </a:r>
            <a:r>
              <a:rPr lang="en-US" sz="2800">
                <a:sym typeface="Symbol" pitchFamily="18" charset="2"/>
              </a:rPr>
              <a:t></a:t>
            </a:r>
            <a:r>
              <a:rPr lang="en-US" sz="2800" baseline="-4000"/>
              <a:t>A1, ..., At</a:t>
            </a:r>
            <a:r>
              <a:rPr lang="en-US" sz="2800"/>
              <a:t>(R)</a:t>
            </a:r>
          </a:p>
          <a:p>
            <a:pPr>
              <a:buFontTx/>
              <a:buNone/>
            </a:pPr>
            <a:r>
              <a:rPr lang="en-US" sz="2800">
                <a:solidFill>
                  <a:schemeClr val="accent1"/>
                </a:solidFill>
              </a:rPr>
              <a:t>Case 1:</a:t>
            </a:r>
            <a:r>
              <a:rPr lang="en-US" sz="2800"/>
              <a:t> duplicate rows are not removed.</a:t>
            </a:r>
          </a:p>
          <a:p>
            <a:r>
              <a:rPr lang="en-US" sz="2800"/>
              <a:t>Go through each tuple of R and extract needed information.</a:t>
            </a:r>
          </a:p>
          <a:p>
            <a:r>
              <a:rPr lang="en-US" sz="2800"/>
              <a:t># of tuples searched: O(n)</a:t>
            </a:r>
          </a:p>
          <a:p>
            <a:r>
              <a:rPr lang="en-US" sz="2800"/>
              <a:t># of I/O pages: 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85800" y="228600"/>
            <a:ext cx="7772400" cy="914400"/>
          </a:xfrm>
        </p:spPr>
        <p:txBody>
          <a:bodyPr/>
          <a:lstStyle/>
          <a:p>
            <a:r>
              <a:rPr lang="en-US"/>
              <a:t>Projection Processing: Cost (2) </a:t>
            </a:r>
          </a:p>
        </p:txBody>
      </p:sp>
      <p:sp>
        <p:nvSpPr>
          <p:cNvPr id="53250" name="Rectangle 3"/>
          <p:cNvSpPr>
            <a:spLocks noGrp="1" noChangeArrowheads="1"/>
          </p:cNvSpPr>
          <p:nvPr>
            <p:ph idx="1"/>
          </p:nvPr>
        </p:nvSpPr>
        <p:spPr>
          <a:xfrm>
            <a:off x="533400" y="1295400"/>
            <a:ext cx="8382000" cy="5029200"/>
          </a:xfrm>
        </p:spPr>
        <p:txBody>
          <a:bodyPr/>
          <a:lstStyle/>
          <a:p>
            <a:pPr>
              <a:buFontTx/>
              <a:buNone/>
            </a:pPr>
            <a:r>
              <a:rPr lang="en-US" sz="2800" dirty="0">
                <a:solidFill>
                  <a:schemeClr val="accent1"/>
                </a:solidFill>
              </a:rPr>
              <a:t>Case 2:</a:t>
            </a:r>
            <a:r>
              <a:rPr lang="en-US" sz="2800" dirty="0"/>
              <a:t> duplicate rows are removed.</a:t>
            </a:r>
          </a:p>
          <a:p>
            <a:pPr>
              <a:lnSpc>
                <a:spcPct val="90000"/>
              </a:lnSpc>
              <a:buFontTx/>
              <a:buNone/>
            </a:pPr>
            <a:r>
              <a:rPr lang="en-US" sz="2800" dirty="0"/>
              <a:t>(1) Perform projection, keeping duplicates </a:t>
            </a:r>
          </a:p>
          <a:p>
            <a:pPr>
              <a:buFontTx/>
              <a:buNone/>
            </a:pPr>
            <a:r>
              <a:rPr lang="en-US" sz="2800" dirty="0"/>
              <a:t>(2) Sort the result of (1)</a:t>
            </a:r>
          </a:p>
          <a:p>
            <a:pPr>
              <a:buFontTx/>
              <a:buNone/>
            </a:pPr>
            <a:r>
              <a:rPr lang="en-US" sz="2800" dirty="0"/>
              <a:t>(3) Scan sorted result to remove duplicates</a:t>
            </a:r>
          </a:p>
          <a:p>
            <a:r>
              <a:rPr lang="en-US" sz="2800" dirty="0"/>
              <a:t># of comparisons: O(n) + O(</a:t>
            </a:r>
            <a:r>
              <a:rPr lang="en-US" sz="2800" dirty="0" err="1"/>
              <a:t>nlogn</a:t>
            </a:r>
            <a:r>
              <a:rPr lang="en-US" sz="2800" dirty="0"/>
              <a:t>) + O(n)</a:t>
            </a:r>
          </a:p>
          <a:p>
            <a:r>
              <a:rPr lang="en-US" sz="2800" dirty="0"/>
              <a:t># of I/O pages: O(N) + O(W*</a:t>
            </a:r>
            <a:r>
              <a:rPr lang="en-US" sz="2800" dirty="0" err="1"/>
              <a:t>logW</a:t>
            </a:r>
            <a:r>
              <a:rPr lang="en-US" sz="2800" dirty="0"/>
              <a:t>) + O(W)</a:t>
            </a:r>
          </a:p>
          <a:p>
            <a:pPr>
              <a:buFontTx/>
              <a:buNone/>
            </a:pPr>
            <a:r>
              <a:rPr lang="en-US" sz="2800" dirty="0"/>
              <a:t>W is # of pages holding the result of (1).</a:t>
            </a:r>
          </a:p>
          <a:p>
            <a:pPr>
              <a:buFontTx/>
              <a:buNone/>
            </a:pPr>
            <a:r>
              <a:rPr lang="en-US" sz="2800" dirty="0"/>
              <a:t>   W = n*(</a:t>
            </a:r>
            <a:r>
              <a:rPr lang="en-US" sz="2800" dirty="0" err="1"/>
              <a:t>len</a:t>
            </a:r>
            <a:r>
              <a:rPr lang="en-US" sz="2800" dirty="0"/>
              <a:t>(A1) +…+ </a:t>
            </a:r>
            <a:r>
              <a:rPr lang="en-US" sz="2800" dirty="0" err="1"/>
              <a:t>len</a:t>
            </a:r>
            <a:r>
              <a:rPr lang="en-US" sz="2800" dirty="0"/>
              <a:t>(At)) / </a:t>
            </a:r>
            <a:r>
              <a:rPr lang="en-US" sz="2800" dirty="0" err="1"/>
              <a:t>PageSize</a:t>
            </a:r>
            <a:r>
              <a:rPr lang="en-US" sz="28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85800" y="304800"/>
            <a:ext cx="7772400" cy="1143000"/>
          </a:xfrm>
        </p:spPr>
        <p:txBody>
          <a:bodyPr/>
          <a:lstStyle/>
          <a:p>
            <a:r>
              <a:rPr lang="en-US"/>
              <a:t>Processing Join</a:t>
            </a:r>
          </a:p>
        </p:txBody>
      </p:sp>
      <p:sp>
        <p:nvSpPr>
          <p:cNvPr id="55298" name="Rectangle 3"/>
          <p:cNvSpPr>
            <a:spLocks noGrp="1" noChangeArrowheads="1"/>
          </p:cNvSpPr>
          <p:nvPr>
            <p:ph idx="1"/>
          </p:nvPr>
        </p:nvSpPr>
        <p:spPr>
          <a:xfrm>
            <a:off x="228600" y="1447800"/>
            <a:ext cx="8686800" cy="4114800"/>
          </a:xfrm>
        </p:spPr>
        <p:txBody>
          <a:bodyPr/>
          <a:lstStyle/>
          <a:p>
            <a:r>
              <a:rPr lang="en-US" sz="2800" dirty="0"/>
              <a:t>Consider only equijoin R </a:t>
            </a:r>
            <a:r>
              <a:rPr lang="en-US" sz="2800" dirty="0">
                <a:sym typeface="Symbol" pitchFamily="18" charset="2"/>
              </a:rPr>
              <a:t>⋈</a:t>
            </a:r>
            <a:r>
              <a:rPr lang="en-US" sz="2800" dirty="0">
                <a:sym typeface="Math B" pitchFamily="2" charset="2"/>
              </a:rPr>
              <a:t> </a:t>
            </a:r>
            <a:r>
              <a:rPr lang="en-US" sz="2800" baseline="-8000" dirty="0"/>
              <a:t>R.A = S.B</a:t>
            </a:r>
            <a:r>
              <a:rPr lang="en-US" sz="2800" dirty="0"/>
              <a:t> S </a:t>
            </a:r>
          </a:p>
          <a:p>
            <a:pPr>
              <a:buFontTx/>
              <a:buNone/>
            </a:pPr>
            <a:endParaRPr lang="en-US" sz="2800" dirty="0"/>
          </a:p>
          <a:p>
            <a:pPr>
              <a:buFontTx/>
              <a:buNone/>
            </a:pPr>
            <a:r>
              <a:rPr lang="en-US" sz="2800" dirty="0"/>
              <a:t>Example:   </a:t>
            </a:r>
          </a:p>
          <a:p>
            <a:pPr>
              <a:buFontTx/>
              <a:buNone/>
            </a:pPr>
            <a:r>
              <a:rPr lang="en-US" sz="2800" dirty="0"/>
              <a:t>   </a:t>
            </a:r>
            <a:r>
              <a:rPr lang="en-US" sz="2800" dirty="0">
                <a:solidFill>
                  <a:schemeClr val="accent1"/>
                </a:solidFill>
              </a:rPr>
              <a:t>select</a:t>
            </a:r>
            <a:r>
              <a:rPr lang="en-US" sz="2800" dirty="0"/>
              <a:t> </a:t>
            </a:r>
            <a:r>
              <a:rPr lang="en-US" sz="2800" dirty="0" err="1"/>
              <a:t>e.Eid</a:t>
            </a:r>
            <a:r>
              <a:rPr lang="en-US" sz="2800" dirty="0"/>
              <a:t>, </a:t>
            </a:r>
            <a:r>
              <a:rPr lang="en-US" sz="2800" dirty="0" err="1"/>
              <a:t>e.Name</a:t>
            </a:r>
            <a:r>
              <a:rPr lang="en-US" sz="2800" dirty="0"/>
              <a:t>, </a:t>
            </a:r>
            <a:r>
              <a:rPr lang="en-US" sz="2800" dirty="0" err="1"/>
              <a:t>d.Name</a:t>
            </a:r>
            <a:r>
              <a:rPr lang="en-US" sz="2800" dirty="0"/>
              <a:t>, </a:t>
            </a:r>
            <a:r>
              <a:rPr lang="en-US" sz="2800" dirty="0" err="1"/>
              <a:t>d.Location</a:t>
            </a:r>
            <a:endParaRPr lang="en-US" sz="2800" dirty="0"/>
          </a:p>
          <a:p>
            <a:pPr>
              <a:buFontTx/>
              <a:buNone/>
            </a:pPr>
            <a:r>
              <a:rPr lang="en-US" sz="2800" dirty="0"/>
              <a:t>   </a:t>
            </a:r>
            <a:r>
              <a:rPr lang="en-US" sz="2800" dirty="0">
                <a:solidFill>
                  <a:schemeClr val="accent1"/>
                </a:solidFill>
              </a:rPr>
              <a:t>from</a:t>
            </a:r>
            <a:r>
              <a:rPr lang="en-US" sz="2800" dirty="0"/>
              <a:t> Employees e, Depts d</a:t>
            </a:r>
          </a:p>
          <a:p>
            <a:pPr>
              <a:buFontTx/>
              <a:buNone/>
            </a:pPr>
            <a:r>
              <a:rPr lang="en-US" sz="2800" dirty="0"/>
              <a:t>   </a:t>
            </a:r>
            <a:r>
              <a:rPr lang="en-US" sz="2800" dirty="0">
                <a:solidFill>
                  <a:schemeClr val="accent1"/>
                </a:solidFill>
              </a:rPr>
              <a:t>where</a:t>
            </a:r>
            <a:r>
              <a:rPr lang="en-US" sz="2800" dirty="0"/>
              <a:t> </a:t>
            </a:r>
            <a:r>
              <a:rPr lang="en-US" sz="2800" dirty="0" err="1"/>
              <a:t>e.Dept_name</a:t>
            </a:r>
            <a:r>
              <a:rPr lang="en-US" sz="2800" dirty="0"/>
              <a:t> = </a:t>
            </a:r>
            <a:r>
              <a:rPr lang="en-US" sz="2800" dirty="0" err="1"/>
              <a:t>d.Name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762000" y="381000"/>
            <a:ext cx="7772400" cy="762000"/>
          </a:xfrm>
        </p:spPr>
        <p:txBody>
          <a:bodyPr/>
          <a:lstStyle/>
          <a:p>
            <a:r>
              <a:rPr lang="en-US"/>
              <a:t>An Example (1)</a:t>
            </a:r>
          </a:p>
        </p:txBody>
      </p:sp>
      <p:sp>
        <p:nvSpPr>
          <p:cNvPr id="16386" name="Rectangle 3"/>
          <p:cNvSpPr>
            <a:spLocks noGrp="1" noChangeArrowheads="1"/>
          </p:cNvSpPr>
          <p:nvPr>
            <p:ph idx="1"/>
          </p:nvPr>
        </p:nvSpPr>
        <p:spPr>
          <a:xfrm>
            <a:off x="228600" y="1371600"/>
            <a:ext cx="8763000" cy="4953000"/>
          </a:xfrm>
        </p:spPr>
        <p:txBody>
          <a:bodyPr/>
          <a:lstStyle/>
          <a:p>
            <a:pPr>
              <a:buFontTx/>
              <a:buNone/>
            </a:pPr>
            <a:r>
              <a:rPr lang="en-US" sz="2800"/>
              <a:t>Employees(SSN, Name, Salary, Dept_name)</a:t>
            </a:r>
          </a:p>
          <a:p>
            <a:pPr>
              <a:buFontTx/>
              <a:buNone/>
            </a:pPr>
            <a:r>
              <a:rPr lang="en-US" sz="2800"/>
              <a:t>Depts(Name, Location, Manager_name) </a:t>
            </a:r>
          </a:p>
          <a:p>
            <a:pPr>
              <a:buFontTx/>
              <a:buNone/>
            </a:pPr>
            <a:r>
              <a:rPr lang="en-US" sz="2800"/>
              <a:t>Query: Find the names of all employees whose manager is John. </a:t>
            </a:r>
          </a:p>
          <a:p>
            <a:pPr>
              <a:buFontTx/>
              <a:buNone/>
            </a:pPr>
            <a:r>
              <a:rPr lang="en-US" sz="2800"/>
              <a:t>    </a:t>
            </a:r>
            <a:r>
              <a:rPr lang="en-US" sz="2800">
                <a:solidFill>
                  <a:schemeClr val="accent1"/>
                </a:solidFill>
              </a:rPr>
              <a:t>Select </a:t>
            </a:r>
            <a:r>
              <a:rPr lang="en-US" sz="2800"/>
              <a:t>e.Name </a:t>
            </a:r>
          </a:p>
          <a:p>
            <a:pPr>
              <a:buFontTx/>
              <a:buNone/>
            </a:pPr>
            <a:r>
              <a:rPr lang="en-US" sz="2800"/>
              <a:t>    </a:t>
            </a:r>
            <a:r>
              <a:rPr lang="en-US" sz="2800">
                <a:solidFill>
                  <a:schemeClr val="accent1"/>
                </a:solidFill>
              </a:rPr>
              <a:t>from</a:t>
            </a:r>
            <a:r>
              <a:rPr lang="en-US" sz="2800"/>
              <a:t> Employees e, Depts d</a:t>
            </a:r>
          </a:p>
          <a:p>
            <a:pPr>
              <a:buFontTx/>
              <a:buNone/>
            </a:pPr>
            <a:r>
              <a:rPr lang="en-US" sz="2800"/>
              <a:t>    </a:t>
            </a:r>
            <a:r>
              <a:rPr lang="en-US" sz="2800">
                <a:solidFill>
                  <a:schemeClr val="accent1"/>
                </a:solidFill>
              </a:rPr>
              <a:t>where</a:t>
            </a:r>
            <a:r>
              <a:rPr lang="en-US" sz="2800"/>
              <a:t> d.Manager_name = 'John' and </a:t>
            </a:r>
          </a:p>
          <a:p>
            <a:pPr>
              <a:buFontTx/>
              <a:buNone/>
            </a:pPr>
            <a:r>
              <a:rPr lang="en-US" sz="2800"/>
              <a:t>               e.Dept_name = d.Name</a:t>
            </a:r>
            <a:endParaRPr lang="en-US" sz="2800"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85800" y="228600"/>
            <a:ext cx="7772400" cy="1143000"/>
          </a:xfrm>
        </p:spPr>
        <p:txBody>
          <a:bodyPr/>
          <a:lstStyle/>
          <a:p>
            <a:r>
              <a:rPr lang="en-US"/>
              <a:t>Processing Join: Nested Loop (1)</a:t>
            </a:r>
          </a:p>
        </p:txBody>
      </p:sp>
      <p:sp>
        <p:nvSpPr>
          <p:cNvPr id="57346" name="Rectangle 3"/>
          <p:cNvSpPr>
            <a:spLocks noGrp="1" noChangeArrowheads="1"/>
          </p:cNvSpPr>
          <p:nvPr>
            <p:ph idx="1"/>
          </p:nvPr>
        </p:nvSpPr>
        <p:spPr>
          <a:xfrm>
            <a:off x="228600" y="1524000"/>
            <a:ext cx="8686800" cy="4572000"/>
          </a:xfrm>
        </p:spPr>
        <p:txBody>
          <a:bodyPr/>
          <a:lstStyle/>
          <a:p>
            <a:pPr>
              <a:buFontTx/>
              <a:buNone/>
            </a:pPr>
            <a:r>
              <a:rPr lang="en-US" sz="2800">
                <a:solidFill>
                  <a:schemeClr val="accent1"/>
                </a:solidFill>
              </a:rPr>
              <a:t>Idea</a:t>
            </a:r>
            <a:r>
              <a:rPr lang="en-US" sz="2800"/>
              <a:t>: compare every tuple of R with every tuple of S.</a:t>
            </a:r>
          </a:p>
          <a:p>
            <a:pPr>
              <a:spcBef>
                <a:spcPts val="1875"/>
              </a:spcBef>
              <a:buFontTx/>
              <a:buNone/>
            </a:pPr>
            <a:r>
              <a:rPr lang="en-US" sz="2800"/>
              <a:t>    for each tuple x in R   /* outer relation */       </a:t>
            </a:r>
          </a:p>
          <a:p>
            <a:pPr>
              <a:buFontTx/>
              <a:buNone/>
            </a:pPr>
            <a:r>
              <a:rPr lang="en-US" sz="2800"/>
              <a:t>       for each tuple y in S  /* inner relation*/</a:t>
            </a:r>
          </a:p>
          <a:p>
            <a:pPr>
              <a:spcAft>
                <a:spcPts val="1800"/>
              </a:spcAft>
              <a:buFontTx/>
              <a:buNone/>
            </a:pPr>
            <a:r>
              <a:rPr lang="en-US" sz="2800"/>
              <a:t>           if x[A] = y[B] then return (x, y)</a:t>
            </a:r>
          </a:p>
          <a:p>
            <a:r>
              <a:rPr lang="en-US" sz="2800"/>
              <a:t># of comparisons: O(n*m)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85800" y="381000"/>
            <a:ext cx="7772400" cy="838200"/>
          </a:xfrm>
        </p:spPr>
        <p:txBody>
          <a:bodyPr/>
          <a:lstStyle/>
          <a:p>
            <a:r>
              <a:rPr lang="en-US"/>
              <a:t>Processing Join: Nested Loop (2) </a:t>
            </a:r>
          </a:p>
        </p:txBody>
      </p:sp>
      <p:sp>
        <p:nvSpPr>
          <p:cNvPr id="26627" name="Rectangle 3"/>
          <p:cNvSpPr>
            <a:spLocks noGrp="1" noChangeArrowheads="1"/>
          </p:cNvSpPr>
          <p:nvPr>
            <p:ph idx="1"/>
          </p:nvPr>
        </p:nvSpPr>
        <p:spPr>
          <a:xfrm>
            <a:off x="533400" y="1447800"/>
            <a:ext cx="8229600" cy="4572000"/>
          </a:xfrm>
        </p:spPr>
        <p:txBody>
          <a:bodyPr/>
          <a:lstStyle/>
          <a:p>
            <a:pPr>
              <a:buFontTx/>
              <a:buNone/>
            </a:pPr>
            <a:r>
              <a:rPr lang="en-US" sz="2800" dirty="0"/>
              <a:t>To estimate the I/O cost, we need to</a:t>
            </a:r>
          </a:p>
          <a:p>
            <a:endParaRPr lang="en-US" sz="2800" dirty="0">
              <a:solidFill>
                <a:srgbClr val="7030A0"/>
              </a:solidFill>
            </a:endParaRPr>
          </a:p>
          <a:p>
            <a:pPr lvl="1"/>
            <a:r>
              <a:rPr lang="en-US" sz="2800" dirty="0">
                <a:solidFill>
                  <a:srgbClr val="7030A0"/>
                </a:solidFill>
              </a:rPr>
              <a:t>modify the algorithm to be page-based and</a:t>
            </a:r>
          </a:p>
          <a:p>
            <a:pPr lvl="1"/>
            <a:endParaRPr lang="en-US" sz="2800" dirty="0">
              <a:solidFill>
                <a:srgbClr val="7030A0"/>
              </a:solidFill>
            </a:endParaRPr>
          </a:p>
          <a:p>
            <a:pPr lvl="1"/>
            <a:r>
              <a:rPr lang="en-US" sz="2800" dirty="0">
                <a:solidFill>
                  <a:srgbClr val="7030A0"/>
                </a:solidFill>
              </a:rPr>
              <a:t>consider the size K (in pages) of in-memory buffer for the join. </a:t>
            </a:r>
          </a:p>
          <a:p>
            <a:pPr lvl="1"/>
            <a:endParaRPr lang="en-US" sz="2800" dirty="0"/>
          </a:p>
          <a:p>
            <a:pPr lvl="1"/>
            <a:r>
              <a:rPr lang="en-US" sz="2800" dirty="0"/>
              <a:t>K must be at least 3. Why?</a:t>
            </a:r>
          </a:p>
          <a:p>
            <a:pPr lvl="2"/>
            <a:r>
              <a:rPr lang="en-US" sz="2800" dirty="0"/>
              <a:t>One for each input table and one for buffering the join result.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85800" y="228600"/>
            <a:ext cx="7772400" cy="990600"/>
          </a:xfrm>
        </p:spPr>
        <p:txBody>
          <a:bodyPr/>
          <a:lstStyle/>
          <a:p>
            <a:r>
              <a:rPr lang="en-US"/>
              <a:t>Processing Join: Nested Loop (3) </a:t>
            </a:r>
          </a:p>
        </p:txBody>
      </p:sp>
      <p:sp>
        <p:nvSpPr>
          <p:cNvPr id="61442" name="Rectangle 3"/>
          <p:cNvSpPr>
            <a:spLocks noGrp="1" noChangeArrowheads="1"/>
          </p:cNvSpPr>
          <p:nvPr>
            <p:ph idx="1"/>
          </p:nvPr>
        </p:nvSpPr>
        <p:spPr>
          <a:xfrm>
            <a:off x="228600" y="1371600"/>
            <a:ext cx="8686800" cy="4419600"/>
          </a:xfrm>
        </p:spPr>
        <p:txBody>
          <a:bodyPr/>
          <a:lstStyle/>
          <a:p>
            <a:pPr>
              <a:buFontTx/>
              <a:buNone/>
            </a:pPr>
            <a:r>
              <a:rPr lang="en-US" sz="2800" dirty="0">
                <a:solidFill>
                  <a:schemeClr val="accent1"/>
                </a:solidFill>
              </a:rPr>
              <a:t>Case 1:</a:t>
            </a:r>
            <a:r>
              <a:rPr lang="en-US" sz="2800" dirty="0"/>
              <a:t> K = 2 (excluding output buffer page)</a:t>
            </a:r>
          </a:p>
          <a:p>
            <a:pPr>
              <a:buFontTx/>
              <a:buNone/>
            </a:pPr>
            <a:r>
              <a:rPr lang="en-US" sz="2800" dirty="0"/>
              <a:t>   	for each page P1 of R</a:t>
            </a:r>
          </a:p>
          <a:p>
            <a:pPr>
              <a:buFontTx/>
              <a:buNone/>
            </a:pPr>
            <a:r>
              <a:rPr lang="en-US" sz="2800" dirty="0"/>
              <a:t>       	     for each page P2 of S</a:t>
            </a:r>
          </a:p>
          <a:p>
            <a:pPr>
              <a:buFontTx/>
              <a:buNone/>
            </a:pPr>
            <a:r>
              <a:rPr lang="en-US" sz="2800" dirty="0"/>
              <a:t>           	for each tuple x in P1</a:t>
            </a:r>
          </a:p>
          <a:p>
            <a:pPr>
              <a:buFontTx/>
              <a:buNone/>
            </a:pPr>
            <a:r>
              <a:rPr lang="en-US" sz="2800" dirty="0"/>
              <a:t>                	     for each tuple y in P2               </a:t>
            </a:r>
          </a:p>
          <a:p>
            <a:pPr>
              <a:buFontTx/>
              <a:buNone/>
            </a:pPr>
            <a:r>
              <a:rPr lang="en-US" sz="2800" dirty="0"/>
              <a:t>                    		if x[A] = y[B] then return (x, 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685800" y="228600"/>
            <a:ext cx="7772400" cy="838200"/>
          </a:xfrm>
        </p:spPr>
        <p:txBody>
          <a:bodyPr/>
          <a:lstStyle/>
          <a:p>
            <a:r>
              <a:rPr lang="en-US" dirty="0"/>
              <a:t>Processing Join: Nested Loop (4)</a:t>
            </a:r>
          </a:p>
        </p:txBody>
      </p:sp>
      <p:sp>
        <p:nvSpPr>
          <p:cNvPr id="27651" name="Rectangle 3"/>
          <p:cNvSpPr>
            <a:spLocks noGrp="1" noChangeArrowheads="1"/>
          </p:cNvSpPr>
          <p:nvPr>
            <p:ph idx="1"/>
          </p:nvPr>
        </p:nvSpPr>
        <p:spPr>
          <a:xfrm>
            <a:off x="228600" y="1143000"/>
            <a:ext cx="8686800" cy="5334000"/>
          </a:xfrm>
        </p:spPr>
        <p:txBody>
          <a:bodyPr>
            <a:normAutofit lnSpcReduction="10000"/>
          </a:bodyPr>
          <a:lstStyle/>
          <a:p>
            <a:pPr>
              <a:buFontTx/>
              <a:buNone/>
            </a:pPr>
            <a:r>
              <a:rPr lang="en-US" sz="2800" dirty="0">
                <a:solidFill>
                  <a:schemeClr val="accent1"/>
                </a:solidFill>
              </a:rPr>
              <a:t>Cost analysis:</a:t>
            </a:r>
            <a:r>
              <a:rPr lang="en-US" sz="2800" dirty="0"/>
              <a:t> K = 2 pages (excluding output buffer page)</a:t>
            </a:r>
          </a:p>
          <a:p>
            <a:pPr>
              <a:spcBef>
                <a:spcPts val="1200"/>
              </a:spcBef>
              <a:buFontTx/>
              <a:buNone/>
            </a:pPr>
            <a:r>
              <a:rPr lang="en-US" sz="2800" dirty="0"/>
              <a:t>                      </a:t>
            </a:r>
            <a:r>
              <a:rPr lang="en-US" sz="2800" dirty="0">
                <a:ln w="0"/>
                <a:solidFill>
                  <a:schemeClr val="accent1"/>
                </a:solidFill>
                <a:effectLst>
                  <a:outerShdw blurRad="38100" dist="25400" dir="5400000" algn="ctr" rotWithShape="0">
                    <a:srgbClr val="6E747A">
                      <a:alpha val="43000"/>
                    </a:srgbClr>
                  </a:outerShdw>
                </a:effectLst>
              </a:rPr>
              <a:t>R</a:t>
            </a:r>
            <a:r>
              <a:rPr lang="en-US" sz="2800" dirty="0"/>
              <a:t>                                          S</a:t>
            </a:r>
          </a:p>
          <a:p>
            <a:pPr>
              <a:spcBef>
                <a:spcPts val="1200"/>
              </a:spcBef>
              <a:buFontTx/>
              <a:buNone/>
            </a:pPr>
            <a:r>
              <a:rPr lang="en-US" sz="2800" dirty="0"/>
              <a:t>                                         </a:t>
            </a: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buffer</a:t>
            </a:r>
            <a:endParaRPr lang="en-US" sz="2800" dirty="0"/>
          </a:p>
          <a:p>
            <a:pPr>
              <a:buFontTx/>
              <a:buNone/>
            </a:pPr>
            <a:r>
              <a:rPr lang="en-US" sz="2800" dirty="0"/>
              <a:t>									</a:t>
            </a:r>
          </a:p>
          <a:p>
            <a:pPr>
              <a:buFontTx/>
              <a:buNone/>
            </a:pPr>
            <a:r>
              <a:rPr lang="en-US" sz="2800" dirty="0"/>
              <a:t>												</a:t>
            </a:r>
          </a:p>
          <a:p>
            <a:pPr>
              <a:buFontTx/>
              <a:buNone/>
            </a:pPr>
            <a:endParaRPr lang="en-US" sz="2800" dirty="0"/>
          </a:p>
          <a:p>
            <a:pPr>
              <a:buFontTx/>
              <a:buNone/>
            </a:pPr>
            <a:endParaRPr lang="en-US" sz="2800" dirty="0"/>
          </a:p>
          <a:p>
            <a:pPr>
              <a:buFontTx/>
              <a:buNone/>
            </a:pPr>
            <a:endParaRPr lang="en-US" sz="2800" dirty="0"/>
          </a:p>
          <a:p>
            <a:pPr>
              <a:spcBef>
                <a:spcPts val="25"/>
              </a:spcBef>
            </a:pPr>
            <a:endParaRPr lang="en-US" sz="2800" dirty="0"/>
          </a:p>
          <a:p>
            <a:pPr>
              <a:spcBef>
                <a:spcPts val="25"/>
              </a:spcBef>
            </a:pPr>
            <a:r>
              <a:rPr lang="en-US" sz="2800" dirty="0"/>
              <a:t>Need to read each page of R once</a:t>
            </a:r>
          </a:p>
          <a:p>
            <a:pPr>
              <a:spcBef>
                <a:spcPts val="25"/>
              </a:spcBef>
            </a:pPr>
            <a:r>
              <a:rPr lang="en-US" sz="2800" dirty="0"/>
              <a:t>For each page of R, need to read each page of S once</a:t>
            </a:r>
          </a:p>
          <a:p>
            <a:pPr>
              <a:spcBef>
                <a:spcPts val="25"/>
              </a:spcBef>
            </a:pPr>
            <a:r>
              <a:rPr lang="en-US" sz="2800" dirty="0"/>
              <a:t># of pages: N + N*M (ignoring output cost)</a:t>
            </a:r>
          </a:p>
        </p:txBody>
      </p:sp>
      <p:sp>
        <p:nvSpPr>
          <p:cNvPr id="3" name="Rectangle 2">
            <a:extLst>
              <a:ext uri="{FF2B5EF4-FFF2-40B4-BE49-F238E27FC236}">
                <a16:creationId xmlns:a16="http://schemas.microsoft.com/office/drawing/2014/main" id="{A2E39564-756D-E744-8F81-66AEF7EBB7C9}"/>
              </a:ext>
            </a:extLst>
          </p:cNvPr>
          <p:cNvSpPr/>
          <p:nvPr/>
        </p:nvSpPr>
        <p:spPr>
          <a:xfrm>
            <a:off x="1752600" y="20574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1</a:t>
            </a:r>
          </a:p>
        </p:txBody>
      </p:sp>
      <p:sp>
        <p:nvSpPr>
          <p:cNvPr id="35" name="Rectangle 34">
            <a:extLst>
              <a:ext uri="{FF2B5EF4-FFF2-40B4-BE49-F238E27FC236}">
                <a16:creationId xmlns:a16="http://schemas.microsoft.com/office/drawing/2014/main" id="{4F3F4735-E8DB-E94E-B494-CE35087D9850}"/>
              </a:ext>
            </a:extLst>
          </p:cNvPr>
          <p:cNvSpPr/>
          <p:nvPr/>
        </p:nvSpPr>
        <p:spPr>
          <a:xfrm>
            <a:off x="1752600" y="27432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2</a:t>
            </a:r>
          </a:p>
        </p:txBody>
      </p:sp>
      <p:sp>
        <p:nvSpPr>
          <p:cNvPr id="36" name="Rectangle 35">
            <a:extLst>
              <a:ext uri="{FF2B5EF4-FFF2-40B4-BE49-F238E27FC236}">
                <a16:creationId xmlns:a16="http://schemas.microsoft.com/office/drawing/2014/main" id="{3F180507-16C2-BE43-B617-100B7B2FF969}"/>
              </a:ext>
            </a:extLst>
          </p:cNvPr>
          <p:cNvSpPr/>
          <p:nvPr/>
        </p:nvSpPr>
        <p:spPr>
          <a:xfrm>
            <a:off x="1752600" y="42672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N</a:t>
            </a:r>
          </a:p>
        </p:txBody>
      </p:sp>
      <p:sp>
        <p:nvSpPr>
          <p:cNvPr id="37" name="Rectangle 36">
            <a:extLst>
              <a:ext uri="{FF2B5EF4-FFF2-40B4-BE49-F238E27FC236}">
                <a16:creationId xmlns:a16="http://schemas.microsoft.com/office/drawing/2014/main" id="{215EF7AB-C7D1-3641-BA8F-8349D74E31B8}"/>
              </a:ext>
            </a:extLst>
          </p:cNvPr>
          <p:cNvSpPr/>
          <p:nvPr/>
        </p:nvSpPr>
        <p:spPr>
          <a:xfrm>
            <a:off x="3581400" y="2743200"/>
            <a:ext cx="990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1</a:t>
            </a:r>
          </a:p>
        </p:txBody>
      </p:sp>
      <p:sp>
        <p:nvSpPr>
          <p:cNvPr id="38" name="Rectangle 37">
            <a:extLst>
              <a:ext uri="{FF2B5EF4-FFF2-40B4-BE49-F238E27FC236}">
                <a16:creationId xmlns:a16="http://schemas.microsoft.com/office/drawing/2014/main" id="{56CC8FF4-7393-EB4D-B0BD-52BEB9C06F9E}"/>
              </a:ext>
            </a:extLst>
          </p:cNvPr>
          <p:cNvSpPr/>
          <p:nvPr/>
        </p:nvSpPr>
        <p:spPr>
          <a:xfrm>
            <a:off x="3581400" y="3467100"/>
            <a:ext cx="990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2</a:t>
            </a:r>
          </a:p>
        </p:txBody>
      </p:sp>
      <p:sp>
        <p:nvSpPr>
          <p:cNvPr id="39" name="Rectangle 38">
            <a:extLst>
              <a:ext uri="{FF2B5EF4-FFF2-40B4-BE49-F238E27FC236}">
                <a16:creationId xmlns:a16="http://schemas.microsoft.com/office/drawing/2014/main" id="{22DC6337-ADB6-A84F-9FCD-2D4B348FED7E}"/>
              </a:ext>
            </a:extLst>
          </p:cNvPr>
          <p:cNvSpPr/>
          <p:nvPr/>
        </p:nvSpPr>
        <p:spPr>
          <a:xfrm>
            <a:off x="5334000" y="2209800"/>
            <a:ext cx="990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Page 1</a:t>
            </a:r>
          </a:p>
        </p:txBody>
      </p:sp>
      <p:sp>
        <p:nvSpPr>
          <p:cNvPr id="40" name="Rectangle 39">
            <a:extLst>
              <a:ext uri="{FF2B5EF4-FFF2-40B4-BE49-F238E27FC236}">
                <a16:creationId xmlns:a16="http://schemas.microsoft.com/office/drawing/2014/main" id="{5221A9FA-581D-FF4A-BE30-35B51285B6D6}"/>
              </a:ext>
            </a:extLst>
          </p:cNvPr>
          <p:cNvSpPr/>
          <p:nvPr/>
        </p:nvSpPr>
        <p:spPr>
          <a:xfrm>
            <a:off x="5334000" y="3661064"/>
            <a:ext cx="990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Page M</a:t>
            </a:r>
          </a:p>
        </p:txBody>
      </p:sp>
      <p:sp>
        <p:nvSpPr>
          <p:cNvPr id="2" name="Rectangle 1">
            <a:extLst>
              <a:ext uri="{FF2B5EF4-FFF2-40B4-BE49-F238E27FC236}">
                <a16:creationId xmlns:a16="http://schemas.microsoft.com/office/drawing/2014/main" id="{0FD9E713-2042-6F45-A5B7-88165A48F83A}"/>
              </a:ext>
            </a:extLst>
          </p:cNvPr>
          <p:cNvSpPr/>
          <p:nvPr/>
        </p:nvSpPr>
        <p:spPr>
          <a:xfrm>
            <a:off x="2162175" y="3429000"/>
            <a:ext cx="228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
        <p:nvSpPr>
          <p:cNvPr id="12" name="Rectangle 11">
            <a:extLst>
              <a:ext uri="{FF2B5EF4-FFF2-40B4-BE49-F238E27FC236}">
                <a16:creationId xmlns:a16="http://schemas.microsoft.com/office/drawing/2014/main" id="{46D11E19-50B3-B146-A3BD-CA89EA2808B3}"/>
              </a:ext>
            </a:extLst>
          </p:cNvPr>
          <p:cNvSpPr/>
          <p:nvPr/>
        </p:nvSpPr>
        <p:spPr>
          <a:xfrm>
            <a:off x="5710237" y="2843212"/>
            <a:ext cx="228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685800" y="228600"/>
            <a:ext cx="7772400" cy="838200"/>
          </a:xfrm>
        </p:spPr>
        <p:txBody>
          <a:bodyPr/>
          <a:lstStyle/>
          <a:p>
            <a:r>
              <a:rPr lang="en-US"/>
              <a:t>Processing Join: Nested Loop (5) </a:t>
            </a:r>
          </a:p>
        </p:txBody>
      </p:sp>
      <p:sp>
        <p:nvSpPr>
          <p:cNvPr id="27651" name="Rectangle 3"/>
          <p:cNvSpPr>
            <a:spLocks noGrp="1" noChangeArrowheads="1"/>
          </p:cNvSpPr>
          <p:nvPr>
            <p:ph idx="1"/>
          </p:nvPr>
        </p:nvSpPr>
        <p:spPr>
          <a:xfrm>
            <a:off x="228600" y="1143000"/>
            <a:ext cx="8686800" cy="5334000"/>
          </a:xfrm>
        </p:spPr>
        <p:txBody>
          <a:bodyPr/>
          <a:lstStyle/>
          <a:p>
            <a:pPr>
              <a:buFontTx/>
              <a:buNone/>
            </a:pPr>
            <a:r>
              <a:rPr lang="en-US" sz="2800" dirty="0">
                <a:solidFill>
                  <a:schemeClr val="accent1"/>
                </a:solidFill>
              </a:rPr>
              <a:t>Cost analysis:</a:t>
            </a:r>
            <a:r>
              <a:rPr lang="en-US" sz="2800" dirty="0"/>
              <a:t> K = 2 (continued)</a:t>
            </a:r>
          </a:p>
          <a:p>
            <a:pPr>
              <a:spcBef>
                <a:spcPts val="1200"/>
              </a:spcBef>
            </a:pPr>
            <a:r>
              <a:rPr lang="en-US" sz="2800" dirty="0">
                <a:solidFill>
                  <a:schemeClr val="accent5">
                    <a:lumMod val="75000"/>
                  </a:schemeClr>
                </a:solidFill>
              </a:rPr>
              <a:t>Question: Is the performance of the algorithm affected by the choice of using R or S as the outer relation?</a:t>
            </a:r>
          </a:p>
          <a:p>
            <a:pPr lvl="1">
              <a:spcBef>
                <a:spcPts val="1200"/>
              </a:spcBef>
            </a:pPr>
            <a:r>
              <a:rPr lang="en-US" sz="2500" dirty="0"/>
              <a:t>When R is used as the outer relation and S used as the inner relation, # of I/O pages is: N + N*M.</a:t>
            </a:r>
          </a:p>
          <a:p>
            <a:pPr lvl="1">
              <a:spcBef>
                <a:spcPts val="1200"/>
              </a:spcBef>
            </a:pPr>
            <a:r>
              <a:rPr lang="en-US" sz="2500" dirty="0"/>
              <a:t>When S is used as the outer relation and R used as the inner relation, # of I/O pages is: M + M*N.</a:t>
            </a:r>
          </a:p>
          <a:p>
            <a:pPr lvl="1">
              <a:spcBef>
                <a:spcPts val="1200"/>
              </a:spcBef>
              <a:buFontTx/>
              <a:buNone/>
            </a:pPr>
            <a:r>
              <a:rPr lang="en-US" sz="2500" dirty="0">
                <a:sym typeface="Wingdings" pitchFamily="2" charset="2"/>
              </a:rPr>
              <a:t> It is more efficient to use the smaller relation as the outer relation!</a:t>
            </a: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85800" y="228600"/>
            <a:ext cx="7772400" cy="914400"/>
          </a:xfrm>
        </p:spPr>
        <p:txBody>
          <a:bodyPr/>
          <a:lstStyle/>
          <a:p>
            <a:r>
              <a:rPr lang="en-US"/>
              <a:t>Processing Join: Nested Loop (6)</a:t>
            </a:r>
          </a:p>
        </p:txBody>
      </p:sp>
      <p:sp>
        <p:nvSpPr>
          <p:cNvPr id="28675" name="Rectangle 3"/>
          <p:cNvSpPr>
            <a:spLocks noGrp="1" noChangeArrowheads="1"/>
          </p:cNvSpPr>
          <p:nvPr>
            <p:ph idx="1"/>
          </p:nvPr>
        </p:nvSpPr>
        <p:spPr>
          <a:xfrm>
            <a:off x="381000" y="1143000"/>
            <a:ext cx="8534400" cy="5486400"/>
          </a:xfrm>
        </p:spPr>
        <p:txBody>
          <a:bodyPr/>
          <a:lstStyle/>
          <a:p>
            <a:pPr>
              <a:buFontTx/>
              <a:buNone/>
            </a:pPr>
            <a:r>
              <a:rPr lang="en-US" sz="2800" i="1" dirty="0">
                <a:solidFill>
                  <a:schemeClr val="accent1"/>
                </a:solidFill>
              </a:rPr>
              <a:t>Rocking-scan</a:t>
            </a:r>
            <a:r>
              <a:rPr lang="en-US" sz="2800" dirty="0"/>
              <a:t> of the inner relation: Read the inner relation from beginning to end and from end to beginning alternately.</a:t>
            </a:r>
          </a:p>
          <a:p>
            <a:endParaRPr lang="en-US" sz="2800" dirty="0"/>
          </a:p>
          <a:p>
            <a:pPr>
              <a:buFontTx/>
              <a:buNone/>
            </a:pPr>
            <a:endParaRPr lang="en-US" sz="2800" dirty="0"/>
          </a:p>
          <a:p>
            <a:pPr marL="0" indent="0">
              <a:buNone/>
            </a:pPr>
            <a:endParaRPr lang="en-US" sz="2800" dirty="0"/>
          </a:p>
          <a:p>
            <a:endParaRPr lang="en-US" sz="2800" dirty="0"/>
          </a:p>
          <a:p>
            <a:r>
              <a:rPr lang="en-US" sz="2800" dirty="0"/>
              <a:t># of pages with rocking-scan: N*M + 1</a:t>
            </a:r>
          </a:p>
          <a:p>
            <a:pPr lvl="1"/>
            <a:r>
              <a:rPr lang="en-US" sz="2000" dirty="0"/>
              <a:t>R is outside: N + N*(M-1) + 1 = NM + 1</a:t>
            </a:r>
          </a:p>
          <a:p>
            <a:pPr lvl="1"/>
            <a:r>
              <a:rPr lang="en-US" sz="2000" dirty="0"/>
              <a:t>S is outside: M + M*(N-1) + 1 = NM + 1</a:t>
            </a:r>
          </a:p>
          <a:p>
            <a:r>
              <a:rPr lang="en-US" sz="2800" dirty="0"/>
              <a:t>With rocking-scan, it does not matter which of R and S is the outer relation. </a:t>
            </a:r>
          </a:p>
        </p:txBody>
      </p:sp>
      <p:sp>
        <p:nvSpPr>
          <p:cNvPr id="67587" name="Line 5"/>
          <p:cNvSpPr>
            <a:spLocks noChangeShapeType="1"/>
          </p:cNvSpPr>
          <p:nvPr/>
        </p:nvSpPr>
        <p:spPr bwMode="auto">
          <a:xfrm>
            <a:off x="4724400" y="2514600"/>
            <a:ext cx="0" cy="1828800"/>
          </a:xfrm>
          <a:prstGeom prst="line">
            <a:avLst/>
          </a:prstGeom>
          <a:ln w="38100">
            <a:solidFill>
              <a:srgbClr val="00B050"/>
            </a:solidFill>
            <a:headEnd/>
            <a:tailEnd type="triangle"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67588" name="Line 6"/>
          <p:cNvSpPr>
            <a:spLocks noChangeShapeType="1"/>
          </p:cNvSpPr>
          <p:nvPr/>
        </p:nvSpPr>
        <p:spPr bwMode="auto">
          <a:xfrm flipV="1">
            <a:off x="5029200" y="2514600"/>
            <a:ext cx="0" cy="1828800"/>
          </a:xfrm>
          <a:prstGeom prst="line">
            <a:avLst/>
          </a:prstGeom>
          <a:noFill/>
          <a:ln w="38100">
            <a:solidFill>
              <a:schemeClr val="accent5">
                <a:lumMod val="75000"/>
              </a:schemeClr>
            </a:solidFill>
            <a:round/>
            <a:headEnd/>
            <a:tailEnd type="triangle" w="med" len="med"/>
          </a:ln>
        </p:spPr>
        <p:txBody>
          <a:bodyPr wrap="none" anchor="ctr"/>
          <a:lstStyle/>
          <a:p>
            <a:endParaRPr lang="en-US"/>
          </a:p>
        </p:txBody>
      </p:sp>
      <p:sp>
        <p:nvSpPr>
          <p:cNvPr id="2" name="Rectangle 1">
            <a:extLst>
              <a:ext uri="{FF2B5EF4-FFF2-40B4-BE49-F238E27FC236}">
                <a16:creationId xmlns:a16="http://schemas.microsoft.com/office/drawing/2014/main" id="{294FF8DC-78D1-FD4C-8FCA-DD9401046844}"/>
              </a:ext>
            </a:extLst>
          </p:cNvPr>
          <p:cNvSpPr/>
          <p:nvPr/>
        </p:nvSpPr>
        <p:spPr>
          <a:xfrm>
            <a:off x="3124200" y="2514600"/>
            <a:ext cx="1219200" cy="457200"/>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1</a:t>
            </a:r>
          </a:p>
        </p:txBody>
      </p:sp>
      <p:sp>
        <p:nvSpPr>
          <p:cNvPr id="20" name="Rectangle 19">
            <a:extLst>
              <a:ext uri="{FF2B5EF4-FFF2-40B4-BE49-F238E27FC236}">
                <a16:creationId xmlns:a16="http://schemas.microsoft.com/office/drawing/2014/main" id="{399E4B06-6CFA-EC4F-AE35-3EB11B3FD38F}"/>
              </a:ext>
            </a:extLst>
          </p:cNvPr>
          <p:cNvSpPr/>
          <p:nvPr/>
        </p:nvSpPr>
        <p:spPr>
          <a:xfrm>
            <a:off x="3124200" y="2971800"/>
            <a:ext cx="1219200"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2</a:t>
            </a:r>
          </a:p>
        </p:txBody>
      </p:sp>
      <p:sp>
        <p:nvSpPr>
          <p:cNvPr id="21" name="Rectangle 20">
            <a:extLst>
              <a:ext uri="{FF2B5EF4-FFF2-40B4-BE49-F238E27FC236}">
                <a16:creationId xmlns:a16="http://schemas.microsoft.com/office/drawing/2014/main" id="{F8FB55D5-A4B8-6641-8082-607202030832}"/>
              </a:ext>
            </a:extLst>
          </p:cNvPr>
          <p:cNvSpPr/>
          <p:nvPr/>
        </p:nvSpPr>
        <p:spPr>
          <a:xfrm>
            <a:off x="3124200" y="3886200"/>
            <a:ext cx="1219200"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Page</a:t>
            </a:r>
          </a:p>
        </p:txBody>
      </p:sp>
      <p:sp>
        <p:nvSpPr>
          <p:cNvPr id="23" name="Rectangle 22">
            <a:extLst>
              <a:ext uri="{FF2B5EF4-FFF2-40B4-BE49-F238E27FC236}">
                <a16:creationId xmlns:a16="http://schemas.microsoft.com/office/drawing/2014/main" id="{034C8D03-2B99-DA43-97BF-4F0338DB678B}"/>
              </a:ext>
            </a:extLst>
          </p:cNvPr>
          <p:cNvSpPr/>
          <p:nvPr/>
        </p:nvSpPr>
        <p:spPr>
          <a:xfrm>
            <a:off x="3124200" y="3429000"/>
            <a:ext cx="1219200"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762000" y="304800"/>
            <a:ext cx="7772400" cy="838200"/>
          </a:xfrm>
        </p:spPr>
        <p:txBody>
          <a:bodyPr/>
          <a:lstStyle/>
          <a:p>
            <a:r>
              <a:rPr lang="en-US"/>
              <a:t>Processing Join: Nested Loop (7) </a:t>
            </a:r>
          </a:p>
        </p:txBody>
      </p:sp>
      <p:sp>
        <p:nvSpPr>
          <p:cNvPr id="69634" name="Rectangle 3"/>
          <p:cNvSpPr>
            <a:spLocks noGrp="1" noChangeArrowheads="1"/>
          </p:cNvSpPr>
          <p:nvPr>
            <p:ph idx="1"/>
          </p:nvPr>
        </p:nvSpPr>
        <p:spPr>
          <a:xfrm>
            <a:off x="228600" y="1447800"/>
            <a:ext cx="8686800" cy="5105400"/>
          </a:xfrm>
        </p:spPr>
        <p:txBody>
          <a:bodyPr/>
          <a:lstStyle/>
          <a:p>
            <a:pPr>
              <a:lnSpc>
                <a:spcPct val="90000"/>
              </a:lnSpc>
              <a:buFontTx/>
              <a:buNone/>
            </a:pPr>
            <a:r>
              <a:rPr lang="en-US" sz="2800" dirty="0">
                <a:solidFill>
                  <a:schemeClr val="accent1"/>
                </a:solidFill>
              </a:rPr>
              <a:t>Case 2:</a:t>
            </a:r>
            <a:r>
              <a:rPr lang="en-US" sz="2800" dirty="0"/>
              <a:t> K </a:t>
            </a:r>
            <a:r>
              <a:rPr lang="en-US" sz="2800" dirty="0">
                <a:sym typeface="Symbol" pitchFamily="18" charset="2"/>
              </a:rPr>
              <a:t></a:t>
            </a:r>
            <a:r>
              <a:rPr lang="en-US" sz="2800" dirty="0"/>
              <a:t> M + 1 (excluding output buffer page) </a:t>
            </a:r>
          </a:p>
          <a:p>
            <a:pPr>
              <a:lnSpc>
                <a:spcPct val="90000"/>
              </a:lnSpc>
              <a:buFontTx/>
              <a:buNone/>
            </a:pPr>
            <a:r>
              <a:rPr lang="en-US" sz="2800" dirty="0"/>
              <a:t>   </a:t>
            </a:r>
            <a:r>
              <a:rPr lang="en-US" sz="2800" dirty="0">
                <a:solidFill>
                  <a:schemeClr val="accent1"/>
                </a:solidFill>
              </a:rPr>
              <a:t>Case 2.1:</a:t>
            </a:r>
            <a:r>
              <a:rPr lang="en-US" sz="2800" dirty="0"/>
              <a:t> S as the outer relation and R as the inner relation.</a:t>
            </a:r>
          </a:p>
          <a:p>
            <a:pPr>
              <a:lnSpc>
                <a:spcPct val="90000"/>
              </a:lnSpc>
              <a:buFontTx/>
              <a:buNone/>
            </a:pPr>
            <a:endParaRPr lang="en-US" sz="2800" dirty="0"/>
          </a:p>
          <a:p>
            <a:pPr>
              <a:buFontTx/>
              <a:buNone/>
            </a:pPr>
            <a:r>
              <a:rPr lang="en-US" sz="2800" dirty="0"/>
              <a:t>  </a:t>
            </a:r>
            <a:r>
              <a:rPr lang="en-US" sz="2800" dirty="0">
                <a:solidFill>
                  <a:srgbClr val="7030A0"/>
                </a:solidFill>
              </a:rPr>
              <a:t>read the entire S into the buffer;</a:t>
            </a:r>
          </a:p>
          <a:p>
            <a:pPr>
              <a:buFontTx/>
              <a:buNone/>
            </a:pPr>
            <a:r>
              <a:rPr lang="en-US" sz="2800" dirty="0"/>
              <a:t>      for each page P1 of R</a:t>
            </a:r>
          </a:p>
          <a:p>
            <a:pPr>
              <a:buFontTx/>
              <a:buNone/>
            </a:pPr>
            <a:r>
              <a:rPr lang="en-US" sz="2800" dirty="0"/>
              <a:t>          for each tuple x in P1</a:t>
            </a:r>
          </a:p>
          <a:p>
            <a:pPr>
              <a:buFontTx/>
              <a:buNone/>
            </a:pPr>
            <a:r>
              <a:rPr lang="en-US" sz="2800" dirty="0"/>
              <a:t>              for each tuple y in S</a:t>
            </a:r>
          </a:p>
          <a:p>
            <a:pPr>
              <a:buFontTx/>
              <a:buNone/>
            </a:pPr>
            <a:r>
              <a:rPr lang="en-US" sz="2800" dirty="0"/>
              <a:t>                   if x[A] = y[B] then return (x, 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85800" y="228600"/>
            <a:ext cx="7772400" cy="762000"/>
          </a:xfrm>
        </p:spPr>
        <p:txBody>
          <a:bodyPr/>
          <a:lstStyle/>
          <a:p>
            <a:r>
              <a:rPr lang="en-US"/>
              <a:t>Processing Join: Nested Loop (8) </a:t>
            </a:r>
          </a:p>
        </p:txBody>
      </p:sp>
      <p:sp>
        <p:nvSpPr>
          <p:cNvPr id="71682" name="Rectangle 3"/>
          <p:cNvSpPr>
            <a:spLocks noGrp="1" noChangeArrowheads="1"/>
          </p:cNvSpPr>
          <p:nvPr>
            <p:ph idx="1"/>
          </p:nvPr>
        </p:nvSpPr>
        <p:spPr>
          <a:xfrm>
            <a:off x="228600" y="1143000"/>
            <a:ext cx="8686800" cy="5181600"/>
          </a:xfrm>
        </p:spPr>
        <p:txBody>
          <a:bodyPr>
            <a:normAutofit/>
          </a:bodyPr>
          <a:lstStyle/>
          <a:p>
            <a:r>
              <a:rPr lang="en-US" sz="2800" dirty="0"/>
              <a:t>When S can be entirely in memory and at least one page of T can be in memory at the same time: </a:t>
            </a:r>
          </a:p>
          <a:p>
            <a:pPr lvl="1"/>
            <a:r>
              <a:rPr lang="en-US" sz="2500" dirty="0"/>
              <a:t># of I/O pages: M + N </a:t>
            </a:r>
          </a:p>
          <a:p>
            <a:pPr lvl="1"/>
            <a:r>
              <a:rPr lang="en-US" sz="2500" dirty="0"/>
              <a:t># of I/O operations: 1 + </a:t>
            </a:r>
            <a:r>
              <a:rPr lang="en-US" sz="2500" dirty="0">
                <a:sym typeface="Symbol" pitchFamily="18" charset="2"/>
              </a:rPr>
              <a:t></a:t>
            </a:r>
            <a:r>
              <a:rPr lang="en-US" sz="2500" dirty="0"/>
              <a:t>N / (K-M)</a:t>
            </a:r>
            <a:r>
              <a:rPr lang="en-US" sz="2500" dirty="0">
                <a:sym typeface="Symbol" pitchFamily="18" charset="2"/>
              </a:rPr>
              <a:t></a:t>
            </a:r>
            <a:r>
              <a:rPr lang="en-US" sz="2500" dirty="0"/>
              <a:t> </a:t>
            </a:r>
          </a:p>
          <a:p>
            <a:pPr>
              <a:buFontTx/>
              <a:buNone/>
            </a:pPr>
            <a:r>
              <a:rPr lang="en-US" sz="2800" dirty="0">
                <a:solidFill>
                  <a:srgbClr val="7030A0"/>
                </a:solidFill>
              </a:rPr>
              <a:t>The number of I/O pages is minimized but the number of I/O operations is not.</a:t>
            </a:r>
          </a:p>
          <a:p>
            <a:pPr>
              <a:buFontTx/>
              <a:buNone/>
            </a:pPr>
            <a:r>
              <a:rPr lang="en-US" sz="2800" dirty="0">
                <a:solidFill>
                  <a:srgbClr val="7030A0"/>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D399-8999-6882-D2E4-393B51BA7460}"/>
              </a:ext>
            </a:extLst>
          </p:cNvPr>
          <p:cNvSpPr>
            <a:spLocks noGrp="1"/>
          </p:cNvSpPr>
          <p:nvPr>
            <p:ph type="title"/>
          </p:nvPr>
        </p:nvSpPr>
        <p:spPr/>
        <p:txBody>
          <a:bodyPr/>
          <a:lstStyle/>
          <a:p>
            <a:r>
              <a:rPr lang="en-US" dirty="0"/>
              <a:t>Nested loop join (9)</a:t>
            </a:r>
          </a:p>
        </p:txBody>
      </p:sp>
      <p:sp>
        <p:nvSpPr>
          <p:cNvPr id="3" name="Content Placeholder 2">
            <a:extLst>
              <a:ext uri="{FF2B5EF4-FFF2-40B4-BE49-F238E27FC236}">
                <a16:creationId xmlns:a16="http://schemas.microsoft.com/office/drawing/2014/main" id="{1AC0392D-D0D2-6E0C-0D5F-D7AA3E936B51}"/>
              </a:ext>
            </a:extLst>
          </p:cNvPr>
          <p:cNvSpPr>
            <a:spLocks noGrp="1"/>
          </p:cNvSpPr>
          <p:nvPr>
            <p:ph idx="1"/>
          </p:nvPr>
        </p:nvSpPr>
        <p:spPr/>
        <p:txBody>
          <a:bodyPr/>
          <a:lstStyle/>
          <a:p>
            <a:pPr>
              <a:buFontTx/>
              <a:buNone/>
            </a:pPr>
            <a:r>
              <a:rPr lang="en-US" sz="2800" dirty="0">
                <a:solidFill>
                  <a:srgbClr val="7030A0"/>
                </a:solidFill>
              </a:rPr>
              <a:t>General case: Cannot store the whole table S + one page of T simultaneously in memory (insufficient memory)</a:t>
            </a:r>
          </a:p>
          <a:p>
            <a:pPr>
              <a:buFontTx/>
              <a:buNone/>
            </a:pPr>
            <a:r>
              <a:rPr lang="en-US" sz="2800" dirty="0">
                <a:solidFill>
                  <a:srgbClr val="7030A0"/>
                </a:solidFill>
              </a:rPr>
              <a:t>Suppose S uses K1 buffer pages and R uses K2 buffer pages (K1 + K2 = K, K1 </a:t>
            </a:r>
            <a:r>
              <a:rPr lang="en-US" sz="2800" dirty="0">
                <a:solidFill>
                  <a:srgbClr val="7030A0"/>
                </a:solidFill>
                <a:sym typeface="Symbol" pitchFamily="18" charset="2"/>
              </a:rPr>
              <a:t> </a:t>
            </a:r>
            <a:r>
              <a:rPr lang="en-US" sz="2800" dirty="0">
                <a:solidFill>
                  <a:srgbClr val="7030A0"/>
                </a:solidFill>
              </a:rPr>
              <a:t>1, K2 </a:t>
            </a:r>
            <a:r>
              <a:rPr lang="en-US" sz="2800" dirty="0">
                <a:solidFill>
                  <a:srgbClr val="7030A0"/>
                </a:solidFill>
                <a:sym typeface="Symbol" pitchFamily="18" charset="2"/>
              </a:rPr>
              <a:t> </a:t>
            </a:r>
            <a:r>
              <a:rPr lang="en-US" sz="2800" dirty="0">
                <a:solidFill>
                  <a:srgbClr val="7030A0"/>
                </a:solidFill>
              </a:rPr>
              <a:t>1). </a:t>
            </a:r>
          </a:p>
          <a:p>
            <a:pPr lvl="1"/>
            <a:r>
              <a:rPr lang="en-US" sz="2500" dirty="0">
                <a:solidFill>
                  <a:schemeClr val="accent1"/>
                </a:solidFill>
              </a:rPr>
              <a:t># of I/O pages (with rocking scan)</a:t>
            </a:r>
          </a:p>
          <a:p>
            <a:pPr marL="0" indent="0">
              <a:buNone/>
            </a:pPr>
            <a:r>
              <a:rPr lang="en-US" sz="2800" dirty="0"/>
              <a:t>	</a:t>
            </a:r>
            <a:r>
              <a:rPr lang="en-US" sz="2800" dirty="0">
                <a:solidFill>
                  <a:srgbClr val="0070C0"/>
                </a:solidFill>
              </a:rPr>
              <a:t>M + </a:t>
            </a:r>
            <a:r>
              <a:rPr lang="en-US" sz="2800" dirty="0">
                <a:solidFill>
                  <a:srgbClr val="0070C0"/>
                </a:solidFill>
                <a:sym typeface="Symbol" pitchFamily="18" charset="2"/>
              </a:rPr>
              <a:t></a:t>
            </a:r>
            <a:r>
              <a:rPr lang="en-US" sz="2800" dirty="0">
                <a:solidFill>
                  <a:srgbClr val="0070C0"/>
                </a:solidFill>
              </a:rPr>
              <a:t>M / K1</a:t>
            </a:r>
            <a:r>
              <a:rPr lang="en-US" sz="2800" dirty="0">
                <a:solidFill>
                  <a:srgbClr val="0070C0"/>
                </a:solidFill>
                <a:sym typeface="Symbol" pitchFamily="18" charset="2"/>
              </a:rPr>
              <a:t></a:t>
            </a:r>
            <a:r>
              <a:rPr lang="en-US" sz="2800" dirty="0">
                <a:solidFill>
                  <a:srgbClr val="0070C0"/>
                </a:solidFill>
              </a:rPr>
              <a:t> *(N - K2) + K2</a:t>
            </a:r>
          </a:p>
          <a:p>
            <a:pPr marL="0" indent="0">
              <a:buNone/>
            </a:pPr>
            <a:endParaRPr lang="en-US" dirty="0"/>
          </a:p>
        </p:txBody>
      </p:sp>
      <p:sp>
        <p:nvSpPr>
          <p:cNvPr id="8" name="Rounded Rectangular Callout 7">
            <a:extLst>
              <a:ext uri="{FF2B5EF4-FFF2-40B4-BE49-F238E27FC236}">
                <a16:creationId xmlns:a16="http://schemas.microsoft.com/office/drawing/2014/main" id="{D0A31E8D-BADD-F519-19D6-59DFF6E48C32}"/>
              </a:ext>
            </a:extLst>
          </p:cNvPr>
          <p:cNvSpPr/>
          <p:nvPr/>
        </p:nvSpPr>
        <p:spPr>
          <a:xfrm>
            <a:off x="628650" y="4873752"/>
            <a:ext cx="1047750" cy="765048"/>
          </a:xfrm>
          <a:prstGeom prst="wedgeRoundRectCallout">
            <a:avLst>
              <a:gd name="adj1" fmla="val 30076"/>
              <a:gd name="adj2" fmla="val -7196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reading S</a:t>
            </a:r>
          </a:p>
        </p:txBody>
      </p:sp>
      <p:sp>
        <p:nvSpPr>
          <p:cNvPr id="9" name="Rounded Rectangular Callout 8">
            <a:extLst>
              <a:ext uri="{FF2B5EF4-FFF2-40B4-BE49-F238E27FC236}">
                <a16:creationId xmlns:a16="http://schemas.microsoft.com/office/drawing/2014/main" id="{B8B9F90A-71DD-657A-8F3E-836D5FCD66E6}"/>
              </a:ext>
            </a:extLst>
          </p:cNvPr>
          <p:cNvSpPr/>
          <p:nvPr/>
        </p:nvSpPr>
        <p:spPr>
          <a:xfrm>
            <a:off x="1905000" y="4876800"/>
            <a:ext cx="1447800" cy="1143000"/>
          </a:xfrm>
          <a:prstGeom prst="wedgeRoundRectCallout">
            <a:avLst>
              <a:gd name="adj1" fmla="val -9429"/>
              <a:gd name="adj2" fmla="val -6527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of times R needs to be scanned</a:t>
            </a:r>
          </a:p>
        </p:txBody>
      </p:sp>
      <p:sp>
        <p:nvSpPr>
          <p:cNvPr id="10" name="Rounded Rectangular Callout 9">
            <a:extLst>
              <a:ext uri="{FF2B5EF4-FFF2-40B4-BE49-F238E27FC236}">
                <a16:creationId xmlns:a16="http://schemas.microsoft.com/office/drawing/2014/main" id="{36EED1B4-B02F-DECA-61A4-9BA978DDC1C6}"/>
              </a:ext>
            </a:extLst>
          </p:cNvPr>
          <p:cNvSpPr/>
          <p:nvPr/>
        </p:nvSpPr>
        <p:spPr>
          <a:xfrm>
            <a:off x="3771900" y="5029200"/>
            <a:ext cx="1790700" cy="1371600"/>
          </a:xfrm>
          <a:prstGeom prst="wedgeRoundRectCallout">
            <a:avLst>
              <a:gd name="adj1" fmla="val -35119"/>
              <a:gd name="adj2" fmla="val -7546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of pages of R to be read in each scan except 1</a:t>
            </a:r>
            <a:r>
              <a:rPr lang="en-US" baseline="30000" dirty="0"/>
              <a:t>st</a:t>
            </a:r>
            <a:r>
              <a:rPr lang="en-US" dirty="0"/>
              <a:t> scan</a:t>
            </a:r>
          </a:p>
        </p:txBody>
      </p:sp>
      <p:sp>
        <p:nvSpPr>
          <p:cNvPr id="11" name="Rounded Rectangular Callout 10">
            <a:extLst>
              <a:ext uri="{FF2B5EF4-FFF2-40B4-BE49-F238E27FC236}">
                <a16:creationId xmlns:a16="http://schemas.microsoft.com/office/drawing/2014/main" id="{931EE0BC-DEC7-934C-2821-4FFD3BA4B64B}"/>
              </a:ext>
            </a:extLst>
          </p:cNvPr>
          <p:cNvSpPr/>
          <p:nvPr/>
        </p:nvSpPr>
        <p:spPr>
          <a:xfrm>
            <a:off x="5791202" y="4914899"/>
            <a:ext cx="2371725" cy="1371600"/>
          </a:xfrm>
          <a:prstGeom prst="wedgeRoundRectCallout">
            <a:avLst>
              <a:gd name="adj1" fmla="val -69389"/>
              <a:gd name="adj2" fmla="val -7453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 pages of R that need to be read in 1</a:t>
            </a:r>
            <a:r>
              <a:rPr lang="en-US" baseline="30000" dirty="0"/>
              <a:t>st</a:t>
            </a:r>
            <a:r>
              <a:rPr lang="en-US" dirty="0"/>
              <a:t> scan</a:t>
            </a:r>
          </a:p>
        </p:txBody>
      </p:sp>
      <p:sp>
        <p:nvSpPr>
          <p:cNvPr id="12" name="Cloud Callout 11">
            <a:extLst>
              <a:ext uri="{FF2B5EF4-FFF2-40B4-BE49-F238E27FC236}">
                <a16:creationId xmlns:a16="http://schemas.microsoft.com/office/drawing/2014/main" id="{BE0600DE-E090-5418-B5B1-9697B5DC6258}"/>
              </a:ext>
            </a:extLst>
          </p:cNvPr>
          <p:cNvSpPr/>
          <p:nvPr/>
        </p:nvSpPr>
        <p:spPr>
          <a:xfrm>
            <a:off x="5943600" y="3429000"/>
            <a:ext cx="2978150" cy="1215231"/>
          </a:xfrm>
          <a:prstGeom prst="cloudCallout">
            <a:avLst>
              <a:gd name="adj1" fmla="val -66462"/>
              <a:gd name="adj2" fmla="val 31148"/>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rPr>
              <a:t>In total, # of I/O pages is minimized when K1 = K-1</a:t>
            </a:r>
          </a:p>
        </p:txBody>
      </p:sp>
    </p:spTree>
    <p:extLst>
      <p:ext uri="{BB962C8B-B14F-4D97-AF65-F5344CB8AC3E}">
        <p14:creationId xmlns:p14="http://schemas.microsoft.com/office/powerpoint/2010/main" val="40758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685800" y="228600"/>
            <a:ext cx="7772400" cy="914400"/>
          </a:xfrm>
        </p:spPr>
        <p:txBody>
          <a:bodyPr/>
          <a:lstStyle/>
          <a:p>
            <a:r>
              <a:rPr lang="en-US" dirty="0"/>
              <a:t>Processing Join: Nested Loop (10)</a:t>
            </a:r>
          </a:p>
        </p:txBody>
      </p:sp>
      <p:sp>
        <p:nvSpPr>
          <p:cNvPr id="73730" name="Rectangle 3"/>
          <p:cNvSpPr>
            <a:spLocks noGrp="1" noChangeArrowheads="1"/>
          </p:cNvSpPr>
          <p:nvPr>
            <p:ph idx="1"/>
          </p:nvPr>
        </p:nvSpPr>
        <p:spPr>
          <a:xfrm>
            <a:off x="228600" y="1295400"/>
            <a:ext cx="8686800" cy="4800600"/>
          </a:xfrm>
        </p:spPr>
        <p:txBody>
          <a:bodyPr>
            <a:normAutofit lnSpcReduction="10000"/>
          </a:bodyPr>
          <a:lstStyle/>
          <a:p>
            <a:r>
              <a:rPr lang="en-US" sz="2800" dirty="0"/>
              <a:t># of I/O operations:</a:t>
            </a:r>
          </a:p>
          <a:p>
            <a:pPr>
              <a:buFontTx/>
              <a:buNone/>
            </a:pPr>
            <a:r>
              <a:rPr lang="en-US" sz="2800" dirty="0"/>
              <a:t>     </a:t>
            </a:r>
            <a:r>
              <a:rPr lang="en-US" sz="2800" dirty="0">
                <a:sym typeface="Symbol" pitchFamily="18" charset="2"/>
              </a:rPr>
              <a:t></a:t>
            </a:r>
            <a:r>
              <a:rPr lang="en-US" sz="2800" dirty="0"/>
              <a:t>M / K1</a:t>
            </a:r>
            <a:r>
              <a:rPr lang="en-US" sz="2800" dirty="0">
                <a:sym typeface="Symbol" pitchFamily="18" charset="2"/>
              </a:rPr>
              <a:t></a:t>
            </a:r>
            <a:r>
              <a:rPr lang="en-US" sz="2800" dirty="0"/>
              <a:t> + </a:t>
            </a:r>
            <a:r>
              <a:rPr lang="en-US" sz="2800" dirty="0">
                <a:sym typeface="Symbol" pitchFamily="18" charset="2"/>
              </a:rPr>
              <a:t></a:t>
            </a:r>
            <a:r>
              <a:rPr lang="en-US" sz="2800" dirty="0"/>
              <a:t>M / K1</a:t>
            </a:r>
            <a:r>
              <a:rPr lang="en-US" sz="2800" dirty="0">
                <a:sym typeface="Symbol" pitchFamily="18" charset="2"/>
              </a:rPr>
              <a:t></a:t>
            </a:r>
            <a:r>
              <a:rPr lang="en-US" sz="2800" dirty="0"/>
              <a:t> *( </a:t>
            </a:r>
            <a:r>
              <a:rPr lang="en-US" sz="2800" dirty="0">
                <a:sym typeface="Symbol" pitchFamily="18" charset="2"/>
              </a:rPr>
              <a:t></a:t>
            </a:r>
            <a:r>
              <a:rPr lang="en-US" sz="2800" dirty="0"/>
              <a:t>N / K2</a:t>
            </a:r>
            <a:r>
              <a:rPr lang="en-US" sz="2800" dirty="0">
                <a:sym typeface="Symbol" pitchFamily="18" charset="2"/>
              </a:rPr>
              <a:t></a:t>
            </a:r>
            <a:r>
              <a:rPr lang="en-US" sz="2800" dirty="0"/>
              <a:t>  - 1) + 1 </a:t>
            </a:r>
          </a:p>
          <a:p>
            <a:pPr>
              <a:buFontTx/>
              <a:buNone/>
            </a:pPr>
            <a:r>
              <a:rPr lang="en-US" sz="2800" dirty="0"/>
              <a:t>  = </a:t>
            </a:r>
            <a:r>
              <a:rPr lang="en-US" sz="2800" dirty="0">
                <a:sym typeface="Symbol" pitchFamily="18" charset="2"/>
              </a:rPr>
              <a:t></a:t>
            </a:r>
            <a:r>
              <a:rPr lang="en-US" sz="2800" dirty="0"/>
              <a:t>M / K1</a:t>
            </a:r>
            <a:r>
              <a:rPr lang="en-US" sz="2800" dirty="0">
                <a:sym typeface="Symbol" pitchFamily="18" charset="2"/>
              </a:rPr>
              <a:t></a:t>
            </a:r>
            <a:r>
              <a:rPr lang="en-US" sz="2800" dirty="0"/>
              <a:t> * </a:t>
            </a:r>
            <a:r>
              <a:rPr lang="en-US" sz="2800" dirty="0">
                <a:sym typeface="Symbol" pitchFamily="18" charset="2"/>
              </a:rPr>
              <a:t></a:t>
            </a:r>
            <a:r>
              <a:rPr lang="en-US" sz="2800" dirty="0"/>
              <a:t>N / K2</a:t>
            </a:r>
            <a:r>
              <a:rPr lang="en-US" sz="2800" dirty="0">
                <a:sym typeface="Symbol" pitchFamily="18" charset="2"/>
              </a:rPr>
              <a:t></a:t>
            </a:r>
            <a:r>
              <a:rPr lang="en-US" sz="2800" dirty="0"/>
              <a:t> + 1</a:t>
            </a:r>
          </a:p>
          <a:p>
            <a:pPr>
              <a:buFontTx/>
              <a:buNone/>
            </a:pPr>
            <a:endParaRPr lang="en-US" sz="2800" dirty="0"/>
          </a:p>
          <a:p>
            <a:r>
              <a:rPr lang="en-US" sz="2800" dirty="0">
                <a:solidFill>
                  <a:srgbClr val="0070C0"/>
                </a:solidFill>
              </a:rPr>
              <a:t>The number of I/O operations is minimized, when the same number of buffer pages is allocated to each relation (K1=K2=K/2). </a:t>
            </a:r>
          </a:p>
          <a:p>
            <a:endParaRPr lang="en-US" sz="2800" dirty="0">
              <a:solidFill>
                <a:srgbClr val="0070C0"/>
              </a:solidFill>
            </a:endParaRPr>
          </a:p>
          <a:p>
            <a:r>
              <a:rPr lang="en-US" sz="2800" dirty="0"/>
              <a:t>However, when  K1=K2=K/2, the number of I/O pages is NOT minimized: </a:t>
            </a:r>
          </a:p>
          <a:p>
            <a:pPr>
              <a:buFontTx/>
              <a:buNone/>
            </a:pPr>
            <a:r>
              <a:rPr lang="en-US" sz="2800" dirty="0"/>
              <a:t>     # of I/O pages = M + </a:t>
            </a:r>
            <a:r>
              <a:rPr lang="en-US" sz="2800" dirty="0">
                <a:sym typeface="Symbol" pitchFamily="18" charset="2"/>
              </a:rPr>
              <a:t>2</a:t>
            </a:r>
            <a:r>
              <a:rPr lang="en-US" sz="2800" dirty="0"/>
              <a:t>M / K</a:t>
            </a:r>
            <a:r>
              <a:rPr lang="en-US" sz="2800" dirty="0">
                <a:sym typeface="Symbol" pitchFamily="18" charset="2"/>
              </a:rPr>
              <a:t></a:t>
            </a:r>
            <a:r>
              <a:rPr lang="en-US" sz="2800" dirty="0"/>
              <a:t> *(N - K / 2) + K / 2</a:t>
            </a:r>
          </a:p>
          <a:p>
            <a:pPr>
              <a:buFontTx/>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26"/>
          <p:cNvSpPr>
            <a:spLocks noGrp="1" noChangeArrowheads="1"/>
          </p:cNvSpPr>
          <p:nvPr>
            <p:ph type="title"/>
          </p:nvPr>
        </p:nvSpPr>
        <p:spPr>
          <a:xfrm>
            <a:off x="685800" y="304800"/>
            <a:ext cx="7772400" cy="914400"/>
          </a:xfrm>
        </p:spPr>
        <p:txBody>
          <a:bodyPr/>
          <a:lstStyle/>
          <a:p>
            <a:r>
              <a:rPr lang="en-US"/>
              <a:t>An Example (2) </a:t>
            </a:r>
          </a:p>
        </p:txBody>
      </p:sp>
      <p:sp>
        <p:nvSpPr>
          <p:cNvPr id="18434" name="Rectangle 1027"/>
          <p:cNvSpPr>
            <a:spLocks noGrp="1" noChangeArrowheads="1"/>
          </p:cNvSpPr>
          <p:nvPr>
            <p:ph idx="1"/>
          </p:nvPr>
        </p:nvSpPr>
        <p:spPr>
          <a:xfrm>
            <a:off x="228600" y="1371600"/>
            <a:ext cx="8610600" cy="4724400"/>
          </a:xfrm>
        </p:spPr>
        <p:txBody>
          <a:bodyPr/>
          <a:lstStyle/>
          <a:p>
            <a:pPr>
              <a:buFontTx/>
              <a:buNone/>
            </a:pPr>
            <a:r>
              <a:rPr lang="en-US" sz="2800">
                <a:solidFill>
                  <a:schemeClr val="accent1"/>
                </a:solidFill>
              </a:rPr>
              <a:t>Execution plan A</a:t>
            </a:r>
            <a:r>
              <a:rPr lang="en-US" sz="2800"/>
              <a:t>: </a:t>
            </a:r>
          </a:p>
          <a:p>
            <a:pPr>
              <a:buFontTx/>
              <a:buNone/>
            </a:pPr>
            <a:r>
              <a:rPr lang="en-US" sz="2800">
                <a:sym typeface="Symbol" pitchFamily="18" charset="2"/>
              </a:rPr>
              <a:t>      </a:t>
            </a:r>
            <a:r>
              <a:rPr lang="en-US" sz="2800" baseline="-10000"/>
              <a:t>Employees.Name</a:t>
            </a:r>
            <a:r>
              <a:rPr lang="en-US" sz="2800"/>
              <a:t>(</a:t>
            </a:r>
            <a:r>
              <a:rPr lang="en-US" sz="2800">
                <a:sym typeface="Symbol" pitchFamily="18" charset="2"/>
              </a:rPr>
              <a:t></a:t>
            </a:r>
            <a:r>
              <a:rPr lang="en-US" sz="2800" baseline="-10000"/>
              <a:t>Manager_name = 'John' and Dept_name =</a:t>
            </a:r>
            <a:r>
              <a:rPr lang="en-US" sz="2800"/>
              <a:t>    </a:t>
            </a:r>
          </a:p>
          <a:p>
            <a:pPr>
              <a:buFontTx/>
              <a:buNone/>
            </a:pPr>
            <a:r>
              <a:rPr lang="en-US" sz="2800" baseline="-10000"/>
              <a:t>                                            Depts.Name</a:t>
            </a:r>
            <a:r>
              <a:rPr lang="en-US" sz="2800"/>
              <a:t>(Employees </a:t>
            </a:r>
            <a:r>
              <a:rPr lang="en-US" sz="2800">
                <a:sym typeface="Symbol" pitchFamily="18" charset="2"/>
              </a:rPr>
              <a:t> </a:t>
            </a:r>
            <a:r>
              <a:rPr lang="en-US" sz="2800"/>
              <a:t>Depts))</a:t>
            </a:r>
          </a:p>
          <a:p>
            <a:pPr>
              <a:lnSpc>
                <a:spcPct val="120000"/>
              </a:lnSpc>
              <a:buFontTx/>
              <a:buNone/>
            </a:pPr>
            <a:r>
              <a:rPr lang="en-US" sz="2800"/>
              <a:t>Corresponding execution steps:</a:t>
            </a:r>
          </a:p>
          <a:p>
            <a:r>
              <a:rPr lang="en-US" sz="2800"/>
              <a:t>Perform Employees </a:t>
            </a:r>
            <a:r>
              <a:rPr lang="en-US" sz="2800">
                <a:sym typeface="Symbol" pitchFamily="18" charset="2"/>
              </a:rPr>
              <a:t></a:t>
            </a:r>
            <a:r>
              <a:rPr lang="en-US" sz="2800"/>
              <a:t> Depts</a:t>
            </a:r>
          </a:p>
          <a:p>
            <a:r>
              <a:rPr lang="en-US" sz="2800"/>
              <a:t>Perform the selections</a:t>
            </a:r>
          </a:p>
          <a:p>
            <a:r>
              <a:rPr lang="en-US" sz="2800"/>
              <a:t>Perform the projection</a:t>
            </a:r>
            <a:r>
              <a:rPr lang="en-US" sz="2800" b="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85800" y="381000"/>
            <a:ext cx="7772400" cy="914400"/>
          </a:xfrm>
        </p:spPr>
        <p:txBody>
          <a:bodyPr/>
          <a:lstStyle/>
          <a:p>
            <a:r>
              <a:rPr lang="en-US" dirty="0"/>
              <a:t>Processing Join: Nested Loop (11)</a:t>
            </a:r>
          </a:p>
        </p:txBody>
      </p:sp>
      <p:sp>
        <p:nvSpPr>
          <p:cNvPr id="75778" name="Rectangle 3"/>
          <p:cNvSpPr>
            <a:spLocks noGrp="1" noChangeArrowheads="1"/>
          </p:cNvSpPr>
          <p:nvPr>
            <p:ph idx="1"/>
          </p:nvPr>
        </p:nvSpPr>
        <p:spPr>
          <a:xfrm>
            <a:off x="381000" y="1447800"/>
            <a:ext cx="8458200" cy="4114800"/>
          </a:xfrm>
        </p:spPr>
        <p:txBody>
          <a:bodyPr/>
          <a:lstStyle/>
          <a:p>
            <a:pPr>
              <a:buFontTx/>
              <a:buNone/>
            </a:pPr>
            <a:r>
              <a:rPr lang="en-US" sz="2800"/>
              <a:t>Example: Suppose M = 9, N = 20, K = 10. </a:t>
            </a:r>
          </a:p>
          <a:p>
            <a:pPr>
              <a:buFontTx/>
              <a:buNone/>
            </a:pPr>
            <a:r>
              <a:rPr lang="en-US" sz="2800"/>
              <a:t>When K1 = 9 and K2 = 1,</a:t>
            </a:r>
          </a:p>
          <a:p>
            <a:r>
              <a:rPr lang="en-US" sz="2800"/>
              <a:t># of I/O pages = 9 + 20 = 29</a:t>
            </a:r>
          </a:p>
          <a:p>
            <a:r>
              <a:rPr lang="en-US" sz="2800"/>
              <a:t># of I/O operations = 1 + 20/1 = 21</a:t>
            </a:r>
          </a:p>
          <a:p>
            <a:pPr>
              <a:buFontTx/>
              <a:buNone/>
            </a:pPr>
            <a:r>
              <a:rPr lang="en-US" sz="2800"/>
              <a:t>When K1 = 5 and K2 = 5,</a:t>
            </a:r>
          </a:p>
          <a:p>
            <a:r>
              <a:rPr lang="en-US" sz="2800"/>
              <a:t># of I/O pages = 9 + 2*(20 - 5) + 5 = 44</a:t>
            </a:r>
          </a:p>
          <a:p>
            <a:r>
              <a:rPr lang="en-US" sz="2800"/>
              <a:t># of I/O operations = 2 + 2*(4 - 1) + 1 = 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85800" y="228600"/>
            <a:ext cx="7772400" cy="914400"/>
          </a:xfrm>
        </p:spPr>
        <p:txBody>
          <a:bodyPr/>
          <a:lstStyle/>
          <a:p>
            <a:r>
              <a:rPr lang="en-US" dirty="0"/>
              <a:t>Processing Join: Nested Loop (12) </a:t>
            </a:r>
          </a:p>
        </p:txBody>
      </p:sp>
      <p:sp>
        <p:nvSpPr>
          <p:cNvPr id="77826" name="Rectangle 3"/>
          <p:cNvSpPr>
            <a:spLocks noGrp="1" noChangeArrowheads="1"/>
          </p:cNvSpPr>
          <p:nvPr>
            <p:ph idx="1"/>
          </p:nvPr>
        </p:nvSpPr>
        <p:spPr>
          <a:xfrm>
            <a:off x="228600" y="1295400"/>
            <a:ext cx="8686800" cy="4876800"/>
          </a:xfrm>
        </p:spPr>
        <p:txBody>
          <a:bodyPr/>
          <a:lstStyle/>
          <a:p>
            <a:pPr>
              <a:lnSpc>
                <a:spcPct val="90000"/>
              </a:lnSpc>
              <a:buFontTx/>
              <a:buNone/>
            </a:pPr>
            <a:r>
              <a:rPr lang="en-US" sz="2800" dirty="0">
                <a:solidFill>
                  <a:schemeClr val="accent1"/>
                </a:solidFill>
              </a:rPr>
              <a:t>Case 2.2:</a:t>
            </a:r>
            <a:r>
              <a:rPr lang="en-US" sz="2800" dirty="0"/>
              <a:t> R as the outer relation and S as the inner relation. </a:t>
            </a:r>
          </a:p>
          <a:p>
            <a:pPr>
              <a:buFontTx/>
              <a:buNone/>
            </a:pPr>
            <a:r>
              <a:rPr lang="en-US" sz="2800" dirty="0"/>
              <a:t>  No improvement over Case 2.1 is possible.</a:t>
            </a:r>
          </a:p>
          <a:p>
            <a:pPr>
              <a:buFontTx/>
              <a:buNone/>
            </a:pPr>
            <a:r>
              <a:rPr lang="en-US" sz="2800" dirty="0">
                <a:solidFill>
                  <a:schemeClr val="accent1"/>
                </a:solidFill>
              </a:rPr>
              <a:t>Case 3:</a:t>
            </a:r>
            <a:r>
              <a:rPr lang="en-US" sz="2800" dirty="0"/>
              <a:t> 3 </a:t>
            </a:r>
            <a:r>
              <a:rPr lang="en-US" sz="2800" dirty="0">
                <a:sym typeface="Symbol" pitchFamily="18" charset="2"/>
              </a:rPr>
              <a:t> </a:t>
            </a:r>
            <a:r>
              <a:rPr lang="en-US" sz="2800" dirty="0"/>
              <a:t>K </a:t>
            </a:r>
            <a:r>
              <a:rPr lang="en-US" sz="2800" dirty="0">
                <a:sym typeface="Symbol" pitchFamily="18" charset="2"/>
              </a:rPr>
              <a:t> </a:t>
            </a:r>
            <a:r>
              <a:rPr lang="en-US" sz="2800" dirty="0"/>
              <a:t> M (excluding output buffer)</a:t>
            </a:r>
          </a:p>
          <a:p>
            <a:pPr>
              <a:buFontTx/>
              <a:buNone/>
            </a:pPr>
            <a:r>
              <a:rPr lang="en-US" sz="2800" dirty="0"/>
              <a:t>Claim: </a:t>
            </a:r>
          </a:p>
          <a:p>
            <a:r>
              <a:rPr lang="en-US" sz="2800" dirty="0">
                <a:solidFill>
                  <a:srgbClr val="0070C0"/>
                </a:solidFill>
              </a:rPr>
              <a:t>Use S as the outer relation with K-1 buffer pages to minimize the number of I/O pages. </a:t>
            </a:r>
          </a:p>
          <a:p>
            <a:r>
              <a:rPr lang="en-US" sz="2800" dirty="0">
                <a:solidFill>
                  <a:srgbClr val="0070C0"/>
                </a:solidFill>
              </a:rPr>
              <a:t>Allocate the same # of buffer pages to R and S to minimize the # of I/O operations.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228600"/>
            <a:ext cx="7772400" cy="827088"/>
          </a:xfrm>
        </p:spPr>
        <p:txBody>
          <a:bodyPr/>
          <a:lstStyle/>
          <a:p>
            <a:r>
              <a:rPr lang="en-US" sz="4000" dirty="0">
                <a:latin typeface="Times New Roman" charset="0"/>
              </a:rPr>
              <a:t>Questions</a:t>
            </a:r>
            <a:endParaRPr lang="en-US" dirty="0">
              <a:latin typeface="Times New Roman" charset="0"/>
            </a:endParaRPr>
          </a:p>
        </p:txBody>
      </p:sp>
      <p:sp>
        <p:nvSpPr>
          <p:cNvPr id="74755" name="Rectangle 3"/>
          <p:cNvSpPr>
            <a:spLocks noGrp="1" noChangeArrowheads="1"/>
          </p:cNvSpPr>
          <p:nvPr>
            <p:ph idx="1"/>
          </p:nvPr>
        </p:nvSpPr>
        <p:spPr>
          <a:xfrm>
            <a:off x="266700" y="1219200"/>
            <a:ext cx="8610600" cy="5410200"/>
          </a:xfrm>
        </p:spPr>
        <p:txBody>
          <a:bodyPr/>
          <a:lstStyle/>
          <a:p>
            <a:r>
              <a:rPr lang="en-US" sz="2800" dirty="0">
                <a:latin typeface="Times New Roman" charset="0"/>
              </a:rPr>
              <a:t>In general, for nested join algorithm, which relation – the smaller or the larger – should be used as the outer relation?</a:t>
            </a:r>
          </a:p>
          <a:p>
            <a:pPr lvl="1"/>
            <a:r>
              <a:rPr lang="en-US" sz="2400" dirty="0">
                <a:latin typeface="Times New Roman" charset="0"/>
              </a:rPr>
              <a:t>Smaller relation as outer relation</a:t>
            </a:r>
          </a:p>
          <a:p>
            <a:r>
              <a:rPr lang="en-US" sz="2800" dirty="0">
                <a:latin typeface="Times New Roman" charset="0"/>
              </a:rPr>
              <a:t>To minimize the number of </a:t>
            </a:r>
            <a:r>
              <a:rPr lang="en-US" sz="2800" i="1" dirty="0">
                <a:solidFill>
                  <a:schemeClr val="accent1"/>
                </a:solidFill>
                <a:latin typeface="Times New Roman" charset="0"/>
              </a:rPr>
              <a:t>I/O pages</a:t>
            </a:r>
            <a:r>
              <a:rPr lang="en-US" sz="2800" dirty="0">
                <a:latin typeface="Times New Roman" charset="0"/>
              </a:rPr>
              <a:t>, what should be the memory buffer allocation strategy?</a:t>
            </a:r>
          </a:p>
          <a:p>
            <a:pPr lvl="1"/>
            <a:r>
              <a:rPr lang="en-US" sz="2400" dirty="0">
                <a:latin typeface="Times New Roman" charset="0"/>
              </a:rPr>
              <a:t>Let the smaller relation use as much memory as possible.</a:t>
            </a:r>
          </a:p>
          <a:p>
            <a:r>
              <a:rPr lang="en-US" sz="2800" dirty="0">
                <a:latin typeface="Times New Roman" charset="0"/>
              </a:rPr>
              <a:t>To minimize the number of </a:t>
            </a:r>
            <a:r>
              <a:rPr lang="en-US" sz="2800" i="1" dirty="0">
                <a:solidFill>
                  <a:schemeClr val="accent1"/>
                </a:solidFill>
                <a:latin typeface="Times New Roman" charset="0"/>
              </a:rPr>
              <a:t>I/O operations</a:t>
            </a:r>
            <a:r>
              <a:rPr lang="en-US" sz="2800" dirty="0">
                <a:latin typeface="Times New Roman" charset="0"/>
              </a:rPr>
              <a:t>, what should be the memory buffer allocation strategy?</a:t>
            </a:r>
          </a:p>
          <a:p>
            <a:pPr lvl="1"/>
            <a:r>
              <a:rPr lang="en-US" sz="2400" dirty="0">
                <a:latin typeface="Times New Roman" charset="0"/>
              </a:rPr>
              <a:t>Allocate (approximately) the same number of buffer pages to each relation.</a:t>
            </a:r>
          </a:p>
        </p:txBody>
      </p:sp>
    </p:spTree>
    <p:extLst>
      <p:ext uri="{BB962C8B-B14F-4D97-AF65-F5344CB8AC3E}">
        <p14:creationId xmlns:p14="http://schemas.microsoft.com/office/powerpoint/2010/main" val="2511519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304800"/>
            <a:ext cx="7772400" cy="914400"/>
          </a:xfrm>
        </p:spPr>
        <p:txBody>
          <a:bodyPr/>
          <a:lstStyle/>
          <a:p>
            <a:r>
              <a:rPr lang="en-US" sz="4000">
                <a:latin typeface="Times New Roman" charset="0"/>
              </a:rPr>
              <a:t>Nested Loop: Index</a:t>
            </a:r>
            <a:endParaRPr lang="en-US">
              <a:latin typeface="Times New Roman" charset="0"/>
            </a:endParaRPr>
          </a:p>
        </p:txBody>
      </p:sp>
      <p:sp>
        <p:nvSpPr>
          <p:cNvPr id="36867" name="Rectangle 3"/>
          <p:cNvSpPr>
            <a:spLocks noGrp="1" noChangeArrowheads="1"/>
          </p:cNvSpPr>
          <p:nvPr>
            <p:ph idx="1"/>
          </p:nvPr>
        </p:nvSpPr>
        <p:spPr>
          <a:xfrm>
            <a:off x="304800" y="1371600"/>
            <a:ext cx="8610600" cy="5029200"/>
          </a:xfrm>
        </p:spPr>
        <p:txBody>
          <a:bodyPr/>
          <a:lstStyle/>
          <a:p>
            <a:r>
              <a:rPr lang="en-US" sz="2800" dirty="0">
                <a:latin typeface="Times New Roman" charset="0"/>
              </a:rPr>
              <a:t>Can index help speed up join processing?</a:t>
            </a:r>
          </a:p>
          <a:p>
            <a:r>
              <a:rPr lang="en-US" sz="2800" dirty="0">
                <a:latin typeface="Times New Roman" charset="0"/>
              </a:rPr>
              <a:t>Yes!</a:t>
            </a:r>
          </a:p>
          <a:p>
            <a:pPr lvl="1"/>
            <a:r>
              <a:rPr lang="en-US" sz="2400" dirty="0">
                <a:latin typeface="Times New Roman" charset="0"/>
              </a:rPr>
              <a:t>If there is an index on the joining attribute of the inner table, for each tuple in the outer table, this index can be used to find matching tuples in the inner table, avoiding exhaustive search</a:t>
            </a:r>
            <a:r>
              <a:rPr lang="en-US" sz="2800" dirty="0">
                <a:latin typeface="Times New Roman" charset="0"/>
              </a:rPr>
              <a:t>.</a:t>
            </a:r>
          </a:p>
          <a:p>
            <a:pPr lvl="1"/>
            <a:endParaRPr lang="en-US" sz="2800" dirty="0">
              <a:latin typeface="Times New Roman" charset="0"/>
            </a:endParaRPr>
          </a:p>
          <a:p>
            <a:r>
              <a:rPr lang="en-US" sz="2800" dirty="0">
                <a:latin typeface="Times New Roman" charset="0"/>
              </a:rPr>
              <a:t>If the outer relation is small and the inner relation is very large and has an index on the joining attribute, the nested loop join algorithm can be very efficient. </a:t>
            </a:r>
          </a:p>
        </p:txBody>
      </p:sp>
    </p:spTree>
    <p:extLst>
      <p:ext uri="{BB962C8B-B14F-4D97-AF65-F5344CB8AC3E}">
        <p14:creationId xmlns:p14="http://schemas.microsoft.com/office/powerpoint/2010/main" val="75386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5800" y="304800"/>
            <a:ext cx="7772400" cy="685800"/>
          </a:xfrm>
        </p:spPr>
        <p:txBody>
          <a:bodyPr/>
          <a:lstStyle/>
          <a:p>
            <a:r>
              <a:rPr lang="en-US"/>
              <a:t>Processing Join: Sort Merge</a:t>
            </a:r>
          </a:p>
        </p:txBody>
      </p:sp>
      <p:sp>
        <p:nvSpPr>
          <p:cNvPr id="81922" name="Rectangle 3"/>
          <p:cNvSpPr>
            <a:spLocks noGrp="1" noChangeArrowheads="1"/>
          </p:cNvSpPr>
          <p:nvPr>
            <p:ph idx="1"/>
          </p:nvPr>
        </p:nvSpPr>
        <p:spPr>
          <a:xfrm>
            <a:off x="457200" y="1219200"/>
            <a:ext cx="8382000" cy="5334000"/>
          </a:xfrm>
        </p:spPr>
        <p:txBody>
          <a:bodyPr/>
          <a:lstStyle/>
          <a:p>
            <a:pPr>
              <a:buFontTx/>
              <a:buNone/>
            </a:pPr>
            <a:r>
              <a:rPr lang="en-US" sz="2800" dirty="0"/>
              <a:t>The algorithm consists of two steps:</a:t>
            </a:r>
          </a:p>
          <a:p>
            <a:pPr>
              <a:buFontTx/>
              <a:buNone/>
            </a:pPr>
            <a:r>
              <a:rPr lang="en-US" sz="2800" dirty="0">
                <a:solidFill>
                  <a:schemeClr val="accent1"/>
                </a:solidFill>
              </a:rPr>
              <a:t>Step 1:</a:t>
            </a:r>
            <a:r>
              <a:rPr lang="en-US" sz="2800" dirty="0"/>
              <a:t> Sort the two relations on their respective joining attributes</a:t>
            </a:r>
          </a:p>
          <a:p>
            <a:pPr>
              <a:buFontTx/>
              <a:buNone/>
            </a:pPr>
            <a:r>
              <a:rPr lang="en-US" sz="2800" dirty="0">
                <a:solidFill>
                  <a:schemeClr val="accent1"/>
                </a:solidFill>
              </a:rPr>
              <a:t>Step 2:</a:t>
            </a:r>
            <a:r>
              <a:rPr lang="en-US" sz="2800" dirty="0"/>
              <a:t> Perform a merge join.</a:t>
            </a:r>
          </a:p>
          <a:p>
            <a:pPr>
              <a:lnSpc>
                <a:spcPct val="110000"/>
              </a:lnSpc>
              <a:buFontTx/>
              <a:buNone/>
            </a:pPr>
            <a:r>
              <a:rPr lang="en-US" dirty="0"/>
              <a:t>       	      R         C     A                		       S      B      D</a:t>
            </a:r>
          </a:p>
          <a:p>
            <a:pPr>
              <a:lnSpc>
                <a:spcPct val="70000"/>
              </a:lnSpc>
              <a:buFontTx/>
              <a:buNone/>
            </a:pPr>
            <a:r>
              <a:rPr lang="en-US" dirty="0"/>
              <a:t>                    	     5                         			   6   </a:t>
            </a:r>
          </a:p>
          <a:p>
            <a:pPr>
              <a:lnSpc>
                <a:spcPct val="80000"/>
              </a:lnSpc>
              <a:buFontTx/>
              <a:buNone/>
            </a:pPr>
            <a:r>
              <a:rPr lang="en-US" dirty="0"/>
              <a:t>                            6                         			   7   </a:t>
            </a:r>
          </a:p>
          <a:p>
            <a:pPr>
              <a:lnSpc>
                <a:spcPct val="80000"/>
              </a:lnSpc>
              <a:buFontTx/>
              <a:buNone/>
            </a:pPr>
            <a:r>
              <a:rPr lang="en-US" dirty="0"/>
              <a:t>                           10                            		  10 </a:t>
            </a:r>
          </a:p>
          <a:p>
            <a:pPr>
              <a:lnSpc>
                <a:spcPct val="80000"/>
              </a:lnSpc>
              <a:buFontTx/>
              <a:buNone/>
            </a:pPr>
            <a:r>
              <a:rPr lang="en-US" dirty="0"/>
              <a:t>                           17                       			  15 </a:t>
            </a:r>
          </a:p>
        </p:txBody>
      </p:sp>
      <p:sp>
        <p:nvSpPr>
          <p:cNvPr id="81923" name="Line 4"/>
          <p:cNvSpPr>
            <a:spLocks noChangeShapeType="1"/>
          </p:cNvSpPr>
          <p:nvPr/>
        </p:nvSpPr>
        <p:spPr bwMode="auto">
          <a:xfrm>
            <a:off x="2057400" y="3429000"/>
            <a:ext cx="0" cy="2743200"/>
          </a:xfrm>
          <a:prstGeom prst="line">
            <a:avLst/>
          </a:prstGeom>
          <a:noFill/>
          <a:ln w="19050">
            <a:solidFill>
              <a:schemeClr val="tx1"/>
            </a:solidFill>
            <a:round/>
            <a:headEnd/>
            <a:tailEnd/>
          </a:ln>
        </p:spPr>
        <p:txBody>
          <a:bodyPr wrap="none" anchor="ctr"/>
          <a:lstStyle/>
          <a:p>
            <a:endParaRPr lang="en-US"/>
          </a:p>
        </p:txBody>
      </p:sp>
      <p:sp>
        <p:nvSpPr>
          <p:cNvPr id="81924" name="Line 5"/>
          <p:cNvSpPr>
            <a:spLocks noChangeShapeType="1"/>
          </p:cNvSpPr>
          <p:nvPr/>
        </p:nvSpPr>
        <p:spPr bwMode="auto">
          <a:xfrm>
            <a:off x="6477000" y="3429000"/>
            <a:ext cx="0" cy="2743200"/>
          </a:xfrm>
          <a:prstGeom prst="line">
            <a:avLst/>
          </a:prstGeom>
          <a:noFill/>
          <a:ln w="19050">
            <a:solidFill>
              <a:schemeClr val="tx1"/>
            </a:solidFill>
            <a:round/>
            <a:headEnd/>
            <a:tailEnd/>
          </a:ln>
        </p:spPr>
        <p:txBody>
          <a:bodyPr wrap="none" anchor="ctr"/>
          <a:lstStyle/>
          <a:p>
            <a:endParaRPr lang="en-US"/>
          </a:p>
        </p:txBody>
      </p:sp>
      <p:sp>
        <p:nvSpPr>
          <p:cNvPr id="81925" name="Line 6"/>
          <p:cNvSpPr>
            <a:spLocks noChangeShapeType="1"/>
          </p:cNvSpPr>
          <p:nvPr/>
        </p:nvSpPr>
        <p:spPr bwMode="auto">
          <a:xfrm>
            <a:off x="5334000" y="3429000"/>
            <a:ext cx="0" cy="2743200"/>
          </a:xfrm>
          <a:prstGeom prst="line">
            <a:avLst/>
          </a:prstGeom>
          <a:noFill/>
          <a:ln w="19050">
            <a:solidFill>
              <a:schemeClr val="tx1"/>
            </a:solidFill>
            <a:round/>
            <a:headEnd/>
            <a:tailEnd/>
          </a:ln>
        </p:spPr>
        <p:txBody>
          <a:bodyPr wrap="none" anchor="ctr"/>
          <a:lstStyle/>
          <a:p>
            <a:endParaRPr lang="en-US"/>
          </a:p>
        </p:txBody>
      </p:sp>
      <p:sp>
        <p:nvSpPr>
          <p:cNvPr id="81926" name="Line 7"/>
          <p:cNvSpPr>
            <a:spLocks noChangeShapeType="1"/>
          </p:cNvSpPr>
          <p:nvPr/>
        </p:nvSpPr>
        <p:spPr bwMode="auto">
          <a:xfrm>
            <a:off x="3200400" y="3429000"/>
            <a:ext cx="0" cy="2743200"/>
          </a:xfrm>
          <a:prstGeom prst="line">
            <a:avLst/>
          </a:prstGeom>
          <a:noFill/>
          <a:ln w="19050">
            <a:solidFill>
              <a:schemeClr val="tx1"/>
            </a:solidFill>
            <a:round/>
            <a:headEnd/>
            <a:tailEnd/>
          </a:ln>
        </p:spPr>
        <p:txBody>
          <a:bodyPr wrap="none" anchor="ctr"/>
          <a:lstStyle/>
          <a:p>
            <a:endParaRPr lang="en-US"/>
          </a:p>
        </p:txBody>
      </p:sp>
      <p:sp>
        <p:nvSpPr>
          <p:cNvPr id="81927" name="Line 8"/>
          <p:cNvSpPr>
            <a:spLocks noChangeShapeType="1"/>
          </p:cNvSpPr>
          <p:nvPr/>
        </p:nvSpPr>
        <p:spPr bwMode="auto">
          <a:xfrm>
            <a:off x="2057400" y="3429000"/>
            <a:ext cx="1143000" cy="0"/>
          </a:xfrm>
          <a:prstGeom prst="line">
            <a:avLst/>
          </a:prstGeom>
          <a:noFill/>
          <a:ln w="19050">
            <a:solidFill>
              <a:schemeClr val="tx1"/>
            </a:solidFill>
            <a:round/>
            <a:headEnd/>
            <a:tailEnd/>
          </a:ln>
        </p:spPr>
        <p:txBody>
          <a:bodyPr wrap="none" anchor="ctr"/>
          <a:lstStyle/>
          <a:p>
            <a:endParaRPr lang="en-US"/>
          </a:p>
        </p:txBody>
      </p:sp>
      <p:sp>
        <p:nvSpPr>
          <p:cNvPr id="81928" name="Line 9"/>
          <p:cNvSpPr>
            <a:spLocks noChangeShapeType="1"/>
          </p:cNvSpPr>
          <p:nvPr/>
        </p:nvSpPr>
        <p:spPr bwMode="auto">
          <a:xfrm>
            <a:off x="2057400" y="3810000"/>
            <a:ext cx="1143000" cy="0"/>
          </a:xfrm>
          <a:prstGeom prst="line">
            <a:avLst/>
          </a:prstGeom>
          <a:noFill/>
          <a:ln w="19050">
            <a:solidFill>
              <a:schemeClr val="tx1"/>
            </a:solidFill>
            <a:round/>
            <a:headEnd/>
            <a:tailEnd/>
          </a:ln>
        </p:spPr>
        <p:txBody>
          <a:bodyPr wrap="none" anchor="ctr"/>
          <a:lstStyle/>
          <a:p>
            <a:endParaRPr lang="en-US"/>
          </a:p>
        </p:txBody>
      </p:sp>
      <p:sp>
        <p:nvSpPr>
          <p:cNvPr id="81929" name="Line 10"/>
          <p:cNvSpPr>
            <a:spLocks noChangeShapeType="1"/>
          </p:cNvSpPr>
          <p:nvPr/>
        </p:nvSpPr>
        <p:spPr bwMode="auto">
          <a:xfrm>
            <a:off x="2057400" y="4191000"/>
            <a:ext cx="1143000" cy="0"/>
          </a:xfrm>
          <a:prstGeom prst="line">
            <a:avLst/>
          </a:prstGeom>
          <a:noFill/>
          <a:ln w="19050">
            <a:solidFill>
              <a:schemeClr val="tx1"/>
            </a:solidFill>
            <a:round/>
            <a:headEnd/>
            <a:tailEnd/>
          </a:ln>
        </p:spPr>
        <p:txBody>
          <a:bodyPr wrap="none" anchor="ctr"/>
          <a:lstStyle/>
          <a:p>
            <a:endParaRPr lang="en-US"/>
          </a:p>
        </p:txBody>
      </p:sp>
      <p:sp>
        <p:nvSpPr>
          <p:cNvPr id="81930" name="Line 11"/>
          <p:cNvSpPr>
            <a:spLocks noChangeShapeType="1"/>
          </p:cNvSpPr>
          <p:nvPr/>
        </p:nvSpPr>
        <p:spPr bwMode="auto">
          <a:xfrm>
            <a:off x="2057400" y="4495800"/>
            <a:ext cx="1143000" cy="0"/>
          </a:xfrm>
          <a:prstGeom prst="line">
            <a:avLst/>
          </a:prstGeom>
          <a:noFill/>
          <a:ln w="19050">
            <a:solidFill>
              <a:schemeClr val="tx1"/>
            </a:solidFill>
            <a:round/>
            <a:headEnd/>
            <a:tailEnd/>
          </a:ln>
        </p:spPr>
        <p:txBody>
          <a:bodyPr wrap="none" anchor="ctr"/>
          <a:lstStyle/>
          <a:p>
            <a:endParaRPr lang="en-US"/>
          </a:p>
        </p:txBody>
      </p:sp>
      <p:sp>
        <p:nvSpPr>
          <p:cNvPr id="81931" name="Line 12"/>
          <p:cNvSpPr>
            <a:spLocks noChangeShapeType="1"/>
          </p:cNvSpPr>
          <p:nvPr/>
        </p:nvSpPr>
        <p:spPr bwMode="auto">
          <a:xfrm>
            <a:off x="2057400" y="4876800"/>
            <a:ext cx="1143000" cy="0"/>
          </a:xfrm>
          <a:prstGeom prst="line">
            <a:avLst/>
          </a:prstGeom>
          <a:noFill/>
          <a:ln w="19050">
            <a:solidFill>
              <a:schemeClr val="tx1"/>
            </a:solidFill>
            <a:round/>
            <a:headEnd/>
            <a:tailEnd/>
          </a:ln>
        </p:spPr>
        <p:txBody>
          <a:bodyPr wrap="none" anchor="ctr"/>
          <a:lstStyle/>
          <a:p>
            <a:endParaRPr lang="en-US"/>
          </a:p>
        </p:txBody>
      </p:sp>
      <p:sp>
        <p:nvSpPr>
          <p:cNvPr id="81933" name="Line 14"/>
          <p:cNvSpPr>
            <a:spLocks noChangeShapeType="1"/>
          </p:cNvSpPr>
          <p:nvPr/>
        </p:nvSpPr>
        <p:spPr bwMode="auto">
          <a:xfrm>
            <a:off x="5334000" y="4953000"/>
            <a:ext cx="1143000" cy="0"/>
          </a:xfrm>
          <a:prstGeom prst="line">
            <a:avLst/>
          </a:prstGeom>
          <a:noFill/>
          <a:ln w="19050">
            <a:solidFill>
              <a:schemeClr val="tx1"/>
            </a:solidFill>
            <a:round/>
            <a:headEnd/>
            <a:tailEnd/>
          </a:ln>
        </p:spPr>
        <p:txBody>
          <a:bodyPr wrap="none" anchor="ctr"/>
          <a:lstStyle/>
          <a:p>
            <a:endParaRPr lang="en-US"/>
          </a:p>
        </p:txBody>
      </p:sp>
      <p:sp>
        <p:nvSpPr>
          <p:cNvPr id="81934" name="Line 15"/>
          <p:cNvSpPr>
            <a:spLocks noChangeShapeType="1"/>
          </p:cNvSpPr>
          <p:nvPr/>
        </p:nvSpPr>
        <p:spPr bwMode="auto">
          <a:xfrm>
            <a:off x="5334000" y="4572000"/>
            <a:ext cx="1143000" cy="0"/>
          </a:xfrm>
          <a:prstGeom prst="line">
            <a:avLst/>
          </a:prstGeom>
          <a:noFill/>
          <a:ln w="19050">
            <a:solidFill>
              <a:schemeClr val="tx1"/>
            </a:solidFill>
            <a:round/>
            <a:headEnd/>
            <a:tailEnd/>
          </a:ln>
        </p:spPr>
        <p:txBody>
          <a:bodyPr wrap="none" anchor="ctr"/>
          <a:lstStyle/>
          <a:p>
            <a:endParaRPr lang="en-US"/>
          </a:p>
        </p:txBody>
      </p:sp>
      <p:sp>
        <p:nvSpPr>
          <p:cNvPr id="81935" name="Line 16"/>
          <p:cNvSpPr>
            <a:spLocks noChangeShapeType="1"/>
          </p:cNvSpPr>
          <p:nvPr/>
        </p:nvSpPr>
        <p:spPr bwMode="auto">
          <a:xfrm>
            <a:off x="5334000" y="4114800"/>
            <a:ext cx="1143000" cy="0"/>
          </a:xfrm>
          <a:prstGeom prst="line">
            <a:avLst/>
          </a:prstGeom>
          <a:noFill/>
          <a:ln w="19050">
            <a:solidFill>
              <a:schemeClr val="tx1"/>
            </a:solidFill>
            <a:round/>
            <a:headEnd/>
            <a:tailEnd/>
          </a:ln>
        </p:spPr>
        <p:txBody>
          <a:bodyPr wrap="none" anchor="ctr"/>
          <a:lstStyle/>
          <a:p>
            <a:endParaRPr lang="en-US"/>
          </a:p>
        </p:txBody>
      </p:sp>
      <p:sp>
        <p:nvSpPr>
          <p:cNvPr id="81936" name="Line 17"/>
          <p:cNvSpPr>
            <a:spLocks noChangeShapeType="1"/>
          </p:cNvSpPr>
          <p:nvPr/>
        </p:nvSpPr>
        <p:spPr bwMode="auto">
          <a:xfrm>
            <a:off x="5334000" y="3810000"/>
            <a:ext cx="1143000" cy="0"/>
          </a:xfrm>
          <a:prstGeom prst="line">
            <a:avLst/>
          </a:prstGeom>
          <a:noFill/>
          <a:ln w="19050">
            <a:solidFill>
              <a:schemeClr val="tx1"/>
            </a:solidFill>
            <a:round/>
            <a:headEnd/>
            <a:tailEnd/>
          </a:ln>
        </p:spPr>
        <p:txBody>
          <a:bodyPr wrap="none" anchor="ctr"/>
          <a:lstStyle/>
          <a:p>
            <a:endParaRPr lang="en-US"/>
          </a:p>
        </p:txBody>
      </p:sp>
      <p:sp>
        <p:nvSpPr>
          <p:cNvPr id="81937" name="Line 18"/>
          <p:cNvSpPr>
            <a:spLocks noChangeShapeType="1"/>
          </p:cNvSpPr>
          <p:nvPr/>
        </p:nvSpPr>
        <p:spPr bwMode="auto">
          <a:xfrm>
            <a:off x="5334000" y="3429000"/>
            <a:ext cx="1143000" cy="0"/>
          </a:xfrm>
          <a:prstGeom prst="line">
            <a:avLst/>
          </a:prstGeom>
          <a:noFill/>
          <a:ln w="19050">
            <a:solidFill>
              <a:schemeClr val="tx1"/>
            </a:solidFill>
            <a:round/>
            <a:headEnd/>
            <a:tailEnd/>
          </a:ln>
        </p:spPr>
        <p:txBody>
          <a:bodyPr wrap="none" anchor="ctr"/>
          <a:lstStyle/>
          <a:p>
            <a:endParaRPr lang="en-US"/>
          </a:p>
        </p:txBody>
      </p:sp>
      <p:sp>
        <p:nvSpPr>
          <p:cNvPr id="81939" name="Line 20"/>
          <p:cNvSpPr>
            <a:spLocks noChangeShapeType="1"/>
          </p:cNvSpPr>
          <p:nvPr/>
        </p:nvSpPr>
        <p:spPr bwMode="auto">
          <a:xfrm>
            <a:off x="2590800" y="3429000"/>
            <a:ext cx="0" cy="2743200"/>
          </a:xfrm>
          <a:prstGeom prst="line">
            <a:avLst/>
          </a:prstGeom>
          <a:noFill/>
          <a:ln w="19050">
            <a:solidFill>
              <a:schemeClr val="tx1"/>
            </a:solidFill>
            <a:round/>
            <a:headEnd/>
            <a:tailEnd/>
          </a:ln>
        </p:spPr>
        <p:txBody>
          <a:bodyPr wrap="none" anchor="ctr"/>
          <a:lstStyle/>
          <a:p>
            <a:endParaRPr lang="en-US"/>
          </a:p>
        </p:txBody>
      </p:sp>
      <p:sp>
        <p:nvSpPr>
          <p:cNvPr id="81940" name="Line 21"/>
          <p:cNvSpPr>
            <a:spLocks noChangeShapeType="1"/>
          </p:cNvSpPr>
          <p:nvPr/>
        </p:nvSpPr>
        <p:spPr bwMode="auto">
          <a:xfrm>
            <a:off x="5943600" y="3429000"/>
            <a:ext cx="0" cy="2743200"/>
          </a:xfrm>
          <a:prstGeom prst="line">
            <a:avLst/>
          </a:prstGeom>
          <a:noFill/>
          <a:ln w="19050">
            <a:solidFill>
              <a:schemeClr val="tx1"/>
            </a:solidFill>
            <a:round/>
            <a:headEnd/>
            <a:tailEnd/>
          </a:ln>
        </p:spPr>
        <p:txBody>
          <a:bodyPr wrap="none" anchor="ctr"/>
          <a:lstStyle/>
          <a:p>
            <a:endParaRPr lang="en-US"/>
          </a:p>
        </p:txBody>
      </p:sp>
      <p:sp>
        <p:nvSpPr>
          <p:cNvPr id="81941" name="Line 22"/>
          <p:cNvSpPr>
            <a:spLocks noChangeShapeType="1"/>
          </p:cNvSpPr>
          <p:nvPr/>
        </p:nvSpPr>
        <p:spPr bwMode="auto">
          <a:xfrm flipH="1">
            <a:off x="3352800" y="4038600"/>
            <a:ext cx="457200" cy="0"/>
          </a:xfrm>
          <a:prstGeom prst="line">
            <a:avLst/>
          </a:prstGeom>
          <a:noFill/>
          <a:ln w="19050">
            <a:solidFill>
              <a:schemeClr val="tx1"/>
            </a:solidFill>
            <a:round/>
            <a:headEnd/>
            <a:tailEnd type="triangle" w="med" len="med"/>
          </a:ln>
        </p:spPr>
        <p:txBody>
          <a:bodyPr wrap="none" anchor="ctr"/>
          <a:lstStyle/>
          <a:p>
            <a:endParaRPr lang="en-US"/>
          </a:p>
        </p:txBody>
      </p:sp>
      <p:sp>
        <p:nvSpPr>
          <p:cNvPr id="81942" name="Line 23"/>
          <p:cNvSpPr>
            <a:spLocks noChangeShapeType="1"/>
          </p:cNvSpPr>
          <p:nvPr/>
        </p:nvSpPr>
        <p:spPr bwMode="auto">
          <a:xfrm>
            <a:off x="4572000" y="3657600"/>
            <a:ext cx="609600" cy="0"/>
          </a:xfrm>
          <a:prstGeom prst="line">
            <a:avLst/>
          </a:prstGeom>
          <a:noFill/>
          <a:ln w="19050">
            <a:solidFill>
              <a:schemeClr val="tx1"/>
            </a:solidFill>
            <a:round/>
            <a:headEnd/>
            <a:tailEnd type="triangle" w="med" len="med"/>
          </a:ln>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228600"/>
            <a:ext cx="7772400" cy="685800"/>
          </a:xfrm>
        </p:spPr>
        <p:txBody>
          <a:bodyPr/>
          <a:lstStyle/>
          <a:p>
            <a:r>
              <a:rPr lang="en-US" sz="4000">
                <a:latin typeface="Times New Roman" charset="0"/>
              </a:rPr>
              <a:t>Merge Join</a:t>
            </a:r>
            <a:endParaRPr lang="en-US">
              <a:latin typeface="Times New Roman" charset="0"/>
            </a:endParaRPr>
          </a:p>
        </p:txBody>
      </p:sp>
      <p:sp>
        <p:nvSpPr>
          <p:cNvPr id="37891" name="Rectangle 3"/>
          <p:cNvSpPr>
            <a:spLocks noGrp="1" noChangeArrowheads="1"/>
          </p:cNvSpPr>
          <p:nvPr>
            <p:ph idx="1"/>
          </p:nvPr>
        </p:nvSpPr>
        <p:spPr>
          <a:xfrm>
            <a:off x="304800" y="914400"/>
            <a:ext cx="8534400" cy="4953000"/>
          </a:xfrm>
        </p:spPr>
        <p:txBody>
          <a:bodyPr/>
          <a:lstStyle/>
          <a:p>
            <a:pPr>
              <a:buFontTx/>
              <a:buNone/>
              <a:defRPr/>
            </a:pPr>
            <a:r>
              <a:rPr lang="en-US" altLang="en-US" sz="2800" dirty="0">
                <a:ea typeface="+mn-ea"/>
              </a:rPr>
              <a:t>Two scenarios:</a:t>
            </a:r>
          </a:p>
          <a:p>
            <a:pPr>
              <a:defRPr/>
            </a:pPr>
            <a:r>
              <a:rPr lang="en-US" altLang="en-US" sz="2800" dirty="0">
                <a:ea typeface="+mn-ea"/>
              </a:rPr>
              <a:t>At least one joining attribute (say R.A) has unique values. One scan of each table is sufficient for performing merge join.</a:t>
            </a:r>
          </a:p>
          <a:p>
            <a:pPr marL="0" indent="0">
              <a:buFontTx/>
              <a:buNone/>
              <a:defRPr/>
            </a:pPr>
            <a:r>
              <a:rPr lang="en-US" altLang="en-US" dirty="0">
                <a:ea typeface="+mn-ea"/>
              </a:rPr>
              <a:t>	                                      			 C   	A                  		B     D</a:t>
            </a:r>
          </a:p>
          <a:p>
            <a:pPr>
              <a:lnSpc>
                <a:spcPct val="70000"/>
              </a:lnSpc>
              <a:buFontTx/>
              <a:buNone/>
              <a:defRPr/>
            </a:pPr>
            <a:r>
              <a:rPr lang="en-US" altLang="en-US" dirty="0">
                <a:ea typeface="+mn-ea"/>
              </a:rPr>
              <a:t>                                                      		</a:t>
            </a:r>
          </a:p>
          <a:p>
            <a:pPr>
              <a:lnSpc>
                <a:spcPct val="70000"/>
              </a:lnSpc>
              <a:buFontTx/>
              <a:buNone/>
              <a:defRPr/>
            </a:pPr>
            <a:r>
              <a:rPr lang="en-US" altLang="en-US" dirty="0"/>
              <a:t>									</a:t>
            </a:r>
            <a:r>
              <a:rPr lang="en-US" altLang="en-US" dirty="0">
                <a:ea typeface="+mn-ea"/>
              </a:rPr>
              <a:t>5                                6   </a:t>
            </a:r>
          </a:p>
          <a:p>
            <a:pPr>
              <a:lnSpc>
                <a:spcPct val="80000"/>
              </a:lnSpc>
              <a:buFontTx/>
              <a:buNone/>
              <a:defRPr/>
            </a:pPr>
            <a:r>
              <a:rPr lang="en-US" altLang="en-US" dirty="0">
                <a:ea typeface="+mn-ea"/>
              </a:rPr>
              <a:t>                                                    				10                  		7   </a:t>
            </a:r>
          </a:p>
          <a:p>
            <a:pPr>
              <a:lnSpc>
                <a:spcPct val="80000"/>
              </a:lnSpc>
              <a:buFontTx/>
              <a:buNone/>
              <a:defRPr/>
            </a:pPr>
            <a:r>
              <a:rPr lang="en-US" altLang="en-US" dirty="0">
                <a:ea typeface="+mn-ea"/>
              </a:rPr>
              <a:t>                                                    				10                 		10 </a:t>
            </a:r>
          </a:p>
          <a:p>
            <a:pPr>
              <a:lnSpc>
                <a:spcPct val="80000"/>
              </a:lnSpc>
              <a:buFontTx/>
              <a:buNone/>
              <a:defRPr/>
            </a:pPr>
            <a:r>
              <a:rPr lang="en-US" altLang="en-US" dirty="0">
                <a:ea typeface="+mn-ea"/>
              </a:rPr>
              <a:t>                     			       				17                 		10 </a:t>
            </a:r>
          </a:p>
        </p:txBody>
      </p:sp>
      <p:sp>
        <p:nvSpPr>
          <p:cNvPr id="37892" name="Line 4"/>
          <p:cNvSpPr>
            <a:spLocks noChangeShapeType="1"/>
          </p:cNvSpPr>
          <p:nvPr/>
        </p:nvSpPr>
        <p:spPr bwMode="auto">
          <a:xfrm>
            <a:off x="5105400" y="3352800"/>
            <a:ext cx="0" cy="32004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3" name="Line 5"/>
          <p:cNvSpPr>
            <a:spLocks noChangeShapeType="1"/>
          </p:cNvSpPr>
          <p:nvPr/>
        </p:nvSpPr>
        <p:spPr bwMode="auto">
          <a:xfrm>
            <a:off x="8839200" y="3352800"/>
            <a:ext cx="0" cy="30480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4" name="Line 6"/>
          <p:cNvSpPr>
            <a:spLocks noChangeShapeType="1"/>
          </p:cNvSpPr>
          <p:nvPr/>
        </p:nvSpPr>
        <p:spPr bwMode="auto">
          <a:xfrm>
            <a:off x="7696200" y="3352800"/>
            <a:ext cx="0" cy="3124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5" name="Line 7"/>
          <p:cNvSpPr>
            <a:spLocks noChangeShapeType="1"/>
          </p:cNvSpPr>
          <p:nvPr/>
        </p:nvSpPr>
        <p:spPr bwMode="auto">
          <a:xfrm>
            <a:off x="6248400" y="3352800"/>
            <a:ext cx="0" cy="3124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6" name="Line 8"/>
          <p:cNvSpPr>
            <a:spLocks noChangeShapeType="1"/>
          </p:cNvSpPr>
          <p:nvPr/>
        </p:nvSpPr>
        <p:spPr bwMode="auto">
          <a:xfrm>
            <a:off x="5105400" y="33528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7" name="Line 9"/>
          <p:cNvSpPr>
            <a:spLocks noChangeShapeType="1"/>
          </p:cNvSpPr>
          <p:nvPr/>
        </p:nvSpPr>
        <p:spPr bwMode="auto">
          <a:xfrm>
            <a:off x="5105400" y="3657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8" name="Line 10"/>
          <p:cNvSpPr>
            <a:spLocks noChangeShapeType="1"/>
          </p:cNvSpPr>
          <p:nvPr/>
        </p:nvSpPr>
        <p:spPr bwMode="auto">
          <a:xfrm>
            <a:off x="5105400" y="4038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899" name="Line 11"/>
          <p:cNvSpPr>
            <a:spLocks noChangeShapeType="1"/>
          </p:cNvSpPr>
          <p:nvPr/>
        </p:nvSpPr>
        <p:spPr bwMode="auto">
          <a:xfrm>
            <a:off x="5105400" y="4419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0" name="Line 12"/>
          <p:cNvSpPr>
            <a:spLocks noChangeShapeType="1"/>
          </p:cNvSpPr>
          <p:nvPr/>
        </p:nvSpPr>
        <p:spPr bwMode="auto">
          <a:xfrm>
            <a:off x="5105400" y="4800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2" name="Line 14"/>
          <p:cNvSpPr>
            <a:spLocks noChangeShapeType="1"/>
          </p:cNvSpPr>
          <p:nvPr/>
        </p:nvSpPr>
        <p:spPr bwMode="auto">
          <a:xfrm>
            <a:off x="7696200" y="48768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3" name="Line 15"/>
          <p:cNvSpPr>
            <a:spLocks noChangeShapeType="1"/>
          </p:cNvSpPr>
          <p:nvPr/>
        </p:nvSpPr>
        <p:spPr bwMode="auto">
          <a:xfrm>
            <a:off x="7696200" y="4419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4" name="Line 16"/>
          <p:cNvSpPr>
            <a:spLocks noChangeShapeType="1"/>
          </p:cNvSpPr>
          <p:nvPr/>
        </p:nvSpPr>
        <p:spPr bwMode="auto">
          <a:xfrm>
            <a:off x="7696200" y="4038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5" name="Line 17"/>
          <p:cNvSpPr>
            <a:spLocks noChangeShapeType="1"/>
          </p:cNvSpPr>
          <p:nvPr/>
        </p:nvSpPr>
        <p:spPr bwMode="auto">
          <a:xfrm>
            <a:off x="7696200" y="36576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6" name="Line 18"/>
          <p:cNvSpPr>
            <a:spLocks noChangeShapeType="1"/>
          </p:cNvSpPr>
          <p:nvPr/>
        </p:nvSpPr>
        <p:spPr bwMode="auto">
          <a:xfrm>
            <a:off x="7696200" y="3352800"/>
            <a:ext cx="1143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8" name="Line 20"/>
          <p:cNvSpPr>
            <a:spLocks noChangeShapeType="1"/>
          </p:cNvSpPr>
          <p:nvPr/>
        </p:nvSpPr>
        <p:spPr bwMode="auto">
          <a:xfrm>
            <a:off x="5638800" y="3352800"/>
            <a:ext cx="0" cy="3124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09" name="Line 21"/>
          <p:cNvSpPr>
            <a:spLocks noChangeShapeType="1"/>
          </p:cNvSpPr>
          <p:nvPr/>
        </p:nvSpPr>
        <p:spPr bwMode="auto">
          <a:xfrm>
            <a:off x="8305800" y="3352800"/>
            <a:ext cx="0" cy="3124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0" name="Line 22"/>
          <p:cNvSpPr>
            <a:spLocks noChangeShapeType="1"/>
          </p:cNvSpPr>
          <p:nvPr/>
        </p:nvSpPr>
        <p:spPr bwMode="auto">
          <a:xfrm flipH="1">
            <a:off x="6324600" y="3886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911" name="Line 23"/>
          <p:cNvSpPr>
            <a:spLocks noChangeShapeType="1"/>
          </p:cNvSpPr>
          <p:nvPr/>
        </p:nvSpPr>
        <p:spPr bwMode="auto">
          <a:xfrm>
            <a:off x="7162800" y="4191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Rectangle 3"/>
          <p:cNvSpPr txBox="1">
            <a:spLocks noChangeArrowheads="1"/>
          </p:cNvSpPr>
          <p:nvPr/>
        </p:nvSpPr>
        <p:spPr bwMode="auto">
          <a:xfrm>
            <a:off x="142875" y="2895600"/>
            <a:ext cx="4657725"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defRPr/>
            </a:pPr>
            <a:r>
              <a:rPr lang="en-US" altLang="en-US" sz="2800" b="0" kern="0" dirty="0"/>
              <a:t>Both tables have repeating values under the joining attributes. Use two pointers on each side. First identify matching segments from the two tables, then join all tuple pairs within the segments.</a:t>
            </a:r>
          </a:p>
        </p:txBody>
      </p:sp>
      <p:sp>
        <p:nvSpPr>
          <p:cNvPr id="31" name="Line 22">
            <a:extLst>
              <a:ext uri="{FF2B5EF4-FFF2-40B4-BE49-F238E27FC236}">
                <a16:creationId xmlns:a16="http://schemas.microsoft.com/office/drawing/2014/main" id="{77FD2EFD-ED49-B840-8D3B-EC3F3C65C474}"/>
              </a:ext>
            </a:extLst>
          </p:cNvPr>
          <p:cNvSpPr>
            <a:spLocks noChangeShapeType="1"/>
          </p:cNvSpPr>
          <p:nvPr/>
        </p:nvSpPr>
        <p:spPr bwMode="auto">
          <a:xfrm flipH="1">
            <a:off x="6324600" y="4191000"/>
            <a:ext cx="457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3">
            <a:extLst>
              <a:ext uri="{FF2B5EF4-FFF2-40B4-BE49-F238E27FC236}">
                <a16:creationId xmlns:a16="http://schemas.microsoft.com/office/drawing/2014/main" id="{B5DFF8AD-8B34-B644-8B6E-3F1DA0BB4F54}"/>
              </a:ext>
            </a:extLst>
          </p:cNvPr>
          <p:cNvSpPr>
            <a:spLocks noChangeShapeType="1"/>
          </p:cNvSpPr>
          <p:nvPr/>
        </p:nvSpPr>
        <p:spPr bwMode="auto">
          <a:xfrm>
            <a:off x="7162800" y="4572000"/>
            <a:ext cx="457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949850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8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8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8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0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0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3" grpId="0" animBg="1"/>
      <p:bldP spid="37894" grpId="0" animBg="1"/>
      <p:bldP spid="37895" grpId="0" animBg="1"/>
      <p:bldP spid="37896" grpId="0" animBg="1"/>
      <p:bldP spid="37897" grpId="0" animBg="1"/>
      <p:bldP spid="37898" grpId="0" animBg="1"/>
      <p:bldP spid="37899" grpId="0" animBg="1"/>
      <p:bldP spid="37900" grpId="0" animBg="1"/>
      <p:bldP spid="37902" grpId="0" animBg="1"/>
      <p:bldP spid="37903" grpId="0" animBg="1"/>
      <p:bldP spid="37904" grpId="0" animBg="1"/>
      <p:bldP spid="37905" grpId="0" animBg="1"/>
      <p:bldP spid="37906" grpId="0" animBg="1"/>
      <p:bldP spid="37908" grpId="0" animBg="1"/>
      <p:bldP spid="37909" grpId="0" animBg="1"/>
      <p:bldP spid="37910" grpId="0" animBg="1"/>
      <p:bldP spid="37911" grpId="0" animBg="1"/>
      <p:bldP spid="31"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85800" y="304800"/>
            <a:ext cx="7772400" cy="990600"/>
          </a:xfrm>
        </p:spPr>
        <p:txBody>
          <a:bodyPr/>
          <a:lstStyle/>
          <a:p>
            <a:r>
              <a:rPr lang="en-US"/>
              <a:t>Sort Merge: Cost  (1) </a:t>
            </a:r>
          </a:p>
        </p:txBody>
      </p:sp>
      <p:sp>
        <p:nvSpPr>
          <p:cNvPr id="83970" name="Rectangle 3"/>
          <p:cNvSpPr>
            <a:spLocks noGrp="1" noChangeArrowheads="1"/>
          </p:cNvSpPr>
          <p:nvPr>
            <p:ph idx="1"/>
          </p:nvPr>
        </p:nvSpPr>
        <p:spPr>
          <a:xfrm>
            <a:off x="685800" y="1447800"/>
            <a:ext cx="7772400" cy="4114800"/>
          </a:xfrm>
        </p:spPr>
        <p:txBody>
          <a:bodyPr>
            <a:normAutofit/>
          </a:bodyPr>
          <a:lstStyle/>
          <a:p>
            <a:pPr>
              <a:buFontTx/>
              <a:buNone/>
            </a:pPr>
            <a:r>
              <a:rPr lang="en-US" sz="2800" dirty="0">
                <a:solidFill>
                  <a:schemeClr val="accent1"/>
                </a:solidFill>
              </a:rPr>
              <a:t>Best case scenario</a:t>
            </a:r>
            <a:r>
              <a:rPr lang="en-US" sz="2800" dirty="0"/>
              <a:t>: Both relations are already sorted on their respective joining attribute and there is no repeating values under at least one joining attribute.</a:t>
            </a:r>
          </a:p>
          <a:p>
            <a:pPr>
              <a:buFontTx/>
              <a:buNone/>
            </a:pPr>
            <a:endParaRPr lang="en-US" sz="2800" dirty="0"/>
          </a:p>
          <a:p>
            <a:pPr lvl="1"/>
            <a:r>
              <a:rPr lang="en-US" sz="2800" dirty="0"/>
              <a:t># of comparisons: O(n + m)</a:t>
            </a:r>
          </a:p>
          <a:p>
            <a:pPr lvl="1"/>
            <a:endParaRPr lang="en-US" sz="2800" dirty="0"/>
          </a:p>
          <a:p>
            <a:pPr lvl="1"/>
            <a:r>
              <a:rPr lang="en-US" sz="2800" dirty="0"/>
              <a:t># of I/O pages: O(N + 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85800" y="228600"/>
            <a:ext cx="7772400" cy="762000"/>
          </a:xfrm>
        </p:spPr>
        <p:txBody>
          <a:bodyPr/>
          <a:lstStyle/>
          <a:p>
            <a:r>
              <a:rPr lang="en-US"/>
              <a:t>Sort Merge: Cost  (2) </a:t>
            </a:r>
          </a:p>
        </p:txBody>
      </p:sp>
      <p:sp>
        <p:nvSpPr>
          <p:cNvPr id="86018" name="Rectangle 3"/>
          <p:cNvSpPr>
            <a:spLocks noGrp="1" noChangeArrowheads="1"/>
          </p:cNvSpPr>
          <p:nvPr>
            <p:ph idx="1"/>
          </p:nvPr>
        </p:nvSpPr>
        <p:spPr>
          <a:xfrm>
            <a:off x="381000" y="1295400"/>
            <a:ext cx="8458200" cy="4800600"/>
          </a:xfrm>
        </p:spPr>
        <p:txBody>
          <a:bodyPr/>
          <a:lstStyle/>
          <a:p>
            <a:pPr>
              <a:lnSpc>
                <a:spcPct val="90000"/>
              </a:lnSpc>
              <a:buFontTx/>
              <a:buNone/>
            </a:pPr>
            <a:r>
              <a:rPr lang="en-US" sz="2800">
                <a:solidFill>
                  <a:schemeClr val="accent1"/>
                </a:solidFill>
              </a:rPr>
              <a:t>Worst case scenario</a:t>
            </a:r>
            <a:r>
              <a:rPr lang="en-US" sz="2800"/>
              <a:t>: Both relations need to be sorted and nearly all values under the two joining attributes are identical.</a:t>
            </a:r>
          </a:p>
          <a:p>
            <a:pPr>
              <a:lnSpc>
                <a:spcPct val="90000"/>
              </a:lnSpc>
            </a:pPr>
            <a:r>
              <a:rPr lang="en-US" sz="2800"/>
              <a:t># of comparisons: </a:t>
            </a:r>
          </a:p>
          <a:p>
            <a:pPr>
              <a:lnSpc>
                <a:spcPct val="90000"/>
              </a:lnSpc>
              <a:buFontTx/>
              <a:buNone/>
            </a:pPr>
            <a:r>
              <a:rPr lang="en-US" sz="2800"/>
              <a:t>       O(nlogn) + O(mlogm) + O(nm)</a:t>
            </a:r>
          </a:p>
          <a:p>
            <a:pPr>
              <a:lnSpc>
                <a:spcPct val="90000"/>
              </a:lnSpc>
            </a:pPr>
            <a:r>
              <a:rPr lang="en-US" sz="2800"/>
              <a:t># of I/O pages: </a:t>
            </a:r>
          </a:p>
          <a:p>
            <a:pPr>
              <a:lnSpc>
                <a:spcPct val="90000"/>
              </a:lnSpc>
              <a:buFontTx/>
              <a:buNone/>
            </a:pPr>
            <a:r>
              <a:rPr lang="en-US" sz="2800"/>
              <a:t>       O(NlogN) + O(MlogM) + C(R, S)</a:t>
            </a:r>
          </a:p>
          <a:p>
            <a:pPr>
              <a:lnSpc>
                <a:spcPct val="90000"/>
              </a:lnSpc>
              <a:buFontTx/>
              <a:buNone/>
            </a:pPr>
            <a:r>
              <a:rPr lang="en-US" sz="2800"/>
              <a:t>  C(R, S) is the I/O cost for performing Cartesian product.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28600"/>
            <a:ext cx="7772400" cy="762000"/>
          </a:xfrm>
        </p:spPr>
        <p:txBody>
          <a:bodyPr/>
          <a:lstStyle/>
          <a:p>
            <a:r>
              <a:rPr lang="en-US" sz="4000">
                <a:latin typeface="Times New Roman" charset="0"/>
              </a:rPr>
              <a:t>Sort Merge: Cost  (3)</a:t>
            </a:r>
            <a:r>
              <a:rPr lang="en-US">
                <a:latin typeface="Times New Roman" charset="0"/>
              </a:rPr>
              <a:t> </a:t>
            </a:r>
          </a:p>
        </p:txBody>
      </p:sp>
      <p:sp>
        <p:nvSpPr>
          <p:cNvPr id="93187" name="Rectangle 3"/>
          <p:cNvSpPr>
            <a:spLocks noGrp="1" noChangeArrowheads="1"/>
          </p:cNvSpPr>
          <p:nvPr>
            <p:ph idx="1"/>
          </p:nvPr>
        </p:nvSpPr>
        <p:spPr>
          <a:xfrm>
            <a:off x="152400" y="1295400"/>
            <a:ext cx="8686800" cy="5257800"/>
          </a:xfrm>
        </p:spPr>
        <p:txBody>
          <a:bodyPr/>
          <a:lstStyle/>
          <a:p>
            <a:pPr>
              <a:lnSpc>
                <a:spcPct val="90000"/>
              </a:lnSpc>
              <a:buFontTx/>
              <a:buNone/>
            </a:pPr>
            <a:r>
              <a:rPr lang="en-US" sz="2800" dirty="0">
                <a:solidFill>
                  <a:schemeClr val="accent1"/>
                </a:solidFill>
                <a:latin typeface="Times New Roman" charset="0"/>
              </a:rPr>
              <a:t>Typical case scenario</a:t>
            </a:r>
            <a:r>
              <a:rPr lang="en-US" sz="2800" dirty="0">
                <a:latin typeface="Times New Roman" charset="0"/>
              </a:rPr>
              <a:t>: One of the relations needs to be sorted and one of the joining attribute has unique values.</a:t>
            </a:r>
          </a:p>
          <a:p>
            <a:pPr marL="342900" lvl="1" indent="0">
              <a:lnSpc>
                <a:spcPct val="90000"/>
              </a:lnSpc>
              <a:buNone/>
            </a:pPr>
            <a:endParaRPr lang="en-US" altLang="zh-CN" sz="2800" dirty="0">
              <a:latin typeface="Times New Roman" charset="0"/>
              <a:ea typeface="SimSun" charset="0"/>
              <a:cs typeface="SimSun" charset="0"/>
            </a:endParaRPr>
          </a:p>
          <a:p>
            <a:pPr marL="342900" lvl="1" indent="0">
              <a:lnSpc>
                <a:spcPct val="90000"/>
              </a:lnSpc>
              <a:buNone/>
            </a:pPr>
            <a:r>
              <a:rPr lang="en-US" altLang="zh-CN" sz="2800" dirty="0">
                <a:latin typeface="Times New Roman" charset="0"/>
                <a:ea typeface="SimSun" charset="0"/>
                <a:cs typeface="SimSun" charset="0"/>
              </a:rPr>
              <a:t>Example: The join is between key and foreign-key and one of the joining attributes has a primary index. </a:t>
            </a:r>
          </a:p>
          <a:p>
            <a:pPr lvl="1">
              <a:lnSpc>
                <a:spcPct val="90000"/>
              </a:lnSpc>
            </a:pPr>
            <a:endParaRPr lang="en-US" altLang="zh-CN" sz="2800" dirty="0">
              <a:latin typeface="Times New Roman" charset="0"/>
              <a:ea typeface="SimSun" charset="0"/>
              <a:cs typeface="SimSun" charset="0"/>
            </a:endParaRPr>
          </a:p>
          <a:p>
            <a:pPr lvl="1"/>
            <a:r>
              <a:rPr lang="en-US" sz="2500" dirty="0">
                <a:latin typeface="Times New Roman" charset="0"/>
              </a:rPr>
              <a:t>Suppose R is already sorted.</a:t>
            </a:r>
          </a:p>
          <a:p>
            <a:pPr lvl="1"/>
            <a:r>
              <a:rPr lang="en-US" sz="2500" dirty="0">
                <a:latin typeface="Times New Roman" charset="0"/>
              </a:rPr>
              <a:t># of comparisons: O(</a:t>
            </a:r>
            <a:r>
              <a:rPr lang="en-US" sz="2500" dirty="0" err="1">
                <a:latin typeface="Times New Roman" charset="0"/>
              </a:rPr>
              <a:t>mlogm</a:t>
            </a:r>
            <a:r>
              <a:rPr lang="en-US" sz="2500" dirty="0">
                <a:latin typeface="Times New Roman" charset="0"/>
              </a:rPr>
              <a:t>) + O(n + m)</a:t>
            </a:r>
          </a:p>
          <a:p>
            <a:pPr lvl="1"/>
            <a:r>
              <a:rPr lang="en-US" sz="2500" dirty="0">
                <a:latin typeface="Times New Roman" charset="0"/>
              </a:rPr>
              <a:t># of I/O pages: O(</a:t>
            </a:r>
            <a:r>
              <a:rPr lang="en-US" sz="2500" dirty="0" err="1">
                <a:latin typeface="Times New Roman" charset="0"/>
              </a:rPr>
              <a:t>MlogM</a:t>
            </a:r>
            <a:r>
              <a:rPr lang="en-US" sz="2500" dirty="0">
                <a:latin typeface="Times New Roman" charset="0"/>
              </a:rPr>
              <a:t>) + O(N + M)</a:t>
            </a:r>
          </a:p>
        </p:txBody>
      </p:sp>
    </p:spTree>
    <p:extLst>
      <p:ext uri="{BB962C8B-B14F-4D97-AF65-F5344CB8AC3E}">
        <p14:creationId xmlns:p14="http://schemas.microsoft.com/office/powerpoint/2010/main" val="2044528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228600"/>
            <a:ext cx="7772400" cy="914400"/>
          </a:xfrm>
        </p:spPr>
        <p:txBody>
          <a:bodyPr/>
          <a:lstStyle/>
          <a:p>
            <a:r>
              <a:rPr lang="en-US" sz="4000">
                <a:latin typeface="Times New Roman" charset="0"/>
              </a:rPr>
              <a:t>Sort Merge: Index</a:t>
            </a:r>
            <a:r>
              <a:rPr lang="en-US">
                <a:latin typeface="Times New Roman" charset="0"/>
              </a:rPr>
              <a:t> </a:t>
            </a:r>
          </a:p>
        </p:txBody>
      </p:sp>
      <p:sp>
        <p:nvSpPr>
          <p:cNvPr id="39939" name="Rectangle 3"/>
          <p:cNvSpPr>
            <a:spLocks noGrp="1" noChangeArrowheads="1"/>
          </p:cNvSpPr>
          <p:nvPr>
            <p:ph idx="1"/>
          </p:nvPr>
        </p:nvSpPr>
        <p:spPr>
          <a:xfrm>
            <a:off x="381000" y="1143000"/>
            <a:ext cx="8458200" cy="5486400"/>
          </a:xfrm>
        </p:spPr>
        <p:txBody>
          <a:bodyPr/>
          <a:lstStyle/>
          <a:p>
            <a:r>
              <a:rPr lang="en-US" sz="2800" dirty="0">
                <a:latin typeface="Times New Roman" charset="0"/>
              </a:rPr>
              <a:t>Can index help speed up sort merge?</a:t>
            </a:r>
          </a:p>
          <a:p>
            <a:pPr>
              <a:spcBef>
                <a:spcPts val="600"/>
              </a:spcBef>
            </a:pPr>
            <a:r>
              <a:rPr lang="en-US" sz="2800" dirty="0">
                <a:latin typeface="Times New Roman" charset="0"/>
              </a:rPr>
              <a:t>Yes, in several ways.</a:t>
            </a:r>
          </a:p>
          <a:p>
            <a:pPr lvl="1"/>
            <a:r>
              <a:rPr lang="en-US" sz="2800" dirty="0">
                <a:latin typeface="Times New Roman" charset="0"/>
              </a:rPr>
              <a:t>If there is a primary index on a joining attribute of a table, this table does not need sorting, which saves the join cost.</a:t>
            </a:r>
          </a:p>
          <a:p>
            <a:pPr lvl="2"/>
            <a:r>
              <a:rPr lang="en-US" sz="2500" dirty="0">
                <a:solidFill>
                  <a:schemeClr val="accent1"/>
                </a:solidFill>
                <a:latin typeface="Times New Roman" charset="0"/>
              </a:rPr>
              <a:t>Hint</a:t>
            </a:r>
            <a:r>
              <a:rPr lang="en-US" sz="2500" dirty="0">
                <a:latin typeface="Times New Roman" charset="0"/>
              </a:rPr>
              <a:t>: The cells in the leaf nodes of a </a:t>
            </a:r>
            <a:r>
              <a:rPr lang="en-US" sz="2500" dirty="0" err="1">
                <a:latin typeface="Times New Roman" charset="0"/>
              </a:rPr>
              <a:t>B+tree</a:t>
            </a:r>
            <a:r>
              <a:rPr lang="en-US" sz="2500" dirty="0">
                <a:latin typeface="Times New Roman" charset="0"/>
              </a:rPr>
              <a:t> are already sorted and use them to perform merge join. Once a match is found, respective pointers are followed to fetch the tuples for join.</a:t>
            </a:r>
          </a:p>
          <a:p>
            <a:pPr lvl="1"/>
            <a:endParaRPr lang="en-US" sz="2800" dirty="0">
              <a:latin typeface="Times New Roman" charset="0"/>
            </a:endParaRPr>
          </a:p>
          <a:p>
            <a:pPr lvl="1"/>
            <a:r>
              <a:rPr lang="en-US" sz="2800" dirty="0">
                <a:latin typeface="Times New Roman" charset="0"/>
              </a:rPr>
              <a:t>If both tables have indexes (even if they are secondary indexes), we can perform sort merge using the indexes.  </a:t>
            </a:r>
          </a:p>
        </p:txBody>
      </p:sp>
    </p:spTree>
    <p:extLst>
      <p:ext uri="{BB962C8B-B14F-4D97-AF65-F5344CB8AC3E}">
        <p14:creationId xmlns:p14="http://schemas.microsoft.com/office/powerpoint/2010/main" val="4032719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6"/>
          <p:cNvSpPr>
            <a:spLocks noGrp="1" noChangeArrowheads="1"/>
          </p:cNvSpPr>
          <p:nvPr>
            <p:ph type="title"/>
          </p:nvPr>
        </p:nvSpPr>
        <p:spPr>
          <a:xfrm>
            <a:off x="685800" y="228600"/>
            <a:ext cx="7772400" cy="990600"/>
          </a:xfrm>
        </p:spPr>
        <p:txBody>
          <a:bodyPr/>
          <a:lstStyle/>
          <a:p>
            <a:r>
              <a:rPr lang="en-US"/>
              <a:t>An Example (3) </a:t>
            </a:r>
          </a:p>
        </p:txBody>
      </p:sp>
      <p:sp>
        <p:nvSpPr>
          <p:cNvPr id="20482" name="Rectangle 1027"/>
          <p:cNvSpPr>
            <a:spLocks noGrp="1" noChangeArrowheads="1"/>
          </p:cNvSpPr>
          <p:nvPr>
            <p:ph idx="1"/>
          </p:nvPr>
        </p:nvSpPr>
        <p:spPr>
          <a:xfrm>
            <a:off x="609600" y="1371600"/>
            <a:ext cx="7848600" cy="4724400"/>
          </a:xfrm>
        </p:spPr>
        <p:txBody>
          <a:bodyPr/>
          <a:lstStyle/>
          <a:p>
            <a:pPr>
              <a:buFontTx/>
              <a:buNone/>
            </a:pPr>
            <a:r>
              <a:rPr lang="en-US" sz="2800" dirty="0">
                <a:solidFill>
                  <a:srgbClr val="7030A0"/>
                </a:solidFill>
              </a:rPr>
              <a:t>Execution plan B</a:t>
            </a:r>
            <a:r>
              <a:rPr lang="en-US" sz="2800" dirty="0"/>
              <a:t>:</a:t>
            </a:r>
          </a:p>
          <a:p>
            <a:pPr>
              <a:buFontTx/>
              <a:buNone/>
            </a:pPr>
            <a:r>
              <a:rPr lang="en-US" sz="2800" dirty="0">
                <a:sym typeface="Symbol" pitchFamily="18" charset="2"/>
              </a:rPr>
              <a:t>    </a:t>
            </a:r>
            <a:r>
              <a:rPr lang="en-US" sz="2800" baseline="-10000" dirty="0" err="1"/>
              <a:t>Employees.Name</a:t>
            </a:r>
            <a:r>
              <a:rPr lang="en-US" sz="2800" dirty="0"/>
              <a:t>(Employees </a:t>
            </a:r>
            <a:r>
              <a:rPr lang="en-US" sz="2800" dirty="0">
                <a:sym typeface="Symbol" pitchFamily="18" charset="2"/>
              </a:rPr>
              <a:t>⋈</a:t>
            </a:r>
            <a:r>
              <a:rPr lang="en-US" sz="2800" dirty="0">
                <a:sym typeface="Math B" pitchFamily="2" charset="2"/>
              </a:rPr>
              <a:t> </a:t>
            </a:r>
            <a:r>
              <a:rPr lang="en-US" sz="2800" baseline="-10000" dirty="0" err="1"/>
              <a:t>Dept_name</a:t>
            </a:r>
            <a:r>
              <a:rPr lang="en-US" sz="2800" baseline="-10000" dirty="0"/>
              <a:t> =</a:t>
            </a:r>
            <a:r>
              <a:rPr lang="en-US" sz="2800" dirty="0"/>
              <a:t> </a:t>
            </a:r>
            <a:r>
              <a:rPr lang="en-US" sz="2800" baseline="-10000" dirty="0" err="1"/>
              <a:t>Depts.Name</a:t>
            </a:r>
            <a:r>
              <a:rPr lang="en-US" sz="2800" dirty="0">
                <a:sym typeface="Math B" pitchFamily="2" charset="2"/>
              </a:rPr>
              <a:t>            </a:t>
            </a:r>
          </a:p>
          <a:p>
            <a:pPr>
              <a:buFontTx/>
              <a:buNone/>
            </a:pPr>
            <a:r>
              <a:rPr lang="en-US" sz="2800" dirty="0">
                <a:sym typeface="Math B" pitchFamily="2" charset="2"/>
              </a:rPr>
              <a:t>                          (</a:t>
            </a:r>
            <a:r>
              <a:rPr lang="en-US" sz="2800" dirty="0">
                <a:sym typeface="Symbol" pitchFamily="18" charset="2"/>
              </a:rPr>
              <a:t></a:t>
            </a:r>
            <a:r>
              <a:rPr lang="en-US" sz="2800" baseline="-10000" dirty="0" err="1"/>
              <a:t>Manager_name</a:t>
            </a:r>
            <a:r>
              <a:rPr lang="en-US" sz="2800" baseline="-10000" dirty="0"/>
              <a:t> = 'John' </a:t>
            </a:r>
            <a:r>
              <a:rPr lang="en-US" sz="2800" dirty="0"/>
              <a:t>(Depts)) </a:t>
            </a:r>
          </a:p>
          <a:p>
            <a:pPr>
              <a:lnSpc>
                <a:spcPct val="120000"/>
              </a:lnSpc>
              <a:buFontTx/>
              <a:buNone/>
            </a:pPr>
            <a:r>
              <a:rPr lang="en-US" sz="2800" dirty="0"/>
              <a:t>Corresponding execution steps:</a:t>
            </a:r>
          </a:p>
          <a:p>
            <a:r>
              <a:rPr lang="en-US" sz="2800" dirty="0"/>
              <a:t>Perform the selection on Depts</a:t>
            </a:r>
          </a:p>
          <a:p>
            <a:r>
              <a:rPr lang="en-US" sz="2800" dirty="0"/>
              <a:t>Perform the join</a:t>
            </a:r>
          </a:p>
          <a:p>
            <a:r>
              <a:rPr lang="en-US" sz="2800" dirty="0"/>
              <a:t>Perform the projection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228600"/>
            <a:ext cx="7772400" cy="914400"/>
          </a:xfrm>
        </p:spPr>
        <p:txBody>
          <a:bodyPr/>
          <a:lstStyle/>
          <a:p>
            <a:r>
              <a:rPr lang="en-US" sz="4000">
                <a:latin typeface="Times New Roman" charset="0"/>
              </a:rPr>
              <a:t>Sort Merge: Index (2)</a:t>
            </a:r>
            <a:r>
              <a:rPr lang="en-US">
                <a:latin typeface="Times New Roman" charset="0"/>
              </a:rPr>
              <a:t> </a:t>
            </a:r>
          </a:p>
        </p:txBody>
      </p:sp>
      <p:sp>
        <p:nvSpPr>
          <p:cNvPr id="39939" name="Rectangle 3"/>
          <p:cNvSpPr>
            <a:spLocks noGrp="1" noChangeArrowheads="1"/>
          </p:cNvSpPr>
          <p:nvPr>
            <p:ph idx="1"/>
          </p:nvPr>
        </p:nvSpPr>
        <p:spPr>
          <a:xfrm>
            <a:off x="381000" y="1143000"/>
            <a:ext cx="8458200" cy="5486400"/>
          </a:xfrm>
        </p:spPr>
        <p:txBody>
          <a:bodyPr/>
          <a:lstStyle/>
          <a:p>
            <a:r>
              <a:rPr lang="en-US" sz="2800" dirty="0">
                <a:latin typeface="Times New Roman" charset="0"/>
              </a:rPr>
              <a:t>Give a scenario that can best benefit using the indexes to perform sort merge join. </a:t>
            </a:r>
          </a:p>
          <a:p>
            <a:pPr lvl="1">
              <a:spcBef>
                <a:spcPts val="600"/>
              </a:spcBef>
            </a:pPr>
            <a:r>
              <a:rPr lang="en-US" sz="2500" dirty="0">
                <a:latin typeface="Times New Roman" charset="0"/>
              </a:rPr>
              <a:t>Answer: When there are very few matching tuples between the two tables. Why?</a:t>
            </a:r>
          </a:p>
          <a:p>
            <a:pPr lvl="2">
              <a:spcBef>
                <a:spcPts val="600"/>
              </a:spcBef>
            </a:pPr>
            <a:r>
              <a:rPr lang="en-US" sz="2500" dirty="0">
                <a:latin typeface="Times New Roman" charset="0"/>
              </a:rPr>
              <a:t>It reduces the need to follow the pointers to fetch matching tuples from disk, reducing random I/</a:t>
            </a:r>
            <a:r>
              <a:rPr lang="en-US" sz="2500" dirty="0" err="1">
                <a:latin typeface="Times New Roman" charset="0"/>
              </a:rPr>
              <a:t>Os</a:t>
            </a:r>
            <a:r>
              <a:rPr lang="en-US" sz="2500" dirty="0">
                <a:latin typeface="Times New Roman" charset="0"/>
              </a:rPr>
              <a:t>. </a:t>
            </a:r>
          </a:p>
        </p:txBody>
      </p:sp>
    </p:spTree>
    <p:extLst>
      <p:ext uri="{BB962C8B-B14F-4D97-AF65-F5344CB8AC3E}">
        <p14:creationId xmlns:p14="http://schemas.microsoft.com/office/powerpoint/2010/main" val="2115246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457200"/>
            <a:ext cx="7772400" cy="914400"/>
          </a:xfrm>
        </p:spPr>
        <p:txBody>
          <a:bodyPr/>
          <a:lstStyle/>
          <a:p>
            <a:r>
              <a:rPr lang="en-US"/>
              <a:t>Processing Join: Hash Join (1) </a:t>
            </a:r>
          </a:p>
        </p:txBody>
      </p:sp>
      <p:sp>
        <p:nvSpPr>
          <p:cNvPr id="88066" name="Rectangle 3"/>
          <p:cNvSpPr>
            <a:spLocks noGrp="1" noChangeArrowheads="1"/>
          </p:cNvSpPr>
          <p:nvPr>
            <p:ph idx="1"/>
          </p:nvPr>
        </p:nvSpPr>
        <p:spPr>
          <a:xfrm>
            <a:off x="457200" y="1600200"/>
            <a:ext cx="8305800" cy="4495800"/>
          </a:xfrm>
        </p:spPr>
        <p:txBody>
          <a:bodyPr/>
          <a:lstStyle/>
          <a:p>
            <a:pPr>
              <a:buFontTx/>
              <a:buNone/>
            </a:pPr>
            <a:r>
              <a:rPr lang="en-US" sz="2800" dirty="0">
                <a:solidFill>
                  <a:schemeClr val="accent1"/>
                </a:solidFill>
              </a:rPr>
              <a:t>Step 1:</a:t>
            </a:r>
            <a:r>
              <a:rPr lang="en-US" sz="2800" dirty="0"/>
              <a:t> Create a hash table for the smaller relation.</a:t>
            </a:r>
          </a:p>
          <a:p>
            <a:pPr>
              <a:buFontTx/>
              <a:buNone/>
            </a:pPr>
            <a:endParaRPr lang="en-US" sz="2800" dirty="0"/>
          </a:p>
          <a:p>
            <a:pPr>
              <a:buFontTx/>
              <a:buNone/>
            </a:pPr>
            <a:r>
              <a:rPr lang="en-US" sz="2800" dirty="0"/>
              <a:t>    </a:t>
            </a:r>
            <a:r>
              <a:rPr lang="en-US" sz="2800" i="1" dirty="0"/>
              <a:t>for each tuple y in S</a:t>
            </a:r>
          </a:p>
          <a:p>
            <a:pPr>
              <a:buNone/>
            </a:pPr>
            <a:r>
              <a:rPr lang="en-US" sz="2800" i="1" dirty="0"/>
              <a:t>       	   hash on the joining attribute to find </a:t>
            </a:r>
          </a:p>
          <a:p>
            <a:pPr>
              <a:lnSpc>
                <a:spcPct val="80000"/>
              </a:lnSpc>
              <a:buFontTx/>
              <a:buNone/>
            </a:pPr>
            <a:r>
              <a:rPr lang="en-US" sz="2800" i="1" dirty="0"/>
              <a:t>           a bucket in the hash table and </a:t>
            </a:r>
          </a:p>
          <a:p>
            <a:pPr>
              <a:lnSpc>
                <a:spcPct val="80000"/>
              </a:lnSpc>
              <a:buFontTx/>
              <a:buNone/>
            </a:pPr>
            <a:r>
              <a:rPr lang="en-US" sz="2800" i="1" dirty="0"/>
              <a:t>           place y in the bucket;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228600"/>
            <a:ext cx="7772400" cy="914400"/>
          </a:xfrm>
        </p:spPr>
        <p:txBody>
          <a:bodyPr/>
          <a:lstStyle/>
          <a:p>
            <a:r>
              <a:rPr lang="en-US"/>
              <a:t>Processing Join: Hash Join (2) </a:t>
            </a:r>
          </a:p>
        </p:txBody>
      </p:sp>
      <p:sp>
        <p:nvSpPr>
          <p:cNvPr id="90114" name="Rectangle 3"/>
          <p:cNvSpPr>
            <a:spLocks noGrp="1" noChangeArrowheads="1"/>
          </p:cNvSpPr>
          <p:nvPr>
            <p:ph idx="1"/>
          </p:nvPr>
        </p:nvSpPr>
        <p:spPr>
          <a:xfrm>
            <a:off x="304800" y="1371600"/>
            <a:ext cx="8686800" cy="5029200"/>
          </a:xfrm>
        </p:spPr>
        <p:txBody>
          <a:bodyPr>
            <a:normAutofit lnSpcReduction="10000"/>
          </a:bodyPr>
          <a:lstStyle/>
          <a:p>
            <a:pPr>
              <a:lnSpc>
                <a:spcPct val="90000"/>
              </a:lnSpc>
              <a:buFontTx/>
              <a:buNone/>
            </a:pPr>
            <a:r>
              <a:rPr lang="en-US" sz="2800" dirty="0">
                <a:solidFill>
                  <a:schemeClr val="accent1"/>
                </a:solidFill>
              </a:rPr>
              <a:t>Step 2:</a:t>
            </a:r>
            <a:r>
              <a:rPr lang="en-US" sz="2800" dirty="0"/>
              <a:t> Use the larger relation R to probe the hash table to perform the join.</a:t>
            </a:r>
          </a:p>
          <a:p>
            <a:pPr>
              <a:lnSpc>
                <a:spcPct val="90000"/>
              </a:lnSpc>
              <a:buFontTx/>
              <a:buNone/>
            </a:pPr>
            <a:endParaRPr lang="en-US" sz="2800" dirty="0"/>
          </a:p>
          <a:p>
            <a:pPr>
              <a:lnSpc>
                <a:spcPct val="90000"/>
              </a:lnSpc>
              <a:buFontTx/>
              <a:buNone/>
            </a:pPr>
            <a:r>
              <a:rPr lang="en-US" sz="2800" dirty="0"/>
              <a:t>    </a:t>
            </a:r>
            <a:r>
              <a:rPr lang="en-US" sz="2800" i="1" dirty="0"/>
              <a:t>for each tuple x in R {</a:t>
            </a:r>
          </a:p>
          <a:p>
            <a:pPr marL="873125" indent="0">
              <a:lnSpc>
                <a:spcPct val="90000"/>
              </a:lnSpc>
              <a:buFontTx/>
              <a:buNone/>
            </a:pPr>
            <a:r>
              <a:rPr lang="en-US" sz="2800" i="1" dirty="0"/>
              <a:t>Hash on the joining attribute using the same hash function used in Step 1 to find a bucket in the hash table;</a:t>
            </a:r>
          </a:p>
          <a:p>
            <a:pPr indent="749300">
              <a:lnSpc>
                <a:spcPct val="90000"/>
              </a:lnSpc>
              <a:buFontTx/>
              <a:buNone/>
            </a:pPr>
            <a:endParaRPr lang="en-US" sz="2800" i="1" dirty="0"/>
          </a:p>
          <a:p>
            <a:pPr indent="749300">
              <a:lnSpc>
                <a:spcPct val="90000"/>
              </a:lnSpc>
              <a:buFontTx/>
              <a:buNone/>
            </a:pPr>
            <a:r>
              <a:rPr lang="en-US" sz="2800" i="1" dirty="0"/>
              <a:t>If the bucket is non-empty</a:t>
            </a:r>
          </a:p>
          <a:p>
            <a:pPr lvl="1">
              <a:buNone/>
            </a:pPr>
            <a:r>
              <a:rPr lang="en-US" sz="2500" i="1" dirty="0"/>
              <a:t>            for every tuple y in the found bucket </a:t>
            </a:r>
          </a:p>
          <a:p>
            <a:pPr lvl="1">
              <a:buNone/>
            </a:pPr>
            <a:r>
              <a:rPr lang="en-US" sz="2500" i="1" dirty="0"/>
              <a:t>                 if x[A] = y[B] then return (x, y);</a:t>
            </a:r>
          </a:p>
          <a:p>
            <a:pPr lvl="1">
              <a:buNone/>
            </a:pPr>
            <a:r>
              <a:rPr lang="en-US" sz="2500" i="1"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381000"/>
            <a:ext cx="7772400" cy="990600"/>
          </a:xfrm>
        </p:spPr>
        <p:txBody>
          <a:bodyPr/>
          <a:lstStyle/>
          <a:p>
            <a:r>
              <a:rPr lang="en-US"/>
              <a:t>Hash Join: Example (1)</a:t>
            </a:r>
          </a:p>
        </p:txBody>
      </p:sp>
      <p:sp>
        <p:nvSpPr>
          <p:cNvPr id="92162" name="Rectangle 3"/>
          <p:cNvSpPr>
            <a:spLocks noGrp="1" noChangeArrowheads="1"/>
          </p:cNvSpPr>
          <p:nvPr>
            <p:ph idx="1"/>
          </p:nvPr>
        </p:nvSpPr>
        <p:spPr>
          <a:xfrm>
            <a:off x="457200" y="1600200"/>
            <a:ext cx="8305800" cy="4114800"/>
          </a:xfrm>
        </p:spPr>
        <p:txBody>
          <a:bodyPr/>
          <a:lstStyle/>
          <a:p>
            <a:pPr>
              <a:buFontTx/>
              <a:buNone/>
            </a:pPr>
            <a:r>
              <a:rPr lang="en-US" sz="2800" dirty="0">
                <a:solidFill>
                  <a:schemeClr val="accent1"/>
                </a:solidFill>
              </a:rPr>
              <a:t>Example:</a:t>
            </a:r>
            <a:r>
              <a:rPr lang="en-US" sz="2800" dirty="0"/>
              <a:t> Students(SSN, Name, Age, GPA), Faculty(SSN, Name, Age, Rank). </a:t>
            </a:r>
          </a:p>
          <a:p>
            <a:pPr>
              <a:buFontTx/>
              <a:buNone/>
            </a:pPr>
            <a:r>
              <a:rPr lang="en-US" sz="2800" dirty="0">
                <a:solidFill>
                  <a:schemeClr val="accent1"/>
                </a:solidFill>
              </a:rPr>
              <a:t>Join:</a:t>
            </a:r>
            <a:r>
              <a:rPr lang="en-US" sz="2800" dirty="0"/>
              <a:t>  </a:t>
            </a:r>
          </a:p>
          <a:p>
            <a:pPr>
              <a:buFontTx/>
              <a:buNone/>
            </a:pPr>
            <a:r>
              <a:rPr lang="en-US" sz="2800" dirty="0"/>
              <a:t>    Students </a:t>
            </a:r>
            <a:r>
              <a:rPr lang="en-US" sz="2800" dirty="0">
                <a:sym typeface="Symbol" pitchFamily="18" charset="2"/>
              </a:rPr>
              <a:t>⋈ </a:t>
            </a:r>
            <a:r>
              <a:rPr lang="en-US" sz="2800" baseline="-8000" dirty="0" err="1"/>
              <a:t>Students.Age</a:t>
            </a:r>
            <a:r>
              <a:rPr lang="en-US" sz="2800" baseline="-8000" dirty="0"/>
              <a:t> = </a:t>
            </a:r>
            <a:r>
              <a:rPr lang="en-US" sz="2800" baseline="-8000" dirty="0" err="1"/>
              <a:t>Faculty.Age</a:t>
            </a:r>
            <a:r>
              <a:rPr lang="en-US" sz="2800" dirty="0"/>
              <a:t> Faculty</a:t>
            </a:r>
          </a:p>
          <a:p>
            <a:pPr>
              <a:buFontTx/>
              <a:buNone/>
            </a:pPr>
            <a:endParaRPr lang="en-US" sz="2800" dirty="0"/>
          </a:p>
          <a:p>
            <a:pPr>
              <a:buFontTx/>
              <a:buNone/>
            </a:pPr>
            <a:r>
              <a:rPr lang="en-US" sz="2800" dirty="0"/>
              <a:t>Hash function on Age:  h(x) = x mod 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381000"/>
            <a:ext cx="7772400" cy="1143000"/>
          </a:xfrm>
        </p:spPr>
        <p:txBody>
          <a:bodyPr/>
          <a:lstStyle/>
          <a:p>
            <a:r>
              <a:rPr lang="en-US"/>
              <a:t>Hash Join: Example (2)</a:t>
            </a:r>
          </a:p>
        </p:txBody>
      </p:sp>
      <p:sp>
        <p:nvSpPr>
          <p:cNvPr id="94210" name="Rectangle 3"/>
          <p:cNvSpPr>
            <a:spLocks noGrp="1" noChangeArrowheads="1"/>
          </p:cNvSpPr>
          <p:nvPr>
            <p:ph idx="1"/>
          </p:nvPr>
        </p:nvSpPr>
        <p:spPr>
          <a:xfrm>
            <a:off x="381000" y="1600200"/>
            <a:ext cx="8382000" cy="4114800"/>
          </a:xfrm>
        </p:spPr>
        <p:txBody>
          <a:bodyPr/>
          <a:lstStyle/>
          <a:p>
            <a:pPr>
              <a:buFontTx/>
              <a:buNone/>
            </a:pPr>
            <a:r>
              <a:rPr lang="en-US" dirty="0"/>
              <a:t>    </a:t>
            </a:r>
            <a:r>
              <a:rPr lang="en-US" sz="2800" dirty="0"/>
              <a:t>Students                                Faculty</a:t>
            </a:r>
          </a:p>
          <a:p>
            <a:pPr>
              <a:buFontTx/>
              <a:buNone/>
            </a:pPr>
            <a:r>
              <a:rPr lang="en-US" sz="2800" dirty="0"/>
              <a:t>     SSN    Name  Age     GPA          SSN  Name   Age  Rank</a:t>
            </a:r>
            <a:r>
              <a:rPr lang="en-US" dirty="0"/>
              <a:t>   </a:t>
            </a:r>
          </a:p>
          <a:p>
            <a:pPr>
              <a:lnSpc>
                <a:spcPct val="90000"/>
              </a:lnSpc>
              <a:buFontTx/>
              <a:buNone/>
            </a:pPr>
            <a:r>
              <a:rPr lang="en-US" sz="2800" dirty="0"/>
              <a:t>		s1</a:t>
            </a:r>
            <a:r>
              <a:rPr lang="en-US" dirty="0"/>
              <a:t>                     25              			</a:t>
            </a:r>
            <a:r>
              <a:rPr lang="en-US" sz="2800" dirty="0"/>
              <a:t>f1</a:t>
            </a:r>
            <a:r>
              <a:rPr lang="en-US" dirty="0"/>
              <a:t>                         23 </a:t>
            </a:r>
          </a:p>
          <a:p>
            <a:pPr>
              <a:buFontTx/>
              <a:buNone/>
            </a:pPr>
            <a:r>
              <a:rPr lang="en-US" sz="2800" dirty="0"/>
              <a:t>		s2</a:t>
            </a:r>
            <a:r>
              <a:rPr lang="en-US" dirty="0"/>
              <a:t>                     21             			</a:t>
            </a:r>
            <a:r>
              <a:rPr lang="en-US" sz="2800" dirty="0"/>
              <a:t>f2</a:t>
            </a:r>
            <a:r>
              <a:rPr lang="en-US" dirty="0"/>
              <a:t>                         41 </a:t>
            </a:r>
          </a:p>
          <a:p>
            <a:pPr>
              <a:buFontTx/>
              <a:buNone/>
            </a:pPr>
            <a:r>
              <a:rPr lang="en-US" sz="2800" dirty="0"/>
              <a:t>		s3</a:t>
            </a:r>
            <a:r>
              <a:rPr lang="en-US" dirty="0"/>
              <a:t>                     19            			 </a:t>
            </a:r>
            <a:r>
              <a:rPr lang="en-US" sz="2800" dirty="0"/>
              <a:t>f3</a:t>
            </a:r>
            <a:r>
              <a:rPr lang="en-US" dirty="0"/>
              <a:t>                        33 </a:t>
            </a:r>
          </a:p>
          <a:p>
            <a:pPr>
              <a:buFontTx/>
              <a:buNone/>
            </a:pPr>
            <a:r>
              <a:rPr lang="en-US" sz="2800" dirty="0"/>
              <a:t>		s4</a:t>
            </a:r>
            <a:r>
              <a:rPr lang="en-US" dirty="0"/>
              <a:t>                     23             			</a:t>
            </a:r>
            <a:r>
              <a:rPr lang="en-US" sz="2800" dirty="0"/>
              <a:t>f4</a:t>
            </a:r>
            <a:r>
              <a:rPr lang="en-US" dirty="0"/>
              <a:t>                         41</a:t>
            </a:r>
          </a:p>
          <a:p>
            <a:pPr>
              <a:buFontTx/>
              <a:buNone/>
            </a:pPr>
            <a:r>
              <a:rPr lang="en-US" sz="2800" dirty="0"/>
              <a:t>		s5</a:t>
            </a:r>
            <a:r>
              <a:rPr lang="en-US" dirty="0"/>
              <a:t>                     21            			 </a:t>
            </a:r>
            <a:r>
              <a:rPr lang="en-US" sz="2800" dirty="0"/>
              <a:t>f5</a:t>
            </a:r>
            <a:r>
              <a:rPr lang="en-US" dirty="0"/>
              <a:t>                        25</a:t>
            </a:r>
          </a:p>
        </p:txBody>
      </p:sp>
      <p:sp>
        <p:nvSpPr>
          <p:cNvPr id="94211" name="Rectangle 4"/>
          <p:cNvSpPr>
            <a:spLocks noChangeArrowheads="1"/>
          </p:cNvSpPr>
          <p:nvPr/>
        </p:nvSpPr>
        <p:spPr bwMode="auto">
          <a:xfrm>
            <a:off x="838200" y="2590800"/>
            <a:ext cx="3581400" cy="2971800"/>
          </a:xfrm>
          <a:prstGeom prst="rect">
            <a:avLst/>
          </a:prstGeom>
          <a:noFill/>
          <a:ln w="9525">
            <a:solidFill>
              <a:schemeClr val="tx1"/>
            </a:solidFill>
            <a:miter lim="800000"/>
            <a:headEnd/>
            <a:tailEnd/>
          </a:ln>
        </p:spPr>
        <p:txBody>
          <a:bodyPr wrap="none" anchor="ctr"/>
          <a:lstStyle/>
          <a:p>
            <a:endParaRPr lang="en-US"/>
          </a:p>
        </p:txBody>
      </p:sp>
      <p:sp>
        <p:nvSpPr>
          <p:cNvPr id="94212" name="Rectangle 5"/>
          <p:cNvSpPr>
            <a:spLocks noChangeArrowheads="1"/>
          </p:cNvSpPr>
          <p:nvPr/>
        </p:nvSpPr>
        <p:spPr bwMode="auto">
          <a:xfrm>
            <a:off x="5029200" y="2590798"/>
            <a:ext cx="3581400" cy="2971801"/>
          </a:xfrm>
          <a:prstGeom prst="rect">
            <a:avLst/>
          </a:prstGeom>
          <a:noFill/>
          <a:ln w="9525">
            <a:solidFill>
              <a:schemeClr val="tx1"/>
            </a:solidFill>
            <a:miter lim="800000"/>
            <a:headEnd/>
            <a:tailEnd/>
          </a:ln>
        </p:spPr>
        <p:txBody>
          <a:bodyPr wrap="none" anchor="ctr"/>
          <a:lstStyle/>
          <a:p>
            <a:endParaRPr lang="en-US"/>
          </a:p>
        </p:txBody>
      </p:sp>
      <p:sp>
        <p:nvSpPr>
          <p:cNvPr id="94215" name="Line 8"/>
          <p:cNvSpPr>
            <a:spLocks noChangeShapeType="1"/>
          </p:cNvSpPr>
          <p:nvPr/>
        </p:nvSpPr>
        <p:spPr bwMode="auto">
          <a:xfrm>
            <a:off x="838200" y="3124200"/>
            <a:ext cx="3581400" cy="0"/>
          </a:xfrm>
          <a:prstGeom prst="line">
            <a:avLst/>
          </a:prstGeom>
          <a:noFill/>
          <a:ln w="9525">
            <a:solidFill>
              <a:schemeClr val="tx1"/>
            </a:solidFill>
            <a:round/>
            <a:headEnd/>
            <a:tailEnd/>
          </a:ln>
        </p:spPr>
        <p:txBody>
          <a:bodyPr wrap="none" anchor="ctr"/>
          <a:lstStyle/>
          <a:p>
            <a:endParaRPr lang="en-US"/>
          </a:p>
        </p:txBody>
      </p:sp>
      <p:sp>
        <p:nvSpPr>
          <p:cNvPr id="94216" name="Line 9"/>
          <p:cNvSpPr>
            <a:spLocks noChangeShapeType="1"/>
          </p:cNvSpPr>
          <p:nvPr/>
        </p:nvSpPr>
        <p:spPr bwMode="auto">
          <a:xfrm>
            <a:off x="838200" y="3581400"/>
            <a:ext cx="3581400" cy="0"/>
          </a:xfrm>
          <a:prstGeom prst="line">
            <a:avLst/>
          </a:prstGeom>
          <a:noFill/>
          <a:ln w="9525">
            <a:solidFill>
              <a:schemeClr val="tx1"/>
            </a:solidFill>
            <a:round/>
            <a:headEnd/>
            <a:tailEnd/>
          </a:ln>
        </p:spPr>
        <p:txBody>
          <a:bodyPr wrap="none" anchor="ctr"/>
          <a:lstStyle/>
          <a:p>
            <a:endParaRPr lang="en-US"/>
          </a:p>
        </p:txBody>
      </p:sp>
      <p:sp>
        <p:nvSpPr>
          <p:cNvPr id="94217" name="Line 10"/>
          <p:cNvSpPr>
            <a:spLocks noChangeShapeType="1"/>
          </p:cNvSpPr>
          <p:nvPr/>
        </p:nvSpPr>
        <p:spPr bwMode="auto">
          <a:xfrm>
            <a:off x="838200" y="4038600"/>
            <a:ext cx="3581400" cy="0"/>
          </a:xfrm>
          <a:prstGeom prst="line">
            <a:avLst/>
          </a:prstGeom>
          <a:noFill/>
          <a:ln w="9525">
            <a:solidFill>
              <a:schemeClr val="tx1"/>
            </a:solidFill>
            <a:round/>
            <a:headEnd/>
            <a:tailEnd/>
          </a:ln>
        </p:spPr>
        <p:txBody>
          <a:bodyPr wrap="none" anchor="ctr"/>
          <a:lstStyle/>
          <a:p>
            <a:endParaRPr lang="en-US"/>
          </a:p>
        </p:txBody>
      </p:sp>
      <p:sp>
        <p:nvSpPr>
          <p:cNvPr id="94218" name="Line 11"/>
          <p:cNvSpPr>
            <a:spLocks noChangeShapeType="1"/>
          </p:cNvSpPr>
          <p:nvPr/>
        </p:nvSpPr>
        <p:spPr bwMode="auto">
          <a:xfrm>
            <a:off x="838200" y="4495800"/>
            <a:ext cx="3581400" cy="0"/>
          </a:xfrm>
          <a:prstGeom prst="line">
            <a:avLst/>
          </a:prstGeom>
          <a:noFill/>
          <a:ln w="9525">
            <a:solidFill>
              <a:schemeClr val="tx1"/>
            </a:solidFill>
            <a:round/>
            <a:headEnd/>
            <a:tailEnd/>
          </a:ln>
        </p:spPr>
        <p:txBody>
          <a:bodyPr wrap="none" anchor="ctr"/>
          <a:lstStyle/>
          <a:p>
            <a:endParaRPr lang="en-US"/>
          </a:p>
        </p:txBody>
      </p:sp>
      <p:sp>
        <p:nvSpPr>
          <p:cNvPr id="94219" name="Line 12"/>
          <p:cNvSpPr>
            <a:spLocks noChangeShapeType="1"/>
          </p:cNvSpPr>
          <p:nvPr/>
        </p:nvSpPr>
        <p:spPr bwMode="auto">
          <a:xfrm>
            <a:off x="5029200" y="3048000"/>
            <a:ext cx="3581400" cy="0"/>
          </a:xfrm>
          <a:prstGeom prst="line">
            <a:avLst/>
          </a:prstGeom>
          <a:noFill/>
          <a:ln w="9525">
            <a:solidFill>
              <a:schemeClr val="tx1"/>
            </a:solidFill>
            <a:round/>
            <a:headEnd/>
            <a:tailEnd/>
          </a:ln>
        </p:spPr>
        <p:txBody>
          <a:bodyPr wrap="none" anchor="ctr"/>
          <a:lstStyle/>
          <a:p>
            <a:endParaRPr lang="en-US"/>
          </a:p>
        </p:txBody>
      </p:sp>
      <p:sp>
        <p:nvSpPr>
          <p:cNvPr id="94220" name="Line 13"/>
          <p:cNvSpPr>
            <a:spLocks noChangeShapeType="1"/>
          </p:cNvSpPr>
          <p:nvPr/>
        </p:nvSpPr>
        <p:spPr bwMode="auto">
          <a:xfrm>
            <a:off x="5029200" y="3505200"/>
            <a:ext cx="3581400" cy="0"/>
          </a:xfrm>
          <a:prstGeom prst="line">
            <a:avLst/>
          </a:prstGeom>
          <a:noFill/>
          <a:ln w="9525">
            <a:solidFill>
              <a:schemeClr val="tx1"/>
            </a:solidFill>
            <a:round/>
            <a:headEnd/>
            <a:tailEnd/>
          </a:ln>
        </p:spPr>
        <p:txBody>
          <a:bodyPr wrap="none" anchor="ctr"/>
          <a:lstStyle/>
          <a:p>
            <a:endParaRPr lang="en-US"/>
          </a:p>
        </p:txBody>
      </p:sp>
      <p:sp>
        <p:nvSpPr>
          <p:cNvPr id="94221" name="Line 14"/>
          <p:cNvSpPr>
            <a:spLocks noChangeShapeType="1"/>
          </p:cNvSpPr>
          <p:nvPr/>
        </p:nvSpPr>
        <p:spPr bwMode="auto">
          <a:xfrm>
            <a:off x="5029200" y="3962400"/>
            <a:ext cx="3581400" cy="0"/>
          </a:xfrm>
          <a:prstGeom prst="line">
            <a:avLst/>
          </a:prstGeom>
          <a:noFill/>
          <a:ln w="9525">
            <a:solidFill>
              <a:schemeClr val="tx1"/>
            </a:solidFill>
            <a:round/>
            <a:headEnd/>
            <a:tailEnd/>
          </a:ln>
        </p:spPr>
        <p:txBody>
          <a:bodyPr wrap="none" anchor="ctr"/>
          <a:lstStyle/>
          <a:p>
            <a:endParaRPr lang="en-US"/>
          </a:p>
        </p:txBody>
      </p:sp>
      <p:sp>
        <p:nvSpPr>
          <p:cNvPr id="94222" name="Line 15"/>
          <p:cNvSpPr>
            <a:spLocks noChangeShapeType="1"/>
          </p:cNvSpPr>
          <p:nvPr/>
        </p:nvSpPr>
        <p:spPr bwMode="auto">
          <a:xfrm>
            <a:off x="5029200" y="4495800"/>
            <a:ext cx="3581400" cy="0"/>
          </a:xfrm>
          <a:prstGeom prst="line">
            <a:avLst/>
          </a:prstGeom>
          <a:noFill/>
          <a:ln w="9525">
            <a:solidFill>
              <a:schemeClr val="tx1"/>
            </a:solidFill>
            <a:round/>
            <a:headEnd/>
            <a:tailEnd/>
          </a:ln>
        </p:spPr>
        <p:txBody>
          <a:bodyPr wrap="none" anchor="ctr"/>
          <a:lstStyle/>
          <a:p>
            <a:endParaRPr lang="en-US"/>
          </a:p>
        </p:txBody>
      </p:sp>
      <p:sp>
        <p:nvSpPr>
          <p:cNvPr id="94223" name="Line 16"/>
          <p:cNvSpPr>
            <a:spLocks noChangeShapeType="1"/>
          </p:cNvSpPr>
          <p:nvPr/>
        </p:nvSpPr>
        <p:spPr bwMode="auto">
          <a:xfrm>
            <a:off x="1676400" y="2590800"/>
            <a:ext cx="0" cy="2971800"/>
          </a:xfrm>
          <a:prstGeom prst="line">
            <a:avLst/>
          </a:prstGeom>
          <a:noFill/>
          <a:ln w="9525">
            <a:solidFill>
              <a:schemeClr val="tx1"/>
            </a:solidFill>
            <a:round/>
            <a:headEnd/>
            <a:tailEnd/>
          </a:ln>
        </p:spPr>
        <p:txBody>
          <a:bodyPr wrap="none" anchor="ctr"/>
          <a:lstStyle/>
          <a:p>
            <a:endParaRPr lang="en-US"/>
          </a:p>
        </p:txBody>
      </p:sp>
      <p:sp>
        <p:nvSpPr>
          <p:cNvPr id="94224" name="Line 17"/>
          <p:cNvSpPr>
            <a:spLocks noChangeShapeType="1"/>
          </p:cNvSpPr>
          <p:nvPr/>
        </p:nvSpPr>
        <p:spPr bwMode="auto">
          <a:xfrm>
            <a:off x="2590800" y="2590800"/>
            <a:ext cx="0" cy="2971800"/>
          </a:xfrm>
          <a:prstGeom prst="line">
            <a:avLst/>
          </a:prstGeom>
          <a:noFill/>
          <a:ln w="9525">
            <a:solidFill>
              <a:schemeClr val="tx1"/>
            </a:solidFill>
            <a:round/>
            <a:headEnd/>
            <a:tailEnd/>
          </a:ln>
        </p:spPr>
        <p:txBody>
          <a:bodyPr wrap="none" anchor="ctr"/>
          <a:lstStyle/>
          <a:p>
            <a:endParaRPr lang="en-US"/>
          </a:p>
        </p:txBody>
      </p:sp>
      <p:sp>
        <p:nvSpPr>
          <p:cNvPr id="94225" name="Line 18"/>
          <p:cNvSpPr>
            <a:spLocks noChangeShapeType="1"/>
          </p:cNvSpPr>
          <p:nvPr/>
        </p:nvSpPr>
        <p:spPr bwMode="auto">
          <a:xfrm>
            <a:off x="3429000" y="2590800"/>
            <a:ext cx="0" cy="2971800"/>
          </a:xfrm>
          <a:prstGeom prst="line">
            <a:avLst/>
          </a:prstGeom>
          <a:noFill/>
          <a:ln w="9525">
            <a:solidFill>
              <a:schemeClr val="tx1"/>
            </a:solidFill>
            <a:round/>
            <a:headEnd/>
            <a:tailEnd/>
          </a:ln>
        </p:spPr>
        <p:txBody>
          <a:bodyPr wrap="none" anchor="ctr"/>
          <a:lstStyle/>
          <a:p>
            <a:endParaRPr lang="en-US"/>
          </a:p>
        </p:txBody>
      </p:sp>
      <p:sp>
        <p:nvSpPr>
          <p:cNvPr id="94226" name="Line 19"/>
          <p:cNvSpPr>
            <a:spLocks noChangeShapeType="1"/>
          </p:cNvSpPr>
          <p:nvPr/>
        </p:nvSpPr>
        <p:spPr bwMode="auto">
          <a:xfrm>
            <a:off x="5791200" y="2590798"/>
            <a:ext cx="0" cy="2971802"/>
          </a:xfrm>
          <a:prstGeom prst="line">
            <a:avLst/>
          </a:prstGeom>
          <a:noFill/>
          <a:ln w="9525">
            <a:solidFill>
              <a:schemeClr val="tx1"/>
            </a:solidFill>
            <a:round/>
            <a:headEnd/>
            <a:tailEnd/>
          </a:ln>
        </p:spPr>
        <p:txBody>
          <a:bodyPr wrap="none" anchor="ctr"/>
          <a:lstStyle/>
          <a:p>
            <a:endParaRPr lang="en-US"/>
          </a:p>
        </p:txBody>
      </p:sp>
      <p:sp>
        <p:nvSpPr>
          <p:cNvPr id="94227" name="Line 20"/>
          <p:cNvSpPr>
            <a:spLocks noChangeShapeType="1"/>
          </p:cNvSpPr>
          <p:nvPr/>
        </p:nvSpPr>
        <p:spPr bwMode="auto">
          <a:xfrm>
            <a:off x="6781800" y="2590798"/>
            <a:ext cx="0" cy="2971802"/>
          </a:xfrm>
          <a:prstGeom prst="line">
            <a:avLst/>
          </a:prstGeom>
          <a:noFill/>
          <a:ln w="9525">
            <a:solidFill>
              <a:schemeClr val="tx1"/>
            </a:solidFill>
            <a:round/>
            <a:headEnd/>
            <a:tailEnd/>
          </a:ln>
        </p:spPr>
        <p:txBody>
          <a:bodyPr wrap="none" anchor="ctr"/>
          <a:lstStyle/>
          <a:p>
            <a:endParaRPr lang="en-US"/>
          </a:p>
        </p:txBody>
      </p:sp>
      <p:sp>
        <p:nvSpPr>
          <p:cNvPr id="94228" name="Line 21"/>
          <p:cNvSpPr>
            <a:spLocks noChangeShapeType="1"/>
          </p:cNvSpPr>
          <p:nvPr/>
        </p:nvSpPr>
        <p:spPr bwMode="auto">
          <a:xfrm>
            <a:off x="7620000" y="2590798"/>
            <a:ext cx="0" cy="2971802"/>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85800" y="457200"/>
            <a:ext cx="7772400" cy="685800"/>
          </a:xfrm>
        </p:spPr>
        <p:txBody>
          <a:bodyPr/>
          <a:lstStyle/>
          <a:p>
            <a:r>
              <a:rPr lang="en-US"/>
              <a:t>Hash Join: Example (3) </a:t>
            </a:r>
          </a:p>
        </p:txBody>
      </p:sp>
      <p:sp>
        <p:nvSpPr>
          <p:cNvPr id="96258" name="Rectangle 3"/>
          <p:cNvSpPr>
            <a:spLocks noGrp="1" noChangeArrowheads="1"/>
          </p:cNvSpPr>
          <p:nvPr>
            <p:ph idx="1"/>
          </p:nvPr>
        </p:nvSpPr>
        <p:spPr>
          <a:xfrm>
            <a:off x="533400" y="1447800"/>
            <a:ext cx="8305800" cy="5029200"/>
          </a:xfrm>
        </p:spPr>
        <p:txBody>
          <a:bodyPr/>
          <a:lstStyle/>
          <a:p>
            <a:pPr>
              <a:lnSpc>
                <a:spcPct val="90000"/>
              </a:lnSpc>
              <a:buFontTx/>
              <a:buNone/>
            </a:pPr>
            <a:r>
              <a:rPr lang="en-US" sz="2800" dirty="0">
                <a:solidFill>
                  <a:schemeClr val="accent1"/>
                </a:solidFill>
              </a:rPr>
              <a:t>Step 1:</a:t>
            </a:r>
            <a:r>
              <a:rPr lang="en-US" sz="2800" dirty="0"/>
              <a:t> Create the hash table for faculty:</a:t>
            </a:r>
          </a:p>
          <a:p>
            <a:pPr>
              <a:lnSpc>
                <a:spcPct val="90000"/>
              </a:lnSpc>
              <a:buFontTx/>
              <a:buNone/>
            </a:pPr>
            <a:r>
              <a:rPr lang="en-US" dirty="0"/>
              <a:t>   bucket#</a:t>
            </a:r>
          </a:p>
          <a:p>
            <a:pPr>
              <a:lnSpc>
                <a:spcPct val="90000"/>
              </a:lnSpc>
              <a:spcBef>
                <a:spcPts val="1200"/>
              </a:spcBef>
              <a:buFontTx/>
              <a:buNone/>
            </a:pPr>
            <a:r>
              <a:rPr lang="en-US" dirty="0"/>
              <a:t>         0    25    f5               </a:t>
            </a:r>
          </a:p>
          <a:p>
            <a:pPr>
              <a:lnSpc>
                <a:spcPct val="90000"/>
              </a:lnSpc>
              <a:buFontTx/>
              <a:buNone/>
            </a:pPr>
            <a:r>
              <a:rPr lang="en-US" dirty="0"/>
              <a:t>         1    41    f2            41   f4 </a:t>
            </a:r>
          </a:p>
          <a:p>
            <a:pPr>
              <a:lnSpc>
                <a:spcPct val="90000"/>
              </a:lnSpc>
              <a:buFontTx/>
              <a:buNone/>
            </a:pPr>
            <a:r>
              <a:rPr lang="en-US" dirty="0"/>
              <a:t>         2 </a:t>
            </a:r>
          </a:p>
          <a:p>
            <a:pPr>
              <a:lnSpc>
                <a:spcPct val="90000"/>
              </a:lnSpc>
              <a:buFontTx/>
              <a:buNone/>
            </a:pPr>
            <a:r>
              <a:rPr lang="en-US" dirty="0"/>
              <a:t>         3    23    f1            33   f3 </a:t>
            </a:r>
          </a:p>
          <a:p>
            <a:pPr>
              <a:lnSpc>
                <a:spcPct val="90000"/>
              </a:lnSpc>
              <a:buFontTx/>
              <a:buNone/>
            </a:pPr>
            <a:r>
              <a:rPr lang="en-US" dirty="0"/>
              <a:t>         4  </a:t>
            </a:r>
          </a:p>
          <a:p>
            <a:pPr>
              <a:lnSpc>
                <a:spcPct val="120000"/>
              </a:lnSpc>
              <a:buFontTx/>
              <a:buNone/>
            </a:pPr>
            <a:r>
              <a:rPr lang="en-US" sz="2800" dirty="0">
                <a:solidFill>
                  <a:schemeClr val="accent1"/>
                </a:solidFill>
              </a:rPr>
              <a:t>Step 2:</a:t>
            </a:r>
            <a:r>
              <a:rPr lang="en-US" sz="2800" dirty="0"/>
              <a:t> Use student tuples to probe the hash table.</a:t>
            </a:r>
          </a:p>
        </p:txBody>
      </p:sp>
      <p:sp>
        <p:nvSpPr>
          <p:cNvPr id="96272" name="Line 17"/>
          <p:cNvSpPr>
            <a:spLocks noChangeShapeType="1"/>
          </p:cNvSpPr>
          <p:nvPr/>
        </p:nvSpPr>
        <p:spPr bwMode="auto">
          <a:xfrm>
            <a:off x="2362200" y="2895600"/>
            <a:ext cx="533400" cy="0"/>
          </a:xfrm>
          <a:prstGeom prst="line">
            <a:avLst/>
          </a:prstGeom>
          <a:noFill/>
          <a:ln w="19050">
            <a:solidFill>
              <a:schemeClr val="tx1"/>
            </a:solidFill>
            <a:round/>
            <a:headEnd/>
            <a:tailEnd type="triangle" w="med" len="med"/>
          </a:ln>
        </p:spPr>
        <p:txBody>
          <a:bodyPr wrap="none" anchor="ctr"/>
          <a:lstStyle/>
          <a:p>
            <a:endParaRPr lang="en-US"/>
          </a:p>
        </p:txBody>
      </p:sp>
      <p:sp>
        <p:nvSpPr>
          <p:cNvPr id="96273" name="Line 18"/>
          <p:cNvSpPr>
            <a:spLocks noChangeShapeType="1"/>
          </p:cNvSpPr>
          <p:nvPr/>
        </p:nvSpPr>
        <p:spPr bwMode="auto">
          <a:xfrm flipV="1">
            <a:off x="2362200" y="3665620"/>
            <a:ext cx="533400" cy="1"/>
          </a:xfrm>
          <a:prstGeom prst="line">
            <a:avLst/>
          </a:prstGeom>
          <a:noFill/>
          <a:ln w="19050">
            <a:solidFill>
              <a:schemeClr val="tx1"/>
            </a:solidFill>
            <a:round/>
            <a:headEnd/>
            <a:tailEnd type="triangle" w="med" len="med"/>
          </a:ln>
        </p:spPr>
        <p:txBody>
          <a:bodyPr wrap="none" anchor="ctr"/>
          <a:lstStyle/>
          <a:p>
            <a:endParaRPr lang="en-US"/>
          </a:p>
        </p:txBody>
      </p:sp>
      <p:sp>
        <p:nvSpPr>
          <p:cNvPr id="2" name="Rectangle 1">
            <a:extLst>
              <a:ext uri="{FF2B5EF4-FFF2-40B4-BE49-F238E27FC236}">
                <a16:creationId xmlns:a16="http://schemas.microsoft.com/office/drawing/2014/main" id="{8E38A094-1C48-F845-9E49-51E52AE74000}"/>
              </a:ext>
            </a:extLst>
          </p:cNvPr>
          <p:cNvSpPr/>
          <p:nvPr/>
        </p:nvSpPr>
        <p:spPr>
          <a:xfrm>
            <a:off x="1447800" y="2286000"/>
            <a:ext cx="9144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90EE02-F72C-7D4E-80D1-BF49AD4D3823}"/>
              </a:ext>
            </a:extLst>
          </p:cNvPr>
          <p:cNvCxnSpPr>
            <a:stCxn id="2" idx="0"/>
            <a:endCxn id="2" idx="2"/>
          </p:cNvCxnSpPr>
          <p:nvPr/>
        </p:nvCxnSpPr>
        <p:spPr>
          <a:xfrm>
            <a:off x="1905000" y="22860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3F511E9-31A7-4A48-8B7A-8329680C2876}"/>
              </a:ext>
            </a:extLst>
          </p:cNvPr>
          <p:cNvCxnSpPr/>
          <p:nvPr/>
        </p:nvCxnSpPr>
        <p:spPr>
          <a:xfrm>
            <a:off x="1447800" y="2743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EFB80-D787-DC46-974D-F710A3644B99}"/>
              </a:ext>
            </a:extLst>
          </p:cNvPr>
          <p:cNvCxnSpPr/>
          <p:nvPr/>
        </p:nvCxnSpPr>
        <p:spPr>
          <a:xfrm>
            <a:off x="1447800" y="32004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B34805A-998E-C94F-AA69-C722994F2FAF}"/>
              </a:ext>
            </a:extLst>
          </p:cNvPr>
          <p:cNvSpPr/>
          <p:nvPr/>
        </p:nvSpPr>
        <p:spPr>
          <a:xfrm>
            <a:off x="2895600" y="27432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BABEA5C-8944-E945-BC73-A911230FCF5C}"/>
              </a:ext>
            </a:extLst>
          </p:cNvPr>
          <p:cNvCxnSpPr>
            <a:stCxn id="7" idx="0"/>
            <a:endCxn id="7" idx="2"/>
          </p:cNvCxnSpPr>
          <p:nvPr/>
        </p:nvCxnSpPr>
        <p:spPr>
          <a:xfrm>
            <a:off x="3352800" y="2743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048D206-AF0B-8049-B44F-C9E3AD052EDA}"/>
              </a:ext>
            </a:extLst>
          </p:cNvPr>
          <p:cNvSpPr/>
          <p:nvPr/>
        </p:nvSpPr>
        <p:spPr>
          <a:xfrm>
            <a:off x="2895600" y="35052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B93EFBB-BC8B-CF4F-82A7-10E044D0BD17}"/>
              </a:ext>
            </a:extLst>
          </p:cNvPr>
          <p:cNvCxnSpPr>
            <a:stCxn id="28" idx="0"/>
          </p:cNvCxnSpPr>
          <p:nvPr/>
        </p:nvCxnSpPr>
        <p:spPr>
          <a:xfrm>
            <a:off x="3352800" y="3505200"/>
            <a:ext cx="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685800" y="457200"/>
            <a:ext cx="7772400" cy="1143000"/>
          </a:xfrm>
        </p:spPr>
        <p:txBody>
          <a:bodyPr/>
          <a:lstStyle/>
          <a:p>
            <a:r>
              <a:rPr lang="en-US"/>
              <a:t>Hash Join: Cost</a:t>
            </a:r>
          </a:p>
        </p:txBody>
      </p:sp>
      <p:sp>
        <p:nvSpPr>
          <p:cNvPr id="98306" name="Rectangle 3"/>
          <p:cNvSpPr>
            <a:spLocks noGrp="1" noChangeArrowheads="1"/>
          </p:cNvSpPr>
          <p:nvPr>
            <p:ph idx="1"/>
          </p:nvPr>
        </p:nvSpPr>
        <p:spPr>
          <a:xfrm>
            <a:off x="457200" y="1752600"/>
            <a:ext cx="8153400" cy="4114800"/>
          </a:xfrm>
        </p:spPr>
        <p:txBody>
          <a:bodyPr/>
          <a:lstStyle/>
          <a:p>
            <a:r>
              <a:rPr lang="en-US" sz="2800" dirty="0"/>
              <a:t>Number of comparisons: O(m + </a:t>
            </a:r>
            <a:r>
              <a:rPr lang="en-US" sz="2800" dirty="0" err="1"/>
              <a:t>n</a:t>
            </a:r>
            <a:r>
              <a:rPr lang="en-US" sz="2800" dirty="0" err="1">
                <a:sym typeface="Symbol" pitchFamily="18" charset="2"/>
              </a:rPr>
              <a:t></a:t>
            </a:r>
            <a:r>
              <a:rPr lang="en-US" sz="2800" dirty="0" err="1"/>
              <a:t>b</a:t>
            </a:r>
            <a:r>
              <a:rPr lang="en-US" sz="2800" dirty="0"/>
              <a:t>)</a:t>
            </a:r>
          </a:p>
          <a:p>
            <a:pPr>
              <a:buFontTx/>
              <a:buNone/>
            </a:pPr>
            <a:r>
              <a:rPr lang="en-US" sz="2800" dirty="0"/>
              <a:t>  where b is the average # of tuples per bucket</a:t>
            </a:r>
          </a:p>
          <a:p>
            <a:pPr>
              <a:buFontTx/>
              <a:buNone/>
            </a:pPr>
            <a:endParaRPr lang="en-US" sz="2800" dirty="0"/>
          </a:p>
          <a:p>
            <a:r>
              <a:rPr lang="en-US" sz="2800" dirty="0"/>
              <a:t>N</a:t>
            </a:r>
            <a:r>
              <a:rPr lang="en-US" sz="2800"/>
              <a:t>umber </a:t>
            </a:r>
            <a:r>
              <a:rPr lang="en-US" sz="2800" dirty="0"/>
              <a:t>of I/O pages: O(N + M) if the hash table can be held in memory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304800"/>
            <a:ext cx="7772400" cy="914400"/>
          </a:xfrm>
        </p:spPr>
        <p:txBody>
          <a:bodyPr/>
          <a:lstStyle/>
          <a:p>
            <a:r>
              <a:rPr lang="en-US" sz="4000">
                <a:latin typeface="Times New Roman" charset="0"/>
              </a:rPr>
              <a:t>Join Algorithm: Comparisons</a:t>
            </a:r>
            <a:endParaRPr lang="en-US">
              <a:latin typeface="Times New Roman" charset="0"/>
            </a:endParaRPr>
          </a:p>
        </p:txBody>
      </p:sp>
      <p:sp>
        <p:nvSpPr>
          <p:cNvPr id="105475" name="Rectangle 3"/>
          <p:cNvSpPr>
            <a:spLocks noGrp="1" noChangeArrowheads="1"/>
          </p:cNvSpPr>
          <p:nvPr>
            <p:ph idx="1"/>
          </p:nvPr>
        </p:nvSpPr>
        <p:spPr>
          <a:xfrm>
            <a:off x="152400" y="1295400"/>
            <a:ext cx="8839200" cy="5257800"/>
          </a:xfrm>
        </p:spPr>
        <p:txBody>
          <a:bodyPr>
            <a:normAutofit lnSpcReduction="10000"/>
          </a:bodyPr>
          <a:lstStyle/>
          <a:p>
            <a:r>
              <a:rPr lang="en-US" sz="2600" dirty="0">
                <a:latin typeface="Times New Roman" charset="0"/>
              </a:rPr>
              <a:t>Hash join is highly effective when it is applicable. Hash join is only applicable to equijoin.</a:t>
            </a:r>
          </a:p>
          <a:p>
            <a:pPr lvl="1"/>
            <a:r>
              <a:rPr lang="en-US" sz="2400" dirty="0">
                <a:latin typeface="Times New Roman" charset="0"/>
              </a:rPr>
              <a:t>A good scenario: the hash table can be held in memory.</a:t>
            </a:r>
          </a:p>
          <a:p>
            <a:pPr marL="342900" lvl="1" indent="0">
              <a:buNone/>
            </a:pPr>
            <a:r>
              <a:rPr lang="en-US" sz="2400" dirty="0">
                <a:latin typeface="Times New Roman" charset="0"/>
              </a:rPr>
              <a:t> </a:t>
            </a:r>
          </a:p>
          <a:p>
            <a:pPr>
              <a:spcBef>
                <a:spcPts val="600"/>
              </a:spcBef>
            </a:pPr>
            <a:r>
              <a:rPr lang="en-US" sz="2600" dirty="0">
                <a:latin typeface="Times New Roman" charset="0"/>
              </a:rPr>
              <a:t>Sort-merge performs well when both R and S are large relations.</a:t>
            </a:r>
          </a:p>
          <a:p>
            <a:pPr lvl="1">
              <a:spcBef>
                <a:spcPts val="600"/>
              </a:spcBef>
            </a:pPr>
            <a:r>
              <a:rPr lang="en-US" sz="2400" dirty="0">
                <a:latin typeface="Times New Roman" charset="0"/>
              </a:rPr>
              <a:t>A good scenario: both tables are already sorted.</a:t>
            </a:r>
          </a:p>
          <a:p>
            <a:pPr lvl="1">
              <a:spcBef>
                <a:spcPts val="600"/>
              </a:spcBef>
              <a:spcAft>
                <a:spcPts val="600"/>
              </a:spcAft>
            </a:pPr>
            <a:r>
              <a:rPr lang="en-US" sz="2400" dirty="0">
                <a:latin typeface="Times New Roman" charset="0"/>
              </a:rPr>
              <a:t>Another good scenario: both have indexes and </a:t>
            </a:r>
            <a:r>
              <a:rPr lang="en-US" sz="2400" i="1" dirty="0">
                <a:solidFill>
                  <a:schemeClr val="accent1"/>
                </a:solidFill>
                <a:latin typeface="Times New Roman" charset="0"/>
              </a:rPr>
              <a:t>join selectivity </a:t>
            </a:r>
            <a:r>
              <a:rPr lang="en-US" sz="2400" dirty="0">
                <a:latin typeface="Times New Roman" charset="0"/>
              </a:rPr>
              <a:t>(percentage of pairs that match) is very low.</a:t>
            </a:r>
          </a:p>
          <a:p>
            <a:pPr lvl="1">
              <a:spcBef>
                <a:spcPts val="600"/>
              </a:spcBef>
              <a:spcAft>
                <a:spcPts val="600"/>
              </a:spcAft>
            </a:pPr>
            <a:endParaRPr lang="en-US" sz="2400" dirty="0">
              <a:latin typeface="Times New Roman" charset="0"/>
            </a:endParaRPr>
          </a:p>
          <a:p>
            <a:r>
              <a:rPr lang="en-US" sz="2600" dirty="0">
                <a:latin typeface="Times New Roman" charset="0"/>
              </a:rPr>
              <a:t>Nested-loop performs well when one relation is large and one relation is small (say, can be entirely held in memory).</a:t>
            </a:r>
          </a:p>
          <a:p>
            <a:pPr lvl="1"/>
            <a:r>
              <a:rPr lang="en-US" sz="2400" dirty="0">
                <a:latin typeface="Times New Roman" charset="0"/>
              </a:rPr>
              <a:t>A very good scenario: the large table has index on joining attribute.</a:t>
            </a:r>
          </a:p>
        </p:txBody>
      </p:sp>
    </p:spTree>
    <p:extLst>
      <p:ext uri="{BB962C8B-B14F-4D97-AF65-F5344CB8AC3E}">
        <p14:creationId xmlns:p14="http://schemas.microsoft.com/office/powerpoint/2010/main" val="315786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547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685800" y="457200"/>
            <a:ext cx="7772400" cy="914400"/>
          </a:xfrm>
        </p:spPr>
        <p:txBody>
          <a:bodyPr/>
          <a:lstStyle/>
          <a:p>
            <a:r>
              <a:rPr lang="en-US"/>
              <a:t>Execution Order of Operations</a:t>
            </a:r>
          </a:p>
        </p:txBody>
      </p:sp>
      <p:sp>
        <p:nvSpPr>
          <p:cNvPr id="102402" name="Rectangle 3"/>
          <p:cNvSpPr>
            <a:spLocks noGrp="1" noChangeArrowheads="1"/>
          </p:cNvSpPr>
          <p:nvPr>
            <p:ph idx="1"/>
          </p:nvPr>
        </p:nvSpPr>
        <p:spPr>
          <a:xfrm>
            <a:off x="685800" y="1676400"/>
            <a:ext cx="8001000" cy="4114800"/>
          </a:xfrm>
        </p:spPr>
        <p:txBody>
          <a:bodyPr/>
          <a:lstStyle/>
          <a:p>
            <a:pPr>
              <a:buFontTx/>
              <a:buNone/>
            </a:pPr>
            <a:r>
              <a:rPr lang="en-US" sz="3200" dirty="0"/>
              <a:t>Two approaches to </a:t>
            </a:r>
            <a:r>
              <a:rPr lang="en-US" sz="3200" dirty="0">
                <a:solidFill>
                  <a:srgbClr val="0070C0"/>
                </a:solidFill>
              </a:rPr>
              <a:t>determine</a:t>
            </a:r>
            <a:r>
              <a:rPr lang="en-US" sz="3200" dirty="0"/>
              <a:t> </a:t>
            </a:r>
            <a:r>
              <a:rPr lang="en-US" sz="3200" dirty="0">
                <a:solidFill>
                  <a:srgbClr val="0070C0"/>
                </a:solidFill>
              </a:rPr>
              <a:t>a good execution order:</a:t>
            </a:r>
          </a:p>
          <a:p>
            <a:pPr>
              <a:buFontTx/>
              <a:buNone/>
            </a:pPr>
            <a:endParaRPr lang="en-US" sz="2800" dirty="0">
              <a:solidFill>
                <a:srgbClr val="0070C0"/>
              </a:solidFill>
            </a:endParaRPr>
          </a:p>
          <a:p>
            <a:pPr lvl="1"/>
            <a:r>
              <a:rPr lang="en-US" sz="3200" dirty="0">
                <a:solidFill>
                  <a:srgbClr val="0070C0"/>
                </a:solidFill>
              </a:rPr>
              <a:t>Algebraic manipulation method </a:t>
            </a:r>
          </a:p>
          <a:p>
            <a:pPr lvl="1"/>
            <a:endParaRPr lang="en-US" sz="3200" dirty="0">
              <a:solidFill>
                <a:srgbClr val="0070C0"/>
              </a:solidFill>
            </a:endParaRPr>
          </a:p>
          <a:p>
            <a:pPr lvl="1"/>
            <a:r>
              <a:rPr lang="en-US" sz="3200" dirty="0">
                <a:solidFill>
                  <a:srgbClr val="0070C0"/>
                </a:solidFill>
              </a:rPr>
              <a:t>Cost estimation method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85800" y="381000"/>
            <a:ext cx="7772400" cy="990600"/>
          </a:xfrm>
        </p:spPr>
        <p:txBody>
          <a:bodyPr/>
          <a:lstStyle/>
          <a:p>
            <a:r>
              <a:rPr lang="en-US" sz="4000"/>
              <a:t>Algebraic Manipulation</a:t>
            </a:r>
            <a:endParaRPr lang="en-US"/>
          </a:p>
        </p:txBody>
      </p:sp>
      <p:sp>
        <p:nvSpPr>
          <p:cNvPr id="104450" name="Rectangle 3"/>
          <p:cNvSpPr>
            <a:spLocks noGrp="1" noChangeArrowheads="1"/>
          </p:cNvSpPr>
          <p:nvPr>
            <p:ph idx="1"/>
          </p:nvPr>
        </p:nvSpPr>
        <p:spPr>
          <a:xfrm>
            <a:off x="457200" y="1676400"/>
            <a:ext cx="8305800" cy="4114800"/>
          </a:xfrm>
        </p:spPr>
        <p:txBody>
          <a:bodyPr/>
          <a:lstStyle/>
          <a:p>
            <a:pPr>
              <a:buFontTx/>
              <a:buNone/>
            </a:pPr>
            <a:r>
              <a:rPr lang="en-US" sz="2800" dirty="0"/>
              <a:t>Basic ideas: </a:t>
            </a:r>
          </a:p>
          <a:p>
            <a:r>
              <a:rPr lang="en-US" sz="2800" dirty="0"/>
              <a:t>represent each relational query in (extended) relational algebra</a:t>
            </a:r>
          </a:p>
          <a:p>
            <a:r>
              <a:rPr lang="en-US" sz="2800" dirty="0"/>
              <a:t>transform it to an equivalent relational algebra expression that represents a better execution plan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304800"/>
            <a:ext cx="7772400" cy="914400"/>
          </a:xfrm>
        </p:spPr>
        <p:txBody>
          <a:bodyPr/>
          <a:lstStyle/>
          <a:p>
            <a:r>
              <a:rPr lang="en-US"/>
              <a:t>An Example (4) </a:t>
            </a:r>
          </a:p>
        </p:txBody>
      </p:sp>
      <p:sp>
        <p:nvSpPr>
          <p:cNvPr id="22530" name="Rectangle 3"/>
          <p:cNvSpPr>
            <a:spLocks noGrp="1" noChangeArrowheads="1"/>
          </p:cNvSpPr>
          <p:nvPr>
            <p:ph idx="1"/>
          </p:nvPr>
        </p:nvSpPr>
        <p:spPr>
          <a:xfrm>
            <a:off x="685800" y="1371600"/>
            <a:ext cx="7772400" cy="4114800"/>
          </a:xfrm>
        </p:spPr>
        <p:txBody>
          <a:bodyPr/>
          <a:lstStyle/>
          <a:p>
            <a:pPr>
              <a:buFontTx/>
              <a:buNone/>
            </a:pPr>
            <a:r>
              <a:rPr lang="en-US" sz="2800"/>
              <a:t>Plan B is likely to cost much less than plan A because:</a:t>
            </a:r>
          </a:p>
          <a:p>
            <a:r>
              <a:rPr lang="en-US" sz="2800"/>
              <a:t>B(1) costs less than A(2)</a:t>
            </a:r>
          </a:p>
          <a:p>
            <a:r>
              <a:rPr lang="en-US" sz="2800"/>
              <a:t>B(2) costs less than A(1)</a:t>
            </a:r>
          </a:p>
          <a:p>
            <a:r>
              <a:rPr lang="en-US" sz="2800"/>
              <a:t>B(3) costs the same as A(3)</a:t>
            </a:r>
            <a:endParaRPr lang="en-US" sz="2800" b="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457200" y="304800"/>
            <a:ext cx="8305800" cy="1143000"/>
          </a:xfrm>
        </p:spPr>
        <p:txBody>
          <a:bodyPr/>
          <a:lstStyle/>
          <a:p>
            <a:r>
              <a:rPr lang="en-US"/>
              <a:t>Algebraic Transformation Rules (1)</a:t>
            </a:r>
          </a:p>
        </p:txBody>
      </p:sp>
      <p:sp>
        <p:nvSpPr>
          <p:cNvPr id="106498" name="Rectangle 3"/>
          <p:cNvSpPr>
            <a:spLocks noGrp="1" noChangeArrowheads="1"/>
          </p:cNvSpPr>
          <p:nvPr>
            <p:ph idx="1"/>
          </p:nvPr>
        </p:nvSpPr>
        <p:spPr>
          <a:xfrm>
            <a:off x="381000" y="1524000"/>
            <a:ext cx="8382000" cy="3962400"/>
          </a:xfrm>
        </p:spPr>
        <p:txBody>
          <a:bodyPr/>
          <a:lstStyle/>
          <a:p>
            <a:pPr>
              <a:buFontTx/>
              <a:buNone/>
            </a:pPr>
            <a:r>
              <a:rPr lang="en-US" sz="2800" dirty="0"/>
              <a:t>Let R, S and T be three relations. </a:t>
            </a:r>
          </a:p>
          <a:p>
            <a:pPr>
              <a:buFontTx/>
              <a:buNone/>
            </a:pPr>
            <a:r>
              <a:rPr lang="en-US" sz="2800" dirty="0"/>
              <a:t>(1) Commuting </a:t>
            </a:r>
            <a:r>
              <a:rPr lang="en-US" sz="2800" dirty="0">
                <a:sym typeface="Symbol" pitchFamily="18" charset="2"/>
              </a:rPr>
              <a:t></a:t>
            </a:r>
            <a:r>
              <a:rPr lang="en-US" sz="2800" dirty="0"/>
              <a:t> with </a:t>
            </a:r>
            <a:r>
              <a:rPr lang="en-US" sz="2800" dirty="0">
                <a:sym typeface="Symbol" pitchFamily="18" charset="2"/>
              </a:rPr>
              <a:t>⋈</a:t>
            </a:r>
            <a:r>
              <a:rPr lang="en-US" sz="2800" dirty="0">
                <a:sym typeface="Math B" pitchFamily="2" charset="2"/>
              </a:rPr>
              <a:t> </a:t>
            </a:r>
            <a:r>
              <a:rPr lang="en-US" sz="2800" dirty="0"/>
              <a:t>(or </a:t>
            </a:r>
            <a:r>
              <a:rPr lang="en-US" sz="2800" dirty="0">
                <a:sym typeface="Symbol" pitchFamily="18" charset="2"/>
              </a:rPr>
              <a:t></a:t>
            </a:r>
            <a:r>
              <a:rPr lang="en-US" sz="2800" dirty="0"/>
              <a:t>) </a:t>
            </a:r>
          </a:p>
          <a:p>
            <a:pPr>
              <a:buFontTx/>
              <a:buNone/>
            </a:pPr>
            <a:r>
              <a:rPr lang="en-US" sz="2800" dirty="0"/>
              <a:t>      If condition C involves only attributes of R, then</a:t>
            </a:r>
          </a:p>
          <a:p>
            <a:pPr>
              <a:buFontTx/>
              <a:buNone/>
            </a:pPr>
            <a:r>
              <a:rPr lang="en-US" sz="2800" dirty="0"/>
              <a:t>          </a:t>
            </a:r>
            <a:r>
              <a:rPr lang="en-US" sz="2800" dirty="0">
                <a:sym typeface="Symbol" pitchFamily="18" charset="2"/>
              </a:rPr>
              <a:t> </a:t>
            </a:r>
            <a:r>
              <a:rPr lang="en-US" sz="2800" baseline="-8000" dirty="0"/>
              <a:t>C </a:t>
            </a:r>
            <a:r>
              <a:rPr lang="en-US" sz="2800" dirty="0"/>
              <a:t>(R </a:t>
            </a:r>
            <a:r>
              <a:rPr lang="en-US" sz="2800" dirty="0">
                <a:sym typeface="Symbol" pitchFamily="18" charset="2"/>
              </a:rPr>
              <a:t>⋈</a:t>
            </a:r>
            <a:r>
              <a:rPr lang="en-US" sz="2800" dirty="0"/>
              <a:t> S) = (</a:t>
            </a:r>
            <a:r>
              <a:rPr lang="en-US" sz="2800" dirty="0">
                <a:sym typeface="Symbol" pitchFamily="18" charset="2"/>
              </a:rPr>
              <a:t> </a:t>
            </a:r>
            <a:r>
              <a:rPr lang="en-US" sz="2800" baseline="-8000" dirty="0"/>
              <a:t>C </a:t>
            </a:r>
            <a:r>
              <a:rPr lang="en-US" sz="2800" dirty="0"/>
              <a:t>(R)) </a:t>
            </a:r>
            <a:r>
              <a:rPr lang="en-US" sz="2800" dirty="0">
                <a:sym typeface="Symbol" pitchFamily="18" charset="2"/>
              </a:rPr>
              <a:t>⋈</a:t>
            </a:r>
            <a:r>
              <a:rPr lang="en-US" sz="2800" dirty="0"/>
              <a:t> 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381000" y="304800"/>
            <a:ext cx="8382000" cy="990600"/>
          </a:xfrm>
        </p:spPr>
        <p:txBody>
          <a:bodyPr/>
          <a:lstStyle/>
          <a:p>
            <a:r>
              <a:rPr lang="en-US"/>
              <a:t>Algebraic Transformation Rules (2) </a:t>
            </a:r>
          </a:p>
        </p:txBody>
      </p:sp>
      <p:sp>
        <p:nvSpPr>
          <p:cNvPr id="108546" name="Rectangle 3"/>
          <p:cNvSpPr>
            <a:spLocks noGrp="1" noChangeArrowheads="1"/>
          </p:cNvSpPr>
          <p:nvPr>
            <p:ph idx="1"/>
          </p:nvPr>
        </p:nvSpPr>
        <p:spPr>
          <a:xfrm>
            <a:off x="228600" y="1676400"/>
            <a:ext cx="8610600" cy="4419600"/>
          </a:xfrm>
        </p:spPr>
        <p:txBody>
          <a:bodyPr/>
          <a:lstStyle/>
          <a:p>
            <a:pPr>
              <a:buFontTx/>
              <a:buNone/>
            </a:pPr>
            <a:r>
              <a:rPr lang="en-US" sz="2800" dirty="0"/>
              <a:t>(2) Cascade of </a:t>
            </a:r>
            <a:r>
              <a:rPr lang="en-US" sz="2800" dirty="0">
                <a:sym typeface="Symbol" pitchFamily="18" charset="2"/>
              </a:rPr>
              <a:t></a:t>
            </a:r>
            <a:r>
              <a:rPr lang="en-US" sz="2800" dirty="0"/>
              <a:t> </a:t>
            </a:r>
          </a:p>
          <a:p>
            <a:pPr>
              <a:buFontTx/>
              <a:buNone/>
            </a:pPr>
            <a:r>
              <a:rPr lang="en-US" sz="2800" dirty="0"/>
              <a:t>       </a:t>
            </a:r>
            <a:r>
              <a:rPr lang="en-US" sz="2800" dirty="0">
                <a:sym typeface="Symbol" pitchFamily="18" charset="2"/>
              </a:rPr>
              <a:t></a:t>
            </a:r>
            <a:r>
              <a:rPr lang="en-US" sz="2800" dirty="0"/>
              <a:t> </a:t>
            </a:r>
            <a:r>
              <a:rPr lang="en-US" sz="2800" baseline="-8000" dirty="0"/>
              <a:t>C1 and C2</a:t>
            </a:r>
            <a:r>
              <a:rPr lang="en-US" sz="2800" dirty="0"/>
              <a:t>(R) = </a:t>
            </a:r>
            <a:r>
              <a:rPr lang="en-US" sz="2800" dirty="0">
                <a:sym typeface="Symbol" pitchFamily="18" charset="2"/>
              </a:rPr>
              <a:t> </a:t>
            </a:r>
            <a:r>
              <a:rPr lang="en-US" sz="2800" baseline="-8000" dirty="0"/>
              <a:t>C1</a:t>
            </a:r>
            <a:r>
              <a:rPr lang="en-US" sz="2800" dirty="0"/>
              <a:t>(</a:t>
            </a:r>
            <a:r>
              <a:rPr lang="en-US" sz="2800" dirty="0">
                <a:sym typeface="Symbol" pitchFamily="18" charset="2"/>
              </a:rPr>
              <a:t> </a:t>
            </a:r>
            <a:r>
              <a:rPr lang="en-US" sz="2800" baseline="-8000" dirty="0"/>
              <a:t>C2</a:t>
            </a:r>
            <a:r>
              <a:rPr lang="en-US" sz="2800" dirty="0"/>
              <a:t>(R)) = </a:t>
            </a:r>
            <a:r>
              <a:rPr lang="en-US" sz="2800" dirty="0">
                <a:sym typeface="Symbol" pitchFamily="18" charset="2"/>
              </a:rPr>
              <a:t> </a:t>
            </a:r>
            <a:r>
              <a:rPr lang="en-US" sz="2800" baseline="-8000" dirty="0"/>
              <a:t>C2</a:t>
            </a:r>
            <a:r>
              <a:rPr lang="en-US" sz="2800" dirty="0"/>
              <a:t>(</a:t>
            </a:r>
            <a:r>
              <a:rPr lang="en-US" sz="2800" dirty="0">
                <a:sym typeface="Symbol" pitchFamily="18" charset="2"/>
              </a:rPr>
              <a:t> </a:t>
            </a:r>
            <a:r>
              <a:rPr lang="en-US" sz="2800" baseline="-8000" dirty="0"/>
              <a:t>C1</a:t>
            </a:r>
            <a:r>
              <a:rPr lang="en-US" sz="2800" dirty="0"/>
              <a:t>(R))</a:t>
            </a:r>
          </a:p>
          <a:p>
            <a:pPr>
              <a:lnSpc>
                <a:spcPct val="150000"/>
              </a:lnSpc>
            </a:pPr>
            <a:r>
              <a:rPr lang="en-US" sz="2800" dirty="0"/>
              <a:t>Combine (1) and (2) </a:t>
            </a:r>
          </a:p>
          <a:p>
            <a:pPr>
              <a:buFontTx/>
              <a:buNone/>
            </a:pPr>
            <a:r>
              <a:rPr lang="en-US" sz="2800" dirty="0"/>
              <a:t>    If C1 involves only attributes of R and C2 involves only attributes of S, then </a:t>
            </a:r>
          </a:p>
          <a:p>
            <a:pPr>
              <a:buFontTx/>
              <a:buNone/>
            </a:pPr>
            <a:r>
              <a:rPr lang="en-US" sz="2800" dirty="0"/>
              <a:t>      </a:t>
            </a:r>
            <a:r>
              <a:rPr lang="en-US" sz="2800" dirty="0">
                <a:sym typeface="Symbol" pitchFamily="18" charset="2"/>
              </a:rPr>
              <a:t></a:t>
            </a:r>
            <a:r>
              <a:rPr lang="en-US" sz="2800" dirty="0"/>
              <a:t> </a:t>
            </a:r>
            <a:r>
              <a:rPr lang="en-US" sz="2800" baseline="-8000" dirty="0"/>
              <a:t>C1 and C2</a:t>
            </a:r>
            <a:r>
              <a:rPr lang="en-US" sz="2800" dirty="0"/>
              <a:t>(R </a:t>
            </a:r>
            <a:r>
              <a:rPr lang="en-US" sz="2800" dirty="0">
                <a:sym typeface="Symbol" pitchFamily="18" charset="2"/>
              </a:rPr>
              <a:t>⋈</a:t>
            </a:r>
            <a:r>
              <a:rPr lang="en-US" sz="2800" dirty="0"/>
              <a:t> S) = (</a:t>
            </a:r>
            <a:r>
              <a:rPr lang="en-US" sz="2800" dirty="0">
                <a:sym typeface="Symbol" pitchFamily="18" charset="2"/>
              </a:rPr>
              <a:t></a:t>
            </a:r>
            <a:r>
              <a:rPr lang="en-US" sz="2800" dirty="0"/>
              <a:t> </a:t>
            </a:r>
            <a:r>
              <a:rPr lang="en-US" sz="2800" baseline="-8000" dirty="0"/>
              <a:t>C1</a:t>
            </a:r>
            <a:r>
              <a:rPr lang="en-US" sz="2800" dirty="0"/>
              <a:t>(R)) </a:t>
            </a:r>
            <a:r>
              <a:rPr lang="en-US" sz="2800" dirty="0">
                <a:sym typeface="Symbol" pitchFamily="18" charset="2"/>
              </a:rPr>
              <a:t>⋈</a:t>
            </a:r>
            <a:r>
              <a:rPr lang="en-US" sz="2800" dirty="0"/>
              <a:t> (</a:t>
            </a:r>
            <a:r>
              <a:rPr lang="en-US" sz="2800" dirty="0">
                <a:sym typeface="Symbol" pitchFamily="18" charset="2"/>
              </a:rPr>
              <a:t></a:t>
            </a:r>
            <a:r>
              <a:rPr lang="en-US" sz="2800" dirty="0"/>
              <a:t> </a:t>
            </a:r>
            <a:r>
              <a:rPr lang="en-US" sz="2800" baseline="-8000" dirty="0"/>
              <a:t>C2</a:t>
            </a:r>
            <a:r>
              <a:rPr lang="en-US" sz="2800" dirty="0"/>
              <a:t>(S))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533400" y="228600"/>
            <a:ext cx="8077200" cy="1143000"/>
          </a:xfrm>
        </p:spPr>
        <p:txBody>
          <a:bodyPr/>
          <a:lstStyle/>
          <a:p>
            <a:r>
              <a:rPr lang="en-US"/>
              <a:t>Algebraic Transformation Rules (3) </a:t>
            </a:r>
          </a:p>
        </p:txBody>
      </p:sp>
      <p:sp>
        <p:nvSpPr>
          <p:cNvPr id="110594" name="Rectangle 3"/>
          <p:cNvSpPr>
            <a:spLocks noGrp="1" noChangeArrowheads="1"/>
          </p:cNvSpPr>
          <p:nvPr>
            <p:ph idx="1"/>
          </p:nvPr>
        </p:nvSpPr>
        <p:spPr>
          <a:xfrm>
            <a:off x="381000" y="1447800"/>
            <a:ext cx="8458200" cy="4648200"/>
          </a:xfrm>
        </p:spPr>
        <p:txBody>
          <a:bodyPr/>
          <a:lstStyle/>
          <a:p>
            <a:pPr>
              <a:buFontTx/>
              <a:buNone/>
            </a:pPr>
            <a:r>
              <a:rPr lang="en-US" sz="2800" dirty="0"/>
              <a:t>(3) Commuting </a:t>
            </a:r>
            <a:r>
              <a:rPr lang="en-US" sz="2800" dirty="0">
                <a:sym typeface="Symbol" pitchFamily="18" charset="2"/>
              </a:rPr>
              <a:t></a:t>
            </a:r>
            <a:r>
              <a:rPr lang="en-US" sz="2800" dirty="0"/>
              <a:t> with </a:t>
            </a:r>
            <a:r>
              <a:rPr lang="en-US" sz="2800" dirty="0">
                <a:sym typeface="Symbol" pitchFamily="18" charset="2"/>
              </a:rPr>
              <a:t></a:t>
            </a:r>
            <a:endParaRPr lang="en-US" sz="2800" dirty="0"/>
          </a:p>
          <a:p>
            <a:pPr>
              <a:buFontTx/>
              <a:buNone/>
            </a:pPr>
            <a:r>
              <a:rPr lang="en-US" sz="2800" dirty="0"/>
              <a:t>     If condition C involves only attributes in A1, ..., </a:t>
            </a:r>
            <a:r>
              <a:rPr lang="en-US" sz="2800" dirty="0" err="1"/>
              <a:t>Ak</a:t>
            </a:r>
            <a:r>
              <a:rPr lang="en-US" sz="2800" dirty="0"/>
              <a:t>, </a:t>
            </a:r>
          </a:p>
          <a:p>
            <a:pPr>
              <a:buFontTx/>
              <a:buNone/>
            </a:pPr>
            <a:r>
              <a:rPr lang="en-US" sz="2800" dirty="0"/>
              <a:t>     then</a:t>
            </a:r>
          </a:p>
          <a:p>
            <a:pPr>
              <a:buFontTx/>
              <a:buNone/>
            </a:pPr>
            <a:r>
              <a:rPr lang="en-US" sz="2800" dirty="0"/>
              <a:t>            </a:t>
            </a:r>
            <a:r>
              <a:rPr lang="en-US" sz="2800" dirty="0">
                <a:sym typeface="Symbol" pitchFamily="18" charset="2"/>
              </a:rPr>
              <a:t></a:t>
            </a:r>
            <a:r>
              <a:rPr lang="en-US" sz="2800" baseline="-8000" dirty="0"/>
              <a:t>A1, ..., </a:t>
            </a:r>
            <a:r>
              <a:rPr lang="en-US" sz="2800" baseline="-8000" dirty="0" err="1"/>
              <a:t>Ak</a:t>
            </a:r>
            <a:r>
              <a:rPr lang="en-US" sz="2800" dirty="0"/>
              <a:t>(</a:t>
            </a:r>
            <a:r>
              <a:rPr lang="en-US" sz="2800" dirty="0">
                <a:sym typeface="Symbol" pitchFamily="18" charset="2"/>
              </a:rPr>
              <a:t> </a:t>
            </a:r>
            <a:r>
              <a:rPr lang="en-US" sz="2800" baseline="-8000" dirty="0"/>
              <a:t>C</a:t>
            </a:r>
            <a:r>
              <a:rPr lang="en-US" sz="2800" dirty="0"/>
              <a:t>(R)) = </a:t>
            </a:r>
            <a:r>
              <a:rPr lang="en-US" sz="2800" dirty="0">
                <a:sym typeface="Symbol" pitchFamily="18" charset="2"/>
              </a:rPr>
              <a:t></a:t>
            </a:r>
            <a:r>
              <a:rPr lang="en-US" sz="2800" dirty="0"/>
              <a:t> </a:t>
            </a:r>
            <a:r>
              <a:rPr lang="en-US" sz="2800" baseline="-8000" dirty="0"/>
              <a:t>C</a:t>
            </a:r>
            <a:r>
              <a:rPr lang="en-US" sz="2800" dirty="0"/>
              <a:t>(</a:t>
            </a:r>
            <a:r>
              <a:rPr lang="en-US" sz="2800" dirty="0">
                <a:sym typeface="Symbol" pitchFamily="18" charset="2"/>
              </a:rPr>
              <a:t></a:t>
            </a:r>
            <a:r>
              <a:rPr lang="en-US" sz="2800" baseline="-8000" dirty="0"/>
              <a:t>A1, ..., </a:t>
            </a:r>
            <a:r>
              <a:rPr lang="en-US" sz="2800" baseline="-8000" dirty="0" err="1"/>
              <a:t>Ak</a:t>
            </a:r>
            <a:r>
              <a:rPr lang="en-US" sz="2800" dirty="0"/>
              <a:t>(R))</a:t>
            </a:r>
          </a:p>
          <a:p>
            <a:pPr>
              <a:buFontTx/>
              <a:buNone/>
            </a:pPr>
            <a:r>
              <a:rPr lang="en-US" sz="2800" dirty="0"/>
              <a:t>(4) Associativity of </a:t>
            </a:r>
            <a:r>
              <a:rPr lang="en-US" sz="2800" dirty="0">
                <a:sym typeface="Symbol" pitchFamily="18" charset="2"/>
              </a:rPr>
              <a:t>⋈</a:t>
            </a:r>
            <a:r>
              <a:rPr lang="en-US" sz="2800" dirty="0"/>
              <a:t> and </a:t>
            </a:r>
            <a:r>
              <a:rPr lang="en-US" sz="2800" dirty="0">
                <a:sym typeface="Symbol" pitchFamily="18" charset="2"/>
              </a:rPr>
              <a:t></a:t>
            </a:r>
            <a:r>
              <a:rPr lang="en-US" sz="2800" dirty="0"/>
              <a:t> </a:t>
            </a:r>
          </a:p>
          <a:p>
            <a:pPr>
              <a:buFontTx/>
              <a:buNone/>
            </a:pPr>
            <a:r>
              <a:rPr lang="en-US" sz="2800" dirty="0"/>
              <a:t>           R </a:t>
            </a:r>
            <a:r>
              <a:rPr lang="en-US" sz="2800" dirty="0">
                <a:sym typeface="Symbol" pitchFamily="18" charset="2"/>
              </a:rPr>
              <a:t>⋈</a:t>
            </a:r>
            <a:r>
              <a:rPr lang="en-US" sz="2800" dirty="0"/>
              <a:t> </a:t>
            </a:r>
            <a:r>
              <a:rPr lang="en-US" sz="2800" baseline="-8000" dirty="0"/>
              <a:t>C1</a:t>
            </a:r>
            <a:r>
              <a:rPr lang="en-US" sz="2800" dirty="0"/>
              <a:t> (S </a:t>
            </a:r>
            <a:r>
              <a:rPr lang="en-US" sz="2800" dirty="0">
                <a:sym typeface="Symbol" pitchFamily="18" charset="2"/>
              </a:rPr>
              <a:t>⋈</a:t>
            </a:r>
            <a:r>
              <a:rPr lang="en-US" sz="2800" dirty="0"/>
              <a:t> </a:t>
            </a:r>
            <a:r>
              <a:rPr lang="en-US" sz="2800" baseline="-8000" dirty="0"/>
              <a:t>C2</a:t>
            </a:r>
            <a:r>
              <a:rPr lang="en-US" sz="2800" dirty="0"/>
              <a:t> T) = (R </a:t>
            </a:r>
            <a:r>
              <a:rPr lang="en-US" sz="2800" dirty="0">
                <a:sym typeface="Symbol" pitchFamily="18" charset="2"/>
              </a:rPr>
              <a:t>⋈</a:t>
            </a:r>
            <a:r>
              <a:rPr lang="en-US" sz="2800" dirty="0"/>
              <a:t> </a:t>
            </a:r>
            <a:r>
              <a:rPr lang="en-US" sz="2800" baseline="-8000" dirty="0"/>
              <a:t>C1</a:t>
            </a:r>
            <a:r>
              <a:rPr lang="en-US" sz="2800" dirty="0"/>
              <a:t> S) </a:t>
            </a:r>
            <a:r>
              <a:rPr lang="en-US" sz="2800" dirty="0">
                <a:sym typeface="Symbol" pitchFamily="18" charset="2"/>
              </a:rPr>
              <a:t>⋈</a:t>
            </a:r>
            <a:r>
              <a:rPr lang="en-US" sz="2800" dirty="0"/>
              <a:t> </a:t>
            </a:r>
            <a:r>
              <a:rPr lang="en-US" sz="2800" baseline="-8000" dirty="0"/>
              <a:t>C2</a:t>
            </a:r>
            <a:r>
              <a:rPr lang="en-US" sz="2800" dirty="0"/>
              <a:t> T</a:t>
            </a:r>
          </a:p>
          <a:p>
            <a:pPr>
              <a:buFontTx/>
              <a:buNone/>
            </a:pPr>
            <a:r>
              <a:rPr lang="en-US" sz="2800" dirty="0"/>
              <a:t>           R </a:t>
            </a:r>
            <a:r>
              <a:rPr lang="en-US" sz="2800" dirty="0">
                <a:sym typeface="Symbol" pitchFamily="18" charset="2"/>
              </a:rPr>
              <a:t></a:t>
            </a:r>
            <a:r>
              <a:rPr lang="en-US" sz="2800" dirty="0"/>
              <a:t> (S </a:t>
            </a:r>
            <a:r>
              <a:rPr lang="en-US" sz="2800" dirty="0">
                <a:sym typeface="Symbol" pitchFamily="18" charset="2"/>
              </a:rPr>
              <a:t></a:t>
            </a:r>
            <a:r>
              <a:rPr lang="en-US" sz="2800" dirty="0"/>
              <a:t> T) = (R </a:t>
            </a:r>
            <a:r>
              <a:rPr lang="en-US" sz="2800" dirty="0">
                <a:sym typeface="Symbol" pitchFamily="18" charset="2"/>
              </a:rPr>
              <a:t></a:t>
            </a:r>
            <a:r>
              <a:rPr lang="en-US" sz="2800" dirty="0"/>
              <a:t> S) </a:t>
            </a:r>
            <a:r>
              <a:rPr lang="en-US" sz="2800" dirty="0">
                <a:sym typeface="Symbol" pitchFamily="18" charset="2"/>
              </a:rPr>
              <a:t></a:t>
            </a:r>
            <a:r>
              <a:rPr lang="en-US" sz="2800" dirty="0"/>
              <a:t> 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457200" y="228600"/>
            <a:ext cx="8077200" cy="762000"/>
          </a:xfrm>
        </p:spPr>
        <p:txBody>
          <a:bodyPr/>
          <a:lstStyle/>
          <a:p>
            <a:r>
              <a:rPr lang="en-US"/>
              <a:t>Algebraic Transformation Rules (4) </a:t>
            </a:r>
          </a:p>
        </p:txBody>
      </p:sp>
      <p:sp>
        <p:nvSpPr>
          <p:cNvPr id="112642" name="Rectangle 3"/>
          <p:cNvSpPr>
            <a:spLocks noGrp="1" noChangeArrowheads="1"/>
          </p:cNvSpPr>
          <p:nvPr>
            <p:ph idx="1"/>
          </p:nvPr>
        </p:nvSpPr>
        <p:spPr>
          <a:xfrm>
            <a:off x="228600" y="1371600"/>
            <a:ext cx="8686800" cy="5105400"/>
          </a:xfrm>
        </p:spPr>
        <p:txBody>
          <a:bodyPr/>
          <a:lstStyle/>
          <a:p>
            <a:pPr>
              <a:lnSpc>
                <a:spcPct val="90000"/>
              </a:lnSpc>
              <a:buFontTx/>
              <a:buNone/>
            </a:pPr>
            <a:r>
              <a:rPr lang="en-US" sz="2800" dirty="0"/>
              <a:t>(5) Commuting </a:t>
            </a:r>
            <a:r>
              <a:rPr lang="en-US" sz="2800" dirty="0">
                <a:sym typeface="Symbol" pitchFamily="18" charset="2"/>
              </a:rPr>
              <a:t></a:t>
            </a:r>
            <a:r>
              <a:rPr lang="en-US" sz="2800" dirty="0"/>
              <a:t> with </a:t>
            </a:r>
            <a:r>
              <a:rPr lang="en-US" sz="2800" dirty="0">
                <a:sym typeface="Symbol" pitchFamily="18" charset="2"/>
              </a:rPr>
              <a:t>⋈</a:t>
            </a:r>
            <a:r>
              <a:rPr lang="en-US" sz="2800" dirty="0"/>
              <a:t> : </a:t>
            </a:r>
            <a:r>
              <a:rPr lang="en-US" sz="2800" dirty="0">
                <a:sym typeface="Symbol" pitchFamily="18" charset="2"/>
              </a:rPr>
              <a:t></a:t>
            </a:r>
            <a:r>
              <a:rPr lang="en-US" sz="2800" dirty="0"/>
              <a:t> </a:t>
            </a:r>
            <a:r>
              <a:rPr lang="en-US" sz="2800" baseline="-8000" dirty="0"/>
              <a:t>L</a:t>
            </a:r>
            <a:r>
              <a:rPr lang="en-US" sz="2800" dirty="0"/>
              <a:t>(R </a:t>
            </a:r>
            <a:r>
              <a:rPr lang="en-US" sz="2800" dirty="0">
                <a:sym typeface="Symbol" pitchFamily="18" charset="2"/>
              </a:rPr>
              <a:t>⋈</a:t>
            </a:r>
            <a:r>
              <a:rPr lang="en-US" sz="2800" dirty="0"/>
              <a:t> </a:t>
            </a:r>
            <a:r>
              <a:rPr lang="en-US" sz="2800" baseline="-8000" dirty="0"/>
              <a:t>C</a:t>
            </a:r>
            <a:r>
              <a:rPr lang="en-US" sz="2800" dirty="0"/>
              <a:t> S) </a:t>
            </a:r>
          </a:p>
          <a:p>
            <a:pPr lvl="1">
              <a:buNone/>
            </a:pPr>
            <a:r>
              <a:rPr lang="en-US" sz="2800" dirty="0"/>
              <a:t>Assume L = {A1, ..., An, B1, ..., </a:t>
            </a:r>
            <a:r>
              <a:rPr lang="en-US" sz="2800" dirty="0" err="1"/>
              <a:t>Bm</a:t>
            </a:r>
            <a:r>
              <a:rPr lang="en-US" sz="2800" dirty="0"/>
              <a:t>}, where A's are from R and B's are from S. </a:t>
            </a:r>
          </a:p>
          <a:p>
            <a:pPr>
              <a:buFontTx/>
              <a:buNone/>
            </a:pPr>
            <a:r>
              <a:rPr lang="en-US" sz="2800" dirty="0"/>
              <a:t>(</a:t>
            </a:r>
            <a:r>
              <a:rPr lang="en-US" sz="2800" dirty="0" err="1"/>
              <a:t>i</a:t>
            </a:r>
            <a:r>
              <a:rPr lang="en-US" sz="2800" dirty="0"/>
              <a:t>) If C involves only those attributes in L, then </a:t>
            </a:r>
          </a:p>
          <a:p>
            <a:pPr>
              <a:buFontTx/>
              <a:buNone/>
            </a:pPr>
            <a:r>
              <a:rPr lang="en-US" sz="2800" dirty="0">
                <a:sym typeface="Symbol" pitchFamily="18" charset="2"/>
              </a:rPr>
              <a:t>         </a:t>
            </a:r>
            <a:r>
              <a:rPr lang="en-US" sz="2800" baseline="-8000" dirty="0"/>
              <a:t>L</a:t>
            </a:r>
            <a:r>
              <a:rPr lang="en-US" sz="2800" dirty="0"/>
              <a:t>(R </a:t>
            </a:r>
            <a:r>
              <a:rPr lang="en-US" sz="2800" dirty="0">
                <a:sym typeface="Symbol" pitchFamily="18" charset="2"/>
              </a:rPr>
              <a:t>⋈</a:t>
            </a:r>
            <a:r>
              <a:rPr lang="en-US" sz="2800" baseline="-8000" dirty="0"/>
              <a:t>C</a:t>
            </a:r>
            <a:r>
              <a:rPr lang="en-US" sz="2800" dirty="0"/>
              <a:t> S) = (</a:t>
            </a:r>
            <a:r>
              <a:rPr lang="en-US" sz="2800" dirty="0">
                <a:sym typeface="Symbol" pitchFamily="18" charset="2"/>
              </a:rPr>
              <a:t></a:t>
            </a:r>
            <a:r>
              <a:rPr lang="en-US" sz="2800" baseline="-8000" dirty="0"/>
              <a:t>A1, ..., An</a:t>
            </a:r>
            <a:r>
              <a:rPr lang="en-US" sz="2800" dirty="0"/>
              <a:t>(R)) </a:t>
            </a:r>
            <a:r>
              <a:rPr lang="en-US" sz="2800" dirty="0">
                <a:sym typeface="Symbol" pitchFamily="18" charset="2"/>
              </a:rPr>
              <a:t>⋈</a:t>
            </a:r>
            <a:r>
              <a:rPr lang="en-US" sz="2800" dirty="0"/>
              <a:t> </a:t>
            </a:r>
            <a:r>
              <a:rPr lang="en-US" sz="2800" baseline="-8000" dirty="0"/>
              <a:t>C</a:t>
            </a:r>
            <a:r>
              <a:rPr lang="en-US" sz="2800" dirty="0"/>
              <a:t> (</a:t>
            </a:r>
            <a:r>
              <a:rPr lang="en-US" sz="2800" dirty="0">
                <a:sym typeface="Symbol" pitchFamily="18" charset="2"/>
              </a:rPr>
              <a:t></a:t>
            </a:r>
            <a:r>
              <a:rPr lang="en-US" sz="2800" baseline="-8000" dirty="0"/>
              <a:t>B1, ..., Bm</a:t>
            </a:r>
            <a:r>
              <a:rPr lang="en-US" sz="2800" dirty="0"/>
              <a:t>(S)) </a:t>
            </a:r>
          </a:p>
          <a:p>
            <a:pPr>
              <a:buFontTx/>
              <a:buNone/>
            </a:pPr>
            <a:r>
              <a:rPr lang="en-US" sz="2800" dirty="0"/>
              <a:t>(ii) If, in addition to the attributes in L,  C also involves A1', ..., Au' and B1', ..., </a:t>
            </a:r>
            <a:r>
              <a:rPr lang="en-US" sz="2800" dirty="0" err="1"/>
              <a:t>Bv</a:t>
            </a:r>
            <a:r>
              <a:rPr lang="en-US" sz="2800" dirty="0"/>
              <a:t>', then </a:t>
            </a:r>
          </a:p>
          <a:p>
            <a:pPr>
              <a:buFontTx/>
              <a:buNone/>
            </a:pPr>
            <a:r>
              <a:rPr lang="en-US" sz="2800" dirty="0">
                <a:sym typeface="Symbol" pitchFamily="18" charset="2"/>
              </a:rPr>
              <a:t>       </a:t>
            </a:r>
            <a:r>
              <a:rPr lang="en-US" sz="2800" baseline="-8000" dirty="0"/>
              <a:t> L</a:t>
            </a:r>
            <a:r>
              <a:rPr lang="en-US" sz="2800" dirty="0"/>
              <a:t>(R </a:t>
            </a:r>
            <a:r>
              <a:rPr lang="en-US" sz="2800" dirty="0">
                <a:sym typeface="Symbol" pitchFamily="18" charset="2"/>
              </a:rPr>
              <a:t>⋈</a:t>
            </a:r>
            <a:r>
              <a:rPr lang="en-US" sz="2800" dirty="0"/>
              <a:t> </a:t>
            </a:r>
            <a:r>
              <a:rPr lang="en-US" sz="2800" baseline="-8000" dirty="0"/>
              <a:t>C</a:t>
            </a:r>
            <a:r>
              <a:rPr lang="en-US" sz="2800" dirty="0"/>
              <a:t> S) = </a:t>
            </a:r>
            <a:r>
              <a:rPr lang="en-US" sz="2800" dirty="0">
                <a:sym typeface="Symbol" pitchFamily="18" charset="2"/>
              </a:rPr>
              <a:t></a:t>
            </a:r>
            <a:r>
              <a:rPr lang="en-US" sz="2800" dirty="0"/>
              <a:t> </a:t>
            </a:r>
            <a:r>
              <a:rPr lang="en-US" sz="2800" baseline="-8000" dirty="0"/>
              <a:t>L</a:t>
            </a:r>
            <a:r>
              <a:rPr lang="en-US" sz="2800" dirty="0"/>
              <a:t>((</a:t>
            </a:r>
            <a:r>
              <a:rPr lang="en-US" sz="2800" dirty="0">
                <a:sym typeface="Symbol" pitchFamily="18" charset="2"/>
              </a:rPr>
              <a:t></a:t>
            </a:r>
            <a:r>
              <a:rPr lang="en-US" sz="2800" dirty="0"/>
              <a:t> </a:t>
            </a:r>
            <a:r>
              <a:rPr lang="en-US" sz="2800" baseline="-8000" dirty="0"/>
              <a:t>A1, ..., An, A1', ..., Au'</a:t>
            </a:r>
            <a:r>
              <a:rPr lang="en-US" sz="2800" dirty="0"/>
              <a:t>(R)) </a:t>
            </a:r>
            <a:r>
              <a:rPr lang="en-US" sz="2800" dirty="0">
                <a:sym typeface="Symbol" pitchFamily="18" charset="2"/>
              </a:rPr>
              <a:t>⋈</a:t>
            </a:r>
            <a:r>
              <a:rPr lang="en-US" sz="2800" baseline="-8000" dirty="0"/>
              <a:t>C</a:t>
            </a:r>
            <a:r>
              <a:rPr lang="en-US" sz="2800" dirty="0"/>
              <a:t> </a:t>
            </a:r>
          </a:p>
          <a:p>
            <a:pPr>
              <a:buFontTx/>
              <a:buNone/>
            </a:pPr>
            <a:r>
              <a:rPr lang="en-US" sz="2800" dirty="0"/>
              <a:t>                               (</a:t>
            </a:r>
            <a:r>
              <a:rPr lang="en-US" sz="2800" dirty="0">
                <a:sym typeface="Symbol" pitchFamily="18" charset="2"/>
              </a:rPr>
              <a:t></a:t>
            </a:r>
            <a:r>
              <a:rPr lang="en-US" sz="2800" dirty="0"/>
              <a:t> </a:t>
            </a:r>
            <a:r>
              <a:rPr lang="en-US" sz="2800" baseline="-8000" dirty="0"/>
              <a:t>B1, ..., </a:t>
            </a:r>
            <a:r>
              <a:rPr lang="en-US" sz="2800" baseline="-8000" dirty="0" err="1"/>
              <a:t>Bm</a:t>
            </a:r>
            <a:r>
              <a:rPr lang="en-US" sz="2800" baseline="-8000" dirty="0"/>
              <a:t>, B1', ..., </a:t>
            </a:r>
            <a:r>
              <a:rPr lang="en-US" sz="2800" baseline="-8000" dirty="0" err="1"/>
              <a:t>Bv</a:t>
            </a:r>
            <a:r>
              <a:rPr lang="en-US" sz="2800" baseline="-8000" dirty="0"/>
              <a:t>'</a:t>
            </a:r>
            <a:r>
              <a:rPr lang="en-US" sz="2800" dirty="0"/>
              <a:t>(S)))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762000" y="304800"/>
            <a:ext cx="7772400" cy="838200"/>
          </a:xfrm>
        </p:spPr>
        <p:txBody>
          <a:bodyPr/>
          <a:lstStyle/>
          <a:p>
            <a:r>
              <a:rPr lang="en-US"/>
              <a:t>Heuristic Optimization Rules</a:t>
            </a:r>
          </a:p>
        </p:txBody>
      </p:sp>
      <p:sp>
        <p:nvSpPr>
          <p:cNvPr id="114690" name="Rectangle 3"/>
          <p:cNvSpPr>
            <a:spLocks noGrp="1" noChangeArrowheads="1"/>
          </p:cNvSpPr>
          <p:nvPr>
            <p:ph idx="1"/>
          </p:nvPr>
        </p:nvSpPr>
        <p:spPr>
          <a:xfrm>
            <a:off x="304800" y="1524000"/>
            <a:ext cx="8610600" cy="4724400"/>
          </a:xfrm>
        </p:spPr>
        <p:txBody>
          <a:bodyPr/>
          <a:lstStyle/>
          <a:p>
            <a:pPr>
              <a:buFontTx/>
              <a:buNone/>
            </a:pPr>
            <a:r>
              <a:rPr lang="en-US" sz="2800" dirty="0">
                <a:solidFill>
                  <a:schemeClr val="accent1"/>
                </a:solidFill>
              </a:rPr>
              <a:t>Rule 1</a:t>
            </a:r>
            <a:r>
              <a:rPr lang="en-US" sz="2800" dirty="0"/>
              <a:t>: Perform selections as early as possible.</a:t>
            </a:r>
          </a:p>
          <a:p>
            <a:pPr>
              <a:buFontTx/>
              <a:buNone/>
            </a:pPr>
            <a:r>
              <a:rPr lang="en-US" sz="2800" dirty="0">
                <a:solidFill>
                  <a:schemeClr val="accent1"/>
                </a:solidFill>
              </a:rPr>
              <a:t>Rule 2</a:t>
            </a:r>
            <a:r>
              <a:rPr lang="en-US" sz="2800" dirty="0"/>
              <a:t>: Replace Cartesian Products by joins whenever possible.</a:t>
            </a:r>
          </a:p>
          <a:p>
            <a:pPr>
              <a:buFontTx/>
              <a:buNone/>
            </a:pPr>
            <a:r>
              <a:rPr lang="en-US" sz="2800" dirty="0">
                <a:solidFill>
                  <a:schemeClr val="accent1"/>
                </a:solidFill>
              </a:rPr>
              <a:t>Rule 3</a:t>
            </a:r>
            <a:r>
              <a:rPr lang="en-US" sz="2800" dirty="0"/>
              <a:t>: If there are several joins, perform the most restrictive joins first.</a:t>
            </a:r>
          </a:p>
          <a:p>
            <a:pPr lvl="1"/>
            <a:r>
              <a:rPr lang="en-US" sz="2800" dirty="0"/>
              <a:t>The most restrictive join produces the smallest result.</a:t>
            </a:r>
          </a:p>
          <a:p>
            <a:pPr>
              <a:buFontTx/>
              <a:buNone/>
            </a:pPr>
            <a:r>
              <a:rPr lang="en-US" sz="2800" dirty="0">
                <a:solidFill>
                  <a:schemeClr val="accent1"/>
                </a:solidFill>
              </a:rPr>
              <a:t>Rule 4</a:t>
            </a:r>
            <a:r>
              <a:rPr lang="en-US" sz="2800" dirty="0"/>
              <a:t>: Project out useless attributes early.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685800" y="457200"/>
            <a:ext cx="7772400" cy="914400"/>
          </a:xfrm>
        </p:spPr>
        <p:txBody>
          <a:bodyPr/>
          <a:lstStyle/>
          <a:p>
            <a:r>
              <a:rPr lang="en-US"/>
              <a:t>Query Tree </a:t>
            </a:r>
          </a:p>
        </p:txBody>
      </p:sp>
      <p:sp>
        <p:nvSpPr>
          <p:cNvPr id="116738" name="Rectangle 3"/>
          <p:cNvSpPr>
            <a:spLocks noGrp="1" noChangeArrowheads="1"/>
          </p:cNvSpPr>
          <p:nvPr>
            <p:ph idx="1"/>
          </p:nvPr>
        </p:nvSpPr>
        <p:spPr>
          <a:xfrm>
            <a:off x="685800" y="1600200"/>
            <a:ext cx="7772400" cy="4114800"/>
          </a:xfrm>
        </p:spPr>
        <p:txBody>
          <a:bodyPr/>
          <a:lstStyle/>
          <a:p>
            <a:pPr>
              <a:buFontTx/>
              <a:buNone/>
            </a:pPr>
            <a:r>
              <a:rPr lang="en-US" sz="2800" dirty="0"/>
              <a:t>Query tree: A tree representation of a relational algebra expression. </a:t>
            </a:r>
          </a:p>
          <a:p>
            <a:r>
              <a:rPr lang="en-US" sz="2800" dirty="0"/>
              <a:t>Input relation           leaf nodes</a:t>
            </a:r>
          </a:p>
          <a:p>
            <a:r>
              <a:rPr lang="en-US" sz="2800" dirty="0"/>
              <a:t>Operations          Internal nodes</a:t>
            </a:r>
          </a:p>
          <a:p>
            <a:r>
              <a:rPr lang="en-US" sz="2800" dirty="0"/>
              <a:t>Bottom-up execution. </a:t>
            </a:r>
          </a:p>
        </p:txBody>
      </p:sp>
      <p:sp>
        <p:nvSpPr>
          <p:cNvPr id="116739" name="AutoShape 4"/>
          <p:cNvSpPr>
            <a:spLocks noChangeArrowheads="1"/>
          </p:cNvSpPr>
          <p:nvPr/>
        </p:nvSpPr>
        <p:spPr bwMode="auto">
          <a:xfrm>
            <a:off x="2971800" y="2667000"/>
            <a:ext cx="762000" cy="76200"/>
          </a:xfrm>
          <a:prstGeom prst="lef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
        <p:nvSpPr>
          <p:cNvPr id="116740" name="AutoShape 5"/>
          <p:cNvSpPr>
            <a:spLocks noChangeArrowheads="1"/>
          </p:cNvSpPr>
          <p:nvPr/>
        </p:nvSpPr>
        <p:spPr bwMode="auto">
          <a:xfrm>
            <a:off x="2590800" y="3124200"/>
            <a:ext cx="685800" cy="76200"/>
          </a:xfrm>
          <a:prstGeom prst="lef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85800" y="304800"/>
            <a:ext cx="7772400" cy="990600"/>
          </a:xfrm>
        </p:spPr>
        <p:txBody>
          <a:bodyPr/>
          <a:lstStyle/>
          <a:p>
            <a:r>
              <a:rPr lang="en-US"/>
              <a:t>Example (1)</a:t>
            </a:r>
          </a:p>
        </p:txBody>
      </p:sp>
      <p:sp>
        <p:nvSpPr>
          <p:cNvPr id="118786" name="Rectangle 3"/>
          <p:cNvSpPr>
            <a:spLocks noGrp="1" noChangeArrowheads="1"/>
          </p:cNvSpPr>
          <p:nvPr>
            <p:ph idx="1"/>
          </p:nvPr>
        </p:nvSpPr>
        <p:spPr>
          <a:xfrm>
            <a:off x="304800" y="1447800"/>
            <a:ext cx="8458200" cy="4114800"/>
          </a:xfrm>
        </p:spPr>
        <p:txBody>
          <a:bodyPr/>
          <a:lstStyle/>
          <a:p>
            <a:pPr>
              <a:buFontTx/>
              <a:buNone/>
            </a:pPr>
            <a:r>
              <a:rPr lang="en-US" sz="2800"/>
              <a:t>An un-optimized relational algebra expression: </a:t>
            </a:r>
          </a:p>
          <a:p>
            <a:pPr>
              <a:buFont typeface="Symbol" pitchFamily="18" charset="2"/>
              <a:buChar char="p"/>
            </a:pPr>
            <a:r>
              <a:rPr lang="en-US" sz="2800" baseline="-8000"/>
              <a:t>Name </a:t>
            </a:r>
            <a:r>
              <a:rPr lang="en-US" sz="2800"/>
              <a:t>(</a:t>
            </a:r>
            <a:r>
              <a:rPr lang="en-US" sz="2800">
                <a:sym typeface="Symbol" pitchFamily="18" charset="2"/>
              </a:rPr>
              <a:t></a:t>
            </a:r>
            <a:r>
              <a:rPr lang="en-US" sz="2800"/>
              <a:t> </a:t>
            </a:r>
            <a:r>
              <a:rPr lang="en-US" sz="2800" baseline="-8000"/>
              <a:t>GPA </a:t>
            </a:r>
            <a:r>
              <a:rPr lang="en-US" sz="2800" baseline="-8000">
                <a:sym typeface="Symbol" pitchFamily="18" charset="2"/>
              </a:rPr>
              <a:t></a:t>
            </a:r>
            <a:r>
              <a:rPr lang="en-US" sz="2800" baseline="-8000"/>
              <a:t> 3.5 and Title = 'Ada Programming Language</a:t>
            </a:r>
            <a:r>
              <a:rPr lang="ja-JP" altLang="en-US" sz="2800" baseline="-8000"/>
              <a:t>’</a:t>
            </a:r>
            <a:r>
              <a:rPr lang="en-US" altLang="ja-JP" sz="2800" baseline="-8000"/>
              <a:t> and Students.SSN = Enrollment.SSN and Enrollment.Course_no = Courses.Course_no</a:t>
            </a:r>
            <a:r>
              <a:rPr lang="en-US" altLang="ja-JP" sz="2800"/>
              <a:t> (Students </a:t>
            </a:r>
            <a:r>
              <a:rPr lang="en-US" altLang="ja-JP" sz="2800">
                <a:sym typeface="Symbol" pitchFamily="18" charset="2"/>
              </a:rPr>
              <a:t></a:t>
            </a:r>
            <a:r>
              <a:rPr lang="en-US" altLang="ja-JP" sz="2800"/>
              <a:t> Enrollment </a:t>
            </a:r>
            <a:r>
              <a:rPr lang="en-US" altLang="ja-JP" sz="2800">
                <a:sym typeface="Symbol" pitchFamily="18" charset="2"/>
              </a:rPr>
              <a:t></a:t>
            </a:r>
            <a:r>
              <a:rPr lang="en-US" altLang="ja-JP" sz="2800"/>
              <a:t> Courses))</a:t>
            </a:r>
            <a:endParaRPr lang="en-US" sz="2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a:xfrm>
            <a:off x="685800" y="304800"/>
            <a:ext cx="7772400" cy="685800"/>
          </a:xfrm>
        </p:spPr>
        <p:txBody>
          <a:bodyPr/>
          <a:lstStyle/>
          <a:p>
            <a:r>
              <a:rPr lang="en-US"/>
              <a:t>Example (2)</a:t>
            </a:r>
          </a:p>
        </p:txBody>
      </p:sp>
      <p:sp>
        <p:nvSpPr>
          <p:cNvPr id="120834" name="Rectangle 3"/>
          <p:cNvSpPr>
            <a:spLocks noGrp="1" noChangeArrowheads="1"/>
          </p:cNvSpPr>
          <p:nvPr>
            <p:ph idx="1"/>
          </p:nvPr>
        </p:nvSpPr>
        <p:spPr>
          <a:xfrm>
            <a:off x="381000" y="1219200"/>
            <a:ext cx="8077200" cy="5334000"/>
          </a:xfrm>
        </p:spPr>
        <p:txBody>
          <a:bodyPr/>
          <a:lstStyle/>
          <a:p>
            <a:pPr>
              <a:lnSpc>
                <a:spcPct val="80000"/>
              </a:lnSpc>
              <a:buFontTx/>
              <a:buNone/>
            </a:pPr>
            <a:r>
              <a:rPr lang="en-US" sz="2800"/>
              <a:t>Initial query tree:</a:t>
            </a:r>
          </a:p>
        </p:txBody>
      </p:sp>
      <p:sp>
        <p:nvSpPr>
          <p:cNvPr id="120835" name="Text Box 4"/>
          <p:cNvSpPr txBox="1">
            <a:spLocks noChangeArrowheads="1"/>
          </p:cNvSpPr>
          <p:nvPr/>
        </p:nvSpPr>
        <p:spPr bwMode="auto">
          <a:xfrm>
            <a:off x="3489325" y="1447800"/>
            <a:ext cx="1311275"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sym typeface="Symbol" pitchFamily="18" charset="2"/>
              </a:rPr>
              <a:t>Name</a:t>
            </a:r>
            <a:endParaRPr lang="en-US" sz="2800" b="1"/>
          </a:p>
        </p:txBody>
      </p:sp>
      <p:sp>
        <p:nvSpPr>
          <p:cNvPr id="120836" name="Line 5"/>
          <p:cNvSpPr>
            <a:spLocks noChangeShapeType="1"/>
          </p:cNvSpPr>
          <p:nvPr/>
        </p:nvSpPr>
        <p:spPr bwMode="auto">
          <a:xfrm>
            <a:off x="3962400" y="2195513"/>
            <a:ext cx="0" cy="381000"/>
          </a:xfrm>
          <a:prstGeom prst="line">
            <a:avLst/>
          </a:prstGeom>
          <a:noFill/>
          <a:ln w="19050">
            <a:solidFill>
              <a:schemeClr val="tx1"/>
            </a:solidFill>
            <a:round/>
            <a:headEnd/>
            <a:tailEnd/>
          </a:ln>
        </p:spPr>
        <p:txBody>
          <a:bodyPr wrap="none" anchor="ctr"/>
          <a:lstStyle/>
          <a:p>
            <a:endParaRPr lang="en-US"/>
          </a:p>
        </p:txBody>
      </p:sp>
      <p:sp>
        <p:nvSpPr>
          <p:cNvPr id="120837" name="Text Box 6"/>
          <p:cNvSpPr txBox="1">
            <a:spLocks noChangeArrowheads="1"/>
          </p:cNvSpPr>
          <p:nvPr/>
        </p:nvSpPr>
        <p:spPr bwMode="auto">
          <a:xfrm>
            <a:off x="990600" y="2325688"/>
            <a:ext cx="7569200" cy="1433512"/>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GPA </a:t>
            </a:r>
            <a:r>
              <a:rPr lang="en-US" sz="3600" b="1" baseline="-8000">
                <a:sym typeface="Symbol" pitchFamily="18" charset="2"/>
              </a:rPr>
              <a:t></a:t>
            </a:r>
            <a:r>
              <a:rPr lang="en-US" sz="3600" b="1" baseline="-8000"/>
              <a:t> 3.5 and Title = 'Ada Programming Language</a:t>
            </a:r>
            <a:r>
              <a:rPr lang="ja-JP" altLang="en-US" sz="3600" b="1" baseline="-8000"/>
              <a:t>’</a:t>
            </a:r>
            <a:r>
              <a:rPr lang="en-US" altLang="ja-JP" sz="3600" b="1" baseline="-8000"/>
              <a:t> </a:t>
            </a:r>
          </a:p>
          <a:p>
            <a:r>
              <a:rPr lang="en-US" sz="3600" b="1" baseline="-8000"/>
              <a:t>      and Students.SSN = Enrollment.SSN </a:t>
            </a:r>
          </a:p>
          <a:p>
            <a:r>
              <a:rPr lang="en-US" sz="3600" b="1" baseline="-8000"/>
              <a:t>      and Enrollment.Course_no = Courses.Course_no</a:t>
            </a:r>
            <a:r>
              <a:rPr lang="en-US" sz="2800" b="1">
                <a:sym typeface="Symbol" pitchFamily="18" charset="2"/>
              </a:rPr>
              <a:t> </a:t>
            </a:r>
          </a:p>
        </p:txBody>
      </p:sp>
      <p:sp>
        <p:nvSpPr>
          <p:cNvPr id="120838" name="Line 7"/>
          <p:cNvSpPr>
            <a:spLocks noChangeShapeType="1"/>
          </p:cNvSpPr>
          <p:nvPr/>
        </p:nvSpPr>
        <p:spPr bwMode="auto">
          <a:xfrm>
            <a:off x="3962400" y="3846513"/>
            <a:ext cx="0" cy="457200"/>
          </a:xfrm>
          <a:prstGeom prst="line">
            <a:avLst/>
          </a:prstGeom>
          <a:noFill/>
          <a:ln w="19050">
            <a:solidFill>
              <a:schemeClr val="tx1"/>
            </a:solidFill>
            <a:round/>
            <a:headEnd/>
            <a:tailEnd/>
          </a:ln>
        </p:spPr>
        <p:txBody>
          <a:bodyPr wrap="none" anchor="ctr"/>
          <a:lstStyle/>
          <a:p>
            <a:endParaRPr lang="en-US"/>
          </a:p>
        </p:txBody>
      </p:sp>
      <p:sp>
        <p:nvSpPr>
          <p:cNvPr id="120839" name="Text Box 8"/>
          <p:cNvSpPr txBox="1">
            <a:spLocks noChangeArrowheads="1"/>
          </p:cNvSpPr>
          <p:nvPr/>
        </p:nvSpPr>
        <p:spPr bwMode="auto">
          <a:xfrm>
            <a:off x="3810000" y="4078288"/>
            <a:ext cx="434975" cy="641350"/>
          </a:xfrm>
          <a:prstGeom prst="rect">
            <a:avLst/>
          </a:prstGeom>
          <a:noFill/>
          <a:ln w="9525">
            <a:noFill/>
            <a:miter lim="800000"/>
            <a:headEnd/>
            <a:tailEnd/>
          </a:ln>
        </p:spPr>
        <p:txBody>
          <a:bodyPr wrap="none">
            <a:spAutoFit/>
          </a:bodyPr>
          <a:lstStyle/>
          <a:p>
            <a:r>
              <a:rPr lang="en-US" sz="3600" b="1">
                <a:sym typeface="Symbol" pitchFamily="18" charset="2"/>
              </a:rPr>
              <a:t></a:t>
            </a:r>
            <a:endParaRPr lang="en-US" sz="3200" b="1"/>
          </a:p>
        </p:txBody>
      </p:sp>
      <p:sp>
        <p:nvSpPr>
          <p:cNvPr id="120840" name="Line 9"/>
          <p:cNvSpPr>
            <a:spLocks noChangeShapeType="1"/>
          </p:cNvSpPr>
          <p:nvPr/>
        </p:nvSpPr>
        <p:spPr bwMode="auto">
          <a:xfrm flipH="1">
            <a:off x="2819400" y="4684713"/>
            <a:ext cx="990600" cy="304800"/>
          </a:xfrm>
          <a:prstGeom prst="line">
            <a:avLst/>
          </a:prstGeom>
          <a:noFill/>
          <a:ln w="19050">
            <a:solidFill>
              <a:schemeClr val="tx1"/>
            </a:solidFill>
            <a:round/>
            <a:headEnd/>
            <a:tailEnd/>
          </a:ln>
        </p:spPr>
        <p:txBody>
          <a:bodyPr wrap="none" anchor="ctr"/>
          <a:lstStyle/>
          <a:p>
            <a:endParaRPr lang="en-US"/>
          </a:p>
        </p:txBody>
      </p:sp>
      <p:sp>
        <p:nvSpPr>
          <p:cNvPr id="120841" name="Line 10"/>
          <p:cNvSpPr>
            <a:spLocks noChangeShapeType="1"/>
          </p:cNvSpPr>
          <p:nvPr/>
        </p:nvSpPr>
        <p:spPr bwMode="auto">
          <a:xfrm>
            <a:off x="4191000" y="4684713"/>
            <a:ext cx="990600" cy="304800"/>
          </a:xfrm>
          <a:prstGeom prst="line">
            <a:avLst/>
          </a:prstGeom>
          <a:noFill/>
          <a:ln w="19050">
            <a:solidFill>
              <a:schemeClr val="tx1"/>
            </a:solidFill>
            <a:round/>
            <a:headEnd/>
            <a:tailEnd/>
          </a:ln>
        </p:spPr>
        <p:txBody>
          <a:bodyPr wrap="none" anchor="ctr"/>
          <a:lstStyle/>
          <a:p>
            <a:endParaRPr lang="en-US"/>
          </a:p>
        </p:txBody>
      </p:sp>
      <p:sp>
        <p:nvSpPr>
          <p:cNvPr id="120842" name="Text Box 11"/>
          <p:cNvSpPr txBox="1">
            <a:spLocks noChangeArrowheads="1"/>
          </p:cNvSpPr>
          <p:nvPr/>
        </p:nvSpPr>
        <p:spPr bwMode="auto">
          <a:xfrm>
            <a:off x="2574925" y="4721225"/>
            <a:ext cx="549275" cy="641350"/>
          </a:xfrm>
          <a:prstGeom prst="rect">
            <a:avLst/>
          </a:prstGeom>
          <a:noFill/>
          <a:ln w="9525">
            <a:noFill/>
            <a:miter lim="800000"/>
            <a:headEnd/>
            <a:tailEnd/>
          </a:ln>
        </p:spPr>
        <p:txBody>
          <a:bodyPr wrap="none">
            <a:spAutoFit/>
          </a:bodyPr>
          <a:lstStyle/>
          <a:p>
            <a:r>
              <a:rPr lang="en-US" sz="3600" b="1">
                <a:sym typeface="Symbol" pitchFamily="18" charset="2"/>
              </a:rPr>
              <a:t></a:t>
            </a:r>
            <a:endParaRPr lang="en-US" sz="3600" b="1"/>
          </a:p>
        </p:txBody>
      </p:sp>
      <p:sp>
        <p:nvSpPr>
          <p:cNvPr id="120843" name="Line 12"/>
          <p:cNvSpPr>
            <a:spLocks noChangeShapeType="1"/>
          </p:cNvSpPr>
          <p:nvPr/>
        </p:nvSpPr>
        <p:spPr bwMode="auto">
          <a:xfrm flipH="1">
            <a:off x="1600200" y="5294313"/>
            <a:ext cx="1066800" cy="304800"/>
          </a:xfrm>
          <a:prstGeom prst="line">
            <a:avLst/>
          </a:prstGeom>
          <a:noFill/>
          <a:ln w="19050">
            <a:solidFill>
              <a:schemeClr val="tx1"/>
            </a:solidFill>
            <a:round/>
            <a:headEnd/>
            <a:tailEnd/>
          </a:ln>
        </p:spPr>
        <p:txBody>
          <a:bodyPr wrap="none" anchor="ctr"/>
          <a:lstStyle/>
          <a:p>
            <a:endParaRPr lang="en-US"/>
          </a:p>
        </p:txBody>
      </p:sp>
      <p:sp>
        <p:nvSpPr>
          <p:cNvPr id="120844" name="Line 13"/>
          <p:cNvSpPr>
            <a:spLocks noChangeShapeType="1"/>
          </p:cNvSpPr>
          <p:nvPr/>
        </p:nvSpPr>
        <p:spPr bwMode="auto">
          <a:xfrm>
            <a:off x="2971800" y="5294313"/>
            <a:ext cx="914400" cy="304800"/>
          </a:xfrm>
          <a:prstGeom prst="line">
            <a:avLst/>
          </a:prstGeom>
          <a:noFill/>
          <a:ln w="19050">
            <a:solidFill>
              <a:schemeClr val="tx1"/>
            </a:solidFill>
            <a:round/>
            <a:headEnd/>
            <a:tailEnd/>
          </a:ln>
        </p:spPr>
        <p:txBody>
          <a:bodyPr wrap="none" anchor="ctr"/>
          <a:lstStyle/>
          <a:p>
            <a:endParaRPr lang="en-US"/>
          </a:p>
        </p:txBody>
      </p:sp>
      <p:sp>
        <p:nvSpPr>
          <p:cNvPr id="120845" name="Text Box 14"/>
          <p:cNvSpPr txBox="1">
            <a:spLocks noChangeArrowheads="1"/>
          </p:cNvSpPr>
          <p:nvPr/>
        </p:nvSpPr>
        <p:spPr bwMode="auto">
          <a:xfrm>
            <a:off x="4632325" y="4856163"/>
            <a:ext cx="1420813" cy="523875"/>
          </a:xfrm>
          <a:prstGeom prst="rect">
            <a:avLst/>
          </a:prstGeom>
          <a:noFill/>
          <a:ln w="9525">
            <a:noFill/>
            <a:miter lim="800000"/>
            <a:headEnd/>
            <a:tailEnd/>
          </a:ln>
        </p:spPr>
        <p:txBody>
          <a:bodyPr wrap="none">
            <a:spAutoFit/>
          </a:bodyPr>
          <a:lstStyle/>
          <a:p>
            <a:r>
              <a:rPr lang="en-US" sz="2800" b="1"/>
              <a:t>Courses</a:t>
            </a:r>
          </a:p>
        </p:txBody>
      </p:sp>
      <p:sp>
        <p:nvSpPr>
          <p:cNvPr id="120846" name="Text Box 15"/>
          <p:cNvSpPr txBox="1">
            <a:spLocks noChangeArrowheads="1"/>
          </p:cNvSpPr>
          <p:nvPr/>
        </p:nvSpPr>
        <p:spPr bwMode="auto">
          <a:xfrm>
            <a:off x="3200400" y="5576888"/>
            <a:ext cx="1933575" cy="523875"/>
          </a:xfrm>
          <a:prstGeom prst="rect">
            <a:avLst/>
          </a:prstGeom>
          <a:noFill/>
          <a:ln w="9525">
            <a:noFill/>
            <a:miter lim="800000"/>
            <a:headEnd/>
            <a:tailEnd/>
          </a:ln>
        </p:spPr>
        <p:txBody>
          <a:bodyPr wrap="none">
            <a:spAutoFit/>
          </a:bodyPr>
          <a:lstStyle/>
          <a:p>
            <a:r>
              <a:rPr lang="en-US" sz="2800" b="1"/>
              <a:t>Enrollment</a:t>
            </a:r>
          </a:p>
        </p:txBody>
      </p:sp>
      <p:sp>
        <p:nvSpPr>
          <p:cNvPr id="120847" name="Text Box 16"/>
          <p:cNvSpPr txBox="1">
            <a:spLocks noChangeArrowheads="1"/>
          </p:cNvSpPr>
          <p:nvPr/>
        </p:nvSpPr>
        <p:spPr bwMode="auto">
          <a:xfrm>
            <a:off x="974725" y="5541963"/>
            <a:ext cx="1522413" cy="523875"/>
          </a:xfrm>
          <a:prstGeom prst="rect">
            <a:avLst/>
          </a:prstGeom>
          <a:noFill/>
          <a:ln w="9525">
            <a:noFill/>
            <a:miter lim="800000"/>
            <a:headEnd/>
            <a:tailEnd/>
          </a:ln>
        </p:spPr>
        <p:txBody>
          <a:bodyPr wrap="none">
            <a:spAutoFit/>
          </a:bodyPr>
          <a:lstStyle/>
          <a:p>
            <a:r>
              <a:rPr lang="en-US" sz="2800" b="1"/>
              <a:t>Students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685800" y="228600"/>
            <a:ext cx="7772400" cy="685800"/>
          </a:xfrm>
        </p:spPr>
        <p:txBody>
          <a:bodyPr/>
          <a:lstStyle/>
          <a:p>
            <a:r>
              <a:rPr lang="en-US"/>
              <a:t>Example (3)</a:t>
            </a:r>
          </a:p>
        </p:txBody>
      </p:sp>
      <p:sp>
        <p:nvSpPr>
          <p:cNvPr id="122882" name="Rectangle 3"/>
          <p:cNvSpPr>
            <a:spLocks noGrp="1" noChangeArrowheads="1"/>
          </p:cNvSpPr>
          <p:nvPr>
            <p:ph idx="1"/>
          </p:nvPr>
        </p:nvSpPr>
        <p:spPr>
          <a:xfrm>
            <a:off x="228600" y="1066800"/>
            <a:ext cx="8686800" cy="5334000"/>
          </a:xfrm>
        </p:spPr>
        <p:txBody>
          <a:bodyPr/>
          <a:lstStyle/>
          <a:p>
            <a:pPr>
              <a:lnSpc>
                <a:spcPct val="80000"/>
              </a:lnSpc>
              <a:buFontTx/>
              <a:buNone/>
            </a:pPr>
            <a:r>
              <a:rPr lang="en-US" sz="2800">
                <a:solidFill>
                  <a:schemeClr val="accent1"/>
                </a:solidFill>
              </a:rPr>
              <a:t>Rule 1:</a:t>
            </a:r>
            <a:r>
              <a:rPr lang="en-US" sz="2800"/>
              <a:t> Perform selections as early as possible.</a:t>
            </a:r>
          </a:p>
        </p:txBody>
      </p:sp>
      <p:sp>
        <p:nvSpPr>
          <p:cNvPr id="122883" name="Text Box 4"/>
          <p:cNvSpPr txBox="1">
            <a:spLocks noChangeArrowheads="1"/>
          </p:cNvSpPr>
          <p:nvPr/>
        </p:nvSpPr>
        <p:spPr bwMode="auto">
          <a:xfrm>
            <a:off x="3429000" y="1371600"/>
            <a:ext cx="1311275"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sym typeface="Symbol" pitchFamily="18" charset="2"/>
              </a:rPr>
              <a:t>Name</a:t>
            </a:r>
            <a:endParaRPr lang="en-US" sz="3600" b="1"/>
          </a:p>
        </p:txBody>
      </p:sp>
      <p:sp>
        <p:nvSpPr>
          <p:cNvPr id="122884" name="Line 5"/>
          <p:cNvSpPr>
            <a:spLocks noChangeShapeType="1"/>
          </p:cNvSpPr>
          <p:nvPr/>
        </p:nvSpPr>
        <p:spPr bwMode="auto">
          <a:xfrm>
            <a:off x="3962400" y="2032000"/>
            <a:ext cx="0" cy="304800"/>
          </a:xfrm>
          <a:prstGeom prst="line">
            <a:avLst/>
          </a:prstGeom>
          <a:noFill/>
          <a:ln w="19050">
            <a:solidFill>
              <a:schemeClr val="tx1"/>
            </a:solidFill>
            <a:round/>
            <a:headEnd/>
            <a:tailEnd/>
          </a:ln>
        </p:spPr>
        <p:txBody>
          <a:bodyPr wrap="none" anchor="ctr"/>
          <a:lstStyle/>
          <a:p>
            <a:endParaRPr lang="en-US"/>
          </a:p>
        </p:txBody>
      </p:sp>
      <p:sp>
        <p:nvSpPr>
          <p:cNvPr id="122885" name="Text Box 6"/>
          <p:cNvSpPr txBox="1">
            <a:spLocks noChangeArrowheads="1"/>
          </p:cNvSpPr>
          <p:nvPr/>
        </p:nvSpPr>
        <p:spPr bwMode="auto">
          <a:xfrm>
            <a:off x="4876800" y="3327400"/>
            <a:ext cx="4000500" cy="1128713"/>
          </a:xfrm>
          <a:prstGeom prst="rect">
            <a:avLst/>
          </a:prstGeom>
          <a:noFill/>
          <a:ln w="9525">
            <a:noFill/>
            <a:miter lim="800000"/>
            <a:headEnd/>
            <a:tailEnd/>
          </a:ln>
        </p:spPr>
        <p:txBody>
          <a:bodyPr wrap="none">
            <a:spAutoFit/>
          </a:bodyPr>
          <a:lstStyle/>
          <a:p>
            <a:r>
              <a:rPr lang="en-US" sz="3600" b="1">
                <a:sym typeface="Symbol" pitchFamily="18" charset="2"/>
              </a:rPr>
              <a:t></a:t>
            </a:r>
            <a:r>
              <a:rPr lang="en-US" sz="3600" b="1" baseline="-8000"/>
              <a:t>Title = 'Ada Programming </a:t>
            </a:r>
          </a:p>
          <a:p>
            <a:r>
              <a:rPr lang="en-US" sz="3600" b="1" baseline="-8000"/>
              <a:t>                   Language</a:t>
            </a:r>
            <a:r>
              <a:rPr lang="ja-JP" altLang="en-US" sz="3600" b="1" baseline="-8000"/>
              <a:t>’</a:t>
            </a:r>
            <a:r>
              <a:rPr lang="en-US" altLang="ja-JP" sz="3200" b="1" baseline="-8000"/>
              <a:t> </a:t>
            </a:r>
            <a:endParaRPr lang="en-US" sz="3200" b="1">
              <a:sym typeface="Symbol" pitchFamily="18" charset="2"/>
            </a:endParaRPr>
          </a:p>
        </p:txBody>
      </p:sp>
      <p:sp>
        <p:nvSpPr>
          <p:cNvPr id="122886" name="Line 7"/>
          <p:cNvSpPr>
            <a:spLocks noChangeShapeType="1"/>
          </p:cNvSpPr>
          <p:nvPr/>
        </p:nvSpPr>
        <p:spPr bwMode="auto">
          <a:xfrm>
            <a:off x="2514600" y="3937000"/>
            <a:ext cx="0" cy="304800"/>
          </a:xfrm>
          <a:prstGeom prst="line">
            <a:avLst/>
          </a:prstGeom>
          <a:noFill/>
          <a:ln w="19050">
            <a:solidFill>
              <a:schemeClr val="tx1"/>
            </a:solidFill>
            <a:round/>
            <a:headEnd/>
            <a:tailEnd/>
          </a:ln>
        </p:spPr>
        <p:txBody>
          <a:bodyPr wrap="none" anchor="ctr"/>
          <a:lstStyle/>
          <a:p>
            <a:endParaRPr lang="en-US"/>
          </a:p>
        </p:txBody>
      </p:sp>
      <p:sp>
        <p:nvSpPr>
          <p:cNvPr id="122887" name="Text Box 8"/>
          <p:cNvSpPr txBox="1">
            <a:spLocks noChangeArrowheads="1"/>
          </p:cNvSpPr>
          <p:nvPr/>
        </p:nvSpPr>
        <p:spPr bwMode="auto">
          <a:xfrm>
            <a:off x="2362200" y="3989388"/>
            <a:ext cx="434975" cy="641350"/>
          </a:xfrm>
          <a:prstGeom prst="rect">
            <a:avLst/>
          </a:prstGeom>
          <a:noFill/>
          <a:ln w="9525">
            <a:noFill/>
            <a:miter lim="800000"/>
            <a:headEnd/>
            <a:tailEnd/>
          </a:ln>
        </p:spPr>
        <p:txBody>
          <a:bodyPr wrap="none">
            <a:spAutoFit/>
          </a:bodyPr>
          <a:lstStyle/>
          <a:p>
            <a:r>
              <a:rPr lang="en-US" sz="3600" b="1">
                <a:sym typeface="Symbol" pitchFamily="18" charset="2"/>
              </a:rPr>
              <a:t></a:t>
            </a:r>
            <a:endParaRPr lang="en-US" sz="3600" b="1"/>
          </a:p>
        </p:txBody>
      </p:sp>
      <p:sp>
        <p:nvSpPr>
          <p:cNvPr id="122888" name="Line 9"/>
          <p:cNvSpPr>
            <a:spLocks noChangeShapeType="1"/>
          </p:cNvSpPr>
          <p:nvPr/>
        </p:nvSpPr>
        <p:spPr bwMode="auto">
          <a:xfrm>
            <a:off x="7086600" y="4470400"/>
            <a:ext cx="0" cy="609600"/>
          </a:xfrm>
          <a:prstGeom prst="line">
            <a:avLst/>
          </a:prstGeom>
          <a:noFill/>
          <a:ln w="19050">
            <a:solidFill>
              <a:schemeClr val="tx1"/>
            </a:solidFill>
            <a:round/>
            <a:headEnd/>
            <a:tailEnd/>
          </a:ln>
        </p:spPr>
        <p:txBody>
          <a:bodyPr wrap="none" anchor="ctr"/>
          <a:lstStyle/>
          <a:p>
            <a:endParaRPr lang="en-US"/>
          </a:p>
        </p:txBody>
      </p:sp>
      <p:sp>
        <p:nvSpPr>
          <p:cNvPr id="122889" name="Text Box 10"/>
          <p:cNvSpPr txBox="1">
            <a:spLocks noChangeArrowheads="1"/>
          </p:cNvSpPr>
          <p:nvPr/>
        </p:nvSpPr>
        <p:spPr bwMode="auto">
          <a:xfrm>
            <a:off x="2574925" y="4735513"/>
            <a:ext cx="298450" cy="641350"/>
          </a:xfrm>
          <a:prstGeom prst="rect">
            <a:avLst/>
          </a:prstGeom>
          <a:noFill/>
          <a:ln w="9525">
            <a:noFill/>
            <a:miter lim="800000"/>
            <a:headEnd/>
            <a:tailEnd/>
          </a:ln>
        </p:spPr>
        <p:txBody>
          <a:bodyPr wrap="none">
            <a:spAutoFit/>
          </a:bodyPr>
          <a:lstStyle/>
          <a:p>
            <a:r>
              <a:rPr lang="en-US" sz="3600" b="1">
                <a:sym typeface="Symbol" pitchFamily="18" charset="2"/>
              </a:rPr>
              <a:t></a:t>
            </a:r>
            <a:endParaRPr lang="en-US" sz="3600" b="1"/>
          </a:p>
        </p:txBody>
      </p:sp>
      <p:sp>
        <p:nvSpPr>
          <p:cNvPr id="122890" name="Line 11"/>
          <p:cNvSpPr>
            <a:spLocks noChangeShapeType="1"/>
          </p:cNvSpPr>
          <p:nvPr/>
        </p:nvSpPr>
        <p:spPr bwMode="auto">
          <a:xfrm flipH="1">
            <a:off x="1676400" y="4546600"/>
            <a:ext cx="685800" cy="304800"/>
          </a:xfrm>
          <a:prstGeom prst="line">
            <a:avLst/>
          </a:prstGeom>
          <a:noFill/>
          <a:ln w="19050">
            <a:solidFill>
              <a:schemeClr val="tx1"/>
            </a:solidFill>
            <a:round/>
            <a:headEnd/>
            <a:tailEnd/>
          </a:ln>
        </p:spPr>
        <p:txBody>
          <a:bodyPr wrap="none" anchor="ctr"/>
          <a:lstStyle/>
          <a:p>
            <a:endParaRPr lang="en-US"/>
          </a:p>
        </p:txBody>
      </p:sp>
      <p:sp>
        <p:nvSpPr>
          <p:cNvPr id="122891" name="Line 12"/>
          <p:cNvSpPr>
            <a:spLocks noChangeShapeType="1"/>
          </p:cNvSpPr>
          <p:nvPr/>
        </p:nvSpPr>
        <p:spPr bwMode="auto">
          <a:xfrm>
            <a:off x="2743200" y="4546600"/>
            <a:ext cx="914400" cy="304800"/>
          </a:xfrm>
          <a:prstGeom prst="line">
            <a:avLst/>
          </a:prstGeom>
          <a:noFill/>
          <a:ln w="19050">
            <a:solidFill>
              <a:schemeClr val="tx1"/>
            </a:solidFill>
            <a:round/>
            <a:headEnd/>
            <a:tailEnd/>
          </a:ln>
        </p:spPr>
        <p:txBody>
          <a:bodyPr wrap="none" anchor="ctr"/>
          <a:lstStyle/>
          <a:p>
            <a:endParaRPr lang="en-US"/>
          </a:p>
        </p:txBody>
      </p:sp>
      <p:sp>
        <p:nvSpPr>
          <p:cNvPr id="122892" name="Text Box 13"/>
          <p:cNvSpPr txBox="1">
            <a:spLocks noChangeArrowheads="1"/>
          </p:cNvSpPr>
          <p:nvPr/>
        </p:nvSpPr>
        <p:spPr bwMode="auto">
          <a:xfrm>
            <a:off x="6351588" y="4978400"/>
            <a:ext cx="1420812" cy="523875"/>
          </a:xfrm>
          <a:prstGeom prst="rect">
            <a:avLst/>
          </a:prstGeom>
          <a:noFill/>
          <a:ln w="9525">
            <a:noFill/>
            <a:miter lim="800000"/>
            <a:headEnd/>
            <a:tailEnd/>
          </a:ln>
        </p:spPr>
        <p:txBody>
          <a:bodyPr wrap="none">
            <a:spAutoFit/>
          </a:bodyPr>
          <a:lstStyle/>
          <a:p>
            <a:r>
              <a:rPr lang="en-US" sz="2800" b="1"/>
              <a:t>Courses</a:t>
            </a:r>
          </a:p>
        </p:txBody>
      </p:sp>
      <p:sp>
        <p:nvSpPr>
          <p:cNvPr id="122893" name="Text Box 14"/>
          <p:cNvSpPr txBox="1">
            <a:spLocks noChangeArrowheads="1"/>
          </p:cNvSpPr>
          <p:nvPr/>
        </p:nvSpPr>
        <p:spPr bwMode="auto">
          <a:xfrm>
            <a:off x="3048000" y="4749800"/>
            <a:ext cx="1933575" cy="523875"/>
          </a:xfrm>
          <a:prstGeom prst="rect">
            <a:avLst/>
          </a:prstGeom>
          <a:noFill/>
          <a:ln w="9525">
            <a:noFill/>
            <a:miter lim="800000"/>
            <a:headEnd/>
            <a:tailEnd/>
          </a:ln>
        </p:spPr>
        <p:txBody>
          <a:bodyPr wrap="none">
            <a:spAutoFit/>
          </a:bodyPr>
          <a:lstStyle/>
          <a:p>
            <a:r>
              <a:rPr lang="en-US" sz="2800" b="1"/>
              <a:t>Enrollment</a:t>
            </a:r>
          </a:p>
        </p:txBody>
      </p:sp>
      <p:sp>
        <p:nvSpPr>
          <p:cNvPr id="122894" name="Text Box 15"/>
          <p:cNvSpPr txBox="1">
            <a:spLocks noChangeArrowheads="1"/>
          </p:cNvSpPr>
          <p:nvPr/>
        </p:nvSpPr>
        <p:spPr bwMode="auto">
          <a:xfrm>
            <a:off x="915988" y="5511800"/>
            <a:ext cx="1522412" cy="523875"/>
          </a:xfrm>
          <a:prstGeom prst="rect">
            <a:avLst/>
          </a:prstGeom>
          <a:noFill/>
          <a:ln w="9525">
            <a:noFill/>
            <a:miter lim="800000"/>
            <a:headEnd/>
            <a:tailEnd/>
          </a:ln>
        </p:spPr>
        <p:txBody>
          <a:bodyPr wrap="none">
            <a:spAutoFit/>
          </a:bodyPr>
          <a:lstStyle/>
          <a:p>
            <a:r>
              <a:rPr lang="en-US" sz="2800" b="1"/>
              <a:t>Students</a:t>
            </a:r>
          </a:p>
        </p:txBody>
      </p:sp>
      <p:sp>
        <p:nvSpPr>
          <p:cNvPr id="122895" name="Text Box 16"/>
          <p:cNvSpPr txBox="1">
            <a:spLocks noChangeArrowheads="1"/>
          </p:cNvSpPr>
          <p:nvPr/>
        </p:nvSpPr>
        <p:spPr bwMode="auto">
          <a:xfrm>
            <a:off x="784225" y="2008188"/>
            <a:ext cx="6519863" cy="641350"/>
          </a:xfrm>
          <a:prstGeom prst="rect">
            <a:avLst/>
          </a:prstGeom>
          <a:noFill/>
          <a:ln w="9525">
            <a:noFill/>
            <a:miter lim="800000"/>
            <a:headEnd/>
            <a:tailEnd/>
          </a:ln>
        </p:spPr>
        <p:txBody>
          <a:bodyPr wrap="none">
            <a:spAutoFit/>
          </a:bodyPr>
          <a:lstStyle/>
          <a:p>
            <a:pPr algn="ctr"/>
            <a:r>
              <a:rPr lang="en-US" sz="3600" b="1">
                <a:sym typeface="Symbol" pitchFamily="18" charset="2"/>
              </a:rPr>
              <a:t> </a:t>
            </a:r>
            <a:r>
              <a:rPr lang="en-US" sz="3600" b="1" baseline="-8000"/>
              <a:t>Enrollment.Course_no = Courses.Course_no</a:t>
            </a:r>
            <a:r>
              <a:rPr lang="en-US" sz="3600" b="1">
                <a:sym typeface="Symbol" pitchFamily="18" charset="2"/>
              </a:rPr>
              <a:t> </a:t>
            </a:r>
          </a:p>
        </p:txBody>
      </p:sp>
      <p:sp>
        <p:nvSpPr>
          <p:cNvPr id="122896" name="Line 17"/>
          <p:cNvSpPr>
            <a:spLocks noChangeShapeType="1"/>
          </p:cNvSpPr>
          <p:nvPr/>
        </p:nvSpPr>
        <p:spPr bwMode="auto">
          <a:xfrm>
            <a:off x="3962400" y="2641600"/>
            <a:ext cx="0" cy="304800"/>
          </a:xfrm>
          <a:prstGeom prst="line">
            <a:avLst/>
          </a:prstGeom>
          <a:noFill/>
          <a:ln w="19050">
            <a:solidFill>
              <a:schemeClr val="tx1"/>
            </a:solidFill>
            <a:round/>
            <a:headEnd/>
            <a:tailEnd/>
          </a:ln>
        </p:spPr>
        <p:txBody>
          <a:bodyPr wrap="none" anchor="ctr"/>
          <a:lstStyle/>
          <a:p>
            <a:endParaRPr lang="en-US"/>
          </a:p>
        </p:txBody>
      </p:sp>
      <p:sp>
        <p:nvSpPr>
          <p:cNvPr id="122897" name="Text Box 18"/>
          <p:cNvSpPr txBox="1">
            <a:spLocks noChangeArrowheads="1"/>
          </p:cNvSpPr>
          <p:nvPr/>
        </p:nvSpPr>
        <p:spPr bwMode="auto">
          <a:xfrm>
            <a:off x="3810000" y="2693988"/>
            <a:ext cx="434975" cy="641350"/>
          </a:xfrm>
          <a:prstGeom prst="rect">
            <a:avLst/>
          </a:prstGeom>
          <a:noFill/>
          <a:ln w="9525">
            <a:noFill/>
            <a:miter lim="800000"/>
            <a:headEnd/>
            <a:tailEnd/>
          </a:ln>
        </p:spPr>
        <p:txBody>
          <a:bodyPr wrap="none">
            <a:spAutoFit/>
          </a:bodyPr>
          <a:lstStyle/>
          <a:p>
            <a:r>
              <a:rPr lang="en-US" sz="3600" b="1">
                <a:sym typeface="Symbol" pitchFamily="18" charset="2"/>
              </a:rPr>
              <a:t></a:t>
            </a:r>
          </a:p>
        </p:txBody>
      </p:sp>
      <p:sp>
        <p:nvSpPr>
          <p:cNvPr id="122898" name="Line 19"/>
          <p:cNvSpPr>
            <a:spLocks noChangeShapeType="1"/>
          </p:cNvSpPr>
          <p:nvPr/>
        </p:nvSpPr>
        <p:spPr bwMode="auto">
          <a:xfrm flipH="1">
            <a:off x="2667000" y="3251200"/>
            <a:ext cx="1219200" cy="228600"/>
          </a:xfrm>
          <a:prstGeom prst="line">
            <a:avLst/>
          </a:prstGeom>
          <a:noFill/>
          <a:ln w="19050">
            <a:solidFill>
              <a:schemeClr val="tx1"/>
            </a:solidFill>
            <a:round/>
            <a:headEnd/>
            <a:tailEnd/>
          </a:ln>
        </p:spPr>
        <p:txBody>
          <a:bodyPr wrap="none" anchor="ctr"/>
          <a:lstStyle/>
          <a:p>
            <a:endParaRPr lang="en-US"/>
          </a:p>
        </p:txBody>
      </p:sp>
      <p:sp>
        <p:nvSpPr>
          <p:cNvPr id="122899" name="Line 20"/>
          <p:cNvSpPr>
            <a:spLocks noChangeShapeType="1"/>
          </p:cNvSpPr>
          <p:nvPr/>
        </p:nvSpPr>
        <p:spPr bwMode="auto">
          <a:xfrm>
            <a:off x="4114800" y="3251200"/>
            <a:ext cx="2514600" cy="304800"/>
          </a:xfrm>
          <a:prstGeom prst="line">
            <a:avLst/>
          </a:prstGeom>
          <a:noFill/>
          <a:ln w="19050">
            <a:solidFill>
              <a:schemeClr val="tx1"/>
            </a:solidFill>
            <a:round/>
            <a:headEnd/>
            <a:tailEnd/>
          </a:ln>
        </p:spPr>
        <p:txBody>
          <a:bodyPr wrap="none" anchor="ctr"/>
          <a:lstStyle/>
          <a:p>
            <a:endParaRPr lang="en-US"/>
          </a:p>
        </p:txBody>
      </p:sp>
      <p:sp>
        <p:nvSpPr>
          <p:cNvPr id="122900" name="Text Box 21"/>
          <p:cNvSpPr txBox="1">
            <a:spLocks noChangeArrowheads="1"/>
          </p:cNvSpPr>
          <p:nvPr/>
        </p:nvSpPr>
        <p:spPr bwMode="auto">
          <a:xfrm>
            <a:off x="228600" y="3251200"/>
            <a:ext cx="4760913" cy="641350"/>
          </a:xfrm>
          <a:prstGeom prst="rect">
            <a:avLst/>
          </a:prstGeom>
          <a:noFill/>
          <a:ln w="9525">
            <a:noFill/>
            <a:miter lim="800000"/>
            <a:headEnd/>
            <a:tailEnd/>
          </a:ln>
        </p:spPr>
        <p:txBody>
          <a:bodyPr wrap="none">
            <a:spAutoFit/>
          </a:bodyPr>
          <a:lstStyle/>
          <a:p>
            <a:pPr algn="ctr"/>
            <a:r>
              <a:rPr lang="en-US" sz="3600" b="1">
                <a:sym typeface="Symbol" pitchFamily="18" charset="2"/>
              </a:rPr>
              <a:t></a:t>
            </a:r>
            <a:r>
              <a:rPr lang="en-US" sz="3600" b="1" baseline="-8000"/>
              <a:t>Students.SSN = Enrollment.SSN </a:t>
            </a:r>
          </a:p>
        </p:txBody>
      </p:sp>
      <p:sp>
        <p:nvSpPr>
          <p:cNvPr id="122901" name="Text Box 22"/>
          <p:cNvSpPr txBox="1">
            <a:spLocks noChangeArrowheads="1"/>
          </p:cNvSpPr>
          <p:nvPr/>
        </p:nvSpPr>
        <p:spPr bwMode="auto">
          <a:xfrm>
            <a:off x="838200" y="4622800"/>
            <a:ext cx="1919288"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GPA </a:t>
            </a:r>
            <a:r>
              <a:rPr lang="en-US" sz="3600" b="1" baseline="-8000">
                <a:sym typeface="Symbol" pitchFamily="18" charset="2"/>
              </a:rPr>
              <a:t></a:t>
            </a:r>
            <a:r>
              <a:rPr lang="en-US" sz="3600" b="1" baseline="-8000"/>
              <a:t> 3.5</a:t>
            </a:r>
            <a:endParaRPr lang="en-US" sz="3600" b="1">
              <a:sym typeface="Symbol" pitchFamily="18" charset="2"/>
            </a:endParaRPr>
          </a:p>
        </p:txBody>
      </p:sp>
      <p:sp>
        <p:nvSpPr>
          <p:cNvPr id="122902" name="Line 23"/>
          <p:cNvSpPr>
            <a:spLocks noChangeShapeType="1"/>
          </p:cNvSpPr>
          <p:nvPr/>
        </p:nvSpPr>
        <p:spPr bwMode="auto">
          <a:xfrm>
            <a:off x="1676400" y="5232400"/>
            <a:ext cx="0" cy="381000"/>
          </a:xfrm>
          <a:prstGeom prst="line">
            <a:avLst/>
          </a:prstGeom>
          <a:noFill/>
          <a:ln w="19050">
            <a:solidFill>
              <a:schemeClr val="tx1"/>
            </a:solidFill>
            <a:round/>
            <a:headEnd/>
            <a:tailEnd/>
          </a:ln>
        </p:spPr>
        <p:txBody>
          <a:bodyPr wrap="none" anchor="ct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685800" y="228600"/>
            <a:ext cx="7772400" cy="685800"/>
          </a:xfrm>
        </p:spPr>
        <p:txBody>
          <a:bodyPr/>
          <a:lstStyle/>
          <a:p>
            <a:r>
              <a:rPr lang="en-US"/>
              <a:t>Example (4)</a:t>
            </a:r>
          </a:p>
        </p:txBody>
      </p:sp>
      <p:sp>
        <p:nvSpPr>
          <p:cNvPr id="124930" name="Rectangle 3"/>
          <p:cNvSpPr>
            <a:spLocks noGrp="1" noChangeArrowheads="1"/>
          </p:cNvSpPr>
          <p:nvPr>
            <p:ph idx="1"/>
          </p:nvPr>
        </p:nvSpPr>
        <p:spPr>
          <a:xfrm>
            <a:off x="228600" y="1143000"/>
            <a:ext cx="8686800" cy="4953000"/>
          </a:xfrm>
        </p:spPr>
        <p:txBody>
          <a:bodyPr/>
          <a:lstStyle/>
          <a:p>
            <a:pPr>
              <a:buFontTx/>
              <a:buNone/>
            </a:pPr>
            <a:r>
              <a:rPr lang="en-US" sz="2800">
                <a:solidFill>
                  <a:schemeClr val="accent1"/>
                </a:solidFill>
              </a:rPr>
              <a:t>Rule 2:</a:t>
            </a:r>
            <a:r>
              <a:rPr lang="en-US" sz="2800"/>
              <a:t> Replace Cartesian products by joins.</a:t>
            </a:r>
          </a:p>
        </p:txBody>
      </p:sp>
      <p:sp>
        <p:nvSpPr>
          <p:cNvPr id="124931" name="Text Box 4"/>
          <p:cNvSpPr txBox="1">
            <a:spLocks noChangeArrowheads="1"/>
          </p:cNvSpPr>
          <p:nvPr/>
        </p:nvSpPr>
        <p:spPr bwMode="auto">
          <a:xfrm>
            <a:off x="2649538" y="1600200"/>
            <a:ext cx="1311275"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sym typeface="Symbol" pitchFamily="18" charset="2"/>
              </a:rPr>
              <a:t>Name</a:t>
            </a:r>
            <a:endParaRPr lang="en-US" sz="3600" b="1"/>
          </a:p>
        </p:txBody>
      </p:sp>
      <p:sp>
        <p:nvSpPr>
          <p:cNvPr id="124932" name="Text Box 5"/>
          <p:cNvSpPr txBox="1">
            <a:spLocks noChangeArrowheads="1"/>
          </p:cNvSpPr>
          <p:nvPr/>
        </p:nvSpPr>
        <p:spPr bwMode="auto">
          <a:xfrm>
            <a:off x="3429000" y="3402013"/>
            <a:ext cx="5465763" cy="641350"/>
          </a:xfrm>
          <a:prstGeom prst="rect">
            <a:avLst/>
          </a:prstGeom>
          <a:noFill/>
          <a:ln w="9525">
            <a:noFill/>
            <a:miter lim="800000"/>
            <a:headEnd/>
            <a:tailEnd/>
          </a:ln>
        </p:spPr>
        <p:txBody>
          <a:bodyPr wrap="none">
            <a:spAutoFit/>
          </a:bodyPr>
          <a:lstStyle/>
          <a:p>
            <a:r>
              <a:rPr lang="en-US" sz="3600" b="1">
                <a:sym typeface="Symbol" pitchFamily="18" charset="2"/>
              </a:rPr>
              <a:t></a:t>
            </a:r>
            <a:r>
              <a:rPr lang="en-US" sz="3600" b="1" baseline="-8000"/>
              <a:t>Title = 'Ada Programming Language</a:t>
            </a:r>
            <a:r>
              <a:rPr lang="ja-JP" altLang="en-US" sz="3600" b="1" baseline="-8000"/>
              <a:t>’</a:t>
            </a:r>
            <a:r>
              <a:rPr lang="en-US" altLang="ja-JP" sz="3600" b="1" baseline="-8000"/>
              <a:t> </a:t>
            </a:r>
            <a:endParaRPr lang="en-US" sz="3600" b="1">
              <a:sym typeface="Symbol" pitchFamily="18" charset="2"/>
            </a:endParaRPr>
          </a:p>
        </p:txBody>
      </p:sp>
      <p:sp>
        <p:nvSpPr>
          <p:cNvPr id="124933" name="Line 6"/>
          <p:cNvSpPr>
            <a:spLocks noChangeShapeType="1"/>
          </p:cNvSpPr>
          <p:nvPr/>
        </p:nvSpPr>
        <p:spPr bwMode="auto">
          <a:xfrm>
            <a:off x="5849938" y="4033838"/>
            <a:ext cx="0" cy="609600"/>
          </a:xfrm>
          <a:prstGeom prst="line">
            <a:avLst/>
          </a:prstGeom>
          <a:noFill/>
          <a:ln w="19050">
            <a:solidFill>
              <a:schemeClr val="tx1"/>
            </a:solidFill>
            <a:round/>
            <a:headEnd/>
            <a:tailEnd/>
          </a:ln>
        </p:spPr>
        <p:txBody>
          <a:bodyPr wrap="none" anchor="ctr"/>
          <a:lstStyle/>
          <a:p>
            <a:endParaRPr lang="en-US"/>
          </a:p>
        </p:txBody>
      </p:sp>
      <p:sp>
        <p:nvSpPr>
          <p:cNvPr id="124934" name="Text Box 7"/>
          <p:cNvSpPr txBox="1">
            <a:spLocks noChangeArrowheads="1"/>
          </p:cNvSpPr>
          <p:nvPr/>
        </p:nvSpPr>
        <p:spPr bwMode="auto">
          <a:xfrm>
            <a:off x="1719263" y="4603750"/>
            <a:ext cx="298450" cy="641350"/>
          </a:xfrm>
          <a:prstGeom prst="rect">
            <a:avLst/>
          </a:prstGeom>
          <a:noFill/>
          <a:ln w="9525">
            <a:noFill/>
            <a:miter lim="800000"/>
            <a:headEnd/>
            <a:tailEnd/>
          </a:ln>
        </p:spPr>
        <p:txBody>
          <a:bodyPr wrap="none">
            <a:spAutoFit/>
          </a:bodyPr>
          <a:lstStyle/>
          <a:p>
            <a:r>
              <a:rPr lang="en-US" sz="3600" b="1">
                <a:sym typeface="Symbol" pitchFamily="18" charset="2"/>
              </a:rPr>
              <a:t></a:t>
            </a:r>
            <a:endParaRPr lang="en-US" sz="3600" b="1"/>
          </a:p>
        </p:txBody>
      </p:sp>
      <p:sp>
        <p:nvSpPr>
          <p:cNvPr id="124935" name="Line 8"/>
          <p:cNvSpPr>
            <a:spLocks noChangeShapeType="1"/>
          </p:cNvSpPr>
          <p:nvPr/>
        </p:nvSpPr>
        <p:spPr bwMode="auto">
          <a:xfrm flipH="1">
            <a:off x="1049338" y="4033838"/>
            <a:ext cx="685800" cy="533400"/>
          </a:xfrm>
          <a:prstGeom prst="line">
            <a:avLst/>
          </a:prstGeom>
          <a:noFill/>
          <a:ln w="19050">
            <a:solidFill>
              <a:schemeClr val="tx1"/>
            </a:solidFill>
            <a:round/>
            <a:headEnd/>
            <a:tailEnd/>
          </a:ln>
        </p:spPr>
        <p:txBody>
          <a:bodyPr wrap="none" anchor="ctr"/>
          <a:lstStyle/>
          <a:p>
            <a:endParaRPr lang="en-US"/>
          </a:p>
        </p:txBody>
      </p:sp>
      <p:sp>
        <p:nvSpPr>
          <p:cNvPr id="124936" name="Line 9"/>
          <p:cNvSpPr>
            <a:spLocks noChangeShapeType="1"/>
          </p:cNvSpPr>
          <p:nvPr/>
        </p:nvSpPr>
        <p:spPr bwMode="auto">
          <a:xfrm>
            <a:off x="1963738" y="4033838"/>
            <a:ext cx="914400" cy="533400"/>
          </a:xfrm>
          <a:prstGeom prst="line">
            <a:avLst/>
          </a:prstGeom>
          <a:noFill/>
          <a:ln w="19050">
            <a:solidFill>
              <a:schemeClr val="tx1"/>
            </a:solidFill>
            <a:round/>
            <a:headEnd/>
            <a:tailEnd/>
          </a:ln>
        </p:spPr>
        <p:txBody>
          <a:bodyPr wrap="none" anchor="ctr"/>
          <a:lstStyle/>
          <a:p>
            <a:endParaRPr lang="en-US"/>
          </a:p>
        </p:txBody>
      </p:sp>
      <p:sp>
        <p:nvSpPr>
          <p:cNvPr id="124937" name="Text Box 10"/>
          <p:cNvSpPr txBox="1">
            <a:spLocks noChangeArrowheads="1"/>
          </p:cNvSpPr>
          <p:nvPr/>
        </p:nvSpPr>
        <p:spPr bwMode="auto">
          <a:xfrm>
            <a:off x="5164138" y="4519613"/>
            <a:ext cx="1420812" cy="523875"/>
          </a:xfrm>
          <a:prstGeom prst="rect">
            <a:avLst/>
          </a:prstGeom>
          <a:noFill/>
          <a:ln w="9525">
            <a:noFill/>
            <a:miter lim="800000"/>
            <a:headEnd/>
            <a:tailEnd/>
          </a:ln>
        </p:spPr>
        <p:txBody>
          <a:bodyPr wrap="none">
            <a:spAutoFit/>
          </a:bodyPr>
          <a:lstStyle/>
          <a:p>
            <a:r>
              <a:rPr lang="en-US" sz="2800" b="1"/>
              <a:t>Courses</a:t>
            </a:r>
          </a:p>
        </p:txBody>
      </p:sp>
      <p:sp>
        <p:nvSpPr>
          <p:cNvPr id="124938" name="Text Box 11"/>
          <p:cNvSpPr txBox="1">
            <a:spLocks noChangeArrowheads="1"/>
          </p:cNvSpPr>
          <p:nvPr/>
        </p:nvSpPr>
        <p:spPr bwMode="auto">
          <a:xfrm>
            <a:off x="2192338" y="4443413"/>
            <a:ext cx="1933575" cy="523875"/>
          </a:xfrm>
          <a:prstGeom prst="rect">
            <a:avLst/>
          </a:prstGeom>
          <a:noFill/>
          <a:ln w="9525">
            <a:noFill/>
            <a:miter lim="800000"/>
            <a:headEnd/>
            <a:tailEnd/>
          </a:ln>
        </p:spPr>
        <p:txBody>
          <a:bodyPr wrap="none">
            <a:spAutoFit/>
          </a:bodyPr>
          <a:lstStyle/>
          <a:p>
            <a:r>
              <a:rPr lang="en-US" sz="2800" b="1"/>
              <a:t>Enrollment</a:t>
            </a:r>
          </a:p>
        </p:txBody>
      </p:sp>
      <p:sp>
        <p:nvSpPr>
          <p:cNvPr id="124939" name="Text Box 12"/>
          <p:cNvSpPr txBox="1">
            <a:spLocks noChangeArrowheads="1"/>
          </p:cNvSpPr>
          <p:nvPr/>
        </p:nvSpPr>
        <p:spPr bwMode="auto">
          <a:xfrm>
            <a:off x="304800" y="5434013"/>
            <a:ext cx="1522413" cy="523875"/>
          </a:xfrm>
          <a:prstGeom prst="rect">
            <a:avLst/>
          </a:prstGeom>
          <a:noFill/>
          <a:ln w="9525">
            <a:noFill/>
            <a:miter lim="800000"/>
            <a:headEnd/>
            <a:tailEnd/>
          </a:ln>
        </p:spPr>
        <p:txBody>
          <a:bodyPr wrap="none">
            <a:spAutoFit/>
          </a:bodyPr>
          <a:lstStyle/>
          <a:p>
            <a:r>
              <a:rPr lang="en-US" sz="2800" b="1"/>
              <a:t>Students</a:t>
            </a:r>
          </a:p>
        </p:txBody>
      </p:sp>
      <p:sp>
        <p:nvSpPr>
          <p:cNvPr id="124940" name="Line 13"/>
          <p:cNvSpPr>
            <a:spLocks noChangeShapeType="1"/>
          </p:cNvSpPr>
          <p:nvPr/>
        </p:nvSpPr>
        <p:spPr bwMode="auto">
          <a:xfrm>
            <a:off x="3182938" y="2281238"/>
            <a:ext cx="0" cy="457200"/>
          </a:xfrm>
          <a:prstGeom prst="line">
            <a:avLst/>
          </a:prstGeom>
          <a:noFill/>
          <a:ln w="19050">
            <a:solidFill>
              <a:schemeClr val="tx1"/>
            </a:solidFill>
            <a:round/>
            <a:headEnd/>
            <a:tailEnd/>
          </a:ln>
        </p:spPr>
        <p:txBody>
          <a:bodyPr wrap="none" anchor="ctr"/>
          <a:lstStyle/>
          <a:p>
            <a:endParaRPr lang="en-US"/>
          </a:p>
        </p:txBody>
      </p:sp>
      <p:sp>
        <p:nvSpPr>
          <p:cNvPr id="124941" name="Text Box 14"/>
          <p:cNvSpPr txBox="1">
            <a:spLocks noChangeArrowheads="1"/>
          </p:cNvSpPr>
          <p:nvPr/>
        </p:nvSpPr>
        <p:spPr bwMode="auto">
          <a:xfrm>
            <a:off x="2954338" y="2655888"/>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
        <p:nvSpPr>
          <p:cNvPr id="124942" name="Line 15"/>
          <p:cNvSpPr>
            <a:spLocks noChangeShapeType="1"/>
          </p:cNvSpPr>
          <p:nvPr/>
        </p:nvSpPr>
        <p:spPr bwMode="auto">
          <a:xfrm flipH="1">
            <a:off x="1887538" y="3119438"/>
            <a:ext cx="1143000" cy="457200"/>
          </a:xfrm>
          <a:prstGeom prst="line">
            <a:avLst/>
          </a:prstGeom>
          <a:noFill/>
          <a:ln w="19050">
            <a:solidFill>
              <a:schemeClr val="tx1"/>
            </a:solidFill>
            <a:round/>
            <a:headEnd/>
            <a:tailEnd/>
          </a:ln>
        </p:spPr>
        <p:txBody>
          <a:bodyPr wrap="none" anchor="ctr"/>
          <a:lstStyle/>
          <a:p>
            <a:endParaRPr lang="en-US"/>
          </a:p>
        </p:txBody>
      </p:sp>
      <p:sp>
        <p:nvSpPr>
          <p:cNvPr id="124943" name="Line 16"/>
          <p:cNvSpPr>
            <a:spLocks noChangeShapeType="1"/>
          </p:cNvSpPr>
          <p:nvPr/>
        </p:nvSpPr>
        <p:spPr bwMode="auto">
          <a:xfrm>
            <a:off x="3259138" y="3119438"/>
            <a:ext cx="2608262" cy="511175"/>
          </a:xfrm>
          <a:prstGeom prst="line">
            <a:avLst/>
          </a:prstGeom>
          <a:noFill/>
          <a:ln w="9525">
            <a:solidFill>
              <a:schemeClr val="tx1"/>
            </a:solidFill>
            <a:round/>
            <a:headEnd/>
            <a:tailEnd/>
          </a:ln>
        </p:spPr>
        <p:txBody>
          <a:bodyPr wrap="none" anchor="ctr"/>
          <a:lstStyle/>
          <a:p>
            <a:endParaRPr lang="en-US"/>
          </a:p>
        </p:txBody>
      </p:sp>
      <p:sp>
        <p:nvSpPr>
          <p:cNvPr id="124944" name="Text Box 17"/>
          <p:cNvSpPr txBox="1">
            <a:spLocks noChangeArrowheads="1"/>
          </p:cNvSpPr>
          <p:nvPr/>
        </p:nvSpPr>
        <p:spPr bwMode="auto">
          <a:xfrm>
            <a:off x="304800" y="4316413"/>
            <a:ext cx="1919288"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GPA </a:t>
            </a:r>
            <a:r>
              <a:rPr lang="en-US" sz="3600" b="1" baseline="-8000">
                <a:sym typeface="Symbol" pitchFamily="18" charset="2"/>
              </a:rPr>
              <a:t></a:t>
            </a:r>
            <a:r>
              <a:rPr lang="en-US" sz="3600" b="1" baseline="-8000"/>
              <a:t> 3.5</a:t>
            </a:r>
            <a:endParaRPr lang="en-US" sz="3600" b="1">
              <a:sym typeface="Symbol" pitchFamily="18" charset="2"/>
            </a:endParaRPr>
          </a:p>
        </p:txBody>
      </p:sp>
      <p:sp>
        <p:nvSpPr>
          <p:cNvPr id="124945" name="Line 18"/>
          <p:cNvSpPr>
            <a:spLocks noChangeShapeType="1"/>
          </p:cNvSpPr>
          <p:nvPr/>
        </p:nvSpPr>
        <p:spPr bwMode="auto">
          <a:xfrm>
            <a:off x="1049338" y="5024438"/>
            <a:ext cx="0" cy="457200"/>
          </a:xfrm>
          <a:prstGeom prst="line">
            <a:avLst/>
          </a:prstGeom>
          <a:noFill/>
          <a:ln w="19050">
            <a:solidFill>
              <a:schemeClr val="tx1"/>
            </a:solidFill>
            <a:round/>
            <a:headEnd/>
            <a:tailEnd/>
          </a:ln>
        </p:spPr>
        <p:txBody>
          <a:bodyPr wrap="none" anchor="ctr"/>
          <a:lstStyle/>
          <a:p>
            <a:endParaRPr lang="en-US"/>
          </a:p>
        </p:txBody>
      </p:sp>
      <p:sp>
        <p:nvSpPr>
          <p:cNvPr id="124946" name="Text Box 19"/>
          <p:cNvSpPr txBox="1">
            <a:spLocks noChangeArrowheads="1"/>
          </p:cNvSpPr>
          <p:nvPr/>
        </p:nvSpPr>
        <p:spPr bwMode="auto">
          <a:xfrm>
            <a:off x="1658938" y="3494088"/>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85800" y="228600"/>
            <a:ext cx="7772400" cy="1143000"/>
          </a:xfrm>
        </p:spPr>
        <p:txBody>
          <a:bodyPr/>
          <a:lstStyle/>
          <a:p>
            <a:r>
              <a:rPr lang="en-US"/>
              <a:t>Process Basic Operations (1)</a:t>
            </a:r>
          </a:p>
        </p:txBody>
      </p:sp>
      <p:sp>
        <p:nvSpPr>
          <p:cNvPr id="24578" name="Rectangle 3"/>
          <p:cNvSpPr>
            <a:spLocks noGrp="1" noChangeArrowheads="1"/>
          </p:cNvSpPr>
          <p:nvPr>
            <p:ph idx="1"/>
          </p:nvPr>
        </p:nvSpPr>
        <p:spPr>
          <a:xfrm>
            <a:off x="685800" y="1524000"/>
            <a:ext cx="7772400" cy="4572000"/>
          </a:xfrm>
        </p:spPr>
        <p:txBody>
          <a:bodyPr/>
          <a:lstStyle/>
          <a:p>
            <a:pPr>
              <a:buFontTx/>
              <a:buNone/>
            </a:pPr>
            <a:r>
              <a:rPr lang="en-US" sz="2800" dirty="0"/>
              <a:t>Notations: </a:t>
            </a:r>
          </a:p>
          <a:p>
            <a:pPr>
              <a:buFontTx/>
              <a:buNone/>
            </a:pPr>
            <a:r>
              <a:rPr lang="en-US" sz="2800" dirty="0"/>
              <a:t>	R, S – two relations</a:t>
            </a:r>
          </a:p>
          <a:p>
            <a:pPr>
              <a:buFontTx/>
              <a:buNone/>
            </a:pPr>
            <a:r>
              <a:rPr lang="en-US" sz="2800" dirty="0"/>
              <a:t>	n: the number of tuples in R </a:t>
            </a:r>
          </a:p>
          <a:p>
            <a:pPr>
              <a:buFontTx/>
              <a:buNone/>
            </a:pPr>
            <a:r>
              <a:rPr lang="en-US" sz="2800" dirty="0"/>
              <a:t>	m: the number of tuples in S </a:t>
            </a:r>
          </a:p>
          <a:p>
            <a:pPr>
              <a:buFontTx/>
              <a:buNone/>
            </a:pPr>
            <a:r>
              <a:rPr lang="en-US" sz="2800" dirty="0"/>
              <a:t>	N: the size of R in pages</a:t>
            </a:r>
          </a:p>
          <a:p>
            <a:pPr>
              <a:buFontTx/>
              <a:buNone/>
            </a:pPr>
            <a:r>
              <a:rPr lang="en-US" sz="2800"/>
              <a:t>	M: </a:t>
            </a:r>
            <a:r>
              <a:rPr lang="en-US" sz="2800" dirty="0"/>
              <a:t>the size of S in pages </a:t>
            </a:r>
          </a:p>
          <a:p>
            <a:r>
              <a:rPr lang="en-US" sz="2800" dirty="0"/>
              <a:t>Assume M &lt;= 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685800" y="304800"/>
            <a:ext cx="7772400" cy="685800"/>
          </a:xfrm>
        </p:spPr>
        <p:txBody>
          <a:bodyPr/>
          <a:lstStyle/>
          <a:p>
            <a:r>
              <a:rPr lang="en-US"/>
              <a:t>Example (5)</a:t>
            </a:r>
          </a:p>
        </p:txBody>
      </p:sp>
      <p:sp>
        <p:nvSpPr>
          <p:cNvPr id="126978" name="Rectangle 3"/>
          <p:cNvSpPr>
            <a:spLocks noGrp="1" noChangeArrowheads="1"/>
          </p:cNvSpPr>
          <p:nvPr>
            <p:ph idx="1"/>
          </p:nvPr>
        </p:nvSpPr>
        <p:spPr>
          <a:xfrm>
            <a:off x="228600" y="1143000"/>
            <a:ext cx="8686800" cy="4800600"/>
          </a:xfrm>
        </p:spPr>
        <p:txBody>
          <a:bodyPr/>
          <a:lstStyle/>
          <a:p>
            <a:pPr>
              <a:buFontTx/>
              <a:buNone/>
            </a:pPr>
            <a:r>
              <a:rPr lang="en-US" sz="2800">
                <a:solidFill>
                  <a:schemeClr val="accent1"/>
                </a:solidFill>
              </a:rPr>
              <a:t>Rule 3:</a:t>
            </a:r>
            <a:r>
              <a:rPr lang="en-US" sz="2800"/>
              <a:t> Perform more restrictive joins first.</a:t>
            </a:r>
          </a:p>
        </p:txBody>
      </p:sp>
      <p:sp>
        <p:nvSpPr>
          <p:cNvPr id="126979" name="Text Box 4"/>
          <p:cNvSpPr txBox="1">
            <a:spLocks noChangeArrowheads="1"/>
          </p:cNvSpPr>
          <p:nvPr/>
        </p:nvSpPr>
        <p:spPr bwMode="auto">
          <a:xfrm>
            <a:off x="3276600" y="1524000"/>
            <a:ext cx="1311275"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sym typeface="Symbol" pitchFamily="18" charset="2"/>
              </a:rPr>
              <a:t>Name</a:t>
            </a:r>
            <a:endParaRPr lang="en-US" sz="3600" b="1"/>
          </a:p>
        </p:txBody>
      </p:sp>
      <p:sp>
        <p:nvSpPr>
          <p:cNvPr id="126980" name="Text Box 5"/>
          <p:cNvSpPr txBox="1">
            <a:spLocks noChangeArrowheads="1"/>
          </p:cNvSpPr>
          <p:nvPr/>
        </p:nvSpPr>
        <p:spPr bwMode="auto">
          <a:xfrm>
            <a:off x="4876800" y="3962400"/>
            <a:ext cx="4038600" cy="1190625"/>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Title = 'Ada Programming</a:t>
            </a:r>
          </a:p>
          <a:p>
            <a:r>
              <a:rPr lang="en-US" sz="3600" b="1" baseline="-8000"/>
              <a:t>                   Language</a:t>
            </a:r>
            <a:r>
              <a:rPr lang="ja-JP" altLang="en-US" sz="3600" b="1" baseline="-8000"/>
              <a:t>’</a:t>
            </a:r>
            <a:r>
              <a:rPr lang="en-US" altLang="ja-JP" sz="3600" b="1" baseline="-8000"/>
              <a:t> </a:t>
            </a:r>
            <a:endParaRPr lang="en-US" sz="3600" b="1">
              <a:sym typeface="Symbol" pitchFamily="18" charset="2"/>
            </a:endParaRPr>
          </a:p>
        </p:txBody>
      </p:sp>
      <p:sp>
        <p:nvSpPr>
          <p:cNvPr id="126981" name="Line 6"/>
          <p:cNvSpPr>
            <a:spLocks noChangeShapeType="1"/>
          </p:cNvSpPr>
          <p:nvPr/>
        </p:nvSpPr>
        <p:spPr bwMode="auto">
          <a:xfrm>
            <a:off x="6629400" y="5181600"/>
            <a:ext cx="0" cy="457200"/>
          </a:xfrm>
          <a:prstGeom prst="line">
            <a:avLst/>
          </a:prstGeom>
          <a:noFill/>
          <a:ln w="19050">
            <a:solidFill>
              <a:schemeClr val="tx1"/>
            </a:solidFill>
            <a:round/>
            <a:headEnd/>
            <a:tailEnd/>
          </a:ln>
        </p:spPr>
        <p:txBody>
          <a:bodyPr wrap="none" anchor="ctr"/>
          <a:lstStyle/>
          <a:p>
            <a:endParaRPr lang="en-US"/>
          </a:p>
        </p:txBody>
      </p:sp>
      <p:sp>
        <p:nvSpPr>
          <p:cNvPr id="126982" name="Line 7"/>
          <p:cNvSpPr>
            <a:spLocks noChangeShapeType="1"/>
          </p:cNvSpPr>
          <p:nvPr/>
        </p:nvSpPr>
        <p:spPr bwMode="auto">
          <a:xfrm flipH="1">
            <a:off x="3276600" y="3681413"/>
            <a:ext cx="1981200" cy="533400"/>
          </a:xfrm>
          <a:prstGeom prst="line">
            <a:avLst/>
          </a:prstGeom>
          <a:noFill/>
          <a:ln w="19050">
            <a:solidFill>
              <a:schemeClr val="tx1"/>
            </a:solidFill>
            <a:round/>
            <a:headEnd/>
            <a:tailEnd/>
          </a:ln>
        </p:spPr>
        <p:txBody>
          <a:bodyPr wrap="none" anchor="ctr"/>
          <a:lstStyle/>
          <a:p>
            <a:endParaRPr lang="en-US"/>
          </a:p>
        </p:txBody>
      </p:sp>
      <p:sp>
        <p:nvSpPr>
          <p:cNvPr id="126983" name="Line 8"/>
          <p:cNvSpPr>
            <a:spLocks noChangeShapeType="1"/>
          </p:cNvSpPr>
          <p:nvPr/>
        </p:nvSpPr>
        <p:spPr bwMode="auto">
          <a:xfrm>
            <a:off x="5562600" y="3681413"/>
            <a:ext cx="990600" cy="457200"/>
          </a:xfrm>
          <a:prstGeom prst="line">
            <a:avLst/>
          </a:prstGeom>
          <a:noFill/>
          <a:ln w="19050">
            <a:solidFill>
              <a:schemeClr val="tx1"/>
            </a:solidFill>
            <a:round/>
            <a:headEnd/>
            <a:tailEnd/>
          </a:ln>
        </p:spPr>
        <p:txBody>
          <a:bodyPr wrap="none" anchor="ctr"/>
          <a:lstStyle/>
          <a:p>
            <a:endParaRPr lang="en-US"/>
          </a:p>
        </p:txBody>
      </p:sp>
      <p:sp>
        <p:nvSpPr>
          <p:cNvPr id="126984" name="Text Box 9"/>
          <p:cNvSpPr txBox="1">
            <a:spLocks noChangeArrowheads="1"/>
          </p:cNvSpPr>
          <p:nvPr/>
        </p:nvSpPr>
        <p:spPr bwMode="auto">
          <a:xfrm>
            <a:off x="5791200" y="5486400"/>
            <a:ext cx="1420813" cy="523875"/>
          </a:xfrm>
          <a:prstGeom prst="rect">
            <a:avLst/>
          </a:prstGeom>
          <a:noFill/>
          <a:ln w="9525">
            <a:noFill/>
            <a:miter lim="800000"/>
            <a:headEnd/>
            <a:tailEnd/>
          </a:ln>
        </p:spPr>
        <p:txBody>
          <a:bodyPr wrap="none">
            <a:spAutoFit/>
          </a:bodyPr>
          <a:lstStyle/>
          <a:p>
            <a:r>
              <a:rPr lang="en-US" sz="2800" b="1"/>
              <a:t>Courses</a:t>
            </a:r>
          </a:p>
        </p:txBody>
      </p:sp>
      <p:sp>
        <p:nvSpPr>
          <p:cNvPr id="126985" name="Text Box 10"/>
          <p:cNvSpPr txBox="1">
            <a:spLocks noChangeArrowheads="1"/>
          </p:cNvSpPr>
          <p:nvPr/>
        </p:nvSpPr>
        <p:spPr bwMode="auto">
          <a:xfrm>
            <a:off x="2286000" y="4167188"/>
            <a:ext cx="1933575" cy="523875"/>
          </a:xfrm>
          <a:prstGeom prst="rect">
            <a:avLst/>
          </a:prstGeom>
          <a:noFill/>
          <a:ln w="9525">
            <a:noFill/>
            <a:miter lim="800000"/>
            <a:headEnd/>
            <a:tailEnd/>
          </a:ln>
        </p:spPr>
        <p:txBody>
          <a:bodyPr wrap="none">
            <a:spAutoFit/>
          </a:bodyPr>
          <a:lstStyle/>
          <a:p>
            <a:r>
              <a:rPr lang="en-US" sz="2800" b="1"/>
              <a:t>Enrollment</a:t>
            </a:r>
          </a:p>
        </p:txBody>
      </p:sp>
      <p:sp>
        <p:nvSpPr>
          <p:cNvPr id="126986" name="Text Box 11"/>
          <p:cNvSpPr txBox="1">
            <a:spLocks noChangeArrowheads="1"/>
          </p:cNvSpPr>
          <p:nvPr/>
        </p:nvSpPr>
        <p:spPr bwMode="auto">
          <a:xfrm>
            <a:off x="382588" y="4167188"/>
            <a:ext cx="1522412" cy="523875"/>
          </a:xfrm>
          <a:prstGeom prst="rect">
            <a:avLst/>
          </a:prstGeom>
          <a:noFill/>
          <a:ln w="9525">
            <a:noFill/>
            <a:miter lim="800000"/>
            <a:headEnd/>
            <a:tailEnd/>
          </a:ln>
        </p:spPr>
        <p:txBody>
          <a:bodyPr wrap="none">
            <a:spAutoFit/>
          </a:bodyPr>
          <a:lstStyle/>
          <a:p>
            <a:r>
              <a:rPr lang="en-US" sz="2800" b="1"/>
              <a:t>Students</a:t>
            </a:r>
          </a:p>
        </p:txBody>
      </p:sp>
      <p:sp>
        <p:nvSpPr>
          <p:cNvPr id="126987" name="Line 12"/>
          <p:cNvSpPr>
            <a:spLocks noChangeShapeType="1"/>
          </p:cNvSpPr>
          <p:nvPr/>
        </p:nvSpPr>
        <p:spPr bwMode="auto">
          <a:xfrm>
            <a:off x="3810000" y="2133600"/>
            <a:ext cx="0" cy="457200"/>
          </a:xfrm>
          <a:prstGeom prst="line">
            <a:avLst/>
          </a:prstGeom>
          <a:noFill/>
          <a:ln w="19050">
            <a:solidFill>
              <a:schemeClr val="tx1"/>
            </a:solidFill>
            <a:round/>
            <a:headEnd/>
            <a:tailEnd/>
          </a:ln>
        </p:spPr>
        <p:txBody>
          <a:bodyPr wrap="none" anchor="ctr"/>
          <a:lstStyle/>
          <a:p>
            <a:endParaRPr lang="en-US"/>
          </a:p>
        </p:txBody>
      </p:sp>
      <p:sp>
        <p:nvSpPr>
          <p:cNvPr id="126988" name="Text Box 13"/>
          <p:cNvSpPr txBox="1">
            <a:spLocks noChangeArrowheads="1"/>
          </p:cNvSpPr>
          <p:nvPr/>
        </p:nvSpPr>
        <p:spPr bwMode="auto">
          <a:xfrm>
            <a:off x="3581400" y="2455863"/>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
        <p:nvSpPr>
          <p:cNvPr id="126989" name="Line 14"/>
          <p:cNvSpPr>
            <a:spLocks noChangeShapeType="1"/>
          </p:cNvSpPr>
          <p:nvPr/>
        </p:nvSpPr>
        <p:spPr bwMode="auto">
          <a:xfrm flipH="1">
            <a:off x="1143000" y="2919413"/>
            <a:ext cx="2514600" cy="304800"/>
          </a:xfrm>
          <a:prstGeom prst="line">
            <a:avLst/>
          </a:prstGeom>
          <a:noFill/>
          <a:ln w="19050">
            <a:solidFill>
              <a:schemeClr val="tx1"/>
            </a:solidFill>
            <a:round/>
            <a:headEnd/>
            <a:tailEnd/>
          </a:ln>
        </p:spPr>
        <p:txBody>
          <a:bodyPr wrap="none" anchor="ctr"/>
          <a:lstStyle/>
          <a:p>
            <a:endParaRPr lang="en-US"/>
          </a:p>
        </p:txBody>
      </p:sp>
      <p:sp>
        <p:nvSpPr>
          <p:cNvPr id="126990" name="Line 15"/>
          <p:cNvSpPr>
            <a:spLocks noChangeShapeType="1"/>
          </p:cNvSpPr>
          <p:nvPr/>
        </p:nvSpPr>
        <p:spPr bwMode="auto">
          <a:xfrm>
            <a:off x="3886200" y="2919413"/>
            <a:ext cx="1524000" cy="304800"/>
          </a:xfrm>
          <a:prstGeom prst="line">
            <a:avLst/>
          </a:prstGeom>
          <a:noFill/>
          <a:ln w="19050">
            <a:solidFill>
              <a:schemeClr val="tx1"/>
            </a:solidFill>
            <a:round/>
            <a:headEnd/>
            <a:tailEnd/>
          </a:ln>
        </p:spPr>
        <p:txBody>
          <a:bodyPr wrap="none" anchor="ctr"/>
          <a:lstStyle/>
          <a:p>
            <a:endParaRPr lang="en-US"/>
          </a:p>
        </p:txBody>
      </p:sp>
      <p:sp>
        <p:nvSpPr>
          <p:cNvPr id="126991" name="Text Box 16"/>
          <p:cNvSpPr txBox="1">
            <a:spLocks noChangeArrowheads="1"/>
          </p:cNvSpPr>
          <p:nvPr/>
        </p:nvSpPr>
        <p:spPr bwMode="auto">
          <a:xfrm>
            <a:off x="304800" y="3049588"/>
            <a:ext cx="1919288"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GPA </a:t>
            </a:r>
            <a:r>
              <a:rPr lang="en-US" sz="3600" b="1" baseline="-8000">
                <a:sym typeface="Symbol" pitchFamily="18" charset="2"/>
              </a:rPr>
              <a:t></a:t>
            </a:r>
            <a:r>
              <a:rPr lang="en-US" sz="3600" b="1" baseline="-8000"/>
              <a:t> 3.5</a:t>
            </a:r>
            <a:endParaRPr lang="en-US" sz="3600" b="1">
              <a:sym typeface="Symbol" pitchFamily="18" charset="2"/>
            </a:endParaRPr>
          </a:p>
        </p:txBody>
      </p:sp>
      <p:sp>
        <p:nvSpPr>
          <p:cNvPr id="126992" name="Line 17"/>
          <p:cNvSpPr>
            <a:spLocks noChangeShapeType="1"/>
          </p:cNvSpPr>
          <p:nvPr/>
        </p:nvSpPr>
        <p:spPr bwMode="auto">
          <a:xfrm>
            <a:off x="1143000" y="3757613"/>
            <a:ext cx="0" cy="457200"/>
          </a:xfrm>
          <a:prstGeom prst="line">
            <a:avLst/>
          </a:prstGeom>
          <a:noFill/>
          <a:ln w="19050">
            <a:solidFill>
              <a:schemeClr val="tx1"/>
            </a:solidFill>
            <a:round/>
            <a:headEnd/>
            <a:tailEnd/>
          </a:ln>
        </p:spPr>
        <p:txBody>
          <a:bodyPr wrap="none" anchor="ctr"/>
          <a:lstStyle/>
          <a:p>
            <a:endParaRPr lang="en-US"/>
          </a:p>
        </p:txBody>
      </p:sp>
      <p:sp>
        <p:nvSpPr>
          <p:cNvPr id="126993" name="Text Box 18"/>
          <p:cNvSpPr txBox="1">
            <a:spLocks noChangeArrowheads="1"/>
          </p:cNvSpPr>
          <p:nvPr/>
        </p:nvSpPr>
        <p:spPr bwMode="auto">
          <a:xfrm>
            <a:off x="5181600" y="3141663"/>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85800" y="304800"/>
            <a:ext cx="7772400" cy="609600"/>
          </a:xfrm>
        </p:spPr>
        <p:txBody>
          <a:bodyPr/>
          <a:lstStyle/>
          <a:p>
            <a:r>
              <a:rPr lang="en-US"/>
              <a:t>Example (6)</a:t>
            </a:r>
          </a:p>
        </p:txBody>
      </p:sp>
      <p:sp>
        <p:nvSpPr>
          <p:cNvPr id="129026" name="Rectangle 3"/>
          <p:cNvSpPr>
            <a:spLocks noGrp="1" noChangeArrowheads="1"/>
          </p:cNvSpPr>
          <p:nvPr>
            <p:ph idx="1"/>
          </p:nvPr>
        </p:nvSpPr>
        <p:spPr>
          <a:xfrm>
            <a:off x="228600" y="1066800"/>
            <a:ext cx="8686800" cy="5486400"/>
          </a:xfrm>
        </p:spPr>
        <p:txBody>
          <a:bodyPr/>
          <a:lstStyle/>
          <a:p>
            <a:pPr>
              <a:buFontTx/>
              <a:buNone/>
            </a:pPr>
            <a:r>
              <a:rPr lang="en-US" sz="2800">
                <a:solidFill>
                  <a:schemeClr val="accent1"/>
                </a:solidFill>
              </a:rPr>
              <a:t>Rule 4:</a:t>
            </a:r>
            <a:r>
              <a:rPr lang="en-US" sz="2800"/>
              <a:t> Project out useless attributes early.</a:t>
            </a:r>
          </a:p>
        </p:txBody>
      </p:sp>
      <p:sp>
        <p:nvSpPr>
          <p:cNvPr id="129027" name="Text Box 4"/>
          <p:cNvSpPr txBox="1">
            <a:spLocks noChangeArrowheads="1"/>
          </p:cNvSpPr>
          <p:nvPr/>
        </p:nvSpPr>
        <p:spPr bwMode="auto">
          <a:xfrm>
            <a:off x="3276600" y="1371600"/>
            <a:ext cx="1311275"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sym typeface="Symbol" pitchFamily="18" charset="2"/>
              </a:rPr>
              <a:t>Name</a:t>
            </a:r>
            <a:endParaRPr lang="en-US" sz="3600" b="1"/>
          </a:p>
        </p:txBody>
      </p:sp>
      <p:sp>
        <p:nvSpPr>
          <p:cNvPr id="129028" name="Text Box 5"/>
          <p:cNvSpPr txBox="1">
            <a:spLocks noChangeArrowheads="1"/>
          </p:cNvSpPr>
          <p:nvPr/>
        </p:nvSpPr>
        <p:spPr bwMode="auto">
          <a:xfrm>
            <a:off x="4876800" y="4549775"/>
            <a:ext cx="4038600" cy="1025525"/>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Title = 'Ada Programming</a:t>
            </a:r>
          </a:p>
          <a:p>
            <a:pPr>
              <a:lnSpc>
                <a:spcPct val="70000"/>
              </a:lnSpc>
            </a:pPr>
            <a:r>
              <a:rPr lang="en-US" sz="3600" b="1" baseline="-8000"/>
              <a:t>                   Language</a:t>
            </a:r>
            <a:r>
              <a:rPr lang="ja-JP" altLang="en-US" sz="3600" b="1" baseline="-8000"/>
              <a:t>’</a:t>
            </a:r>
            <a:r>
              <a:rPr lang="en-US" altLang="ja-JP" sz="3600" b="1" baseline="-8000"/>
              <a:t> </a:t>
            </a:r>
            <a:endParaRPr lang="en-US" sz="3600" b="1">
              <a:sym typeface="Symbol" pitchFamily="18" charset="2"/>
            </a:endParaRPr>
          </a:p>
        </p:txBody>
      </p:sp>
      <p:sp>
        <p:nvSpPr>
          <p:cNvPr id="129029" name="Line 6"/>
          <p:cNvSpPr>
            <a:spLocks noChangeShapeType="1"/>
          </p:cNvSpPr>
          <p:nvPr/>
        </p:nvSpPr>
        <p:spPr bwMode="auto">
          <a:xfrm>
            <a:off x="6629400" y="5541963"/>
            <a:ext cx="0" cy="381000"/>
          </a:xfrm>
          <a:prstGeom prst="line">
            <a:avLst/>
          </a:prstGeom>
          <a:noFill/>
          <a:ln w="19050">
            <a:solidFill>
              <a:schemeClr val="tx1"/>
            </a:solidFill>
            <a:round/>
            <a:headEnd/>
            <a:tailEnd/>
          </a:ln>
        </p:spPr>
        <p:txBody>
          <a:bodyPr wrap="none" anchor="ctr"/>
          <a:lstStyle/>
          <a:p>
            <a:endParaRPr lang="en-US"/>
          </a:p>
        </p:txBody>
      </p:sp>
      <p:sp>
        <p:nvSpPr>
          <p:cNvPr id="129030" name="Line 7"/>
          <p:cNvSpPr>
            <a:spLocks noChangeShapeType="1"/>
          </p:cNvSpPr>
          <p:nvPr/>
        </p:nvSpPr>
        <p:spPr bwMode="auto">
          <a:xfrm flipH="1">
            <a:off x="3352800" y="3787775"/>
            <a:ext cx="2057400" cy="328613"/>
          </a:xfrm>
          <a:prstGeom prst="line">
            <a:avLst/>
          </a:prstGeom>
          <a:noFill/>
          <a:ln w="19050">
            <a:solidFill>
              <a:schemeClr val="tx1"/>
            </a:solidFill>
            <a:round/>
            <a:headEnd/>
            <a:tailEnd/>
          </a:ln>
        </p:spPr>
        <p:txBody>
          <a:bodyPr wrap="none" anchor="ctr"/>
          <a:lstStyle/>
          <a:p>
            <a:endParaRPr lang="en-US"/>
          </a:p>
        </p:txBody>
      </p:sp>
      <p:sp>
        <p:nvSpPr>
          <p:cNvPr id="129031" name="Line 8"/>
          <p:cNvSpPr>
            <a:spLocks noChangeShapeType="1"/>
          </p:cNvSpPr>
          <p:nvPr/>
        </p:nvSpPr>
        <p:spPr bwMode="auto">
          <a:xfrm>
            <a:off x="5638800" y="3787775"/>
            <a:ext cx="990600" cy="252413"/>
          </a:xfrm>
          <a:prstGeom prst="line">
            <a:avLst/>
          </a:prstGeom>
          <a:noFill/>
          <a:ln w="19050">
            <a:solidFill>
              <a:schemeClr val="tx1"/>
            </a:solidFill>
            <a:round/>
            <a:headEnd/>
            <a:tailEnd/>
          </a:ln>
        </p:spPr>
        <p:txBody>
          <a:bodyPr wrap="none" anchor="ctr"/>
          <a:lstStyle/>
          <a:p>
            <a:endParaRPr lang="en-US"/>
          </a:p>
        </p:txBody>
      </p:sp>
      <p:sp>
        <p:nvSpPr>
          <p:cNvPr id="129032" name="Text Box 9"/>
          <p:cNvSpPr txBox="1">
            <a:spLocks noChangeArrowheads="1"/>
          </p:cNvSpPr>
          <p:nvPr/>
        </p:nvSpPr>
        <p:spPr bwMode="auto">
          <a:xfrm>
            <a:off x="5943600" y="5821363"/>
            <a:ext cx="1420813" cy="523875"/>
          </a:xfrm>
          <a:prstGeom prst="rect">
            <a:avLst/>
          </a:prstGeom>
          <a:noFill/>
          <a:ln w="9525">
            <a:noFill/>
            <a:miter lim="800000"/>
            <a:headEnd/>
            <a:tailEnd/>
          </a:ln>
        </p:spPr>
        <p:txBody>
          <a:bodyPr wrap="none">
            <a:spAutoFit/>
          </a:bodyPr>
          <a:lstStyle/>
          <a:p>
            <a:r>
              <a:rPr lang="en-US" sz="2800" b="1"/>
              <a:t>Courses</a:t>
            </a:r>
          </a:p>
        </p:txBody>
      </p:sp>
      <p:sp>
        <p:nvSpPr>
          <p:cNvPr id="129033" name="Text Box 10"/>
          <p:cNvSpPr txBox="1">
            <a:spLocks noChangeArrowheads="1"/>
          </p:cNvSpPr>
          <p:nvPr/>
        </p:nvSpPr>
        <p:spPr bwMode="auto">
          <a:xfrm>
            <a:off x="2362200" y="4983163"/>
            <a:ext cx="1933575" cy="523875"/>
          </a:xfrm>
          <a:prstGeom prst="rect">
            <a:avLst/>
          </a:prstGeom>
          <a:noFill/>
          <a:ln w="9525">
            <a:noFill/>
            <a:miter lim="800000"/>
            <a:headEnd/>
            <a:tailEnd/>
          </a:ln>
        </p:spPr>
        <p:txBody>
          <a:bodyPr wrap="none">
            <a:spAutoFit/>
          </a:bodyPr>
          <a:lstStyle/>
          <a:p>
            <a:r>
              <a:rPr lang="en-US" sz="2800" b="1"/>
              <a:t>Enrollment</a:t>
            </a:r>
          </a:p>
        </p:txBody>
      </p:sp>
      <p:sp>
        <p:nvSpPr>
          <p:cNvPr id="129034" name="Text Box 11"/>
          <p:cNvSpPr txBox="1">
            <a:spLocks noChangeArrowheads="1"/>
          </p:cNvSpPr>
          <p:nvPr/>
        </p:nvSpPr>
        <p:spPr bwMode="auto">
          <a:xfrm>
            <a:off x="458788" y="4733925"/>
            <a:ext cx="1522412" cy="523875"/>
          </a:xfrm>
          <a:prstGeom prst="rect">
            <a:avLst/>
          </a:prstGeom>
          <a:noFill/>
          <a:ln w="9525">
            <a:noFill/>
            <a:miter lim="800000"/>
            <a:headEnd/>
            <a:tailEnd/>
          </a:ln>
        </p:spPr>
        <p:txBody>
          <a:bodyPr wrap="none">
            <a:spAutoFit/>
          </a:bodyPr>
          <a:lstStyle/>
          <a:p>
            <a:r>
              <a:rPr lang="en-US" sz="2800" b="1"/>
              <a:t>Students</a:t>
            </a:r>
          </a:p>
        </p:txBody>
      </p:sp>
      <p:sp>
        <p:nvSpPr>
          <p:cNvPr id="129035" name="Line 12"/>
          <p:cNvSpPr>
            <a:spLocks noChangeShapeType="1"/>
          </p:cNvSpPr>
          <p:nvPr/>
        </p:nvSpPr>
        <p:spPr bwMode="auto">
          <a:xfrm>
            <a:off x="3810000" y="2057400"/>
            <a:ext cx="0" cy="304800"/>
          </a:xfrm>
          <a:prstGeom prst="line">
            <a:avLst/>
          </a:prstGeom>
          <a:noFill/>
          <a:ln w="19050">
            <a:solidFill>
              <a:schemeClr val="tx1"/>
            </a:solidFill>
            <a:round/>
            <a:headEnd/>
            <a:tailEnd/>
          </a:ln>
        </p:spPr>
        <p:txBody>
          <a:bodyPr wrap="none" anchor="ctr"/>
          <a:lstStyle/>
          <a:p>
            <a:endParaRPr lang="en-US"/>
          </a:p>
        </p:txBody>
      </p:sp>
      <p:sp>
        <p:nvSpPr>
          <p:cNvPr id="129036" name="Text Box 13"/>
          <p:cNvSpPr txBox="1">
            <a:spLocks noChangeArrowheads="1"/>
          </p:cNvSpPr>
          <p:nvPr/>
        </p:nvSpPr>
        <p:spPr bwMode="auto">
          <a:xfrm>
            <a:off x="3581400" y="2203450"/>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
        <p:nvSpPr>
          <p:cNvPr id="129037" name="Line 14"/>
          <p:cNvSpPr>
            <a:spLocks noChangeShapeType="1"/>
          </p:cNvSpPr>
          <p:nvPr/>
        </p:nvSpPr>
        <p:spPr bwMode="auto">
          <a:xfrm flipH="1">
            <a:off x="1219200" y="2667000"/>
            <a:ext cx="2438400" cy="228600"/>
          </a:xfrm>
          <a:prstGeom prst="line">
            <a:avLst/>
          </a:prstGeom>
          <a:noFill/>
          <a:ln w="19050">
            <a:solidFill>
              <a:schemeClr val="tx1"/>
            </a:solidFill>
            <a:round/>
            <a:headEnd/>
            <a:tailEnd/>
          </a:ln>
        </p:spPr>
        <p:txBody>
          <a:bodyPr wrap="none" anchor="ctr"/>
          <a:lstStyle/>
          <a:p>
            <a:endParaRPr lang="en-US"/>
          </a:p>
        </p:txBody>
      </p:sp>
      <p:sp>
        <p:nvSpPr>
          <p:cNvPr id="129038" name="Line 15"/>
          <p:cNvSpPr>
            <a:spLocks noChangeShapeType="1"/>
          </p:cNvSpPr>
          <p:nvPr/>
        </p:nvSpPr>
        <p:spPr bwMode="auto">
          <a:xfrm>
            <a:off x="3962400" y="2667000"/>
            <a:ext cx="1447800" cy="130175"/>
          </a:xfrm>
          <a:prstGeom prst="line">
            <a:avLst/>
          </a:prstGeom>
          <a:noFill/>
          <a:ln w="19050">
            <a:solidFill>
              <a:schemeClr val="tx1"/>
            </a:solidFill>
            <a:round/>
            <a:headEnd/>
            <a:tailEnd/>
          </a:ln>
        </p:spPr>
        <p:txBody>
          <a:bodyPr wrap="none" anchor="ctr"/>
          <a:lstStyle/>
          <a:p>
            <a:endParaRPr lang="en-US"/>
          </a:p>
        </p:txBody>
      </p:sp>
      <p:sp>
        <p:nvSpPr>
          <p:cNvPr id="129039" name="Text Box 16"/>
          <p:cNvSpPr txBox="1">
            <a:spLocks noChangeArrowheads="1"/>
          </p:cNvSpPr>
          <p:nvPr/>
        </p:nvSpPr>
        <p:spPr bwMode="auto">
          <a:xfrm>
            <a:off x="381000" y="3559175"/>
            <a:ext cx="1919288"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GPA </a:t>
            </a:r>
            <a:r>
              <a:rPr lang="en-US" sz="3600" b="1" baseline="-8000">
                <a:sym typeface="Symbol" pitchFamily="18" charset="2"/>
              </a:rPr>
              <a:t></a:t>
            </a:r>
            <a:r>
              <a:rPr lang="en-US" sz="3600" b="1" baseline="-8000"/>
              <a:t> 3.5</a:t>
            </a:r>
            <a:endParaRPr lang="en-US" sz="3600" b="1">
              <a:sym typeface="Symbol" pitchFamily="18" charset="2"/>
            </a:endParaRPr>
          </a:p>
        </p:txBody>
      </p:sp>
      <p:sp>
        <p:nvSpPr>
          <p:cNvPr id="129040" name="Line 17"/>
          <p:cNvSpPr>
            <a:spLocks noChangeShapeType="1"/>
          </p:cNvSpPr>
          <p:nvPr/>
        </p:nvSpPr>
        <p:spPr bwMode="auto">
          <a:xfrm>
            <a:off x="1219200" y="4267200"/>
            <a:ext cx="0" cy="457200"/>
          </a:xfrm>
          <a:prstGeom prst="line">
            <a:avLst/>
          </a:prstGeom>
          <a:noFill/>
          <a:ln w="19050">
            <a:solidFill>
              <a:schemeClr val="tx1"/>
            </a:solidFill>
            <a:round/>
            <a:headEnd/>
            <a:tailEnd/>
          </a:ln>
        </p:spPr>
        <p:txBody>
          <a:bodyPr wrap="none" anchor="ctr"/>
          <a:lstStyle/>
          <a:p>
            <a:endParaRPr lang="en-US"/>
          </a:p>
        </p:txBody>
      </p:sp>
      <p:sp>
        <p:nvSpPr>
          <p:cNvPr id="129041" name="Text Box 18"/>
          <p:cNvSpPr txBox="1">
            <a:spLocks noChangeArrowheads="1"/>
          </p:cNvSpPr>
          <p:nvPr/>
        </p:nvSpPr>
        <p:spPr bwMode="auto">
          <a:xfrm>
            <a:off x="5181600" y="3348038"/>
            <a:ext cx="482824" cy="523220"/>
          </a:xfrm>
          <a:prstGeom prst="rect">
            <a:avLst/>
          </a:prstGeom>
          <a:noFill/>
          <a:ln w="9525">
            <a:noFill/>
            <a:miter lim="800000"/>
            <a:headEnd/>
            <a:tailEnd/>
          </a:ln>
        </p:spPr>
        <p:txBody>
          <a:bodyPr wrap="none">
            <a:spAutoFit/>
          </a:bodyPr>
          <a:lstStyle/>
          <a:p>
            <a:r>
              <a:rPr lang="en-US" sz="2800" b="1" dirty="0">
                <a:sym typeface="Symbol" pitchFamily="18" charset="2"/>
              </a:rPr>
              <a:t>⋈</a:t>
            </a:r>
            <a:endParaRPr lang="en-US" sz="2800" dirty="0">
              <a:sym typeface="Symbol" pitchFamily="18" charset="2"/>
            </a:endParaRPr>
          </a:p>
        </p:txBody>
      </p:sp>
      <p:sp>
        <p:nvSpPr>
          <p:cNvPr id="129042" name="Text Box 19"/>
          <p:cNvSpPr txBox="1">
            <a:spLocks noChangeArrowheads="1"/>
          </p:cNvSpPr>
          <p:nvPr/>
        </p:nvSpPr>
        <p:spPr bwMode="auto">
          <a:xfrm>
            <a:off x="304800" y="2720975"/>
            <a:ext cx="2024063"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SSN, Name</a:t>
            </a:r>
          </a:p>
        </p:txBody>
      </p:sp>
      <p:sp>
        <p:nvSpPr>
          <p:cNvPr id="129043" name="Line 20"/>
          <p:cNvSpPr>
            <a:spLocks noChangeShapeType="1"/>
          </p:cNvSpPr>
          <p:nvPr/>
        </p:nvSpPr>
        <p:spPr bwMode="auto">
          <a:xfrm>
            <a:off x="1219200" y="3352800"/>
            <a:ext cx="0" cy="381000"/>
          </a:xfrm>
          <a:prstGeom prst="line">
            <a:avLst/>
          </a:prstGeom>
          <a:noFill/>
          <a:ln w="19050">
            <a:solidFill>
              <a:schemeClr val="tx1"/>
            </a:solidFill>
            <a:round/>
            <a:headEnd/>
            <a:tailEnd/>
          </a:ln>
        </p:spPr>
        <p:txBody>
          <a:bodyPr wrap="none" anchor="ctr"/>
          <a:lstStyle/>
          <a:p>
            <a:endParaRPr lang="en-US"/>
          </a:p>
        </p:txBody>
      </p:sp>
      <p:sp>
        <p:nvSpPr>
          <p:cNvPr id="129044" name="Text Box 21"/>
          <p:cNvSpPr txBox="1">
            <a:spLocks noChangeArrowheads="1"/>
          </p:cNvSpPr>
          <p:nvPr/>
        </p:nvSpPr>
        <p:spPr bwMode="auto">
          <a:xfrm>
            <a:off x="2362200" y="3863975"/>
            <a:ext cx="2668588"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SSN, Course_no</a:t>
            </a:r>
          </a:p>
        </p:txBody>
      </p:sp>
      <p:sp>
        <p:nvSpPr>
          <p:cNvPr id="129045" name="Line 22"/>
          <p:cNvSpPr>
            <a:spLocks noChangeShapeType="1"/>
          </p:cNvSpPr>
          <p:nvPr/>
        </p:nvSpPr>
        <p:spPr bwMode="auto">
          <a:xfrm>
            <a:off x="3352800" y="4573588"/>
            <a:ext cx="0" cy="457200"/>
          </a:xfrm>
          <a:prstGeom prst="line">
            <a:avLst/>
          </a:prstGeom>
          <a:noFill/>
          <a:ln w="19050">
            <a:solidFill>
              <a:schemeClr val="tx1"/>
            </a:solidFill>
            <a:round/>
            <a:headEnd/>
            <a:tailEnd/>
          </a:ln>
        </p:spPr>
        <p:txBody>
          <a:bodyPr wrap="none" anchor="ctr"/>
          <a:lstStyle/>
          <a:p>
            <a:endParaRPr lang="en-US"/>
          </a:p>
        </p:txBody>
      </p:sp>
      <p:sp>
        <p:nvSpPr>
          <p:cNvPr id="129046" name="Text Box 23"/>
          <p:cNvSpPr txBox="1">
            <a:spLocks noChangeArrowheads="1"/>
          </p:cNvSpPr>
          <p:nvPr/>
        </p:nvSpPr>
        <p:spPr bwMode="auto">
          <a:xfrm>
            <a:off x="5529263" y="3787775"/>
            <a:ext cx="1955800" cy="641350"/>
          </a:xfrm>
          <a:prstGeom prst="rect">
            <a:avLst/>
          </a:prstGeom>
          <a:noFill/>
          <a:ln w="9525">
            <a:noFill/>
            <a:miter lim="800000"/>
            <a:headEnd/>
            <a:tailEnd/>
          </a:ln>
        </p:spPr>
        <p:txBody>
          <a:bodyPr wrap="none">
            <a:spAutoFit/>
          </a:bodyPr>
          <a:lstStyle/>
          <a:p>
            <a:pPr algn="ctr"/>
            <a:r>
              <a:rPr lang="en-US" sz="3600" b="1">
                <a:sym typeface="Symbol" pitchFamily="18" charset="2"/>
              </a:rPr>
              <a:t> </a:t>
            </a:r>
            <a:r>
              <a:rPr lang="en-US" sz="3600" b="1" baseline="-8000"/>
              <a:t>Course_no</a:t>
            </a:r>
          </a:p>
        </p:txBody>
      </p:sp>
      <p:sp>
        <p:nvSpPr>
          <p:cNvPr id="129047" name="Line 24"/>
          <p:cNvSpPr>
            <a:spLocks noChangeShapeType="1"/>
          </p:cNvSpPr>
          <p:nvPr/>
        </p:nvSpPr>
        <p:spPr bwMode="auto">
          <a:xfrm>
            <a:off x="6629400" y="4421188"/>
            <a:ext cx="0" cy="381000"/>
          </a:xfrm>
          <a:prstGeom prst="line">
            <a:avLst/>
          </a:prstGeom>
          <a:noFill/>
          <a:ln w="19050">
            <a:solidFill>
              <a:schemeClr val="tx1"/>
            </a:solidFill>
            <a:round/>
            <a:headEnd/>
            <a:tailEnd/>
          </a:ln>
        </p:spPr>
        <p:txBody>
          <a:bodyPr wrap="none" anchor="ctr"/>
          <a:lstStyle/>
          <a:p>
            <a:endParaRPr lang="en-US"/>
          </a:p>
        </p:txBody>
      </p:sp>
      <p:sp>
        <p:nvSpPr>
          <p:cNvPr id="129048" name="Rectangle 25"/>
          <p:cNvSpPr>
            <a:spLocks noChangeArrowheads="1"/>
          </p:cNvSpPr>
          <p:nvPr/>
        </p:nvSpPr>
        <p:spPr bwMode="auto">
          <a:xfrm>
            <a:off x="4876800" y="2568575"/>
            <a:ext cx="1109663" cy="641350"/>
          </a:xfrm>
          <a:prstGeom prst="rect">
            <a:avLst/>
          </a:prstGeom>
          <a:noFill/>
          <a:ln w="9525">
            <a:noFill/>
            <a:miter lim="800000"/>
            <a:headEnd/>
            <a:tailEnd/>
          </a:ln>
        </p:spPr>
        <p:txBody>
          <a:bodyPr wrap="none">
            <a:spAutoFit/>
          </a:bodyPr>
          <a:lstStyle/>
          <a:p>
            <a:r>
              <a:rPr lang="en-US" sz="3600" b="1">
                <a:sym typeface="Symbol" pitchFamily="18" charset="2"/>
              </a:rPr>
              <a:t> </a:t>
            </a:r>
            <a:r>
              <a:rPr lang="en-US" sz="3600" b="1" baseline="-8000"/>
              <a:t>SSN</a:t>
            </a:r>
          </a:p>
        </p:txBody>
      </p:sp>
      <p:sp>
        <p:nvSpPr>
          <p:cNvPr id="129049" name="Line 26"/>
          <p:cNvSpPr>
            <a:spLocks noChangeShapeType="1"/>
          </p:cNvSpPr>
          <p:nvPr/>
        </p:nvSpPr>
        <p:spPr bwMode="auto">
          <a:xfrm>
            <a:off x="5486400" y="3178175"/>
            <a:ext cx="0" cy="304800"/>
          </a:xfrm>
          <a:prstGeom prst="line">
            <a:avLst/>
          </a:prstGeom>
          <a:noFill/>
          <a:ln w="19050">
            <a:solidFill>
              <a:schemeClr val="tx1"/>
            </a:solidFill>
            <a:round/>
            <a:headEnd/>
            <a:tailEnd/>
          </a:ln>
        </p:spPr>
        <p:txBody>
          <a:bodyPr wrap="none" anchor="ct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685800" y="304800"/>
            <a:ext cx="7772400" cy="1143000"/>
          </a:xfrm>
        </p:spPr>
        <p:txBody>
          <a:bodyPr/>
          <a:lstStyle/>
          <a:p>
            <a:r>
              <a:rPr lang="en-US"/>
              <a:t>Example (7) </a:t>
            </a:r>
          </a:p>
        </p:txBody>
      </p:sp>
      <p:sp>
        <p:nvSpPr>
          <p:cNvPr id="131074" name="Rectangle 3"/>
          <p:cNvSpPr>
            <a:spLocks noGrp="1" noChangeArrowheads="1"/>
          </p:cNvSpPr>
          <p:nvPr>
            <p:ph idx="1"/>
          </p:nvPr>
        </p:nvSpPr>
        <p:spPr>
          <a:xfrm>
            <a:off x="228600" y="1524000"/>
            <a:ext cx="8686800" cy="4114800"/>
          </a:xfrm>
        </p:spPr>
        <p:txBody>
          <a:bodyPr/>
          <a:lstStyle/>
          <a:p>
            <a:pPr>
              <a:buFontTx/>
              <a:buNone/>
            </a:pPr>
            <a:r>
              <a:rPr lang="en-US" sz="2800" dirty="0"/>
              <a:t>The optimized algebra expression is: </a:t>
            </a:r>
          </a:p>
          <a:p>
            <a:pPr>
              <a:buFontTx/>
              <a:buNone/>
            </a:pPr>
            <a:r>
              <a:rPr lang="en-US" sz="2800" dirty="0">
                <a:sym typeface="Symbol" pitchFamily="18" charset="2"/>
              </a:rPr>
              <a:t></a:t>
            </a:r>
            <a:r>
              <a:rPr lang="en-US" sz="2800" dirty="0"/>
              <a:t> </a:t>
            </a:r>
            <a:r>
              <a:rPr lang="en-US" sz="2800" baseline="-8000" dirty="0"/>
              <a:t>Name </a:t>
            </a:r>
            <a:r>
              <a:rPr lang="en-US" sz="2800" dirty="0"/>
              <a:t>((</a:t>
            </a:r>
            <a:r>
              <a:rPr lang="en-US" sz="2800" dirty="0">
                <a:sym typeface="Symbol" pitchFamily="18" charset="2"/>
              </a:rPr>
              <a:t></a:t>
            </a:r>
            <a:r>
              <a:rPr lang="en-US" sz="2800" dirty="0"/>
              <a:t> </a:t>
            </a:r>
            <a:r>
              <a:rPr lang="en-US" sz="2800" baseline="-8000" dirty="0"/>
              <a:t>SSN, Name </a:t>
            </a:r>
            <a:r>
              <a:rPr lang="en-US" sz="2800" dirty="0"/>
              <a:t>(</a:t>
            </a:r>
            <a:r>
              <a:rPr lang="en-US" sz="2800" dirty="0">
                <a:sym typeface="Symbol" pitchFamily="18" charset="2"/>
              </a:rPr>
              <a:t></a:t>
            </a:r>
            <a:r>
              <a:rPr lang="en-US" sz="2800" dirty="0"/>
              <a:t> </a:t>
            </a:r>
            <a:r>
              <a:rPr lang="en-US" sz="2800" baseline="-8000" dirty="0"/>
              <a:t>GPA </a:t>
            </a:r>
            <a:r>
              <a:rPr lang="en-US" sz="2800" baseline="-8000" dirty="0">
                <a:sym typeface="Symbol" pitchFamily="18" charset="2"/>
              </a:rPr>
              <a:t></a:t>
            </a:r>
            <a:r>
              <a:rPr lang="en-US" sz="2800" baseline="-8000" dirty="0"/>
              <a:t> 3.5 </a:t>
            </a:r>
            <a:r>
              <a:rPr lang="en-US" sz="2800" dirty="0"/>
              <a:t>(Students))) </a:t>
            </a:r>
            <a:r>
              <a:rPr lang="en-US" sz="2800" dirty="0">
                <a:sym typeface="Symbol" pitchFamily="18" charset="2"/>
              </a:rPr>
              <a:t>⋈</a:t>
            </a:r>
            <a:r>
              <a:rPr lang="en-US" sz="2800" dirty="0">
                <a:sym typeface="Math B" pitchFamily="2" charset="2"/>
              </a:rPr>
              <a:t> </a:t>
            </a:r>
            <a:r>
              <a:rPr lang="en-US" sz="2800" dirty="0">
                <a:sym typeface="Symbol" pitchFamily="18" charset="2"/>
              </a:rPr>
              <a:t></a:t>
            </a:r>
            <a:r>
              <a:rPr lang="en-US" sz="2800" baseline="-8000" dirty="0"/>
              <a:t>SSN </a:t>
            </a:r>
            <a:r>
              <a:rPr lang="en-US" sz="2800" dirty="0"/>
              <a:t>((</a:t>
            </a:r>
            <a:r>
              <a:rPr lang="en-US" sz="2800" dirty="0">
                <a:sym typeface="Symbol" pitchFamily="18" charset="2"/>
              </a:rPr>
              <a:t></a:t>
            </a:r>
            <a:r>
              <a:rPr lang="en-US" sz="2800" baseline="-8000" dirty="0"/>
              <a:t>SSN, </a:t>
            </a:r>
            <a:r>
              <a:rPr lang="en-US" sz="2800" baseline="-8000" dirty="0" err="1"/>
              <a:t>Course_no</a:t>
            </a:r>
            <a:r>
              <a:rPr lang="en-US" sz="2800" dirty="0"/>
              <a:t>(Enrollments)) </a:t>
            </a:r>
            <a:r>
              <a:rPr lang="en-US" sz="2800" dirty="0">
                <a:sym typeface="Symbol" pitchFamily="18" charset="2"/>
              </a:rPr>
              <a:t>⋈</a:t>
            </a:r>
            <a:r>
              <a:rPr lang="en-US" sz="2800" dirty="0"/>
              <a:t> (</a:t>
            </a:r>
            <a:r>
              <a:rPr lang="en-US" sz="2800" dirty="0">
                <a:sym typeface="Symbol" pitchFamily="18" charset="2"/>
              </a:rPr>
              <a:t></a:t>
            </a:r>
            <a:r>
              <a:rPr lang="en-US" sz="2800" baseline="-8000" dirty="0" err="1"/>
              <a:t>Course_no</a:t>
            </a:r>
            <a:r>
              <a:rPr lang="en-US" sz="2800" dirty="0"/>
              <a:t> (</a:t>
            </a:r>
            <a:r>
              <a:rPr lang="en-US" sz="2800" dirty="0">
                <a:sym typeface="Symbol" pitchFamily="18" charset="2"/>
              </a:rPr>
              <a:t></a:t>
            </a:r>
            <a:r>
              <a:rPr lang="en-US" sz="2800" dirty="0"/>
              <a:t> </a:t>
            </a:r>
            <a:r>
              <a:rPr lang="en-US" sz="2800" baseline="-8000" dirty="0"/>
              <a:t>Title = 'Ada Programming Language</a:t>
            </a:r>
            <a:r>
              <a:rPr lang="ja-JP" altLang="en-US" sz="2800" baseline="-8000"/>
              <a:t>’</a:t>
            </a:r>
            <a:r>
              <a:rPr lang="en-US" altLang="ja-JP" sz="2800" baseline="-8000" dirty="0"/>
              <a:t> </a:t>
            </a:r>
            <a:r>
              <a:rPr lang="en-US" altLang="ja-JP" sz="2800" dirty="0"/>
              <a:t>(Courses)))))</a:t>
            </a:r>
          </a:p>
          <a:p>
            <a:pPr>
              <a:lnSpc>
                <a:spcPct val="110000"/>
              </a:lnSpc>
            </a:pPr>
            <a:endParaRPr lang="en-US" sz="2800" dirty="0"/>
          </a:p>
          <a:p>
            <a:pPr>
              <a:lnSpc>
                <a:spcPct val="110000"/>
              </a:lnSpc>
            </a:pPr>
            <a:r>
              <a:rPr lang="en-US" sz="2800" dirty="0"/>
              <a:t>Projections and selections on the same relation are usually performed using the same scan of the relation.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457200" y="228600"/>
            <a:ext cx="8305800" cy="990600"/>
          </a:xfrm>
        </p:spPr>
        <p:txBody>
          <a:bodyPr/>
          <a:lstStyle/>
          <a:p>
            <a:r>
              <a:rPr lang="en-US"/>
              <a:t>Limitations of Algebraic Method (1)</a:t>
            </a:r>
          </a:p>
        </p:txBody>
      </p:sp>
      <p:sp>
        <p:nvSpPr>
          <p:cNvPr id="133122" name="Rectangle 3"/>
          <p:cNvSpPr>
            <a:spLocks noGrp="1" noChangeArrowheads="1"/>
          </p:cNvSpPr>
          <p:nvPr>
            <p:ph idx="1"/>
          </p:nvPr>
        </p:nvSpPr>
        <p:spPr>
          <a:xfrm>
            <a:off x="228600" y="1295400"/>
            <a:ext cx="8686800" cy="4800600"/>
          </a:xfrm>
        </p:spPr>
        <p:txBody>
          <a:bodyPr/>
          <a:lstStyle/>
          <a:p>
            <a:pPr>
              <a:lnSpc>
                <a:spcPct val="90000"/>
              </a:lnSpc>
            </a:pPr>
            <a:r>
              <a:rPr lang="en-US" sz="2800" dirty="0"/>
              <a:t>The four heuristic rules may </a:t>
            </a:r>
            <a:r>
              <a:rPr lang="en-US" sz="2800" dirty="0">
                <a:solidFill>
                  <a:srgbClr val="0070C0"/>
                </a:solidFill>
              </a:rPr>
              <a:t>not always </a:t>
            </a:r>
            <a:r>
              <a:rPr lang="en-US" sz="2800" dirty="0"/>
              <a:t>generate the best execution plan. </a:t>
            </a:r>
          </a:p>
          <a:p>
            <a:pPr>
              <a:lnSpc>
                <a:spcPct val="90000"/>
              </a:lnSpc>
              <a:buFontTx/>
              <a:buNone/>
            </a:pPr>
            <a:endParaRPr lang="en-US" sz="2800" dirty="0"/>
          </a:p>
          <a:p>
            <a:pPr>
              <a:lnSpc>
                <a:spcPct val="90000"/>
              </a:lnSpc>
              <a:buFontTx/>
              <a:buNone/>
            </a:pPr>
            <a:r>
              <a:rPr lang="en-US" sz="2800" dirty="0"/>
              <a:t>Example:</a:t>
            </a:r>
          </a:p>
          <a:p>
            <a:pPr>
              <a:lnSpc>
                <a:spcPct val="90000"/>
              </a:lnSpc>
              <a:buFontTx/>
              <a:buNone/>
            </a:pPr>
            <a:r>
              <a:rPr lang="en-US" sz="2800" dirty="0">
                <a:solidFill>
                  <a:schemeClr val="accent1"/>
                </a:solidFill>
              </a:rPr>
              <a:t>Plan A:</a:t>
            </a:r>
            <a:r>
              <a:rPr lang="en-US" sz="2800" dirty="0"/>
              <a:t> </a:t>
            </a:r>
            <a:r>
              <a:rPr lang="en-US" sz="2800" dirty="0">
                <a:sym typeface="Symbol" pitchFamily="18" charset="2"/>
              </a:rPr>
              <a:t></a:t>
            </a:r>
            <a:r>
              <a:rPr lang="en-US" sz="2800" dirty="0"/>
              <a:t> </a:t>
            </a:r>
            <a:r>
              <a:rPr lang="en-US" sz="2800" baseline="-8000" dirty="0"/>
              <a:t>GPA </a:t>
            </a:r>
            <a:r>
              <a:rPr lang="en-US" sz="2800" baseline="-8000" dirty="0">
                <a:sym typeface="Symbol" pitchFamily="18" charset="2"/>
              </a:rPr>
              <a:t></a:t>
            </a:r>
            <a:r>
              <a:rPr lang="en-US" sz="2800" baseline="-8000" dirty="0"/>
              <a:t> 2</a:t>
            </a:r>
            <a:r>
              <a:rPr lang="en-US" sz="2800" dirty="0"/>
              <a:t>(Students </a:t>
            </a:r>
            <a:r>
              <a:rPr lang="en-US" sz="2800" dirty="0">
                <a:sym typeface="Symbol" pitchFamily="18" charset="2"/>
              </a:rPr>
              <a:t>⋈</a:t>
            </a:r>
            <a:r>
              <a:rPr lang="en-US" sz="2800" dirty="0"/>
              <a:t> </a:t>
            </a:r>
            <a:r>
              <a:rPr lang="en-US" sz="2800" baseline="-8000" dirty="0" err="1"/>
              <a:t>Students.SSN</a:t>
            </a:r>
            <a:r>
              <a:rPr lang="en-US" sz="2800" baseline="-8000" dirty="0"/>
              <a:t> = </a:t>
            </a:r>
            <a:r>
              <a:rPr lang="en-US" sz="2800" baseline="-8000" dirty="0" err="1"/>
              <a:t>Faculty.SSN</a:t>
            </a:r>
            <a:r>
              <a:rPr lang="en-US" sz="2800" dirty="0"/>
              <a:t> Faculty)</a:t>
            </a:r>
          </a:p>
          <a:p>
            <a:pPr>
              <a:lnSpc>
                <a:spcPct val="90000"/>
              </a:lnSpc>
              <a:buFontTx/>
              <a:buNone/>
            </a:pPr>
            <a:r>
              <a:rPr lang="en-US" sz="2800" dirty="0">
                <a:solidFill>
                  <a:schemeClr val="accent1"/>
                </a:solidFill>
              </a:rPr>
              <a:t>Plan B:</a:t>
            </a:r>
            <a:r>
              <a:rPr lang="en-US" sz="2800" dirty="0"/>
              <a:t> (</a:t>
            </a:r>
            <a:r>
              <a:rPr lang="en-US" sz="2800" dirty="0">
                <a:sym typeface="Symbol" pitchFamily="18" charset="2"/>
              </a:rPr>
              <a:t></a:t>
            </a:r>
            <a:r>
              <a:rPr lang="en-US" sz="2800" dirty="0"/>
              <a:t> </a:t>
            </a:r>
            <a:r>
              <a:rPr lang="en-US" sz="2800" baseline="-8000" dirty="0"/>
              <a:t>GPA </a:t>
            </a:r>
            <a:r>
              <a:rPr lang="en-US" sz="2800" baseline="-8000" dirty="0">
                <a:sym typeface="Symbol" pitchFamily="18" charset="2"/>
              </a:rPr>
              <a:t></a:t>
            </a:r>
            <a:r>
              <a:rPr lang="en-US" sz="2800" baseline="-8000" dirty="0"/>
              <a:t> 2</a:t>
            </a:r>
            <a:r>
              <a:rPr lang="en-US" sz="2800" dirty="0"/>
              <a:t> (Students)) </a:t>
            </a:r>
            <a:r>
              <a:rPr lang="en-US" sz="2800" dirty="0">
                <a:sym typeface="Symbol" pitchFamily="18" charset="2"/>
              </a:rPr>
              <a:t>⋈</a:t>
            </a:r>
            <a:r>
              <a:rPr lang="en-US" sz="2800" dirty="0"/>
              <a:t> </a:t>
            </a:r>
            <a:r>
              <a:rPr lang="en-US" sz="2800" baseline="-8000" dirty="0" err="1"/>
              <a:t>Students.SSN</a:t>
            </a:r>
            <a:r>
              <a:rPr lang="en-US" sz="2800" baseline="-8000" dirty="0"/>
              <a:t> = </a:t>
            </a:r>
            <a:r>
              <a:rPr lang="en-US" sz="2800" baseline="-8000" dirty="0" err="1"/>
              <a:t>Faculty.SSN</a:t>
            </a:r>
            <a:r>
              <a:rPr lang="en-US" sz="2800" dirty="0"/>
              <a:t> Faculty</a:t>
            </a:r>
          </a:p>
          <a:p>
            <a:pPr>
              <a:lnSpc>
                <a:spcPct val="90000"/>
              </a:lnSpc>
            </a:pPr>
            <a:endParaRPr lang="en-US" sz="2800" dirty="0"/>
          </a:p>
          <a:p>
            <a:pPr>
              <a:lnSpc>
                <a:spcPct val="90000"/>
              </a:lnSpc>
            </a:pPr>
            <a:r>
              <a:rPr lang="en-US" sz="2800" i="1" dirty="0"/>
              <a:t>Plan B will be chosen by Rule 1 but Plan A is likely to be better than Plan B</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a:xfrm>
            <a:off x="533400" y="381000"/>
            <a:ext cx="8153400" cy="838200"/>
          </a:xfrm>
        </p:spPr>
        <p:txBody>
          <a:bodyPr/>
          <a:lstStyle/>
          <a:p>
            <a:r>
              <a:rPr lang="en-US"/>
              <a:t>Limitations of Algebraic Method (2) </a:t>
            </a:r>
          </a:p>
        </p:txBody>
      </p:sp>
      <p:sp>
        <p:nvSpPr>
          <p:cNvPr id="135170" name="Rectangle 3"/>
          <p:cNvSpPr>
            <a:spLocks noGrp="1" noChangeArrowheads="1"/>
          </p:cNvSpPr>
          <p:nvPr>
            <p:ph idx="1"/>
          </p:nvPr>
        </p:nvSpPr>
        <p:spPr>
          <a:xfrm>
            <a:off x="533400" y="1447800"/>
            <a:ext cx="8153400" cy="4343400"/>
          </a:xfrm>
        </p:spPr>
        <p:txBody>
          <a:bodyPr/>
          <a:lstStyle/>
          <a:p>
            <a:pPr>
              <a:buFontTx/>
              <a:buNone/>
            </a:pPr>
            <a:r>
              <a:rPr lang="en-US" sz="2800" dirty="0"/>
              <a:t>Example: Find the SSNs and names of all students who take a non-CS course. </a:t>
            </a:r>
          </a:p>
          <a:p>
            <a:pPr>
              <a:buFontTx/>
              <a:buNone/>
            </a:pPr>
            <a:endParaRPr lang="en-US" sz="2800" dirty="0">
              <a:sym typeface="Symbol" pitchFamily="18" charset="2"/>
            </a:endParaRPr>
          </a:p>
          <a:p>
            <a:pPr>
              <a:buFontTx/>
              <a:buNone/>
            </a:pPr>
            <a:r>
              <a:rPr lang="en-US" sz="2800" dirty="0">
                <a:sym typeface="Symbol" pitchFamily="18" charset="2"/>
              </a:rPr>
              <a:t></a:t>
            </a:r>
            <a:r>
              <a:rPr lang="en-US" sz="2800" dirty="0"/>
              <a:t> </a:t>
            </a:r>
            <a:r>
              <a:rPr lang="en-US" sz="2800" baseline="-8000" dirty="0" err="1"/>
              <a:t>Students.SSN</a:t>
            </a:r>
            <a:r>
              <a:rPr lang="en-US" sz="2800" baseline="-8000" dirty="0"/>
              <a:t>, </a:t>
            </a:r>
            <a:r>
              <a:rPr lang="en-US" sz="2800" baseline="-8000" dirty="0" err="1"/>
              <a:t>Students.Name</a:t>
            </a:r>
            <a:r>
              <a:rPr lang="en-US" sz="2800" baseline="-8000" dirty="0"/>
              <a:t> </a:t>
            </a:r>
            <a:r>
              <a:rPr lang="en-US" sz="2800" dirty="0"/>
              <a:t>(Students </a:t>
            </a:r>
            <a:r>
              <a:rPr lang="en-US" sz="2800" dirty="0">
                <a:sym typeface="Symbol" pitchFamily="18" charset="2"/>
              </a:rPr>
              <a:t>⋈</a:t>
            </a:r>
            <a:r>
              <a:rPr lang="en-US" sz="2800" dirty="0"/>
              <a:t> Enrollment </a:t>
            </a:r>
            <a:r>
              <a:rPr lang="en-US" sz="2800" dirty="0">
                <a:sym typeface="Symbol" pitchFamily="18" charset="2"/>
              </a:rPr>
              <a:t>⋈</a:t>
            </a:r>
            <a:r>
              <a:rPr lang="en-US" sz="2800" dirty="0"/>
              <a:t> Courses </a:t>
            </a:r>
            <a:r>
              <a:rPr lang="en-US" sz="2800" dirty="0">
                <a:sym typeface="Symbol" pitchFamily="18" charset="2"/>
              </a:rPr>
              <a:t>⋈</a:t>
            </a:r>
            <a:r>
              <a:rPr lang="en-US" sz="2800" dirty="0"/>
              <a:t> </a:t>
            </a:r>
            <a:r>
              <a:rPr lang="en-US" sz="2800" dirty="0">
                <a:sym typeface="Symbol" pitchFamily="18" charset="2"/>
              </a:rPr>
              <a:t></a:t>
            </a:r>
            <a:r>
              <a:rPr lang="en-US" sz="2800" dirty="0"/>
              <a:t> </a:t>
            </a:r>
            <a:r>
              <a:rPr lang="en-US" sz="2800" baseline="-8000" dirty="0"/>
              <a:t>Name </a:t>
            </a:r>
            <a:r>
              <a:rPr lang="en-US" sz="2800" baseline="-8000" dirty="0">
                <a:sym typeface="Symbol" pitchFamily="18" charset="2"/>
              </a:rPr>
              <a:t> </a:t>
            </a:r>
            <a:r>
              <a:rPr lang="en-US" sz="2800" baseline="-8000" dirty="0"/>
              <a:t>'CS'</a:t>
            </a:r>
            <a:r>
              <a:rPr lang="en-US" sz="2800" dirty="0"/>
              <a:t>(Depts))</a:t>
            </a:r>
          </a:p>
          <a:p>
            <a:pPr>
              <a:lnSpc>
                <a:spcPct val="110000"/>
              </a:lnSpc>
            </a:pPr>
            <a:endParaRPr lang="en-US" sz="2800" dirty="0"/>
          </a:p>
          <a:p>
            <a:pPr>
              <a:lnSpc>
                <a:spcPct val="110000"/>
              </a:lnSpc>
            </a:pPr>
            <a:r>
              <a:rPr lang="en-US" sz="2800" i="1" dirty="0"/>
              <a:t>It is difficult to determine which join should be performed first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a:xfrm>
            <a:off x="685800" y="457200"/>
            <a:ext cx="7772400" cy="1143000"/>
          </a:xfrm>
        </p:spPr>
        <p:txBody>
          <a:bodyPr/>
          <a:lstStyle/>
          <a:p>
            <a:r>
              <a:rPr lang="en-US"/>
              <a:t>Cost Estimation Based Method (1) </a:t>
            </a:r>
          </a:p>
        </p:txBody>
      </p:sp>
      <p:sp>
        <p:nvSpPr>
          <p:cNvPr id="137218" name="Rectangle 3"/>
          <p:cNvSpPr>
            <a:spLocks noGrp="1" noChangeArrowheads="1"/>
          </p:cNvSpPr>
          <p:nvPr>
            <p:ph idx="1"/>
          </p:nvPr>
        </p:nvSpPr>
        <p:spPr>
          <a:xfrm>
            <a:off x="304800" y="1752600"/>
            <a:ext cx="8610600" cy="4114800"/>
          </a:xfrm>
        </p:spPr>
        <p:txBody>
          <a:bodyPr/>
          <a:lstStyle/>
          <a:p>
            <a:pPr>
              <a:buFontTx/>
              <a:buNone/>
            </a:pPr>
            <a:r>
              <a:rPr lang="en-US" sz="2800" dirty="0">
                <a:solidFill>
                  <a:srgbClr val="0070C0"/>
                </a:solidFill>
              </a:rPr>
              <a:t>Basic idea: </a:t>
            </a:r>
          </a:p>
          <a:p>
            <a:pPr>
              <a:buFontTx/>
              <a:buNone/>
            </a:pPr>
            <a:endParaRPr lang="en-US" sz="2800" dirty="0">
              <a:solidFill>
                <a:srgbClr val="0070C0"/>
              </a:solidFill>
            </a:endParaRPr>
          </a:p>
          <a:p>
            <a:pPr lvl="1"/>
            <a:r>
              <a:rPr lang="en-US" sz="2500" i="1" dirty="0"/>
              <a:t>Enumerate all possible execution plans for each query</a:t>
            </a:r>
          </a:p>
          <a:p>
            <a:pPr lvl="1"/>
            <a:endParaRPr lang="en-US" sz="2500" i="1" dirty="0"/>
          </a:p>
          <a:p>
            <a:pPr lvl="1"/>
            <a:r>
              <a:rPr lang="en-US" sz="2500" i="1" dirty="0"/>
              <a:t>Estimate the cost of each execution plan</a:t>
            </a:r>
          </a:p>
          <a:p>
            <a:pPr lvl="1"/>
            <a:endParaRPr lang="en-US" sz="2500" i="1" dirty="0"/>
          </a:p>
          <a:p>
            <a:pPr lvl="1"/>
            <a:r>
              <a:rPr lang="en-US" sz="2500" i="1" dirty="0"/>
              <a:t>Choose the plan with the lowest estimated cost to execute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609600" y="304800"/>
            <a:ext cx="7772400" cy="914400"/>
          </a:xfrm>
        </p:spPr>
        <p:txBody>
          <a:bodyPr/>
          <a:lstStyle/>
          <a:p>
            <a:r>
              <a:rPr lang="en-US"/>
              <a:t>Cost Estimation Based Method (2) </a:t>
            </a:r>
          </a:p>
        </p:txBody>
      </p:sp>
      <p:sp>
        <p:nvSpPr>
          <p:cNvPr id="139266" name="Rectangle 3"/>
          <p:cNvSpPr>
            <a:spLocks noGrp="1" noChangeArrowheads="1"/>
          </p:cNvSpPr>
          <p:nvPr>
            <p:ph idx="1"/>
          </p:nvPr>
        </p:nvSpPr>
        <p:spPr>
          <a:xfrm>
            <a:off x="304800" y="1371600"/>
            <a:ext cx="8610600" cy="5029200"/>
          </a:xfrm>
        </p:spPr>
        <p:txBody>
          <a:bodyPr/>
          <a:lstStyle/>
          <a:p>
            <a:pPr>
              <a:lnSpc>
                <a:spcPct val="90000"/>
              </a:lnSpc>
              <a:buFontTx/>
              <a:buNone/>
            </a:pPr>
            <a:r>
              <a:rPr lang="en-US" sz="2800" dirty="0"/>
              <a:t>Difficulties with this approach:</a:t>
            </a:r>
          </a:p>
          <a:p>
            <a:pPr>
              <a:lnSpc>
                <a:spcPct val="90000"/>
              </a:lnSpc>
              <a:buFontTx/>
              <a:buNone/>
            </a:pPr>
            <a:r>
              <a:rPr lang="en-US" sz="2800" dirty="0"/>
              <a:t>(1) </a:t>
            </a:r>
            <a:r>
              <a:rPr lang="en-US" sz="2800" i="1" dirty="0">
                <a:solidFill>
                  <a:srgbClr val="0070C0"/>
                </a:solidFill>
              </a:rPr>
              <a:t>Need to estimate the size of intermediate relations </a:t>
            </a:r>
            <a:r>
              <a:rPr lang="en-US" sz="2800" dirty="0"/>
              <a:t>(hard to do!)</a:t>
            </a:r>
          </a:p>
          <a:p>
            <a:pPr>
              <a:lnSpc>
                <a:spcPct val="90000"/>
              </a:lnSpc>
              <a:buFontTx/>
              <a:buNone/>
            </a:pPr>
            <a:r>
              <a:rPr lang="en-US" sz="2800" dirty="0"/>
              <a:t>   To estimate the cost of (R </a:t>
            </a:r>
            <a:r>
              <a:rPr lang="en-US" sz="2800" dirty="0">
                <a:sym typeface="Symbol" pitchFamily="18" charset="2"/>
              </a:rPr>
              <a:t>⋈</a:t>
            </a:r>
            <a:r>
              <a:rPr lang="en-US" sz="2800" dirty="0"/>
              <a:t> S) </a:t>
            </a:r>
            <a:r>
              <a:rPr lang="en-US" sz="2800" dirty="0">
                <a:sym typeface="Symbol" pitchFamily="18" charset="2"/>
              </a:rPr>
              <a:t>⋈</a:t>
            </a:r>
            <a:r>
              <a:rPr lang="en-US" sz="2800" dirty="0"/>
              <a:t> T, </a:t>
            </a:r>
          </a:p>
          <a:p>
            <a:pPr>
              <a:lnSpc>
                <a:spcPct val="90000"/>
              </a:lnSpc>
              <a:buFontTx/>
              <a:buNone/>
            </a:pPr>
            <a:r>
              <a:rPr lang="en-US" sz="2800" dirty="0"/>
              <a:t>   (a) estimate the cost of (R </a:t>
            </a:r>
            <a:r>
              <a:rPr lang="en-US" sz="2800" dirty="0">
                <a:sym typeface="Symbol" pitchFamily="18" charset="2"/>
              </a:rPr>
              <a:t>⋈</a:t>
            </a:r>
            <a:r>
              <a:rPr lang="en-US" sz="2800" dirty="0"/>
              <a:t> S). Denote  </a:t>
            </a:r>
          </a:p>
          <a:p>
            <a:pPr>
              <a:lnSpc>
                <a:spcPct val="80000"/>
              </a:lnSpc>
              <a:buFontTx/>
              <a:buNone/>
            </a:pPr>
            <a:r>
              <a:rPr lang="en-US" sz="2800" dirty="0"/>
              <a:t>         the result of (R </a:t>
            </a:r>
            <a:r>
              <a:rPr lang="en-US" sz="2800" dirty="0">
                <a:sym typeface="Symbol" pitchFamily="18" charset="2"/>
              </a:rPr>
              <a:t>⋈</a:t>
            </a:r>
            <a:r>
              <a:rPr lang="en-US" sz="2800" dirty="0"/>
              <a:t> S) by W; </a:t>
            </a:r>
          </a:p>
          <a:p>
            <a:pPr>
              <a:lnSpc>
                <a:spcPct val="90000"/>
              </a:lnSpc>
              <a:buFontTx/>
              <a:buNone/>
            </a:pPr>
            <a:r>
              <a:rPr lang="en-US" sz="2800" dirty="0"/>
              <a:t>   (b) estimate the size of W; </a:t>
            </a:r>
          </a:p>
          <a:p>
            <a:pPr>
              <a:lnSpc>
                <a:spcPct val="90000"/>
              </a:lnSpc>
              <a:buFontTx/>
              <a:buNone/>
            </a:pPr>
            <a:r>
              <a:rPr lang="en-US" sz="2800" dirty="0"/>
              <a:t>   (c) estimate the cost of (W </a:t>
            </a:r>
            <a:r>
              <a:rPr lang="en-US" sz="2800" dirty="0">
                <a:sym typeface="Symbol" pitchFamily="18" charset="2"/>
              </a:rPr>
              <a:t>⋈</a:t>
            </a:r>
            <a:r>
              <a:rPr lang="en-US" sz="2800" dirty="0"/>
              <a:t> T); </a:t>
            </a:r>
          </a:p>
          <a:p>
            <a:pPr>
              <a:lnSpc>
                <a:spcPct val="90000"/>
              </a:lnSpc>
              <a:buFontTx/>
              <a:buNone/>
            </a:pPr>
            <a:r>
              <a:rPr lang="en-US" sz="2800" dirty="0"/>
              <a:t>   (d) add the two costs.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685800" y="304800"/>
            <a:ext cx="7772400" cy="1066800"/>
          </a:xfrm>
        </p:spPr>
        <p:txBody>
          <a:bodyPr/>
          <a:lstStyle/>
          <a:p>
            <a:r>
              <a:rPr lang="en-US"/>
              <a:t>Cost Estimation Based Method (3)</a:t>
            </a:r>
          </a:p>
        </p:txBody>
      </p:sp>
      <p:sp>
        <p:nvSpPr>
          <p:cNvPr id="141314" name="Rectangle 3"/>
          <p:cNvSpPr>
            <a:spLocks noGrp="1" noChangeArrowheads="1"/>
          </p:cNvSpPr>
          <p:nvPr>
            <p:ph idx="1"/>
          </p:nvPr>
        </p:nvSpPr>
        <p:spPr>
          <a:xfrm>
            <a:off x="533400" y="1524000"/>
            <a:ext cx="8077200" cy="4572000"/>
          </a:xfrm>
        </p:spPr>
        <p:txBody>
          <a:bodyPr/>
          <a:lstStyle/>
          <a:p>
            <a:pPr>
              <a:buFontTx/>
              <a:buNone/>
            </a:pPr>
            <a:r>
              <a:rPr lang="en-US" sz="2800" dirty="0"/>
              <a:t>(2) </a:t>
            </a:r>
            <a:r>
              <a:rPr lang="en-US" sz="2800" i="1" dirty="0">
                <a:solidFill>
                  <a:srgbClr val="0070C0"/>
                </a:solidFill>
              </a:rPr>
              <a:t>There may be too many possible execution plans to enumerate for a given query</a:t>
            </a:r>
          </a:p>
          <a:p>
            <a:pPr>
              <a:buFontTx/>
              <a:buNone/>
            </a:pPr>
            <a:endParaRPr lang="en-US" sz="2800" dirty="0"/>
          </a:p>
          <a:p>
            <a:r>
              <a:rPr lang="en-US" sz="2800" dirty="0"/>
              <a:t>Finding an optimal execution plan for a  general query with n joins is an NP hard problem.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xfrm>
            <a:off x="685800" y="381000"/>
            <a:ext cx="7772400" cy="990600"/>
          </a:xfrm>
        </p:spPr>
        <p:txBody>
          <a:bodyPr/>
          <a:lstStyle/>
          <a:p>
            <a:r>
              <a:rPr lang="en-US"/>
              <a:t>Cost Estimation Based Method (4) </a:t>
            </a:r>
          </a:p>
        </p:txBody>
      </p:sp>
      <p:sp>
        <p:nvSpPr>
          <p:cNvPr id="143362" name="Rectangle 3"/>
          <p:cNvSpPr>
            <a:spLocks noGrp="1" noChangeArrowheads="1"/>
          </p:cNvSpPr>
          <p:nvPr>
            <p:ph idx="1"/>
          </p:nvPr>
        </p:nvSpPr>
        <p:spPr>
          <a:xfrm>
            <a:off x="381000" y="1447800"/>
            <a:ext cx="8077200" cy="4800600"/>
          </a:xfrm>
        </p:spPr>
        <p:txBody>
          <a:bodyPr/>
          <a:lstStyle/>
          <a:p>
            <a:pPr>
              <a:buFontTx/>
              <a:buNone/>
            </a:pPr>
            <a:r>
              <a:rPr lang="en-US" sz="2800" dirty="0"/>
              <a:t>Practical solutions: </a:t>
            </a:r>
          </a:p>
          <a:p>
            <a:r>
              <a:rPr lang="en-US" sz="2800" dirty="0"/>
              <a:t>Use heuristics to find suboptimal execution plans: e.g., consider only </a:t>
            </a:r>
            <a:r>
              <a:rPr lang="en-US" sz="2800" dirty="0">
                <a:solidFill>
                  <a:schemeClr val="accent1"/>
                </a:solidFill>
              </a:rPr>
              <a:t>left-deep trees</a:t>
            </a:r>
            <a:r>
              <a:rPr lang="en-US" sz="2800" dirty="0"/>
              <a:t>.</a:t>
            </a:r>
          </a:p>
          <a:p>
            <a:r>
              <a:rPr lang="en-US" sz="2800" dirty="0"/>
              <a:t>Study special types of queries.</a:t>
            </a:r>
          </a:p>
          <a:p>
            <a:pPr>
              <a:buFontTx/>
              <a:buNone/>
            </a:pPr>
            <a:r>
              <a:rPr lang="en-US" sz="2800" dirty="0"/>
              <a:t>  </a:t>
            </a:r>
            <a:r>
              <a:rPr lang="en-US" sz="2800" dirty="0">
                <a:solidFill>
                  <a:schemeClr val="accent1"/>
                </a:solidFill>
              </a:rPr>
              <a:t>Chain query</a:t>
            </a:r>
            <a:r>
              <a:rPr lang="en-US" sz="2800" dirty="0"/>
              <a:t>: R1 </a:t>
            </a:r>
            <a:r>
              <a:rPr lang="en-US" sz="2800" dirty="0">
                <a:sym typeface="Symbol" pitchFamily="18" charset="2"/>
              </a:rPr>
              <a:t>⋈</a:t>
            </a:r>
            <a:r>
              <a:rPr lang="en-US" sz="2800" dirty="0"/>
              <a:t> R2 </a:t>
            </a:r>
            <a:r>
              <a:rPr lang="en-US" sz="2800" dirty="0">
                <a:sym typeface="Symbol" pitchFamily="18" charset="2"/>
              </a:rPr>
              <a:t>⋈</a:t>
            </a:r>
            <a:r>
              <a:rPr lang="en-US" sz="2800" dirty="0"/>
              <a:t> ... </a:t>
            </a:r>
            <a:r>
              <a:rPr lang="en-US" sz="2800" dirty="0">
                <a:sym typeface="Symbol" pitchFamily="18" charset="2"/>
              </a:rPr>
              <a:t>⋈</a:t>
            </a:r>
            <a:r>
              <a:rPr lang="en-US" sz="2800" dirty="0"/>
              <a:t> Rn,   where only adjacent relations can join.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xfrm>
            <a:off x="228600" y="457200"/>
            <a:ext cx="8686800" cy="1143000"/>
          </a:xfrm>
        </p:spPr>
        <p:txBody>
          <a:bodyPr/>
          <a:lstStyle/>
          <a:p>
            <a:r>
              <a:rPr lang="en-US"/>
              <a:t>Estimate Size of Intermediate Result (1)</a:t>
            </a:r>
          </a:p>
        </p:txBody>
      </p:sp>
      <p:sp>
        <p:nvSpPr>
          <p:cNvPr id="145410" name="Rectangle 3"/>
          <p:cNvSpPr>
            <a:spLocks noGrp="1" noChangeArrowheads="1"/>
          </p:cNvSpPr>
          <p:nvPr>
            <p:ph idx="1"/>
          </p:nvPr>
        </p:nvSpPr>
        <p:spPr>
          <a:xfrm>
            <a:off x="685800" y="1752600"/>
            <a:ext cx="8077200" cy="4038600"/>
          </a:xfrm>
        </p:spPr>
        <p:txBody>
          <a:bodyPr/>
          <a:lstStyle/>
          <a:p>
            <a:pPr>
              <a:buFontTx/>
              <a:buNone/>
            </a:pPr>
            <a:r>
              <a:rPr lang="en-US" sz="2800" dirty="0"/>
              <a:t>Selection </a:t>
            </a:r>
            <a:r>
              <a:rPr lang="en-US" sz="2800" dirty="0">
                <a:sym typeface="Symbol" pitchFamily="18" charset="2"/>
              </a:rPr>
              <a:t></a:t>
            </a:r>
            <a:r>
              <a:rPr lang="en-US" sz="2800" dirty="0"/>
              <a:t> </a:t>
            </a:r>
            <a:r>
              <a:rPr lang="en-US" sz="2800" baseline="-8000" dirty="0"/>
              <a:t>C</a:t>
            </a:r>
            <a:r>
              <a:rPr lang="en-US" sz="2800" dirty="0"/>
              <a:t>(R)</a:t>
            </a:r>
          </a:p>
          <a:p>
            <a:r>
              <a:rPr lang="en-US" sz="2800" dirty="0"/>
              <a:t>number of tuples in </a:t>
            </a:r>
            <a:r>
              <a:rPr lang="en-US" sz="2800" dirty="0">
                <a:sym typeface="Symbol" pitchFamily="18" charset="2"/>
              </a:rPr>
              <a:t></a:t>
            </a:r>
            <a:r>
              <a:rPr lang="en-US" sz="2800" dirty="0"/>
              <a:t> </a:t>
            </a:r>
            <a:r>
              <a:rPr lang="en-US" sz="2800" baseline="-8000" dirty="0"/>
              <a:t>C</a:t>
            </a:r>
            <a:r>
              <a:rPr lang="en-US" sz="2800" dirty="0"/>
              <a:t>(R) = n*SF</a:t>
            </a:r>
            <a:r>
              <a:rPr lang="en-US" sz="2800" baseline="-8000" dirty="0"/>
              <a:t>C</a:t>
            </a:r>
            <a:r>
              <a:rPr lang="en-US" sz="2800" dirty="0"/>
              <a:t>(R)</a:t>
            </a:r>
          </a:p>
          <a:p>
            <a:r>
              <a:rPr lang="en-US" sz="2800" dirty="0"/>
              <a:t>size of  </a:t>
            </a:r>
            <a:r>
              <a:rPr lang="en-US" sz="2800" dirty="0">
                <a:sym typeface="Symbol" pitchFamily="18" charset="2"/>
              </a:rPr>
              <a:t> </a:t>
            </a:r>
            <a:r>
              <a:rPr lang="en-US" sz="2800" baseline="-8000" dirty="0"/>
              <a:t>C</a:t>
            </a:r>
            <a:r>
              <a:rPr lang="en-US" sz="2800" dirty="0"/>
              <a:t>(R) in pages = N*SF</a:t>
            </a:r>
            <a:r>
              <a:rPr lang="en-US" sz="2800" baseline="-8000" dirty="0"/>
              <a:t>C</a:t>
            </a:r>
            <a:r>
              <a:rPr lang="en-US" sz="2800" dirty="0"/>
              <a:t>(R)</a:t>
            </a:r>
          </a:p>
          <a:p>
            <a:pPr>
              <a:buFontTx/>
              <a:buNone/>
            </a:pPr>
            <a:endParaRPr lang="en-US" sz="2800" dirty="0"/>
          </a:p>
          <a:p>
            <a:pPr>
              <a:buFontTx/>
              <a:buNone/>
            </a:pPr>
            <a:r>
              <a:rPr lang="en-US" sz="2800" i="1" dirty="0">
                <a:solidFill>
                  <a:srgbClr val="0070C0"/>
                </a:solidFill>
              </a:rPr>
              <a:t>Key is to estimate selectivity factor accurately.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85800" y="228600"/>
            <a:ext cx="7772400" cy="762000"/>
          </a:xfrm>
        </p:spPr>
        <p:txBody>
          <a:bodyPr/>
          <a:lstStyle/>
          <a:p>
            <a:r>
              <a:rPr lang="en-US"/>
              <a:t>Process Basic Operations (2) </a:t>
            </a:r>
          </a:p>
        </p:txBody>
      </p:sp>
      <p:sp>
        <p:nvSpPr>
          <p:cNvPr id="10243" name="Rectangle 3"/>
          <p:cNvSpPr>
            <a:spLocks noGrp="1" noChangeArrowheads="1"/>
          </p:cNvSpPr>
          <p:nvPr>
            <p:ph idx="1"/>
          </p:nvPr>
        </p:nvSpPr>
        <p:spPr>
          <a:xfrm>
            <a:off x="304800" y="1295400"/>
            <a:ext cx="8610600" cy="5105400"/>
          </a:xfrm>
        </p:spPr>
        <p:txBody>
          <a:bodyPr/>
          <a:lstStyle/>
          <a:p>
            <a:pPr>
              <a:buFontTx/>
              <a:buNone/>
            </a:pPr>
            <a:r>
              <a:rPr lang="en-US" sz="2800" dirty="0"/>
              <a:t>We consider two types of costs:</a:t>
            </a:r>
          </a:p>
          <a:p>
            <a:r>
              <a:rPr lang="en-US" sz="2800" i="1" dirty="0">
                <a:solidFill>
                  <a:schemeClr val="accent1"/>
                </a:solidFill>
              </a:rPr>
              <a:t>I/O cost</a:t>
            </a:r>
            <a:r>
              <a:rPr lang="en-US" sz="2800" dirty="0"/>
              <a:t> – two alternatives:</a:t>
            </a:r>
          </a:p>
          <a:p>
            <a:pPr lvl="1"/>
            <a:r>
              <a:rPr lang="en-US" sz="2800" i="1" dirty="0">
                <a:solidFill>
                  <a:srgbClr val="7030A0"/>
                </a:solidFill>
              </a:rPr>
              <a:t>I/O pages</a:t>
            </a:r>
            <a:r>
              <a:rPr lang="en-US" sz="2800" dirty="0"/>
              <a:t>: the number of pages read or written</a:t>
            </a:r>
          </a:p>
          <a:p>
            <a:pPr lvl="1"/>
            <a:r>
              <a:rPr lang="en-US" sz="2800" i="1" dirty="0">
                <a:solidFill>
                  <a:srgbClr val="7030A0"/>
                </a:solidFill>
              </a:rPr>
              <a:t>I/O operations</a:t>
            </a:r>
            <a:r>
              <a:rPr lang="en-US" sz="2800" dirty="0"/>
              <a:t>: the number of I/O operations initiated (one I/O operation may read/write multiple pages)</a:t>
            </a:r>
          </a:p>
          <a:p>
            <a:r>
              <a:rPr lang="en-US" sz="2800" i="1" dirty="0">
                <a:solidFill>
                  <a:schemeClr val="accent1"/>
                </a:solidFill>
              </a:rPr>
              <a:t>CPU cost</a:t>
            </a:r>
            <a:r>
              <a:rPr lang="en-US" sz="2800" dirty="0"/>
              <a:t> – the number of performed comparisons or the number of searched tuples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a:xfrm>
            <a:off x="228600" y="228600"/>
            <a:ext cx="8686800" cy="1066800"/>
          </a:xfrm>
        </p:spPr>
        <p:txBody>
          <a:bodyPr/>
          <a:lstStyle/>
          <a:p>
            <a:pPr>
              <a:lnSpc>
                <a:spcPct val="90000"/>
              </a:lnSpc>
            </a:pPr>
            <a:r>
              <a:rPr lang="en-US"/>
              <a:t>Estimate Size of Intermediate Result (2) </a:t>
            </a:r>
          </a:p>
        </p:txBody>
      </p:sp>
      <p:sp>
        <p:nvSpPr>
          <p:cNvPr id="147458" name="Rectangle 3"/>
          <p:cNvSpPr>
            <a:spLocks noGrp="1" noChangeArrowheads="1"/>
          </p:cNvSpPr>
          <p:nvPr>
            <p:ph idx="1"/>
          </p:nvPr>
        </p:nvSpPr>
        <p:spPr>
          <a:xfrm>
            <a:off x="228600" y="1524000"/>
            <a:ext cx="8610600" cy="5029200"/>
          </a:xfrm>
        </p:spPr>
        <p:txBody>
          <a:bodyPr/>
          <a:lstStyle/>
          <a:p>
            <a:pPr>
              <a:lnSpc>
                <a:spcPct val="80000"/>
              </a:lnSpc>
              <a:buFontTx/>
              <a:buNone/>
            </a:pPr>
            <a:r>
              <a:rPr lang="en-US" sz="2800" dirty="0"/>
              <a:t>Projection </a:t>
            </a:r>
            <a:r>
              <a:rPr lang="en-US" sz="2800" dirty="0">
                <a:sym typeface="Symbol" pitchFamily="18" charset="2"/>
              </a:rPr>
              <a:t></a:t>
            </a:r>
            <a:r>
              <a:rPr lang="en-US" sz="2800" dirty="0"/>
              <a:t> </a:t>
            </a:r>
            <a:r>
              <a:rPr lang="en-US" sz="2800" baseline="-8000" dirty="0"/>
              <a:t>A1, ..., At</a:t>
            </a:r>
            <a:r>
              <a:rPr lang="en-US" sz="2800" dirty="0"/>
              <a:t>(R)</a:t>
            </a:r>
          </a:p>
          <a:p>
            <a:pPr>
              <a:buFontTx/>
              <a:buNone/>
            </a:pPr>
            <a:r>
              <a:rPr lang="en-US" sz="2800" dirty="0"/>
              <a:t>   Let W = size of </a:t>
            </a:r>
            <a:r>
              <a:rPr lang="en-US" sz="2800" dirty="0">
                <a:sym typeface="Symbol" pitchFamily="18" charset="2"/>
              </a:rPr>
              <a:t></a:t>
            </a:r>
            <a:r>
              <a:rPr lang="en-US" sz="2800" dirty="0"/>
              <a:t> </a:t>
            </a:r>
            <a:r>
              <a:rPr lang="en-US" sz="2800" baseline="-8000" dirty="0"/>
              <a:t>A1, ..., At</a:t>
            </a:r>
            <a:r>
              <a:rPr lang="en-US" sz="2800" dirty="0"/>
              <a:t>(R) in pages.</a:t>
            </a:r>
          </a:p>
          <a:p>
            <a:pPr>
              <a:buFontTx/>
              <a:buNone/>
            </a:pPr>
            <a:r>
              <a:rPr lang="en-US" sz="2800" dirty="0">
                <a:solidFill>
                  <a:schemeClr val="accent1"/>
                </a:solidFill>
              </a:rPr>
              <a:t>Case 1</a:t>
            </a:r>
            <a:r>
              <a:rPr lang="en-US" sz="2800" dirty="0"/>
              <a:t>: {A1, ..., At} is a </a:t>
            </a:r>
            <a:r>
              <a:rPr lang="en-US" sz="2800" dirty="0" err="1"/>
              <a:t>superkey</a:t>
            </a:r>
            <a:r>
              <a:rPr lang="en-US" sz="2800" dirty="0"/>
              <a:t>, </a:t>
            </a:r>
          </a:p>
          <a:p>
            <a:pPr>
              <a:buFontTx/>
              <a:buNone/>
            </a:pPr>
            <a:r>
              <a:rPr lang="en-US" sz="2800" dirty="0"/>
              <a:t>        W = n*(</a:t>
            </a:r>
            <a:r>
              <a:rPr lang="en-US" sz="2800" dirty="0" err="1"/>
              <a:t>len</a:t>
            </a:r>
            <a:r>
              <a:rPr lang="en-US" sz="2800" dirty="0"/>
              <a:t>(A1) + ... + </a:t>
            </a:r>
            <a:r>
              <a:rPr lang="en-US" sz="2800" dirty="0" err="1"/>
              <a:t>len</a:t>
            </a:r>
            <a:r>
              <a:rPr lang="en-US" sz="2800" dirty="0"/>
              <a:t>(At)) / </a:t>
            </a:r>
            <a:r>
              <a:rPr lang="en-US" sz="2800" dirty="0" err="1"/>
              <a:t>PageSize</a:t>
            </a:r>
            <a:endParaRPr lang="en-US" sz="2800" dirty="0"/>
          </a:p>
          <a:p>
            <a:pPr>
              <a:buFontTx/>
              <a:buNone/>
            </a:pPr>
            <a:r>
              <a:rPr lang="en-US" sz="2800" dirty="0">
                <a:solidFill>
                  <a:schemeClr val="accent1"/>
                </a:solidFill>
              </a:rPr>
              <a:t>Case 2</a:t>
            </a:r>
            <a:r>
              <a:rPr lang="en-US" sz="2800" dirty="0"/>
              <a:t>: t=1, W= (</a:t>
            </a:r>
            <a:r>
              <a:rPr lang="en-US" sz="2800" dirty="0" err="1"/>
              <a:t>dist</a:t>
            </a:r>
            <a:r>
              <a:rPr lang="en-US" sz="2800" dirty="0"/>
              <a:t>(A1)*</a:t>
            </a:r>
            <a:r>
              <a:rPr lang="en-US" sz="2800" dirty="0" err="1"/>
              <a:t>len</a:t>
            </a:r>
            <a:r>
              <a:rPr lang="en-US" sz="2800" dirty="0"/>
              <a:t>(A1)) / </a:t>
            </a:r>
            <a:r>
              <a:rPr lang="en-US" sz="2800" dirty="0" err="1"/>
              <a:t>PageSize</a:t>
            </a:r>
            <a:endParaRPr lang="en-US" sz="2800" dirty="0"/>
          </a:p>
          <a:p>
            <a:pPr>
              <a:buFontTx/>
              <a:buNone/>
            </a:pPr>
            <a:r>
              <a:rPr lang="en-US" sz="2800" dirty="0">
                <a:solidFill>
                  <a:schemeClr val="accent1"/>
                </a:solidFill>
              </a:rPr>
              <a:t>Case 3</a:t>
            </a:r>
            <a:r>
              <a:rPr lang="en-US" sz="2800" dirty="0"/>
              <a:t>: t = 2, A1 and A2 are independent,</a:t>
            </a:r>
          </a:p>
          <a:p>
            <a:pPr>
              <a:buFontTx/>
              <a:buNone/>
            </a:pPr>
            <a:r>
              <a:rPr lang="en-US" sz="2800" dirty="0"/>
              <a:t>       W = [(</a:t>
            </a:r>
            <a:r>
              <a:rPr lang="en-US" sz="2800" dirty="0" err="1"/>
              <a:t>dist</a:t>
            </a:r>
            <a:r>
              <a:rPr lang="en-US" sz="2800" dirty="0"/>
              <a:t>(A1) + </a:t>
            </a:r>
            <a:r>
              <a:rPr lang="en-US" sz="2800" dirty="0" err="1"/>
              <a:t>dist</a:t>
            </a:r>
            <a:r>
              <a:rPr lang="en-US" sz="2800" dirty="0"/>
              <a:t>(A2) - </a:t>
            </a:r>
            <a:r>
              <a:rPr lang="en-US" sz="2800" dirty="0" err="1"/>
              <a:t>dist</a:t>
            </a:r>
            <a:r>
              <a:rPr lang="en-US" sz="2800" dirty="0"/>
              <a:t>(A1)*</a:t>
            </a:r>
            <a:r>
              <a:rPr lang="en-US" sz="2800" dirty="0" err="1"/>
              <a:t>dist</a:t>
            </a:r>
            <a:r>
              <a:rPr lang="en-US" sz="2800" dirty="0"/>
              <a:t>(A2)) / n  </a:t>
            </a:r>
          </a:p>
          <a:p>
            <a:pPr>
              <a:buFontTx/>
              <a:buNone/>
            </a:pPr>
            <a:r>
              <a:rPr lang="en-US" sz="2800" dirty="0"/>
              <a:t>                *(</a:t>
            </a:r>
            <a:r>
              <a:rPr lang="en-US" sz="2800" dirty="0" err="1"/>
              <a:t>len</a:t>
            </a:r>
            <a:r>
              <a:rPr lang="en-US" sz="2800" dirty="0"/>
              <a:t>(A1) + </a:t>
            </a:r>
            <a:r>
              <a:rPr lang="en-US" sz="2800" dirty="0" err="1"/>
              <a:t>len</a:t>
            </a:r>
            <a:r>
              <a:rPr lang="en-US" sz="2800" dirty="0"/>
              <a:t>(A2))] / </a:t>
            </a:r>
            <a:r>
              <a:rPr lang="en-US" sz="2800" dirty="0" err="1"/>
              <a:t>PageSize</a:t>
            </a: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a:xfrm>
            <a:off x="381000" y="457200"/>
            <a:ext cx="8458200" cy="1143000"/>
          </a:xfrm>
        </p:spPr>
        <p:txBody>
          <a:bodyPr/>
          <a:lstStyle/>
          <a:p>
            <a:r>
              <a:rPr lang="en-US"/>
              <a:t>Estimate Size of Intermediate Result (3) </a:t>
            </a:r>
          </a:p>
        </p:txBody>
      </p:sp>
      <p:sp>
        <p:nvSpPr>
          <p:cNvPr id="149506" name="Rectangle 3"/>
          <p:cNvSpPr>
            <a:spLocks noGrp="1" noChangeArrowheads="1"/>
          </p:cNvSpPr>
          <p:nvPr>
            <p:ph idx="1"/>
          </p:nvPr>
        </p:nvSpPr>
        <p:spPr>
          <a:xfrm>
            <a:off x="685800" y="1676400"/>
            <a:ext cx="7772400" cy="4038600"/>
          </a:xfrm>
        </p:spPr>
        <p:txBody>
          <a:bodyPr/>
          <a:lstStyle/>
          <a:p>
            <a:pPr>
              <a:buFontTx/>
              <a:buNone/>
            </a:pPr>
            <a:r>
              <a:rPr lang="en-US" sz="2800" dirty="0"/>
              <a:t>Join R </a:t>
            </a:r>
            <a:r>
              <a:rPr lang="en-US" sz="2800" dirty="0">
                <a:sym typeface="Symbol" pitchFamily="18" charset="2"/>
              </a:rPr>
              <a:t>⋈</a:t>
            </a:r>
            <a:r>
              <a:rPr lang="en-US" sz="2800" dirty="0"/>
              <a:t> </a:t>
            </a:r>
            <a:r>
              <a:rPr lang="en-US" sz="2800" baseline="-8000" dirty="0"/>
              <a:t>R.A = S.B</a:t>
            </a:r>
            <a:r>
              <a:rPr lang="en-US" sz="2800" dirty="0"/>
              <a:t> S </a:t>
            </a:r>
          </a:p>
          <a:p>
            <a:pPr>
              <a:buFontTx/>
              <a:buNone/>
            </a:pPr>
            <a:r>
              <a:rPr lang="en-US" sz="2800" dirty="0"/>
              <a:t>If A is the primary key of R and B is a foreign key of S referencing A, then</a:t>
            </a:r>
          </a:p>
          <a:p>
            <a:r>
              <a:rPr lang="en-US" sz="2800" dirty="0"/>
              <a:t>number of tuples in the result = m </a:t>
            </a:r>
          </a:p>
          <a:p>
            <a:r>
              <a:rPr lang="en-US" sz="2800" dirty="0"/>
              <a:t>size of (R </a:t>
            </a:r>
            <a:r>
              <a:rPr lang="en-US" sz="2800" dirty="0">
                <a:sym typeface="Symbol" pitchFamily="18" charset="2"/>
              </a:rPr>
              <a:t>⋈</a:t>
            </a:r>
            <a:r>
              <a:rPr lang="en-US" sz="2800" dirty="0"/>
              <a:t> </a:t>
            </a:r>
            <a:r>
              <a:rPr lang="en-US" sz="2800" baseline="-8000" dirty="0"/>
              <a:t>R.A = S.B</a:t>
            </a:r>
            <a:r>
              <a:rPr lang="en-US" sz="2800" dirty="0"/>
              <a:t> S) in pages </a:t>
            </a:r>
          </a:p>
          <a:p>
            <a:pPr>
              <a:buFontTx/>
              <a:buNone/>
            </a:pPr>
            <a:r>
              <a:rPr lang="en-US" sz="2800" dirty="0"/>
              <a:t>          = m*(</a:t>
            </a:r>
            <a:r>
              <a:rPr lang="en-US" sz="2800" dirty="0" err="1"/>
              <a:t>len</a:t>
            </a:r>
            <a:r>
              <a:rPr lang="en-US" sz="2800" dirty="0"/>
              <a:t>(R) + </a:t>
            </a:r>
            <a:r>
              <a:rPr lang="en-US" sz="2800" dirty="0" err="1"/>
              <a:t>len</a:t>
            </a:r>
            <a:r>
              <a:rPr lang="en-US" sz="2800" dirty="0"/>
              <a:t>(S)) / </a:t>
            </a:r>
            <a:r>
              <a:rPr lang="en-US" sz="2800" dirty="0" err="1"/>
              <a:t>PageSize</a:t>
            </a:r>
            <a:r>
              <a:rPr lang="en-US" sz="2800"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381000" y="381000"/>
            <a:ext cx="8458200" cy="1143000"/>
          </a:xfrm>
        </p:spPr>
        <p:txBody>
          <a:bodyPr/>
          <a:lstStyle/>
          <a:p>
            <a:r>
              <a:rPr lang="en-US"/>
              <a:t>Estimate Size of Intermediate Result (4) </a:t>
            </a:r>
          </a:p>
        </p:txBody>
      </p:sp>
      <p:sp>
        <p:nvSpPr>
          <p:cNvPr id="151554" name="Rectangle 3"/>
          <p:cNvSpPr>
            <a:spLocks noGrp="1" noChangeArrowheads="1"/>
          </p:cNvSpPr>
          <p:nvPr>
            <p:ph idx="1"/>
          </p:nvPr>
        </p:nvSpPr>
        <p:spPr>
          <a:xfrm>
            <a:off x="381000" y="1676400"/>
            <a:ext cx="8458200" cy="4114800"/>
          </a:xfrm>
        </p:spPr>
        <p:txBody>
          <a:bodyPr/>
          <a:lstStyle/>
          <a:p>
            <a:pPr>
              <a:buFontTx/>
              <a:buNone/>
            </a:pPr>
            <a:r>
              <a:rPr lang="en-US" sz="2800" dirty="0"/>
              <a:t>Example: Consider R1(A, B, C), R2(C, D, E), and R3(E, F). Suppose </a:t>
            </a:r>
          </a:p>
          <a:p>
            <a:r>
              <a:rPr lang="en-US" sz="2800" dirty="0"/>
              <a:t>R1.C is a foreign key referencing R2.C</a:t>
            </a:r>
          </a:p>
          <a:p>
            <a:r>
              <a:rPr lang="en-US" sz="2800" dirty="0"/>
              <a:t>R2.E is a foreign key referencing R3</a:t>
            </a:r>
            <a:r>
              <a:rPr lang="en-US" sz="2800"/>
              <a:t>.E </a:t>
            </a:r>
            <a:endParaRPr lang="en-US" sz="2800" dirty="0"/>
          </a:p>
          <a:p>
            <a:r>
              <a:rPr lang="en-US" sz="2800" dirty="0"/>
              <a:t>R1 has 1000 tuples, R2 has 1500 tuples and R3 has 750 tuples.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304800" y="457200"/>
            <a:ext cx="8610600" cy="685800"/>
          </a:xfrm>
        </p:spPr>
        <p:txBody>
          <a:bodyPr/>
          <a:lstStyle/>
          <a:p>
            <a:r>
              <a:rPr lang="en-US"/>
              <a:t>Estimate Size of Intermediate Result (5)</a:t>
            </a:r>
          </a:p>
        </p:txBody>
      </p:sp>
      <p:sp>
        <p:nvSpPr>
          <p:cNvPr id="153602" name="Rectangle 3"/>
          <p:cNvSpPr>
            <a:spLocks noGrp="1" noChangeArrowheads="1"/>
          </p:cNvSpPr>
          <p:nvPr>
            <p:ph idx="1"/>
          </p:nvPr>
        </p:nvSpPr>
        <p:spPr>
          <a:xfrm>
            <a:off x="304800" y="1524000"/>
            <a:ext cx="8610600" cy="4953000"/>
          </a:xfrm>
        </p:spPr>
        <p:txBody>
          <a:bodyPr/>
          <a:lstStyle/>
          <a:p>
            <a:pPr>
              <a:buFontTx/>
              <a:buNone/>
            </a:pPr>
            <a:r>
              <a:rPr lang="en-US" sz="2800" dirty="0"/>
              <a:t>(1) Estimate the number of tuples in the result of R1 </a:t>
            </a:r>
            <a:r>
              <a:rPr lang="en-US" sz="2800" dirty="0">
                <a:sym typeface="Symbol" pitchFamily="18" charset="2"/>
              </a:rPr>
              <a:t>⋈</a:t>
            </a:r>
            <a:r>
              <a:rPr lang="en-US" sz="2800" dirty="0"/>
              <a:t> R2 </a:t>
            </a:r>
            <a:r>
              <a:rPr lang="en-US" sz="2800" dirty="0">
                <a:sym typeface="Symbol" pitchFamily="18" charset="2"/>
              </a:rPr>
              <a:t>⋈</a:t>
            </a:r>
            <a:r>
              <a:rPr lang="en-US" sz="2800" dirty="0"/>
              <a:t> R3.</a:t>
            </a:r>
          </a:p>
          <a:p>
            <a:pPr>
              <a:buFontTx/>
              <a:buNone/>
            </a:pPr>
            <a:r>
              <a:rPr lang="en-US" sz="2800" dirty="0"/>
              <a:t>Consider (R1 </a:t>
            </a:r>
            <a:r>
              <a:rPr lang="en-US" sz="2800" dirty="0">
                <a:sym typeface="Symbol" pitchFamily="18" charset="2"/>
              </a:rPr>
              <a:t>⋈</a:t>
            </a:r>
            <a:r>
              <a:rPr lang="en-US" sz="2800" dirty="0"/>
              <a:t> R2) </a:t>
            </a:r>
            <a:r>
              <a:rPr lang="en-US" sz="2800" dirty="0">
                <a:sym typeface="Symbol" pitchFamily="18" charset="2"/>
              </a:rPr>
              <a:t>⋈</a:t>
            </a:r>
            <a:r>
              <a:rPr lang="en-US" sz="2800" dirty="0"/>
              <a:t> R3.</a:t>
            </a:r>
          </a:p>
          <a:p>
            <a:pPr>
              <a:buFontTx/>
              <a:buNone/>
            </a:pPr>
            <a:r>
              <a:rPr lang="en-US" sz="2800" dirty="0"/>
              <a:t>Since R1.C is a FK referencing R2.C, R1 </a:t>
            </a:r>
            <a:r>
              <a:rPr lang="en-US" sz="2800" dirty="0">
                <a:sym typeface="Symbol" pitchFamily="18" charset="2"/>
              </a:rPr>
              <a:t>⋈</a:t>
            </a:r>
            <a:r>
              <a:rPr lang="en-US" sz="2800" dirty="0"/>
              <a:t> R2 contains exactly 1000 tuples. </a:t>
            </a:r>
          </a:p>
          <a:p>
            <a:pPr>
              <a:buFontTx/>
              <a:buNone/>
            </a:pPr>
            <a:r>
              <a:rPr lang="en-US" sz="2800" dirty="0"/>
              <a:t>Let R12 denote the result of R1 </a:t>
            </a:r>
            <a:r>
              <a:rPr lang="en-US" sz="2800" dirty="0">
                <a:sym typeface="Symbol" pitchFamily="18" charset="2"/>
              </a:rPr>
              <a:t>⋈</a:t>
            </a:r>
            <a:r>
              <a:rPr lang="en-US" sz="2800" dirty="0"/>
              <a:t> R2. </a:t>
            </a:r>
          </a:p>
          <a:p>
            <a:pPr>
              <a:buFontTx/>
              <a:buNone/>
            </a:pPr>
            <a:r>
              <a:rPr lang="en-US" sz="2800" dirty="0"/>
              <a:t>Since R12.E is a FK referencing R3.E, R12 </a:t>
            </a:r>
            <a:r>
              <a:rPr lang="en-US" sz="2800" dirty="0">
                <a:sym typeface="Symbol" pitchFamily="18" charset="2"/>
              </a:rPr>
              <a:t>⋈</a:t>
            </a:r>
            <a:r>
              <a:rPr lang="en-US" sz="2800" dirty="0"/>
              <a:t> R3 contains exactly 1000 tuples.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85800" y="381000"/>
            <a:ext cx="7772400" cy="1143000"/>
          </a:xfrm>
        </p:spPr>
        <p:txBody>
          <a:bodyPr/>
          <a:lstStyle/>
          <a:p>
            <a:r>
              <a:rPr lang="en-US"/>
              <a:t>Process Basic Operations (3)</a:t>
            </a:r>
          </a:p>
        </p:txBody>
      </p:sp>
      <p:sp>
        <p:nvSpPr>
          <p:cNvPr id="30722" name="Rectangle 3"/>
          <p:cNvSpPr>
            <a:spLocks noGrp="1" noChangeArrowheads="1"/>
          </p:cNvSpPr>
          <p:nvPr>
            <p:ph idx="1"/>
          </p:nvPr>
        </p:nvSpPr>
        <p:spPr>
          <a:xfrm>
            <a:off x="381000" y="1676400"/>
            <a:ext cx="8382000" cy="4114800"/>
          </a:xfrm>
        </p:spPr>
        <p:txBody>
          <a:bodyPr/>
          <a:lstStyle/>
          <a:p>
            <a:r>
              <a:rPr lang="en-US" sz="2800" dirty="0"/>
              <a:t>The total cost of an execution plan is a weighted sum of I/O cost and CPU cost. </a:t>
            </a:r>
          </a:p>
          <a:p>
            <a:pPr>
              <a:buFontTx/>
              <a:buNone/>
            </a:pPr>
            <a:r>
              <a:rPr lang="en-US" sz="2800" dirty="0"/>
              <a:t>           total cost = W1*I/O cost + W2*CPU cost</a:t>
            </a:r>
          </a:p>
          <a:p>
            <a:pPr>
              <a:buFontTx/>
              <a:buNone/>
            </a:pPr>
            <a:r>
              <a:rPr lang="en-US" sz="2800" dirty="0"/>
              <a:t>    for some constants W1 and W2.</a:t>
            </a:r>
          </a:p>
          <a:p>
            <a:pPr>
              <a:buFontTx/>
              <a:buNone/>
            </a:pPr>
            <a:endParaRPr lang="en-US" sz="2800" dirty="0"/>
          </a:p>
          <a:p>
            <a:r>
              <a:rPr lang="en-US" sz="2800" i="1" dirty="0">
                <a:solidFill>
                  <a:srgbClr val="0070C0"/>
                </a:solidFill>
              </a:rPr>
              <a:t>I/O cost is usually the dominating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85800" y="228600"/>
            <a:ext cx="7772400" cy="1143000"/>
          </a:xfrm>
        </p:spPr>
        <p:txBody>
          <a:bodyPr/>
          <a:lstStyle/>
          <a:p>
            <a:r>
              <a:rPr lang="en-US" sz="4000"/>
              <a:t>Selection Processing (1)</a:t>
            </a:r>
            <a:endParaRPr lang="en-US"/>
          </a:p>
        </p:txBody>
      </p:sp>
      <p:sp>
        <p:nvSpPr>
          <p:cNvPr id="32770" name="Rectangle 3"/>
          <p:cNvSpPr>
            <a:spLocks noGrp="1" noChangeArrowheads="1"/>
          </p:cNvSpPr>
          <p:nvPr>
            <p:ph idx="1"/>
          </p:nvPr>
        </p:nvSpPr>
        <p:spPr>
          <a:xfrm>
            <a:off x="457200" y="1447800"/>
            <a:ext cx="8458200" cy="4724400"/>
          </a:xfrm>
        </p:spPr>
        <p:txBody>
          <a:bodyPr/>
          <a:lstStyle/>
          <a:p>
            <a:pPr>
              <a:buFontTx/>
              <a:buNone/>
            </a:pPr>
            <a:r>
              <a:rPr lang="en-US" sz="2800" dirty="0"/>
              <a:t>Consider:  </a:t>
            </a:r>
            <a:r>
              <a:rPr lang="en-US" sz="2800" dirty="0">
                <a:sym typeface="Symbol" pitchFamily="18" charset="2"/>
              </a:rPr>
              <a:t></a:t>
            </a:r>
            <a:r>
              <a:rPr lang="en-US" sz="2800" baseline="-8000" dirty="0"/>
              <a:t>A op a</a:t>
            </a:r>
            <a:r>
              <a:rPr lang="en-US" sz="2800" dirty="0"/>
              <a:t>(R). </a:t>
            </a:r>
          </a:p>
          <a:p>
            <a:r>
              <a:rPr lang="en-US" sz="2800" dirty="0">
                <a:solidFill>
                  <a:schemeClr val="accent1"/>
                </a:solidFill>
              </a:rPr>
              <a:t>A</a:t>
            </a:r>
            <a:r>
              <a:rPr lang="en-US" sz="2800" dirty="0"/>
              <a:t> is a single attribute, </a:t>
            </a:r>
            <a:r>
              <a:rPr lang="en-US" sz="2800" dirty="0">
                <a:solidFill>
                  <a:schemeClr val="accent1"/>
                </a:solidFill>
              </a:rPr>
              <a:t>a</a:t>
            </a:r>
            <a:r>
              <a:rPr lang="en-US" sz="2800" dirty="0"/>
              <a:t> is a constant, </a:t>
            </a:r>
            <a:r>
              <a:rPr lang="en-US" sz="2800" dirty="0">
                <a:solidFill>
                  <a:schemeClr val="accent1"/>
                </a:solidFill>
              </a:rPr>
              <a:t>op</a:t>
            </a:r>
            <a:r>
              <a:rPr lang="en-US" sz="2800" dirty="0"/>
              <a:t> is one of =, </a:t>
            </a:r>
            <a:r>
              <a:rPr lang="en-US" sz="2800" dirty="0">
                <a:sym typeface="Symbol" pitchFamily="18" charset="2"/>
              </a:rPr>
              <a:t>&lt;&gt;</a:t>
            </a:r>
            <a:r>
              <a:rPr lang="en-US" sz="2800" dirty="0"/>
              <a:t>, &lt;, &lt;=, &gt;, &gt;=</a:t>
            </a:r>
            <a:endParaRPr lang="en-US" sz="2800" dirty="0">
              <a:sym typeface="Symbol" pitchFamily="18" charset="2"/>
            </a:endParaRPr>
          </a:p>
          <a:p>
            <a:r>
              <a:rPr lang="en-US" sz="2800" dirty="0"/>
              <a:t>If </a:t>
            </a:r>
            <a:r>
              <a:rPr lang="en-US" sz="2800" dirty="0">
                <a:solidFill>
                  <a:schemeClr val="accent1"/>
                </a:solidFill>
              </a:rPr>
              <a:t>op</a:t>
            </a:r>
            <a:r>
              <a:rPr lang="en-US" sz="2800" dirty="0"/>
              <a:t> is &lt;&gt;, index structure does not help. In this case, the entire relation must be scanned to evaluate the condition. </a:t>
            </a:r>
          </a:p>
          <a:p>
            <a:r>
              <a:rPr lang="en-US" sz="2800" dirty="0">
                <a:solidFill>
                  <a:schemeClr val="accent1"/>
                </a:solidFill>
              </a:rPr>
              <a:t>In this chapter, we assume that op</a:t>
            </a:r>
            <a:r>
              <a:rPr lang="en-US" sz="2800" dirty="0"/>
              <a:t> </a:t>
            </a:r>
            <a:r>
              <a:rPr lang="en-US" sz="2800" dirty="0">
                <a:solidFill>
                  <a:srgbClr val="0070C0"/>
                </a:solidFill>
              </a:rPr>
              <a:t>is not </a:t>
            </a:r>
            <a:r>
              <a:rPr lang="en-US" sz="2800" dirty="0">
                <a:solidFill>
                  <a:srgbClr val="0070C0"/>
                </a:solidFill>
                <a:sym typeface="Symbol" pitchFamily="18" charset="2"/>
              </a:rPr>
              <a:t>&lt;&gt;</a:t>
            </a:r>
            <a:r>
              <a:rPr lang="en-US" sz="2800" dirty="0">
                <a:solidFill>
                  <a:srgbClr val="0070C0"/>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2061</TotalTime>
  <Words>5540</Words>
  <Application>Microsoft Macintosh PowerPoint</Application>
  <PresentationFormat>On-screen Show (4:3)</PresentationFormat>
  <Paragraphs>628</Paragraphs>
  <Slides>73</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Math B</vt:lpstr>
      <vt:lpstr>Arial</vt:lpstr>
      <vt:lpstr>Calibri</vt:lpstr>
      <vt:lpstr>Calibri Light</vt:lpstr>
      <vt:lpstr>Symbol</vt:lpstr>
      <vt:lpstr>Times New Roman</vt:lpstr>
      <vt:lpstr>Wingdings</vt:lpstr>
      <vt:lpstr>Office Theme</vt:lpstr>
      <vt:lpstr>CHAPTER 11: QUERY PROCESSING AND OPTIMIZATION</vt:lpstr>
      <vt:lpstr>An Example (1)</vt:lpstr>
      <vt:lpstr>An Example (2) </vt:lpstr>
      <vt:lpstr>An Example (3) </vt:lpstr>
      <vt:lpstr>An Example (4) </vt:lpstr>
      <vt:lpstr>Process Basic Operations (1)</vt:lpstr>
      <vt:lpstr>Process Basic Operations (2) </vt:lpstr>
      <vt:lpstr>Process Basic Operations (3)</vt:lpstr>
      <vt:lpstr>Selection Processing (1)</vt:lpstr>
      <vt:lpstr>Selection Processing (2) </vt:lpstr>
      <vt:lpstr>Selection Processing (3) </vt:lpstr>
      <vt:lpstr>Selection Processing (4) </vt:lpstr>
      <vt:lpstr>Better Estimation of Selectivity Factor: Use Histogram</vt:lpstr>
      <vt:lpstr>Selection Processing: Cost (1) </vt:lpstr>
      <vt:lpstr> Selection Processing: Cost (2)</vt:lpstr>
      <vt:lpstr>Selection Processing: Summary</vt:lpstr>
      <vt:lpstr>Projection Processing: Cost (1)</vt:lpstr>
      <vt:lpstr>Projection Processing: Cost (2) </vt:lpstr>
      <vt:lpstr>Processing Join</vt:lpstr>
      <vt:lpstr>Processing Join: Nested Loop (1)</vt:lpstr>
      <vt:lpstr>Processing Join: Nested Loop (2) </vt:lpstr>
      <vt:lpstr>Processing Join: Nested Loop (3) </vt:lpstr>
      <vt:lpstr>Processing Join: Nested Loop (4)</vt:lpstr>
      <vt:lpstr>Processing Join: Nested Loop (5) </vt:lpstr>
      <vt:lpstr>Processing Join: Nested Loop (6)</vt:lpstr>
      <vt:lpstr>Processing Join: Nested Loop (7) </vt:lpstr>
      <vt:lpstr>Processing Join: Nested Loop (8) </vt:lpstr>
      <vt:lpstr>Nested loop join (9)</vt:lpstr>
      <vt:lpstr>Processing Join: Nested Loop (10)</vt:lpstr>
      <vt:lpstr>Processing Join: Nested Loop (11)</vt:lpstr>
      <vt:lpstr>Processing Join: Nested Loop (12) </vt:lpstr>
      <vt:lpstr>Questions</vt:lpstr>
      <vt:lpstr>Nested Loop: Index</vt:lpstr>
      <vt:lpstr>Processing Join: Sort Merge</vt:lpstr>
      <vt:lpstr>Merge Join</vt:lpstr>
      <vt:lpstr>Sort Merge: Cost  (1) </vt:lpstr>
      <vt:lpstr>Sort Merge: Cost  (2) </vt:lpstr>
      <vt:lpstr>Sort Merge: Cost  (3) </vt:lpstr>
      <vt:lpstr>Sort Merge: Index </vt:lpstr>
      <vt:lpstr>Sort Merge: Index (2) </vt:lpstr>
      <vt:lpstr>Processing Join: Hash Join (1) </vt:lpstr>
      <vt:lpstr>Processing Join: Hash Join (2) </vt:lpstr>
      <vt:lpstr>Hash Join: Example (1)</vt:lpstr>
      <vt:lpstr>Hash Join: Example (2)</vt:lpstr>
      <vt:lpstr>Hash Join: Example (3) </vt:lpstr>
      <vt:lpstr>Hash Join: Cost</vt:lpstr>
      <vt:lpstr>Join Algorithm: Comparisons</vt:lpstr>
      <vt:lpstr>Execution Order of Operations</vt:lpstr>
      <vt:lpstr>Algebraic Manipulation</vt:lpstr>
      <vt:lpstr>Algebraic Transformation Rules (1)</vt:lpstr>
      <vt:lpstr>Algebraic Transformation Rules (2) </vt:lpstr>
      <vt:lpstr>Algebraic Transformation Rules (3) </vt:lpstr>
      <vt:lpstr>Algebraic Transformation Rules (4) </vt:lpstr>
      <vt:lpstr>Heuristic Optimization Rules</vt:lpstr>
      <vt:lpstr>Query Tree </vt:lpstr>
      <vt:lpstr>Example (1)</vt:lpstr>
      <vt:lpstr>Example (2)</vt:lpstr>
      <vt:lpstr>Example (3)</vt:lpstr>
      <vt:lpstr>Example (4)</vt:lpstr>
      <vt:lpstr>Example (5)</vt:lpstr>
      <vt:lpstr>Example (6)</vt:lpstr>
      <vt:lpstr>Example (7) </vt:lpstr>
      <vt:lpstr>Limitations of Algebraic Method (1)</vt:lpstr>
      <vt:lpstr>Limitations of Algebraic Method (2) </vt:lpstr>
      <vt:lpstr>Cost Estimation Based Method (1) </vt:lpstr>
      <vt:lpstr>Cost Estimation Based Method (2) </vt:lpstr>
      <vt:lpstr>Cost Estimation Based Method (3)</vt:lpstr>
      <vt:lpstr>Cost Estimation Based Method (4) </vt:lpstr>
      <vt:lpstr>Estimate Size of Intermediate Result (1)</vt:lpstr>
      <vt:lpstr>Estimate Size of Intermediate Result (2) </vt:lpstr>
      <vt:lpstr>Estimate Size of Intermediate Result (3) </vt:lpstr>
      <vt:lpstr>Estimate Size of Intermediate Result (4) </vt:lpstr>
      <vt:lpstr>Estimate Size of Intermediate Result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QUERY PROCESSING AND OPTIMIZATION</dc:title>
  <dc:creator>Kyoung-don Kang</dc:creator>
  <cp:lastModifiedBy>Kyoung-Don Kang</cp:lastModifiedBy>
  <cp:revision>76</cp:revision>
  <dcterms:created xsi:type="dcterms:W3CDTF">2020-08-27T03:17:25Z</dcterms:created>
  <dcterms:modified xsi:type="dcterms:W3CDTF">2025-01-17T15:05:20Z</dcterms:modified>
</cp:coreProperties>
</file>