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1"/>
    <p:restoredTop sz="94643"/>
  </p:normalViewPr>
  <p:slideViewPr>
    <p:cSldViewPr>
      <p:cViewPr varScale="1">
        <p:scale>
          <a:sx n="188" d="100"/>
          <a:sy n="188" d="100"/>
        </p:scale>
        <p:origin x="10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46250"/>
            <a:ext cx="386842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906" y="605155"/>
            <a:ext cx="1104818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6062"/>
            <a:ext cx="10299700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tutoria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1746" y="2600020"/>
            <a:ext cx="30734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300" dirty="0">
                <a:solidFill>
                  <a:srgbClr val="FFFFFF"/>
                </a:solidFill>
                <a:latin typeface="Calibri"/>
                <a:cs typeface="Calibri"/>
              </a:rPr>
              <a:t>NoSQL</a:t>
            </a:r>
            <a:endParaRPr sz="8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97400" cy="6858000"/>
            <a:chOff x="0" y="0"/>
            <a:chExt cx="45974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97019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86529" cy="6858000"/>
            </a:xfrm>
            <a:custGeom>
              <a:avLst/>
              <a:gdLst/>
              <a:ahLst/>
              <a:cxnLst/>
              <a:rect l="l" t="t" r="r" b="b"/>
              <a:pathLst>
                <a:path w="3986529" h="6858000">
                  <a:moveTo>
                    <a:pt x="306654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751706" y="6857999"/>
                  </a:lnTo>
                  <a:lnTo>
                    <a:pt x="3986021" y="4122039"/>
                  </a:lnTo>
                  <a:lnTo>
                    <a:pt x="3427221" y="1211961"/>
                  </a:lnTo>
                  <a:lnTo>
                    <a:pt x="3066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3986529" cy="6858000"/>
            </a:xfrm>
            <a:custGeom>
              <a:avLst/>
              <a:gdLst/>
              <a:ahLst/>
              <a:cxnLst/>
              <a:rect l="l" t="t" r="r" b="b"/>
              <a:pathLst>
                <a:path w="3986529" h="6858000">
                  <a:moveTo>
                    <a:pt x="306654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3751706" y="6857999"/>
                  </a:lnTo>
                  <a:lnTo>
                    <a:pt x="3986021" y="4122039"/>
                  </a:lnTo>
                  <a:lnTo>
                    <a:pt x="3427221" y="1211961"/>
                  </a:lnTo>
                  <a:lnTo>
                    <a:pt x="3066541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8533" y="12699"/>
              <a:ext cx="1339089" cy="6845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9384"/>
              <a:ext cx="3791661" cy="6370447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874507" y="0"/>
            <a:ext cx="4318000" cy="6858000"/>
            <a:chOff x="7874507" y="0"/>
            <a:chExt cx="4318000" cy="6858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4507" y="0"/>
              <a:ext cx="4317492" cy="68580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05977" y="0"/>
              <a:ext cx="3986529" cy="6858000"/>
            </a:xfrm>
            <a:custGeom>
              <a:avLst/>
              <a:gdLst/>
              <a:ahLst/>
              <a:cxnLst/>
              <a:rect l="l" t="t" r="r" b="b"/>
              <a:pathLst>
                <a:path w="3986529" h="6858000">
                  <a:moveTo>
                    <a:pt x="3986022" y="0"/>
                  </a:moveTo>
                  <a:lnTo>
                    <a:pt x="234315" y="0"/>
                  </a:lnTo>
                  <a:lnTo>
                    <a:pt x="0" y="2735961"/>
                  </a:lnTo>
                  <a:lnTo>
                    <a:pt x="558800" y="5646051"/>
                  </a:lnTo>
                  <a:lnTo>
                    <a:pt x="919479" y="6857999"/>
                  </a:lnTo>
                  <a:lnTo>
                    <a:pt x="3986022" y="6857999"/>
                  </a:lnTo>
                  <a:lnTo>
                    <a:pt x="3986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5977" y="0"/>
              <a:ext cx="3986529" cy="6858000"/>
            </a:xfrm>
            <a:custGeom>
              <a:avLst/>
              <a:gdLst/>
              <a:ahLst/>
              <a:cxnLst/>
              <a:rect l="l" t="t" r="r" b="b"/>
              <a:pathLst>
                <a:path w="3986529" h="6858000">
                  <a:moveTo>
                    <a:pt x="3986022" y="0"/>
                  </a:moveTo>
                  <a:lnTo>
                    <a:pt x="234315" y="0"/>
                  </a:lnTo>
                  <a:lnTo>
                    <a:pt x="0" y="2735961"/>
                  </a:lnTo>
                  <a:lnTo>
                    <a:pt x="558800" y="5646051"/>
                  </a:lnTo>
                  <a:lnTo>
                    <a:pt x="919479" y="6857999"/>
                  </a:lnTo>
                  <a:lnTo>
                    <a:pt x="3986022" y="6857999"/>
                  </a:lnTo>
                  <a:lnTo>
                    <a:pt x="3986022" y="0"/>
                  </a:lnTo>
                  <a:close/>
                </a:path>
              </a:pathLst>
            </a:custGeom>
            <a:solidFill>
              <a:srgbClr val="FFFFFF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4376" y="12699"/>
              <a:ext cx="1339089" cy="6845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5098" y="1383157"/>
              <a:ext cx="3886580" cy="39305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1593"/>
            <a:ext cx="10256520" cy="382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Web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2.0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helped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boom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applications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incorporate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 </a:t>
            </a:r>
            <a:r>
              <a:rPr sz="2800" spc="55" dirty="0">
                <a:latin typeface="Calibri"/>
                <a:cs typeface="Calibri"/>
              </a:rPr>
              <a:t>user- 	</a:t>
            </a:r>
            <a:r>
              <a:rPr sz="2800" dirty="0">
                <a:latin typeface="Calibri"/>
                <a:cs typeface="Calibri"/>
              </a:rPr>
              <a:t>generated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content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65" dirty="0">
                <a:latin typeface="Calibri"/>
                <a:cs typeface="Calibri"/>
              </a:rPr>
              <a:t> interactions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240029" marR="72390" indent="-22796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0" dirty="0">
                <a:latin typeface="Calibri"/>
                <a:cs typeface="Calibri"/>
              </a:rPr>
              <a:t>OLTP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workloads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involve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photos,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likes,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videos,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upvotes,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etc.,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being 	</a:t>
            </a:r>
            <a:r>
              <a:rPr sz="2800" spc="55" dirty="0">
                <a:latin typeface="Calibri"/>
                <a:cs typeface="Calibri"/>
              </a:rPr>
              <a:t>inserted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queried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millions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users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simultaneously.</a:t>
            </a:r>
            <a:endParaRPr sz="2800">
              <a:latin typeface="Calibri"/>
              <a:cs typeface="Calibri"/>
            </a:endParaRPr>
          </a:p>
          <a:p>
            <a:pPr marL="239395" marR="1660525" indent="-227329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70" dirty="0">
                <a:latin typeface="Calibri"/>
                <a:cs typeface="Calibri"/>
              </a:rPr>
              <a:t>Relational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databases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restrictive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all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45" dirty="0">
                <a:latin typeface="Calibri"/>
                <a:cs typeface="Calibri"/>
              </a:rPr>
              <a:t>its 	</a:t>
            </a:r>
            <a:r>
              <a:rPr sz="2800" spc="70" dirty="0">
                <a:latin typeface="Calibri"/>
                <a:cs typeface="Calibri"/>
              </a:rPr>
              <a:t>functionalities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useful</a:t>
            </a:r>
            <a:endParaRPr sz="2800">
              <a:latin typeface="Calibri"/>
              <a:cs typeface="Calibri"/>
            </a:endParaRPr>
          </a:p>
          <a:p>
            <a:pPr marL="240029" marR="321310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70" dirty="0">
                <a:latin typeface="Calibri"/>
                <a:cs typeface="Calibri"/>
              </a:rPr>
              <a:t>NoSQL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155" dirty="0">
                <a:latin typeface="Calibri"/>
                <a:cs typeface="Calibri"/>
              </a:rPr>
              <a:t>has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simpler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data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model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restricted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updates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can 	</a:t>
            </a:r>
            <a:r>
              <a:rPr sz="2800" spc="90" dirty="0">
                <a:latin typeface="Calibri"/>
                <a:cs typeface="Calibri"/>
              </a:rPr>
              <a:t>handle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volume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simple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updates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queries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NoSQL</a:t>
            </a:r>
            <a:r>
              <a:rPr spc="-165" dirty="0"/>
              <a:t> </a:t>
            </a:r>
            <a:r>
              <a:rPr dirty="0"/>
              <a:t>Data</a:t>
            </a:r>
            <a:r>
              <a:rPr spc="-185" dirty="0"/>
              <a:t> </a:t>
            </a:r>
            <a:r>
              <a:rPr spc="-10" dirty="0"/>
              <a:t>Models</a:t>
            </a:r>
            <a:r>
              <a:rPr spc="-155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2158"/>
            <a:ext cx="9519920" cy="370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latin typeface="Calibri"/>
                <a:cs typeface="Calibri"/>
              </a:rPr>
              <a:t>Key-</a:t>
            </a:r>
            <a:r>
              <a:rPr sz="3600" spc="75" dirty="0">
                <a:latin typeface="Calibri"/>
                <a:cs typeface="Calibri"/>
              </a:rPr>
              <a:t>Value</a:t>
            </a:r>
            <a:r>
              <a:rPr sz="3600" spc="60" dirty="0">
                <a:latin typeface="Calibri"/>
                <a:cs typeface="Calibri"/>
              </a:rPr>
              <a:t> </a:t>
            </a:r>
            <a:r>
              <a:rPr sz="3600" spc="100" dirty="0">
                <a:latin typeface="Calibri"/>
                <a:cs typeface="Calibri"/>
              </a:rPr>
              <a:t>Stores: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865" algn="l"/>
              </a:tabLst>
            </a:pPr>
            <a:r>
              <a:rPr sz="3200" spc="180" dirty="0">
                <a:latin typeface="Calibri"/>
                <a:cs typeface="Calibri"/>
              </a:rPr>
              <a:t>Consists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(key,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value)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90" dirty="0">
                <a:latin typeface="Calibri"/>
                <a:cs typeface="Calibri"/>
              </a:rPr>
              <a:t>pairs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697230" algn="l"/>
              </a:tabLst>
            </a:pPr>
            <a:r>
              <a:rPr sz="3200" i="1" spc="80" dirty="0">
                <a:latin typeface="Calibri"/>
                <a:cs typeface="Calibri"/>
              </a:rPr>
              <a:t>“value”</a:t>
            </a:r>
            <a:r>
              <a:rPr sz="3200" i="1" spc="-35" dirty="0">
                <a:latin typeface="Calibri"/>
                <a:cs typeface="Calibri"/>
              </a:rPr>
              <a:t> </a:t>
            </a:r>
            <a:r>
              <a:rPr sz="3200" spc="155" dirty="0">
                <a:latin typeface="Calibri"/>
                <a:cs typeface="Calibri"/>
              </a:rPr>
              <a:t>is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15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string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byte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(Unstructured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35" dirty="0">
                <a:latin typeface="Calibri"/>
                <a:cs typeface="Calibri"/>
              </a:rPr>
              <a:t>data)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97230" algn="l"/>
              </a:tabLst>
            </a:pPr>
            <a:r>
              <a:rPr sz="3200" spc="55" dirty="0">
                <a:latin typeface="Calibri"/>
                <a:cs typeface="Calibri"/>
              </a:rPr>
              <a:t>Key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70" dirty="0">
                <a:latin typeface="Calibri"/>
                <a:cs typeface="Calibri"/>
              </a:rPr>
              <a:t>identifies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5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record</a:t>
            </a:r>
            <a:endParaRPr sz="32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7865" algn="l"/>
              </a:tabLst>
            </a:pPr>
            <a:r>
              <a:rPr sz="3200" spc="75" dirty="0">
                <a:latin typeface="Calibri"/>
                <a:cs typeface="Calibri"/>
              </a:rPr>
              <a:t>Operations: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only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get(key),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put(key,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45" dirty="0">
                <a:latin typeface="Calibri"/>
                <a:cs typeface="Calibri"/>
              </a:rPr>
              <a:t>value)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95"/>
              </a:spcBef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140" dirty="0">
                <a:latin typeface="Calibri"/>
                <a:cs typeface="Calibri"/>
              </a:rPr>
              <a:t>Examples: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130" dirty="0">
                <a:latin typeface="Calibri"/>
                <a:cs typeface="Calibri"/>
              </a:rPr>
              <a:t>DynamoDB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NoSQL</a:t>
            </a:r>
            <a:r>
              <a:rPr spc="-165" dirty="0"/>
              <a:t> </a:t>
            </a:r>
            <a:r>
              <a:rPr dirty="0"/>
              <a:t>Data</a:t>
            </a:r>
            <a:r>
              <a:rPr spc="-185" dirty="0"/>
              <a:t> </a:t>
            </a:r>
            <a:r>
              <a:rPr spc="-10" dirty="0"/>
              <a:t>Models</a:t>
            </a:r>
            <a:r>
              <a:rPr spc="-15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2158"/>
            <a:ext cx="9391015" cy="32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65" dirty="0">
                <a:latin typeface="Calibri"/>
                <a:cs typeface="Calibri"/>
              </a:rPr>
              <a:t>Wide-</a:t>
            </a:r>
            <a:r>
              <a:rPr sz="3600" spc="190" dirty="0">
                <a:latin typeface="Calibri"/>
                <a:cs typeface="Calibri"/>
              </a:rPr>
              <a:t>Column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100" dirty="0">
                <a:latin typeface="Calibri"/>
                <a:cs typeface="Calibri"/>
              </a:rPr>
              <a:t>Stores: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865" algn="l"/>
              </a:tabLst>
            </a:pPr>
            <a:r>
              <a:rPr sz="3200" spc="100" dirty="0">
                <a:latin typeface="Calibri"/>
                <a:cs typeface="Calibri"/>
              </a:rPr>
              <a:t>Stores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80" dirty="0">
                <a:latin typeface="Calibri"/>
                <a:cs typeface="Calibri"/>
              </a:rPr>
              <a:t>data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tables,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50" dirty="0">
                <a:latin typeface="Calibri"/>
                <a:cs typeface="Calibri"/>
              </a:rPr>
              <a:t>rows,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125" dirty="0">
                <a:latin typeface="Calibri"/>
                <a:cs typeface="Calibri"/>
              </a:rPr>
              <a:t>dynamic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145" dirty="0">
                <a:latin typeface="Calibri"/>
                <a:cs typeface="Calibri"/>
              </a:rPr>
              <a:t>columns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15"/>
              </a:spcBef>
              <a:buFont typeface="Arial"/>
              <a:buChar char="•"/>
              <a:tabLst>
                <a:tab pos="697230" algn="l"/>
              </a:tabLst>
            </a:pPr>
            <a:r>
              <a:rPr sz="3200" spc="180" dirty="0">
                <a:latin typeface="Calibri"/>
                <a:cs typeface="Calibri"/>
              </a:rPr>
              <a:t>Each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15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table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may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65" dirty="0">
                <a:latin typeface="Calibri"/>
                <a:cs typeface="Calibri"/>
              </a:rPr>
              <a:t>have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170" dirty="0">
                <a:latin typeface="Calibri"/>
                <a:cs typeface="Calibri"/>
              </a:rPr>
              <a:t>same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145" dirty="0">
                <a:latin typeface="Calibri"/>
                <a:cs typeface="Calibri"/>
              </a:rPr>
              <a:t>columns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97230" algn="l"/>
              </a:tabLst>
            </a:pPr>
            <a:r>
              <a:rPr sz="3200" spc="75" dirty="0">
                <a:latin typeface="Calibri"/>
                <a:cs typeface="Calibri"/>
              </a:rPr>
              <a:t>Operations: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get(key,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[columns]),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put(key,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40" dirty="0">
                <a:latin typeface="Calibri"/>
                <a:cs typeface="Calibri"/>
              </a:rPr>
              <a:t>value)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95"/>
              </a:spcBef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3600" spc="114" dirty="0">
                <a:latin typeface="Calibri"/>
                <a:cs typeface="Calibri"/>
              </a:rPr>
              <a:t>Example: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140" dirty="0">
                <a:latin typeface="Calibri"/>
                <a:cs typeface="Calibri"/>
              </a:rPr>
              <a:t>Apache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190" dirty="0">
                <a:latin typeface="Calibri"/>
                <a:cs typeface="Calibri"/>
              </a:rPr>
              <a:t>Cassandra,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195" dirty="0">
                <a:latin typeface="Calibri"/>
                <a:cs typeface="Calibri"/>
              </a:rPr>
              <a:t>HBase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NoSQL</a:t>
            </a:r>
            <a:r>
              <a:rPr spc="-165" dirty="0"/>
              <a:t> </a:t>
            </a:r>
            <a:r>
              <a:rPr dirty="0"/>
              <a:t>Data</a:t>
            </a:r>
            <a:r>
              <a:rPr spc="-185" dirty="0"/>
              <a:t> </a:t>
            </a:r>
            <a:r>
              <a:rPr spc="-10" dirty="0"/>
              <a:t>Models</a:t>
            </a:r>
            <a:r>
              <a:rPr spc="-155" dirty="0"/>
              <a:t> </a:t>
            </a:r>
            <a:r>
              <a:rPr spc="-2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24745"/>
            <a:ext cx="10177145" cy="466153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125" dirty="0">
                <a:latin typeface="Calibri"/>
                <a:cs typeface="Calibri"/>
              </a:rPr>
              <a:t>Document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100" dirty="0">
                <a:latin typeface="Calibri"/>
                <a:cs typeface="Calibri"/>
              </a:rPr>
              <a:t>Stores:</a:t>
            </a:r>
            <a:endParaRPr sz="3600">
              <a:latin typeface="Calibri"/>
              <a:cs typeface="Calibri"/>
            </a:endParaRPr>
          </a:p>
          <a:p>
            <a:pPr marL="697230" marR="1205865" lvl="1" indent="-227329">
              <a:lnSpc>
                <a:spcPct val="11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105" dirty="0">
                <a:latin typeface="Calibri"/>
                <a:cs typeface="Calibri"/>
              </a:rPr>
              <a:t>These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120" dirty="0">
                <a:latin typeface="Calibri"/>
                <a:cs typeface="Calibri"/>
              </a:rPr>
              <a:t>most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70" dirty="0">
                <a:latin typeface="Calibri"/>
                <a:cs typeface="Calibri"/>
              </a:rPr>
              <a:t>structured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among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60" dirty="0">
                <a:latin typeface="Calibri"/>
                <a:cs typeface="Calibri"/>
              </a:rPr>
              <a:t>data 	</a:t>
            </a:r>
            <a:r>
              <a:rPr sz="3200" spc="130" dirty="0">
                <a:latin typeface="Calibri"/>
                <a:cs typeface="Calibri"/>
              </a:rPr>
              <a:t>models</a:t>
            </a:r>
            <a:endParaRPr sz="3200">
              <a:latin typeface="Calibri"/>
              <a:cs typeface="Calibri"/>
            </a:endParaRPr>
          </a:p>
          <a:p>
            <a:pPr marL="698500" marR="5080" lvl="1" indent="-228600">
              <a:lnSpc>
                <a:spcPct val="11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3200" dirty="0">
                <a:latin typeface="Calibri"/>
                <a:cs typeface="Calibri"/>
              </a:rPr>
              <a:t>Key,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85" dirty="0">
                <a:latin typeface="Calibri"/>
                <a:cs typeface="Calibri"/>
              </a:rPr>
              <a:t>value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90" dirty="0">
                <a:latin typeface="Calibri"/>
                <a:cs typeface="Calibri"/>
              </a:rPr>
              <a:t>stores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whose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120" dirty="0">
                <a:latin typeface="Calibri"/>
                <a:cs typeface="Calibri"/>
              </a:rPr>
              <a:t>values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75" dirty="0">
                <a:latin typeface="Calibri"/>
                <a:cs typeface="Calibri"/>
              </a:rPr>
              <a:t>data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format </a:t>
            </a:r>
            <a:r>
              <a:rPr sz="3200" spc="114" dirty="0">
                <a:latin typeface="Calibri"/>
                <a:cs typeface="Calibri"/>
              </a:rPr>
              <a:t>(Semi-</a:t>
            </a:r>
            <a:r>
              <a:rPr sz="3200" spc="60" dirty="0">
                <a:latin typeface="Calibri"/>
                <a:cs typeface="Calibri"/>
              </a:rPr>
              <a:t>structured)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55" dirty="0">
                <a:latin typeface="Calibri"/>
                <a:cs typeface="Calibri"/>
              </a:rPr>
              <a:t>like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175" dirty="0">
                <a:latin typeface="Calibri"/>
                <a:cs typeface="Calibri"/>
              </a:rPr>
              <a:t>JSON,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XML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called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120" dirty="0">
                <a:latin typeface="Calibri"/>
                <a:cs typeface="Calibri"/>
              </a:rPr>
              <a:t>document </a:t>
            </a:r>
            <a:r>
              <a:rPr sz="3200" i="1" spc="110" dirty="0">
                <a:latin typeface="Calibri"/>
                <a:cs typeface="Calibri"/>
              </a:rPr>
              <a:t>stores</a:t>
            </a:r>
            <a:r>
              <a:rPr sz="3200" spc="110" dirty="0">
                <a:latin typeface="Calibri"/>
                <a:cs typeface="Calibri"/>
              </a:rPr>
              <a:t>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114" dirty="0">
                <a:latin typeface="Calibri"/>
                <a:cs typeface="Calibri"/>
              </a:rPr>
              <a:t>values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140" dirty="0">
                <a:latin typeface="Calibri"/>
                <a:cs typeface="Calibri"/>
              </a:rPr>
              <a:t>called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i="1" spc="135" dirty="0">
                <a:latin typeface="Calibri"/>
                <a:cs typeface="Calibri"/>
              </a:rPr>
              <a:t>documents</a:t>
            </a:r>
            <a:endParaRPr sz="3200">
              <a:latin typeface="Calibri"/>
              <a:cs typeface="Calibri"/>
            </a:endParaRPr>
          </a:p>
          <a:p>
            <a:pPr marL="698500" marR="796290" lvl="1" indent="-228600">
              <a:lnSpc>
                <a:spcPct val="1101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3200" spc="235" dirty="0">
                <a:latin typeface="Calibri"/>
                <a:cs typeface="Calibri"/>
              </a:rPr>
              <a:t>Has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125" dirty="0">
                <a:latin typeface="Calibri"/>
                <a:cs typeface="Calibri"/>
              </a:rPr>
              <a:t>collections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90" dirty="0">
                <a:latin typeface="Calibri"/>
                <a:cs typeface="Calibri"/>
              </a:rPr>
              <a:t>instead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tables,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110" dirty="0">
                <a:latin typeface="Calibri"/>
                <a:cs typeface="Calibri"/>
              </a:rPr>
              <a:t>documents </a:t>
            </a:r>
            <a:r>
              <a:rPr sz="3200" spc="90" dirty="0">
                <a:latin typeface="Calibri"/>
                <a:cs typeface="Calibri"/>
              </a:rPr>
              <a:t>instead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95" dirty="0">
                <a:latin typeface="Calibri"/>
                <a:cs typeface="Calibri"/>
              </a:rPr>
              <a:t>tuples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5155"/>
            <a:ext cx="3014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JSON</a:t>
            </a:r>
            <a:r>
              <a:rPr spc="-145" dirty="0"/>
              <a:t> </a:t>
            </a:r>
            <a:r>
              <a:rPr spc="-20" dirty="0"/>
              <a:t>Format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1198"/>
            <a:ext cx="10252075" cy="42652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85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name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14" dirty="0">
                <a:latin typeface="Calibri"/>
                <a:cs typeface="Calibri"/>
              </a:rPr>
              <a:t>/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pairs</a:t>
            </a:r>
            <a:endParaRPr sz="2400">
              <a:latin typeface="Calibri"/>
              <a:cs typeface="Calibri"/>
            </a:endParaRPr>
          </a:p>
          <a:p>
            <a:pPr marL="240029" marR="5080" indent="-227965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name/value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pair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consists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field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name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followed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colon,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followed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a 	</a:t>
            </a:r>
            <a:r>
              <a:rPr sz="2400" spc="45" dirty="0">
                <a:latin typeface="Calibri"/>
                <a:cs typeface="Calibri"/>
              </a:rPr>
              <a:t>value: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2000" spc="65" dirty="0">
                <a:latin typeface="Calibri"/>
                <a:cs typeface="Calibri"/>
              </a:rPr>
              <a:t>Example: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“name”: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“R2-</a:t>
            </a:r>
            <a:r>
              <a:rPr sz="2000" spc="65" dirty="0">
                <a:latin typeface="Calibri"/>
                <a:cs typeface="Calibri"/>
              </a:rPr>
              <a:t>D2”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85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separated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commas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000" spc="65" dirty="0">
                <a:latin typeface="Calibri"/>
                <a:cs typeface="Calibri"/>
              </a:rPr>
              <a:t>Example: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“name”: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“R2-</a:t>
            </a:r>
            <a:r>
              <a:rPr sz="2000" dirty="0">
                <a:latin typeface="Calibri"/>
                <a:cs typeface="Calibri"/>
              </a:rPr>
              <a:t>D2”,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race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40" dirty="0">
                <a:latin typeface="Calibri"/>
                <a:cs typeface="Calibri"/>
              </a:rPr>
              <a:t>“Droid”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95" dirty="0">
                <a:latin typeface="Calibri"/>
                <a:cs typeface="Calibri"/>
              </a:rPr>
              <a:t>Curly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braces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hold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objects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000" spc="65" dirty="0">
                <a:latin typeface="Calibri"/>
                <a:cs typeface="Calibri"/>
              </a:rPr>
              <a:t>Example: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{“name”: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“R2-</a:t>
            </a:r>
            <a:r>
              <a:rPr sz="2000" spc="20" dirty="0">
                <a:latin typeface="Calibri"/>
                <a:cs typeface="Calibri"/>
              </a:rPr>
              <a:t>D2”,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race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: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“Droid”,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affiliation: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spc="35" dirty="0">
                <a:latin typeface="Calibri"/>
                <a:cs typeface="Calibri"/>
              </a:rPr>
              <a:t>“rebels”}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is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brackets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[]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  <a:spcBef>
                <a:spcPts val="290"/>
              </a:spcBef>
            </a:pPr>
            <a:r>
              <a:rPr sz="2000" spc="65" dirty="0">
                <a:latin typeface="Calibri"/>
                <a:cs typeface="Calibri"/>
              </a:rPr>
              <a:t>Example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[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{“name”: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“R2-</a:t>
            </a:r>
            <a:r>
              <a:rPr sz="2000" spc="20" dirty="0">
                <a:latin typeface="Calibri"/>
                <a:cs typeface="Calibri"/>
              </a:rPr>
              <a:t>D2”,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race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: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“Droid”,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affiliation: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“rebels”},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{“name”: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“Yoda”,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sz="2000" spc="10" dirty="0">
                <a:latin typeface="Calibri"/>
                <a:cs typeface="Calibri"/>
              </a:rPr>
              <a:t>affiliation: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45" dirty="0">
                <a:latin typeface="Calibri"/>
                <a:cs typeface="Calibri"/>
              </a:rPr>
              <a:t>“rebels”}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]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Mongosh</a:t>
            </a:r>
            <a:r>
              <a:rPr spc="-130" dirty="0"/>
              <a:t> </a:t>
            </a:r>
            <a:r>
              <a:rPr spc="55" dirty="0"/>
              <a:t>Shell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3383"/>
            <a:ext cx="5845175" cy="224155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80" dirty="0">
                <a:latin typeface="Calibri"/>
                <a:cs typeface="Calibri"/>
              </a:rPr>
              <a:t>show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dbs: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list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databases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13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&lt;db&gt;: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switch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databases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80" dirty="0">
                <a:latin typeface="Calibri"/>
                <a:cs typeface="Calibri"/>
              </a:rPr>
              <a:t>show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collections: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list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collections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55" dirty="0">
                <a:latin typeface="Calibri"/>
                <a:cs typeface="Calibri"/>
              </a:rPr>
              <a:t>db.&lt;collection&gt;.&lt;operation&gt;(&lt;args&gt;)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Operations</a:t>
            </a:r>
            <a:r>
              <a:rPr spc="-170" dirty="0"/>
              <a:t> </a:t>
            </a:r>
            <a:r>
              <a:rPr spc="-100" dirty="0"/>
              <a:t>on</a:t>
            </a:r>
            <a:r>
              <a:rPr spc="-160" dirty="0"/>
              <a:t> </a:t>
            </a:r>
            <a:r>
              <a:rPr spc="-10" dirty="0"/>
              <a:t>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5750"/>
            <a:ext cx="8891270" cy="43268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95" dirty="0">
                <a:latin typeface="Calibri"/>
                <a:cs typeface="Calibri"/>
              </a:rPr>
              <a:t>.insertOne(doc):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105" dirty="0">
                <a:latin typeface="Calibri"/>
                <a:cs typeface="Calibri"/>
              </a:rPr>
              <a:t>insert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135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spc="125" dirty="0">
                <a:latin typeface="Calibri"/>
                <a:cs typeface="Calibri"/>
              </a:rPr>
              <a:t>doc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document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(JavaScript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35" dirty="0">
                <a:latin typeface="Calibri"/>
                <a:cs typeface="Calibri"/>
              </a:rPr>
              <a:t>object)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90" dirty="0">
                <a:latin typeface="Calibri"/>
                <a:cs typeface="Calibri"/>
              </a:rPr>
              <a:t>.insertMany(docs):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b="1" spc="105" dirty="0">
                <a:latin typeface="Calibri"/>
                <a:cs typeface="Calibri"/>
              </a:rPr>
              <a:t>insert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multiple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2400" spc="120" dirty="0">
                <a:latin typeface="Calibri"/>
                <a:cs typeface="Calibri"/>
              </a:rPr>
              <a:t>&lt;docs&gt;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55" dirty="0">
                <a:latin typeface="Calibri"/>
                <a:cs typeface="Calibri"/>
              </a:rPr>
              <a:t>.find([query]):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retrieve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documents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documents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document;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finds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documents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matching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key/values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000" spc="75" dirty="0">
                <a:latin typeface="Calibri"/>
                <a:cs typeface="Calibri"/>
              </a:rPr>
              <a:t>E.g.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db.students.find({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id: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20" dirty="0">
                <a:latin typeface="Calibri"/>
                <a:cs typeface="Calibri"/>
              </a:rPr>
              <a:t>“john"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})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65" dirty="0">
                <a:latin typeface="Calibri"/>
                <a:cs typeface="Calibri"/>
              </a:rPr>
              <a:t>.findOne([query]):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60" dirty="0">
                <a:latin typeface="Calibri"/>
                <a:cs typeface="Calibri"/>
              </a:rPr>
              <a:t>retrieve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first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135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(Mostly)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guaranteed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Query</a:t>
            </a:r>
            <a:r>
              <a:rPr spc="-21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3196"/>
            <a:ext cx="7071359" cy="391350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180" dirty="0">
                <a:latin typeface="Calibri"/>
                <a:cs typeface="Calibri"/>
              </a:rPr>
              <a:t>Use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100" dirty="0">
                <a:latin typeface="Calibri"/>
                <a:cs typeface="Calibri"/>
              </a:rPr>
              <a:t>query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95" dirty="0">
                <a:latin typeface="Calibri"/>
                <a:cs typeface="Calibri"/>
              </a:rPr>
              <a:t>operators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150" dirty="0">
                <a:latin typeface="Calibri"/>
                <a:cs typeface="Calibri"/>
              </a:rPr>
              <a:t>complex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180" dirty="0">
                <a:latin typeface="Calibri"/>
                <a:cs typeface="Calibri"/>
              </a:rPr>
              <a:t>searches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spc="45" dirty="0">
                <a:latin typeface="Calibri"/>
                <a:cs typeface="Calibri"/>
              </a:rPr>
              <a:t>Operators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$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65" dirty="0">
                <a:latin typeface="Calibri"/>
                <a:cs typeface="Calibri"/>
              </a:rPr>
              <a:t>$gt,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$lt,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$gte,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$lte: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140" dirty="0">
                <a:latin typeface="Calibri"/>
                <a:cs typeface="Calibri"/>
              </a:rPr>
              <a:t>comparison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400" spc="85" dirty="0">
                <a:latin typeface="Calibri"/>
                <a:cs typeface="Calibri"/>
              </a:rPr>
              <a:t>E.g.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db.courses.find({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units: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{$gte: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2}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})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0029" algn="l"/>
              </a:tabLst>
            </a:pPr>
            <a:r>
              <a:rPr sz="2800" b="1" spc="70" dirty="0">
                <a:latin typeface="Calibri"/>
                <a:cs typeface="Calibri"/>
              </a:rPr>
              <a:t>$in: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185" dirty="0">
                <a:latin typeface="Calibri"/>
                <a:cs typeface="Calibri"/>
              </a:rPr>
              <a:t>matches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120" dirty="0">
                <a:latin typeface="Calibri"/>
                <a:cs typeface="Calibri"/>
              </a:rPr>
              <a:t>element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85" dirty="0">
                <a:latin typeface="Calibri"/>
                <a:cs typeface="Calibri"/>
              </a:rPr>
              <a:t>in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spc="85" dirty="0">
                <a:latin typeface="Calibri"/>
                <a:cs typeface="Calibri"/>
              </a:rPr>
              <a:t>E.g.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db.students.find({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id: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{$in: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[“John",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“Roy"]}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})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70" dirty="0">
                <a:latin typeface="Calibri"/>
                <a:cs typeface="Calibri"/>
              </a:rPr>
              <a:t>$regex: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match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50" dirty="0">
                <a:latin typeface="Calibri"/>
                <a:cs typeface="Calibri"/>
              </a:rPr>
              <a:t>text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65" dirty="0">
                <a:latin typeface="Calibri"/>
                <a:cs typeface="Calibri"/>
              </a:rPr>
              <a:t>(regular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105" dirty="0">
                <a:latin typeface="Calibri"/>
                <a:cs typeface="Calibri"/>
              </a:rPr>
              <a:t>expression)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spc="85" dirty="0">
                <a:latin typeface="Calibri"/>
                <a:cs typeface="Calibri"/>
              </a:rPr>
              <a:t>E.g.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db.courses.find({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code: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{$regex: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"^CS532"}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})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3436"/>
            <a:ext cx="3768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Query</a:t>
            </a:r>
            <a:r>
              <a:rPr spc="-215" dirty="0"/>
              <a:t> </a:t>
            </a: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91107"/>
            <a:ext cx="10189845" cy="54463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60" dirty="0">
                <a:latin typeface="Calibri"/>
                <a:cs typeface="Calibri"/>
              </a:rPr>
              <a:t>$eq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value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equal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specified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$gt, $gte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values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 greater than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equal</a:t>
            </a:r>
            <a:r>
              <a:rPr sz="2400" dirty="0">
                <a:latin typeface="Calibri"/>
                <a:cs typeface="Calibri"/>
              </a:rPr>
              <a:t> 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specified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$lt,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$lte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values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less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equal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specified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60" dirty="0">
                <a:latin typeface="Calibri"/>
                <a:cs typeface="Calibri"/>
              </a:rPr>
              <a:t>$ne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values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equal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specified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$in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85" dirty="0">
                <a:latin typeface="Calibri"/>
                <a:cs typeface="Calibri"/>
              </a:rPr>
              <a:t>values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specified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$nin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values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specified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80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Joins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140" dirty="0">
                <a:latin typeface="Calibri"/>
                <a:cs typeface="Calibri"/>
              </a:rPr>
              <a:t>clauses</a:t>
            </a:r>
            <a:r>
              <a:rPr sz="2400" dirty="0">
                <a:latin typeface="Calibri"/>
                <a:cs typeface="Calibri"/>
              </a:rPr>
              <a:t> with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logical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all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70" dirty="0">
                <a:latin typeface="Calibri"/>
                <a:cs typeface="Calibri"/>
              </a:rPr>
              <a:t>$and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 </a:t>
            </a:r>
            <a:r>
              <a:rPr sz="2400" spc="140" dirty="0">
                <a:latin typeface="Calibri"/>
                <a:cs typeface="Calibri"/>
              </a:rPr>
              <a:t>clauses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loginal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$not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Inverts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50" dirty="0">
                <a:latin typeface="Calibri"/>
                <a:cs typeface="Calibri"/>
              </a:rPr>
              <a:t> expression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$nor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Join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clauses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logical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NOR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70" dirty="0">
                <a:latin typeface="Calibri"/>
                <a:cs typeface="Calibri"/>
              </a:rPr>
              <a:t>$exists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Matches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documents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specified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5155"/>
            <a:ext cx="33324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Update,</a:t>
            </a:r>
            <a:r>
              <a:rPr spc="-140" dirty="0"/>
              <a:t> </a:t>
            </a:r>
            <a:r>
              <a:rPr spc="-10" dirty="0"/>
              <a:t>delete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3196"/>
            <a:ext cx="7856855" cy="403796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105" dirty="0">
                <a:latin typeface="Calibri"/>
                <a:cs typeface="Calibri"/>
              </a:rPr>
              <a:t>.replaceOne(query,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110" dirty="0">
                <a:latin typeface="Calibri"/>
                <a:cs typeface="Calibri"/>
              </a:rPr>
              <a:t>doc)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spc="105" dirty="0">
                <a:latin typeface="Calibri"/>
                <a:cs typeface="Calibri"/>
              </a:rPr>
              <a:t>Replace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document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matching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 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doc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75" dirty="0">
                <a:latin typeface="Calibri"/>
                <a:cs typeface="Calibri"/>
              </a:rPr>
              <a:t>.deleteOne(query)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55" dirty="0">
                <a:latin typeface="Calibri"/>
                <a:cs typeface="Calibri"/>
              </a:rPr>
              <a:t>.deleteMany(query)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</a:pPr>
            <a:r>
              <a:rPr sz="2400" spc="55" dirty="0">
                <a:latin typeface="Calibri"/>
                <a:cs typeface="Calibri"/>
              </a:rPr>
              <a:t>Delete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document(s)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matching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80" dirty="0">
                <a:latin typeface="Calibri"/>
                <a:cs typeface="Calibri"/>
              </a:rPr>
              <a:t>.updateOne(query,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update)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60" dirty="0">
                <a:latin typeface="Calibri"/>
                <a:cs typeface="Calibri"/>
              </a:rPr>
              <a:t>.updateMany(query,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70" dirty="0">
                <a:latin typeface="Calibri"/>
                <a:cs typeface="Calibri"/>
              </a:rPr>
              <a:t>update)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</a:pPr>
            <a:r>
              <a:rPr sz="2400" dirty="0">
                <a:latin typeface="Calibri"/>
                <a:cs typeface="Calibri"/>
              </a:rPr>
              <a:t>Apply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update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document(s)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matching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query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NoSQL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1969"/>
            <a:ext cx="9826625" cy="3660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0" dirty="0">
                <a:latin typeface="Calibri"/>
                <a:cs typeface="Calibri"/>
              </a:rPr>
              <a:t>Does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database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design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principles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studied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till 	</a:t>
            </a:r>
            <a:r>
              <a:rPr sz="2800" spc="-25" dirty="0"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123825" indent="-227965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105" dirty="0">
                <a:latin typeface="Calibri"/>
                <a:cs typeface="Calibri"/>
              </a:rPr>
              <a:t>Designed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achieve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60" dirty="0">
                <a:latin typeface="Calibri"/>
                <a:cs typeface="Calibri"/>
              </a:rPr>
              <a:t>scale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elasticity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needed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“Web 	</a:t>
            </a:r>
            <a:r>
              <a:rPr sz="2800" spc="70" dirty="0">
                <a:latin typeface="Calibri"/>
                <a:cs typeface="Calibri"/>
              </a:rPr>
              <a:t>2.0”</a:t>
            </a:r>
            <a:r>
              <a:rPr sz="2800" spc="-18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spc="170" dirty="0">
                <a:latin typeface="Calibri"/>
                <a:cs typeface="Calibri"/>
              </a:rPr>
              <a:t>NoSQL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stands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</a:t>
            </a:r>
            <a:r>
              <a:rPr sz="2800" spc="-17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“Not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Only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SQL”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55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everyone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agrees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Update</a:t>
            </a:r>
            <a:r>
              <a:rPr spc="-220" dirty="0"/>
              <a:t> </a:t>
            </a:r>
            <a:r>
              <a:rPr spc="-55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pc="55" dirty="0"/>
              <a:t>db.collection_name.insert(</a:t>
            </a:r>
            <a:r>
              <a:rPr dirty="0"/>
              <a:t> </a:t>
            </a:r>
            <a:r>
              <a:rPr spc="90" dirty="0"/>
              <a:t>&lt;document&gt;</a:t>
            </a:r>
            <a:r>
              <a:rPr spc="-40" dirty="0"/>
              <a:t> </a:t>
            </a:r>
            <a:r>
              <a:rPr spc="-50" dirty="0"/>
              <a:t>)</a:t>
            </a:r>
          </a:p>
          <a:p>
            <a:pPr marL="469900" marR="2945765">
              <a:lnSpc>
                <a:spcPct val="98900"/>
              </a:lnSpc>
              <a:spcBef>
                <a:spcPts val="25"/>
              </a:spcBef>
            </a:pPr>
            <a:r>
              <a:rPr sz="2200" spc="50" dirty="0"/>
              <a:t>Omit</a:t>
            </a:r>
            <a:r>
              <a:rPr sz="2200" spc="45" dirty="0"/>
              <a:t> </a:t>
            </a:r>
            <a:r>
              <a:rPr sz="2200" dirty="0"/>
              <a:t>the</a:t>
            </a:r>
            <a:r>
              <a:rPr sz="2200" spc="50" dirty="0"/>
              <a:t> </a:t>
            </a:r>
            <a:r>
              <a:rPr sz="2200" dirty="0"/>
              <a:t>_id</a:t>
            </a:r>
            <a:r>
              <a:rPr sz="2200" spc="50" dirty="0"/>
              <a:t> </a:t>
            </a:r>
            <a:r>
              <a:rPr sz="2200" dirty="0"/>
              <a:t>field</a:t>
            </a:r>
            <a:r>
              <a:rPr sz="2200" spc="50" dirty="0"/>
              <a:t> </a:t>
            </a:r>
            <a:r>
              <a:rPr sz="2200" dirty="0"/>
              <a:t>to</a:t>
            </a:r>
            <a:r>
              <a:rPr sz="2200" spc="45" dirty="0"/>
              <a:t> </a:t>
            </a:r>
            <a:r>
              <a:rPr sz="2200" dirty="0"/>
              <a:t>have</a:t>
            </a:r>
            <a:r>
              <a:rPr sz="2200" spc="70" dirty="0"/>
              <a:t> </a:t>
            </a:r>
            <a:r>
              <a:rPr sz="2200" dirty="0"/>
              <a:t>MongoDB</a:t>
            </a:r>
            <a:r>
              <a:rPr sz="2200" spc="30" dirty="0"/>
              <a:t> </a:t>
            </a:r>
            <a:r>
              <a:rPr sz="2200" dirty="0"/>
              <a:t>generate</a:t>
            </a:r>
            <a:r>
              <a:rPr sz="2200" spc="80" dirty="0"/>
              <a:t> </a:t>
            </a:r>
            <a:r>
              <a:rPr sz="2200" spc="114" dirty="0"/>
              <a:t>a</a:t>
            </a:r>
            <a:r>
              <a:rPr sz="2200" spc="55" dirty="0"/>
              <a:t> </a:t>
            </a:r>
            <a:r>
              <a:rPr sz="2200" spc="60" dirty="0"/>
              <a:t>unique</a:t>
            </a:r>
            <a:r>
              <a:rPr sz="2200" spc="40" dirty="0"/>
              <a:t> </a:t>
            </a:r>
            <a:r>
              <a:rPr sz="2200" spc="-25" dirty="0"/>
              <a:t>key </a:t>
            </a:r>
            <a:r>
              <a:rPr sz="2200" spc="75" dirty="0"/>
              <a:t>Example</a:t>
            </a:r>
            <a:r>
              <a:rPr sz="2200" spc="25" dirty="0"/>
              <a:t> </a:t>
            </a:r>
            <a:r>
              <a:rPr sz="2200" spc="45" dirty="0"/>
              <a:t>db.parts.insert(</a:t>
            </a:r>
            <a:r>
              <a:rPr sz="2200" spc="70" dirty="0"/>
              <a:t> </a:t>
            </a:r>
            <a:r>
              <a:rPr sz="2200" dirty="0"/>
              <a:t>{{type:</a:t>
            </a:r>
            <a:r>
              <a:rPr sz="2200" spc="-90" dirty="0"/>
              <a:t> </a:t>
            </a:r>
            <a:r>
              <a:rPr sz="2200" spc="45" dirty="0"/>
              <a:t>“screws”,</a:t>
            </a:r>
            <a:r>
              <a:rPr sz="2200" spc="25" dirty="0"/>
              <a:t> </a:t>
            </a:r>
            <a:r>
              <a:rPr sz="2200" dirty="0"/>
              <a:t>quantity:</a:t>
            </a:r>
            <a:r>
              <a:rPr sz="2200" spc="30" dirty="0"/>
              <a:t> </a:t>
            </a:r>
            <a:r>
              <a:rPr sz="2200" spc="50" dirty="0"/>
              <a:t>15</a:t>
            </a:r>
            <a:r>
              <a:rPr sz="2200" spc="-10" dirty="0"/>
              <a:t> </a:t>
            </a:r>
            <a:r>
              <a:rPr sz="2200" dirty="0"/>
              <a:t>}</a:t>
            </a:r>
            <a:r>
              <a:rPr sz="2200" spc="5" dirty="0"/>
              <a:t> </a:t>
            </a:r>
            <a:r>
              <a:rPr sz="2200" spc="-50" dirty="0"/>
              <a:t>) </a:t>
            </a:r>
            <a:r>
              <a:rPr sz="2200" spc="20" dirty="0"/>
              <a:t>db.parts.insert({_id:</a:t>
            </a:r>
            <a:r>
              <a:rPr sz="2200" spc="110" dirty="0"/>
              <a:t> </a:t>
            </a:r>
            <a:r>
              <a:rPr sz="2200" spc="60" dirty="0"/>
              <a:t>10,</a:t>
            </a:r>
            <a:r>
              <a:rPr sz="2200" spc="55" dirty="0"/>
              <a:t> </a:t>
            </a:r>
            <a:r>
              <a:rPr sz="2200" spc="20" dirty="0"/>
              <a:t>type:</a:t>
            </a:r>
            <a:r>
              <a:rPr sz="2200" spc="-30" dirty="0"/>
              <a:t> </a:t>
            </a:r>
            <a:r>
              <a:rPr sz="2200" spc="20" dirty="0"/>
              <a:t>“hammer”,</a:t>
            </a:r>
            <a:r>
              <a:rPr sz="2200" spc="110" dirty="0"/>
              <a:t> </a:t>
            </a:r>
            <a:r>
              <a:rPr sz="2200" spc="20" dirty="0"/>
              <a:t>quantity:</a:t>
            </a:r>
            <a:r>
              <a:rPr sz="2200" spc="80" dirty="0"/>
              <a:t> </a:t>
            </a:r>
            <a:r>
              <a:rPr sz="2200" spc="55" dirty="0"/>
              <a:t>1</a:t>
            </a:r>
            <a:r>
              <a:rPr sz="2200" spc="70" dirty="0"/>
              <a:t> </a:t>
            </a:r>
            <a:r>
              <a:rPr sz="2200" spc="-25" dirty="0"/>
              <a:t>})</a:t>
            </a:r>
            <a:endParaRPr sz="2200"/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pc="65" dirty="0"/>
              <a:t>db.collection_name.save(</a:t>
            </a:r>
            <a:r>
              <a:rPr spc="-30" dirty="0"/>
              <a:t> </a:t>
            </a:r>
            <a:r>
              <a:rPr spc="90" dirty="0"/>
              <a:t>&lt;document&gt;</a:t>
            </a:r>
            <a:r>
              <a:rPr spc="-50" dirty="0"/>
              <a:t> )</a:t>
            </a:r>
          </a:p>
          <a:p>
            <a:pPr marL="469900">
              <a:lnSpc>
                <a:spcPts val="2635"/>
              </a:lnSpc>
            </a:pPr>
            <a:r>
              <a:rPr sz="2200" spc="70" dirty="0"/>
              <a:t>Updates </a:t>
            </a:r>
            <a:r>
              <a:rPr sz="2200" spc="85" dirty="0"/>
              <a:t>an</a:t>
            </a:r>
            <a:r>
              <a:rPr sz="2200" spc="40" dirty="0"/>
              <a:t> </a:t>
            </a:r>
            <a:r>
              <a:rPr sz="2200" dirty="0"/>
              <a:t>existing</a:t>
            </a:r>
            <a:r>
              <a:rPr sz="2200" spc="55" dirty="0"/>
              <a:t> </a:t>
            </a:r>
            <a:r>
              <a:rPr sz="2200" dirty="0"/>
              <a:t>record</a:t>
            </a:r>
            <a:r>
              <a:rPr sz="2200" spc="60" dirty="0"/>
              <a:t> </a:t>
            </a:r>
            <a:r>
              <a:rPr sz="2200" dirty="0"/>
              <a:t>or</a:t>
            </a:r>
            <a:r>
              <a:rPr sz="2200" spc="30" dirty="0"/>
              <a:t> </a:t>
            </a:r>
            <a:r>
              <a:rPr sz="2200" spc="70" dirty="0"/>
              <a:t>creates</a:t>
            </a:r>
            <a:r>
              <a:rPr sz="2200" spc="75" dirty="0"/>
              <a:t> </a:t>
            </a:r>
            <a:r>
              <a:rPr sz="2200" spc="114" dirty="0"/>
              <a:t>a</a:t>
            </a:r>
            <a:r>
              <a:rPr sz="2200" spc="30" dirty="0"/>
              <a:t> </a:t>
            </a:r>
            <a:r>
              <a:rPr sz="2200" dirty="0"/>
              <a:t>new</a:t>
            </a:r>
            <a:r>
              <a:rPr sz="2200" spc="55" dirty="0"/>
              <a:t> </a:t>
            </a:r>
            <a:r>
              <a:rPr sz="2200" spc="-10" dirty="0"/>
              <a:t>record</a:t>
            </a:r>
            <a:endParaRPr sz="2200"/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pc="55" dirty="0"/>
              <a:t>db.collection_name.update(</a:t>
            </a:r>
            <a:r>
              <a:rPr spc="-50" dirty="0"/>
              <a:t> </a:t>
            </a:r>
            <a:r>
              <a:rPr spc="60" dirty="0"/>
              <a:t>&lt;query&gt;,</a:t>
            </a:r>
            <a:r>
              <a:rPr spc="-60" dirty="0"/>
              <a:t> </a:t>
            </a:r>
            <a:r>
              <a:rPr spc="65" dirty="0"/>
              <a:t>&lt;update&gt;,</a:t>
            </a:r>
            <a:r>
              <a:rPr spc="-65" dirty="0"/>
              <a:t> </a:t>
            </a:r>
            <a:r>
              <a:rPr dirty="0"/>
              <a:t>{</a:t>
            </a:r>
            <a:r>
              <a:rPr spc="-45" dirty="0"/>
              <a:t> </a:t>
            </a:r>
            <a:r>
              <a:rPr spc="60" dirty="0"/>
              <a:t>upsert:</a:t>
            </a:r>
            <a:r>
              <a:rPr spc="-50" dirty="0"/>
              <a:t> </a:t>
            </a:r>
            <a:r>
              <a:rPr dirty="0"/>
              <a:t>true</a:t>
            </a:r>
            <a:r>
              <a:rPr spc="-70" dirty="0"/>
              <a:t> </a:t>
            </a:r>
            <a:r>
              <a:rPr dirty="0"/>
              <a:t>}</a:t>
            </a:r>
            <a:r>
              <a:rPr spc="-45" dirty="0"/>
              <a:t> </a:t>
            </a:r>
            <a:r>
              <a:rPr spc="-50" dirty="0"/>
              <a:t>)</a:t>
            </a:r>
          </a:p>
          <a:p>
            <a:pPr marL="469900">
              <a:lnSpc>
                <a:spcPts val="2635"/>
              </a:lnSpc>
            </a:pPr>
            <a:r>
              <a:rPr sz="2200" dirty="0"/>
              <a:t>Will</a:t>
            </a:r>
            <a:r>
              <a:rPr sz="2200" spc="35" dirty="0"/>
              <a:t> </a:t>
            </a:r>
            <a:r>
              <a:rPr sz="2200" dirty="0"/>
              <a:t>update</a:t>
            </a:r>
            <a:r>
              <a:rPr sz="2200" spc="45" dirty="0"/>
              <a:t> </a:t>
            </a:r>
            <a:r>
              <a:rPr sz="2200" spc="55" dirty="0"/>
              <a:t>1</a:t>
            </a:r>
            <a:r>
              <a:rPr sz="2200" spc="25" dirty="0"/>
              <a:t> </a:t>
            </a:r>
            <a:r>
              <a:rPr sz="2200" dirty="0"/>
              <a:t>or</a:t>
            </a:r>
            <a:r>
              <a:rPr sz="2200" spc="20" dirty="0"/>
              <a:t> </a:t>
            </a:r>
            <a:r>
              <a:rPr sz="2200" dirty="0"/>
              <a:t>more</a:t>
            </a:r>
            <a:r>
              <a:rPr sz="2200" spc="10" dirty="0"/>
              <a:t> </a:t>
            </a:r>
            <a:r>
              <a:rPr sz="2200" spc="60" dirty="0"/>
              <a:t>records</a:t>
            </a:r>
            <a:r>
              <a:rPr sz="2200" spc="45" dirty="0"/>
              <a:t> </a:t>
            </a:r>
            <a:r>
              <a:rPr sz="2200" dirty="0"/>
              <a:t>in</a:t>
            </a:r>
            <a:r>
              <a:rPr sz="2200" spc="10" dirty="0"/>
              <a:t> </a:t>
            </a:r>
            <a:r>
              <a:rPr sz="2200" spc="114" dirty="0"/>
              <a:t>a</a:t>
            </a:r>
            <a:r>
              <a:rPr sz="2200" spc="40" dirty="0"/>
              <a:t> </a:t>
            </a:r>
            <a:r>
              <a:rPr sz="2200" spc="70" dirty="0"/>
              <a:t>collection</a:t>
            </a:r>
            <a:r>
              <a:rPr sz="2200" spc="30" dirty="0"/>
              <a:t> </a:t>
            </a:r>
            <a:r>
              <a:rPr sz="2200" spc="50" dirty="0"/>
              <a:t>satisfying </a:t>
            </a:r>
            <a:r>
              <a:rPr sz="2200" spc="-10" dirty="0"/>
              <a:t>query</a:t>
            </a:r>
            <a:endParaRPr sz="2200"/>
          </a:p>
          <a:p>
            <a:pPr marL="241300" indent="-228600">
              <a:lnSpc>
                <a:spcPts val="281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pc="40" dirty="0"/>
              <a:t>db.collection_name.findAndModify(&lt;query&gt;,</a:t>
            </a:r>
            <a:r>
              <a:rPr spc="65" dirty="0"/>
              <a:t> </a:t>
            </a:r>
            <a:r>
              <a:rPr spc="60" dirty="0"/>
              <a:t>&lt;sort&gt;, </a:t>
            </a:r>
            <a:r>
              <a:rPr spc="65" dirty="0"/>
              <a:t>&lt;update&gt;,</a:t>
            </a:r>
            <a:r>
              <a:rPr spc="70" dirty="0"/>
              <a:t> </a:t>
            </a:r>
            <a:r>
              <a:rPr spc="50" dirty="0"/>
              <a:t>&lt;new&gt;,</a:t>
            </a:r>
          </a:p>
          <a:p>
            <a:pPr marL="241300">
              <a:lnSpc>
                <a:spcPts val="2805"/>
              </a:lnSpc>
            </a:pPr>
            <a:r>
              <a:rPr spc="75" dirty="0"/>
              <a:t>&lt;fields&gt;,</a:t>
            </a:r>
            <a:r>
              <a:rPr spc="-25" dirty="0"/>
              <a:t> </a:t>
            </a:r>
            <a:r>
              <a:rPr spc="50" dirty="0"/>
              <a:t>&lt;upsert&gt;)</a:t>
            </a:r>
          </a:p>
          <a:p>
            <a:pPr marL="469900">
              <a:lnSpc>
                <a:spcPts val="2635"/>
              </a:lnSpc>
            </a:pPr>
            <a:r>
              <a:rPr sz="2200" dirty="0"/>
              <a:t>Modify</a:t>
            </a:r>
            <a:r>
              <a:rPr sz="2200" spc="60" dirty="0"/>
              <a:t> </a:t>
            </a:r>
            <a:r>
              <a:rPr sz="2200" dirty="0"/>
              <a:t>existing</a:t>
            </a:r>
            <a:r>
              <a:rPr sz="2200" spc="70" dirty="0"/>
              <a:t> </a:t>
            </a:r>
            <a:r>
              <a:rPr sz="2200" dirty="0"/>
              <a:t>record(s)</a:t>
            </a:r>
            <a:r>
              <a:rPr sz="2200" spc="125" dirty="0"/>
              <a:t> </a:t>
            </a:r>
            <a:r>
              <a:rPr sz="2200" spc="-100" dirty="0"/>
              <a:t>–</a:t>
            </a:r>
            <a:r>
              <a:rPr sz="2200" spc="45" dirty="0"/>
              <a:t> </a:t>
            </a:r>
            <a:r>
              <a:rPr sz="2200" dirty="0"/>
              <a:t>retrieve</a:t>
            </a:r>
            <a:r>
              <a:rPr sz="2200" spc="100" dirty="0"/>
              <a:t> </a:t>
            </a:r>
            <a:r>
              <a:rPr sz="2200" spc="65" dirty="0"/>
              <a:t>old</a:t>
            </a:r>
            <a:r>
              <a:rPr sz="2200" spc="70" dirty="0"/>
              <a:t> </a:t>
            </a:r>
            <a:r>
              <a:rPr sz="2200" dirty="0"/>
              <a:t>or</a:t>
            </a:r>
            <a:r>
              <a:rPr sz="2200" spc="50" dirty="0"/>
              <a:t> </a:t>
            </a:r>
            <a:r>
              <a:rPr sz="2200" dirty="0"/>
              <a:t>new</a:t>
            </a:r>
            <a:r>
              <a:rPr sz="2200" spc="70" dirty="0"/>
              <a:t> </a:t>
            </a:r>
            <a:r>
              <a:rPr sz="2200" dirty="0"/>
              <a:t>version</a:t>
            </a:r>
            <a:r>
              <a:rPr sz="2200" spc="95" dirty="0"/>
              <a:t> </a:t>
            </a:r>
            <a:r>
              <a:rPr sz="2200" dirty="0"/>
              <a:t>of</a:t>
            </a:r>
            <a:r>
              <a:rPr sz="2200" spc="50" dirty="0"/>
              <a:t> </a:t>
            </a:r>
            <a:r>
              <a:rPr sz="2200" dirty="0"/>
              <a:t>the</a:t>
            </a:r>
            <a:r>
              <a:rPr sz="2200" spc="70" dirty="0"/>
              <a:t> </a:t>
            </a:r>
            <a:r>
              <a:rPr sz="2200" spc="-10" dirty="0"/>
              <a:t>record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Examples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db.user.insert({</a:t>
            </a: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dirty="0"/>
              <a:t>first:</a:t>
            </a:r>
            <a:r>
              <a:rPr spc="90" dirty="0"/>
              <a:t> </a:t>
            </a:r>
            <a:r>
              <a:rPr spc="-10" dirty="0"/>
              <a:t>"John",</a:t>
            </a:r>
          </a:p>
          <a:p>
            <a:pPr marL="927100">
              <a:lnSpc>
                <a:spcPct val="100000"/>
              </a:lnSpc>
              <a:spcBef>
                <a:spcPts val="145"/>
              </a:spcBef>
            </a:pPr>
            <a:r>
              <a:rPr spc="90" dirty="0"/>
              <a:t>last</a:t>
            </a:r>
            <a:r>
              <a:rPr spc="-30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-10" dirty="0"/>
              <a:t>"Smith",</a:t>
            </a: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spc="60" dirty="0"/>
              <a:t>age:</a:t>
            </a:r>
            <a:r>
              <a:rPr spc="-55" dirty="0"/>
              <a:t> </a:t>
            </a:r>
            <a:r>
              <a:rPr spc="35" dirty="0"/>
              <a:t>31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})</a:t>
            </a:r>
          </a:p>
          <a:p>
            <a:pPr marL="74930">
              <a:lnSpc>
                <a:spcPct val="100000"/>
              </a:lnSpc>
              <a:spcBef>
                <a:spcPts val="145"/>
              </a:spcBef>
            </a:pPr>
            <a:r>
              <a:rPr dirty="0"/>
              <a:t>db.user.find</a:t>
            </a:r>
            <a:r>
              <a:rPr spc="265" dirty="0"/>
              <a:t> </a:t>
            </a:r>
            <a:r>
              <a:rPr spc="-25" dirty="0"/>
              <a:t>()</a:t>
            </a:r>
          </a:p>
          <a:p>
            <a:pPr marL="927100">
              <a:lnSpc>
                <a:spcPct val="100000"/>
              </a:lnSpc>
              <a:spcBef>
                <a:spcPts val="135"/>
              </a:spcBef>
            </a:pPr>
            <a:r>
              <a:rPr dirty="0"/>
              <a:t>{</a:t>
            </a:r>
            <a:r>
              <a:rPr spc="-80" dirty="0"/>
              <a:t> </a:t>
            </a:r>
            <a:r>
              <a:rPr spc="-20" dirty="0"/>
              <a:t>"_id"</a:t>
            </a:r>
            <a:r>
              <a:rPr spc="-70" dirty="0"/>
              <a:t> </a:t>
            </a:r>
            <a:r>
              <a:rPr dirty="0"/>
              <a:t>:</a:t>
            </a:r>
            <a:r>
              <a:rPr spc="-65" dirty="0"/>
              <a:t> </a:t>
            </a:r>
            <a:r>
              <a:rPr spc="-10" dirty="0"/>
              <a:t>ObjectId("15"),</a:t>
            </a:r>
          </a:p>
          <a:p>
            <a:pPr marL="927100">
              <a:lnSpc>
                <a:spcPct val="100000"/>
              </a:lnSpc>
              <a:spcBef>
                <a:spcPts val="130"/>
              </a:spcBef>
            </a:pPr>
            <a:r>
              <a:rPr dirty="0"/>
              <a:t>"first"</a:t>
            </a:r>
            <a:r>
              <a:rPr spc="-65" dirty="0"/>
              <a:t> </a:t>
            </a:r>
            <a:r>
              <a:rPr dirty="0"/>
              <a:t>:</a:t>
            </a:r>
            <a:r>
              <a:rPr spc="-60" dirty="0"/>
              <a:t> </a:t>
            </a:r>
            <a:r>
              <a:rPr spc="-10" dirty="0"/>
              <a:t>"John",</a:t>
            </a:r>
          </a:p>
          <a:p>
            <a:pPr marL="927100" marR="873125">
              <a:lnSpc>
                <a:spcPct val="104600"/>
              </a:lnSpc>
              <a:spcBef>
                <a:spcPts val="15"/>
              </a:spcBef>
            </a:pPr>
            <a:r>
              <a:rPr dirty="0"/>
              <a:t>"last"</a:t>
            </a:r>
            <a:r>
              <a:rPr spc="-1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"</a:t>
            </a:r>
            <a:r>
              <a:rPr spc="-5" dirty="0"/>
              <a:t> </a:t>
            </a:r>
            <a:r>
              <a:rPr spc="75" dirty="0"/>
              <a:t>Smith</a:t>
            </a:r>
            <a:r>
              <a:rPr dirty="0"/>
              <a:t> </a:t>
            </a:r>
            <a:r>
              <a:rPr spc="-315" dirty="0"/>
              <a:t>", </a:t>
            </a:r>
            <a:r>
              <a:rPr dirty="0"/>
              <a:t>"age"</a:t>
            </a:r>
            <a:r>
              <a:rPr spc="-50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35" dirty="0"/>
              <a:t>31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20765" y="1701165"/>
            <a:ext cx="38322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db.user.update(</a:t>
            </a:r>
            <a:endParaRPr sz="2400">
              <a:latin typeface="Calibri"/>
              <a:cs typeface="Calibri"/>
            </a:endParaRPr>
          </a:p>
          <a:p>
            <a:pPr marL="851535">
              <a:lnSpc>
                <a:spcPct val="100000"/>
              </a:lnSpc>
            </a:pPr>
            <a:r>
              <a:rPr sz="2400" spc="-30" dirty="0">
                <a:latin typeface="Calibri"/>
                <a:cs typeface="Calibri"/>
              </a:rPr>
              <a:t>{"_id"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ObjectId(“15")},</a:t>
            </a:r>
            <a:endParaRPr sz="2400">
              <a:latin typeface="Calibri"/>
              <a:cs typeface="Calibri"/>
            </a:endParaRPr>
          </a:p>
          <a:p>
            <a:pPr marL="851535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765935" marR="1026794">
              <a:lnSpc>
                <a:spcPct val="100000"/>
              </a:lnSpc>
            </a:pPr>
            <a:r>
              <a:rPr sz="2400" spc="70" dirty="0">
                <a:latin typeface="Calibri"/>
                <a:cs typeface="Calibri"/>
              </a:rPr>
              <a:t>$set: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{ </a:t>
            </a:r>
            <a:r>
              <a:rPr sz="2400" spc="60" dirty="0">
                <a:latin typeface="Calibri"/>
                <a:cs typeface="Calibri"/>
              </a:rPr>
              <a:t>age: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35,</a:t>
            </a:r>
            <a:endParaRPr sz="2400">
              <a:latin typeface="Calibri"/>
              <a:cs typeface="Calibri"/>
            </a:endParaRPr>
          </a:p>
          <a:p>
            <a:pPr marL="1765935">
              <a:lnSpc>
                <a:spcPct val="100000"/>
              </a:lnSpc>
            </a:pPr>
            <a:r>
              <a:rPr sz="2400" spc="75" dirty="0">
                <a:latin typeface="Calibri"/>
                <a:cs typeface="Calibri"/>
              </a:rPr>
              <a:t>salary: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9000}</a:t>
            </a:r>
            <a:endParaRPr sz="2400">
              <a:latin typeface="Calibri"/>
              <a:cs typeface="Calibri"/>
            </a:endParaRPr>
          </a:p>
          <a:p>
            <a:pPr marL="851535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282" y="4262120"/>
            <a:ext cx="89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MongoDB</a:t>
            </a:r>
            <a:r>
              <a:rPr spc="-145" dirty="0"/>
              <a:t> </a:t>
            </a:r>
            <a:r>
              <a:rPr spc="-30" dirty="0"/>
              <a:t>Tutorials</a:t>
            </a:r>
          </a:p>
        </p:txBody>
      </p:sp>
      <p:sp>
        <p:nvSpPr>
          <p:cNvPr id="3" name="object 3"/>
          <p:cNvSpPr/>
          <p:nvPr/>
        </p:nvSpPr>
        <p:spPr>
          <a:xfrm>
            <a:off x="1158239" y="2176145"/>
            <a:ext cx="5247640" cy="9525"/>
          </a:xfrm>
          <a:custGeom>
            <a:avLst/>
            <a:gdLst/>
            <a:ahLst/>
            <a:cxnLst/>
            <a:rect l="l" t="t" r="r" b="b"/>
            <a:pathLst>
              <a:path w="5247640" h="9525">
                <a:moveTo>
                  <a:pt x="5247132" y="0"/>
                </a:moveTo>
                <a:lnTo>
                  <a:pt x="0" y="0"/>
                </a:lnTo>
                <a:lnTo>
                  <a:pt x="0" y="9143"/>
                </a:lnTo>
                <a:lnTo>
                  <a:pt x="5247132" y="9143"/>
                </a:lnTo>
                <a:lnTo>
                  <a:pt x="5247132" y="0"/>
                </a:lnTo>
                <a:close/>
              </a:path>
            </a:pathLst>
          </a:custGeom>
          <a:solidFill>
            <a:srgbClr val="4678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6939" y="1707917"/>
            <a:ext cx="10282555" cy="52770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Clr>
                <a:srgbClr val="000000"/>
              </a:buClr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467885"/>
                </a:solidFill>
                <a:latin typeface="Calibri"/>
                <a:cs typeface="Calibri"/>
                <a:hlinkClick r:id="rId2"/>
              </a:rPr>
              <a:t>https://www.mongodbtutorial.org/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1275"/>
            <a:ext cx="10000615" cy="489267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5" dirty="0">
                <a:latin typeface="Calibri"/>
                <a:cs typeface="Calibri"/>
              </a:rPr>
              <a:t>broad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75" dirty="0">
                <a:latin typeface="Calibri"/>
                <a:cs typeface="Calibri"/>
              </a:rPr>
              <a:t>classes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95" dirty="0">
                <a:latin typeface="Calibri"/>
                <a:cs typeface="Calibri"/>
              </a:rPr>
              <a:t>database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workloads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60" dirty="0">
                <a:latin typeface="Calibri"/>
                <a:cs typeface="Calibri"/>
              </a:rPr>
              <a:t>Online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Transaction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Processing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(OLTP)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60" dirty="0">
                <a:latin typeface="Calibri"/>
                <a:cs typeface="Calibri"/>
              </a:rPr>
              <a:t>Online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Analytical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Processing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(OLAP)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1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65" dirty="0">
                <a:latin typeface="Calibri"/>
                <a:cs typeface="Calibri"/>
              </a:rPr>
              <a:t>OLTP:</a:t>
            </a:r>
            <a:endParaRPr sz="2600">
              <a:latin typeface="Calibri"/>
              <a:cs typeface="Calibri"/>
            </a:endParaRPr>
          </a:p>
          <a:p>
            <a:pPr marL="698500" marR="377190" lvl="1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65" dirty="0">
                <a:latin typeface="Calibri"/>
                <a:cs typeface="Calibri"/>
              </a:rPr>
              <a:t>Characterized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number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transactions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executed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number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spc="80" dirty="0">
                <a:latin typeface="Calibri"/>
                <a:cs typeface="Calibri"/>
              </a:rPr>
              <a:t>users.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Also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involve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number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updates.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100" dirty="0">
                <a:latin typeface="Calibri"/>
                <a:cs typeface="Calibri"/>
              </a:rPr>
              <a:t>Common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60" dirty="0">
                <a:latin typeface="Calibri"/>
                <a:cs typeface="Calibri"/>
              </a:rPr>
              <a:t>application </a:t>
            </a:r>
            <a:r>
              <a:rPr sz="2200" dirty="0">
                <a:latin typeface="Calibri"/>
                <a:cs typeface="Calibri"/>
              </a:rPr>
              <a:t>like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10" dirty="0">
                <a:latin typeface="Calibri"/>
                <a:cs typeface="Calibri"/>
              </a:rPr>
              <a:t>social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70" dirty="0">
                <a:latin typeface="Calibri"/>
                <a:cs typeface="Calibri"/>
              </a:rPr>
              <a:t>media,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online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stores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70" dirty="0">
                <a:latin typeface="Calibri"/>
                <a:cs typeface="Calibri"/>
              </a:rPr>
              <a:t>Queries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simple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75" dirty="0">
                <a:latin typeface="Calibri"/>
                <a:cs typeface="Calibri"/>
              </a:rPr>
              <a:t>lookups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75" dirty="0">
                <a:latin typeface="Calibri"/>
                <a:cs typeface="Calibri"/>
              </a:rPr>
              <a:t>(search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user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 </a:t>
            </a:r>
            <a:r>
              <a:rPr sz="2200" spc="55" dirty="0">
                <a:latin typeface="Calibri"/>
                <a:cs typeface="Calibri"/>
              </a:rPr>
              <a:t>id,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items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70" dirty="0">
                <a:latin typeface="Calibri"/>
                <a:cs typeface="Calibri"/>
              </a:rPr>
              <a:t>shopping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cart)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200" spc="65" dirty="0">
                <a:latin typeface="Calibri"/>
                <a:cs typeface="Calibri"/>
              </a:rPr>
              <a:t>updates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(make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posts,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add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60" dirty="0">
                <a:latin typeface="Calibri"/>
                <a:cs typeface="Calibri"/>
              </a:rPr>
              <a:t>items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cart,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like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35" dirty="0">
                <a:latin typeface="Calibri"/>
                <a:cs typeface="Calibri"/>
              </a:rPr>
              <a:t>photos)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Rarely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include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any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45" dirty="0">
                <a:latin typeface="Calibri"/>
                <a:cs typeface="Calibri"/>
              </a:rPr>
              <a:t>joins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200" spc="100" dirty="0">
                <a:latin typeface="Calibri"/>
                <a:cs typeface="Calibri"/>
              </a:rPr>
              <a:t>Consistency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105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needed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therefore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transactions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3196"/>
            <a:ext cx="10345420" cy="25552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120" dirty="0">
                <a:latin typeface="Calibri"/>
                <a:cs typeface="Calibri"/>
              </a:rPr>
              <a:t>OLAP: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85" dirty="0">
                <a:latin typeface="Calibri"/>
                <a:cs typeface="Calibri"/>
              </a:rPr>
              <a:t>Read-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workloads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characterized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queries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amount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400" spc="4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60" dirty="0">
                <a:latin typeface="Calibri"/>
                <a:cs typeface="Calibri"/>
              </a:rPr>
              <a:t>Large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number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of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joins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and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aggregations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involved</a:t>
            </a:r>
            <a:endParaRPr sz="2400">
              <a:latin typeface="Calibri"/>
              <a:cs typeface="Calibri"/>
            </a:endParaRPr>
          </a:p>
          <a:p>
            <a:pPr marL="697230" marR="381000" lvl="1" indent="-2273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70" dirty="0">
                <a:latin typeface="Calibri"/>
                <a:cs typeface="Calibri"/>
              </a:rPr>
              <a:t>Queries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written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business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decision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making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(Total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revenue 	</a:t>
            </a:r>
            <a:r>
              <a:rPr sz="2400" dirty="0">
                <a:latin typeface="Calibri"/>
                <a:cs typeface="Calibri"/>
              </a:rPr>
              <a:t>generated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each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each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manager,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each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product,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each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year)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Methods</a:t>
            </a:r>
            <a:r>
              <a:rPr spc="-35" dirty="0"/>
              <a:t> </a:t>
            </a:r>
            <a:r>
              <a:rPr spc="-155" dirty="0"/>
              <a:t>for</a:t>
            </a:r>
            <a:r>
              <a:rPr spc="-30" dirty="0"/>
              <a:t> </a:t>
            </a:r>
            <a:r>
              <a:rPr dirty="0"/>
              <a:t>scaling</a:t>
            </a:r>
            <a:r>
              <a:rPr spc="-3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/>
              <a:t>Partitioning</a:t>
            </a:r>
            <a:endParaRPr sz="2800"/>
          </a:p>
          <a:p>
            <a:pPr marL="697230" lvl="1" indent="-227329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95" dirty="0">
                <a:latin typeface="Calibri"/>
                <a:cs typeface="Calibri"/>
              </a:rPr>
              <a:t>Database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portioned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segments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data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spread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 over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multiple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</a:pPr>
            <a:r>
              <a:rPr sz="2400" spc="105" dirty="0"/>
              <a:t>machines</a:t>
            </a:r>
            <a:endParaRPr sz="2400"/>
          </a:p>
          <a:p>
            <a:pPr marL="697230" lvl="1" indent="-227329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50" dirty="0">
                <a:latin typeface="Calibri"/>
                <a:cs typeface="Calibri"/>
              </a:rPr>
              <a:t>Performance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increases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due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because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Parallel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execution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queries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114" dirty="0">
                <a:latin typeface="Calibri"/>
                <a:cs typeface="Calibri"/>
              </a:rPr>
              <a:t>Each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partition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105" dirty="0">
                <a:latin typeface="Calibri"/>
                <a:cs typeface="Calibri"/>
              </a:rPr>
              <a:t>can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therefore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reducing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80" dirty="0">
                <a:latin typeface="Calibri"/>
                <a:cs typeface="Calibri"/>
              </a:rPr>
              <a:t>disk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I/O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697230" marR="8890" lvl="1" indent="-227329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85" dirty="0">
                <a:latin typeface="Calibri"/>
                <a:cs typeface="Calibri"/>
              </a:rPr>
              <a:t>Read-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workloads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may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suffer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65" dirty="0">
                <a:latin typeface="Calibri"/>
                <a:cs typeface="Calibri"/>
              </a:rPr>
              <a:t>accesses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spanning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multiple 	</a:t>
            </a:r>
            <a:r>
              <a:rPr sz="2400" spc="105" dirty="0">
                <a:latin typeface="Calibri"/>
                <a:cs typeface="Calibri"/>
              </a:rPr>
              <a:t>machines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Methods</a:t>
            </a:r>
            <a:r>
              <a:rPr spc="-35" dirty="0"/>
              <a:t> </a:t>
            </a:r>
            <a:r>
              <a:rPr spc="-155" dirty="0"/>
              <a:t>for</a:t>
            </a:r>
            <a:r>
              <a:rPr spc="-30" dirty="0"/>
              <a:t> </a:t>
            </a:r>
            <a:r>
              <a:rPr dirty="0"/>
              <a:t>scaling</a:t>
            </a:r>
            <a:r>
              <a:rPr spc="-35" dirty="0"/>
              <a:t> </a:t>
            </a:r>
            <a:r>
              <a:rPr spc="-10" dirty="0"/>
              <a:t>databases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5750"/>
            <a:ext cx="9719310" cy="42335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65" dirty="0">
                <a:latin typeface="Calibri"/>
                <a:cs typeface="Calibri"/>
              </a:rPr>
              <a:t>Replication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50" dirty="0">
                <a:latin typeface="Calibri"/>
                <a:cs typeface="Calibri"/>
              </a:rPr>
              <a:t>Provides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support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scaling,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resilient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40" dirty="0">
                <a:latin typeface="Calibri"/>
                <a:cs typeface="Calibri"/>
              </a:rPr>
              <a:t>failures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70" dirty="0">
                <a:latin typeface="Calibri"/>
                <a:cs typeface="Calibri"/>
              </a:rPr>
              <a:t>Queries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executing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same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data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can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parallel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135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replicas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increase,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becomes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increasingly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40" dirty="0">
                <a:latin typeface="Calibri"/>
                <a:cs typeface="Calibri"/>
              </a:rPr>
              <a:t>expensive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7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39395" marR="13716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Partitioning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replication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used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make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system 	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fault-</a:t>
            </a:r>
            <a:r>
              <a:rPr sz="2800" spc="-10" dirty="0">
                <a:latin typeface="Calibri"/>
                <a:cs typeface="Calibri"/>
              </a:rPr>
              <a:t>tolerant</a:t>
            </a:r>
            <a:endParaRPr sz="2800">
              <a:latin typeface="Calibri"/>
              <a:cs typeface="Calibri"/>
            </a:endParaRPr>
          </a:p>
          <a:p>
            <a:pPr marL="240029" marR="5080" indent="-22796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90" dirty="0">
                <a:latin typeface="Calibri"/>
                <a:cs typeface="Calibri"/>
              </a:rPr>
              <a:t>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will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respond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machines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begin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fail,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makes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55" dirty="0">
                <a:latin typeface="Calibri"/>
                <a:cs typeface="Calibri"/>
              </a:rPr>
              <a:t>no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guarantees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about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successful 	</a:t>
            </a:r>
            <a:r>
              <a:rPr sz="2800" dirty="0">
                <a:latin typeface="Calibri"/>
                <a:cs typeface="Calibri"/>
              </a:rPr>
              <a:t>delivery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Why</a:t>
            </a:r>
            <a:r>
              <a:rPr spc="-105" dirty="0"/>
              <a:t> </a:t>
            </a:r>
            <a:r>
              <a:rPr spc="105" dirty="0"/>
              <a:t>is</a:t>
            </a:r>
            <a:r>
              <a:rPr spc="-100" dirty="0"/>
              <a:t> </a:t>
            </a:r>
            <a:r>
              <a:rPr spc="-110" dirty="0"/>
              <a:t>it</a:t>
            </a:r>
            <a:r>
              <a:rPr spc="-90" dirty="0"/>
              <a:t> </a:t>
            </a:r>
            <a:r>
              <a:rPr spc="-80" dirty="0"/>
              <a:t>hard</a:t>
            </a:r>
            <a:r>
              <a:rPr spc="-100" dirty="0"/>
              <a:t> </a:t>
            </a:r>
            <a:r>
              <a:rPr spc="-135" dirty="0"/>
              <a:t>to</a:t>
            </a:r>
            <a:r>
              <a:rPr spc="-105" dirty="0"/>
              <a:t> </a:t>
            </a:r>
            <a:r>
              <a:rPr spc="125" dirty="0"/>
              <a:t>scale</a:t>
            </a:r>
            <a:r>
              <a:rPr spc="-120" dirty="0"/>
              <a:t> </a:t>
            </a:r>
            <a:r>
              <a:rPr spc="-50" dirty="0"/>
              <a:t>relational</a:t>
            </a:r>
            <a:r>
              <a:rPr spc="-100" dirty="0"/>
              <a:t> </a:t>
            </a:r>
            <a:r>
              <a:rPr dirty="0"/>
              <a:t>databases?</a:t>
            </a:r>
            <a:r>
              <a:rPr spc="-13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3383"/>
            <a:ext cx="10077450" cy="40767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application,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browsers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considered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clients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70" dirty="0">
                <a:latin typeface="Calibri"/>
                <a:cs typeface="Calibri"/>
              </a:rPr>
              <a:t>Number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clients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connecting</a:t>
            </a:r>
            <a:r>
              <a:rPr sz="2800" dirty="0">
                <a:latin typeface="Calibri"/>
                <a:cs typeface="Calibri"/>
              </a:rPr>
              <a:t> 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database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100s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millions</a:t>
            </a:r>
            <a:endParaRPr sz="2800" dirty="0">
              <a:latin typeface="Calibri"/>
              <a:cs typeface="Calibri"/>
            </a:endParaRPr>
          </a:p>
          <a:p>
            <a:pPr marL="240029" marR="24130" indent="-227965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65" dirty="0">
                <a:latin typeface="Calibri"/>
                <a:cs typeface="Calibri"/>
              </a:rPr>
              <a:t>Application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servers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replicated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meet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scaling 	</a:t>
            </a:r>
            <a:r>
              <a:rPr sz="2800" spc="50" dirty="0">
                <a:latin typeface="Calibri"/>
                <a:cs typeface="Calibri"/>
              </a:rPr>
              <a:t>requirements.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easier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because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application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servers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o 	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share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40" dirty="0">
                <a:latin typeface="Calibri"/>
                <a:cs typeface="Calibri"/>
              </a:rPr>
              <a:t>state</a:t>
            </a:r>
            <a:endParaRPr sz="2800" dirty="0">
              <a:latin typeface="Calibri"/>
              <a:cs typeface="Calibri"/>
            </a:endParaRPr>
          </a:p>
          <a:p>
            <a:pPr marL="241300" marR="1221740" indent="-229235">
              <a:lnSpc>
                <a:spcPct val="100000"/>
              </a:lnSpc>
              <a:spcBef>
                <a:spcPts val="1000"/>
              </a:spcBef>
              <a:buChar char="•"/>
              <a:tabLst>
                <a:tab pos="241300" algn="l"/>
                <a:tab pos="314325" algn="l"/>
              </a:tabLst>
            </a:pPr>
            <a:r>
              <a:rPr sz="2800" spc="140" dirty="0">
                <a:latin typeface="Calibri"/>
                <a:cs typeface="Calibri"/>
              </a:rPr>
              <a:t>Common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state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handled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database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backend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which </a:t>
            </a:r>
            <a:r>
              <a:rPr sz="2800" spc="120" dirty="0">
                <a:latin typeface="Calibri"/>
                <a:cs typeface="Calibri"/>
              </a:rPr>
              <a:t>communicates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application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60" dirty="0">
                <a:latin typeface="Calibri"/>
                <a:cs typeface="Calibri"/>
              </a:rPr>
              <a:t>servers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100" dirty="0">
                <a:latin typeface="Calibri"/>
                <a:cs typeface="Calibri"/>
              </a:rPr>
              <a:t>Single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database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server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ca</a:t>
            </a:r>
            <a:r>
              <a:rPr lang="en-US" sz="2800" spc="14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handle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this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OLTP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load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Why</a:t>
            </a:r>
            <a:r>
              <a:rPr spc="-90" dirty="0"/>
              <a:t> </a:t>
            </a:r>
            <a:r>
              <a:rPr spc="105" dirty="0"/>
              <a:t>is</a:t>
            </a:r>
            <a:r>
              <a:rPr spc="-105" dirty="0"/>
              <a:t> </a:t>
            </a:r>
            <a:r>
              <a:rPr spc="-120" dirty="0"/>
              <a:t>it</a:t>
            </a:r>
            <a:r>
              <a:rPr spc="-90" dirty="0"/>
              <a:t> </a:t>
            </a:r>
            <a:r>
              <a:rPr spc="-85" dirty="0"/>
              <a:t>hard</a:t>
            </a:r>
            <a:r>
              <a:rPr spc="-105" dirty="0"/>
              <a:t> </a:t>
            </a:r>
            <a:r>
              <a:rPr spc="-130" dirty="0"/>
              <a:t>to</a:t>
            </a:r>
            <a:r>
              <a:rPr spc="-90" dirty="0"/>
              <a:t> </a:t>
            </a:r>
            <a:r>
              <a:rPr spc="125" dirty="0"/>
              <a:t>scale</a:t>
            </a:r>
            <a:r>
              <a:rPr spc="-114" dirty="0"/>
              <a:t> </a:t>
            </a:r>
            <a:r>
              <a:rPr spc="-55" dirty="0"/>
              <a:t>relational</a:t>
            </a:r>
            <a:r>
              <a:rPr spc="-110" dirty="0"/>
              <a:t> </a:t>
            </a:r>
            <a:r>
              <a:rPr dirty="0"/>
              <a:t>databases?</a:t>
            </a:r>
            <a:r>
              <a:rPr spc="-12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549"/>
            <a:ext cx="10342880" cy="43313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75" dirty="0">
                <a:latin typeface="Calibri"/>
                <a:cs typeface="Calibri"/>
              </a:rPr>
              <a:t>3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important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properties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distributed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110" dirty="0">
                <a:latin typeface="Calibri"/>
                <a:cs typeface="Calibri"/>
              </a:rPr>
              <a:t>systems: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600" b="1" i="1" spc="180" dirty="0">
                <a:latin typeface="Calibri"/>
                <a:cs typeface="Calibri"/>
              </a:rPr>
              <a:t>Consistency</a:t>
            </a:r>
            <a:r>
              <a:rPr sz="2600" b="1" i="1" spc="-65" dirty="0">
                <a:latin typeface="Calibri"/>
                <a:cs typeface="Calibri"/>
              </a:rPr>
              <a:t> </a:t>
            </a:r>
            <a:r>
              <a:rPr sz="2600" spc="-110" dirty="0">
                <a:latin typeface="Calibri"/>
                <a:cs typeface="Calibri"/>
              </a:rPr>
              <a:t>–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95" dirty="0">
                <a:latin typeface="Calibri"/>
                <a:cs typeface="Calibri"/>
              </a:rPr>
              <a:t>Simultaneous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80" dirty="0">
                <a:latin typeface="Calibri"/>
                <a:cs typeface="Calibri"/>
              </a:rPr>
              <a:t>requests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0" dirty="0">
                <a:latin typeface="Calibri"/>
                <a:cs typeface="Calibri"/>
              </a:rPr>
              <a:t>should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35" dirty="0">
                <a:latin typeface="Calibri"/>
                <a:cs typeface="Calibri"/>
              </a:rPr>
              <a:t>same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view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40" dirty="0">
                <a:latin typeface="Calibri"/>
                <a:cs typeface="Calibri"/>
              </a:rPr>
              <a:t>data</a:t>
            </a:r>
            <a:endParaRPr sz="2600">
              <a:latin typeface="Calibri"/>
              <a:cs typeface="Calibri"/>
            </a:endParaRPr>
          </a:p>
          <a:p>
            <a:pPr marL="697865" marR="10795" lvl="1" indent="-228600">
              <a:lnSpc>
                <a:spcPct val="106200"/>
              </a:lnSpc>
              <a:spcBef>
                <a:spcPts val="5"/>
              </a:spcBef>
              <a:buFont typeface="Arial"/>
              <a:buChar char="•"/>
              <a:tabLst>
                <a:tab pos="2536190" algn="l"/>
              </a:tabLst>
            </a:pPr>
            <a:r>
              <a:rPr sz="2600" b="1" i="1" spc="55" dirty="0">
                <a:latin typeface="Calibri"/>
                <a:cs typeface="Calibri"/>
              </a:rPr>
              <a:t>Availability</a:t>
            </a:r>
            <a:r>
              <a:rPr sz="2600" b="1" i="1" spc="-35" dirty="0">
                <a:latin typeface="Calibri"/>
                <a:cs typeface="Calibri"/>
              </a:rPr>
              <a:t> </a:t>
            </a:r>
            <a:r>
              <a:rPr sz="2600" spc="-110" dirty="0">
                <a:latin typeface="Calibri"/>
                <a:cs typeface="Calibri"/>
              </a:rPr>
              <a:t>–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55" dirty="0">
                <a:latin typeface="Calibri"/>
                <a:cs typeface="Calibri"/>
              </a:rPr>
              <a:t>valid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request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must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50" dirty="0">
                <a:latin typeface="Calibri"/>
                <a:cs typeface="Calibri"/>
              </a:rPr>
              <a:t>receive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25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90" dirty="0">
                <a:latin typeface="Calibri"/>
                <a:cs typeface="Calibri"/>
              </a:rPr>
              <a:t>response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135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not 	</a:t>
            </a:r>
            <a:r>
              <a:rPr sz="2600" spc="85" dirty="0">
                <a:latin typeface="Calibri"/>
                <a:cs typeface="Calibri"/>
              </a:rPr>
              <a:t>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error</a:t>
            </a:r>
            <a:endParaRPr sz="2600">
              <a:latin typeface="Calibri"/>
              <a:cs typeface="Calibri"/>
            </a:endParaRPr>
          </a:p>
          <a:p>
            <a:pPr marL="698500" marR="1096645" lvl="1" indent="-228600">
              <a:lnSpc>
                <a:spcPts val="281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b="1" i="1" spc="55" dirty="0">
                <a:latin typeface="Calibri"/>
                <a:cs typeface="Calibri"/>
              </a:rPr>
              <a:t>Partition</a:t>
            </a:r>
            <a:r>
              <a:rPr sz="2600" b="1" i="1" spc="-30" dirty="0">
                <a:latin typeface="Calibri"/>
                <a:cs typeface="Calibri"/>
              </a:rPr>
              <a:t> </a:t>
            </a:r>
            <a:r>
              <a:rPr sz="2600" b="1" i="1" spc="95" dirty="0">
                <a:latin typeface="Calibri"/>
                <a:cs typeface="Calibri"/>
              </a:rPr>
              <a:t>Tolerance-</a:t>
            </a:r>
            <a:r>
              <a:rPr sz="2600" b="1" i="1" spc="-35" dirty="0">
                <a:latin typeface="Calibri"/>
                <a:cs typeface="Calibri"/>
              </a:rPr>
              <a:t> </a:t>
            </a:r>
            <a:r>
              <a:rPr sz="2600" spc="100" dirty="0">
                <a:latin typeface="Calibri"/>
                <a:cs typeface="Calibri"/>
              </a:rPr>
              <a:t>System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105" dirty="0">
                <a:latin typeface="Calibri"/>
                <a:cs typeface="Calibri"/>
              </a:rPr>
              <a:t>must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70" dirty="0">
                <a:latin typeface="Calibri"/>
                <a:cs typeface="Calibri"/>
              </a:rPr>
              <a:t>continue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operate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65" dirty="0">
                <a:latin typeface="Calibri"/>
                <a:cs typeface="Calibri"/>
              </a:rPr>
              <a:t>fails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10"/>
              </a:spcBef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288290" indent="-229235">
              <a:lnSpc>
                <a:spcPts val="324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210" dirty="0">
                <a:latin typeface="Calibri"/>
                <a:cs typeface="Calibri"/>
              </a:rPr>
              <a:t>CAP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Theorem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35" dirty="0">
                <a:latin typeface="Calibri"/>
                <a:cs typeface="Calibri"/>
              </a:rPr>
              <a:t>–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70" dirty="0">
                <a:latin typeface="Calibri"/>
                <a:cs typeface="Calibri"/>
              </a:rPr>
              <a:t>Proves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155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possible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85" dirty="0">
                <a:latin typeface="Calibri"/>
                <a:cs typeface="Calibri"/>
              </a:rPr>
              <a:t>build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a </a:t>
            </a:r>
            <a:r>
              <a:rPr sz="3000" spc="60" dirty="0">
                <a:latin typeface="Calibri"/>
                <a:cs typeface="Calibri"/>
              </a:rPr>
              <a:t>distributed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110" dirty="0">
                <a:latin typeface="Calibri"/>
                <a:cs typeface="Calibri"/>
              </a:rPr>
              <a:t>system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100" dirty="0">
                <a:latin typeface="Calibri"/>
                <a:cs typeface="Calibri"/>
              </a:rPr>
              <a:t>simultaneously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provide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65" dirty="0">
                <a:latin typeface="Calibri"/>
                <a:cs typeface="Calibri"/>
              </a:rPr>
              <a:t>than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two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90" dirty="0">
                <a:latin typeface="Calibri"/>
                <a:cs typeface="Calibri"/>
              </a:rPr>
              <a:t>these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three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properties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Why</a:t>
            </a:r>
            <a:r>
              <a:rPr spc="-95" dirty="0"/>
              <a:t> </a:t>
            </a:r>
            <a:r>
              <a:rPr spc="95" dirty="0"/>
              <a:t>is</a:t>
            </a:r>
            <a:r>
              <a:rPr spc="-95" dirty="0"/>
              <a:t> </a:t>
            </a:r>
            <a:r>
              <a:rPr spc="-114" dirty="0"/>
              <a:t>it</a:t>
            </a:r>
            <a:r>
              <a:rPr spc="-100" dirty="0"/>
              <a:t> </a:t>
            </a:r>
            <a:r>
              <a:rPr spc="-85" dirty="0"/>
              <a:t>hard</a:t>
            </a:r>
            <a:r>
              <a:rPr spc="-110" dirty="0"/>
              <a:t> </a:t>
            </a:r>
            <a:r>
              <a:rPr spc="-130" dirty="0"/>
              <a:t>to</a:t>
            </a:r>
            <a:r>
              <a:rPr spc="-90" dirty="0"/>
              <a:t> </a:t>
            </a:r>
            <a:r>
              <a:rPr spc="125" dirty="0"/>
              <a:t>scale</a:t>
            </a:r>
            <a:r>
              <a:rPr spc="-130" dirty="0"/>
              <a:t> </a:t>
            </a:r>
            <a:r>
              <a:rPr spc="-55" dirty="0"/>
              <a:t>relational</a:t>
            </a:r>
            <a:r>
              <a:rPr spc="-95" dirty="0"/>
              <a:t> </a:t>
            </a:r>
            <a:r>
              <a:rPr dirty="0"/>
              <a:t>databases?</a:t>
            </a:r>
            <a:r>
              <a:rPr spc="-125" dirty="0"/>
              <a:t> </a:t>
            </a:r>
            <a:r>
              <a:rPr spc="-2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549"/>
            <a:ext cx="10232390" cy="42119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70" dirty="0">
                <a:latin typeface="Calibri"/>
                <a:cs typeface="Calibri"/>
              </a:rPr>
              <a:t>Distributed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105" dirty="0">
                <a:latin typeface="Calibri"/>
                <a:cs typeface="Calibri"/>
              </a:rPr>
              <a:t>system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45" dirty="0">
                <a:latin typeface="Calibri"/>
                <a:cs typeface="Calibri"/>
              </a:rPr>
              <a:t>preference:</a:t>
            </a:r>
            <a:endParaRPr sz="3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110" dirty="0">
                <a:latin typeface="Calibri"/>
                <a:cs typeface="Calibri"/>
              </a:rPr>
              <a:t>Consistency: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90" dirty="0">
                <a:latin typeface="Calibri"/>
                <a:cs typeface="Calibri"/>
              </a:rPr>
              <a:t>Show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error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data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view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110" dirty="0">
                <a:latin typeface="Calibri"/>
                <a:cs typeface="Calibri"/>
              </a:rPr>
              <a:t>does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55" dirty="0">
                <a:latin typeface="Calibri"/>
                <a:cs typeface="Calibri"/>
              </a:rPr>
              <a:t>have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recent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75" dirty="0">
                <a:latin typeface="Calibri"/>
                <a:cs typeface="Calibri"/>
              </a:rPr>
              <a:t>updates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10" dirty="0">
                <a:latin typeface="Calibri"/>
                <a:cs typeface="Calibri"/>
              </a:rPr>
              <a:t>Availability: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70" dirty="0">
                <a:latin typeface="Calibri"/>
                <a:cs typeface="Calibri"/>
              </a:rPr>
              <a:t>Always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provide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2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60" dirty="0">
                <a:latin typeface="Calibri"/>
                <a:cs typeface="Calibri"/>
              </a:rPr>
              <a:t>data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view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it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145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190" dirty="0">
                <a:latin typeface="Calibri"/>
                <a:cs typeface="Calibri"/>
              </a:rPr>
              <a:t>access</a:t>
            </a:r>
            <a:endParaRPr sz="26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241300" marR="12700" indent="-229235">
              <a:lnSpc>
                <a:spcPts val="324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80" dirty="0">
                <a:latin typeface="Calibri"/>
                <a:cs typeface="Calibri"/>
              </a:rPr>
              <a:t>Eventual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120" dirty="0">
                <a:latin typeface="Calibri"/>
                <a:cs typeface="Calibri"/>
              </a:rPr>
              <a:t>consistency: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75" dirty="0">
                <a:latin typeface="Calibri"/>
                <a:cs typeface="Calibri"/>
              </a:rPr>
              <a:t>guarantees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60" dirty="0">
                <a:latin typeface="Calibri"/>
                <a:cs typeface="Calibri"/>
              </a:rPr>
              <a:t>eventually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105" dirty="0">
                <a:latin typeface="Calibri"/>
                <a:cs typeface="Calibri"/>
              </a:rPr>
              <a:t>all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130" dirty="0">
                <a:latin typeface="Calibri"/>
                <a:cs typeface="Calibri"/>
              </a:rPr>
              <a:t>copies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75" dirty="0">
                <a:latin typeface="Calibri"/>
                <a:cs typeface="Calibri"/>
              </a:rPr>
              <a:t>data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114" dirty="0">
                <a:latin typeface="Calibri"/>
                <a:cs typeface="Calibri"/>
              </a:rPr>
              <a:t>become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95" dirty="0">
                <a:latin typeface="Calibri"/>
                <a:cs typeface="Calibri"/>
              </a:rPr>
              <a:t>consistent.</a:t>
            </a: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85"/>
              </a:spcBef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marR="680085" indent="-229235">
              <a:lnSpc>
                <a:spcPts val="324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80" dirty="0">
                <a:latin typeface="Calibri"/>
                <a:cs typeface="Calibri"/>
              </a:rPr>
              <a:t>Relational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110" dirty="0">
                <a:latin typeface="Calibri"/>
                <a:cs typeface="Calibri"/>
              </a:rPr>
              <a:t>database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130" dirty="0">
                <a:latin typeface="Calibri"/>
                <a:cs typeface="Calibri"/>
              </a:rPr>
              <a:t>systems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are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55" dirty="0">
                <a:latin typeface="Calibri"/>
                <a:cs typeface="Calibri"/>
              </a:rPr>
              <a:t>difficult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175" dirty="0">
                <a:latin typeface="Calibri"/>
                <a:cs typeface="Calibri"/>
              </a:rPr>
              <a:t>scale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165" dirty="0">
                <a:latin typeface="Calibri"/>
                <a:cs typeface="Calibri"/>
              </a:rPr>
              <a:t>such </a:t>
            </a:r>
            <a:r>
              <a:rPr sz="3000" spc="100" dirty="0">
                <a:latin typeface="Calibri"/>
                <a:cs typeface="Calibri"/>
              </a:rPr>
              <a:t>scenario,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50" dirty="0">
                <a:latin typeface="Calibri"/>
                <a:cs typeface="Calibri"/>
              </a:rPr>
              <a:t>but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195" dirty="0">
                <a:latin typeface="Calibri"/>
                <a:cs typeface="Calibri"/>
              </a:rPr>
              <a:t>NoSQL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125" dirty="0">
                <a:latin typeface="Calibri"/>
                <a:cs typeface="Calibri"/>
              </a:rPr>
              <a:t>can.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1540</Words>
  <Application>Microsoft Macintosh PowerPoint</Application>
  <PresentationFormat>Widescreen</PresentationFormat>
  <Paragraphs>175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NoSQL</vt:lpstr>
      <vt:lpstr>NoSQL</vt:lpstr>
      <vt:lpstr>Motivation</vt:lpstr>
      <vt:lpstr>Motivation</vt:lpstr>
      <vt:lpstr>Methods for scaling databases</vt:lpstr>
      <vt:lpstr>Methods for scaling databases</vt:lpstr>
      <vt:lpstr>Why is it hard to scale relational databases? (1)</vt:lpstr>
      <vt:lpstr>Why is it hard to scale relational databases? (2)</vt:lpstr>
      <vt:lpstr>Why is it hard to scale relational databases? (3)</vt:lpstr>
      <vt:lpstr>NoSQL</vt:lpstr>
      <vt:lpstr>NoSQL Data Models (1)</vt:lpstr>
      <vt:lpstr>NoSQL Data Models (2)</vt:lpstr>
      <vt:lpstr>NoSQL Data Models (3)</vt:lpstr>
      <vt:lpstr>JSON Format</vt:lpstr>
      <vt:lpstr>Mongosh Shell</vt:lpstr>
      <vt:lpstr>Operations on Collection</vt:lpstr>
      <vt:lpstr>Query Operators</vt:lpstr>
      <vt:lpstr>Query Operators</vt:lpstr>
      <vt:lpstr>Update, delete</vt:lpstr>
      <vt:lpstr>Update Operation</vt:lpstr>
      <vt:lpstr>Examples</vt:lpstr>
      <vt:lpstr>MongoDB Tutorials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Anurag Andhare</dc:creator>
  <cp:lastModifiedBy>Kyoung-Don Kang</cp:lastModifiedBy>
  <cp:revision>4</cp:revision>
  <dcterms:created xsi:type="dcterms:W3CDTF">2025-03-01T20:15:11Z</dcterms:created>
  <dcterms:modified xsi:type="dcterms:W3CDTF">2025-03-01T20:48:03Z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2025-03-01T00:00:00Z</vt:filetime>
  </property>
  <property fmtid="{D5CDD505-2E9C-101B-9397-08002B2CF9AE}" pid="5" name="Producer">
    <vt:lpwstr>Microsoft® PowerPoint® for Microsoft 365</vt:lpwstr>
  </property>
</Properties>
</file>