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495" r:id="rId3"/>
    <p:sldId id="427" r:id="rId4"/>
    <p:sldId id="356" r:id="rId5"/>
    <p:sldId id="461" r:id="rId6"/>
    <p:sldId id="438" r:id="rId7"/>
    <p:sldId id="445" r:id="rId8"/>
    <p:sldId id="446" r:id="rId9"/>
    <p:sldId id="447" r:id="rId10"/>
    <p:sldId id="448" r:id="rId11"/>
    <p:sldId id="449" r:id="rId12"/>
    <p:sldId id="450" r:id="rId13"/>
    <p:sldId id="494" r:id="rId14"/>
    <p:sldId id="493" r:id="rId15"/>
    <p:sldId id="451" r:id="rId16"/>
    <p:sldId id="452" r:id="rId17"/>
    <p:sldId id="453" r:id="rId18"/>
    <p:sldId id="462" r:id="rId19"/>
    <p:sldId id="463" r:id="rId20"/>
    <p:sldId id="467" r:id="rId21"/>
    <p:sldId id="469" r:id="rId22"/>
    <p:sldId id="468" r:id="rId23"/>
    <p:sldId id="464" r:id="rId24"/>
    <p:sldId id="465" r:id="rId25"/>
    <p:sldId id="466" r:id="rId26"/>
    <p:sldId id="470" r:id="rId27"/>
    <p:sldId id="471" r:id="rId28"/>
    <p:sldId id="472" r:id="rId29"/>
    <p:sldId id="473" r:id="rId30"/>
    <p:sldId id="474" r:id="rId31"/>
    <p:sldId id="47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88"/>
  </p:normalViewPr>
  <p:slideViewPr>
    <p:cSldViewPr snapToGrid="0">
      <p:cViewPr varScale="1">
        <p:scale>
          <a:sx n="96" d="100"/>
          <a:sy n="96" d="100"/>
        </p:scale>
        <p:origin x="7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7B3C-7EC9-5618-77F8-3E259CB16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A999F-219B-F323-152E-64740FC9A4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76969-C14A-090D-673B-83F1562B5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29463-16C2-E84C-8FFC-9C71763BE54D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EF288-0261-3855-A05E-FC17D725C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0B33A-CB12-F7A3-0B1A-7401B957D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22692-896B-3547-8B2A-F04D6A07F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4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AFD30-052A-405D-FC65-8BE7C4E4C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7F85BD-8016-81D7-102F-2546D965E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D4B19-1E5E-384F-9E6C-FFB97B720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29463-16C2-E84C-8FFC-9C71763BE54D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E80C7-6470-F5F1-FF5A-AA6303A88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3D40D-F18A-EAEA-8FAA-C79E03DCF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22692-896B-3547-8B2A-F04D6A07F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88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E67591-4CDD-F6CA-B7A1-2FDDE8AEC6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793565-24E9-85D1-482A-DA959CF87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65AB9-E598-8081-2962-C1D8DE30A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29463-16C2-E84C-8FFC-9C71763BE54D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1CD72-E9E6-46BA-0944-6F8FC422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90DBC-B63F-A606-644B-D21289909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22692-896B-3547-8B2A-F04D6A07F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8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B36E9-BB3A-17FF-39C8-B24C530B8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ABBB0-B20E-F2DE-16BE-F6237866C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5022F-6AF7-BBAF-6BE3-0380C1D87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29463-16C2-E84C-8FFC-9C71763BE54D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2B080-3E7B-0BAB-7C1B-6AD2F97F8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86A9E-7C49-5A0C-7131-53AB782D4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22692-896B-3547-8B2A-F04D6A07F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9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86BB-63ED-3D53-FB73-DB0C2DD18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2CC6A-AD72-807E-80C4-B43250538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10183-2320-B41B-A362-E55592F62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29463-16C2-E84C-8FFC-9C71763BE54D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21F80-1E9D-CE5C-340B-D47DDE5C7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31C5D-8359-32F2-9C9E-0014674B1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22692-896B-3547-8B2A-F04D6A07F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6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BEF7D-25C8-0FCA-07D9-83F0D6D50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74399-EBB8-7145-D42F-2C89021846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35E34-4544-4C1C-A759-59A422FAF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4E809-F971-184D-B43E-3563FBF0C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29463-16C2-E84C-8FFC-9C71763BE54D}" type="datetimeFigureOut">
              <a:rPr lang="en-US" smtClean="0"/>
              <a:t>2/12/25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05C0D-2DB1-FB8B-8908-3116A4B46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2D8B8-349A-8022-ED16-09E7187DA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22692-896B-3547-8B2A-F04D6A07F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9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4E355-8245-7BC0-F9E9-056A5CBE3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68AA3-1818-235D-50CD-B0D6BA84A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23AAC-E539-47E7-BB39-AF86B4D0A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2EE113-30E6-7051-2B2E-0CAED78F4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DE811E-A915-B1E4-8935-578E9E09A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12F7A5-90AF-5D44-EA32-64616C8E8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29463-16C2-E84C-8FFC-9C71763BE54D}" type="datetimeFigureOut">
              <a:rPr lang="en-US" smtClean="0"/>
              <a:t>2/12/25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51E258-3BC4-8E99-35EC-C7958B5F5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4EF866-C6F9-8BEB-B1A7-04FF0F0F0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22692-896B-3547-8B2A-F04D6A07F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62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E8D49-7CFB-E759-8EB3-A78339454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A09985-D80E-F73E-8551-B6E4A375E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29463-16C2-E84C-8FFC-9C71763BE54D}" type="datetimeFigureOut">
              <a:rPr lang="en-US" smtClean="0"/>
              <a:t>2/12/25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5FA64-BE01-0E43-986B-9695FC109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7ADA0-F288-245B-F8DB-73D9C921E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22692-896B-3547-8B2A-F04D6A07F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18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CDDC4B-1A61-CABD-47C2-59653020F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29463-16C2-E84C-8FFC-9C71763BE54D}" type="datetimeFigureOut">
              <a:rPr lang="en-US" smtClean="0"/>
              <a:t>2/12/25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259891-9FFB-DEDC-06F3-DED6860BE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36E8E-74CF-2E62-D8D2-E71D8240F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22692-896B-3547-8B2A-F04D6A07F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14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1BC87-A68A-F812-2363-3F6065E79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0D739-451E-7655-6F2D-989336E8C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B78FD-99F1-78B3-FE3B-298296570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9FB4A-3FAC-0FC3-B08D-A3830A4BD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29463-16C2-E84C-8FFC-9C71763BE54D}" type="datetimeFigureOut">
              <a:rPr lang="en-US" smtClean="0"/>
              <a:t>2/12/25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AEEF9-4894-C18E-9E7E-88A7272C8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B92BA-1BF5-221E-1A2C-C8426E88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22692-896B-3547-8B2A-F04D6A07F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17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726E0-83B5-3780-B6A5-89715F74B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7B19E1-448C-75D9-D13A-43CDCAF922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4EDA31-9B10-8193-A9B7-20C89DEA8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A4034-B4D7-C3D5-8F38-41DCC0D77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29463-16C2-E84C-8FFC-9C71763BE54D}" type="datetimeFigureOut">
              <a:rPr lang="en-US" smtClean="0"/>
              <a:t>2/12/25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A9F66-99AD-EA8D-0FAD-4DECF6370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C0EC0-2D5D-A9B6-28BD-B56D58C1F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22692-896B-3547-8B2A-F04D6A07F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7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DC6893-8798-259F-FBB5-F67D0D576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1CF80-1523-58D4-F853-74D79CCE0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FA655-64CA-EA3F-E015-DEE0860EC2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C29463-16C2-E84C-8FFC-9C71763BE54D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68149-4BA0-8C79-AA7D-BEBA76A895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6C2F4-8A77-59FD-EF46-F1BB93587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222692-896B-3547-8B2A-F04D6A07F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6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image" Target="../media/image15.e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53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49.sv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0.png"/><Relationship Id="rId5" Type="http://schemas.openxmlformats.org/officeDocument/2006/relationships/image" Target="../media/image13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image" Target="../media/image15.e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FCFD10-BC02-4A0F-86AD-06CDEE06477B}"/>
              </a:ext>
            </a:extLst>
          </p:cNvPr>
          <p:cNvSpPr>
            <a:spLocks noGrp="1"/>
          </p:cNvSpPr>
          <p:nvPr/>
        </p:nvSpPr>
        <p:spPr>
          <a:xfrm>
            <a:off x="0" y="72572"/>
            <a:ext cx="12191999" cy="35027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Lectures </a:t>
            </a:r>
            <a:r>
              <a:rPr lang="en-US" altLang="zh-CN" sz="6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</a:t>
            </a:r>
            <a:endParaRPr lang="en-US" sz="66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sz="66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6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CS436/536: Introduction to </a:t>
            </a:r>
          </a:p>
          <a:p>
            <a:r>
              <a:rPr lang="en-US" sz="6600" dirty="0">
                <a:solidFill>
                  <a:srgbClr val="000000"/>
                </a:solidFill>
                <a:latin typeface="Arial" panose="020B0604020202020204" pitchFamily="34" charset="0"/>
              </a:rPr>
              <a:t>Machine Learning</a:t>
            </a:r>
            <a:endParaRPr lang="en-US" sz="6600" b="1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1660543-ADD7-4495-BDC1-E931486B1776}"/>
              </a:ext>
            </a:extLst>
          </p:cNvPr>
          <p:cNvSpPr txBox="1">
            <a:spLocks/>
          </p:cNvSpPr>
          <p:nvPr/>
        </p:nvSpPr>
        <p:spPr>
          <a:xfrm>
            <a:off x="0" y="3877696"/>
            <a:ext cx="12192000" cy="2479685"/>
          </a:xfrm>
          <a:prstGeom prst="rect">
            <a:avLst/>
          </a:prstGeom>
          <a:solidFill>
            <a:srgbClr val="005A43"/>
          </a:solidFill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600" b="1" dirty="0">
              <a:solidFill>
                <a:srgbClr val="CEDC00"/>
              </a:solidFill>
            </a:endParaRPr>
          </a:p>
          <a:p>
            <a:pPr algn="ctr"/>
            <a:r>
              <a:rPr lang="en-US" sz="4000" b="1" dirty="0" err="1">
                <a:solidFill>
                  <a:srgbClr val="CEDC00"/>
                </a:solidFill>
              </a:rPr>
              <a:t>Zhaohan</a:t>
            </a:r>
            <a:r>
              <a:rPr lang="en-US" sz="4000" b="1" dirty="0">
                <a:solidFill>
                  <a:srgbClr val="CEDC00"/>
                </a:solidFill>
              </a:rPr>
              <a:t> Xi</a:t>
            </a:r>
            <a:endParaRPr lang="en-US" sz="4000" b="1" baseline="30000" dirty="0"/>
          </a:p>
          <a:p>
            <a:pPr algn="ctr"/>
            <a:r>
              <a:rPr lang="en-US" sz="3400" b="1" dirty="0">
                <a:solidFill>
                  <a:schemeClr val="bg1"/>
                </a:solidFill>
              </a:rPr>
              <a:t>Binghamton University</a:t>
            </a:r>
          </a:p>
          <a:p>
            <a:pPr algn="ctr"/>
            <a:endParaRPr lang="en-US" sz="3400" b="1" dirty="0">
              <a:solidFill>
                <a:schemeClr val="bg1"/>
              </a:solidFill>
            </a:endParaRPr>
          </a:p>
          <a:p>
            <a:pPr algn="ctr"/>
            <a:r>
              <a:rPr lang="en-US" sz="3400" b="1" baseline="30000" dirty="0">
                <a:solidFill>
                  <a:schemeClr val="bg1"/>
                </a:solidFill>
              </a:rPr>
              <a:t>zxi1@binghamton.edu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81466E4A-F112-4C98-868F-0CFE814F2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009FB23-F3BC-4BB8-8368-2951AA3C74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53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EE6A8-7CE7-47B1-BD9E-2A099E9DF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8913"/>
            <a:ext cx="10515600" cy="1325563"/>
          </a:xfrm>
        </p:spPr>
        <p:txBody>
          <a:bodyPr/>
          <a:lstStyle/>
          <a:p>
            <a:r>
              <a:rPr lang="en-US"/>
              <a:t>Measuring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65E9DC-7BCA-48D6-B6EB-E0ACDBA10E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54941"/>
                <a:ext cx="10515600" cy="4276162"/>
              </a:xfrm>
            </p:spPr>
            <p:txBody>
              <a:bodyPr>
                <a:normAutofit/>
              </a:bodyPr>
              <a:lstStyle/>
              <a:p>
                <a:r>
                  <a:rPr lang="en-US"/>
                  <a:t>A hypothesis is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=+1|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/>
                  <a:t> </a:t>
                </a:r>
              </a:p>
              <a:p>
                <a:r>
                  <a:rPr lang="en-US"/>
                  <a:t>Want: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, i.e.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sz="280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sz="2800" b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sz="2800" b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65E9DC-7BCA-48D6-B6EB-E0ACDBA10E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54941"/>
                <a:ext cx="10515600" cy="4276162"/>
              </a:xfrm>
              <a:blipFill>
                <a:blip r:embed="rId2"/>
                <a:stretch>
                  <a:fillRect l="-1043" t="-2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AAD9AA-6B60-4E5B-B408-700AFA29B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29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36C7666-7A04-4737-86FC-5EA2B678959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/>
                  <a:t>Measuring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36C7666-7A04-4737-86FC-5EA2B67895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4AAA43-A8EF-400A-8968-7BB3A4B59F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12740"/>
              </a:xfrm>
            </p:spPr>
            <p:txBody>
              <a:bodyPr>
                <a:normAutofit/>
              </a:bodyPr>
              <a:lstStyle/>
              <a:p>
                <a:r>
                  <a:rPr lang="en-US"/>
                  <a:t>In-sample, for given data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/>
                  <a:t>,</a:t>
                </a:r>
              </a:p>
              <a:p>
                <a:pPr lvl="1"/>
                <a:r>
                  <a:rPr lang="en-US" sz="280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800"/>
                  <a:t>, want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endParaRPr lang="en-US" sz="2800" b="0"/>
              </a:p>
              <a:p>
                <a:pPr lvl="1"/>
                <a:r>
                  <a:rPr lang="en-US" sz="280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/>
                  <a:t>, want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800" b="0"/>
              </a:p>
              <a:p>
                <a:pPr lvl="1"/>
                <a:r>
                  <a:rPr lang="en-US" sz="2800"/>
                  <a:t>Want: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/>
              </a:p>
              <a:p>
                <a:endParaRPr lang="en-US"/>
              </a:p>
              <a:p>
                <a:r>
                  <a:rPr lang="en-US"/>
                  <a:t>Hard to optimize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4AAA43-A8EF-400A-8968-7BB3A4B59F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12740"/>
              </a:xfrm>
              <a:blipFill>
                <a:blip r:embed="rId3"/>
                <a:stretch>
                  <a:fillRect l="-1043" t="-2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696F8-E4E0-49C5-B1B1-51904BE5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52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A9CCD-9678-4E99-AF45-2C148C060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70"/>
            <a:ext cx="10515600" cy="1325563"/>
          </a:xfrm>
        </p:spPr>
        <p:txBody>
          <a:bodyPr/>
          <a:lstStyle/>
          <a:p>
            <a:r>
              <a:rPr lang="en-US"/>
              <a:t>Cross Entropy Error Measure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6746C4-68FA-4137-9B07-02EAD5F1BE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5493" y="1134035"/>
                <a:ext cx="11886887" cy="5587440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=+1|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/>
                  <a:t> </a:t>
                </a:r>
                <a:endParaRPr lang="en-US" b="0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≃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/>
                  <a:t> is a 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=+1|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/>
              </a:p>
              <a:p>
                <a:endParaRPr lang="en-US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,…,(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generated </a:t>
                </a:r>
                <a:r>
                  <a:rPr lang="en-US" err="1"/>
                  <a:t>i.i.d.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r>
                  <a:rPr lang="en-US"/>
                  <a:t>What is probability of seeing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/>
                  <a:t>, i.e., its </a:t>
                </a:r>
                <a:r>
                  <a:rPr lang="en-US" i="1"/>
                  <a:t>likelihood</a:t>
                </a:r>
                <a:r>
                  <a:rPr lang="en-US"/>
                  <a:t>?</a:t>
                </a:r>
              </a:p>
              <a:p>
                <a:pPr lvl="1"/>
                <a:r>
                  <a:rPr lang="en-US" sz="2800"/>
                  <a:t>The probability of getting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/>
                  <a:t>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/>
                  <a:t>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endParaRPr lang="en-US" sz="280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𝒟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en-US" sz="2800" b="0" i="1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800" b="0"/>
                  <a:t>     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×…×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6746C4-68FA-4137-9B07-02EAD5F1BE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5493" y="1134035"/>
                <a:ext cx="11886887" cy="5587440"/>
              </a:xfrm>
              <a:blipFill>
                <a:blip r:embed="rId2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57934-B8E5-4703-ADEC-8379E2317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94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A9CCD-9678-4E99-AF45-2C148C060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70"/>
            <a:ext cx="10515600" cy="1325563"/>
          </a:xfrm>
        </p:spPr>
        <p:txBody>
          <a:bodyPr/>
          <a:lstStyle/>
          <a:p>
            <a:r>
              <a:rPr lang="en-US"/>
              <a:t>Cross Entropy Error Measure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6746C4-68FA-4137-9B07-02EAD5F1BE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5493" y="1134035"/>
                <a:ext cx="11886887" cy="5587440"/>
              </a:xfrm>
            </p:spPr>
            <p:txBody>
              <a:bodyPr>
                <a:noAutofit/>
              </a:bodyPr>
              <a:lstStyle/>
              <a:p>
                <a:r>
                  <a:rPr lang="en-US"/>
                  <a:t>What is probability of seeing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/>
                  <a:t>, i.e., its </a:t>
                </a:r>
                <a:r>
                  <a:rPr lang="en-US" i="1"/>
                  <a:t>likelihood</a:t>
                </a:r>
                <a:r>
                  <a:rPr lang="en-US"/>
                  <a:t>?</a:t>
                </a:r>
              </a:p>
              <a:p>
                <a:endParaRPr lang="en-US"/>
              </a:p>
              <a:p>
                <a:pPr lvl="1"/>
                <a:r>
                  <a:rPr lang="en-US" sz="2800"/>
                  <a:t>The probability of getting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/>
                  <a:t>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/>
                  <a:t>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endParaRPr lang="en-US" sz="2800"/>
              </a:p>
              <a:p>
                <a:pPr lvl="1"/>
                <a:endParaRPr lang="en-US" sz="2800" i="1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𝒟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en-US" sz="2800" b="0" i="1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800" b="0"/>
                  <a:t>     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×…×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/>
                  <a:t> </a:t>
                </a:r>
              </a:p>
              <a:p>
                <a:pPr lvl="1"/>
                <a:endParaRPr lang="en-US" sz="2800" b="0"/>
              </a:p>
              <a:p>
                <a:pPr lvl="1"/>
                <a:endParaRPr lang="en-US" sz="2800" b="0"/>
              </a:p>
              <a:p>
                <a:pPr lvl="1"/>
                <a:r>
                  <a:rPr lang="en-US" sz="2800" b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800" b="0"/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/>
              </a:p>
              <a:p>
                <a:pPr lvl="1"/>
                <a:endParaRPr lang="en-US" sz="2800"/>
              </a:p>
              <a:p>
                <a:pPr lvl="1"/>
                <a:r>
                  <a:rPr lang="en-US" sz="280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/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(−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6746C4-68FA-4137-9B07-02EAD5F1BE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5493" y="1134035"/>
                <a:ext cx="11886887" cy="5587440"/>
              </a:xfrm>
              <a:blipFill>
                <a:blip r:embed="rId2"/>
                <a:stretch>
                  <a:fillRect l="-923" t="-1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57934-B8E5-4703-ADEC-8379E2317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14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BC56-C82C-4F4F-8E1D-11E429802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3" y="365125"/>
            <a:ext cx="11160905" cy="1325563"/>
          </a:xfrm>
        </p:spPr>
        <p:txBody>
          <a:bodyPr/>
          <a:lstStyle/>
          <a:p>
            <a:pPr algn="ctr"/>
            <a:r>
              <a:rPr lang="en-US"/>
              <a:t>Recall: Probabilities from the Linear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5C244A-875D-47CF-8F86-B134746EB7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77747" y="3434920"/>
                <a:ext cx="4707853" cy="100526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5C244A-875D-47CF-8F86-B134746EB7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77747" y="3434920"/>
                <a:ext cx="4707853" cy="100526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6A248-5093-4DF5-BFDA-DC53AC716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4E7952-6BE5-4575-9BFA-16E1D4540F5F}"/>
                  </a:ext>
                </a:extLst>
              </p:cNvPr>
              <p:cNvSpPr txBox="1"/>
              <p:nvPr/>
            </p:nvSpPr>
            <p:spPr>
              <a:xfrm>
                <a:off x="1980820" y="2155564"/>
                <a:ext cx="9245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800" b="1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4E7952-6BE5-4575-9BFA-16E1D4540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820" y="2155564"/>
                <a:ext cx="9245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34CD06C-AD46-4839-99DC-3BB108B5E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9638" y="1825625"/>
            <a:ext cx="1174515" cy="11777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20FBFD-3A0A-4D72-BF9A-2E10C0BBEEEE}"/>
                  </a:ext>
                </a:extLst>
              </p:cNvPr>
              <p:cNvSpPr txBox="1"/>
              <p:nvPr/>
            </p:nvSpPr>
            <p:spPr>
              <a:xfrm>
                <a:off x="5866453" y="2152872"/>
                <a:ext cx="19497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20FBFD-3A0A-4D72-BF9A-2E10C0BBE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453" y="2152872"/>
                <a:ext cx="19497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1D9A9D-DFA8-471A-A605-651BE7392DE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5174153" y="2414482"/>
            <a:ext cx="692300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8092F2-8D86-43D0-8D93-8B9C65FC35A7}"/>
                  </a:ext>
                </a:extLst>
              </p:cNvPr>
              <p:cNvSpPr txBox="1"/>
              <p:nvPr/>
            </p:nvSpPr>
            <p:spPr>
              <a:xfrm>
                <a:off x="8343191" y="2152872"/>
                <a:ext cx="9877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[0,1]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8092F2-8D86-43D0-8D93-8B9C65FC3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191" y="2152872"/>
                <a:ext cx="98777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F14D949-9490-49BC-B7B1-BE9F5B4311F7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7816153" y="2414482"/>
            <a:ext cx="52703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4D03F63-5C78-4A4E-86D0-9CCF52CBCA1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905380" y="2414483"/>
            <a:ext cx="1094258" cy="26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6F44CAF7-3BE1-49A9-A95E-0E8CEC1C02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7685" y="3118433"/>
            <a:ext cx="4814297" cy="30206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2669A2BE-24EB-4EA0-BBA9-026F4A915F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77747" y="5202336"/>
                <a:ext cx="4707853" cy="14812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/>
                  <a:t>           	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2669A2BE-24EB-4EA0-BBA9-026F4A915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747" y="5202336"/>
                <a:ext cx="4707853" cy="14812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0482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5EFDC-7B81-4322-924E-1888DED66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Cross Entropy Error Measure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39A783-6B0C-41E3-B345-E153042780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  <a:p>
                <a:endParaRPr lang="en-US"/>
              </a:p>
              <a:p>
                <a:r>
                  <a:rPr lang="en-US"/>
                  <a:t>The likelihood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,…,(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r>
                  <a:rPr lang="en-US"/>
                  <a:t>Want: Find weights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/>
                  <a:t> that maximize the likelihood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39A783-6B0C-41E3-B345-E153042780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6CD86-8E89-4F63-8155-1B66EFF19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8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76196-A6F1-4213-A11A-9F031B5AB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41"/>
            <a:ext cx="10515600" cy="1325563"/>
          </a:xfrm>
        </p:spPr>
        <p:txBody>
          <a:bodyPr/>
          <a:lstStyle/>
          <a:p>
            <a:r>
              <a:rPr lang="en-US"/>
              <a:t>Cross Entropy Error Measure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0E3320-288A-4C8D-8571-0B4B95DF2E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6758"/>
                <a:ext cx="10515600" cy="5145171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b="0">
                    <a:latin typeface="Cambria Math" panose="02040503050406030204" pitchFamily="18" charset="0"/>
                  </a:rPr>
                  <a:t>Want: Maximize Likelihood</a:t>
                </a:r>
              </a:p>
              <a:p>
                <a:pPr marL="0" indent="0">
                  <a:buNone/>
                </a:pPr>
                <a:r>
                  <a:rPr lang="en-US" b="0">
                    <a:latin typeface="Cambria Math" panose="02040503050406030204" pitchFamily="18" charset="0"/>
                  </a:rPr>
                  <a:t>Maximize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lim>
                            </m:limLow>
                          </m:fName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𝒟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None/>
                </a:pPr>
                <a:r>
                  <a:rPr lang="en-US"/>
                  <a:t>     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𝒟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in</m:t>
                                </m:r>
                              </m:e>
                              <m:lim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𝒟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r>
                  <a:rPr lang="en-US"/>
                  <a:t>Equivalently:</a:t>
                </a:r>
              </a:p>
              <a:p>
                <a:pPr marL="0" indent="0">
                  <a:buNone/>
                </a:pPr>
                <a:r>
                  <a:rPr lang="en-US"/>
                  <a:t>Minimize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𝒟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func>
                      </m:e>
                    </m:nary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0E3320-288A-4C8D-8571-0B4B95DF2E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6758"/>
                <a:ext cx="10515600" cy="5145171"/>
              </a:xfrm>
              <a:blipFill>
                <a:blip r:embed="rId2"/>
                <a:stretch>
                  <a:fillRect l="-1043" t="-1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6476D-E217-46AF-95DE-FFA2E319E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6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71F10-7C72-4E55-9FDC-7983F44DA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/>
          <a:lstStyle/>
          <a:p>
            <a:r>
              <a:rPr lang="en-US"/>
              <a:t>Method of Maximum Likelihood:</a:t>
            </a:r>
            <a:br>
              <a:rPr lang="en-US"/>
            </a:br>
            <a:r>
              <a:rPr lang="en-US"/>
              <a:t>Minimize Cross Entropy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C3E69-2713-4006-B6CA-C6A30D136D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09243" cy="4351338"/>
              </a:xfrm>
            </p:spPr>
            <p:txBody>
              <a:bodyPr>
                <a:normAutofit/>
              </a:bodyPr>
              <a:lstStyle/>
              <a:p>
                <a:r>
                  <a:rPr lang="en-US"/>
                  <a:t>No Analytic Solution </a:t>
                </a:r>
                <a:r>
                  <a:rPr lang="en-US">
                    <a:sym typeface="Wingdings" panose="05000000000000000000" pitchFamily="2" charset="2"/>
                  </a:rPr>
                  <a:t> Cannot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r>
                  <a:rPr lang="en-US">
                    <a:sym typeface="Wingdings" panose="05000000000000000000" pitchFamily="2" charset="2"/>
                  </a:rPr>
                  <a:t> and solve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𝒘</m:t>
                    </m:r>
                  </m:oMath>
                </a14:m>
                <a:endParaRPr lang="en-US" b="1">
                  <a:sym typeface="Wingdings" panose="05000000000000000000" pitchFamily="2" charset="2"/>
                </a:endParaRPr>
              </a:p>
              <a:p>
                <a:endParaRPr lang="en-US">
                  <a:sym typeface="Wingdings" panose="05000000000000000000" pitchFamily="2" charset="2"/>
                </a:endParaRPr>
              </a:p>
              <a:p>
                <a:r>
                  <a:rPr lang="en-US">
                    <a:sym typeface="Wingdings" panose="05000000000000000000" pitchFamily="2" charset="2"/>
                  </a:rPr>
                  <a:t>But Good News! Thanks to our choice of:</a:t>
                </a:r>
              </a:p>
              <a:p>
                <a:pPr lvl="1"/>
                <a:r>
                  <a:rPr lang="en-US" sz="2800">
                    <a:sym typeface="Wingdings" panose="05000000000000000000" pitchFamily="2" charset="2"/>
                  </a:rPr>
                  <a:t>Linear model</a:t>
                </a:r>
              </a:p>
              <a:p>
                <a:pPr lvl="1"/>
                <a:r>
                  <a:rPr lang="en-US" sz="2800">
                    <a:sym typeface="Wingdings" panose="05000000000000000000" pitchFamily="2" charset="2"/>
                  </a:rPr>
                  <a:t>Sigmoid function</a:t>
                </a:r>
              </a:p>
              <a:p>
                <a:pPr lvl="1"/>
                <a:r>
                  <a:rPr lang="en-US" sz="2800">
                    <a:sym typeface="Wingdings" panose="05000000000000000000" pitchFamily="2" charset="2"/>
                  </a:rPr>
                  <a:t>Cross Entropy Error</a:t>
                </a:r>
              </a:p>
              <a:p>
                <a:pPr lvl="1"/>
                <a:r>
                  <a:rPr lang="en-US" sz="2800">
                    <a:sym typeface="Wingdings" panose="05000000000000000000" pitchFamily="2" charset="2"/>
                  </a:rPr>
                  <a:t>Iteratively find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𝑤</m:t>
                    </m:r>
                  </m:oMath>
                </a14:m>
                <a:r>
                  <a:rPr lang="en-US" sz="2800">
                    <a:sym typeface="Wingdings" panose="05000000000000000000" pitchFamily="2" charset="2"/>
                  </a:rPr>
                  <a:t> </a:t>
                </a:r>
              </a:p>
              <a:p>
                <a:pPr marL="457200" lvl="1" indent="0">
                  <a:buNone/>
                </a:pPr>
                <a:r>
                  <a:rPr lang="en-US" sz="2800">
                    <a:sym typeface="Wingdings" panose="05000000000000000000" pitchFamily="2" charset="2"/>
                  </a:rPr>
                  <a:t>   so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∇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𝒘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→0</m:t>
                    </m:r>
                  </m:oMath>
                </a14:m>
                <a:r>
                  <a:rPr lang="en-US" sz="2800">
                    <a:sym typeface="Wingdings" panose="05000000000000000000" pitchFamily="2" charset="2"/>
                  </a:rPr>
                  <a:t> through “Gradient Descent”</a:t>
                </a:r>
              </a:p>
              <a:p>
                <a:pPr marL="457200" lvl="1" indent="0">
                  <a:buNone/>
                </a:pPr>
                <a:r>
                  <a:rPr lang="en-US" sz="2800">
                    <a:sym typeface="Wingdings" panose="05000000000000000000" pitchFamily="2" charset="2"/>
                  </a:rPr>
                  <a:t>   to find best weights</a:t>
                </a:r>
                <a:endParaRPr lang="en-US" sz="2400">
                  <a:sym typeface="Wingdings" panose="05000000000000000000" pitchFamily="2" charset="2"/>
                </a:endParaRPr>
              </a:p>
              <a:p>
                <a:endParaRPr lang="en-US" sz="32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C3E69-2713-4006-B6CA-C6A30D136D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09243" cy="4351338"/>
              </a:xfrm>
              <a:blipFill>
                <a:blip r:embed="rId2"/>
                <a:stretch>
                  <a:fillRect l="-941" t="-2661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49900-5CFD-4C73-AF86-FE5736FEF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17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F0338-0981-459C-87FC-C17FF38A8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Hill Descent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3191D0-DB6D-4CE6-843D-A0D95AF6B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2663" y="1418482"/>
            <a:ext cx="3787364" cy="357934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F05-765E-4F68-A2E0-75EF7755B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3B07EF-07C2-44AA-AE75-27E8BA669996}"/>
                  </a:ext>
                </a:extLst>
              </p:cNvPr>
              <p:cNvSpPr txBox="1"/>
              <p:nvPr/>
            </p:nvSpPr>
            <p:spPr>
              <a:xfrm>
                <a:off x="874059" y="1775012"/>
                <a:ext cx="7214604" cy="4401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/>
                  <a:t>A ball (at position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sz="2800"/>
                  <a:t>)</a:t>
                </a:r>
              </a:p>
              <a:p>
                <a:r>
                  <a:rPr lang="en-US" sz="2800"/>
                  <a:t>placed on top of a hill (potential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/>
                  <a:t>)</a:t>
                </a:r>
              </a:p>
              <a:p>
                <a:r>
                  <a:rPr lang="en-US" sz="2800"/>
                  <a:t>rolls down, </a:t>
                </a:r>
              </a:p>
              <a:p>
                <a:r>
                  <a:rPr lang="en-US" sz="2800"/>
                  <a:t>coming to rest at the bottom of the (local) valley</a:t>
                </a:r>
              </a:p>
              <a:p>
                <a:endParaRPr lang="en-US" sz="2800"/>
              </a:p>
              <a:p>
                <a:endParaRPr lang="en-US" sz="280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/>
                  <a:t> defines a surface</a:t>
                </a:r>
              </a:p>
              <a:p>
                <a:r>
                  <a:rPr lang="en-US" sz="2800"/>
                  <a:t>For each choice 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280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/>
              </a:p>
              <a:p>
                <a:endParaRPr lang="en-US" sz="2800"/>
              </a:p>
              <a:p>
                <a:endParaRPr lang="en-US" sz="28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3B07EF-07C2-44AA-AE75-27E8BA669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59" y="1775012"/>
                <a:ext cx="7214604" cy="4401205"/>
              </a:xfrm>
              <a:prstGeom prst="rect">
                <a:avLst/>
              </a:prstGeom>
              <a:blipFill>
                <a:blip r:embed="rId3"/>
                <a:stretch>
                  <a:fillRect l="-1689" t="-1247" r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0FDF0F-AD18-4074-A610-6C164055F99F}"/>
              </a:ext>
            </a:extLst>
          </p:cNvPr>
          <p:cNvCxnSpPr>
            <a:cxnSpLocks/>
          </p:cNvCxnSpPr>
          <p:nvPr/>
        </p:nvCxnSpPr>
        <p:spPr>
          <a:xfrm flipV="1">
            <a:off x="8361628" y="1075761"/>
            <a:ext cx="0" cy="40072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410A17A-8697-4FD1-81F1-5AAA64EF5FEA}"/>
              </a:ext>
            </a:extLst>
          </p:cNvPr>
          <p:cNvCxnSpPr>
            <a:cxnSpLocks/>
          </p:cNvCxnSpPr>
          <p:nvPr/>
        </p:nvCxnSpPr>
        <p:spPr>
          <a:xfrm>
            <a:off x="8361628" y="5082985"/>
            <a:ext cx="377839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D40DDF-DCDD-4814-B0B5-994BD17B6EC4}"/>
                  </a:ext>
                </a:extLst>
              </p:cNvPr>
              <p:cNvSpPr txBox="1"/>
              <p:nvPr/>
            </p:nvSpPr>
            <p:spPr>
              <a:xfrm>
                <a:off x="11483788" y="5082985"/>
                <a:ext cx="54143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D40DDF-DCDD-4814-B0B5-994BD17B6E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3788" y="5082985"/>
                <a:ext cx="54143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AAF8BA0-8D42-4069-868A-5182809BBA5A}"/>
                  </a:ext>
                </a:extLst>
              </p:cNvPr>
              <p:cNvSpPr txBox="1"/>
              <p:nvPr/>
            </p:nvSpPr>
            <p:spPr>
              <a:xfrm>
                <a:off x="7077635" y="681783"/>
                <a:ext cx="13253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AAF8BA0-8D42-4069-868A-5182809BB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7635" y="681783"/>
                <a:ext cx="132536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662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4B051D1-C61D-419E-AA15-8647DE6EC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482" y="761774"/>
            <a:ext cx="4499149" cy="35502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1C1179-E348-48C7-A170-19CA2CA9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90"/>
            <a:ext cx="10515600" cy="1325563"/>
          </a:xfrm>
        </p:spPr>
        <p:txBody>
          <a:bodyPr/>
          <a:lstStyle/>
          <a:p>
            <a:r>
              <a:rPr lang="en-US"/>
              <a:t>How to Roll Down the Hill?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4F9461-8FA6-43D0-897A-8772B0DBD6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3779" y="1314637"/>
                <a:ext cx="10515600" cy="528142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At any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suppose we are at weights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sz="2800" dirty="0"/>
                  <a:t>Take a step of size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2800" dirty="0"/>
                  <a:t> in direction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acc>
                  </m:oMath>
                </a14:m>
                <a:endParaRPr lang="en-US" sz="28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𝒘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𝒘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𝜂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  <a:p>
                <a:pPr lvl="1"/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must pick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acc>
                  </m:oMath>
                </a14:m>
                <a:r>
                  <a:rPr lang="en-US" dirty="0"/>
                  <a:t> (and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). Which direction?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Greedily: Pick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is as small as possible</a:t>
                </a:r>
              </a:p>
              <a:p>
                <a:pPr marL="0" indent="0">
                  <a:buNone/>
                </a:pPr>
                <a:r>
                  <a:rPr lang="en-US" dirty="0"/>
                  <a:t>But only a small step (scaled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“</a:t>
                </a:r>
                <a:r>
                  <a:rPr lang="en-US" dirty="0"/>
                  <a:t>Eta</a:t>
                </a:r>
                <a:r>
                  <a:rPr lang="en-US" altLang="zh-CN" dirty="0"/>
                  <a:t>”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, we do want to make a step towards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4F9461-8FA6-43D0-897A-8772B0DBD6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3779" y="1314637"/>
                <a:ext cx="10515600" cy="5281426"/>
              </a:xfrm>
              <a:blipFill>
                <a:blip r:embed="rId3"/>
                <a:stretch>
                  <a:fillRect l="-1206" t="-1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51CD0-76CB-46BF-91EF-3E63E09B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3593" y="6350247"/>
            <a:ext cx="2743200" cy="365125"/>
          </a:xfrm>
        </p:spPr>
        <p:txBody>
          <a:bodyPr/>
          <a:lstStyle/>
          <a:p>
            <a:fld id="{FD148A2A-6FF0-4133-B3BD-99AB771FF051}" type="slidenum">
              <a:rPr lang="en-US" smtClean="0"/>
              <a:t>19</a:t>
            </a:fld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3650F1-C2F3-49C5-81EE-BA1F32DF5D3F}"/>
              </a:ext>
            </a:extLst>
          </p:cNvPr>
          <p:cNvCxnSpPr>
            <a:cxnSpLocks/>
          </p:cNvCxnSpPr>
          <p:nvPr/>
        </p:nvCxnSpPr>
        <p:spPr>
          <a:xfrm flipV="1">
            <a:off x="8287870" y="4864887"/>
            <a:ext cx="1680883" cy="99527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F53244-2079-4E30-B969-0726C3990D0F}"/>
              </a:ext>
            </a:extLst>
          </p:cNvPr>
          <p:cNvCxnSpPr>
            <a:cxnSpLocks/>
          </p:cNvCxnSpPr>
          <p:nvPr/>
        </p:nvCxnSpPr>
        <p:spPr>
          <a:xfrm>
            <a:off x="8307531" y="5860157"/>
            <a:ext cx="1645024" cy="4461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589306-A28A-473D-A921-6C6B140338AE}"/>
              </a:ext>
            </a:extLst>
          </p:cNvPr>
          <p:cNvCxnSpPr>
            <a:cxnSpLocks/>
          </p:cNvCxnSpPr>
          <p:nvPr/>
        </p:nvCxnSpPr>
        <p:spPr>
          <a:xfrm flipV="1">
            <a:off x="9952557" y="5303443"/>
            <a:ext cx="1680883" cy="99527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080C781-C646-4200-8EE6-0637F9B1A109}"/>
              </a:ext>
            </a:extLst>
          </p:cNvPr>
          <p:cNvCxnSpPr>
            <a:cxnSpLocks/>
          </p:cNvCxnSpPr>
          <p:nvPr/>
        </p:nvCxnSpPr>
        <p:spPr>
          <a:xfrm>
            <a:off x="9968753" y="4864887"/>
            <a:ext cx="1645024" cy="44617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6025703-5104-4D86-AC38-C5569E1BBC37}"/>
              </a:ext>
            </a:extLst>
          </p:cNvPr>
          <p:cNvCxnSpPr>
            <a:cxnSpLocks/>
          </p:cNvCxnSpPr>
          <p:nvPr/>
        </p:nvCxnSpPr>
        <p:spPr>
          <a:xfrm flipV="1">
            <a:off x="8287870" y="5311065"/>
            <a:ext cx="3325907" cy="541470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C2A321-B40A-4187-B6FD-70B6BAF61E3C}"/>
              </a:ext>
            </a:extLst>
          </p:cNvPr>
          <p:cNvCxnSpPr>
            <a:cxnSpLocks/>
          </p:cNvCxnSpPr>
          <p:nvPr/>
        </p:nvCxnSpPr>
        <p:spPr>
          <a:xfrm>
            <a:off x="8307529" y="5860157"/>
            <a:ext cx="598981" cy="164723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1D5CA9B-6B87-4CE9-BB4F-A6D16969B857}"/>
                  </a:ext>
                </a:extLst>
              </p:cNvPr>
              <p:cNvSpPr txBox="1"/>
              <p:nvPr/>
            </p:nvSpPr>
            <p:spPr>
              <a:xfrm>
                <a:off x="9657080" y="6350247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acc>
                    </m:oMath>
                  </m:oMathPara>
                </a14:m>
                <a:endParaRPr lang="en-US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1D5CA9B-6B87-4CE9-BB4F-A6D16969B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7080" y="6350247"/>
                <a:ext cx="375423" cy="369332"/>
              </a:xfrm>
              <a:prstGeom prst="rect">
                <a:avLst/>
              </a:prstGeom>
              <a:blipFill>
                <a:blip r:embed="rId4"/>
                <a:stretch>
                  <a:fillRect t="-6667" r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396B71C-6574-4A62-A138-DB4A9C4DF1E9}"/>
                  </a:ext>
                </a:extLst>
              </p:cNvPr>
              <p:cNvSpPr txBox="1"/>
              <p:nvPr/>
            </p:nvSpPr>
            <p:spPr>
              <a:xfrm>
                <a:off x="8428990" y="6047777"/>
                <a:ext cx="503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acc>
                    </m:oMath>
                  </m:oMathPara>
                </a14:m>
                <a:endParaRPr lang="en-US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396B71C-6574-4A62-A138-DB4A9C4DF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8990" y="6047777"/>
                <a:ext cx="503984" cy="369332"/>
              </a:xfrm>
              <a:prstGeom prst="rect">
                <a:avLst/>
              </a:prstGeom>
              <a:blipFill>
                <a:blip r:embed="rId5"/>
                <a:stretch>
                  <a:fillRect t="-6557" r="-31707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F02BC2-85CD-4CFF-B557-5CEB50011D01}"/>
              </a:ext>
            </a:extLst>
          </p:cNvPr>
          <p:cNvCxnSpPr>
            <a:cxnSpLocks/>
          </p:cNvCxnSpPr>
          <p:nvPr/>
        </p:nvCxnSpPr>
        <p:spPr>
          <a:xfrm flipV="1">
            <a:off x="8890181" y="5029610"/>
            <a:ext cx="1680883" cy="99527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EE3FA2A-CDAF-47B0-86A8-14DFB89757D9}"/>
              </a:ext>
            </a:extLst>
          </p:cNvPr>
          <p:cNvCxnSpPr>
            <a:cxnSpLocks/>
          </p:cNvCxnSpPr>
          <p:nvPr/>
        </p:nvCxnSpPr>
        <p:spPr>
          <a:xfrm flipV="1">
            <a:off x="8287868" y="5021092"/>
            <a:ext cx="2283196" cy="825857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E8E5A86-D254-409A-B897-F91C4D4D9E42}"/>
                  </a:ext>
                </a:extLst>
              </p:cNvPr>
              <p:cNvSpPr txBox="1"/>
              <p:nvPr/>
            </p:nvSpPr>
            <p:spPr>
              <a:xfrm>
                <a:off x="8643001" y="4977180"/>
                <a:ext cx="7072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E8E5A86-D254-409A-B897-F91C4D4D9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3001" y="4977180"/>
                <a:ext cx="707245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6B4804C-417A-4E18-ADB3-B0D7331F6E7A}"/>
                  </a:ext>
                </a:extLst>
              </p:cNvPr>
              <p:cNvSpPr txBox="1"/>
              <p:nvPr/>
            </p:nvSpPr>
            <p:spPr>
              <a:xfrm>
                <a:off x="10456228" y="4757705"/>
                <a:ext cx="1120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6B4804C-417A-4E18-ADB3-B0D7331F6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6228" y="4757705"/>
                <a:ext cx="1120820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562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9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81EB1-6BC1-4938-A638-6BFD4F47C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Preliminaries: Gradient</a:t>
            </a:r>
          </a:p>
        </p:txBody>
      </p:sp>
      <p:pic>
        <p:nvPicPr>
          <p:cNvPr id="7" name="Content Placeholder 6" descr="A yellow and black grid&#10;&#10;Description automatically generated with medium confidence">
            <a:extLst>
              <a:ext uri="{FF2B5EF4-FFF2-40B4-BE49-F238E27FC236}">
                <a16:creationId xmlns:a16="http://schemas.microsoft.com/office/drawing/2014/main" id="{F3790BAC-BC8A-9567-ED47-4E58C0D55A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294" y="136525"/>
            <a:ext cx="2514951" cy="19719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52D3D-5FD4-9921-B28C-500046330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2BA316-2129-6245-8ADF-E1E041B1151D}"/>
                  </a:ext>
                </a:extLst>
              </p:cNvPr>
              <p:cNvSpPr txBox="1"/>
              <p:nvPr/>
            </p:nvSpPr>
            <p:spPr>
              <a:xfrm>
                <a:off x="6995186" y="2128202"/>
                <a:ext cx="50281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800" i="1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s-ES" sz="2800" i="1">
                          <a:latin typeface="Cambria Math" panose="02040503050406030204" pitchFamily="18" charset="0"/>
                        </a:rPr>
                        <m:t>^2(</m:t>
                      </m:r>
                      <m:r>
                        <a:rPr lang="es-E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800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s-ES" sz="2800" i="1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s-ES" sz="2800" i="1">
                          <a:latin typeface="Cambria Math" panose="02040503050406030204" pitchFamily="18" charset="0"/>
                        </a:rPr>
                        <m:t>^2(</m:t>
                      </m:r>
                      <m:r>
                        <a:rPr lang="es-ES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2BA316-2129-6245-8ADF-E1E041B11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186" y="2128202"/>
                <a:ext cx="502817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6F5CA6-63BB-B0CD-74D3-77A933C7221E}"/>
                  </a:ext>
                </a:extLst>
              </p:cNvPr>
              <p:cNvSpPr txBox="1"/>
              <p:nvPr/>
            </p:nvSpPr>
            <p:spPr>
              <a:xfrm>
                <a:off x="838200" y="3454539"/>
                <a:ext cx="8365446" cy="1869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eqAr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func>
                                <m:func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6F5CA6-63BB-B0CD-74D3-77A933C72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54539"/>
                <a:ext cx="8365446" cy="18691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97BD8E-CEA0-CC4A-B6C6-E55554A2F9D6}"/>
                  </a:ext>
                </a:extLst>
              </p:cNvPr>
              <p:cNvSpPr txBox="1"/>
              <p:nvPr/>
            </p:nvSpPr>
            <p:spPr>
              <a:xfrm>
                <a:off x="8276657" y="2671149"/>
                <a:ext cx="24652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/>
                  <a:t>2 variables: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80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97BD8E-CEA0-CC4A-B6C6-E55554A2F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657" y="2671149"/>
                <a:ext cx="2465227" cy="523220"/>
              </a:xfrm>
              <a:prstGeom prst="rect">
                <a:avLst/>
              </a:prstGeom>
              <a:blipFill>
                <a:blip r:embed="rId5"/>
                <a:stretch>
                  <a:fillRect l="-5198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A1732C3-F4FC-8699-0477-64216523EEF4}"/>
                  </a:ext>
                </a:extLst>
              </p:cNvPr>
              <p:cNvSpPr txBox="1"/>
              <p:nvPr/>
            </p:nvSpPr>
            <p:spPr>
              <a:xfrm>
                <a:off x="3232285" y="5395675"/>
                <a:ext cx="19994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sz="2800"/>
                  <a:t> vector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A1732C3-F4FC-8699-0477-64216523E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285" y="5395675"/>
                <a:ext cx="1999458" cy="523220"/>
              </a:xfrm>
              <a:prstGeom prst="rect">
                <a:avLst/>
              </a:prstGeom>
              <a:blipFill>
                <a:blip r:embed="rId6"/>
                <a:stretch>
                  <a:fillRect t="-10465" r="-487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FCCD00F-9DDB-FAA2-B7C2-C0006E7CCDDD}"/>
                  </a:ext>
                </a:extLst>
              </p:cNvPr>
              <p:cNvSpPr txBox="1"/>
              <p:nvPr/>
            </p:nvSpPr>
            <p:spPr>
              <a:xfrm>
                <a:off x="5122458" y="4958220"/>
                <a:ext cx="42435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/>
                  <a:t>can be evaluated at any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80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FCCD00F-9DDB-FAA2-B7C2-C0006E7CC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458" y="4958220"/>
                <a:ext cx="4243534" cy="523220"/>
              </a:xfrm>
              <a:prstGeom prst="rect">
                <a:avLst/>
              </a:prstGeom>
              <a:blipFill>
                <a:blip r:embed="rId7"/>
                <a:stretch>
                  <a:fillRect l="-2874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614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9FCD4E8-7ADF-4C70-AB47-2EB22B28022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78224" y="132044"/>
                <a:ext cx="10775576" cy="1325563"/>
              </a:xfrm>
            </p:spPr>
            <p:txBody>
              <a:bodyPr/>
              <a:lstStyle/>
              <a:p>
                <a:r>
                  <a:rPr lang="en-US"/>
                  <a:t>Rolling Down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/>
                  <a:t> Iterating the Negative Gradient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9FCD4E8-7ADF-4C70-AB47-2EB22B2802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78224" y="132044"/>
                <a:ext cx="10775576" cy="1325563"/>
              </a:xfrm>
              <a:blipFill>
                <a:blip r:embed="rId2"/>
                <a:stretch>
                  <a:fillRect l="-2319" r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4ABE0A-0129-433D-8D36-74C8E8CBD6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8224" y="1372910"/>
                <a:ext cx="10775576" cy="493824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b="1" i="1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b="1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None/>
                </a:pPr>
                <a:r>
                  <a:rPr lang="en-US"/>
                  <a:t>	negative gradient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None/>
                </a:pPr>
                <a:r>
                  <a:rPr lang="en-US"/>
                  <a:t>	negative gradient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None/>
                </a:pPr>
                <a:r>
                  <a:rPr lang="en-US"/>
                  <a:t>	negative gradient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None/>
                </a:pPr>
                <a:r>
                  <a:rPr lang="en-US"/>
                  <a:t>	negative gradient</a:t>
                </a:r>
              </a:p>
              <a:p>
                <a:pPr marL="0" indent="0">
                  <a:buNone/>
                </a:pPr>
                <a:r>
                  <a:rPr lang="en-US" b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4ABE0A-0129-433D-8D36-74C8E8CBD6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8224" y="1372910"/>
                <a:ext cx="10775576" cy="493824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46DFE-A25A-414D-9F11-75F4FEF94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20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37FE5C3-91F4-4397-BE9A-FDB8878983DA}"/>
              </a:ext>
            </a:extLst>
          </p:cNvPr>
          <p:cNvCxnSpPr/>
          <p:nvPr/>
        </p:nvCxnSpPr>
        <p:spPr>
          <a:xfrm>
            <a:off x="968188" y="2626649"/>
            <a:ext cx="0" cy="5154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3D90AAE-8A3A-4D9F-920F-25F970E80EC7}"/>
              </a:ext>
            </a:extLst>
          </p:cNvPr>
          <p:cNvCxnSpPr/>
          <p:nvPr/>
        </p:nvCxnSpPr>
        <p:spPr>
          <a:xfrm>
            <a:off x="968188" y="3567948"/>
            <a:ext cx="0" cy="5154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561013-5F9F-460C-8853-0CC6048534A5}"/>
              </a:ext>
            </a:extLst>
          </p:cNvPr>
          <p:cNvCxnSpPr/>
          <p:nvPr/>
        </p:nvCxnSpPr>
        <p:spPr>
          <a:xfrm>
            <a:off x="950258" y="4433044"/>
            <a:ext cx="0" cy="5154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B2407B-BD63-4E90-9A54-576AE4BDBACF}"/>
              </a:ext>
            </a:extLst>
          </p:cNvPr>
          <p:cNvCxnSpPr/>
          <p:nvPr/>
        </p:nvCxnSpPr>
        <p:spPr>
          <a:xfrm>
            <a:off x="950258" y="5387787"/>
            <a:ext cx="0" cy="5154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8572FF9-E8EB-4C1C-AAE3-6BABB4830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2151" y="1446067"/>
            <a:ext cx="5150734" cy="505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6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4FA315-3E36-4BE3-A25C-66A5A5E1C57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3431"/>
                <a:ext cx="10515600" cy="1325563"/>
              </a:xfrm>
            </p:spPr>
            <p:txBody>
              <a:bodyPr/>
              <a:lstStyle/>
              <a:p>
                <a:r>
                  <a:rPr lang="en-US"/>
                  <a:t>Picking the “Learning Rate”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4FA315-3E36-4BE3-A25C-66A5A5E1C5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3431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1343A-B18F-49D2-80D4-0EA6B006D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1D8D1F-41EA-480B-8FA6-37A5EA06E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218" y="1237129"/>
            <a:ext cx="8502629" cy="548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405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4C8B-082A-4FD5-A73D-32B7ABFBD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Good News! There is Only One Valley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AB5C93-B75A-4214-BCD3-F808662FA5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With our choice of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for Logistic Regression,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is a </a:t>
                </a:r>
                <a:r>
                  <a:rPr lang="en-US" b="1"/>
                  <a:t>convex</a:t>
                </a:r>
                <a:r>
                  <a:rPr lang="en-US"/>
                  <a:t> function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b="1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AB5C93-B75A-4214-BCD3-F808662FA5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19CC4B-CA0B-478E-AECA-6A19E410D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564F85-86E3-4F2D-83CE-E72DCAEA0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781" y="1762988"/>
            <a:ext cx="4466807" cy="447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24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9FF93-C0B3-4693-9E90-59C4F2BB4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Rolling Down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9736C8-B4E7-4D41-81E2-F7AD16FB81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9088" y="1825624"/>
                <a:ext cx="11720512" cy="503237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	    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1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		</a:t>
                </a:r>
                <a:r>
                  <a:rPr lang="en-US" sz="2200" dirty="0">
                    <a:solidFill>
                      <a:schemeClr val="bg2">
                        <a:lumMod val="50000"/>
                      </a:schemeClr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2200" dirty="0">
                    <a:solidFill>
                      <a:schemeClr val="bg2">
                        <a:lumMod val="50000"/>
                      </a:schemeClr>
                    </a:solidFill>
                  </a:rPr>
                  <a:t> small]</a:t>
                </a:r>
                <a:endParaRPr lang="en-US" sz="22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200" b="1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sz="22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chemeClr val="bg2">
                        <a:lumMod val="50000"/>
                      </a:schemeClr>
                    </a:solidFill>
                  </a:rPr>
                  <a:t> is a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2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200" dirty="0">
                    <a:solidFill>
                      <a:schemeClr val="bg2">
                        <a:lumMod val="50000"/>
                      </a:schemeClr>
                    </a:solidFill>
                  </a:rPr>
                  <a:t> – vector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2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20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2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1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2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sz="22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chemeClr val="bg2">
                        <a:lumMod val="50000"/>
                      </a:schemeClr>
                    </a:solidFill>
                  </a:rPr>
                  <a:t> is the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200" dirty="0">
                    <a:solidFill>
                      <a:schemeClr val="bg2">
                        <a:lumMod val="50000"/>
                      </a:schemeClr>
                    </a:solidFill>
                  </a:rPr>
                  <a:t>-</a:t>
                </a:r>
                <a:r>
                  <a:rPr lang="en-US" sz="2200" dirty="0" err="1">
                    <a:solidFill>
                      <a:schemeClr val="bg2">
                        <a:lumMod val="50000"/>
                      </a:schemeClr>
                    </a:solidFill>
                  </a:rPr>
                  <a:t>th</a:t>
                </a:r>
                <a:r>
                  <a:rPr lang="en-US" sz="2200" dirty="0">
                    <a:solidFill>
                      <a:schemeClr val="bg2">
                        <a:lumMod val="50000"/>
                      </a:schemeClr>
                    </a:solidFill>
                  </a:rPr>
                  <a:t> component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2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22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200" b="1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sz="22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chemeClr val="bg2">
                        <a:lumMod val="50000"/>
                      </a:schemeClr>
                    </a:solidFill>
                  </a:rPr>
                  <a:t> 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2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2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sz="22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2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200" dirty="0">
                    <a:solidFill>
                      <a:schemeClr val="bg2">
                        <a:lumMod val="50000"/>
                      </a:schemeClr>
                    </a:solidFill>
                  </a:rPr>
                  <a:t> – matrix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2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2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p>
                                <m:r>
                                  <a:rPr lang="en-US" altLang="zh-CN" sz="22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22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2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1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2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22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2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sz="22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chemeClr val="bg2">
                        <a:lumMod val="50000"/>
                      </a:schemeClr>
                    </a:solidFill>
                  </a:rPr>
                  <a:t> is the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200" dirty="0">
                    <a:solidFill>
                      <a:schemeClr val="bg2">
                        <a:lumMod val="50000"/>
                      </a:schemeClr>
                    </a:solidFill>
                  </a:rPr>
                  <a:t>-</a:t>
                </a:r>
                <a:r>
                  <a:rPr lang="en-US" sz="2200" dirty="0" err="1">
                    <a:solidFill>
                      <a:schemeClr val="bg2">
                        <a:lumMod val="50000"/>
                      </a:schemeClr>
                    </a:solidFill>
                  </a:rPr>
                  <a:t>th</a:t>
                </a:r>
                <a:r>
                  <a:rPr lang="en-US" sz="2200" dirty="0">
                    <a:solidFill>
                      <a:schemeClr val="bg2">
                        <a:lumMod val="50000"/>
                      </a:schemeClr>
                    </a:solidFill>
                  </a:rPr>
                  <a:t> component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9736C8-B4E7-4D41-81E2-F7AD16FB81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088" y="1825624"/>
                <a:ext cx="11720512" cy="5032375"/>
              </a:xfrm>
              <a:blipFill>
                <a:blip r:embed="rId2"/>
                <a:stretch>
                  <a:fillRect l="-865" t="-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79571-5D76-4EB5-8212-9160BA19D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2A28AF-E667-3289-5072-423D00A5DB8A}"/>
              </a:ext>
            </a:extLst>
          </p:cNvPr>
          <p:cNvSpPr txBox="1"/>
          <p:nvPr/>
        </p:nvSpPr>
        <p:spPr>
          <a:xfrm>
            <a:off x="137140" y="2523931"/>
            <a:ext cx="2755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solidFill>
                  <a:schemeClr val="bg2">
                    <a:lumMod val="50000"/>
                  </a:schemeClr>
                </a:solidFill>
              </a:rPr>
              <a:t>[Taylor approximation]</a:t>
            </a:r>
          </a:p>
        </p:txBody>
      </p:sp>
    </p:spTree>
    <p:extLst>
      <p:ext uri="{BB962C8B-B14F-4D97-AF65-F5344CB8AC3E}">
        <p14:creationId xmlns:p14="http://schemas.microsoft.com/office/powerpoint/2010/main" val="7226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6B330-470D-486B-9D81-E307078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Rolling Down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C2699E-0CC9-417A-83B1-83AA2593F9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68038" cy="48958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A good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acc>
                  </m:oMath>
                </a14:m>
                <a:r>
                  <a:rPr lang="en-US"/>
                  <a:t>? </a:t>
                </a:r>
              </a:p>
              <a:p>
                <a:pPr marL="0" indent="0">
                  <a:buNone/>
                </a:pPr>
                <a:r>
                  <a:rPr lang="en-US"/>
                  <a:t>	Reduce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/>
                  <a:t> as much as possible</a:t>
                </a:r>
              </a:p>
              <a:p>
                <a:pPr marL="0" indent="0">
                  <a:buNone/>
                </a:pPr>
                <a:r>
                  <a:rPr lang="en-US" i="1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i="1"/>
              </a:p>
              <a:p>
                <a:pPr marL="0" indent="0">
                  <a:buNone/>
                </a:pPr>
                <a:r>
                  <a:rPr lang="en-US" i="1"/>
                  <a:t>	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</m:acc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/>
              </a:p>
              <a:p>
                <a:pPr marL="0" indent="0">
                  <a:buNone/>
                </a:pPr>
                <a:r>
                  <a:rPr lang="en-US"/>
                  <a:t>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Then,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</m:acc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/>
                  <a:t>						</a:t>
                </a:r>
                <a:r>
                  <a:rPr lang="en-US" sz="2200">
                    <a:solidFill>
                      <a:schemeClr val="bg2">
                        <a:lumMod val="50000"/>
                      </a:schemeClr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2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200">
                    <a:solidFill>
                      <a:schemeClr val="bg2">
                        <a:lumMod val="50000"/>
                      </a:schemeClr>
                    </a:solidFill>
                  </a:rPr>
                  <a:t>]</a:t>
                </a:r>
                <a:endParaRPr lang="en-US" sz="2200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C2699E-0CC9-417A-83B1-83AA2593F9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68038" cy="4895850"/>
              </a:xfrm>
              <a:blipFill>
                <a:blip r:embed="rId2"/>
                <a:stretch>
                  <a:fillRect l="-1167" b="-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006C5-5022-48ED-97AF-106E2A295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A90E17-A919-B351-2143-5298AEE4F3EF}"/>
                  </a:ext>
                </a:extLst>
              </p:cNvPr>
              <p:cNvSpPr txBox="1"/>
              <p:nvPr/>
            </p:nvSpPr>
            <p:spPr>
              <a:xfrm>
                <a:off x="205373" y="4001294"/>
                <a:ext cx="16283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chemeClr val="bg2">
                        <a:lumMod val="50000"/>
                      </a:schemeClr>
                    </a:solidFill>
                  </a:rPr>
                  <a:t>[change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>
                    <a:solidFill>
                      <a:schemeClr val="bg2">
                        <a:lumMod val="50000"/>
                      </a:schemeClr>
                    </a:solidFill>
                  </a:rPr>
                  <a:t>]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A90E17-A919-B351-2143-5298AEE4F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73" y="4001294"/>
                <a:ext cx="1628317" cy="369332"/>
              </a:xfrm>
              <a:prstGeom prst="rect">
                <a:avLst/>
              </a:prstGeom>
              <a:blipFill>
                <a:blip r:embed="rId3"/>
                <a:stretch>
                  <a:fillRect l="-3371" t="-8197" r="-3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BAD7D8-E5A3-EA14-4CF8-78EBFDD9A224}"/>
                  </a:ext>
                </a:extLst>
              </p:cNvPr>
              <p:cNvSpPr txBox="1"/>
              <p:nvPr/>
            </p:nvSpPr>
            <p:spPr>
              <a:xfrm>
                <a:off x="4210966" y="5063204"/>
                <a:ext cx="20235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chemeClr val="bg2">
                        <a:lumMod val="50000"/>
                      </a:schemeClr>
                    </a:solidFill>
                  </a:rPr>
                  <a:t>[want: reduce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>
                    <a:solidFill>
                      <a:schemeClr val="bg2">
                        <a:lumMod val="50000"/>
                      </a:schemeClr>
                    </a:solidFill>
                  </a:rPr>
                  <a:t>]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BAD7D8-E5A3-EA14-4CF8-78EBFDD9A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966" y="5063204"/>
                <a:ext cx="2023579" cy="369332"/>
              </a:xfrm>
              <a:prstGeom prst="rect">
                <a:avLst/>
              </a:prstGeom>
              <a:blipFill>
                <a:blip r:embed="rId4"/>
                <a:stretch>
                  <a:fillRect l="-2711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924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F412D-517D-49D3-8EBF-9E0475776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4588" y="169828"/>
            <a:ext cx="4317906" cy="1325563"/>
          </a:xfrm>
        </p:spPr>
        <p:txBody>
          <a:bodyPr/>
          <a:lstStyle/>
          <a:p>
            <a:r>
              <a:rPr lang="en-US"/>
              <a:t>(Is the Gradient)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0FEFD5-F26F-4AC4-9A55-6DA60AEE1F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981" y="1279152"/>
                <a:ext cx="10515600" cy="559500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/>
                  <a:t>In search of: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acc>
                  </m:oMath>
                </a14:m>
                <a:r>
                  <a:rPr lang="en-US"/>
                  <a:t>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</m:acc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−1≤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b="0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</m:acc>
                          </m:e>
                        </m:d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None/>
                </a:pPr>
                <a:endParaRPr lang="en-US"/>
              </a:p>
              <a:p>
                <a:r>
                  <a:rPr lang="en-US"/>
                  <a:t>In search of: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acc>
                  </m:oMath>
                </a14:m>
                <a:r>
                  <a:rPr lang="en-US"/>
                  <a:t>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</m:acc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acc>
                      </m:e>
                    </m:d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</m:acc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/>
                  <a:t> </a:t>
                </a:r>
              </a:p>
              <a:p>
                <a:endParaRPr lang="en-US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</m:acc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US"/>
                  <a:t> smallest when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When?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/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=180°</m:t>
                    </m:r>
                  </m:oMath>
                </a14:m>
                <a:r>
                  <a:rPr lang="en-US"/>
                  <a:t> when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den>
                    </m:f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0FEFD5-F26F-4AC4-9A55-6DA60AEE1F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981" y="1279152"/>
                <a:ext cx="10515600" cy="5595005"/>
              </a:xfrm>
              <a:blipFill>
                <a:blip r:embed="rId2"/>
                <a:stretch>
                  <a:fillRect l="-1217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07185-953A-450D-9803-6D5578A7A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25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B716D9A-CF11-4E83-AB5C-55AED1AF0A75}"/>
              </a:ext>
            </a:extLst>
          </p:cNvPr>
          <p:cNvCxnSpPr>
            <a:cxnSpLocks/>
          </p:cNvCxnSpPr>
          <p:nvPr/>
        </p:nvCxnSpPr>
        <p:spPr>
          <a:xfrm flipV="1">
            <a:off x="8628530" y="1705500"/>
            <a:ext cx="1788789" cy="77272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065C64-DB5D-4CD5-A24F-E2F233833F45}"/>
              </a:ext>
            </a:extLst>
          </p:cNvPr>
          <p:cNvCxnSpPr>
            <a:cxnSpLocks/>
          </p:cNvCxnSpPr>
          <p:nvPr/>
        </p:nvCxnSpPr>
        <p:spPr>
          <a:xfrm>
            <a:off x="8648191" y="2478220"/>
            <a:ext cx="1645024" cy="446178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37D2A6C-4F1F-4A98-8008-CC2FAC8BFC5D}"/>
                  </a:ext>
                </a:extLst>
              </p:cNvPr>
              <p:cNvSpPr txBox="1"/>
              <p:nvPr/>
            </p:nvSpPr>
            <p:spPr>
              <a:xfrm>
                <a:off x="9997740" y="2968310"/>
                <a:ext cx="41870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acc>
                    </m:oMath>
                  </m:oMathPara>
                </a14:m>
                <a:endParaRPr lang="en-US" sz="220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37D2A6C-4F1F-4A98-8008-CC2FAC8BF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7740" y="2968310"/>
                <a:ext cx="418704" cy="430887"/>
              </a:xfrm>
              <a:prstGeom prst="rect">
                <a:avLst/>
              </a:prstGeom>
              <a:blipFill>
                <a:blip r:embed="rId3"/>
                <a:stretch>
                  <a:fillRect t="-8451" r="-14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96F8D6-0331-44F1-93AB-609ACD37B884}"/>
                  </a:ext>
                </a:extLst>
              </p:cNvPr>
              <p:cNvSpPr txBox="1"/>
              <p:nvPr/>
            </p:nvSpPr>
            <p:spPr>
              <a:xfrm>
                <a:off x="9898580" y="1141316"/>
                <a:ext cx="1626727" cy="474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d>
                            <m:dPr>
                              <m:ctrlP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200" b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96F8D6-0331-44F1-93AB-609ACD37B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8580" y="1141316"/>
                <a:ext cx="1626727" cy="4744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c 10">
            <a:extLst>
              <a:ext uri="{FF2B5EF4-FFF2-40B4-BE49-F238E27FC236}">
                <a16:creationId xmlns:a16="http://schemas.microsoft.com/office/drawing/2014/main" id="{499FD2CA-8267-4BC5-A62C-00746225D9BF}"/>
              </a:ext>
            </a:extLst>
          </p:cNvPr>
          <p:cNvSpPr/>
          <p:nvPr/>
        </p:nvSpPr>
        <p:spPr>
          <a:xfrm rot="2970284">
            <a:off x="8796798" y="1892881"/>
            <a:ext cx="914400" cy="914400"/>
          </a:xfrm>
          <a:prstGeom prst="arc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F9E639D-8812-4BCA-B4E7-12A99F26FCD6}"/>
                  </a:ext>
                </a:extLst>
              </p:cNvPr>
              <p:cNvSpPr txBox="1"/>
              <p:nvPr/>
            </p:nvSpPr>
            <p:spPr>
              <a:xfrm>
                <a:off x="9671334" y="2136067"/>
                <a:ext cx="42723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F9E639D-8812-4BCA-B4E7-12A99F26F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1334" y="2136067"/>
                <a:ext cx="427232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Graphic 15">
            <a:extLst>
              <a:ext uri="{FF2B5EF4-FFF2-40B4-BE49-F238E27FC236}">
                <a16:creationId xmlns:a16="http://schemas.microsoft.com/office/drawing/2014/main" id="{83FD1D3F-25C4-456F-B4A2-DEA07303A2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16989" y="4031831"/>
            <a:ext cx="3933825" cy="17526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08A040FE-04E6-452C-A76D-74B0F38A0EE3}"/>
              </a:ext>
            </a:extLst>
          </p:cNvPr>
          <p:cNvSpPr txBox="1">
            <a:spLocks/>
          </p:cNvSpPr>
          <p:nvPr/>
        </p:nvSpPr>
        <p:spPr>
          <a:xfrm>
            <a:off x="210674" y="181065"/>
            <a:ext cx="62752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Fastest Way to Roll Down</a:t>
            </a:r>
          </a:p>
        </p:txBody>
      </p:sp>
    </p:spTree>
    <p:extLst>
      <p:ext uri="{BB962C8B-B14F-4D97-AF65-F5344CB8AC3E}">
        <p14:creationId xmlns:p14="http://schemas.microsoft.com/office/powerpoint/2010/main" val="175986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06341-6EB7-46CB-AD3B-20E39BA65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30" y="37917"/>
            <a:ext cx="11967883" cy="1325563"/>
          </a:xfrm>
        </p:spPr>
        <p:txBody>
          <a:bodyPr/>
          <a:lstStyle/>
          <a:p>
            <a:r>
              <a:rPr lang="en-US"/>
              <a:t>The (fixed learning rate) Gradient Descent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6C3B92-12EB-48BC-B10A-D68AEBCDD7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63480"/>
                <a:ext cx="11125200" cy="5357995"/>
              </a:xfrm>
            </p:spPr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Initialize at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Consolas" panose="020B0609020204030204" pitchFamily="49" charset="0"/>
                  </a:rPr>
                  <a:t>For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=0,1,2,…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Consolas" panose="020B0609020204030204" pitchFamily="49" charset="0"/>
                  </a:rPr>
                  <a:t>do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 	Compute the gradient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 	Move in direction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 	Update weights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 	Iterate until stopping condition is met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Consolas" panose="020B0609020204030204" pitchFamily="49" charset="0"/>
                  </a:rPr>
                  <a:t>End For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Consolas" panose="020B0609020204030204" pitchFamily="49" charset="0"/>
                  </a:rPr>
                  <a:t>Return</a:t>
                </a:r>
                <a:r>
                  <a:rPr lang="en-US" dirty="0"/>
                  <a:t> final weights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6C3B92-12EB-48BC-B10A-D68AEBCDD7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63480"/>
                <a:ext cx="11125200" cy="5357995"/>
              </a:xfrm>
              <a:blipFill>
                <a:blip r:embed="rId2"/>
                <a:stretch>
                  <a:fillRect l="-1151" t="-2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FFDE9-D806-43D8-A7FC-E7A4BF84E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D0DED6-2B15-2AF5-D69D-7DBEA415DA3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9324"/>
          <a:stretch/>
        </p:blipFill>
        <p:spPr>
          <a:xfrm>
            <a:off x="7551814" y="1363480"/>
            <a:ext cx="4485870" cy="355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43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06341-6EB7-46CB-AD3B-20E39BA65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30" y="37917"/>
            <a:ext cx="11967883" cy="1325563"/>
          </a:xfrm>
        </p:spPr>
        <p:txBody>
          <a:bodyPr/>
          <a:lstStyle/>
          <a:p>
            <a:r>
              <a:rPr lang="en-US"/>
              <a:t>The Gradient Descent (</a:t>
            </a:r>
            <a:r>
              <a:rPr lang="en-US" b="1"/>
              <a:t>GD</a:t>
            </a:r>
            <a:r>
              <a:rPr lang="en-US"/>
              <a:t>)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6C3B92-12EB-48BC-B10A-D68AEBCDD7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6056" y="1222744"/>
                <a:ext cx="11125200" cy="5635256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2200"/>
                  <a:t>Initialize at step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200"/>
                  <a:t> to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endParaRPr lang="en-US" sz="220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200">
                    <a:latin typeface="Consolas" panose="020B0609020204030204" pitchFamily="49" charset="0"/>
                  </a:rPr>
                  <a:t>For</a:t>
                </a:r>
                <a:r>
                  <a:rPr lang="en-US" sz="2200"/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=0,1,2,…</m:t>
                    </m:r>
                  </m:oMath>
                </a14:m>
                <a:r>
                  <a:rPr lang="en-US" sz="2200"/>
                  <a:t> </a:t>
                </a:r>
                <a:r>
                  <a:rPr lang="en-US" sz="2200">
                    <a:latin typeface="Consolas" panose="020B0609020204030204" pitchFamily="49" charset="0"/>
                  </a:rPr>
                  <a:t>do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200"/>
                  <a:t> 	Compute the gradient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220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200"/>
                  <a:t> 	Move in direction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20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200"/>
                  <a:t> 	Update weights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20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200"/>
                  <a:t> 	Iterate until stopping condition is met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200">
                    <a:latin typeface="Consolas" panose="020B0609020204030204" pitchFamily="49" charset="0"/>
                  </a:rPr>
                  <a:t>End For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200">
                    <a:latin typeface="Consolas" panose="020B0609020204030204" pitchFamily="49" charset="0"/>
                  </a:rPr>
                  <a:t>Return</a:t>
                </a:r>
                <a:r>
                  <a:rPr lang="en-US" sz="2200"/>
                  <a:t> final weights</a:t>
                </a:r>
              </a:p>
              <a:p>
                <a:pPr marL="0" indent="0">
                  <a:buNone/>
                </a:pPr>
                <a:endParaRPr lang="en-US" sz="2200"/>
              </a:p>
              <a:p>
                <a:r>
                  <a:rPr lang="en-US"/>
                  <a:t>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/>
              </a:p>
              <a:p>
                <a:r>
                  <a:rPr lang="en-US">
                    <a:ea typeface="Cambria Math" panose="02040503050406030204" pitchFamily="18" charset="0"/>
                  </a:rPr>
                  <a:t>By Moving a small step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6C3B92-12EB-48BC-B10A-D68AEBCDD7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6056" y="1222744"/>
                <a:ext cx="11125200" cy="5635256"/>
              </a:xfrm>
              <a:blipFill>
                <a:blip r:embed="rId2"/>
                <a:stretch>
                  <a:fillRect l="-986" t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FFDE9-D806-43D8-A7FC-E7A4BF84E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88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BE4-6FAC-482B-8E71-D16F6632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83"/>
            <a:ext cx="10515600" cy="1325563"/>
          </a:xfrm>
        </p:spPr>
        <p:txBody>
          <a:bodyPr/>
          <a:lstStyle/>
          <a:p>
            <a:r>
              <a:rPr lang="en-US"/>
              <a:t>Stochastic Gradient Descent (SGD)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B053EC-E672-4D21-90C0-39966190B8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50446"/>
                <a:ext cx="10515600" cy="545439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u="sng"/>
                  <a:t>Gradient Descent (GD):</a:t>
                </a:r>
              </a:p>
              <a:p>
                <a:r>
                  <a:rPr lang="en-US" b="0"/>
                  <a:t>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𝑒𝑟𝑟𝑜𝑟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/>
              </a:p>
              <a:p>
                <a:endParaRPr lang="en-US"/>
              </a:p>
              <a:p>
                <a:pPr marL="0" indent="0">
                  <a:buNone/>
                </a:pPr>
                <a:r>
                  <a:rPr lang="en-US" b="1" u="sng"/>
                  <a:t>Stochastic Gradient Descent (SGD):</a:t>
                </a:r>
              </a:p>
              <a:p>
                <a:r>
                  <a:rPr lang="en-US"/>
                  <a:t>Pick a data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/>
                  <a:t> uniformly at random   [Stochastic]</a:t>
                </a:r>
              </a:p>
              <a:p>
                <a:r>
                  <a:rPr lang="en-US"/>
                  <a:t>Run an iteration of GD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𝑒𝑟𝑟𝑜𝑟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B053EC-E672-4D21-90C0-39966190B8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50446"/>
                <a:ext cx="10515600" cy="5454391"/>
              </a:xfrm>
              <a:blipFill>
                <a:blip r:embed="rId2"/>
                <a:stretch>
                  <a:fillRect l="-1217" t="-1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87A4B-26B7-4653-AACF-184DF2CBA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2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87B0E-0A88-42F8-9BEA-D4673A1D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55" y="30199"/>
            <a:ext cx="11956311" cy="1325563"/>
          </a:xfrm>
        </p:spPr>
        <p:txBody>
          <a:bodyPr/>
          <a:lstStyle/>
          <a:p>
            <a:r>
              <a:rPr lang="en-US"/>
              <a:t>Stochastic Gradient Descent for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0DD83F-5C39-46B5-B7BF-F5B1E2E071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1102"/>
                <a:ext cx="10515600" cy="57166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Logistic Regression: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),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  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                  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0DD83F-5C39-46B5-B7BF-F5B1E2E071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1102"/>
                <a:ext cx="10515600" cy="5716699"/>
              </a:xfrm>
              <a:blipFill>
                <a:blip r:embed="rId2"/>
                <a:stretch>
                  <a:fillRect l="-1206" t="-1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34F05-A2E0-4DC5-B2EF-2E521E751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2CB542-295E-E20A-4330-A83FA2AFEFAD}"/>
                  </a:ext>
                </a:extLst>
              </p:cNvPr>
              <p:cNvSpPr txBox="1"/>
              <p:nvPr/>
            </p:nvSpPr>
            <p:spPr>
              <a:xfrm>
                <a:off x="397565" y="3302084"/>
                <a:ext cx="3485570" cy="177074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zh-CN" altLang="en-US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𝒍𝒏</m:t>
                      </m:r>
                      <m:d>
                        <m:dPr>
                          <m:ctrlPr>
                            <a:rPr lang="en-US" altLang="zh-CN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altLang="zh-CN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rgbClr val="0070C0"/>
                  </a:solidFill>
                </a:endParaRPr>
              </a:p>
              <a:p>
                <a:endParaRPr lang="en-US" sz="2800" b="1" dirty="0">
                  <a:solidFill>
                    <a:srgbClr val="0070C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zh-CN" altLang="en-US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p>
                      </m:sSup>
                      <m:r>
                        <a:rPr lang="en-US" altLang="zh-CN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p>
                        <m:sSupPr>
                          <m:ctrlPr>
                            <a:rPr lang="en-US" altLang="zh-CN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p>
                      </m:sSup>
                    </m:oMath>
                  </m:oMathPara>
                </a14:m>
                <a:endParaRPr lang="en-US" altLang="zh-CN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2CB542-295E-E20A-4330-A83FA2AFE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65" y="3302084"/>
                <a:ext cx="3485570" cy="1770741"/>
              </a:xfrm>
              <a:prstGeom prst="rect">
                <a:avLst/>
              </a:prstGeom>
              <a:blipFill>
                <a:blip r:embed="rId3"/>
                <a:stretch>
                  <a:fillRect b="-4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9388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F80FF-BA32-4B10-BA72-BB95DA3E0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85"/>
            <a:ext cx="10515600" cy="1325563"/>
          </a:xfrm>
        </p:spPr>
        <p:txBody>
          <a:bodyPr/>
          <a:lstStyle/>
          <a:p>
            <a:r>
              <a:rPr lang="en-US"/>
              <a:t>Linear Models for Three Learning Problems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7B172-D92E-4785-88A3-CAA9B8F5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5B5B54-1D9A-486A-8BF9-A80BAF25F0DB}"/>
              </a:ext>
            </a:extLst>
          </p:cNvPr>
          <p:cNvSpPr txBox="1"/>
          <p:nvPr/>
        </p:nvSpPr>
        <p:spPr>
          <a:xfrm>
            <a:off x="193040" y="2584108"/>
            <a:ext cx="1357937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/>
              <a:t>Credit</a:t>
            </a:r>
          </a:p>
          <a:p>
            <a:pPr algn="ctr"/>
            <a:r>
              <a:rPr lang="en-US" sz="2800"/>
              <a:t>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3CFDC8-096B-4A42-BD76-7E7A092C2D16}"/>
              </a:ext>
            </a:extLst>
          </p:cNvPr>
          <p:cNvSpPr txBox="1"/>
          <p:nvPr/>
        </p:nvSpPr>
        <p:spPr>
          <a:xfrm>
            <a:off x="2731424" y="1433823"/>
            <a:ext cx="175625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/>
              <a:t>Approve</a:t>
            </a:r>
          </a:p>
          <a:p>
            <a:r>
              <a:rPr lang="en-US" sz="2800"/>
              <a:t>or Deny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043865-8227-457E-8303-F603443C7E4B}"/>
              </a:ext>
            </a:extLst>
          </p:cNvPr>
          <p:cNvSpPr txBox="1"/>
          <p:nvPr/>
        </p:nvSpPr>
        <p:spPr>
          <a:xfrm>
            <a:off x="2731424" y="2588733"/>
            <a:ext cx="175625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/>
              <a:t>Amount</a:t>
            </a:r>
          </a:p>
          <a:p>
            <a:r>
              <a:rPr lang="en-US" sz="2800"/>
              <a:t>of Credit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1745D8-5109-4738-8BAA-0582663CF7B3}"/>
              </a:ext>
            </a:extLst>
          </p:cNvPr>
          <p:cNvSpPr txBox="1"/>
          <p:nvPr/>
        </p:nvSpPr>
        <p:spPr>
          <a:xfrm>
            <a:off x="2731424" y="3743643"/>
            <a:ext cx="175625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/>
              <a:t>Probability</a:t>
            </a:r>
          </a:p>
          <a:p>
            <a:r>
              <a:rPr lang="en-US" sz="2800"/>
              <a:t>of Default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50B143D-6E94-48A1-AD2E-B9B25108D227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1550977" y="3061162"/>
            <a:ext cx="1180447" cy="46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625BCB-96D0-4D8A-A298-9FB8F5E3EF98}"/>
              </a:ext>
            </a:extLst>
          </p:cNvPr>
          <p:cNvCxnSpPr>
            <a:cxnSpLocks/>
          </p:cNvCxnSpPr>
          <p:nvPr/>
        </p:nvCxnSpPr>
        <p:spPr>
          <a:xfrm>
            <a:off x="1550977" y="3061161"/>
            <a:ext cx="1180447" cy="11595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E65DFDE-CB79-4A2A-85C4-1739D0F0627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1550977" y="1910877"/>
            <a:ext cx="1180447" cy="11502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541CE1B-69A3-418B-A8AB-15911C84D20C}"/>
              </a:ext>
            </a:extLst>
          </p:cNvPr>
          <p:cNvSpPr txBox="1"/>
          <p:nvPr/>
        </p:nvSpPr>
        <p:spPr>
          <a:xfrm>
            <a:off x="5706151" y="1649266"/>
            <a:ext cx="238118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Classification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9F1F73-94CB-48A0-A0BE-879E5FD5641C}"/>
              </a:ext>
            </a:extLst>
          </p:cNvPr>
          <p:cNvSpPr txBox="1"/>
          <p:nvPr/>
        </p:nvSpPr>
        <p:spPr>
          <a:xfrm>
            <a:off x="5967682" y="2799551"/>
            <a:ext cx="20688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Regression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44A1C03-1EBD-4C69-9E12-D42E57DCE0FC}"/>
              </a:ext>
            </a:extLst>
          </p:cNvPr>
          <p:cNvSpPr txBox="1"/>
          <p:nvPr/>
        </p:nvSpPr>
        <p:spPr>
          <a:xfrm>
            <a:off x="5535883" y="3959086"/>
            <a:ext cx="29324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Logistic Regression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470AEB1-8515-4AEA-969D-34C1F676C93C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 flipV="1">
            <a:off x="4487674" y="1910876"/>
            <a:ext cx="1218477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0F3F5A7-4347-47A1-A394-2C6322E1099E}"/>
              </a:ext>
            </a:extLst>
          </p:cNvPr>
          <p:cNvCxnSpPr>
            <a:cxnSpLocks/>
            <a:stCxn id="9" idx="3"/>
            <a:endCxn id="32" idx="1"/>
          </p:cNvCxnSpPr>
          <p:nvPr/>
        </p:nvCxnSpPr>
        <p:spPr>
          <a:xfrm flipV="1">
            <a:off x="4487674" y="3061161"/>
            <a:ext cx="1480008" cy="462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95D9BA4-0E59-4B97-8701-9150804E228F}"/>
              </a:ext>
            </a:extLst>
          </p:cNvPr>
          <p:cNvCxnSpPr>
            <a:cxnSpLocks/>
            <a:stCxn id="10" idx="3"/>
            <a:endCxn id="33" idx="1"/>
          </p:cNvCxnSpPr>
          <p:nvPr/>
        </p:nvCxnSpPr>
        <p:spPr>
          <a:xfrm flipV="1">
            <a:off x="4487674" y="4220696"/>
            <a:ext cx="1048209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F834D90-3F31-44A3-A070-25A25319616B}"/>
                  </a:ext>
                </a:extLst>
              </p:cNvPr>
              <p:cNvSpPr txBox="1"/>
              <p:nvPr/>
            </p:nvSpPr>
            <p:spPr>
              <a:xfrm>
                <a:off x="9269682" y="1649773"/>
                <a:ext cx="2206038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∈{−1,+1}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F834D90-3F31-44A3-A070-25A253196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9682" y="1649773"/>
                <a:ext cx="220603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74D6AA3-DE6F-4250-B335-692C1C02939E}"/>
                  </a:ext>
                </a:extLst>
              </p:cNvPr>
              <p:cNvSpPr txBox="1"/>
              <p:nvPr/>
            </p:nvSpPr>
            <p:spPr>
              <a:xfrm>
                <a:off x="9269682" y="2799551"/>
                <a:ext cx="2206038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74D6AA3-DE6F-4250-B335-692C1C029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9682" y="2799551"/>
                <a:ext cx="220603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12ED973-593B-4CF5-99DF-83A374A513E8}"/>
                  </a:ext>
                </a:extLst>
              </p:cNvPr>
              <p:cNvSpPr txBox="1"/>
              <p:nvPr/>
            </p:nvSpPr>
            <p:spPr>
              <a:xfrm>
                <a:off x="9269682" y="3959086"/>
                <a:ext cx="2206038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800"/>
                  <a:t>[0,1]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12ED973-593B-4CF5-99DF-83A374A51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9682" y="3959086"/>
                <a:ext cx="2206038" cy="523220"/>
              </a:xfrm>
              <a:prstGeom prst="rect">
                <a:avLst/>
              </a:prstGeom>
              <a:blipFill>
                <a:blip r:embed="rId4"/>
                <a:stretch>
                  <a:fillRect t="-9091" b="-306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0637983-D148-4D79-9A53-7DF95324DDF3}"/>
              </a:ext>
            </a:extLst>
          </p:cNvPr>
          <p:cNvCxnSpPr>
            <a:cxnSpLocks/>
            <a:stCxn id="31" idx="3"/>
            <a:endCxn id="42" idx="1"/>
          </p:cNvCxnSpPr>
          <p:nvPr/>
        </p:nvCxnSpPr>
        <p:spPr>
          <a:xfrm>
            <a:off x="8087339" y="1910876"/>
            <a:ext cx="1182343" cy="50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1E94EF0-8AAC-4C24-B319-29153C362770}"/>
              </a:ext>
            </a:extLst>
          </p:cNvPr>
          <p:cNvCxnSpPr>
            <a:cxnSpLocks/>
            <a:stCxn id="32" idx="3"/>
            <a:endCxn id="43" idx="1"/>
          </p:cNvCxnSpPr>
          <p:nvPr/>
        </p:nvCxnSpPr>
        <p:spPr>
          <a:xfrm>
            <a:off x="8036559" y="3061161"/>
            <a:ext cx="123312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1E4F5EA-DFD4-4232-A084-CCE131AA06B4}"/>
              </a:ext>
            </a:extLst>
          </p:cNvPr>
          <p:cNvCxnSpPr>
            <a:cxnSpLocks/>
            <a:stCxn id="33" idx="3"/>
            <a:endCxn id="44" idx="1"/>
          </p:cNvCxnSpPr>
          <p:nvPr/>
        </p:nvCxnSpPr>
        <p:spPr>
          <a:xfrm>
            <a:off x="8468360" y="4220696"/>
            <a:ext cx="80132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02F9819-A5C1-477D-B01B-52F331286DFF}"/>
              </a:ext>
            </a:extLst>
          </p:cNvPr>
          <p:cNvSpPr txBox="1"/>
          <p:nvPr/>
        </p:nvSpPr>
        <p:spPr>
          <a:xfrm>
            <a:off x="381000" y="5500055"/>
            <a:ext cx="84165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Fundamental: Building block for more complex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First model to try!</a:t>
            </a:r>
          </a:p>
        </p:txBody>
      </p:sp>
    </p:spTree>
    <p:extLst>
      <p:ext uri="{BB962C8B-B14F-4D97-AF65-F5344CB8AC3E}">
        <p14:creationId xmlns:p14="http://schemas.microsoft.com/office/powerpoint/2010/main" val="350665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32" grpId="0" animBg="1"/>
      <p:bldP spid="33" grpId="0" animBg="1"/>
      <p:bldP spid="43" grpId="0" animBg="1"/>
      <p:bldP spid="4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A9D6345-C3D6-45A3-85A1-F228FCB15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050" y="1902512"/>
            <a:ext cx="7889920" cy="49554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B87B0E-0A88-42F8-9BEA-D4673A1D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55" y="30199"/>
            <a:ext cx="11956311" cy="1325563"/>
          </a:xfrm>
        </p:spPr>
        <p:txBody>
          <a:bodyPr/>
          <a:lstStyle/>
          <a:p>
            <a:r>
              <a:rPr lang="en-US"/>
              <a:t>SGD for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0DD83F-5C39-46B5-B7BF-F5B1E2E071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855" y="1165412"/>
                <a:ext cx="11848303" cy="56623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/>
                  <a:t> 	   	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0DD83F-5C39-46B5-B7BF-F5B1E2E071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855" y="1165412"/>
                <a:ext cx="11848303" cy="566238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34F05-A2E0-4DC5-B2EF-2E521E751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650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8C8F4-D486-464C-B6F3-666B9965F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Stochastic Gradient Descent?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50538A-9D2A-4113-874A-F90440821D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“Average” move is same as GD</a:t>
                </a:r>
              </a:p>
              <a:p>
                <a:r>
                  <a:rPr lang="en-US"/>
                  <a:t>Computational Cost: Each step is less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d>
                  </m:oMath>
                </a14:m>
                <a:r>
                  <a:rPr lang="en-US"/>
                  <a:t> costly</a:t>
                </a:r>
              </a:p>
              <a:p>
                <a:r>
                  <a:rPr lang="en-US"/>
                  <a:t>Simple</a:t>
                </a:r>
              </a:p>
              <a:p>
                <a:r>
                  <a:rPr lang="en-US"/>
                  <a:t>Stochasticity may help escape local minima</a:t>
                </a:r>
              </a:p>
              <a:p>
                <a:r>
                  <a:rPr lang="en-US"/>
                  <a:t>Similar to PLA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50538A-9D2A-4113-874A-F90440821D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CDB814-DFBD-4299-8BAA-93849DFD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5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F6675-DECE-4412-BFB7-FFED8E815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Models: The Linear Signal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2C5E1-887B-4011-BC05-B161A8703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278B3D-A9C8-4E00-9099-B0E249BD086F}"/>
                  </a:ext>
                </a:extLst>
              </p:cNvPr>
              <p:cNvSpPr txBox="1"/>
              <p:nvPr/>
            </p:nvSpPr>
            <p:spPr>
              <a:xfrm>
                <a:off x="314016" y="3798253"/>
                <a:ext cx="9245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800" b="1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278B3D-A9C8-4E00-9099-B0E249BD0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16" y="3798253"/>
                <a:ext cx="92456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>
            <a:extLst>
              <a:ext uri="{FF2B5EF4-FFF2-40B4-BE49-F238E27FC236}">
                <a16:creationId xmlns:a16="http://schemas.microsoft.com/office/drawing/2014/main" id="{983A985F-5E6F-402A-98CA-ED8647A06DEA}"/>
              </a:ext>
            </a:extLst>
          </p:cNvPr>
          <p:cNvSpPr/>
          <p:nvPr/>
        </p:nvSpPr>
        <p:spPr>
          <a:xfrm>
            <a:off x="2158056" y="2187883"/>
            <a:ext cx="584200" cy="374396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0BE278-E8F8-4CA9-BD9F-2EF9D2B7EABA}"/>
                  </a:ext>
                </a:extLst>
              </p:cNvPr>
              <p:cNvSpPr txBox="1"/>
              <p:nvPr/>
            </p:nvSpPr>
            <p:spPr>
              <a:xfrm>
                <a:off x="4485205" y="2528252"/>
                <a:ext cx="19497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0BE278-E8F8-4CA9-BD9F-2EF9D2B7E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205" y="2528252"/>
                <a:ext cx="194970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8FD41192-AEF2-470A-BE35-110EC3F22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55" y="2212975"/>
            <a:ext cx="1174515" cy="11585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A73763-3BB8-412B-B598-B1DDE3154E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3765" y="3491229"/>
            <a:ext cx="1178210" cy="11461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DCFE02A-5EB7-4186-8450-FD8DD06CDD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2555" y="4738024"/>
            <a:ext cx="1174515" cy="11777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DF98012-38FC-41A0-A49A-EE6537E94EB6}"/>
                  </a:ext>
                </a:extLst>
              </p:cNvPr>
              <p:cNvSpPr txBox="1"/>
              <p:nvPr/>
            </p:nvSpPr>
            <p:spPr>
              <a:xfrm>
                <a:off x="4479370" y="3798253"/>
                <a:ext cx="19497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DF98012-38FC-41A0-A49A-EE6537E94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370" y="3798253"/>
                <a:ext cx="194970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2A45FCA-77FE-42D1-936D-B17622B33A58}"/>
                  </a:ext>
                </a:extLst>
              </p:cNvPr>
              <p:cNvSpPr txBox="1"/>
              <p:nvPr/>
            </p:nvSpPr>
            <p:spPr>
              <a:xfrm>
                <a:off x="4479370" y="5065271"/>
                <a:ext cx="19497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2A45FCA-77FE-42D1-936D-B17622B33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370" y="5065271"/>
                <a:ext cx="194970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692E80-0994-4ABD-A77B-6E992653EFF5}"/>
              </a:ext>
            </a:extLst>
          </p:cNvPr>
          <p:cNvCxnSpPr>
            <a:stCxn id="11" idx="3"/>
            <a:endCxn id="7" idx="1"/>
          </p:cNvCxnSpPr>
          <p:nvPr/>
        </p:nvCxnSpPr>
        <p:spPr>
          <a:xfrm flipV="1">
            <a:off x="3787070" y="2789862"/>
            <a:ext cx="698135" cy="23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C41AFFF-701A-4359-AB2C-06B8D76D1A52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3791975" y="4059863"/>
            <a:ext cx="687395" cy="44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E43168-9771-453E-887E-2C5652953241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3787070" y="5326881"/>
            <a:ext cx="692300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B18F85F-B0EF-4D94-A4C2-79FB8FEB1D45}"/>
                  </a:ext>
                </a:extLst>
              </p:cNvPr>
              <p:cNvSpPr txBox="1"/>
              <p:nvPr/>
            </p:nvSpPr>
            <p:spPr>
              <a:xfrm>
                <a:off x="6956108" y="2528252"/>
                <a:ext cx="16118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{−1,+1}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B18F85F-B0EF-4D94-A4C2-79FB8FEB1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108" y="2528252"/>
                <a:ext cx="1611852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E387DC2-E526-4377-A9AA-3A8719E5AF8F}"/>
                  </a:ext>
                </a:extLst>
              </p:cNvPr>
              <p:cNvSpPr txBox="1"/>
              <p:nvPr/>
            </p:nvSpPr>
            <p:spPr>
              <a:xfrm>
                <a:off x="6956108" y="3798253"/>
                <a:ext cx="534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E387DC2-E526-4377-A9AA-3A8719E5A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108" y="3798253"/>
                <a:ext cx="534121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982D19C-47F2-4492-8FCF-026C2D65D73C}"/>
                  </a:ext>
                </a:extLst>
              </p:cNvPr>
              <p:cNvSpPr txBox="1"/>
              <p:nvPr/>
            </p:nvSpPr>
            <p:spPr>
              <a:xfrm>
                <a:off x="6956108" y="5065271"/>
                <a:ext cx="9877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[0,1]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982D19C-47F2-4492-8FCF-026C2D65D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108" y="5065271"/>
                <a:ext cx="987771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A01C36D-473D-45A3-94C3-7BD2B32D060A}"/>
              </a:ext>
            </a:extLst>
          </p:cNvPr>
          <p:cNvCxnSpPr>
            <a:cxnSpLocks/>
            <a:stCxn id="7" idx="3"/>
            <a:endCxn id="28" idx="1"/>
          </p:cNvCxnSpPr>
          <p:nvPr/>
        </p:nvCxnSpPr>
        <p:spPr>
          <a:xfrm>
            <a:off x="6434906" y="2789862"/>
            <a:ext cx="52120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958289D-B42F-4C97-BE7D-517FCF0F22D3}"/>
              </a:ext>
            </a:extLst>
          </p:cNvPr>
          <p:cNvCxnSpPr>
            <a:cxnSpLocks/>
            <a:stCxn id="16" idx="3"/>
            <a:endCxn id="29" idx="1"/>
          </p:cNvCxnSpPr>
          <p:nvPr/>
        </p:nvCxnSpPr>
        <p:spPr>
          <a:xfrm>
            <a:off x="6429071" y="4059863"/>
            <a:ext cx="52703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E93952A-C5E7-47F0-864D-189D00778EB6}"/>
              </a:ext>
            </a:extLst>
          </p:cNvPr>
          <p:cNvCxnSpPr>
            <a:cxnSpLocks/>
            <a:stCxn id="17" idx="3"/>
            <a:endCxn id="30" idx="1"/>
          </p:cNvCxnSpPr>
          <p:nvPr/>
        </p:nvCxnSpPr>
        <p:spPr>
          <a:xfrm>
            <a:off x="6429070" y="5326881"/>
            <a:ext cx="52703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9C1B516-07ED-4C7B-86D5-F2BC2DB5551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1238576" y="4059863"/>
            <a:ext cx="91948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BCC63F9-B915-42B7-AF35-07EA402F1771}"/>
              </a:ext>
            </a:extLst>
          </p:cNvPr>
          <p:cNvGrpSpPr/>
          <p:nvPr/>
        </p:nvGrpSpPr>
        <p:grpSpPr>
          <a:xfrm>
            <a:off x="8534833" y="2565345"/>
            <a:ext cx="2858332" cy="449034"/>
            <a:chOff x="8833757" y="4416879"/>
            <a:chExt cx="1174356" cy="302078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2665CD7-D003-4F5A-BEAF-A0B3668F5657}"/>
                </a:ext>
              </a:extLst>
            </p:cNvPr>
            <p:cNvSpPr/>
            <p:nvPr/>
          </p:nvSpPr>
          <p:spPr>
            <a:xfrm>
              <a:off x="8969391" y="4416879"/>
              <a:ext cx="1038722" cy="302078"/>
            </a:xfrm>
            <a:prstGeom prst="rect">
              <a:avLst/>
            </a:prstGeom>
            <a:solidFill>
              <a:srgbClr val="FFB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/>
                  </a:solidFill>
                </a:rPr>
                <a:t>Classification</a:t>
              </a:r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91050A70-4F3C-4920-B8E0-28C6105542AF}"/>
                </a:ext>
              </a:extLst>
            </p:cNvPr>
            <p:cNvSpPr/>
            <p:nvPr/>
          </p:nvSpPr>
          <p:spPr>
            <a:xfrm rot="16200000">
              <a:off x="8750535" y="4500101"/>
              <a:ext cx="302078" cy="135634"/>
            </a:xfrm>
            <a:prstGeom prst="triangle">
              <a:avLst/>
            </a:prstGeom>
            <a:solidFill>
              <a:srgbClr val="FFB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61DFE00-CC32-49C0-899B-AF1AA989F4A7}"/>
              </a:ext>
            </a:extLst>
          </p:cNvPr>
          <p:cNvGrpSpPr/>
          <p:nvPr/>
        </p:nvGrpSpPr>
        <p:grpSpPr>
          <a:xfrm>
            <a:off x="8567960" y="3840164"/>
            <a:ext cx="2858332" cy="449034"/>
            <a:chOff x="8833757" y="4416879"/>
            <a:chExt cx="1174356" cy="302078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631763A-85F0-48B7-BA2C-C0ECE903EB13}"/>
                </a:ext>
              </a:extLst>
            </p:cNvPr>
            <p:cNvSpPr/>
            <p:nvPr/>
          </p:nvSpPr>
          <p:spPr>
            <a:xfrm>
              <a:off x="8969391" y="4416879"/>
              <a:ext cx="1038722" cy="302078"/>
            </a:xfrm>
            <a:prstGeom prst="rect">
              <a:avLst/>
            </a:prstGeom>
            <a:solidFill>
              <a:srgbClr val="FFB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/>
                  </a:solidFill>
                </a:rPr>
                <a:t>Regression</a:t>
              </a:r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1CFDAEFA-A007-4A4E-B156-5F6311BAD8A1}"/>
                </a:ext>
              </a:extLst>
            </p:cNvPr>
            <p:cNvSpPr/>
            <p:nvPr/>
          </p:nvSpPr>
          <p:spPr>
            <a:xfrm rot="16200000">
              <a:off x="8750535" y="4500101"/>
              <a:ext cx="302078" cy="135634"/>
            </a:xfrm>
            <a:prstGeom prst="triangle">
              <a:avLst/>
            </a:prstGeom>
            <a:solidFill>
              <a:srgbClr val="FFB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C69574E-18F0-41DD-A6AA-B48BF99F1846}"/>
              </a:ext>
            </a:extLst>
          </p:cNvPr>
          <p:cNvGrpSpPr/>
          <p:nvPr/>
        </p:nvGrpSpPr>
        <p:grpSpPr>
          <a:xfrm>
            <a:off x="8534833" y="5098257"/>
            <a:ext cx="2858332" cy="449034"/>
            <a:chOff x="8833757" y="4416879"/>
            <a:chExt cx="1174356" cy="302078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00E3116-0D11-4B24-A3AA-379A514C02A3}"/>
                </a:ext>
              </a:extLst>
            </p:cNvPr>
            <p:cNvSpPr/>
            <p:nvPr/>
          </p:nvSpPr>
          <p:spPr>
            <a:xfrm>
              <a:off x="8969391" y="4416879"/>
              <a:ext cx="1038722" cy="302078"/>
            </a:xfrm>
            <a:prstGeom prst="rect">
              <a:avLst/>
            </a:prstGeom>
            <a:solidFill>
              <a:srgbClr val="FFB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/>
                  </a:solidFill>
                </a:rPr>
                <a:t>Logistic Regression</a:t>
              </a:r>
            </a:p>
          </p:txBody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439AE708-E12D-4871-9488-B565977441A2}"/>
                </a:ext>
              </a:extLst>
            </p:cNvPr>
            <p:cNvSpPr/>
            <p:nvPr/>
          </p:nvSpPr>
          <p:spPr>
            <a:xfrm rot="16200000">
              <a:off x="8750535" y="4500101"/>
              <a:ext cx="302078" cy="135634"/>
            </a:xfrm>
            <a:prstGeom prst="triangle">
              <a:avLst/>
            </a:prstGeom>
            <a:solidFill>
              <a:srgbClr val="FFB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106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9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F80FF-BA32-4B10-BA72-BB95DA3E0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85"/>
            <a:ext cx="10515600" cy="1325563"/>
          </a:xfrm>
        </p:spPr>
        <p:txBody>
          <a:bodyPr/>
          <a:lstStyle/>
          <a:p>
            <a:r>
              <a:rPr lang="en-US"/>
              <a:t>Linear Models for Three Learning Problems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7B172-D92E-4785-88A3-CAA9B8F5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5B5B54-1D9A-486A-8BF9-A80BAF25F0DB}"/>
              </a:ext>
            </a:extLst>
          </p:cNvPr>
          <p:cNvSpPr txBox="1"/>
          <p:nvPr/>
        </p:nvSpPr>
        <p:spPr>
          <a:xfrm>
            <a:off x="193040" y="3346977"/>
            <a:ext cx="1357937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/>
              <a:t>Credit</a:t>
            </a:r>
          </a:p>
          <a:p>
            <a:r>
              <a:rPr lang="en-US"/>
              <a:t>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3CFDC8-096B-4A42-BD76-7E7A092C2D16}"/>
              </a:ext>
            </a:extLst>
          </p:cNvPr>
          <p:cNvSpPr txBox="1"/>
          <p:nvPr/>
        </p:nvSpPr>
        <p:spPr>
          <a:xfrm>
            <a:off x="2731424" y="2196692"/>
            <a:ext cx="1756250" cy="95410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2">
                    <a:lumMod val="90000"/>
                  </a:schemeClr>
                </a:solidFill>
              </a:rPr>
              <a:t>Approve</a:t>
            </a:r>
          </a:p>
          <a:p>
            <a:r>
              <a:rPr lang="en-US" sz="2800">
                <a:solidFill>
                  <a:schemeClr val="bg2">
                    <a:lumMod val="90000"/>
                  </a:schemeClr>
                </a:solidFill>
              </a:rPr>
              <a:t>or Deny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043865-8227-457E-8303-F603443C7E4B}"/>
              </a:ext>
            </a:extLst>
          </p:cNvPr>
          <p:cNvSpPr txBox="1"/>
          <p:nvPr/>
        </p:nvSpPr>
        <p:spPr>
          <a:xfrm>
            <a:off x="2731424" y="3351602"/>
            <a:ext cx="1756250" cy="95410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2">
                    <a:lumMod val="90000"/>
                  </a:schemeClr>
                </a:solidFill>
              </a:rPr>
              <a:t>Amount</a:t>
            </a:r>
          </a:p>
          <a:p>
            <a:r>
              <a:rPr lang="en-US" sz="2800">
                <a:solidFill>
                  <a:schemeClr val="bg2">
                    <a:lumMod val="90000"/>
                  </a:schemeClr>
                </a:solidFill>
              </a:rPr>
              <a:t>of Credit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1745D8-5109-4738-8BAA-0582663CF7B3}"/>
              </a:ext>
            </a:extLst>
          </p:cNvPr>
          <p:cNvSpPr txBox="1"/>
          <p:nvPr/>
        </p:nvSpPr>
        <p:spPr>
          <a:xfrm>
            <a:off x="2731424" y="4506512"/>
            <a:ext cx="175625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/>
              <a:t>Probability</a:t>
            </a:r>
          </a:p>
          <a:p>
            <a:r>
              <a:rPr lang="en-US" sz="2800"/>
              <a:t>of Default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50B143D-6E94-48A1-AD2E-B9B25108D227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1550977" y="3824031"/>
            <a:ext cx="1180447" cy="46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625BCB-96D0-4D8A-A298-9FB8F5E3EF98}"/>
              </a:ext>
            </a:extLst>
          </p:cNvPr>
          <p:cNvCxnSpPr>
            <a:cxnSpLocks/>
          </p:cNvCxnSpPr>
          <p:nvPr/>
        </p:nvCxnSpPr>
        <p:spPr>
          <a:xfrm>
            <a:off x="1550977" y="3824030"/>
            <a:ext cx="1180447" cy="11595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E65DFDE-CB79-4A2A-85C4-1739D0F0627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1550977" y="2673746"/>
            <a:ext cx="1180447" cy="115028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541CE1B-69A3-418B-A8AB-15911C84D20C}"/>
              </a:ext>
            </a:extLst>
          </p:cNvPr>
          <p:cNvSpPr txBox="1"/>
          <p:nvPr/>
        </p:nvSpPr>
        <p:spPr>
          <a:xfrm>
            <a:off x="5740626" y="2412135"/>
            <a:ext cx="2328179" cy="52322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2">
                    <a:lumMod val="90000"/>
                  </a:schemeClr>
                </a:solidFill>
              </a:rPr>
              <a:t>Classification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9F1F73-94CB-48A0-A0BE-879E5FD5641C}"/>
              </a:ext>
            </a:extLst>
          </p:cNvPr>
          <p:cNvSpPr txBox="1"/>
          <p:nvPr/>
        </p:nvSpPr>
        <p:spPr>
          <a:xfrm>
            <a:off x="5967682" y="3562420"/>
            <a:ext cx="2068877" cy="52322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bg2">
                    <a:lumMod val="90000"/>
                  </a:schemeClr>
                </a:solidFill>
              </a:rPr>
              <a:t>Regression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44A1C03-1EBD-4C69-9E12-D42E57DCE0FC}"/>
              </a:ext>
            </a:extLst>
          </p:cNvPr>
          <p:cNvSpPr txBox="1"/>
          <p:nvPr/>
        </p:nvSpPr>
        <p:spPr>
          <a:xfrm>
            <a:off x="5535883" y="4721955"/>
            <a:ext cx="29324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Logistic Regression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470AEB1-8515-4AEA-969D-34C1F676C93C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 flipV="1">
            <a:off x="4487674" y="2673745"/>
            <a:ext cx="1252952" cy="1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0F3F5A7-4347-47A1-A394-2C6322E1099E}"/>
              </a:ext>
            </a:extLst>
          </p:cNvPr>
          <p:cNvCxnSpPr>
            <a:cxnSpLocks/>
            <a:stCxn id="9" idx="3"/>
            <a:endCxn id="32" idx="1"/>
          </p:cNvCxnSpPr>
          <p:nvPr/>
        </p:nvCxnSpPr>
        <p:spPr>
          <a:xfrm flipV="1">
            <a:off x="4487674" y="3824030"/>
            <a:ext cx="1480008" cy="4626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95D9BA4-0E59-4B97-8701-9150804E228F}"/>
              </a:ext>
            </a:extLst>
          </p:cNvPr>
          <p:cNvCxnSpPr>
            <a:cxnSpLocks/>
            <a:stCxn id="10" idx="3"/>
            <a:endCxn id="33" idx="1"/>
          </p:cNvCxnSpPr>
          <p:nvPr/>
        </p:nvCxnSpPr>
        <p:spPr>
          <a:xfrm flipV="1">
            <a:off x="4487674" y="4983565"/>
            <a:ext cx="1048209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F834D90-3F31-44A3-A070-25A25319616B}"/>
                  </a:ext>
                </a:extLst>
              </p:cNvPr>
              <p:cNvSpPr txBox="1"/>
              <p:nvPr/>
            </p:nvSpPr>
            <p:spPr>
              <a:xfrm>
                <a:off x="9269682" y="2412642"/>
                <a:ext cx="2206038" cy="523220"/>
              </a:xfrm>
              <a:prstGeom prst="rect">
                <a:avLst/>
              </a:prstGeom>
              <a:noFill/>
              <a:ln>
                <a:solidFill>
                  <a:schemeClr val="bg2">
                    <a:lumMod val="9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∈{−1,+1}</m:t>
                      </m:r>
                    </m:oMath>
                  </m:oMathPara>
                </a14:m>
                <a:endParaRPr lang="en-US" sz="280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F834D90-3F31-44A3-A070-25A253196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9682" y="2412642"/>
                <a:ext cx="220603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2">
                    <a:lumMod val="9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74D6AA3-DE6F-4250-B335-692C1C02939E}"/>
                  </a:ext>
                </a:extLst>
              </p:cNvPr>
              <p:cNvSpPr txBox="1"/>
              <p:nvPr/>
            </p:nvSpPr>
            <p:spPr>
              <a:xfrm>
                <a:off x="9269682" y="3562420"/>
                <a:ext cx="2206038" cy="523220"/>
              </a:xfrm>
              <a:prstGeom prst="rect">
                <a:avLst/>
              </a:prstGeom>
              <a:noFill/>
              <a:ln>
                <a:solidFill>
                  <a:schemeClr val="bg2">
                    <a:lumMod val="9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b="0" i="1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80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74D6AA3-DE6F-4250-B335-692C1C029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9682" y="3562420"/>
                <a:ext cx="220603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2">
                    <a:lumMod val="9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12ED973-593B-4CF5-99DF-83A374A513E8}"/>
                  </a:ext>
                </a:extLst>
              </p:cNvPr>
              <p:cNvSpPr txBox="1"/>
              <p:nvPr/>
            </p:nvSpPr>
            <p:spPr>
              <a:xfrm>
                <a:off x="9269682" y="4721955"/>
                <a:ext cx="2206038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800"/>
                  <a:t>[0,1]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12ED973-593B-4CF5-99DF-83A374A51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9682" y="4721955"/>
                <a:ext cx="2206038" cy="523220"/>
              </a:xfrm>
              <a:prstGeom prst="rect">
                <a:avLst/>
              </a:prstGeom>
              <a:blipFill>
                <a:blip r:embed="rId4"/>
                <a:stretch>
                  <a:fillRect t="-10345" b="-3218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0637983-D148-4D79-9A53-7DF95324DDF3}"/>
              </a:ext>
            </a:extLst>
          </p:cNvPr>
          <p:cNvCxnSpPr>
            <a:cxnSpLocks/>
            <a:stCxn id="31" idx="3"/>
            <a:endCxn id="42" idx="1"/>
          </p:cNvCxnSpPr>
          <p:nvPr/>
        </p:nvCxnSpPr>
        <p:spPr>
          <a:xfrm>
            <a:off x="8068805" y="2673745"/>
            <a:ext cx="1200877" cy="507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1E94EF0-8AAC-4C24-B319-29153C362770}"/>
              </a:ext>
            </a:extLst>
          </p:cNvPr>
          <p:cNvCxnSpPr>
            <a:cxnSpLocks/>
            <a:stCxn id="32" idx="3"/>
            <a:endCxn id="43" idx="1"/>
          </p:cNvCxnSpPr>
          <p:nvPr/>
        </p:nvCxnSpPr>
        <p:spPr>
          <a:xfrm>
            <a:off x="8036559" y="3824030"/>
            <a:ext cx="1233123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1E4F5EA-DFD4-4232-A084-CCE131AA06B4}"/>
              </a:ext>
            </a:extLst>
          </p:cNvPr>
          <p:cNvCxnSpPr>
            <a:cxnSpLocks/>
            <a:stCxn id="33" idx="3"/>
            <a:endCxn id="44" idx="1"/>
          </p:cNvCxnSpPr>
          <p:nvPr/>
        </p:nvCxnSpPr>
        <p:spPr>
          <a:xfrm>
            <a:off x="8468360" y="4983565"/>
            <a:ext cx="80132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E346F4C-DB77-43A4-ABD4-85939B56E0FE}"/>
                  </a:ext>
                </a:extLst>
              </p:cNvPr>
              <p:cNvSpPr txBox="1"/>
              <p:nvPr/>
            </p:nvSpPr>
            <p:spPr>
              <a:xfrm>
                <a:off x="4274658" y="5888092"/>
                <a:ext cx="9245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800" b="1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E346F4C-DB77-43A4-ABD4-85939B56E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658" y="5888092"/>
                <a:ext cx="92456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>
            <a:extLst>
              <a:ext uri="{FF2B5EF4-FFF2-40B4-BE49-F238E27FC236}">
                <a16:creationId xmlns:a16="http://schemas.microsoft.com/office/drawing/2014/main" id="{07967955-7857-4669-8FB3-7261BFF61E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3476" y="5558153"/>
            <a:ext cx="1174515" cy="11777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B45E308-D593-4243-BF0D-22AE8DF39D32}"/>
                  </a:ext>
                </a:extLst>
              </p:cNvPr>
              <p:cNvSpPr txBox="1"/>
              <p:nvPr/>
            </p:nvSpPr>
            <p:spPr>
              <a:xfrm>
                <a:off x="8160291" y="5885400"/>
                <a:ext cx="19497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B45E308-D593-4243-BF0D-22AE8DF39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291" y="5885400"/>
                <a:ext cx="194970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500F128-586F-462F-9E68-CEDDD59E7C10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7467991" y="6147010"/>
            <a:ext cx="692300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BA163F-315E-42D9-8912-767624084C6B}"/>
                  </a:ext>
                </a:extLst>
              </p:cNvPr>
              <p:cNvSpPr txBox="1"/>
              <p:nvPr/>
            </p:nvSpPr>
            <p:spPr>
              <a:xfrm>
                <a:off x="10637029" y="5885400"/>
                <a:ext cx="9877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[0,1]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BA163F-315E-42D9-8912-767624084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7029" y="5885400"/>
                <a:ext cx="98777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CC8D536-3DAB-45F6-884F-9310ED5B51EE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>
            <a:off x="10109991" y="6147010"/>
            <a:ext cx="52703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148BBB8-E500-4A2E-8307-4483DDE161FF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5199218" y="6147011"/>
            <a:ext cx="1094258" cy="26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227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54624-17A5-4A5F-B266-A90C71827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Predicting a Probability: Logistic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E0A43-FAB6-4F9D-9E2F-A60A44C91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1D0D399-238F-4B62-8F13-A358111C025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3272985"/>
          <a:ext cx="363452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073">
                  <a:extLst>
                    <a:ext uri="{9D8B030D-6E8A-4147-A177-3AD203B41FA5}">
                      <a16:colId xmlns:a16="http://schemas.microsoft.com/office/drawing/2014/main" val="378225765"/>
                    </a:ext>
                  </a:extLst>
                </a:gridCol>
                <a:gridCol w="1797449">
                  <a:extLst>
                    <a:ext uri="{9D8B030D-6E8A-4147-A177-3AD203B41FA5}">
                      <a16:colId xmlns:a16="http://schemas.microsoft.com/office/drawing/2014/main" val="117859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33 years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445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gender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855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blood pressure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137/91 mm Hg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556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HDL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8777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LDL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7564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BMI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23.7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5007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82918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F9E564E-BB57-4DCB-9C19-3DCED1B1C92B}"/>
              </a:ext>
            </a:extLst>
          </p:cNvPr>
          <p:cNvSpPr txBox="1"/>
          <p:nvPr/>
        </p:nvSpPr>
        <p:spPr>
          <a:xfrm>
            <a:off x="1498573" y="2643460"/>
            <a:ext cx="2313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Patient Record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E13F05-E86E-4BC5-A71D-16EFFB02FBDD}"/>
              </a:ext>
            </a:extLst>
          </p:cNvPr>
          <p:cNvSpPr txBox="1"/>
          <p:nvPr/>
        </p:nvSpPr>
        <p:spPr>
          <a:xfrm>
            <a:off x="838200" y="1840698"/>
            <a:ext cx="8298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Will the subject have a heart attack over the next year?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274D9A-418F-4269-A305-D367E53D3544}"/>
                  </a:ext>
                </a:extLst>
              </p:cNvPr>
              <p:cNvSpPr txBox="1"/>
              <p:nvPr/>
            </p:nvSpPr>
            <p:spPr>
              <a:xfrm>
                <a:off x="4650377" y="3166680"/>
                <a:ext cx="6860404" cy="2735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/>
                  <a:t>Classification:</a:t>
                </a:r>
                <a:r>
                  <a:rPr lang="en-US" sz="2800"/>
                  <a:t> Yes / No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∈{−1,+1}</m:t>
                    </m:r>
                  </m:oMath>
                </a14:m>
                <a:r>
                  <a:rPr lang="en-US" sz="2800"/>
                  <a:t> </a:t>
                </a:r>
              </a:p>
              <a:p>
                <a:endParaRPr lang="en-US" sz="2800"/>
              </a:p>
              <a:p>
                <a:r>
                  <a:rPr lang="en-US" sz="2800" b="1"/>
                  <a:t>Logistic Regression:</a:t>
                </a:r>
                <a:r>
                  <a:rPr lang="en-US" sz="2800"/>
                  <a:t> Likelihood of heart attack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sz="280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sz="280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274D9A-418F-4269-A305-D367E53D3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377" y="3166680"/>
                <a:ext cx="6860404" cy="2735429"/>
              </a:xfrm>
              <a:prstGeom prst="rect">
                <a:avLst/>
              </a:prstGeom>
              <a:blipFill>
                <a:blip r:embed="rId2"/>
                <a:stretch>
                  <a:fillRect l="-1867" t="-2004" r="-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1977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BC56-C82C-4F4F-8E1D-11E429802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3" y="365125"/>
            <a:ext cx="11160905" cy="1325563"/>
          </a:xfrm>
        </p:spPr>
        <p:txBody>
          <a:bodyPr/>
          <a:lstStyle/>
          <a:p>
            <a:pPr algn="ctr"/>
            <a:r>
              <a:rPr lang="en-US"/>
              <a:t>Predicting a Probability Using the Linear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5C244A-875D-47CF-8F86-B134746EB7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77747" y="3434920"/>
                <a:ext cx="4707853" cy="100526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5C244A-875D-47CF-8F86-B134746EB7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77747" y="3434920"/>
                <a:ext cx="4707853" cy="100526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6A248-5093-4DF5-BFDA-DC53AC716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4E7952-6BE5-4575-9BFA-16E1D4540F5F}"/>
                  </a:ext>
                </a:extLst>
              </p:cNvPr>
              <p:cNvSpPr txBox="1"/>
              <p:nvPr/>
            </p:nvSpPr>
            <p:spPr>
              <a:xfrm>
                <a:off x="1980820" y="2155564"/>
                <a:ext cx="9245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800" b="1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4E7952-6BE5-4575-9BFA-16E1D4540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820" y="2155564"/>
                <a:ext cx="9245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34CD06C-AD46-4839-99DC-3BB108B5E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9638" y="1825625"/>
            <a:ext cx="1174515" cy="11777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20FBFD-3A0A-4D72-BF9A-2E10C0BBEEEE}"/>
                  </a:ext>
                </a:extLst>
              </p:cNvPr>
              <p:cNvSpPr txBox="1"/>
              <p:nvPr/>
            </p:nvSpPr>
            <p:spPr>
              <a:xfrm>
                <a:off x="5866453" y="2152872"/>
                <a:ext cx="19497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20FBFD-3A0A-4D72-BF9A-2E10C0BBE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453" y="2152872"/>
                <a:ext cx="19497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1D9A9D-DFA8-471A-A605-651BE7392DE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5174153" y="2414482"/>
            <a:ext cx="692300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8092F2-8D86-43D0-8D93-8B9C65FC35A7}"/>
                  </a:ext>
                </a:extLst>
              </p:cNvPr>
              <p:cNvSpPr txBox="1"/>
              <p:nvPr/>
            </p:nvSpPr>
            <p:spPr>
              <a:xfrm>
                <a:off x="8343191" y="2152872"/>
                <a:ext cx="9877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[0,1]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8092F2-8D86-43D0-8D93-8B9C65FC3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191" y="2152872"/>
                <a:ext cx="98777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F14D949-9490-49BC-B7B1-BE9F5B4311F7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7816153" y="2414482"/>
            <a:ext cx="52703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4D03F63-5C78-4A4E-86D0-9CCF52CBCA1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905380" y="2414483"/>
            <a:ext cx="1094258" cy="26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6F44CAF7-3BE1-49A9-A95E-0E8CEC1C02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7685" y="3118433"/>
            <a:ext cx="4814297" cy="30206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2669A2BE-24EB-4EA0-BBA9-026F4A915F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77747" y="5202336"/>
                <a:ext cx="4707853" cy="14812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/>
                  <a:t>           	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2669A2BE-24EB-4EA0-BBA9-026F4A915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747" y="5202336"/>
                <a:ext cx="4707853" cy="14812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053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F1A15-9441-48AD-9020-FAF4565E3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2" y="114119"/>
            <a:ext cx="11591365" cy="1325563"/>
          </a:xfrm>
        </p:spPr>
        <p:txBody>
          <a:bodyPr/>
          <a:lstStyle/>
          <a:p>
            <a:r>
              <a:rPr lang="en-US"/>
              <a:t>The Logistic Regression Setting: Data is Still Binary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2C21A1-1FF4-4705-9554-85789F5DA2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9859"/>
                <a:ext cx="10515600" cy="51616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/>
                  <a:t>			Patient’s health record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∈{−1,+1}</m:t>
                    </m:r>
                  </m:oMath>
                </a14:m>
                <a:r>
                  <a:rPr lang="en-US"/>
                  <a:t> 	Did they have a heart attack?</a:t>
                </a:r>
              </a:p>
              <a:p>
                <a:pPr marL="0" indent="0">
                  <a:buNone/>
                </a:pPr>
                <a:r>
                  <a:rPr lang="en-US"/>
                  <a:t>			Cannot measure this as a probability</a:t>
                </a:r>
              </a:p>
              <a:p>
                <a:pPr marL="0" indent="0">
                  <a:buNone/>
                </a:pPr>
                <a:r>
                  <a:rPr lang="en-US"/>
                  <a:t>			Event either occurs or does not</a:t>
                </a:r>
              </a:p>
              <a:p>
                <a:pPr marL="0" indent="0">
                  <a:buNone/>
                </a:pPr>
                <a:endParaRPr lang="en-US" b="1" u="sng"/>
              </a:p>
              <a:p>
                <a:pPr marL="0" indent="0">
                  <a:buNone/>
                </a:pPr>
                <a:r>
                  <a:rPr lang="en-US" b="1" u="sng"/>
                  <a:t>Logistic Regression:</a:t>
                </a:r>
              </a:p>
              <a:p>
                <a:r>
                  <a:rPr lang="en-US"/>
                  <a:t>Given observations of an event</a:t>
                </a:r>
              </a:p>
              <a:p>
                <a:r>
                  <a:rPr lang="en-US"/>
                  <a:t>Infer its probability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2C21A1-1FF4-4705-9554-85789F5DA2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9859"/>
                <a:ext cx="10515600" cy="5161616"/>
              </a:xfrm>
              <a:blipFill>
                <a:blip r:embed="rId2"/>
                <a:stretch>
                  <a:fillRect l="-1217" b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7BC95-AF60-42AB-BAEE-8C72932DD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8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8D25C-2209-4D20-9A85-AD155444C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Target Function is Inherently Noisy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BE2B27-6A72-4214-9B1B-C86E1CF634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=+1|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b="0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 algn="ctr">
                  <a:buNone/>
                </a:pPr>
                <a:r>
                  <a:rPr lang="en-US"/>
                  <a:t>Data generated from noisy target function</a:t>
                </a:r>
              </a:p>
              <a:p>
                <a:pPr marL="0" indent="0" algn="ctr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=+1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=−1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	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BE2B27-6A72-4214-9B1B-C86E1CF634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7E6A2-57B8-4714-817E-5AA59A3D0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9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BFBEE3E-D2D3-4F8F-8796-DA4E4B193D29}"/>
              </a:ext>
            </a:extLst>
          </p:cNvPr>
          <p:cNvCxnSpPr/>
          <p:nvPr/>
        </p:nvCxnSpPr>
        <p:spPr>
          <a:xfrm>
            <a:off x="5979459" y="2415988"/>
            <a:ext cx="0" cy="1143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1782</Words>
  <Application>Microsoft Macintosh PowerPoint</Application>
  <PresentationFormat>Widescreen</PresentationFormat>
  <Paragraphs>349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Aptos</vt:lpstr>
      <vt:lpstr>Aptos Display</vt:lpstr>
      <vt:lpstr>Arial</vt:lpstr>
      <vt:lpstr>Cambria Math</vt:lpstr>
      <vt:lpstr>Consolas</vt:lpstr>
      <vt:lpstr>Wingdings</vt:lpstr>
      <vt:lpstr>Office Theme</vt:lpstr>
      <vt:lpstr>PowerPoint Presentation</vt:lpstr>
      <vt:lpstr>Preliminaries: Gradient</vt:lpstr>
      <vt:lpstr>Linear Models for Three Learning Problems</vt:lpstr>
      <vt:lpstr>Linear Models: The Linear Signal</vt:lpstr>
      <vt:lpstr>Linear Models for Three Learning Problems</vt:lpstr>
      <vt:lpstr>Predicting a Probability: Logistic Regression</vt:lpstr>
      <vt:lpstr>Predicting a Probability Using the Linear Signal</vt:lpstr>
      <vt:lpstr>The Logistic Regression Setting: Data is Still Binary</vt:lpstr>
      <vt:lpstr>The Target Function is Inherently Noisy</vt:lpstr>
      <vt:lpstr>Measuring Error</vt:lpstr>
      <vt:lpstr>Measuring Error E_in (h)</vt:lpstr>
      <vt:lpstr>Cross Entropy Error Measure</vt:lpstr>
      <vt:lpstr>Cross Entropy Error Measure</vt:lpstr>
      <vt:lpstr>Recall: Probabilities from the Linear Signal</vt:lpstr>
      <vt:lpstr>Cross Entropy Error Measure</vt:lpstr>
      <vt:lpstr>Cross Entropy Error Measure</vt:lpstr>
      <vt:lpstr>Method of Maximum Likelihood: Minimize Cross Entropy Error</vt:lpstr>
      <vt:lpstr>Hill Descent</vt:lpstr>
      <vt:lpstr>How to Roll Down the Hill?</vt:lpstr>
      <vt:lpstr>Rolling Down ≡ Iterating the Negative Gradient</vt:lpstr>
      <vt:lpstr>Picking the “Learning Rate” η</vt:lpstr>
      <vt:lpstr>Good News! There is Only One Valley</vt:lpstr>
      <vt:lpstr>Rolling Down</vt:lpstr>
      <vt:lpstr>Rolling Down</vt:lpstr>
      <vt:lpstr>(Is the Gradient)</vt:lpstr>
      <vt:lpstr>The (fixed learning rate) Gradient Descent Algorithm</vt:lpstr>
      <vt:lpstr>The Gradient Descent (GD) Algorithm</vt:lpstr>
      <vt:lpstr>Stochastic Gradient Descent (SGD)</vt:lpstr>
      <vt:lpstr>Stochastic Gradient Descent for Logistic Regression</vt:lpstr>
      <vt:lpstr>SGD for Logistic Regression</vt:lpstr>
      <vt:lpstr>Why Stochastic Gradient Descent?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Zhaohan Xi</dc:creator>
  <cp:lastModifiedBy>Zhaohan Xi</cp:lastModifiedBy>
  <cp:revision>4</cp:revision>
  <dcterms:created xsi:type="dcterms:W3CDTF">2025-02-10T15:41:12Z</dcterms:created>
  <dcterms:modified xsi:type="dcterms:W3CDTF">2025-02-12T08:02:36Z</dcterms:modified>
</cp:coreProperties>
</file>