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527" r:id="rId3"/>
    <p:sldId id="1528" r:id="rId4"/>
    <p:sldId id="1529" r:id="rId5"/>
    <p:sldId id="1530" r:id="rId6"/>
    <p:sldId id="1531" r:id="rId7"/>
    <p:sldId id="1532" r:id="rId8"/>
    <p:sldId id="1533" r:id="rId9"/>
    <p:sldId id="1534" r:id="rId10"/>
    <p:sldId id="1535" r:id="rId11"/>
    <p:sldId id="1536" r:id="rId12"/>
    <p:sldId id="1537" r:id="rId13"/>
    <p:sldId id="1538" r:id="rId14"/>
    <p:sldId id="1539" r:id="rId15"/>
    <p:sldId id="1540" r:id="rId16"/>
    <p:sldId id="1541" r:id="rId17"/>
    <p:sldId id="1542" r:id="rId18"/>
    <p:sldId id="1543" r:id="rId19"/>
    <p:sldId id="1544" r:id="rId20"/>
    <p:sldId id="1548" r:id="rId21"/>
    <p:sldId id="1549" r:id="rId22"/>
    <p:sldId id="1550" r:id="rId23"/>
    <p:sldId id="1551" r:id="rId24"/>
    <p:sldId id="1552" r:id="rId25"/>
    <p:sldId id="1553" r:id="rId26"/>
    <p:sldId id="1554" r:id="rId27"/>
    <p:sldId id="1555" r:id="rId28"/>
    <p:sldId id="1556" r:id="rId29"/>
    <p:sldId id="1557" r:id="rId30"/>
    <p:sldId id="1558" r:id="rId31"/>
    <p:sldId id="1559" r:id="rId32"/>
    <p:sldId id="1560" r:id="rId33"/>
    <p:sldId id="1561" r:id="rId34"/>
    <p:sldId id="1562" r:id="rId35"/>
    <p:sldId id="1563" r:id="rId36"/>
    <p:sldId id="1564" r:id="rId37"/>
    <p:sldId id="1565" r:id="rId38"/>
    <p:sldId id="1566" r:id="rId39"/>
    <p:sldId id="1567" r:id="rId40"/>
    <p:sldId id="1568" r:id="rId41"/>
    <p:sldId id="1569" r:id="rId42"/>
    <p:sldId id="1570" r:id="rId43"/>
    <p:sldId id="1571" r:id="rId44"/>
    <p:sldId id="1572" r:id="rId45"/>
    <p:sldId id="1546" r:id="rId46"/>
    <p:sldId id="154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ED2B-C782-5ED6-09E3-B3C9B4A8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7B7E-80C5-1472-2696-BEC3DFF1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9816-9D39-C43E-DB54-5A42A978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C817-38B6-641F-09C5-D27B4F3F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11F3-081A-1647-7CED-DB7D2E09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D14E-659D-184F-D47A-804A38F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6AB5-68B6-A50B-3C72-338B76478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269F-DD99-AA4A-405E-93B8FD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177C-A55C-0A8F-A990-D5DBE935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B8FE-C18B-888A-25D3-27F5A4B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BF5EE-F1EB-3F8A-B5C0-152B6316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9A10-5405-E191-AA69-42A9D044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4E6E-E0AC-19E7-3E0C-182E540D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5B87-683C-24AA-3E0B-B706AE3B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3DCE-9D62-AF2A-7C10-9B3921CF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D975-0936-ABAE-76E6-CEF4849C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B8E7-95CF-52B3-BC56-473953E3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3EF6-07B5-5C2B-B569-0BF82BD6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3D33-36D1-7CEF-8158-ABE18D62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9AC5-214F-F8B7-2FD0-101357D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9761-E222-E01B-E1AE-651B4BE9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32784-5314-736C-302E-4DBBB8F9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600F-F8E9-3916-210C-1CE960E9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C6A5-4B83-10A0-84BD-0AF7A7C2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4E1E-6A01-CA10-4453-A2C06456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83B-60A1-F0E9-86B0-FDE6AEA0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2C92-E6FF-8B43-A8D3-4CB7A42C0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D806-7457-52D6-4107-DD78641DD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2F0E-550F-5DAD-57A9-42B632D6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E28A-0A0C-3F91-D843-EBBC743E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8FE78-2DE5-1B8D-129C-3F227BFC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2CC9-3448-1C86-803B-7880ABA1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ADBC-C807-F791-B995-1C261554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B9824-6126-DBF6-9E79-834EA8E1A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44654-0118-732E-A06B-7B68AEA0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F170B-5E53-4743-B8C3-A6324B179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0F0DF-036B-87A9-8E1F-26DA5279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E9ABE-3531-FD85-A1B8-58C76131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86A83-9BD7-6467-64F9-226DA7EA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2592-FD26-7168-FFE9-A4B0F5A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E4A5E-B5E2-BA7A-E419-87941825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DCD18-17CF-3CF7-4A4D-05708A48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8A1AE-31DF-E242-38D8-E0E52FB8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7E07E-A53B-12C1-8959-7323E74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89499-29FB-F45D-AE32-314190E0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8FB80-966B-EA1A-E348-0B0130AD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9BD9-1BDF-D922-7DE3-A486242E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2B89-20FB-CD87-62E7-D8C6FC36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82B76-4737-4DF3-3E7D-31A84F30B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68AB-36B5-5768-D248-FC2E0CD1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15041-D540-2C1E-F7B7-F1B11615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3D10-6975-AF0C-0E2F-CC32E5A1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2AB0-54CE-8EC7-349F-28933EA0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59C4C-50A6-FDF4-5617-09D7E6B0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6A255-3061-58F0-94F0-5747859A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B4F7-0ABF-BE81-A370-2E06A3A9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4635-6408-4E69-525B-594CE1CD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DC07-C9FD-0457-307A-05331475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1ECD2-E6CC-316E-AF1C-E1C906F9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710CE-3A9A-62D1-AC67-E1D9B17B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DA08-D78B-E1AE-4B9C-227FDCBE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F3EC-22F5-C241-9019-3D551EDBCF4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B56-5D80-F7CB-4863-5B774B8E0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8884-C0EE-F532-8F50-A192C948D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6B34-27CC-E545-A050-81111C7E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348-F1B8-0096-A023-7CA91D363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34209-449A-0F31-11D5-324699E1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66615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A28-33E1-47E0-95F1-6BC1DFC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E00-C72E-44B4-B38F-48C80F0A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385FD-323A-4D7E-81D4-0C914047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7" y="182562"/>
            <a:ext cx="109785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A28-33E1-47E0-95F1-6BC1DFC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E00-C72E-44B4-B38F-48C80F0A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385FD-323A-4D7E-81D4-0C914047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7" y="182562"/>
            <a:ext cx="10978543" cy="64928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0118A77-FECC-48E9-97E9-2D21FEF085DA}"/>
              </a:ext>
            </a:extLst>
          </p:cNvPr>
          <p:cNvSpPr/>
          <p:nvPr/>
        </p:nvSpPr>
        <p:spPr>
          <a:xfrm>
            <a:off x="5154669" y="5124785"/>
            <a:ext cx="4862946" cy="1460500"/>
          </a:xfrm>
          <a:prstGeom prst="wedgeRoundRectCallout">
            <a:avLst>
              <a:gd name="adj1" fmla="val -34071"/>
              <a:gd name="adj2" fmla="val -87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</a:t>
            </a:r>
            <a:r>
              <a:rPr lang="en-US" sz="2400" dirty="0" err="1"/>
              <a:t>PartialOrd</a:t>
            </a:r>
            <a:r>
              <a:rPr lang="en-US" sz="2400" dirty="0"/>
              <a:t> is a</a:t>
            </a:r>
            <a:r>
              <a:rPr lang="en-US" sz="2400" b="1" i="1" dirty="0"/>
              <a:t> trait</a:t>
            </a:r>
          </a:p>
        </p:txBody>
      </p:sp>
    </p:spTree>
    <p:extLst>
      <p:ext uri="{BB962C8B-B14F-4D97-AF65-F5344CB8AC3E}">
        <p14:creationId xmlns:p14="http://schemas.microsoft.com/office/powerpoint/2010/main" val="259274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A28-33E1-47E0-95F1-6BC1DFC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E00-C72E-44B4-B38F-48C80F0A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385FD-323A-4D7E-81D4-0C914047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7" y="182562"/>
            <a:ext cx="10978543" cy="64928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0118A77-FECC-48E9-97E9-2D21FEF085DA}"/>
              </a:ext>
            </a:extLst>
          </p:cNvPr>
          <p:cNvSpPr/>
          <p:nvPr/>
        </p:nvSpPr>
        <p:spPr>
          <a:xfrm>
            <a:off x="5154669" y="5124785"/>
            <a:ext cx="4862946" cy="1550652"/>
          </a:xfrm>
          <a:prstGeom prst="wedgeRoundRectCallout">
            <a:avLst>
              <a:gd name="adj1" fmla="val -34071"/>
              <a:gd name="adj2" fmla="val -87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means that largest won’t work for all possible types because not all possible types have a partial ordering ( &gt; ) on them!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107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52A-23B3-4DBD-9AA3-2936EB2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work for structs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474A-536F-4674-8403-4DFD0FD1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7882-8805-4F06-B955-2C745FE7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62" y="1825625"/>
            <a:ext cx="8830318" cy="42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52A-23B3-4DBD-9AA3-2936EB2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work for structs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474A-536F-4674-8403-4DFD0FD1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7882-8805-4F06-B955-2C745FE7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62" y="1825625"/>
            <a:ext cx="8830318" cy="4240300"/>
          </a:xfrm>
          <a:prstGeom prst="rect">
            <a:avLst/>
          </a:prstGeom>
        </p:spPr>
      </p:pic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B863D3DF-0D04-4A3F-993A-82FF813D7502}"/>
              </a:ext>
            </a:extLst>
          </p:cNvPr>
          <p:cNvSpPr/>
          <p:nvPr/>
        </p:nvSpPr>
        <p:spPr>
          <a:xfrm>
            <a:off x="6309891" y="4570792"/>
            <a:ext cx="5573969" cy="1550652"/>
          </a:xfrm>
          <a:prstGeom prst="wedgeRoundRectCallout">
            <a:avLst>
              <a:gd name="adj1" fmla="val -44931"/>
              <a:gd name="adj2" fmla="val -111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Pint&lt;T&gt; struct is generic over some type 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x and y are both the same type T</a:t>
            </a:r>
          </a:p>
        </p:txBody>
      </p:sp>
    </p:spTree>
    <p:extLst>
      <p:ext uri="{BB962C8B-B14F-4D97-AF65-F5344CB8AC3E}">
        <p14:creationId xmlns:p14="http://schemas.microsoft.com/office/powerpoint/2010/main" val="23047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AC7-C6A6-4D32-B5B2-0340234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EE90-0950-44B2-A385-04E4660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D3209-0357-40A5-A749-394DC80C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8690"/>
            <a:ext cx="10303100" cy="20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AC7-C6A6-4D32-B5B2-0340234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EE90-0950-44B2-A385-04E4660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D3209-0357-40A5-A749-394DC80C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8690"/>
            <a:ext cx="10303100" cy="2060619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447F739D-5DB6-4994-A137-66084A25E85B}"/>
              </a:ext>
            </a:extLst>
          </p:cNvPr>
          <p:cNvSpPr/>
          <p:nvPr/>
        </p:nvSpPr>
        <p:spPr>
          <a:xfrm>
            <a:off x="7378009" y="3322749"/>
            <a:ext cx="4238735" cy="34018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Will it compile?</a:t>
            </a:r>
          </a:p>
        </p:txBody>
      </p:sp>
    </p:spTree>
    <p:extLst>
      <p:ext uri="{BB962C8B-B14F-4D97-AF65-F5344CB8AC3E}">
        <p14:creationId xmlns:p14="http://schemas.microsoft.com/office/powerpoint/2010/main" val="34647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6982-2DDE-42B1-A0EF-FB8EDD8B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643D-53C6-4743-8CDB-35DF76FE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20CF3-5B95-45C2-B5C5-CBF75357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4" y="2203977"/>
            <a:ext cx="11100516" cy="27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CE86-3B9B-4D3D-8CB4-35CDD59C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CF91-DB9A-466B-92CE-87383D44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78136-4711-4375-8ACF-C37B5DE5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0" y="1253331"/>
            <a:ext cx="9659970" cy="4351338"/>
          </a:xfrm>
          <a:prstGeom prst="rect">
            <a:avLst/>
          </a:prstGeom>
        </p:spPr>
      </p:pic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FE3082C9-B46B-427C-A0CB-5E802FBC7F4D}"/>
              </a:ext>
            </a:extLst>
          </p:cNvPr>
          <p:cNvSpPr/>
          <p:nvPr/>
        </p:nvSpPr>
        <p:spPr>
          <a:xfrm>
            <a:off x="5061397" y="4570792"/>
            <a:ext cx="6822463" cy="1550652"/>
          </a:xfrm>
          <a:prstGeom prst="wedgeRoundRectCallout">
            <a:avLst>
              <a:gd name="adj1" fmla="val -44931"/>
              <a:gd name="adj2" fmla="val -111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Point&lt;T, U&gt; struct is generic over some type T and U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x is type T and y is type U</a:t>
            </a:r>
          </a:p>
        </p:txBody>
      </p:sp>
    </p:spTree>
    <p:extLst>
      <p:ext uri="{BB962C8B-B14F-4D97-AF65-F5344CB8AC3E}">
        <p14:creationId xmlns:p14="http://schemas.microsoft.com/office/powerpoint/2010/main" val="146018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CE86-3B9B-4D3D-8CB4-35CDD59C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CF91-DB9A-466B-92CE-87383D44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78136-4711-4375-8ACF-C37B5DE5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0" y="1253331"/>
            <a:ext cx="9659970" cy="4351338"/>
          </a:xfrm>
          <a:prstGeom prst="rect">
            <a:avLst/>
          </a:prstGeom>
        </p:spPr>
      </p:pic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FE3082C9-B46B-427C-A0CB-5E802FBC7F4D}"/>
              </a:ext>
            </a:extLst>
          </p:cNvPr>
          <p:cNvSpPr/>
          <p:nvPr/>
        </p:nvSpPr>
        <p:spPr>
          <a:xfrm>
            <a:off x="6096000" y="3399441"/>
            <a:ext cx="4134118" cy="1550652"/>
          </a:xfrm>
          <a:prstGeom prst="wedgeRoundRectCallout">
            <a:avLst>
              <a:gd name="adj1" fmla="val -5367"/>
              <a:gd name="adj2" fmla="val -111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 that T and U </a:t>
            </a:r>
            <a:r>
              <a:rPr lang="en-US" sz="2400" b="1" i="1" dirty="0"/>
              <a:t>can</a:t>
            </a:r>
            <a:r>
              <a:rPr lang="en-US" sz="2400" dirty="0"/>
              <a:t> be different but don’t have to be</a:t>
            </a:r>
          </a:p>
        </p:txBody>
      </p:sp>
    </p:spTree>
    <p:extLst>
      <p:ext uri="{BB962C8B-B14F-4D97-AF65-F5344CB8AC3E}">
        <p14:creationId xmlns:p14="http://schemas.microsoft.com/office/powerpoint/2010/main" val="13068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7D10-9DCE-428A-92E5-5EBB87D7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E42D-65F2-48D7-9041-5911DEF0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a program that finds the largest number in a list.</a:t>
            </a:r>
          </a:p>
          <a:p>
            <a:r>
              <a:rPr lang="en-US" dirty="0"/>
              <a:t>We’ll start with a vector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vec</a:t>
            </a:r>
            <a:r>
              <a:rPr lang="en-US" dirty="0"/>
              <a:t>![35, 50, 25, 100, 65]</a:t>
            </a:r>
          </a:p>
          <a:p>
            <a:r>
              <a:rPr lang="en-US" dirty="0"/>
              <a:t>Then we will find the largest number and print it out</a:t>
            </a:r>
          </a:p>
          <a:p>
            <a:r>
              <a:rPr lang="en-US" dirty="0"/>
              <a:t>Let’s do it with a simple iterator</a:t>
            </a:r>
          </a:p>
          <a:p>
            <a:r>
              <a:rPr lang="en-US" dirty="0"/>
              <a:t>Give it a try…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2673-B0AB-2852-8096-6B03F8F5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A861-24ED-D511-A32D-5A9E11D3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07F00-537C-B04C-9AF4-5B596C5A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525"/>
            <a:ext cx="12152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1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2673-B0AB-2852-8096-6B03F8F5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A861-24ED-D511-A32D-5A9E11D3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07F00-537C-B04C-9AF4-5B596C5A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525"/>
            <a:ext cx="12152851" cy="435133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50DA26A-5A52-102C-0528-9F85DB763021}"/>
              </a:ext>
            </a:extLst>
          </p:cNvPr>
          <p:cNvSpPr/>
          <p:nvPr/>
        </p:nvSpPr>
        <p:spPr>
          <a:xfrm>
            <a:off x="2365513" y="785743"/>
            <a:ext cx="3452191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writing an implementation for a Point&lt;T, U&gt; where T is an f32 and U is an f32</a:t>
            </a:r>
          </a:p>
        </p:txBody>
      </p:sp>
    </p:spTree>
    <p:extLst>
      <p:ext uri="{BB962C8B-B14F-4D97-AF65-F5344CB8AC3E}">
        <p14:creationId xmlns:p14="http://schemas.microsoft.com/office/powerpoint/2010/main" val="86398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36CD-4F79-0227-1AA0-B5D6F37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AC28-B168-53E8-5B64-661264A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E1A-E63B-8F87-3E66-77BAAB4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" y="1027906"/>
            <a:ext cx="12063591" cy="49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36CD-4F79-0227-1AA0-B5D6F37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AC28-B168-53E8-5B64-661264A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E1A-E63B-8F87-3E66-77BAAB4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" y="1027906"/>
            <a:ext cx="12063591" cy="490018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67699B-F725-ACB5-E94B-58942FC6C627}"/>
              </a:ext>
            </a:extLst>
          </p:cNvPr>
          <p:cNvSpPr/>
          <p:nvPr/>
        </p:nvSpPr>
        <p:spPr>
          <a:xfrm>
            <a:off x="506895" y="18255"/>
            <a:ext cx="3452191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let’s write a completely generic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6878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36CD-4F79-0227-1AA0-B5D6F37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AC28-B168-53E8-5B64-661264A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E1A-E63B-8F87-3E66-77BAAB4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" y="1027906"/>
            <a:ext cx="12063591" cy="490018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67699B-F725-ACB5-E94B-58942FC6C627}"/>
              </a:ext>
            </a:extLst>
          </p:cNvPr>
          <p:cNvSpPr/>
          <p:nvPr/>
        </p:nvSpPr>
        <p:spPr>
          <a:xfrm>
            <a:off x="447260" y="168671"/>
            <a:ext cx="4442792" cy="1522017"/>
          </a:xfrm>
          <a:prstGeom prst="wedgeRoundRectCallout">
            <a:avLst>
              <a:gd name="adj1" fmla="val 3276"/>
              <a:gd name="adj2" fmla="val 72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NB: The names for the generic types here don’t have to be the same as they were in the struct definition!</a:t>
            </a:r>
          </a:p>
          <a:p>
            <a:pPr algn="ctr"/>
            <a:r>
              <a:rPr lang="en-US" dirty="0"/>
              <a:t>(but you usually don’t want to make them different unless there is a reason!)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36CD-4F79-0227-1AA0-B5D6F37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AC28-B168-53E8-5B64-661264A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E1A-E63B-8F87-3E66-77BAAB4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" y="1027906"/>
            <a:ext cx="12063591" cy="490018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67699B-F725-ACB5-E94B-58942FC6C627}"/>
              </a:ext>
            </a:extLst>
          </p:cNvPr>
          <p:cNvSpPr/>
          <p:nvPr/>
        </p:nvSpPr>
        <p:spPr>
          <a:xfrm>
            <a:off x="5724939" y="929910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how anytime we are talking about a Point, we are always talking about it in terms of a </a:t>
            </a:r>
            <a:r>
              <a:rPr lang="en-US" b="1" i="1" dirty="0"/>
              <a:t>generic</a:t>
            </a:r>
            <a:r>
              <a:rPr lang="en-US" dirty="0"/>
              <a:t> Point with type parameters X1, and Y1.</a:t>
            </a:r>
          </a:p>
        </p:txBody>
      </p:sp>
    </p:spTree>
    <p:extLst>
      <p:ext uri="{BB962C8B-B14F-4D97-AF65-F5344CB8AC3E}">
        <p14:creationId xmlns:p14="http://schemas.microsoft.com/office/powerpoint/2010/main" val="1965757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36CD-4F79-0227-1AA0-B5D6F37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AC28-B168-53E8-5B64-661264A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7E1A-E63B-8F87-3E66-77BAAB4A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" y="1027906"/>
            <a:ext cx="12063591" cy="490018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67699B-F725-ACB5-E94B-58942FC6C627}"/>
              </a:ext>
            </a:extLst>
          </p:cNvPr>
          <p:cNvSpPr/>
          <p:nvPr/>
        </p:nvSpPr>
        <p:spPr>
          <a:xfrm>
            <a:off x="447260" y="168671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put the &lt;X1, Y1&gt; after “</a:t>
            </a:r>
            <a:r>
              <a:rPr lang="en-US" dirty="0" err="1"/>
              <a:t>impl</a:t>
            </a:r>
            <a:r>
              <a:rPr lang="en-US" dirty="0"/>
              <a:t>” Rust understands that we are treating Point as a generic type instead of a concrete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6913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A52-0E36-EF5D-66D2-C243FA83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0ABDE-14D6-553F-AF7C-0EDB54FE3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" y="1397397"/>
            <a:ext cx="12189618" cy="40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81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A52-0E36-EF5D-66D2-C243FA83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0ABDE-14D6-553F-AF7C-0EDB54FE3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" y="1397397"/>
            <a:ext cx="12189618" cy="4063206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168A632-AFAB-8049-5D05-5C1E19D20CA9}"/>
              </a:ext>
            </a:extLst>
          </p:cNvPr>
          <p:cNvSpPr/>
          <p:nvPr/>
        </p:nvSpPr>
        <p:spPr>
          <a:xfrm>
            <a:off x="1003851" y="1027906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Now, we introduce two new type parameters to the function </a:t>
            </a:r>
            <a:r>
              <a:rPr lang="en-US" dirty="0" err="1"/>
              <a:t>mixup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A52-0E36-EF5D-66D2-C243FA83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0ABDE-14D6-553F-AF7C-0EDB54FE3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" y="1397397"/>
            <a:ext cx="12189618" cy="4063206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168A632-AFAB-8049-5D05-5C1E19D20CA9}"/>
              </a:ext>
            </a:extLst>
          </p:cNvPr>
          <p:cNvSpPr/>
          <p:nvPr/>
        </p:nvSpPr>
        <p:spPr>
          <a:xfrm>
            <a:off x="4919868" y="898697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use those type parameters to make it so that self and other can be totally different concrete Point types!</a:t>
            </a:r>
          </a:p>
        </p:txBody>
      </p:sp>
    </p:spTree>
    <p:extLst>
      <p:ext uri="{BB962C8B-B14F-4D97-AF65-F5344CB8AC3E}">
        <p14:creationId xmlns:p14="http://schemas.microsoft.com/office/powerpoint/2010/main" val="41290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94CB-F9CF-4B27-B609-DC0488AD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F22A-1CB8-4993-91FC-12BD7060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A0908-8D04-4B2B-9676-2FF6AA7A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1" y="532550"/>
            <a:ext cx="10297100" cy="5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0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A52-0E36-EF5D-66D2-C243FA83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0ABDE-14D6-553F-AF7C-0EDB54FE3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" y="1397397"/>
            <a:ext cx="12189618" cy="4063206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168A632-AFAB-8049-5D05-5C1E19D20CA9}"/>
              </a:ext>
            </a:extLst>
          </p:cNvPr>
          <p:cNvSpPr/>
          <p:nvPr/>
        </p:nvSpPr>
        <p:spPr>
          <a:xfrm>
            <a:off x="7454347" y="878819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be returning a Point whose x member is of type X1 and whose y member is of type Y2</a:t>
            </a:r>
          </a:p>
        </p:txBody>
      </p:sp>
    </p:spTree>
    <p:extLst>
      <p:ext uri="{BB962C8B-B14F-4D97-AF65-F5344CB8AC3E}">
        <p14:creationId xmlns:p14="http://schemas.microsoft.com/office/powerpoint/2010/main" val="285867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49DA-0B4B-F561-9475-C3FD403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Awesome! But wait…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33D-375C-AD52-C8A3-F3AEB819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our </a:t>
            </a:r>
            <a:r>
              <a:rPr lang="en-US" dirty="0" err="1"/>
              <a:t>distance_from_origin</a:t>
            </a:r>
            <a:r>
              <a:rPr lang="en-US" dirty="0"/>
              <a:t>() function was defined on a concrete type (f32)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BD860-C3AC-9851-CF90-CCB0923B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6" y="3338285"/>
            <a:ext cx="8348868" cy="2989318"/>
          </a:xfrm>
          <a:prstGeom prst="rect">
            <a:avLst/>
          </a:prstGeom>
        </p:spPr>
      </p:pic>
      <p:sp>
        <p:nvSpPr>
          <p:cNvPr id="5" name="Explosion 2 4">
            <a:extLst>
              <a:ext uri="{FF2B5EF4-FFF2-40B4-BE49-F238E27FC236}">
                <a16:creationId xmlns:a16="http://schemas.microsoft.com/office/drawing/2014/main" id="{DABC78A4-79BC-0053-D103-E7C342CB2A0E}"/>
              </a:ext>
            </a:extLst>
          </p:cNvPr>
          <p:cNvSpPr/>
          <p:nvPr/>
        </p:nvSpPr>
        <p:spPr>
          <a:xfrm>
            <a:off x="3810002" y="2446880"/>
            <a:ext cx="2739886" cy="178281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Why?!?!</a:t>
            </a:r>
          </a:p>
        </p:txBody>
      </p:sp>
    </p:spTree>
    <p:extLst>
      <p:ext uri="{BB962C8B-B14F-4D97-AF65-F5344CB8AC3E}">
        <p14:creationId xmlns:p14="http://schemas.microsoft.com/office/powerpoint/2010/main" val="380364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49DA-0B4B-F561-9475-C3FD403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Awesome! But wait…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33D-375C-AD52-C8A3-F3AEB819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our </a:t>
            </a:r>
            <a:r>
              <a:rPr lang="en-US" dirty="0" err="1"/>
              <a:t>distance_from_origin</a:t>
            </a:r>
            <a:r>
              <a:rPr lang="en-US" dirty="0"/>
              <a:t>() function was defined on a concrete type (f32)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BD860-C3AC-9851-CF90-CCB0923B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6" y="3338285"/>
            <a:ext cx="8348868" cy="2989318"/>
          </a:xfrm>
          <a:prstGeom prst="rect">
            <a:avLst/>
          </a:prstGeom>
        </p:spPr>
      </p:pic>
      <p:sp>
        <p:nvSpPr>
          <p:cNvPr id="6" name="Up Arrow Callout 5">
            <a:extLst>
              <a:ext uri="{FF2B5EF4-FFF2-40B4-BE49-F238E27FC236}">
                <a16:creationId xmlns:a16="http://schemas.microsoft.com/office/drawing/2014/main" id="{846650D1-A543-B288-8636-E6BE6F5C6C73}"/>
              </a:ext>
            </a:extLst>
          </p:cNvPr>
          <p:cNvSpPr/>
          <p:nvPr/>
        </p:nvSpPr>
        <p:spPr>
          <a:xfrm>
            <a:off x="6231835" y="5316435"/>
            <a:ext cx="3498574" cy="11430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</a:t>
            </a:r>
            <a:r>
              <a:rPr lang="en-US" dirty="0" err="1"/>
              <a:t>powi</a:t>
            </a:r>
            <a:r>
              <a:rPr lang="en-US" dirty="0"/>
              <a:t>() implemented for Strings?</a:t>
            </a:r>
          </a:p>
        </p:txBody>
      </p:sp>
    </p:spTree>
    <p:extLst>
      <p:ext uri="{BB962C8B-B14F-4D97-AF65-F5344CB8AC3E}">
        <p14:creationId xmlns:p14="http://schemas.microsoft.com/office/powerpoint/2010/main" val="1020076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49DA-0B4B-F561-9475-C3FD403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Awesome! But wait…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33D-375C-AD52-C8A3-F3AEB819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our </a:t>
            </a:r>
            <a:r>
              <a:rPr lang="en-US" dirty="0" err="1"/>
              <a:t>distance_from_origin</a:t>
            </a:r>
            <a:r>
              <a:rPr lang="en-US" dirty="0"/>
              <a:t>() function was defined on a concrete type (f32)</a:t>
            </a:r>
          </a:p>
          <a:p>
            <a:endParaRPr lang="en-US" dirty="0"/>
          </a:p>
          <a:p>
            <a:r>
              <a:rPr lang="en-US" dirty="0"/>
              <a:t>We can’t call methods that aren’t defined for a type!</a:t>
            </a:r>
          </a:p>
          <a:p>
            <a:pPr lvl="1"/>
            <a:r>
              <a:rPr lang="en-US" dirty="0"/>
              <a:t>Duh!</a:t>
            </a:r>
          </a:p>
          <a:p>
            <a:endParaRPr lang="en-US" dirty="0"/>
          </a:p>
          <a:p>
            <a:r>
              <a:rPr lang="en-US" dirty="0"/>
              <a:t>This would be super constraining IRL...</a:t>
            </a:r>
          </a:p>
        </p:txBody>
      </p:sp>
    </p:spTree>
    <p:extLst>
      <p:ext uri="{BB962C8B-B14F-4D97-AF65-F5344CB8AC3E}">
        <p14:creationId xmlns:p14="http://schemas.microsoft.com/office/powerpoint/2010/main" val="28741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6264-9562-6F57-EC0B-4E7CB990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implement the Display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2547-BFE4-F926-3159-D33413AE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shared, common functionality</a:t>
            </a:r>
          </a:p>
          <a:p>
            <a:pPr lvl="1"/>
            <a:r>
              <a:rPr lang="en-US" dirty="0"/>
              <a:t>we’ll talk about them more later</a:t>
            </a:r>
          </a:p>
          <a:p>
            <a:r>
              <a:rPr lang="en-US" dirty="0"/>
              <a:t>We’ve already seen stuff related to the </a:t>
            </a:r>
            <a:r>
              <a:rPr lang="en-US" b="1" i="1" dirty="0"/>
              <a:t>Display</a:t>
            </a:r>
            <a:r>
              <a:rPr lang="en-US" dirty="0"/>
              <a:t> trait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println</a:t>
            </a:r>
            <a:r>
              <a:rPr lang="en-US" dirty="0"/>
              <a:t>!(”{}”, x) will fail unless x implements the Display trait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86B04-84C3-AE30-EB11-0404CB2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26" y="3855737"/>
            <a:ext cx="10273747" cy="2774216"/>
          </a:xfrm>
          <a:prstGeom prst="rect">
            <a:avLst/>
          </a:prstGeom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14121BE6-DBA6-DD9B-DB0A-FC2BA212ECB7}"/>
              </a:ext>
            </a:extLst>
          </p:cNvPr>
          <p:cNvSpPr/>
          <p:nvPr/>
        </p:nvSpPr>
        <p:spPr>
          <a:xfrm>
            <a:off x="7185992" y="1690688"/>
            <a:ext cx="4909930" cy="29733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 it compile?</a:t>
            </a:r>
          </a:p>
        </p:txBody>
      </p:sp>
    </p:spTree>
    <p:extLst>
      <p:ext uri="{BB962C8B-B14F-4D97-AF65-F5344CB8AC3E}">
        <p14:creationId xmlns:p14="http://schemas.microsoft.com/office/powerpoint/2010/main" val="25589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1BBC-6717-0339-175B-7D06DBFE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8FFD6-9DA6-71F1-95F9-2E5C46BB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7313"/>
            <a:ext cx="10515600" cy="53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58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5233-123A-8171-4809-FFE0F90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2405-C2A9-9603-88A7-3127CF70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Display</a:t>
            </a:r>
            <a:r>
              <a:rPr lang="en-US" dirty="0"/>
              <a:t> is what allows us to use all the string interpolation stuff</a:t>
            </a:r>
          </a:p>
          <a:p>
            <a:r>
              <a:rPr lang="en-US" dirty="0"/>
              <a:t>If we want to use </a:t>
            </a:r>
            <a:r>
              <a:rPr lang="en-US" dirty="0" err="1"/>
              <a:t>self.x</a:t>
            </a:r>
            <a:r>
              <a:rPr lang="en-US" dirty="0"/>
              <a:t> and </a:t>
            </a:r>
            <a:r>
              <a:rPr lang="en-US" dirty="0" err="1"/>
              <a:t>self.y</a:t>
            </a:r>
            <a:r>
              <a:rPr lang="en-US" dirty="0"/>
              <a:t> in a string interpolation, they both have to implement </a:t>
            </a:r>
            <a:r>
              <a:rPr lang="en-US" b="1" i="1" dirty="0"/>
              <a:t>Display</a:t>
            </a:r>
            <a:r>
              <a:rPr lang="en-US" dirty="0"/>
              <a:t> too!</a:t>
            </a:r>
          </a:p>
          <a:p>
            <a:r>
              <a:rPr lang="en-US" dirty="0"/>
              <a:t>But, we have only specified that they are of type T and U!</a:t>
            </a:r>
          </a:p>
          <a:p>
            <a:r>
              <a:rPr lang="en-US" dirty="0"/>
              <a:t>We want to say “this implementation of </a:t>
            </a:r>
            <a:r>
              <a:rPr lang="en-US" b="1" i="1" dirty="0"/>
              <a:t>Display</a:t>
            </a:r>
            <a:r>
              <a:rPr lang="en-US" dirty="0"/>
              <a:t> will only work for </a:t>
            </a:r>
            <a:r>
              <a:rPr lang="en-US" b="1" i="1" dirty="0"/>
              <a:t>Point&lt;T, U&gt;</a:t>
            </a:r>
            <a:r>
              <a:rPr lang="en-US" dirty="0"/>
              <a:t> such that both T and U also implement </a:t>
            </a:r>
            <a:r>
              <a:rPr lang="en-US" b="1" i="1" dirty="0"/>
              <a:t>Display</a:t>
            </a:r>
            <a:endParaRPr lang="en-US" dirty="0"/>
          </a:p>
          <a:p>
            <a:r>
              <a:rPr lang="en-US" dirty="0"/>
              <a:t>We want to put a </a:t>
            </a:r>
            <a:r>
              <a:rPr lang="en-US" i="1" dirty="0"/>
              <a:t>constraint</a:t>
            </a:r>
            <a:r>
              <a:rPr lang="en-US" dirty="0"/>
              <a:t> on the generic types T and U!</a:t>
            </a:r>
          </a:p>
        </p:txBody>
      </p:sp>
    </p:spTree>
    <p:extLst>
      <p:ext uri="{BB962C8B-B14F-4D97-AF65-F5344CB8AC3E}">
        <p14:creationId xmlns:p14="http://schemas.microsoft.com/office/powerpoint/2010/main" val="5890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5F5F-8F19-8044-4714-50554452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E9EF-0E7A-CB99-AF8C-001DC78A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5F0F7-C5C5-5BD9-DF16-E7399FC7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" y="1690688"/>
            <a:ext cx="11991957" cy="35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19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5F5F-8F19-8044-4714-50554452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E9EF-0E7A-CB99-AF8C-001DC78A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5F0F7-C5C5-5BD9-DF16-E7399FC7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" y="1690688"/>
            <a:ext cx="11991957" cy="355844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0BFBA9A-7734-39F2-7084-D887814BA271}"/>
              </a:ext>
            </a:extLst>
          </p:cNvPr>
          <p:cNvSpPr/>
          <p:nvPr/>
        </p:nvSpPr>
        <p:spPr>
          <a:xfrm>
            <a:off x="838200" y="681037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importing std::</a:t>
            </a:r>
            <a:r>
              <a:rPr lang="en-US" dirty="0" err="1"/>
              <a:t>fmt</a:t>
            </a:r>
            <a:r>
              <a:rPr lang="en-US" dirty="0"/>
              <a:t>::Display to make it so we can just type Display so stuff will fit on the slides better, but you could use fully qualified type name </a:t>
            </a:r>
          </a:p>
        </p:txBody>
      </p:sp>
    </p:spTree>
    <p:extLst>
      <p:ext uri="{BB962C8B-B14F-4D97-AF65-F5344CB8AC3E}">
        <p14:creationId xmlns:p14="http://schemas.microsoft.com/office/powerpoint/2010/main" val="4211180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5F5F-8F19-8044-4714-50554452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E9EF-0E7A-CB99-AF8C-001DC78A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5F0F7-C5C5-5BD9-DF16-E7399FC7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" y="1690688"/>
            <a:ext cx="11991957" cy="355844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0BFBA9A-7734-39F2-7084-D887814BA271}"/>
              </a:ext>
            </a:extLst>
          </p:cNvPr>
          <p:cNvSpPr/>
          <p:nvPr/>
        </p:nvSpPr>
        <p:spPr>
          <a:xfrm>
            <a:off x="2080591" y="1376776"/>
            <a:ext cx="4144618" cy="1325563"/>
          </a:xfrm>
          <a:prstGeom prst="wedgeRoundRectCallout">
            <a:avLst>
              <a:gd name="adj1" fmla="val 12225"/>
              <a:gd name="adj2" fmla="val 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Display and U: Display when we declare the type parameters means that T and U are </a:t>
            </a:r>
            <a:r>
              <a:rPr lang="en-US" i="1" dirty="0" err="1"/>
              <a:t>constrainted</a:t>
            </a:r>
            <a:r>
              <a:rPr lang="en-US" dirty="0"/>
              <a:t> to types that implement Display</a:t>
            </a:r>
          </a:p>
        </p:txBody>
      </p:sp>
    </p:spTree>
    <p:extLst>
      <p:ext uri="{BB962C8B-B14F-4D97-AF65-F5344CB8AC3E}">
        <p14:creationId xmlns:p14="http://schemas.microsoft.com/office/powerpoint/2010/main" val="250724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6C7-FE44-4263-84BF-5EC33311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if we wanted to look through two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07D7-72C7-472B-B5E8-F64DC696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4E9D1-B6FE-4A85-A6B2-CAD6626D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65" y="0"/>
            <a:ext cx="7522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E0F0-BA0E-B5F9-ADF0-7CF2983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6E13-D226-2757-2601-25A30C1D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833AE-AD28-C1FB-BDE8-23546E6E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" y="2792896"/>
            <a:ext cx="12083051" cy="29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E0F0-BA0E-B5F9-ADF0-7CF2983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6E13-D226-2757-2601-25A30C1D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833AE-AD28-C1FB-BDE8-23546E6E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" y="2792896"/>
            <a:ext cx="12083051" cy="294008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8C1F439-0F77-3A0E-6BE4-162DE65A5771}"/>
              </a:ext>
            </a:extLst>
          </p:cNvPr>
          <p:cNvSpPr/>
          <p:nvPr/>
        </p:nvSpPr>
        <p:spPr>
          <a:xfrm>
            <a:off x="4058478" y="2539654"/>
            <a:ext cx="3395870" cy="1325563"/>
          </a:xfrm>
          <a:prstGeom prst="wedgeRoundRectCallout">
            <a:avLst>
              <a:gd name="adj1" fmla="val 4030"/>
              <a:gd name="adj2" fmla="val 83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going to use the debug formatter (:?) now.</a:t>
            </a:r>
          </a:p>
        </p:txBody>
      </p:sp>
    </p:spTree>
    <p:extLst>
      <p:ext uri="{BB962C8B-B14F-4D97-AF65-F5344CB8AC3E}">
        <p14:creationId xmlns:p14="http://schemas.microsoft.com/office/powerpoint/2010/main" val="4117544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E0F0-BA0E-B5F9-ADF0-7CF2983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6E13-D226-2757-2601-25A30C1D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833AE-AD28-C1FB-BDE8-23546E6E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" y="2792896"/>
            <a:ext cx="12083051" cy="2940088"/>
          </a:xfrm>
          <a:prstGeom prst="rect">
            <a:avLst/>
          </a:prstGeom>
        </p:spPr>
      </p:pic>
      <p:sp>
        <p:nvSpPr>
          <p:cNvPr id="5" name="Explosion 2 4">
            <a:extLst>
              <a:ext uri="{FF2B5EF4-FFF2-40B4-BE49-F238E27FC236}">
                <a16:creationId xmlns:a16="http://schemas.microsoft.com/office/drawing/2014/main" id="{909B19FF-42CD-9844-2AF4-F045AA4AEB7A}"/>
              </a:ext>
            </a:extLst>
          </p:cNvPr>
          <p:cNvSpPr/>
          <p:nvPr/>
        </p:nvSpPr>
        <p:spPr>
          <a:xfrm>
            <a:off x="7227595" y="-180492"/>
            <a:ext cx="4909930" cy="29733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 it compile?</a:t>
            </a:r>
          </a:p>
        </p:txBody>
      </p:sp>
    </p:spTree>
    <p:extLst>
      <p:ext uri="{BB962C8B-B14F-4D97-AF65-F5344CB8AC3E}">
        <p14:creationId xmlns:p14="http://schemas.microsoft.com/office/powerpoint/2010/main" val="40170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E0F0-BA0E-B5F9-ADF0-7CF2983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6E13-D226-2757-2601-25A30C1D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833AE-AD28-C1FB-BDE8-23546E6E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" y="2792896"/>
            <a:ext cx="12083051" cy="2940088"/>
          </a:xfrm>
          <a:prstGeom prst="rect">
            <a:avLst/>
          </a:prstGeom>
        </p:spPr>
      </p:pic>
      <p:sp>
        <p:nvSpPr>
          <p:cNvPr id="5" name="Explosion 2 4">
            <a:extLst>
              <a:ext uri="{FF2B5EF4-FFF2-40B4-BE49-F238E27FC236}">
                <a16:creationId xmlns:a16="http://schemas.microsoft.com/office/drawing/2014/main" id="{909B19FF-42CD-9844-2AF4-F045AA4AEB7A}"/>
              </a:ext>
            </a:extLst>
          </p:cNvPr>
          <p:cNvSpPr/>
          <p:nvPr/>
        </p:nvSpPr>
        <p:spPr>
          <a:xfrm>
            <a:off x="7227595" y="-180492"/>
            <a:ext cx="4909930" cy="29733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 it compile?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79B57-B152-31C8-FA53-1346984B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2" y="1018226"/>
            <a:ext cx="12234241" cy="46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843-B1AB-A0E1-EA82-CBC1ECF2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30A1-51BF-BF0F-7C30-36566B19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2D769-001B-91FA-3EE5-3258BA11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3805"/>
            <a:ext cx="12192000" cy="296659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8C7360D-3118-1070-F59B-0461238B8376}"/>
              </a:ext>
            </a:extLst>
          </p:cNvPr>
          <p:cNvSpPr/>
          <p:nvPr/>
        </p:nvSpPr>
        <p:spPr>
          <a:xfrm>
            <a:off x="1524000" y="1229465"/>
            <a:ext cx="3395870" cy="1325563"/>
          </a:xfrm>
          <a:prstGeom prst="wedgeRoundRectCallout">
            <a:avLst>
              <a:gd name="adj1" fmla="val 4030"/>
              <a:gd name="adj2" fmla="val 83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has to implement both Display AND Debug</a:t>
            </a:r>
          </a:p>
        </p:txBody>
      </p:sp>
    </p:spTree>
    <p:extLst>
      <p:ext uri="{BB962C8B-B14F-4D97-AF65-F5344CB8AC3E}">
        <p14:creationId xmlns:p14="http://schemas.microsoft.com/office/powerpoint/2010/main" val="421953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6018-32CE-4E44-8C4E-6C0F9F8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3C22-9276-4DD2-9754-E8543DC9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you think there is a performance hit?</a:t>
            </a:r>
          </a:p>
          <a:p>
            <a:r>
              <a:rPr lang="en-US" dirty="0"/>
              <a:t>Is there some runtime cost?</a:t>
            </a:r>
          </a:p>
          <a:p>
            <a:r>
              <a:rPr lang="en-US" dirty="0"/>
              <a:t>For Rust, no!</a:t>
            </a:r>
          </a:p>
          <a:p>
            <a:r>
              <a:rPr lang="en-US" dirty="0"/>
              <a:t>Uses </a:t>
            </a:r>
            <a:r>
              <a:rPr lang="en-US" i="1" dirty="0" err="1"/>
              <a:t>monomorphization</a:t>
            </a:r>
            <a:endParaRPr lang="en-US" dirty="0"/>
          </a:p>
          <a:p>
            <a:pPr lvl="1"/>
            <a:r>
              <a:rPr lang="en-US" dirty="0"/>
              <a:t>Fills in concrete types at compile time</a:t>
            </a:r>
          </a:p>
          <a:p>
            <a:r>
              <a:rPr lang="en-US" dirty="0"/>
              <a:t>This is different than Java which uses </a:t>
            </a:r>
            <a:r>
              <a:rPr lang="en-US" i="1" dirty="0"/>
              <a:t>type erasure</a:t>
            </a:r>
          </a:p>
          <a:p>
            <a:pPr lvl="1"/>
            <a:r>
              <a:rPr lang="en-US" dirty="0" err="1"/>
              <a:t>Kinda</a:t>
            </a:r>
            <a:r>
              <a:rPr lang="en-US" dirty="0"/>
              <a:t> different at least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For type erasure, the compiler learns the concrete type at compile time, but then replaces it with a generic Object and typecasts</a:t>
            </a:r>
          </a:p>
          <a:p>
            <a:pPr lvl="1"/>
            <a:r>
              <a:rPr lang="en-US" dirty="0"/>
              <a:t>You can do this for run time dynamic dispatch in rust too (</a:t>
            </a:r>
            <a:r>
              <a:rPr lang="en-US" dirty="0" err="1"/>
              <a:t>kinda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6018-32CE-4E44-8C4E-6C0F9F8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3C22-9276-4DD2-9754-E8543DC9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there is a performance hit?</a:t>
            </a:r>
          </a:p>
          <a:p>
            <a:r>
              <a:rPr lang="en-US" dirty="0"/>
              <a:t>Is there some runtime cost?</a:t>
            </a:r>
          </a:p>
          <a:p>
            <a:r>
              <a:rPr lang="en-US" dirty="0"/>
              <a:t>For Rust, no!</a:t>
            </a:r>
          </a:p>
          <a:p>
            <a:r>
              <a:rPr lang="en-US" dirty="0"/>
              <a:t>Uses </a:t>
            </a:r>
            <a:r>
              <a:rPr lang="en-US" i="1" dirty="0" err="1"/>
              <a:t>monomorphization</a:t>
            </a:r>
            <a:endParaRPr lang="en-US" dirty="0"/>
          </a:p>
          <a:p>
            <a:pPr lvl="1"/>
            <a:r>
              <a:rPr lang="en-US" dirty="0"/>
              <a:t>Fills in concrete types at compile time</a:t>
            </a:r>
          </a:p>
          <a:p>
            <a:r>
              <a:rPr lang="en-US" dirty="0"/>
              <a:t>This is different than Java which uses </a:t>
            </a:r>
            <a:r>
              <a:rPr lang="en-US" i="1" dirty="0"/>
              <a:t>type erasure</a:t>
            </a:r>
          </a:p>
          <a:p>
            <a:r>
              <a:rPr lang="en-US" dirty="0"/>
              <a:t>For type erasure, the compiler learns the concrete type at compile time, but then replaces it with a generic Object and typecasts</a:t>
            </a:r>
          </a:p>
          <a:p>
            <a:pPr lvl="1"/>
            <a:r>
              <a:rPr lang="en-US" dirty="0"/>
              <a:t>Additional overhead!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1E16E379-EF5C-488A-8D85-716B23CF38D4}"/>
              </a:ext>
            </a:extLst>
          </p:cNvPr>
          <p:cNvSpPr/>
          <p:nvPr/>
        </p:nvSpPr>
        <p:spPr>
          <a:xfrm>
            <a:off x="838200" y="128788"/>
            <a:ext cx="10662635" cy="672921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Rust actually </a:t>
            </a:r>
            <a:r>
              <a:rPr lang="en-US" sz="2800" dirty="0" err="1"/>
              <a:t>inlines</a:t>
            </a:r>
            <a:r>
              <a:rPr lang="en-US" sz="2800" dirty="0"/>
              <a:t> special functions.</a:t>
            </a:r>
          </a:p>
          <a:p>
            <a:pPr algn="ctr"/>
            <a:r>
              <a:rPr lang="en-US" sz="2800" dirty="0"/>
              <a:t>This makes your executable bigger, but way more efficient in terms of executable speed</a:t>
            </a:r>
          </a:p>
        </p:txBody>
      </p:sp>
    </p:spTree>
    <p:extLst>
      <p:ext uri="{BB962C8B-B14F-4D97-AF65-F5344CB8AC3E}">
        <p14:creationId xmlns:p14="http://schemas.microsoft.com/office/powerpoint/2010/main" val="285554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457-2CF4-4E04-8E00-FE4CFA0F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abstract this out to a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CEC6-DA46-4D4D-A9CF-BE64F69B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it a try</a:t>
            </a:r>
          </a:p>
          <a:p>
            <a:r>
              <a:rPr lang="en-US" dirty="0" err="1"/>
              <a:t>fn</a:t>
            </a:r>
            <a:r>
              <a:rPr lang="en-US" dirty="0"/>
              <a:t> largest(list: &amp;[i32]) -&gt; &amp;i32 {  …  }</a:t>
            </a:r>
          </a:p>
          <a:p>
            <a:r>
              <a:rPr lang="en-US" dirty="0"/>
              <a:t>What did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duplicate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duplicate code into a function</a:t>
            </a:r>
          </a:p>
          <a:p>
            <a:pPr lvl="1"/>
            <a:r>
              <a:rPr lang="en-US" dirty="0"/>
              <a:t>Specifying input and return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two instances of our code to use the new function</a:t>
            </a:r>
          </a:p>
          <a:p>
            <a:r>
              <a:rPr lang="en-US" dirty="0"/>
              <a:t>We would have to do this for every type of list!</a:t>
            </a:r>
          </a:p>
        </p:txBody>
      </p:sp>
    </p:spTree>
    <p:extLst>
      <p:ext uri="{BB962C8B-B14F-4D97-AF65-F5344CB8AC3E}">
        <p14:creationId xmlns:p14="http://schemas.microsoft.com/office/powerpoint/2010/main" val="39374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4C10-F2CE-4D3C-9135-D5B228B1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FD90-4CDE-43BB-9EEF-90C0BFFE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also be able to find the largest character?</a:t>
            </a:r>
          </a:p>
          <a:p>
            <a:endParaRPr lang="en-US" dirty="0"/>
          </a:p>
          <a:p>
            <a:r>
              <a:rPr lang="en-US" dirty="0"/>
              <a:t>Let’s try it: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largest_char</a:t>
            </a:r>
            <a:r>
              <a:rPr lang="en-US" dirty="0"/>
              <a:t>(list: &amp;[char]) -&gt; &amp;char { …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5E23-58E1-48C0-AC27-03FAC3C2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06" y="1319045"/>
            <a:ext cx="9531005" cy="49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340E-5598-4257-AC4E-96C5C8B2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BE3A-247D-4AC8-8881-11921E49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the syntax</a:t>
            </a:r>
          </a:p>
          <a:p>
            <a:pPr lvl="1"/>
            <a:r>
              <a:rPr lang="en-US" dirty="0" err="1"/>
              <a:t>Vec</a:t>
            </a:r>
            <a:r>
              <a:rPr lang="en-US" dirty="0"/>
              <a:t>&lt;u32&gt;, etc.</a:t>
            </a:r>
          </a:p>
          <a:p>
            <a:r>
              <a:rPr lang="en-US" dirty="0"/>
              <a:t>A signature of a generic function looks like:</a:t>
            </a:r>
          </a:p>
          <a:p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&lt;T&gt;(param: T) -&gt; T { … }</a:t>
            </a:r>
          </a:p>
          <a:p>
            <a:r>
              <a:rPr lang="en-US" dirty="0"/>
              <a:t>Let’s try to make our largest function generic…</a:t>
            </a:r>
          </a:p>
        </p:txBody>
      </p:sp>
    </p:spTree>
    <p:extLst>
      <p:ext uri="{BB962C8B-B14F-4D97-AF65-F5344CB8AC3E}">
        <p14:creationId xmlns:p14="http://schemas.microsoft.com/office/powerpoint/2010/main" val="697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A28-33E1-47E0-95F1-6BC1DFC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E00-C72E-44B4-B38F-48C80F0A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18FF7-9F28-470A-8C9E-86666222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81" y="466216"/>
            <a:ext cx="8700238" cy="59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A28-33E1-47E0-95F1-6BC1DFC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E00-C72E-44B4-B38F-48C80F0A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18FF7-9F28-470A-8C9E-86666222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81" y="466216"/>
            <a:ext cx="8700238" cy="5925567"/>
          </a:xfrm>
          <a:prstGeom prst="rect">
            <a:avLst/>
          </a:prstGeom>
        </p:spPr>
      </p:pic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B9717394-26B2-4FB8-BF8D-7BE829535FC1}"/>
              </a:ext>
            </a:extLst>
          </p:cNvPr>
          <p:cNvSpPr/>
          <p:nvPr/>
        </p:nvSpPr>
        <p:spPr>
          <a:xfrm>
            <a:off x="7378009" y="3322749"/>
            <a:ext cx="4238735" cy="34018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Will it compile?</a:t>
            </a:r>
          </a:p>
        </p:txBody>
      </p:sp>
    </p:spTree>
    <p:extLst>
      <p:ext uri="{BB962C8B-B14F-4D97-AF65-F5344CB8AC3E}">
        <p14:creationId xmlns:p14="http://schemas.microsoft.com/office/powerpoint/2010/main" val="11117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1013</Words>
  <Application>Microsoft Macintosh PowerPoint</Application>
  <PresentationFormat>Widescreen</PresentationFormat>
  <Paragraphs>103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CS 551</vt:lpstr>
      <vt:lpstr>Generics</vt:lpstr>
      <vt:lpstr>PowerPoint Presentation</vt:lpstr>
      <vt:lpstr>And if we wanted to look through two lists?</vt:lpstr>
      <vt:lpstr>Let’s abstract this out to a function…</vt:lpstr>
      <vt:lpstr>Generic Data Types</vt:lpstr>
      <vt:lpstr>Generic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Generics work for structs too</vt:lpstr>
      <vt:lpstr>Generics work for structs too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Awesome! But wait…</vt:lpstr>
      <vt:lpstr>Awesome! But wait…</vt:lpstr>
      <vt:lpstr>Awesome! But wait…</vt:lpstr>
      <vt:lpstr>Let’s try to implement the Display trait</vt:lpstr>
      <vt:lpstr>PowerPoint Presentation</vt:lpstr>
      <vt:lpstr>Generic Type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Performance?</vt:lpstr>
      <vt:lpstr>Performance?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Blackburn</dc:creator>
  <cp:lastModifiedBy>Jeremy Blackburn</cp:lastModifiedBy>
  <cp:revision>32</cp:revision>
  <dcterms:created xsi:type="dcterms:W3CDTF">2023-02-09T11:45:12Z</dcterms:created>
  <dcterms:modified xsi:type="dcterms:W3CDTF">2025-01-23T12:20:02Z</dcterms:modified>
</cp:coreProperties>
</file>