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58"/>
  </p:normalViewPr>
  <p:slideViewPr>
    <p:cSldViewPr snapToGrid="0">
      <p:cViewPr varScale="1">
        <p:scale>
          <a:sx n="100" d="100"/>
          <a:sy n="100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ED1F-3343-F8D8-E5D5-7E56949A6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6F5D3-A3DE-B953-D8C7-35D45B34B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62B0-6117-3D6A-1980-74046E47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0521-EAD8-29DB-CFB1-E197C624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38FB-6236-4ABA-2433-990E74E3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1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65C0-5398-9460-19A3-9F51F41F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93A8E-0FE0-7ED4-EF90-B9FA8629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CCBF-C03B-47EA-7FE9-F5595552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BB6DB-D2CA-A0B5-393C-874A9C2C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B051-D236-3BB9-1314-595689C6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0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62B57-9E64-4B8C-A271-A1D10CEFD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0918-CD84-00EF-184E-41FF3E4AE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C63E-13F1-7337-BB6A-63EDFBE6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C7D6-E6BE-575E-4056-E172CD34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8009F-9327-D3FD-04DE-51430262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6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2499-AE54-F6FD-8FAC-155BB62B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19C-C1AD-94B7-0BCD-AA8E2DC62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0C03B-AD59-6EF6-15A2-26CEBA4D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0CAE-4D63-D3A2-CB69-AB3C504B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93713-305B-0F40-F45F-94D3EFED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F518-D6D3-B449-9FF6-5C4798E8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A268-D48A-8334-C286-2A4D17970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0F15-3195-0C1E-CDC9-5AC3BF12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6AAF9-B08D-10AA-8C4B-05C1407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4B7BF-5BDB-A95C-1C38-4F17E0C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A234-6B6C-4AC5-4EC2-E47AF241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A47AE-9836-CBAD-8AA7-AA451A33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09209-C852-3C83-2769-EA46A665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9A6CB-4F78-849C-DCFA-C85B66DB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7706-ADFA-E781-5D96-C8843375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7D808-8E16-0701-A098-76F102B2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CDCE4-8752-CFD5-5A9D-A0A98F8C1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3A8D4-B07D-CD7B-4E55-D35F9179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321A-AF95-DEBF-DA3E-A460221DC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4F202-C7B6-FCA0-A20C-BA99C18B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0C1AD-81FD-660E-5758-D887FBAE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B0321-A364-45C1-94F6-D51264AB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48DF3A-8740-1904-EE03-7FEA8BF6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A858E-1D39-B3EE-8906-24554A1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9FFE-FDEF-7A79-E7A1-D771874B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A9E9A-56EF-504C-C81D-BCA79686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BA962-B5BE-52A0-E462-F4BB238B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9BE94-2D65-94E3-0D58-AB479A05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2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99E39-207C-CE9F-32EF-CA941FFC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5226C0-3D99-ED57-4BC8-77D5B5C5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18970-601A-5E2E-CF2E-E731D836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A226-A955-D8DF-6211-9F233318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CB15-B1C4-210B-AF55-8F7C7B38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B564A-12C2-EDD5-63D7-83FD3CD15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B5B37-CDAD-D4E5-6349-938B43E9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EB07E-895A-CDFD-8998-1B7E01C1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DA2C8-0036-5F82-9D61-4EDF977C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2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660D-570F-3133-87A0-B2544494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75E0E-015B-BE46-FDE1-B63058B8C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64587-0595-778B-1775-A07BFB2EE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10B80-3F58-90C5-A4B7-1E15FCFF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9F314-DAA5-C84A-DBE9-9F0DBB84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A21CE-4025-1F6E-23AC-8A0E628E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1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131E2-B7D4-572B-14A5-13F7AF9B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F2C4-052C-9874-87CC-3B61FBEAC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B7F6A-90E5-D0F2-7530-C36BCF84B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5FB84-58FC-1F4C-BE4F-37976A44DA9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E3C7C-BD02-7C36-F0A8-F1A378ABD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29F69-78FC-E62F-04E0-DFAD7666D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20638-9AF3-5048-A264-CBEC3F5B0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9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C217-8527-0B96-0989-FFF1AE3EB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451/551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A10C1-0CE0-B31D-AF78-BB8BE7373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5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3E26-14F4-5FCA-F476-030936D0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4EB50-F784-6AF9-D45B-C2BEC24C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find a good reduction function?</a:t>
            </a:r>
          </a:p>
          <a:p>
            <a:pPr lvl="1"/>
            <a:r>
              <a:rPr lang="en-US" dirty="0"/>
              <a:t>The goal is to do some mapping from a hash to a valid password</a:t>
            </a:r>
          </a:p>
          <a:p>
            <a:r>
              <a:rPr lang="en-US" dirty="0"/>
              <a:t>We are assuming that number of unique passwords can fit within the number the representation of the hash value.</a:t>
            </a:r>
          </a:p>
          <a:p>
            <a:pPr lvl="1"/>
            <a:r>
              <a:rPr lang="en-US" dirty="0"/>
              <a:t>For md5, this means number of unique passwords can fit in 128 bits (16 bytes)</a:t>
            </a:r>
          </a:p>
          <a:p>
            <a:r>
              <a:rPr lang="en-US" dirty="0"/>
              <a:t>Ideas?</a:t>
            </a:r>
          </a:p>
          <a:p>
            <a:r>
              <a:rPr lang="en-US" dirty="0"/>
              <a:t>What if we take the </a:t>
            </a:r>
            <a:r>
              <a:rPr lang="en-US" i="1" dirty="0"/>
              <a:t>h </a:t>
            </a:r>
            <a:r>
              <a:rPr lang="en-US" dirty="0"/>
              <a:t>and mod it by </a:t>
            </a:r>
            <a:r>
              <a:rPr lang="en-US" i="1" dirty="0"/>
              <a:t>|P|</a:t>
            </a:r>
          </a:p>
          <a:p>
            <a:pPr lvl="1"/>
            <a:r>
              <a:rPr lang="en-US" dirty="0"/>
              <a:t>I.e., we mod it by the the total number of passwords possible</a:t>
            </a:r>
          </a:p>
          <a:p>
            <a:pPr lvl="1"/>
            <a:r>
              <a:rPr lang="en-US" dirty="0"/>
              <a:t>This gives us a number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that tells us which </a:t>
            </a:r>
            <a:r>
              <a:rPr lang="en-US" i="1" dirty="0"/>
              <a:t>p</a:t>
            </a:r>
            <a:r>
              <a:rPr lang="en-US" dirty="0"/>
              <a:t> the hash reduces to</a:t>
            </a:r>
          </a:p>
          <a:p>
            <a:pPr lvl="1"/>
            <a:r>
              <a:rPr lang="en-US" dirty="0"/>
              <a:t>E.g., for all lowercase passwords of length 3, </a:t>
            </a:r>
            <a:r>
              <a:rPr lang="en-US" i="1" dirty="0"/>
              <a:t>p</a:t>
            </a:r>
            <a:r>
              <a:rPr lang="en-US" i="1" baseline="-25000" dirty="0"/>
              <a:t>0 </a:t>
            </a:r>
            <a:r>
              <a:rPr lang="en-US" dirty="0"/>
              <a:t> = “</a:t>
            </a:r>
            <a:r>
              <a:rPr lang="en-US" dirty="0" err="1"/>
              <a:t>aaa</a:t>
            </a:r>
            <a:r>
              <a:rPr lang="en-US" dirty="0"/>
              <a:t>”, p</a:t>
            </a:r>
            <a:r>
              <a:rPr lang="en-US" baseline="-25000" dirty="0"/>
              <a:t>1</a:t>
            </a:r>
            <a:r>
              <a:rPr lang="en-US" dirty="0"/>
              <a:t> = “</a:t>
            </a:r>
            <a:r>
              <a:rPr lang="en-US" dirty="0" err="1"/>
              <a:t>aab</a:t>
            </a:r>
            <a:r>
              <a:rPr lang="en-US" dirty="0"/>
              <a:t>”, …, “zzz"</a:t>
            </a:r>
          </a:p>
        </p:txBody>
      </p:sp>
    </p:spTree>
    <p:extLst>
      <p:ext uri="{BB962C8B-B14F-4D97-AF65-F5344CB8AC3E}">
        <p14:creationId xmlns:p14="http://schemas.microsoft.com/office/powerpoint/2010/main" val="319115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A93B-0B11-82A5-F4AF-6A09AB8E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chains unique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DD65-C74A-C98A-E6EA-C8D4B3C12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have a basic reduction function, but it can (and will) have chains that merge</a:t>
            </a:r>
          </a:p>
          <a:p>
            <a:r>
              <a:rPr lang="en-US" dirty="0"/>
              <a:t>How can we ensure they are unique?</a:t>
            </a:r>
          </a:p>
          <a:p>
            <a:r>
              <a:rPr lang="en-US" dirty="0"/>
              <a:t>Recall: We want to find some R(h, k) where k is the link number in the chain</a:t>
            </a:r>
          </a:p>
          <a:p>
            <a:r>
              <a:rPr lang="en-US" dirty="0"/>
              <a:t>What if we just do </a:t>
            </a:r>
            <a:r>
              <a:rPr lang="en-US" i="1" dirty="0"/>
              <a:t>(h + k) mod |P|</a:t>
            </a:r>
            <a:r>
              <a:rPr lang="en-US" dirty="0"/>
              <a:t> ?</a:t>
            </a:r>
          </a:p>
          <a:p>
            <a:r>
              <a:rPr lang="en-US" dirty="0"/>
              <a:t>Does this work? If so, why?</a:t>
            </a:r>
          </a:p>
          <a:p>
            <a:r>
              <a:rPr lang="en-US" dirty="0"/>
              <a:t>It works because the only way we get duplicates in our chains is if the reduction function was applied at the same link!</a:t>
            </a:r>
          </a:p>
          <a:p>
            <a:pPr lvl="1"/>
            <a:r>
              <a:rPr lang="en-US" dirty="0"/>
              <a:t>It had to start from the same starting password as the ”collision”</a:t>
            </a:r>
          </a:p>
        </p:txBody>
      </p:sp>
    </p:spTree>
    <p:extLst>
      <p:ext uri="{BB962C8B-B14F-4D97-AF65-F5344CB8AC3E}">
        <p14:creationId xmlns:p14="http://schemas.microsoft.com/office/powerpoint/2010/main" val="20633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DC91-F126-E92E-5C9B-4AB94265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some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8CF015-E395-3E5B-C927-4A8463A5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7AD-5B64-3A92-7018-EABB3A3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8900867-67C9-61AF-5B5B-8321C1D3E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062" y="88864"/>
            <a:ext cx="7527875" cy="6680271"/>
          </a:xfrm>
        </p:spPr>
      </p:pic>
    </p:spTree>
    <p:extLst>
      <p:ext uri="{BB962C8B-B14F-4D97-AF65-F5344CB8AC3E}">
        <p14:creationId xmlns:p14="http://schemas.microsoft.com/office/powerpoint/2010/main" val="57431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F9B8-002E-C180-D9EA-3418ECE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7933707F-97AE-65DA-5BBA-EE10BEEE9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086" y="674626"/>
            <a:ext cx="10023828" cy="5508748"/>
          </a:xfrm>
        </p:spPr>
      </p:pic>
    </p:spTree>
    <p:extLst>
      <p:ext uri="{BB962C8B-B14F-4D97-AF65-F5344CB8AC3E}">
        <p14:creationId xmlns:p14="http://schemas.microsoft.com/office/powerpoint/2010/main" val="232915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C4DC-BAB3-74F3-B600-4261D66B1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hash in the chain?!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6D41-8E68-46C7-E7F3-532171BDD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know how to construct/encode a given chain</a:t>
            </a:r>
          </a:p>
          <a:p>
            <a:r>
              <a:rPr lang="en-US" dirty="0"/>
              <a:t>How do we crack a hash?</a:t>
            </a:r>
          </a:p>
          <a:p>
            <a:r>
              <a:rPr lang="en-US" dirty="0"/>
              <a:t>We look to see if the hash exists in our chain</a:t>
            </a:r>
          </a:p>
          <a:p>
            <a:r>
              <a:rPr lang="en-US" dirty="0"/>
              <a:t>We start by assuming the the hash was the last link in the chain</a:t>
            </a:r>
          </a:p>
          <a:p>
            <a:r>
              <a:rPr lang="en-US" dirty="0"/>
              <a:t>If we find a hit, then we know the password for that hash (it’s the tail of the chain)</a:t>
            </a:r>
          </a:p>
          <a:p>
            <a:r>
              <a:rPr lang="en-US" dirty="0"/>
              <a:t>If we don’t find a hit, then we assume the hash was the next to last link in the chain</a:t>
            </a:r>
          </a:p>
          <a:p>
            <a:r>
              <a:rPr lang="en-US" dirty="0"/>
              <a:t>If we end up at the tail, then we know our password is in our chain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If we don’t find the hash after reaching the head of the link, then our chain didn’t contain the password for the hash</a:t>
            </a:r>
          </a:p>
        </p:txBody>
      </p:sp>
    </p:spTree>
    <p:extLst>
      <p:ext uri="{BB962C8B-B14F-4D97-AF65-F5344CB8AC3E}">
        <p14:creationId xmlns:p14="http://schemas.microsoft.com/office/powerpoint/2010/main" val="392026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9E94-CD00-CC58-8807-DFA392D0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7ECB-BB65-E9E1-5C6F-71E1C1F9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our hash is at position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we need to walk the chain up to position i</a:t>
            </a:r>
          </a:p>
          <a:p>
            <a:endParaRPr lang="en-US" dirty="0"/>
          </a:p>
          <a:p>
            <a:r>
              <a:rPr lang="en-US" dirty="0"/>
              <a:t>Our password is right before position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9193-DC95-363F-7127-57D5DF0E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22B3-AFFE-AB75-7688-B6B340D4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in the day, when hacking a website, you would get a bunch of hashes</a:t>
            </a:r>
          </a:p>
          <a:p>
            <a:r>
              <a:rPr lang="en-US" dirty="0"/>
              <a:t>We want to hax0r the Gibson.</a:t>
            </a:r>
          </a:p>
          <a:p>
            <a:r>
              <a:rPr lang="en-US" dirty="0"/>
              <a:t>How do we recover passwords from the hashes?</a:t>
            </a:r>
          </a:p>
          <a:p>
            <a:r>
              <a:rPr lang="en-US" dirty="0"/>
              <a:t>Maybe we can brute force and store a list of passwords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hashes?</a:t>
            </a:r>
          </a:p>
          <a:p>
            <a:r>
              <a:rPr lang="en-US" dirty="0"/>
              <a:t>Then just look up whatever hash we want in a lookup tables</a:t>
            </a:r>
          </a:p>
          <a:p>
            <a:r>
              <a:rPr lang="en-US" dirty="0"/>
              <a:t>Easy!</a:t>
            </a:r>
          </a:p>
          <a:p>
            <a:r>
              <a:rPr lang="en-US" dirty="0"/>
              <a:t>Any problems?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B8A3-FFBD-60C2-7B9E-6FA6ACB8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storage would this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8DD-4B12-1CB0-13F0-5403713C6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8 character, lowercase only passwords.</a:t>
            </a:r>
          </a:p>
          <a:p>
            <a:pPr lvl="1"/>
            <a:r>
              <a:rPr lang="en-US" dirty="0"/>
              <a:t>How many possible password?</a:t>
            </a:r>
          </a:p>
          <a:p>
            <a:pPr lvl="1"/>
            <a:r>
              <a:rPr lang="en-US" dirty="0"/>
              <a:t>26^8 = 208,827,064,576</a:t>
            </a:r>
          </a:p>
          <a:p>
            <a:r>
              <a:rPr lang="en-US" dirty="0"/>
              <a:t>Assume md5 is the hash (128 bits </a:t>
            </a:r>
            <a:r>
              <a:rPr lang="en-US" dirty="0">
                <a:sym typeface="Wingdings" pitchFamily="2" charset="2"/>
              </a:rPr>
              <a:t> 16 bytes)</a:t>
            </a:r>
          </a:p>
          <a:p>
            <a:r>
              <a:rPr lang="en-US" dirty="0">
                <a:sym typeface="Wingdings" pitchFamily="2" charset="2"/>
              </a:rPr>
              <a:t>Assume no compression</a:t>
            </a:r>
          </a:p>
          <a:p>
            <a:r>
              <a:rPr lang="en-US" dirty="0">
                <a:sym typeface="Wingdings" pitchFamily="2" charset="2"/>
              </a:rPr>
              <a:t>How much storage does this take?</a:t>
            </a:r>
          </a:p>
          <a:p>
            <a:r>
              <a:rPr lang="en-US" dirty="0"/>
              <a:t>208,827,064,576 * (16 + 8) = 5.0118495e+12 bytes = 5TB!</a:t>
            </a:r>
          </a:p>
          <a:p>
            <a:r>
              <a:rPr lang="en-US" dirty="0"/>
              <a:t>That’s a pretty big chunk of data even today.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F8A75-41E1-2675-9DFF-721DE653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deal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270B-F193-4161-37D1-B6B94F1B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could trade off storage (space) for compute (time)</a:t>
            </a:r>
          </a:p>
          <a:p>
            <a:r>
              <a:rPr lang="en-US" dirty="0"/>
              <a:t>We could use a lossless compression algorithm</a:t>
            </a:r>
          </a:p>
          <a:p>
            <a:pPr lvl="1"/>
            <a:r>
              <a:rPr lang="en-US" dirty="0"/>
              <a:t>Something like a zip file?</a:t>
            </a:r>
          </a:p>
          <a:p>
            <a:pPr lvl="1"/>
            <a:r>
              <a:rPr lang="en-US" dirty="0"/>
              <a:t>Any issues you can see?</a:t>
            </a:r>
          </a:p>
          <a:p>
            <a:pPr lvl="1"/>
            <a:r>
              <a:rPr lang="en-US" dirty="0"/>
              <a:t>Hashes are basically random numbers; not much for a compression algorithm to work with</a:t>
            </a:r>
          </a:p>
          <a:p>
            <a:r>
              <a:rPr lang="en-US" dirty="0"/>
              <a:t>Maybe we could use a specialized compression algorithm?</a:t>
            </a:r>
          </a:p>
          <a:p>
            <a:pPr lvl="1"/>
            <a:r>
              <a:rPr lang="en-US" dirty="0"/>
              <a:t>One that is aware of both our data and what we want to do with it</a:t>
            </a:r>
          </a:p>
        </p:txBody>
      </p:sp>
    </p:spTree>
    <p:extLst>
      <p:ext uri="{BB962C8B-B14F-4D97-AF65-F5344CB8AC3E}">
        <p14:creationId xmlns:p14="http://schemas.microsoft.com/office/powerpoint/2010/main" val="27648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8A04-D40E-50C6-FA62-EBA5BCF6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Precomputed hash 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65F7-9333-921D-8EF5-7A8ECCA4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precompute a data structure that</a:t>
            </a:r>
          </a:p>
          <a:p>
            <a:pPr lvl="1"/>
            <a:r>
              <a:rPr lang="en-US" dirty="0"/>
              <a:t>Given a hash function </a:t>
            </a:r>
            <a:r>
              <a:rPr lang="en-US" i="1" dirty="0"/>
              <a:t>H</a:t>
            </a:r>
            <a:r>
              <a:rPr lang="en-US" dirty="0"/>
              <a:t>, some set of passwords </a:t>
            </a:r>
            <a:r>
              <a:rPr lang="en-US" i="1" dirty="0"/>
              <a:t>P</a:t>
            </a:r>
            <a:r>
              <a:rPr lang="en-US" dirty="0"/>
              <a:t>, and an output of </a:t>
            </a:r>
            <a:r>
              <a:rPr lang="en-US" i="1" dirty="0"/>
              <a:t>H </a:t>
            </a:r>
            <a:r>
              <a:rPr lang="en-US" dirty="0"/>
              <a:t>called </a:t>
            </a:r>
            <a:r>
              <a:rPr lang="en-US" i="1" dirty="0"/>
              <a:t>h</a:t>
            </a:r>
          </a:p>
          <a:p>
            <a:pPr lvl="1"/>
            <a:r>
              <a:rPr lang="en-US" dirty="0"/>
              <a:t>Can either find some password </a:t>
            </a:r>
            <a:r>
              <a:rPr lang="en-US" i="1" dirty="0"/>
              <a:t>p</a:t>
            </a:r>
            <a:r>
              <a:rPr lang="en-US" dirty="0"/>
              <a:t> such that </a:t>
            </a:r>
            <a:r>
              <a:rPr lang="en-US" i="1" dirty="0"/>
              <a:t>H(p) = h</a:t>
            </a:r>
            <a:r>
              <a:rPr lang="en-US" dirty="0"/>
              <a:t> or say that there is no such </a:t>
            </a:r>
            <a:r>
              <a:rPr lang="en-US" i="1" dirty="0"/>
              <a:t>p</a:t>
            </a:r>
            <a:r>
              <a:rPr lang="en-US" dirty="0"/>
              <a:t>.</a:t>
            </a:r>
          </a:p>
          <a:p>
            <a:r>
              <a:rPr lang="en-US" dirty="0"/>
              <a:t>How might we do this?</a:t>
            </a:r>
          </a:p>
          <a:p>
            <a:pPr lvl="1"/>
            <a:r>
              <a:rPr lang="en-US" dirty="0"/>
              <a:t>What if we create some reduction function </a:t>
            </a:r>
            <a:r>
              <a:rPr lang="en-US" i="1" dirty="0"/>
              <a:t>R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R(h) = p</a:t>
            </a:r>
          </a:p>
          <a:p>
            <a:pPr lvl="1"/>
            <a:r>
              <a:rPr lang="en-US" dirty="0"/>
              <a:t>NB: </a:t>
            </a:r>
            <a:r>
              <a:rPr lang="en-US" i="1" dirty="0"/>
              <a:t>R(h) = p</a:t>
            </a:r>
            <a:r>
              <a:rPr lang="en-US" dirty="0"/>
              <a:t> does </a:t>
            </a:r>
            <a:r>
              <a:rPr lang="en-US" i="1" dirty="0"/>
              <a:t>NOT</a:t>
            </a:r>
            <a:r>
              <a:rPr lang="en-US" dirty="0"/>
              <a:t> imply that </a:t>
            </a:r>
            <a:r>
              <a:rPr lang="en-US" i="1" dirty="0"/>
              <a:t>H(p) = h</a:t>
            </a:r>
          </a:p>
          <a:p>
            <a:pPr lvl="1"/>
            <a:r>
              <a:rPr lang="en-US" dirty="0"/>
              <a:t>I.e., we are not trying to invert </a:t>
            </a:r>
            <a:r>
              <a:rPr lang="en-US" i="1" dirty="0"/>
              <a:t>H</a:t>
            </a:r>
            <a:r>
              <a:rPr lang="en-US" dirty="0"/>
              <a:t> (we can’t really)</a:t>
            </a:r>
          </a:p>
          <a:p>
            <a:r>
              <a:rPr lang="en-US" dirty="0" err="1"/>
              <a:t>Wut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81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D96C-E32B-0EBC-C914-CEC4173A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(fake hash and reduction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1C6C-B6EA-CADA-8331-1EC5BC3B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aaaa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H(</a:t>
            </a:r>
            <a:r>
              <a:rPr lang="en-US" dirty="0" err="1"/>
              <a:t>aaaa</a:t>
            </a:r>
            <a:r>
              <a:rPr lang="en-US" dirty="0"/>
              <a:t>) = 1234, R(1234) = a234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H(a234) = 5481 </a:t>
            </a:r>
            <a:r>
              <a:rPr lang="en-US" dirty="0">
                <a:sym typeface="Wingdings" pitchFamily="2" charset="2"/>
              </a:rPr>
              <a:t> R(5481) = </a:t>
            </a:r>
            <a:r>
              <a:rPr lang="en-US" dirty="0" err="1">
                <a:sym typeface="Wingdings" pitchFamily="2" charset="2"/>
              </a:rPr>
              <a:t>abcd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 can store only the first and last password.</a:t>
            </a:r>
          </a:p>
          <a:p>
            <a:pPr lvl="1"/>
            <a:r>
              <a:rPr lang="en-US" dirty="0">
                <a:sym typeface="Wingdings" pitchFamily="2" charset="2"/>
              </a:rPr>
              <a:t>Recompute the rest of the chain when needed</a:t>
            </a:r>
          </a:p>
          <a:p>
            <a:r>
              <a:rPr lang="en-US" dirty="0">
                <a:sym typeface="Wingdings" pitchFamily="2" charset="2"/>
              </a:rPr>
              <a:t>Example:</a:t>
            </a:r>
          </a:p>
          <a:p>
            <a:pPr lvl="1"/>
            <a:r>
              <a:rPr lang="en-US" dirty="0">
                <a:sym typeface="Wingdings" pitchFamily="2" charset="2"/>
              </a:rPr>
              <a:t>Given h = 5481</a:t>
            </a:r>
          </a:p>
          <a:p>
            <a:pPr lvl="1"/>
            <a:r>
              <a:rPr lang="en-US" dirty="0">
                <a:sym typeface="Wingdings" pitchFamily="2" charset="2"/>
              </a:rPr>
              <a:t>Apply R(5481)  </a:t>
            </a:r>
            <a:r>
              <a:rPr lang="en-US" dirty="0" err="1">
                <a:sym typeface="Wingdings" pitchFamily="2" charset="2"/>
              </a:rPr>
              <a:t>abcd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 err="1">
                <a:sym typeface="Wingdings" pitchFamily="2" charset="2"/>
              </a:rPr>
              <a:t>abcd</a:t>
            </a:r>
            <a:r>
              <a:rPr lang="en-US" dirty="0">
                <a:sym typeface="Wingdings" pitchFamily="2" charset="2"/>
              </a:rPr>
              <a:t> is one of our endpoints  our chain contains h</a:t>
            </a:r>
          </a:p>
          <a:p>
            <a:pPr lvl="1"/>
            <a:r>
              <a:rPr lang="en-US" dirty="0">
                <a:sym typeface="Wingdings" pitchFamily="2" charset="2"/>
              </a:rPr>
              <a:t>Now, walk the chain, and find the password that hashes to 5481</a:t>
            </a:r>
          </a:p>
          <a:p>
            <a:pPr lvl="1"/>
            <a:r>
              <a:rPr lang="en-US" dirty="0">
                <a:sym typeface="Wingdings" pitchFamily="2" charset="2"/>
              </a:rPr>
              <a:t>We can do this for any hash, just keep applying H() and R() until hit endpoint</a:t>
            </a:r>
          </a:p>
          <a:p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725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5465-8653-B973-FE4D-9C24104A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2A6A-C6DF-E5A2-24A3-AE5484E59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all our chains unique?</a:t>
            </a:r>
          </a:p>
          <a:p>
            <a:r>
              <a:rPr lang="en-US" dirty="0"/>
              <a:t>No!</a:t>
            </a:r>
          </a:p>
          <a:p>
            <a:pPr lvl="1"/>
            <a:r>
              <a:rPr lang="en-US" dirty="0"/>
              <a:t>Pigeon whole principle if </a:t>
            </a:r>
            <a:r>
              <a:rPr lang="en-US" i="1" dirty="0"/>
              <a:t>|H(p)| &gt; |p|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We can have multiple chains that end up having the same endpoint, but different starting points!</a:t>
            </a:r>
          </a:p>
          <a:p>
            <a:r>
              <a:rPr lang="en-US" dirty="0"/>
              <a:t>Ideas on how to fix?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9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40A4-A171-61C6-A7E2-2A560495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7942-6BC4-0DBA-3657-5E7DBBA9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ensure that each chain is completely unique</a:t>
            </a:r>
          </a:p>
          <a:p>
            <a:r>
              <a:rPr lang="en-US" dirty="0"/>
              <a:t>What if our reduction function could make use of which link in the chain it’s working on?</a:t>
            </a:r>
          </a:p>
          <a:p>
            <a:r>
              <a:rPr lang="en-US" dirty="0"/>
              <a:t>I.e., </a:t>
            </a:r>
            <a:r>
              <a:rPr lang="en-US" i="1" dirty="0"/>
              <a:t>R(h, k) != R(h, k + 1)</a:t>
            </a:r>
            <a:r>
              <a:rPr lang="en-US" dirty="0"/>
              <a:t> where </a:t>
            </a:r>
            <a:r>
              <a:rPr lang="en-US" i="1" dirty="0"/>
              <a:t>k</a:t>
            </a:r>
            <a:r>
              <a:rPr lang="en-US" dirty="0"/>
              <a:t> is the link number.</a:t>
            </a:r>
          </a:p>
          <a:p>
            <a:r>
              <a:rPr lang="en-US" dirty="0"/>
              <a:t>This means that the only way our chains can merge is if the reduction function was used in exactly the same order.</a:t>
            </a:r>
          </a:p>
          <a:p>
            <a:r>
              <a:rPr lang="en-US" dirty="0"/>
              <a:t>I.e., the two chains are identical</a:t>
            </a:r>
          </a:p>
          <a:p>
            <a:r>
              <a:rPr lang="en-US" dirty="0"/>
              <a:t>This is a rainbow table!</a:t>
            </a:r>
          </a:p>
        </p:txBody>
      </p:sp>
    </p:spTree>
    <p:extLst>
      <p:ext uri="{BB962C8B-B14F-4D97-AF65-F5344CB8AC3E}">
        <p14:creationId xmlns:p14="http://schemas.microsoft.com/office/powerpoint/2010/main" val="418182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DC40-86A9-B66C-208E-F9E1AC2DD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Rainbow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98439-B7B1-94CB-8DF6-AAFC36B5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7897" cy="4351338"/>
          </a:xfrm>
        </p:spPr>
        <p:txBody>
          <a:bodyPr/>
          <a:lstStyle/>
          <a:p>
            <a:r>
              <a:rPr lang="en-US" dirty="0"/>
              <a:t>Came from cryptography community</a:t>
            </a:r>
          </a:p>
          <a:p>
            <a:r>
              <a:rPr lang="en-US" dirty="0"/>
              <a:t>Called a rainbow table because this pic was used in the conference presentation</a:t>
            </a:r>
          </a:p>
          <a:p>
            <a:r>
              <a:rPr lang="en-US" dirty="0"/>
              <a:t>They are pretty much useless these days</a:t>
            </a:r>
          </a:p>
          <a:p>
            <a:r>
              <a:rPr lang="en-US"/>
              <a:t>Why </a:t>
            </a:r>
            <a:r>
              <a:rPr lang="en-US" dirty="0"/>
              <a:t>are </a:t>
            </a:r>
            <a:r>
              <a:rPr lang="en-US"/>
              <a:t>they useless?</a:t>
            </a:r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B3295E-C201-7C45-A9D6-2FB92D0CA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549" y="681037"/>
            <a:ext cx="6438708" cy="453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0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1030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CS 451/551</vt:lpstr>
      <vt:lpstr>Password cracking</vt:lpstr>
      <vt:lpstr>How much storage would this need?</vt:lpstr>
      <vt:lpstr>How can we deal with this?</vt:lpstr>
      <vt:lpstr>Precomputed hash chains</vt:lpstr>
      <vt:lpstr>Example (fake hash and reduction functions)</vt:lpstr>
      <vt:lpstr>Problems?</vt:lpstr>
      <vt:lpstr>Idea</vt:lpstr>
      <vt:lpstr>Rainbow Tables</vt:lpstr>
      <vt:lpstr>Reduction functions</vt:lpstr>
      <vt:lpstr>Making chains unique</vt:lpstr>
      <vt:lpstr>Let’s write some code</vt:lpstr>
      <vt:lpstr>PowerPoint Presentation</vt:lpstr>
      <vt:lpstr>PowerPoint Presentation</vt:lpstr>
      <vt:lpstr>Is a hash in the chain?!</vt:lpstr>
      <vt:lpstr>Recover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451/551</dc:title>
  <dc:creator>Jeremy Blackburn</dc:creator>
  <cp:lastModifiedBy>Jeremy Blackburn</cp:lastModifiedBy>
  <cp:revision>39</cp:revision>
  <cp:lastPrinted>2024-04-11T10:45:28Z</cp:lastPrinted>
  <dcterms:created xsi:type="dcterms:W3CDTF">2024-04-11T09:58:31Z</dcterms:created>
  <dcterms:modified xsi:type="dcterms:W3CDTF">2025-03-25T15:17:23Z</dcterms:modified>
</cp:coreProperties>
</file>