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4" r:id="rId7"/>
    <p:sldId id="270" r:id="rId8"/>
    <p:sldId id="266" r:id="rId9"/>
    <p:sldId id="267" r:id="rId10"/>
    <p:sldId id="265" r:id="rId11"/>
    <p:sldId id="268" r:id="rId12"/>
    <p:sldId id="272" r:id="rId13"/>
    <p:sldId id="27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6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8AF2-9C80-4270-9F58-5084B355B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AC88C-6012-44C5-AE72-6654273DFB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C7F51-A1F8-494B-9FDF-8C0B5D9AC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AE931-4A28-4AC1-AB8B-7CE9DD86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BD83B-3B7E-4436-AA0E-6CAF63F8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9F2C5-480A-410A-AC8B-EC38429F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C02C1-B8AC-4B98-B72E-6311D7390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D7351-7711-4828-BB19-D34236420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562AC-D57D-4C32-9843-44C68ECB3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C9113-91EF-4E36-92FB-E2793E390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97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1D095D-F6DF-4B3F-AA2C-A81936951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80180F-DF18-4B35-9655-966A3559CF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631B9-96CA-42D4-8A2B-C5758DE5C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B3438-95B2-476F-991A-7C70B0731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AAC17-D99E-4F3C-A697-816CFCEEC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5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B0CF9-AC6D-4C00-BF12-D4B1830E6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566F-59EC-4F2B-9DBD-74B6668EC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6E5C3-9FF8-4CDC-924A-9E6AC05D4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86EBA-D22D-4757-93EC-0A00BB7A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915F7-B9D3-433B-9998-114A997C8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0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0F25-B1FE-4627-AF1A-25BB0F68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6F45-76C3-4DDC-951F-A32F9237E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BD8DC-8508-4F54-890E-2A69480C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336A-0336-4756-A369-B91D4630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F51B7-FF45-49D7-8090-125A7EE8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692C7-491B-45D5-ACE1-BBDCF4437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5E75-2526-4E03-8092-2F7C4D8475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CF2A9-A06F-4C7A-89CB-84B726FAC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29971-13E3-40DC-AB97-820DBA9F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5A8B1-A602-448A-9599-2F9A7546E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88B3C-CC1B-4FC9-A668-FB929E0C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37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82D4-4087-41E1-9AFF-E9A388F38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9CF177-F612-41F3-BA8A-9CE5F52DF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ABEB0-0CF1-4C32-B43D-41A6943132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E37BA5-4A74-424B-9068-5F896CEC3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D0D4D-0CA3-4EF5-9780-89493B483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C0771-5101-4411-ACCF-5FA4CAB63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FAE6DB-2FBA-4677-B330-160BF372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BACEFB-D3F2-42EB-BE9D-746D2A11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02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18917-4454-4E0B-9333-657B47ED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2122F-C85C-4E93-8CEA-885CD4C42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6CFB9B-3C0F-467F-A3C7-DE30D3157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6F38A-2D0D-4194-8C00-1E7D7E69E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71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191510-3126-43B5-9737-7F63EF4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82E90-8078-4DDC-80DB-EBF3606A0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867E4-2ADD-4752-947E-325820D4A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47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425E-7C2B-4A00-B444-AEFC2B30E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0F6E-BF2F-48EE-A275-22D9EB885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84583-D444-4FF7-BEA1-98F2DD3645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33098-545A-4E21-A9C4-0BE62A5C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0D17D-D918-4736-9AFB-825F276D8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DCEC6-DA41-4468-81E2-3454AC76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F3F3-3B3A-48DB-83AD-82FFB62E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B204ED-9636-44DC-A4D7-D1FA1C0F5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F7C75-685F-48E8-84A0-DACB14673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CEA03E-EB4E-4750-9BEB-43B8CED3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C59F7-775C-4F63-BFD3-E19DFE50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D903C-0E59-46BF-BB30-3FD70B44F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05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6CC08-E64D-4BFB-8CC8-97C80C03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C4C75-56F4-4360-86E9-E786876A0E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33213-1270-4367-82E1-6D7D41D3A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2FED6-A68A-4236-9F2C-610FE33145ED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E34A5-B33C-41D4-8416-B6CEB12C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808C4-B4C0-4494-952C-664BD923C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51DA9B-4C6D-4399-9B1E-77CEA137DC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85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835D-CE1F-BA43-949B-954F3830C4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A57B70-C3CD-0E47-AC9B-474BD81AEE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Spring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75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5085-6427-4461-B798-517B9D4E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Points to 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2EBB-E480-4B51-9C56-1715266C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fn</a:t>
            </a:r>
            <a:r>
              <a:rPr lang="en-US" dirty="0"/>
              <a:t> function() { … } </a:t>
            </a:r>
            <a:r>
              <a:rPr lang="en-US" dirty="0">
                <a:sym typeface="Wingdings" panose="05000000000000000000" pitchFamily="2" charset="2"/>
              </a:rPr>
              <a:t> function() is asynchronous</a:t>
            </a:r>
            <a:endParaRPr lang="en-US" dirty="0"/>
          </a:p>
          <a:p>
            <a:r>
              <a:rPr lang="en-US" dirty="0"/>
              <a:t>function().await </a:t>
            </a:r>
            <a:r>
              <a:rPr lang="en-US" dirty="0">
                <a:sym typeface="Wingdings" panose="05000000000000000000" pitchFamily="2" charset="2"/>
              </a:rPr>
              <a:t> the current task will </a:t>
            </a:r>
            <a:r>
              <a:rPr lang="en-US" i="1" dirty="0">
                <a:sym typeface="Wingdings" panose="05000000000000000000" pitchFamily="2" charset="2"/>
              </a:rPr>
              <a:t>yield</a:t>
            </a:r>
            <a:r>
              <a:rPr lang="en-US" dirty="0">
                <a:sym typeface="Wingdings" panose="05000000000000000000" pitchFamily="2" charset="2"/>
              </a:rPr>
              <a:t> until function() finishes</a:t>
            </a:r>
          </a:p>
          <a:p>
            <a:r>
              <a:rPr lang="en-US" dirty="0">
                <a:sym typeface="Wingdings" panose="05000000000000000000" pitchFamily="2" charset="2"/>
              </a:rPr>
              <a:t>Async gives you </a:t>
            </a:r>
            <a:r>
              <a:rPr lang="en-US" i="1" dirty="0">
                <a:sym typeface="Wingdings" panose="05000000000000000000" pitchFamily="2" charset="2"/>
              </a:rPr>
              <a:t>concurrency</a:t>
            </a:r>
            <a:r>
              <a:rPr lang="en-US" dirty="0">
                <a:sym typeface="Wingdings" panose="05000000000000000000" pitchFamily="2" charset="2"/>
              </a:rPr>
              <a:t> not parallelism</a:t>
            </a:r>
          </a:p>
          <a:p>
            <a:r>
              <a:rPr lang="en-US" dirty="0">
                <a:sym typeface="Wingdings" panose="05000000000000000000" pitchFamily="2" charset="2"/>
              </a:rPr>
              <a:t>With Rust, you need to use an async run time to do anything serious</a:t>
            </a:r>
          </a:p>
          <a:p>
            <a:r>
              <a:rPr lang="en-US" i="1" dirty="0">
                <a:sym typeface="Wingdings" panose="05000000000000000000" pitchFamily="2" charset="2"/>
              </a:rPr>
              <a:t>Yielding</a:t>
            </a:r>
            <a:r>
              <a:rPr lang="en-US" dirty="0">
                <a:sym typeface="Wingdings" panose="05000000000000000000" pitchFamily="2" charset="2"/>
              </a:rPr>
              <a:t> is not </a:t>
            </a:r>
            <a:r>
              <a:rPr lang="en-US" i="1" dirty="0">
                <a:sym typeface="Wingdings" panose="05000000000000000000" pitchFamily="2" charset="2"/>
              </a:rPr>
              <a:t>blocking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There are some subtleties here that we will run in to…</a:t>
            </a:r>
          </a:p>
          <a:p>
            <a:r>
              <a:rPr lang="en-US" dirty="0">
                <a:sym typeface="Wingdings" panose="05000000000000000000" pitchFamily="2" charset="2"/>
              </a:rPr>
              <a:t>You should read the docs!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 at least skim them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know it’s a lot, but, it is incredibly rewarding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89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95085-6427-4461-B798-517B9D4E0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Points to Remember!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52EBB-E480-4B51-9C56-1715266C6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</a:t>
            </a:r>
            <a:r>
              <a:rPr lang="en-US" dirty="0" err="1"/>
              <a:t>fn</a:t>
            </a:r>
            <a:r>
              <a:rPr lang="en-US" dirty="0"/>
              <a:t> function() { … } </a:t>
            </a:r>
            <a:r>
              <a:rPr lang="en-US" dirty="0">
                <a:sym typeface="Wingdings" panose="05000000000000000000" pitchFamily="2" charset="2"/>
              </a:rPr>
              <a:t> function() is asynchronous</a:t>
            </a:r>
            <a:endParaRPr lang="en-US" dirty="0"/>
          </a:p>
          <a:p>
            <a:r>
              <a:rPr lang="en-US" dirty="0"/>
              <a:t>function().await </a:t>
            </a:r>
            <a:r>
              <a:rPr lang="en-US" dirty="0">
                <a:sym typeface="Wingdings" panose="05000000000000000000" pitchFamily="2" charset="2"/>
              </a:rPr>
              <a:t> the current task will </a:t>
            </a:r>
            <a:r>
              <a:rPr lang="en-US" i="1" dirty="0">
                <a:sym typeface="Wingdings" panose="05000000000000000000" pitchFamily="2" charset="2"/>
              </a:rPr>
              <a:t>yield</a:t>
            </a:r>
            <a:r>
              <a:rPr lang="en-US" dirty="0">
                <a:sym typeface="Wingdings" panose="05000000000000000000" pitchFamily="2" charset="2"/>
              </a:rPr>
              <a:t> until function() finishes</a:t>
            </a:r>
          </a:p>
          <a:p>
            <a:r>
              <a:rPr lang="en-US" dirty="0">
                <a:sym typeface="Wingdings" panose="05000000000000000000" pitchFamily="2" charset="2"/>
              </a:rPr>
              <a:t>Async gives you </a:t>
            </a:r>
            <a:r>
              <a:rPr lang="en-US" i="1" dirty="0">
                <a:sym typeface="Wingdings" panose="05000000000000000000" pitchFamily="2" charset="2"/>
              </a:rPr>
              <a:t>concurrency</a:t>
            </a:r>
            <a:r>
              <a:rPr lang="en-US" dirty="0">
                <a:sym typeface="Wingdings" panose="05000000000000000000" pitchFamily="2" charset="2"/>
              </a:rPr>
              <a:t> not parallelism</a:t>
            </a:r>
          </a:p>
          <a:p>
            <a:r>
              <a:rPr lang="en-US" dirty="0">
                <a:sym typeface="Wingdings" panose="05000000000000000000" pitchFamily="2" charset="2"/>
              </a:rPr>
              <a:t>With Rust, you need to use an async run time to do anything serious</a:t>
            </a:r>
          </a:p>
          <a:p>
            <a:r>
              <a:rPr lang="en-US" i="1" dirty="0">
                <a:sym typeface="Wingdings" panose="05000000000000000000" pitchFamily="2" charset="2"/>
              </a:rPr>
              <a:t>Yielding</a:t>
            </a:r>
            <a:r>
              <a:rPr lang="en-US" dirty="0">
                <a:sym typeface="Wingdings" panose="05000000000000000000" pitchFamily="2" charset="2"/>
              </a:rPr>
              <a:t> is not </a:t>
            </a:r>
            <a:r>
              <a:rPr lang="en-US" i="1" dirty="0">
                <a:sym typeface="Wingdings" panose="05000000000000000000" pitchFamily="2" charset="2"/>
              </a:rPr>
              <a:t>blocking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There are some subtleties here that we will run in to…</a:t>
            </a:r>
          </a:p>
          <a:p>
            <a:r>
              <a:rPr lang="en-US" dirty="0">
                <a:sym typeface="Wingdings" panose="05000000000000000000" pitchFamily="2" charset="2"/>
              </a:rPr>
              <a:t>You should read the docs!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Or at least skim them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 know it’s a lot, but, it is incredibly rewarding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66F9A2F7-7DBC-4C35-8AA1-A1365A3D0E98}"/>
              </a:ext>
            </a:extLst>
          </p:cNvPr>
          <p:cNvSpPr/>
          <p:nvPr/>
        </p:nvSpPr>
        <p:spPr>
          <a:xfrm>
            <a:off x="293914" y="-152400"/>
            <a:ext cx="11996057" cy="716280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It is incredibly difficult (borderline impossible) to write straight up broken code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The compiler will not allow it!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Be fearless!!!</a:t>
            </a:r>
          </a:p>
        </p:txBody>
      </p:sp>
    </p:spTree>
    <p:extLst>
      <p:ext uri="{BB962C8B-B14F-4D97-AF65-F5344CB8AC3E}">
        <p14:creationId xmlns:p14="http://schemas.microsoft.com/office/powerpoint/2010/main" val="1443171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96B8-BABA-4502-898D-B187BF126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Quick Network Programming Refresh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84A49-09BD-4426-A794-83BAD6847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Socket</a:t>
            </a:r>
            <a:r>
              <a:rPr lang="en-US" dirty="0"/>
              <a:t> is similar to a file in general (read/write)</a:t>
            </a:r>
          </a:p>
          <a:p>
            <a:r>
              <a:rPr lang="en-US" dirty="0"/>
              <a:t>Just like when you read a file, the socket has to exist when you try to </a:t>
            </a:r>
            <a:r>
              <a:rPr lang="en-US" b="1" i="1" dirty="0"/>
              <a:t>connect</a:t>
            </a:r>
            <a:r>
              <a:rPr lang="en-US" dirty="0"/>
              <a:t> to it</a:t>
            </a:r>
          </a:p>
          <a:p>
            <a:r>
              <a:rPr lang="en-US" dirty="0"/>
              <a:t>The way this is done is to create a new socket and </a:t>
            </a:r>
            <a:r>
              <a:rPr lang="en-US" b="1" i="1" dirty="0"/>
              <a:t>listen</a:t>
            </a:r>
            <a:r>
              <a:rPr lang="en-US" dirty="0"/>
              <a:t> on it</a:t>
            </a:r>
          </a:p>
          <a:p>
            <a:r>
              <a:rPr lang="en-US" dirty="0"/>
              <a:t>Just like with files, sockets have an approximate “name”</a:t>
            </a:r>
          </a:p>
          <a:p>
            <a:pPr lvl="1"/>
            <a:r>
              <a:rPr lang="en-US" b="1" i="1" dirty="0" err="1"/>
              <a:t>SockAddr</a:t>
            </a:r>
            <a:endParaRPr lang="en-US" b="1" i="1" dirty="0"/>
          </a:p>
          <a:p>
            <a:pPr lvl="1"/>
            <a:r>
              <a:rPr lang="en-US" dirty="0"/>
              <a:t>Ip address + port</a:t>
            </a:r>
          </a:p>
          <a:p>
            <a:r>
              <a:rPr lang="en-US" dirty="0"/>
              <a:t>To create a new socket, you </a:t>
            </a:r>
            <a:r>
              <a:rPr lang="en-US" b="1" i="1" dirty="0"/>
              <a:t>bind </a:t>
            </a:r>
            <a:r>
              <a:rPr lang="en-US" dirty="0"/>
              <a:t>it to a socket address</a:t>
            </a:r>
          </a:p>
        </p:txBody>
      </p:sp>
    </p:spTree>
    <p:extLst>
      <p:ext uri="{BB962C8B-B14F-4D97-AF65-F5344CB8AC3E}">
        <p14:creationId xmlns:p14="http://schemas.microsoft.com/office/powerpoint/2010/main" val="329362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69C9-09F0-453D-B0B1-CA18AD08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B0471-25C1-4F3B-AD42-B86EFD928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Client connects to socket you are listening on</a:t>
            </a:r>
          </a:p>
          <a:p>
            <a:endParaRPr lang="en-US" dirty="0"/>
          </a:p>
          <a:p>
            <a:r>
              <a:rPr lang="en-US" dirty="0"/>
              <a:t>You </a:t>
            </a:r>
            <a:r>
              <a:rPr lang="en-US" b="1" i="1" dirty="0"/>
              <a:t>accept</a:t>
            </a:r>
            <a:r>
              <a:rPr lang="en-US" b="1" dirty="0"/>
              <a:t> </a:t>
            </a:r>
            <a:r>
              <a:rPr lang="en-US" dirty="0"/>
              <a:t>that connection</a:t>
            </a:r>
          </a:p>
          <a:p>
            <a:endParaRPr lang="en-US" dirty="0"/>
          </a:p>
          <a:p>
            <a:r>
              <a:rPr lang="en-US" dirty="0"/>
              <a:t>You can get a </a:t>
            </a:r>
            <a:r>
              <a:rPr lang="en-US" b="1" i="1" dirty="0" err="1"/>
              <a:t>SockAddr</a:t>
            </a:r>
            <a:r>
              <a:rPr lang="en-US" dirty="0"/>
              <a:t> for the client connection</a:t>
            </a:r>
          </a:p>
          <a:p>
            <a:pPr lvl="1"/>
            <a:r>
              <a:rPr lang="en-US" dirty="0"/>
              <a:t>This will be the client’s IP address + port (note that their port is probably randomized)</a:t>
            </a:r>
          </a:p>
          <a:p>
            <a:pPr lvl="1"/>
            <a:endParaRPr lang="en-US" dirty="0"/>
          </a:p>
          <a:p>
            <a:r>
              <a:rPr lang="en-US" dirty="0"/>
              <a:t>Now we can read/write from/to the client socket!</a:t>
            </a:r>
          </a:p>
        </p:txBody>
      </p:sp>
    </p:spTree>
    <p:extLst>
      <p:ext uri="{BB962C8B-B14F-4D97-AF65-F5344CB8AC3E}">
        <p14:creationId xmlns:p14="http://schemas.microsoft.com/office/powerpoint/2010/main" val="19347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518A-3FDC-4334-96F0-FAC126167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and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4ACF5-0446-4F01-811F-72078B0EE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covered concurrency/parallelism primitives so far</a:t>
            </a:r>
          </a:p>
          <a:p>
            <a:pPr lvl="1"/>
            <a:r>
              <a:rPr lang="en-US" dirty="0"/>
              <a:t>Threads, channels, Arc, Mutex, etc.</a:t>
            </a:r>
          </a:p>
          <a:p>
            <a:endParaRPr lang="en-US" dirty="0"/>
          </a:p>
          <a:p>
            <a:r>
              <a:rPr lang="en-US" dirty="0"/>
              <a:t>Parallelism (</a:t>
            </a:r>
            <a:r>
              <a:rPr lang="en-US" dirty="0" err="1"/>
              <a:t>kinda</a:t>
            </a:r>
            <a:r>
              <a:rPr lang="en-US" dirty="0"/>
              <a:t>) means that you are doing many things at once</a:t>
            </a:r>
          </a:p>
          <a:p>
            <a:endParaRPr lang="en-US" dirty="0"/>
          </a:p>
          <a:p>
            <a:r>
              <a:rPr lang="en-US" dirty="0"/>
              <a:t>Concurrency means that many tasks can be running at the same time</a:t>
            </a:r>
          </a:p>
          <a:p>
            <a:endParaRPr lang="en-US" dirty="0"/>
          </a:p>
          <a:p>
            <a:r>
              <a:rPr lang="en-US" dirty="0"/>
              <a:t>Subtle difference!!!!</a:t>
            </a:r>
          </a:p>
        </p:txBody>
      </p:sp>
    </p:spTree>
    <p:extLst>
      <p:ext uri="{BB962C8B-B14F-4D97-AF65-F5344CB8AC3E}">
        <p14:creationId xmlns:p14="http://schemas.microsoft.com/office/powerpoint/2010/main" val="271958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25F7-F41D-4A8A-9CFA-704E37D84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Tl;dr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1E875-9746-4F44-A33A-80E2D0FCB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Concurrency is more about managing </a:t>
            </a:r>
            <a:r>
              <a:rPr lang="en-US" i="1" dirty="0"/>
              <a:t>tasks</a:t>
            </a:r>
            <a:r>
              <a:rPr lang="en-US" dirty="0"/>
              <a:t> to maximize resource usage</a:t>
            </a:r>
          </a:p>
          <a:p>
            <a:endParaRPr lang="en-US" dirty="0"/>
          </a:p>
          <a:p>
            <a:r>
              <a:rPr lang="en-US" dirty="0"/>
              <a:t>Parallelism is about splitting a problem into parts and finding the solution of each part at the same time</a:t>
            </a:r>
          </a:p>
          <a:p>
            <a:endParaRPr lang="en-US" dirty="0"/>
          </a:p>
          <a:p>
            <a:r>
              <a:rPr lang="en-US" dirty="0"/>
              <a:t>You can have concurrency on a single thread!</a:t>
            </a:r>
          </a:p>
        </p:txBody>
      </p:sp>
    </p:spTree>
    <p:extLst>
      <p:ext uri="{BB962C8B-B14F-4D97-AF65-F5344CB8AC3E}">
        <p14:creationId xmlns:p14="http://schemas.microsoft.com/office/powerpoint/2010/main" val="9744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16F4C-A7C3-4BCD-BA55-9E1B9CDC2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105CB-DBEC-4860-881D-D5233D0B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nutshell: you have a special construct that says:</a:t>
            </a:r>
          </a:p>
          <a:p>
            <a:pPr lvl="1"/>
            <a:r>
              <a:rPr lang="en-US" dirty="0"/>
              <a:t>When I execute this operation, it is ok to suspend the current task until it finishes and run another task</a:t>
            </a:r>
          </a:p>
          <a:p>
            <a:endParaRPr lang="en-US" dirty="0"/>
          </a:p>
          <a:p>
            <a:r>
              <a:rPr lang="en-US" dirty="0"/>
              <a:t>Note that there is nothing about threads here, just tasks!!!</a:t>
            </a:r>
          </a:p>
          <a:p>
            <a:endParaRPr lang="en-US" dirty="0"/>
          </a:p>
          <a:p>
            <a:r>
              <a:rPr lang="en-US" dirty="0"/>
              <a:t>How does this help with performance?!</a:t>
            </a:r>
          </a:p>
        </p:txBody>
      </p:sp>
    </p:spTree>
    <p:extLst>
      <p:ext uri="{BB962C8B-B14F-4D97-AF65-F5344CB8AC3E}">
        <p14:creationId xmlns:p14="http://schemas.microsoft.com/office/powerpoint/2010/main" val="26342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2EE1E-5D69-40FC-B41E-85B9B9265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FE6FF-2CE7-4216-97CA-E19C79C6E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has a feature called async/await</a:t>
            </a:r>
          </a:p>
          <a:p>
            <a:endParaRPr lang="en-US" dirty="0"/>
          </a:p>
          <a:p>
            <a:r>
              <a:rPr lang="en-US" dirty="0"/>
              <a:t>At compile time, async functions are transformed into a task</a:t>
            </a:r>
          </a:p>
          <a:p>
            <a:pPr lvl="1"/>
            <a:r>
              <a:rPr lang="en-US" dirty="0"/>
              <a:t>A task is somewhat similar to a green thread</a:t>
            </a:r>
          </a:p>
          <a:p>
            <a:pPr lvl="1"/>
            <a:r>
              <a:rPr lang="en-US" dirty="0"/>
              <a:t>I.e., it’s sort of a “virtual” thread if you will</a:t>
            </a:r>
          </a:p>
          <a:p>
            <a:endParaRPr lang="en-US" dirty="0"/>
          </a:p>
          <a:p>
            <a:r>
              <a:rPr lang="en-US" dirty="0"/>
              <a:t>NB: Rust uses </a:t>
            </a:r>
            <a:r>
              <a:rPr lang="en-US" i="1" dirty="0"/>
              <a:t>lazy</a:t>
            </a:r>
            <a:r>
              <a:rPr lang="en-US" dirty="0"/>
              <a:t> evaluation for its async/await stuff</a:t>
            </a:r>
          </a:p>
          <a:p>
            <a:pPr lvl="1"/>
            <a:r>
              <a:rPr lang="en-US" dirty="0"/>
              <a:t>This means some different semantics</a:t>
            </a:r>
          </a:p>
          <a:p>
            <a:pPr lvl="1"/>
            <a:r>
              <a:rPr lang="en-US" dirty="0"/>
              <a:t>Also means performance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86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2C20C-C4F9-4024-A135-C7FC4B91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Tokio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9F513-256F-4B51-A2AE-26C8496CEF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Async/await is a part of Rust </a:t>
            </a:r>
            <a:r>
              <a:rPr lang="en-US" i="1" dirty="0"/>
              <a:t>the language</a:t>
            </a:r>
          </a:p>
          <a:p>
            <a:pPr lvl="1"/>
            <a:r>
              <a:rPr lang="en-US" dirty="0"/>
              <a:t>It was only recently stabilized, and it’s probably not finished evolving</a:t>
            </a:r>
          </a:p>
          <a:p>
            <a:r>
              <a:rPr lang="en-US" dirty="0"/>
              <a:t>The </a:t>
            </a:r>
            <a:r>
              <a:rPr lang="en-US" i="1" dirty="0"/>
              <a:t>semantics</a:t>
            </a:r>
            <a:r>
              <a:rPr lang="en-US" dirty="0"/>
              <a:t> of async/await are in the language</a:t>
            </a:r>
          </a:p>
          <a:p>
            <a:r>
              <a:rPr lang="en-US" dirty="0"/>
              <a:t>Managing how things are actually executed is </a:t>
            </a:r>
            <a:r>
              <a:rPr lang="en-US" i="1" dirty="0"/>
              <a:t>not</a:t>
            </a:r>
            <a:r>
              <a:rPr lang="en-US" dirty="0"/>
              <a:t> part of Rust</a:t>
            </a:r>
          </a:p>
          <a:p>
            <a:r>
              <a:rPr lang="en-US" dirty="0"/>
              <a:t>Instead, there are various runtimes, </a:t>
            </a:r>
            <a:r>
              <a:rPr lang="en-US" dirty="0" err="1"/>
              <a:t>tokio</a:t>
            </a:r>
            <a:r>
              <a:rPr lang="en-US" dirty="0"/>
              <a:t> is the most popular</a:t>
            </a:r>
          </a:p>
          <a:p>
            <a:r>
              <a:rPr lang="en-US" dirty="0"/>
              <a:t>Runtimes use the semantics of async/await to</a:t>
            </a:r>
          </a:p>
          <a:p>
            <a:pPr lvl="1"/>
            <a:r>
              <a:rPr lang="en-US" dirty="0"/>
              <a:t>Schedule tasks</a:t>
            </a:r>
          </a:p>
          <a:p>
            <a:pPr lvl="1"/>
            <a:r>
              <a:rPr lang="en-US" dirty="0"/>
              <a:t>Build a larger async API</a:t>
            </a:r>
          </a:p>
        </p:txBody>
      </p:sp>
    </p:spTree>
    <p:extLst>
      <p:ext uri="{BB962C8B-B14F-4D97-AF65-F5344CB8AC3E}">
        <p14:creationId xmlns:p14="http://schemas.microsoft.com/office/powerpoint/2010/main" val="80110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5667A-E7DC-458D-8262-9834C32A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3979-7010-4345-B68F-01C5EFDC6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A3E82-C273-45DF-9EE0-1CF57DB99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16" y="1027906"/>
            <a:ext cx="11525592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DC9CE-60F2-4210-9B86-19C283E59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6CA4D-A59E-49EA-9600-EFA48254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3E3AFF-4820-4607-9531-4370B4B54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81" y="542522"/>
            <a:ext cx="1137443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528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7939E-5353-49C5-ADB1-2F172685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58029-0513-4722-8210-8D3EE6DDE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3A1E56-350E-4640-A421-981EB2ED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003" y="0"/>
            <a:ext cx="103699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2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3977</TotalTime>
  <Words>629</Words>
  <Application>Microsoft Macintosh PowerPoint</Application>
  <PresentationFormat>Widescreen</PresentationFormat>
  <Paragraphs>85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CS 551</vt:lpstr>
      <vt:lpstr>Concurrency and Parallelism</vt:lpstr>
      <vt:lpstr>Tl;dr:</vt:lpstr>
      <vt:lpstr>Asynchronous Programming</vt:lpstr>
      <vt:lpstr>Asynchronous Rust</vt:lpstr>
      <vt:lpstr>Tokio</vt:lpstr>
      <vt:lpstr>PowerPoint Presentation</vt:lpstr>
      <vt:lpstr>PowerPoint Presentation</vt:lpstr>
      <vt:lpstr>PowerPoint Presentation</vt:lpstr>
      <vt:lpstr>Major Points to Remember!</vt:lpstr>
      <vt:lpstr>Major Points to Remember!</vt:lpstr>
      <vt:lpstr>Super Quick Network Programming Refresh</vt:lpstr>
      <vt:lpstr>Accepting connections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451/551</dc:title>
  <dc:creator>Jeremy Blackburn</dc:creator>
  <cp:lastModifiedBy>Jeremy Blackburn</cp:lastModifiedBy>
  <cp:revision>152</cp:revision>
  <dcterms:created xsi:type="dcterms:W3CDTF">2021-04-01T14:04:08Z</dcterms:created>
  <dcterms:modified xsi:type="dcterms:W3CDTF">2025-01-23T12:21:58Z</dcterms:modified>
</cp:coreProperties>
</file>