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1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/>
    <p:restoredTop sz="96327"/>
  </p:normalViewPr>
  <p:slideViewPr>
    <p:cSldViewPr snapToGrid="0">
      <p:cViewPr varScale="1">
        <p:scale>
          <a:sx n="100" d="100"/>
          <a:sy n="100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740F-4784-9C5A-E4F2-B1847361B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394D4-037C-8989-2640-6DBF97977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20DD-930F-A26F-27DF-FBC38D41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AE45-C2F2-AD48-BE61-171378A3078F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C79C-931D-039C-11AB-A54CD19F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C47B-CE6B-76D1-1E16-E3FDE1CB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C8A9-A2EB-4048-B57E-D922BE4C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BA8A-F09D-F9C3-81F8-C65C5AC0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F467A-C0FF-CA9E-7F81-48A74297E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30117-802E-080B-9CAB-913B5803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AE45-C2F2-AD48-BE61-171378A3078F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BB7C-F8D7-16B6-3A24-02ECB598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32D18-99BB-F312-D854-07E4F97D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C8A9-A2EB-4048-B57E-D922BE4C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39382-F3AE-A3A6-00F7-AD5E70ADD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70DA2-5FB8-34A3-F9F5-113BFB1F5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FE98F-C2BC-DBA5-BC6F-0DF227B1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AE45-C2F2-AD48-BE61-171378A3078F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78FA-4574-8AC4-E604-CFB23FFB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E3629-9480-4DC7-B6C6-728C2311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C8A9-A2EB-4048-B57E-D922BE4C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5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DE8-CD44-D504-0C66-60B1DD18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ACED-4922-7545-47F2-D84B11B41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18D53-074C-2065-761C-DCC91F48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AE45-C2F2-AD48-BE61-171378A3078F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1BA0B-AAA4-0FA3-956B-83F1A738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35EF-E7DE-39BA-A62A-CE3408B0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C8A9-A2EB-4048-B57E-D922BE4C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0CCF-CA4E-5D51-5311-74994CC2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40418-46B5-3697-08DE-2BCE765F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D76B-A25F-0280-71E2-220D3820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AE45-C2F2-AD48-BE61-171378A3078F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9D31-08E2-76AE-0164-F7F31EB0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BE690-461C-D981-C766-CD4A385F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C8A9-A2EB-4048-B57E-D922BE4C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E103-1901-30AD-F657-367FC45A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08AB4-B852-F74B-BC81-81286C616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05077-33EC-4E8B-6C59-6D373C071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70519-F1C3-932F-C604-CF8A820B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AE45-C2F2-AD48-BE61-171378A3078F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FBE8A-3D83-B44D-BF22-6CFB17D1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EDD30-BA9B-8864-F32A-BFE2A32C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C8A9-A2EB-4048-B57E-D922BE4C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4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D6E6-28BE-6432-D452-25C8C5E2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CF1BF-43A9-58F3-4D54-94470D651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5844F-A27D-CD4F-7E04-D6C4A6ED6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D05C6-94D8-6A6E-8898-224AD671D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8C0E8-AE59-40ED-C392-F72C6569B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5BC15-B813-03BA-8373-614D2D14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AE45-C2F2-AD48-BE61-171378A3078F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C9EFC-F188-655E-C734-44C888DB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F3FB3-CF3B-C006-AC48-882AC70C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C8A9-A2EB-4048-B57E-D922BE4C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0FF1-F498-62D4-553F-EEF8B210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43600-1D1B-33E9-23C5-AA7A872D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AE45-C2F2-AD48-BE61-171378A3078F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B73BA-966F-A9FC-FB52-B907FF69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3B6A7-210D-3893-D799-DEA28264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C8A9-A2EB-4048-B57E-D922BE4C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334E6-CD37-667A-30E0-DAD453A8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AE45-C2F2-AD48-BE61-171378A3078F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253AB-A43D-4C73-047E-A1D5B6B8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219C6-F817-413D-4F58-B28FB8E7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C8A9-A2EB-4048-B57E-D922BE4C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78CA-63D6-3F9A-258A-F34AE418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881C-34BB-3DA1-C6EA-D8608E11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041A6-F8C1-3696-4E83-1B8D8FB00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FB274-7486-10A7-CEE1-0BFB696F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AE45-C2F2-AD48-BE61-171378A3078F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2794B-0B1C-8FA4-CDA7-55E7B713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37557-72E2-8C11-7EDA-15156E3D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C8A9-A2EB-4048-B57E-D922BE4C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6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B8AF-8018-02B5-4941-2FBB05F4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0B690-7B4E-2427-584A-54BA1EFEC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2CB54-87EC-1CB4-CF39-802A08EE1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AB0B2-C471-9C4F-0F51-01B4BFE4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AE45-C2F2-AD48-BE61-171378A3078F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2D77C-4AD3-6C3E-2002-6A2597E0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5667A-29FA-673D-2B41-7A055C28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C8A9-A2EB-4048-B57E-D922BE4C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AA6DA-661F-572B-D04D-7AF147C4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2199E-F8B3-0EC8-5ABF-4BF3DC306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F5DB4-F505-C407-E3A9-BFE801B9F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4AE45-C2F2-AD48-BE61-171378A3078F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2AEB-E1B8-C755-E0E0-AFE0C4785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8E3F5-3B7B-72C6-8F90-20A09F203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C8A9-A2EB-4048-B57E-D922BE4C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1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6791-DB3E-0DFB-2A84-94F953FAF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36742-F661-D78D-EBE8-4DC9A43EB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Spring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9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B4E3-D60D-71A0-0EE3-17B31478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think about some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6B9E2-DAA3-682D-DB31-8761AA9B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struct?</a:t>
            </a:r>
          </a:p>
          <a:p>
            <a:endParaRPr lang="en-US" dirty="0"/>
          </a:p>
          <a:p>
            <a:r>
              <a:rPr lang="en-US" dirty="0"/>
              <a:t>Connection struct?</a:t>
            </a:r>
          </a:p>
          <a:p>
            <a:endParaRPr lang="en-US" dirty="0"/>
          </a:p>
          <a:p>
            <a:r>
              <a:rPr lang="en-US" dirty="0"/>
              <a:t>Some sort of struct that manages all the connection?</a:t>
            </a:r>
          </a:p>
        </p:txBody>
      </p:sp>
    </p:spTree>
    <p:extLst>
      <p:ext uri="{BB962C8B-B14F-4D97-AF65-F5344CB8AC3E}">
        <p14:creationId xmlns:p14="http://schemas.microsoft.com/office/powerpoint/2010/main" val="32864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F194-9CB6-1BA7-A43A-39FE80CA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 messages?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81FA-C2B0-CDC4-B9A9-84FAD1E25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broadcast messages between connections</a:t>
            </a:r>
          </a:p>
          <a:p>
            <a:r>
              <a:rPr lang="en-US" dirty="0"/>
              <a:t>Each connection is running in its own task</a:t>
            </a:r>
          </a:p>
          <a:p>
            <a:r>
              <a:rPr lang="en-US" dirty="0"/>
              <a:t>Anything we’ve seen that makes sense for communicating between tasks</a:t>
            </a:r>
          </a:p>
          <a:p>
            <a:pPr lvl="1"/>
            <a:r>
              <a:rPr lang="en-US" dirty="0"/>
              <a:t>Recall that tasks are similar to threads…</a:t>
            </a:r>
          </a:p>
          <a:p>
            <a:r>
              <a:rPr lang="en-US" dirty="0"/>
              <a:t>What about a channel?</a:t>
            </a:r>
          </a:p>
          <a:p>
            <a:pPr lvl="1"/>
            <a:r>
              <a:rPr lang="en-US" dirty="0" err="1"/>
              <a:t>Tokio</a:t>
            </a:r>
            <a:r>
              <a:rPr lang="en-US" dirty="0"/>
              <a:t> has a </a:t>
            </a:r>
            <a:r>
              <a:rPr lang="en-US" i="1" dirty="0"/>
              <a:t>broadcast</a:t>
            </a:r>
            <a:r>
              <a:rPr lang="en-US" dirty="0"/>
              <a:t> channel even!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docs.rs</a:t>
            </a:r>
            <a:r>
              <a:rPr lang="en-US" dirty="0"/>
              <a:t>/</a:t>
            </a:r>
            <a:r>
              <a:rPr lang="en-US" dirty="0" err="1"/>
              <a:t>tokio</a:t>
            </a:r>
            <a:r>
              <a:rPr lang="en-US" dirty="0"/>
              <a:t>/latest/</a:t>
            </a:r>
            <a:r>
              <a:rPr lang="en-US" dirty="0" err="1"/>
              <a:t>tokio</a:t>
            </a:r>
            <a:r>
              <a:rPr lang="en-US" dirty="0"/>
              <a:t>/sync/broadcast/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F871-B0B7-245E-0BFC-BBCE6696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ACBAD0D-73EE-1619-B2EF-CEB31F493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939" y="-212517"/>
            <a:ext cx="7910742" cy="7157858"/>
          </a:xfrm>
        </p:spPr>
      </p:pic>
    </p:spTree>
    <p:extLst>
      <p:ext uri="{BB962C8B-B14F-4D97-AF65-F5344CB8AC3E}">
        <p14:creationId xmlns:p14="http://schemas.microsoft.com/office/powerpoint/2010/main" val="40462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F871-B0B7-245E-0BFC-BBCE6696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ACBAD0D-73EE-1619-B2EF-CEB31F493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939" y="-212517"/>
            <a:ext cx="7910742" cy="7157858"/>
          </a:xfr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42971FC-2CAB-321F-06B3-64636C854D3E}"/>
              </a:ext>
            </a:extLst>
          </p:cNvPr>
          <p:cNvSpPr/>
          <p:nvPr/>
        </p:nvSpPr>
        <p:spPr>
          <a:xfrm>
            <a:off x="4562061" y="795130"/>
            <a:ext cx="2295939" cy="1639957"/>
          </a:xfrm>
          <a:prstGeom prst="wedgeRoundRectCallout">
            <a:avLst>
              <a:gd name="adj1" fmla="val -51569"/>
              <a:gd name="adj2" fmla="val -732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server is going to listen to things, so we need a </a:t>
            </a:r>
            <a:r>
              <a:rPr lang="en-US" dirty="0" err="1"/>
              <a:t>TcpListener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6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F871-B0B7-245E-0BFC-BBCE6696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ACBAD0D-73EE-1619-B2EF-CEB31F493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939" y="-212517"/>
            <a:ext cx="7910742" cy="7157858"/>
          </a:xfr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42971FC-2CAB-321F-06B3-64636C854D3E}"/>
              </a:ext>
            </a:extLst>
          </p:cNvPr>
          <p:cNvSpPr/>
          <p:nvPr/>
        </p:nvSpPr>
        <p:spPr>
          <a:xfrm>
            <a:off x="4999383" y="1027906"/>
            <a:ext cx="3458817" cy="1639957"/>
          </a:xfrm>
          <a:prstGeom prst="wedgeRoundRectCallout">
            <a:avLst>
              <a:gd name="adj1" fmla="val -51569"/>
              <a:gd name="adj2" fmla="val -732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are also going to have the send end of a broadcast channel</a:t>
            </a:r>
          </a:p>
          <a:p>
            <a:pPr algn="ctr"/>
            <a:r>
              <a:rPr lang="en-US" dirty="0"/>
              <a:t>(look at broadcast channel docs)</a:t>
            </a:r>
          </a:p>
        </p:txBody>
      </p:sp>
    </p:spTree>
    <p:extLst>
      <p:ext uri="{BB962C8B-B14F-4D97-AF65-F5344CB8AC3E}">
        <p14:creationId xmlns:p14="http://schemas.microsoft.com/office/powerpoint/2010/main" val="389692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F871-B0B7-245E-0BFC-BBCE6696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ACBAD0D-73EE-1619-B2EF-CEB31F493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939" y="-212517"/>
            <a:ext cx="7910742" cy="7157858"/>
          </a:xfr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42971FC-2CAB-321F-06B3-64636C854D3E}"/>
              </a:ext>
            </a:extLst>
          </p:cNvPr>
          <p:cNvSpPr/>
          <p:nvPr/>
        </p:nvSpPr>
        <p:spPr>
          <a:xfrm>
            <a:off x="4999383" y="1027906"/>
            <a:ext cx="3458817" cy="1639957"/>
          </a:xfrm>
          <a:prstGeom prst="wedgeRoundRectCallout">
            <a:avLst>
              <a:gd name="adj1" fmla="val -7891"/>
              <a:gd name="adj2" fmla="val -750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sending messages, we want to know </a:t>
            </a:r>
            <a:r>
              <a:rPr lang="en-US" b="1" i="1" dirty="0"/>
              <a:t>who</a:t>
            </a:r>
            <a:r>
              <a:rPr lang="en-US" dirty="0"/>
              <a:t> the message is from and </a:t>
            </a:r>
            <a:r>
              <a:rPr lang="en-US" b="1" i="1" dirty="0"/>
              <a:t>what</a:t>
            </a:r>
            <a:r>
              <a:rPr lang="en-US" dirty="0"/>
              <a:t> the message is</a:t>
            </a:r>
          </a:p>
        </p:txBody>
      </p:sp>
    </p:spTree>
    <p:extLst>
      <p:ext uri="{BB962C8B-B14F-4D97-AF65-F5344CB8AC3E}">
        <p14:creationId xmlns:p14="http://schemas.microsoft.com/office/powerpoint/2010/main" val="1419915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F871-B0B7-245E-0BFC-BBCE6696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ACBAD0D-73EE-1619-B2EF-CEB31F493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939" y="-212517"/>
            <a:ext cx="7910742" cy="7157858"/>
          </a:xfr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42971FC-2CAB-321F-06B3-64636C854D3E}"/>
              </a:ext>
            </a:extLst>
          </p:cNvPr>
          <p:cNvSpPr/>
          <p:nvPr/>
        </p:nvSpPr>
        <p:spPr>
          <a:xfrm>
            <a:off x="7443603" y="129726"/>
            <a:ext cx="2763078" cy="1325563"/>
          </a:xfrm>
          <a:prstGeom prst="wedgeRoundRectCallout">
            <a:avLst>
              <a:gd name="adj1" fmla="val -69991"/>
              <a:gd name="adj2" fmla="val 425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 setting things up in our constructor as we’ve seen before</a:t>
            </a:r>
          </a:p>
        </p:txBody>
      </p:sp>
    </p:spTree>
    <p:extLst>
      <p:ext uri="{BB962C8B-B14F-4D97-AF65-F5344CB8AC3E}">
        <p14:creationId xmlns:p14="http://schemas.microsoft.com/office/powerpoint/2010/main" val="123751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F871-B0B7-245E-0BFC-BBCE6696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ACBAD0D-73EE-1619-B2EF-CEB31F493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939" y="-212517"/>
            <a:ext cx="7910742" cy="7157858"/>
          </a:xfr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1C799E18-6096-1D8A-C755-602DE017C138}"/>
              </a:ext>
            </a:extLst>
          </p:cNvPr>
          <p:cNvSpPr/>
          <p:nvPr/>
        </p:nvSpPr>
        <p:spPr>
          <a:xfrm>
            <a:off x="4451925" y="1342300"/>
            <a:ext cx="2763078" cy="1325563"/>
          </a:xfrm>
          <a:prstGeom prst="wedgeRoundRectCallout">
            <a:avLst>
              <a:gd name="adj1" fmla="val -26106"/>
              <a:gd name="adj2" fmla="val 598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We’ll come back to this, but it’s mostly similar to our basic echo server example</a:t>
            </a:r>
          </a:p>
        </p:txBody>
      </p:sp>
    </p:spTree>
    <p:extLst>
      <p:ext uri="{BB962C8B-B14F-4D97-AF65-F5344CB8AC3E}">
        <p14:creationId xmlns:p14="http://schemas.microsoft.com/office/powerpoint/2010/main" val="67593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913C-BEF7-9720-71D8-4F71C899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08F12D7-8727-A1F7-95FD-7F2278786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506" y="-208722"/>
            <a:ext cx="8034988" cy="7550610"/>
          </a:xfrm>
        </p:spPr>
      </p:pic>
    </p:spTree>
    <p:extLst>
      <p:ext uri="{BB962C8B-B14F-4D97-AF65-F5344CB8AC3E}">
        <p14:creationId xmlns:p14="http://schemas.microsoft.com/office/powerpoint/2010/main" val="296771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913C-BEF7-9720-71D8-4F71C899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08F12D7-8727-A1F7-95FD-7F2278786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506" y="-208722"/>
            <a:ext cx="8034988" cy="7550610"/>
          </a:xfr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7F2AD43C-29BC-DD9A-FEC7-0289BDED7395}"/>
              </a:ext>
            </a:extLst>
          </p:cNvPr>
          <p:cNvSpPr/>
          <p:nvPr/>
        </p:nvSpPr>
        <p:spPr>
          <a:xfrm>
            <a:off x="4058075" y="1601753"/>
            <a:ext cx="4075849" cy="1325563"/>
          </a:xfrm>
          <a:prstGeom prst="wedgeRoundRectCallout">
            <a:avLst>
              <a:gd name="adj1" fmla="val -33665"/>
              <a:gd name="adj2" fmla="val -631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a Connection to have a stream to read/write from, it needs to know its (remote) address, and it needs to be able to broadcast and receive messages</a:t>
            </a:r>
          </a:p>
        </p:txBody>
      </p:sp>
    </p:spTree>
    <p:extLst>
      <p:ext uri="{BB962C8B-B14F-4D97-AF65-F5344CB8AC3E}">
        <p14:creationId xmlns:p14="http://schemas.microsoft.com/office/powerpoint/2010/main" val="55132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9226-3001-4DFB-CF28-89246DFE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built a simple echo server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76AAD5-F000-37F7-9E40-63FCCDDFA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03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913C-BEF7-9720-71D8-4F71C899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08F12D7-8727-A1F7-95FD-7F2278786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506" y="-208722"/>
            <a:ext cx="8034988" cy="7550610"/>
          </a:xfr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7F2AD43C-29BC-DD9A-FEC7-0289BDED7395}"/>
              </a:ext>
            </a:extLst>
          </p:cNvPr>
          <p:cNvSpPr/>
          <p:nvPr/>
        </p:nvSpPr>
        <p:spPr>
          <a:xfrm>
            <a:off x="4851751" y="1162877"/>
            <a:ext cx="2046006" cy="800343"/>
          </a:xfrm>
          <a:prstGeom prst="wedgeRoundRectCallout">
            <a:avLst>
              <a:gd name="adj1" fmla="val -55233"/>
              <a:gd name="adj2" fmla="val 728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simple constructor</a:t>
            </a:r>
          </a:p>
        </p:txBody>
      </p:sp>
    </p:spTree>
    <p:extLst>
      <p:ext uri="{BB962C8B-B14F-4D97-AF65-F5344CB8AC3E}">
        <p14:creationId xmlns:p14="http://schemas.microsoft.com/office/powerpoint/2010/main" val="1715183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913C-BEF7-9720-71D8-4F71C899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08F12D7-8727-A1F7-95FD-7F2278786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506" y="-208722"/>
            <a:ext cx="8034988" cy="7550610"/>
          </a:xfr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7F2AD43C-29BC-DD9A-FEC7-0289BDED7395}"/>
              </a:ext>
            </a:extLst>
          </p:cNvPr>
          <p:cNvSpPr/>
          <p:nvPr/>
        </p:nvSpPr>
        <p:spPr>
          <a:xfrm>
            <a:off x="4871629" y="4303643"/>
            <a:ext cx="3338092" cy="1063488"/>
          </a:xfrm>
          <a:prstGeom prst="wedgeRoundRectCallout">
            <a:avLst>
              <a:gd name="adj1" fmla="val -32604"/>
              <a:gd name="adj2" fmla="val 74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simple helper method that actually sends a message across to other Connections on the broadcast channel.</a:t>
            </a:r>
          </a:p>
        </p:txBody>
      </p:sp>
    </p:spTree>
    <p:extLst>
      <p:ext uri="{BB962C8B-B14F-4D97-AF65-F5344CB8AC3E}">
        <p14:creationId xmlns:p14="http://schemas.microsoft.com/office/powerpoint/2010/main" val="1461045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F871-B0B7-245E-0BFC-BBCE6696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ACBAD0D-73EE-1619-B2EF-CEB31F493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939" y="-212517"/>
            <a:ext cx="7910742" cy="7157858"/>
          </a:xfrm>
        </p:spPr>
      </p:pic>
    </p:spTree>
    <p:extLst>
      <p:ext uri="{BB962C8B-B14F-4D97-AF65-F5344CB8AC3E}">
        <p14:creationId xmlns:p14="http://schemas.microsoft.com/office/powerpoint/2010/main" val="3102242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F871-B0B7-245E-0BFC-BBCE6696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ACBAD0D-73EE-1619-B2EF-CEB31F493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939" y="-212517"/>
            <a:ext cx="7910742" cy="7157858"/>
          </a:xfr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1C799E18-6096-1D8A-C755-602DE017C138}"/>
              </a:ext>
            </a:extLst>
          </p:cNvPr>
          <p:cNvSpPr/>
          <p:nvPr/>
        </p:nvSpPr>
        <p:spPr>
          <a:xfrm>
            <a:off x="4603071" y="4204770"/>
            <a:ext cx="3296478" cy="1325563"/>
          </a:xfrm>
          <a:prstGeom prst="wedgeRoundRectCallout">
            <a:avLst>
              <a:gd name="adj1" fmla="val -26106"/>
              <a:gd name="adj2" fmla="val 598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Once we have a new remote connection, we then want to spawn a new task to actually deal with it</a:t>
            </a:r>
          </a:p>
        </p:txBody>
      </p:sp>
    </p:spTree>
    <p:extLst>
      <p:ext uri="{BB962C8B-B14F-4D97-AF65-F5344CB8AC3E}">
        <p14:creationId xmlns:p14="http://schemas.microsoft.com/office/powerpoint/2010/main" val="2469897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9028-C7FD-7E42-00AA-05011DC5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handle the connection?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6F3C5-F5D6-E7A5-4EFD-835F1F18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server was simple</a:t>
            </a:r>
          </a:p>
          <a:p>
            <a:pPr lvl="1"/>
            <a:r>
              <a:rPr lang="en-US" dirty="0"/>
              <a:t>Wait for data to come in, send it back out to the client, repeat</a:t>
            </a:r>
          </a:p>
          <a:p>
            <a:pPr lvl="1"/>
            <a:r>
              <a:rPr lang="en-US" dirty="0"/>
              <a:t>We are more complicated now…</a:t>
            </a:r>
          </a:p>
          <a:p>
            <a:r>
              <a:rPr lang="en-US" dirty="0"/>
              <a:t>We need to listen for data coming in over the connection</a:t>
            </a:r>
          </a:p>
          <a:p>
            <a:r>
              <a:rPr lang="en-US" dirty="0"/>
              <a:t>We also need to listen to things that are coming over the broadcast channel!</a:t>
            </a:r>
          </a:p>
          <a:p>
            <a:r>
              <a:rPr lang="en-US" dirty="0"/>
              <a:t>How do we do it?</a:t>
            </a:r>
          </a:p>
          <a:p>
            <a:pPr lvl="1"/>
            <a:r>
              <a:rPr lang="en-US" dirty="0"/>
              <a:t>We could use a bunch of channels that are living in their own task…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4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7C35-6540-7911-255D-F8FFB6A0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select!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18E24-1F81-747D-FB3E-33524A0F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actually a pretty typical problem</a:t>
            </a:r>
          </a:p>
          <a:p>
            <a:endParaRPr lang="en-US" dirty="0"/>
          </a:p>
          <a:p>
            <a:r>
              <a:rPr lang="en-US" dirty="0"/>
              <a:t>We might often have a bunch of </a:t>
            </a:r>
            <a:r>
              <a:rPr lang="en-US" i="1" dirty="0"/>
              <a:t>futures</a:t>
            </a:r>
            <a:r>
              <a:rPr lang="en-US" dirty="0"/>
              <a:t> that we want to wait on concurrently, and then deal with them when they finish evaluating</a:t>
            </a:r>
          </a:p>
          <a:p>
            <a:pPr lvl="1"/>
            <a:r>
              <a:rPr lang="en-US" dirty="0"/>
              <a:t>I.e., we want to await multiple futures at the same time</a:t>
            </a:r>
          </a:p>
          <a:p>
            <a:endParaRPr lang="en-US" dirty="0"/>
          </a:p>
          <a:p>
            <a:r>
              <a:rPr lang="en-US" dirty="0" err="1"/>
              <a:t>Tokio</a:t>
            </a:r>
            <a:r>
              <a:rPr lang="en-US" dirty="0"/>
              <a:t> has a macro called select!  that makes this easy for us!</a:t>
            </a:r>
          </a:p>
        </p:txBody>
      </p:sp>
    </p:spTree>
    <p:extLst>
      <p:ext uri="{BB962C8B-B14F-4D97-AF65-F5344CB8AC3E}">
        <p14:creationId xmlns:p14="http://schemas.microsoft.com/office/powerpoint/2010/main" val="17618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F25A-0F68-C154-DCBE-F0058404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3FBBE42-6E94-EDCD-0258-94B28BBDF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69" y="-135277"/>
            <a:ext cx="10120331" cy="7128554"/>
          </a:xfrm>
        </p:spPr>
      </p:pic>
    </p:spTree>
    <p:extLst>
      <p:ext uri="{BB962C8B-B14F-4D97-AF65-F5344CB8AC3E}">
        <p14:creationId xmlns:p14="http://schemas.microsoft.com/office/powerpoint/2010/main" val="1037504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F25A-0F68-C154-DCBE-F0058404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3FBBE42-6E94-EDCD-0258-94B28BBDF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69" y="-135277"/>
            <a:ext cx="10120331" cy="7128554"/>
          </a:xfr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095E7608-7F23-379A-CF63-5CD44BDD737E}"/>
              </a:ext>
            </a:extLst>
          </p:cNvPr>
          <p:cNvSpPr/>
          <p:nvPr/>
        </p:nvSpPr>
        <p:spPr>
          <a:xfrm>
            <a:off x="3750365" y="2305390"/>
            <a:ext cx="2345635" cy="112361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looks a lot like a match statement!</a:t>
            </a:r>
          </a:p>
        </p:txBody>
      </p:sp>
    </p:spTree>
    <p:extLst>
      <p:ext uri="{BB962C8B-B14F-4D97-AF65-F5344CB8AC3E}">
        <p14:creationId xmlns:p14="http://schemas.microsoft.com/office/powerpoint/2010/main" val="76958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F25A-0F68-C154-DCBE-F0058404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3FBBE42-6E94-EDCD-0258-94B28BBDF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69" y="-135277"/>
            <a:ext cx="10120331" cy="7128554"/>
          </a:xfr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095E7608-7F23-379A-CF63-5CD44BDD737E}"/>
              </a:ext>
            </a:extLst>
          </p:cNvPr>
          <p:cNvSpPr/>
          <p:nvPr/>
        </p:nvSpPr>
        <p:spPr>
          <a:xfrm>
            <a:off x="4605131" y="2573747"/>
            <a:ext cx="2345635" cy="112361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when a single awaited computation finishes</a:t>
            </a:r>
          </a:p>
        </p:txBody>
      </p:sp>
    </p:spTree>
    <p:extLst>
      <p:ext uri="{BB962C8B-B14F-4D97-AF65-F5344CB8AC3E}">
        <p14:creationId xmlns:p14="http://schemas.microsoft.com/office/powerpoint/2010/main" val="3322632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8132-8C36-9D16-6F25-99ABC0D9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61B82D5-5E7E-B620-88DD-F21D536E5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590" y="-200756"/>
            <a:ext cx="7964819" cy="7259512"/>
          </a:xfrm>
        </p:spPr>
      </p:pic>
    </p:spTree>
    <p:extLst>
      <p:ext uri="{BB962C8B-B14F-4D97-AF65-F5344CB8AC3E}">
        <p14:creationId xmlns:p14="http://schemas.microsoft.com/office/powerpoint/2010/main" val="296762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9226-3001-4DFB-CF28-89246DFE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built a simple echo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B37AB72-7667-3E2B-4A71-E969409C5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733" y="-234514"/>
            <a:ext cx="8858778" cy="7480139"/>
          </a:xfrm>
        </p:spPr>
      </p:pic>
    </p:spTree>
    <p:extLst>
      <p:ext uri="{BB962C8B-B14F-4D97-AF65-F5344CB8AC3E}">
        <p14:creationId xmlns:p14="http://schemas.microsoft.com/office/powerpoint/2010/main" val="1817517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8132-8C36-9D16-6F25-99ABC0D9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61B82D5-5E7E-B620-88DD-F21D536E5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590" y="-200756"/>
            <a:ext cx="7964819" cy="7259512"/>
          </a:xfr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82648E8-1CF0-9052-103C-4C0462B9AB9F}"/>
              </a:ext>
            </a:extLst>
          </p:cNvPr>
          <p:cNvSpPr/>
          <p:nvPr/>
        </p:nvSpPr>
        <p:spPr>
          <a:xfrm>
            <a:off x="3193774" y="1132959"/>
            <a:ext cx="3117573" cy="1123610"/>
          </a:xfrm>
          <a:prstGeom prst="wedgeRoundRectCallout">
            <a:avLst>
              <a:gd name="adj1" fmla="val -25615"/>
              <a:gd name="adj2" fmla="val 731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use select! In a loop.</a:t>
            </a:r>
          </a:p>
          <a:p>
            <a:pPr algn="ctr"/>
            <a:r>
              <a:rPr lang="en-US" dirty="0"/>
              <a:t>Very common usage…</a:t>
            </a:r>
          </a:p>
        </p:txBody>
      </p:sp>
    </p:spTree>
    <p:extLst>
      <p:ext uri="{BB962C8B-B14F-4D97-AF65-F5344CB8AC3E}">
        <p14:creationId xmlns:p14="http://schemas.microsoft.com/office/powerpoint/2010/main" val="4207679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5ECA-E47D-6859-7FB1-0092DCD3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6B5ECFC-AB00-A4F2-5EFA-AE235E51F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060" y="-218661"/>
            <a:ext cx="8937879" cy="7505698"/>
          </a:xfrm>
        </p:spPr>
      </p:pic>
    </p:spTree>
    <p:extLst>
      <p:ext uri="{BB962C8B-B14F-4D97-AF65-F5344CB8AC3E}">
        <p14:creationId xmlns:p14="http://schemas.microsoft.com/office/powerpoint/2010/main" val="2443644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5ECA-E47D-6859-7FB1-0092DCD3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6B5ECFC-AB00-A4F2-5EFA-AE235E51F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060" y="-218661"/>
            <a:ext cx="8937879" cy="7505698"/>
          </a:xfr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0ECAB8E1-E075-BE11-1DF9-321F9449C96C}"/>
              </a:ext>
            </a:extLst>
          </p:cNvPr>
          <p:cNvSpPr/>
          <p:nvPr/>
        </p:nvSpPr>
        <p:spPr>
          <a:xfrm>
            <a:off x="4654826" y="129107"/>
            <a:ext cx="3117573" cy="1123610"/>
          </a:xfrm>
          <a:prstGeom prst="wedgeRoundRectCallout">
            <a:avLst>
              <a:gd name="adj1" fmla="val -25615"/>
              <a:gd name="adj2" fmla="val 731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branch waits for some data to come in from the remote user</a:t>
            </a:r>
          </a:p>
        </p:txBody>
      </p:sp>
    </p:spTree>
    <p:extLst>
      <p:ext uri="{BB962C8B-B14F-4D97-AF65-F5344CB8AC3E}">
        <p14:creationId xmlns:p14="http://schemas.microsoft.com/office/powerpoint/2010/main" val="3947905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5ECA-E47D-6859-7FB1-0092DCD3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6B5ECFC-AB00-A4F2-5EFA-AE235E51F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060" y="-218661"/>
            <a:ext cx="8937879" cy="7505698"/>
          </a:xfr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0ECAB8E1-E075-BE11-1DF9-321F9449C96C}"/>
              </a:ext>
            </a:extLst>
          </p:cNvPr>
          <p:cNvSpPr/>
          <p:nvPr/>
        </p:nvSpPr>
        <p:spPr>
          <a:xfrm>
            <a:off x="4657961" y="909897"/>
            <a:ext cx="4200939" cy="1561581"/>
          </a:xfrm>
          <a:prstGeom prst="wedgeRoundRectCallout">
            <a:avLst>
              <a:gd name="adj1" fmla="val -25615"/>
              <a:gd name="adj2" fmla="val 731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cases where we might get bytes from the client that can’t be interpreted as utf8; we’ll just drop connections that do that.</a:t>
            </a:r>
          </a:p>
        </p:txBody>
      </p:sp>
    </p:spTree>
    <p:extLst>
      <p:ext uri="{BB962C8B-B14F-4D97-AF65-F5344CB8AC3E}">
        <p14:creationId xmlns:p14="http://schemas.microsoft.com/office/powerpoint/2010/main" val="1631963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5ECA-E47D-6859-7FB1-0092DCD3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6B5ECFC-AB00-A4F2-5EFA-AE235E51F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060" y="-218661"/>
            <a:ext cx="8937879" cy="7505698"/>
          </a:xfr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0ECAB8E1-E075-BE11-1DF9-321F9449C96C}"/>
              </a:ext>
            </a:extLst>
          </p:cNvPr>
          <p:cNvSpPr/>
          <p:nvPr/>
        </p:nvSpPr>
        <p:spPr>
          <a:xfrm>
            <a:off x="3995529" y="2390828"/>
            <a:ext cx="4200939" cy="1561581"/>
          </a:xfrm>
          <a:prstGeom prst="wedgeRoundRectCallout">
            <a:avLst>
              <a:gd name="adj1" fmla="val -25615"/>
              <a:gd name="adj2" fmla="val 731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branch handles when we receive a message over our broadcast channel. </a:t>
            </a:r>
          </a:p>
          <a:p>
            <a:pPr algn="ctr"/>
            <a:r>
              <a:rPr lang="en-US" dirty="0"/>
              <a:t>I.e., a chat message from another user</a:t>
            </a:r>
          </a:p>
        </p:txBody>
      </p:sp>
    </p:spTree>
    <p:extLst>
      <p:ext uri="{BB962C8B-B14F-4D97-AF65-F5344CB8AC3E}">
        <p14:creationId xmlns:p14="http://schemas.microsoft.com/office/powerpoint/2010/main" val="1409965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F628-DCE7-1536-4795-F39A3360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our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C4D3-ACE5-F383-A32D-7F1503244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6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9226-3001-4DFB-CF28-89246DFE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built a simple echo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B37AB72-7667-3E2B-4A71-E969409C5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611" y="-234514"/>
            <a:ext cx="8858778" cy="7480139"/>
          </a:xfr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FF6287A8-75AB-8513-51C6-01905AF9A661}"/>
              </a:ext>
            </a:extLst>
          </p:cNvPr>
          <p:cNvSpPr/>
          <p:nvPr/>
        </p:nvSpPr>
        <p:spPr>
          <a:xfrm>
            <a:off x="1749285" y="365125"/>
            <a:ext cx="4244009" cy="1431235"/>
          </a:xfrm>
          <a:prstGeom prst="wedgeRoundRectCallout">
            <a:avLst>
              <a:gd name="adj1" fmla="val -21536"/>
              <a:gd name="adj2" fmla="val -562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Directive that starts up a </a:t>
            </a:r>
            <a:r>
              <a:rPr lang="en-US" dirty="0" err="1"/>
              <a:t>tokio</a:t>
            </a:r>
            <a:r>
              <a:rPr lang="en-US" dirty="0"/>
              <a:t> runtime.</a:t>
            </a:r>
          </a:p>
          <a:p>
            <a:pPr algn="ctr"/>
            <a:r>
              <a:rPr lang="en-US" dirty="0"/>
              <a:t>Can also use a single threaded runtime #[</a:t>
            </a:r>
            <a:r>
              <a:rPr lang="en-US" dirty="0" err="1"/>
              <a:t>tokio</a:t>
            </a:r>
            <a:r>
              <a:rPr lang="en-US" dirty="0"/>
              <a:t>::main(flavor = "</a:t>
            </a:r>
            <a:r>
              <a:rPr lang="en-US" dirty="0" err="1"/>
              <a:t>current_thread</a:t>
            </a:r>
            <a:r>
              <a:rPr lang="en-US" dirty="0"/>
              <a:t>")]</a:t>
            </a:r>
          </a:p>
          <a:p>
            <a:pPr algn="ctr"/>
            <a:r>
              <a:rPr lang="en-US" dirty="0"/>
              <a:t>Or manually set up the runtime.</a:t>
            </a:r>
          </a:p>
        </p:txBody>
      </p:sp>
    </p:spTree>
    <p:extLst>
      <p:ext uri="{BB962C8B-B14F-4D97-AF65-F5344CB8AC3E}">
        <p14:creationId xmlns:p14="http://schemas.microsoft.com/office/powerpoint/2010/main" val="44470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9226-3001-4DFB-CF28-89246DFE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built a simple echo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B37AB72-7667-3E2B-4A71-E969409C5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611" y="-234514"/>
            <a:ext cx="8858778" cy="7480139"/>
          </a:xfr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FF6287A8-75AB-8513-51C6-01905AF9A661}"/>
              </a:ext>
            </a:extLst>
          </p:cNvPr>
          <p:cNvSpPr/>
          <p:nvPr/>
        </p:nvSpPr>
        <p:spPr>
          <a:xfrm>
            <a:off x="1811070" y="772897"/>
            <a:ext cx="2575580" cy="1191827"/>
          </a:xfrm>
          <a:prstGeom prst="wedgeRoundRectCallout">
            <a:avLst>
              <a:gd name="adj1" fmla="val -21536"/>
              <a:gd name="adj2" fmla="val -68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async functions and blocks can call async function</a:t>
            </a:r>
          </a:p>
        </p:txBody>
      </p:sp>
    </p:spTree>
    <p:extLst>
      <p:ext uri="{BB962C8B-B14F-4D97-AF65-F5344CB8AC3E}">
        <p14:creationId xmlns:p14="http://schemas.microsoft.com/office/powerpoint/2010/main" val="383499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9226-3001-4DFB-CF28-89246DFE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built a simple echo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B37AB72-7667-3E2B-4A71-E969409C5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611" y="-234514"/>
            <a:ext cx="8858778" cy="7480139"/>
          </a:xfr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FF6287A8-75AB-8513-51C6-01905AF9A661}"/>
              </a:ext>
            </a:extLst>
          </p:cNvPr>
          <p:cNvSpPr/>
          <p:nvPr/>
        </p:nvSpPr>
        <p:spPr>
          <a:xfrm>
            <a:off x="6444852" y="1470455"/>
            <a:ext cx="3428195" cy="1161535"/>
          </a:xfrm>
          <a:prstGeom prst="wedgeRoundRectCallout">
            <a:avLst>
              <a:gd name="adj1" fmla="val 5497"/>
              <a:gd name="adj2" fmla="val -85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</a:t>
            </a:r>
            <a:r>
              <a:rPr lang="en-US" i="1" dirty="0"/>
              <a:t>await</a:t>
            </a:r>
            <a:r>
              <a:rPr lang="en-US" dirty="0"/>
              <a:t> the result of a </a:t>
            </a:r>
            <a:r>
              <a:rPr lang="en-US" i="1" dirty="0"/>
              <a:t>future,</a:t>
            </a:r>
            <a:r>
              <a:rPr lang="en-US" dirty="0"/>
              <a:t> which will (eventually) produce a value</a:t>
            </a:r>
          </a:p>
        </p:txBody>
      </p:sp>
    </p:spTree>
    <p:extLst>
      <p:ext uri="{BB962C8B-B14F-4D97-AF65-F5344CB8AC3E}">
        <p14:creationId xmlns:p14="http://schemas.microsoft.com/office/powerpoint/2010/main" val="64531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9226-3001-4DFB-CF28-89246DFE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built a simple echo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B37AB72-7667-3E2B-4A71-E969409C5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611" y="-234514"/>
            <a:ext cx="8858778" cy="7480139"/>
          </a:xfr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FF6287A8-75AB-8513-51C6-01905AF9A661}"/>
              </a:ext>
            </a:extLst>
          </p:cNvPr>
          <p:cNvSpPr/>
          <p:nvPr/>
        </p:nvSpPr>
        <p:spPr>
          <a:xfrm>
            <a:off x="4344203" y="447138"/>
            <a:ext cx="3242845" cy="1161535"/>
          </a:xfrm>
          <a:prstGeom prst="wedgeRoundRectCallout">
            <a:avLst>
              <a:gd name="adj1" fmla="val -10723"/>
              <a:gd name="adj2" fmla="val 845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spawn a new </a:t>
            </a:r>
            <a:r>
              <a:rPr lang="en-US" i="1" dirty="0"/>
              <a:t>task</a:t>
            </a:r>
            <a:r>
              <a:rPr lang="en-US" dirty="0"/>
              <a:t>, which is like spawning a thread, but it takes an async closure.</a:t>
            </a:r>
          </a:p>
        </p:txBody>
      </p:sp>
    </p:spTree>
    <p:extLst>
      <p:ext uri="{BB962C8B-B14F-4D97-AF65-F5344CB8AC3E}">
        <p14:creationId xmlns:p14="http://schemas.microsoft.com/office/powerpoint/2010/main" val="192666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5611-2A88-BBB0-B476-C8FCD2EA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build a simple chat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1D07-E28A-810E-DB07-D5E4E0FF6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chat server is going to be super simple!</a:t>
            </a:r>
          </a:p>
          <a:p>
            <a:endParaRPr lang="en-US" dirty="0"/>
          </a:p>
          <a:p>
            <a:r>
              <a:rPr lang="en-US" dirty="0"/>
              <a:t>Line based</a:t>
            </a:r>
          </a:p>
          <a:p>
            <a:endParaRPr lang="en-US" dirty="0"/>
          </a:p>
          <a:p>
            <a:r>
              <a:rPr lang="en-US" dirty="0"/>
              <a:t>Broadcast only functionality</a:t>
            </a:r>
          </a:p>
          <a:p>
            <a:endParaRPr lang="en-US" dirty="0"/>
          </a:p>
          <a:p>
            <a:r>
              <a:rPr lang="en-US" dirty="0"/>
              <a:t>We will just use telnet as a client right now.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5453-0CF0-E030-EE9A-8AE58682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server </a:t>
            </a:r>
            <a:r>
              <a:rPr lang="en-US" dirty="0">
                <a:sym typeface="Wingdings" pitchFamily="2" charset="2"/>
              </a:rPr>
              <a:t> Chat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8F5F-AC15-CBE3-4E94-7124908B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echo server is not that far off from a chat server</a:t>
            </a:r>
          </a:p>
          <a:p>
            <a:pPr lvl="1"/>
            <a:r>
              <a:rPr lang="en-US" dirty="0"/>
              <a:t>We are reading in lines and then sending them back over the network</a:t>
            </a:r>
          </a:p>
          <a:p>
            <a:pPr lvl="1"/>
            <a:r>
              <a:rPr lang="en-US" dirty="0"/>
              <a:t>It already works with multiple clients</a:t>
            </a:r>
          </a:p>
          <a:p>
            <a:r>
              <a:rPr lang="en-US" dirty="0"/>
              <a:t>What else do we need?</a:t>
            </a:r>
          </a:p>
          <a:p>
            <a:r>
              <a:rPr lang="en-US" dirty="0"/>
              <a:t>Clients are currently totally isolated</a:t>
            </a:r>
          </a:p>
          <a:p>
            <a:pPr lvl="1"/>
            <a:r>
              <a:rPr lang="en-US" dirty="0"/>
              <a:t>We need a way to be able to have data from one client get to other clients</a:t>
            </a:r>
          </a:p>
          <a:p>
            <a:r>
              <a:rPr lang="en-US" dirty="0"/>
              <a:t>Should we build a higher level connection abstraction?</a:t>
            </a:r>
          </a:p>
          <a:p>
            <a:r>
              <a:rPr lang="en-US" dirty="0"/>
              <a:t>How would we manage multiple clients?</a:t>
            </a:r>
          </a:p>
        </p:txBody>
      </p:sp>
    </p:spTree>
    <p:extLst>
      <p:ext uri="{BB962C8B-B14F-4D97-AF65-F5344CB8AC3E}">
        <p14:creationId xmlns:p14="http://schemas.microsoft.com/office/powerpoint/2010/main" val="266550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7127</TotalTime>
  <Words>716</Words>
  <Application>Microsoft Office PowerPoint</Application>
  <PresentationFormat>Widescreen</PresentationFormat>
  <Paragraphs>79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CS 551</vt:lpstr>
      <vt:lpstr>We built a simple echo server</vt:lpstr>
      <vt:lpstr>We built a simple echo server</vt:lpstr>
      <vt:lpstr>We built a simple echo server</vt:lpstr>
      <vt:lpstr>We built a simple echo server</vt:lpstr>
      <vt:lpstr>We built a simple echo server</vt:lpstr>
      <vt:lpstr>We built a simple echo server</vt:lpstr>
      <vt:lpstr>Now let’s build a simple chat server</vt:lpstr>
      <vt:lpstr>Echo server  Chat server</vt:lpstr>
      <vt:lpstr>Let’s think about some structs</vt:lpstr>
      <vt:lpstr>Broadcasting messages?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handle the connection?</vt:lpstr>
      <vt:lpstr>The select! macro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 with our implementation?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Blackburn</dc:creator>
  <cp:lastModifiedBy>Jeremy Blackburn</cp:lastModifiedBy>
  <cp:revision>42</cp:revision>
  <dcterms:created xsi:type="dcterms:W3CDTF">2023-04-13T10:31:54Z</dcterms:created>
  <dcterms:modified xsi:type="dcterms:W3CDTF">2025-04-03T11:56:52Z</dcterms:modified>
</cp:coreProperties>
</file>