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1pPr>
    <a:lvl2pPr marL="1567415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2pPr>
    <a:lvl3pPr marL="3134830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3pPr>
    <a:lvl4pPr marL="4702245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4pPr>
    <a:lvl5pPr marL="6269661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5pPr>
    <a:lvl6pPr marL="7837076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6pPr>
    <a:lvl7pPr marL="9404491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7pPr>
    <a:lvl8pPr marL="10971906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8pPr>
    <a:lvl9pPr marL="12539321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9" userDrawn="1">
          <p15:clr>
            <a:srgbClr val="A4A3A4"/>
          </p15:clr>
        </p15:guide>
        <p15:guide id="2" pos="6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/>
    <p:restoredTop sz="93094"/>
  </p:normalViewPr>
  <p:slideViewPr>
    <p:cSldViewPr snapToGrid="0" snapToObjects="1">
      <p:cViewPr>
        <p:scale>
          <a:sx n="46" d="100"/>
          <a:sy n="46" d="100"/>
        </p:scale>
        <p:origin x="912" y="-3304"/>
      </p:cViewPr>
      <p:guideLst>
        <p:guide orient="horz" pos="10369"/>
        <p:guide pos="69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DA7A4-F1A9-2742-AD38-0C9A1878AFAF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3ED4B-8D79-5146-8711-010BF439433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64254E3-3FDE-7845-B0B3-DCD3887C6506}" type="parTrans" cxnId="{4CBEDC70-C26E-5541-AC36-4118CC20C847}">
      <dgm:prSet/>
      <dgm:spPr/>
      <dgm:t>
        <a:bodyPr/>
        <a:lstStyle/>
        <a:p>
          <a:endParaRPr lang="en-US"/>
        </a:p>
      </dgm:t>
    </dgm:pt>
    <dgm:pt modelId="{85322BB0-0DFA-7C43-AC5B-2B09D6C59631}" type="sibTrans" cxnId="{4CBEDC70-C26E-5541-AC36-4118CC20C847}">
      <dgm:prSet/>
      <dgm:spPr/>
      <dgm:t>
        <a:bodyPr/>
        <a:lstStyle/>
        <a:p>
          <a:endParaRPr lang="en-US"/>
        </a:p>
      </dgm:t>
    </dgm:pt>
    <dgm:pt modelId="{876A4DFA-28BC-B84D-8B42-77D8202C0D79}">
      <dgm:prSet phldrT="[Text]" custT="1"/>
      <dgm:spPr/>
      <dgm:t>
        <a:bodyPr/>
        <a:lstStyle/>
        <a:p>
          <a:pPr algn="just">
            <a:buNone/>
          </a:pPr>
          <a:r>
            <a:rPr lang="en-US" altLang="x-none" sz="2400" dirty="0">
              <a:ea typeface="ＭＳ Ｐゴシック" charset="-128"/>
              <a:cs typeface="Geneva" charset="0"/>
            </a:rPr>
            <a:t>Use NHANES dataset based on USDA food codes</a:t>
          </a:r>
          <a:endParaRPr lang="en-US" sz="2400" dirty="0"/>
        </a:p>
      </dgm:t>
    </dgm:pt>
    <dgm:pt modelId="{CE14F4E3-C141-2E40-99C8-BB3F171F5379}" type="parTrans" cxnId="{3CB18073-AFDC-0945-8D9A-98B8F7F5EEF6}">
      <dgm:prSet/>
      <dgm:spPr/>
      <dgm:t>
        <a:bodyPr/>
        <a:lstStyle/>
        <a:p>
          <a:endParaRPr lang="en-US"/>
        </a:p>
      </dgm:t>
    </dgm:pt>
    <dgm:pt modelId="{ED1A78B4-7BC2-134F-A9EC-A23F1F2B96DA}" type="sibTrans" cxnId="{3CB18073-AFDC-0945-8D9A-98B8F7F5EEF6}">
      <dgm:prSet/>
      <dgm:spPr/>
      <dgm:t>
        <a:bodyPr/>
        <a:lstStyle/>
        <a:p>
          <a:endParaRPr lang="en-US"/>
        </a:p>
      </dgm:t>
    </dgm:pt>
    <dgm:pt modelId="{0651512B-73B7-0B4D-95AC-9C901C42596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EC03B5E-6C3E-C345-805F-9A5861A7568B}" type="parTrans" cxnId="{82AA6294-1A43-6647-9BD4-E2433617FBDD}">
      <dgm:prSet/>
      <dgm:spPr/>
      <dgm:t>
        <a:bodyPr/>
        <a:lstStyle/>
        <a:p>
          <a:endParaRPr lang="en-US"/>
        </a:p>
      </dgm:t>
    </dgm:pt>
    <dgm:pt modelId="{B4CB495E-944E-4746-B4FB-366CD61F7294}" type="sibTrans" cxnId="{82AA6294-1A43-6647-9BD4-E2433617FBDD}">
      <dgm:prSet/>
      <dgm:spPr/>
      <dgm:t>
        <a:bodyPr/>
        <a:lstStyle/>
        <a:p>
          <a:endParaRPr lang="en-US"/>
        </a:p>
      </dgm:t>
    </dgm:pt>
    <dgm:pt modelId="{1E36FDA8-383D-4241-B943-0182236AC86B}">
      <dgm:prSet phldrT="[Text]" custT="1"/>
      <dgm:spPr/>
      <dgm:t>
        <a:bodyPr/>
        <a:lstStyle/>
        <a:p>
          <a:pPr algn="just" rtl="0">
            <a:buNone/>
          </a:pPr>
          <a:r>
            <a:rPr lang="en-US" sz="2400" dirty="0"/>
            <a:t>Create food groups based on first 2 ,3 digits of USDA food codes</a:t>
          </a:r>
        </a:p>
      </dgm:t>
    </dgm:pt>
    <dgm:pt modelId="{8FC2A8F7-2924-7B4B-8BF4-4A40F2E15D12}" type="parTrans" cxnId="{31E75119-2C6E-E84D-AC0A-FDB5B76197D3}">
      <dgm:prSet/>
      <dgm:spPr/>
      <dgm:t>
        <a:bodyPr/>
        <a:lstStyle/>
        <a:p>
          <a:endParaRPr lang="en-US"/>
        </a:p>
      </dgm:t>
    </dgm:pt>
    <dgm:pt modelId="{16C44128-F207-2847-A40A-12BA77FB3C7F}" type="sibTrans" cxnId="{31E75119-2C6E-E84D-AC0A-FDB5B76197D3}">
      <dgm:prSet/>
      <dgm:spPr/>
      <dgm:t>
        <a:bodyPr/>
        <a:lstStyle/>
        <a:p>
          <a:endParaRPr lang="en-US"/>
        </a:p>
      </dgm:t>
    </dgm:pt>
    <dgm:pt modelId="{12B063B9-B201-6A4B-A3E8-DE1E9D626A7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A31DAC79-3A16-D549-AE91-999C7A27A256}" type="parTrans" cxnId="{C3F3163D-7899-E345-A81B-66A6108DBC36}">
      <dgm:prSet/>
      <dgm:spPr/>
      <dgm:t>
        <a:bodyPr/>
        <a:lstStyle/>
        <a:p>
          <a:endParaRPr lang="en-US"/>
        </a:p>
      </dgm:t>
    </dgm:pt>
    <dgm:pt modelId="{D2E8B18C-B7B2-B54A-956E-673677C787E8}" type="sibTrans" cxnId="{C3F3163D-7899-E345-A81B-66A6108DBC36}">
      <dgm:prSet/>
      <dgm:spPr/>
      <dgm:t>
        <a:bodyPr/>
        <a:lstStyle/>
        <a:p>
          <a:endParaRPr lang="en-US"/>
        </a:p>
      </dgm:t>
    </dgm:pt>
    <dgm:pt modelId="{200B8188-9C3B-DE49-BA8A-050C8B715DE4}">
      <dgm:prSet phldrT="[Text]" custT="1"/>
      <dgm:spPr/>
      <dgm:t>
        <a:bodyPr/>
        <a:lstStyle/>
        <a:p>
          <a:pPr algn="just">
            <a:buNone/>
          </a:pPr>
          <a:r>
            <a:rPr lang="en-US" sz="2400" dirty="0"/>
            <a:t>Measure inter- and intra-cluster distances</a:t>
          </a:r>
        </a:p>
      </dgm:t>
    </dgm:pt>
    <dgm:pt modelId="{3E27A81C-2625-5F4B-BE66-E1819952BDDF}" type="parTrans" cxnId="{0D45E577-173B-874B-95B7-652672E6FC1A}">
      <dgm:prSet/>
      <dgm:spPr/>
      <dgm:t>
        <a:bodyPr/>
        <a:lstStyle/>
        <a:p>
          <a:endParaRPr lang="en-US"/>
        </a:p>
      </dgm:t>
    </dgm:pt>
    <dgm:pt modelId="{92054643-C50C-7C46-998C-44085CC3FC43}" type="sibTrans" cxnId="{0D45E577-173B-874B-95B7-652672E6FC1A}">
      <dgm:prSet/>
      <dgm:spPr/>
      <dgm:t>
        <a:bodyPr/>
        <a:lstStyle/>
        <a:p>
          <a:endParaRPr lang="en-US"/>
        </a:p>
      </dgm:t>
    </dgm:pt>
    <dgm:pt modelId="{667AB2E6-0F43-D540-9154-8B296ED43592}">
      <dgm:prSet/>
      <dgm:spPr/>
      <dgm:t>
        <a:bodyPr/>
        <a:lstStyle/>
        <a:p>
          <a:r>
            <a:rPr lang="en-US" dirty="0"/>
            <a:t>4</a:t>
          </a:r>
        </a:p>
      </dgm:t>
    </dgm:pt>
    <dgm:pt modelId="{28877CF6-CC1C-2148-BEE9-3CF4EAA5B97B}" type="parTrans" cxnId="{20F4F6F5-C405-E947-B682-D7433F18D6C8}">
      <dgm:prSet/>
      <dgm:spPr/>
      <dgm:t>
        <a:bodyPr/>
        <a:lstStyle/>
        <a:p>
          <a:endParaRPr lang="en-US"/>
        </a:p>
      </dgm:t>
    </dgm:pt>
    <dgm:pt modelId="{1C1C3043-9E93-EC46-8448-153296D06EB0}" type="sibTrans" cxnId="{20F4F6F5-C405-E947-B682-D7433F18D6C8}">
      <dgm:prSet/>
      <dgm:spPr/>
      <dgm:t>
        <a:bodyPr/>
        <a:lstStyle/>
        <a:p>
          <a:endParaRPr lang="en-US"/>
        </a:p>
      </dgm:t>
    </dgm:pt>
    <dgm:pt modelId="{0D54E61C-59FA-454D-B2C9-5518EBB781FF}">
      <dgm:prSet custT="1"/>
      <dgm:spPr/>
      <dgm:t>
        <a:bodyPr/>
        <a:lstStyle/>
        <a:p>
          <a:pPr algn="just" rtl="0">
            <a:buNone/>
          </a:pPr>
          <a:r>
            <a:rPr lang="en-US" sz="2400" dirty="0"/>
            <a:t>Plot values in boxplots to replicate related work</a:t>
          </a:r>
        </a:p>
      </dgm:t>
    </dgm:pt>
    <dgm:pt modelId="{72CAA94F-C891-CA4C-95FD-50BD9706D181}" type="parTrans" cxnId="{FDF8E3CC-4011-4647-AD06-C0377C9AFA8C}">
      <dgm:prSet/>
      <dgm:spPr/>
      <dgm:t>
        <a:bodyPr/>
        <a:lstStyle/>
        <a:p>
          <a:endParaRPr lang="en-US"/>
        </a:p>
      </dgm:t>
    </dgm:pt>
    <dgm:pt modelId="{BA696BF4-A867-4543-A9B5-A3243B4BF281}" type="sibTrans" cxnId="{FDF8E3CC-4011-4647-AD06-C0377C9AFA8C}">
      <dgm:prSet/>
      <dgm:spPr/>
      <dgm:t>
        <a:bodyPr/>
        <a:lstStyle/>
        <a:p>
          <a:endParaRPr lang="en-US"/>
        </a:p>
      </dgm:t>
    </dgm:pt>
    <dgm:pt modelId="{C977F951-7F57-B34E-9D21-2628FE2EFC9C}" type="pres">
      <dgm:prSet presAssocID="{3FFDA7A4-F1A9-2742-AD38-0C9A1878AF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F9CC87-2612-2A49-BAF3-4664DB726F30}" type="pres">
      <dgm:prSet presAssocID="{A983ED4B-8D79-5146-8711-010BF439433F}" presName="composite" presStyleCnt="0"/>
      <dgm:spPr/>
    </dgm:pt>
    <dgm:pt modelId="{769D54F1-0399-3445-ABAF-639328414D3F}" type="pres">
      <dgm:prSet presAssocID="{A983ED4B-8D79-5146-8711-010BF439433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2C5F3-C7A3-1740-AC22-9509CF7AC590}" type="pres">
      <dgm:prSet presAssocID="{A983ED4B-8D79-5146-8711-010BF439433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E5FB4-8535-3D4C-BCE0-DBCEB38EB55E}" type="pres">
      <dgm:prSet presAssocID="{85322BB0-0DFA-7C43-AC5B-2B09D6C59631}" presName="sp" presStyleCnt="0"/>
      <dgm:spPr/>
    </dgm:pt>
    <dgm:pt modelId="{E50B17C1-CB2A-2A4A-89EC-58618EF0AB02}" type="pres">
      <dgm:prSet presAssocID="{0651512B-73B7-0B4D-95AC-9C901C425964}" presName="composite" presStyleCnt="0"/>
      <dgm:spPr/>
    </dgm:pt>
    <dgm:pt modelId="{29E03918-08B7-CD44-9935-8F45E7839503}" type="pres">
      <dgm:prSet presAssocID="{0651512B-73B7-0B4D-95AC-9C901C42596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38976-D6F8-7C44-A032-516A87CDCAED}" type="pres">
      <dgm:prSet presAssocID="{0651512B-73B7-0B4D-95AC-9C901C42596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950E7-2A4E-BB4C-B175-58B8A8C576A2}" type="pres">
      <dgm:prSet presAssocID="{B4CB495E-944E-4746-B4FB-366CD61F7294}" presName="sp" presStyleCnt="0"/>
      <dgm:spPr/>
    </dgm:pt>
    <dgm:pt modelId="{6489C1B7-31A4-1646-8E94-AC05B2A46F62}" type="pres">
      <dgm:prSet presAssocID="{12B063B9-B201-6A4B-A3E8-DE1E9D626A75}" presName="composite" presStyleCnt="0"/>
      <dgm:spPr/>
    </dgm:pt>
    <dgm:pt modelId="{6C44717D-116E-DD44-8D9C-7D16E7D2FA90}" type="pres">
      <dgm:prSet presAssocID="{12B063B9-B201-6A4B-A3E8-DE1E9D626A7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63B06-28C4-BE42-A010-098E6DD21048}" type="pres">
      <dgm:prSet presAssocID="{12B063B9-B201-6A4B-A3E8-DE1E9D626A7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3F9C5-5204-2A4E-AB22-4681C90FE5A4}" type="pres">
      <dgm:prSet presAssocID="{D2E8B18C-B7B2-B54A-956E-673677C787E8}" presName="sp" presStyleCnt="0"/>
      <dgm:spPr/>
    </dgm:pt>
    <dgm:pt modelId="{5C030433-529A-6840-8DFF-1EB844462ED6}" type="pres">
      <dgm:prSet presAssocID="{667AB2E6-0F43-D540-9154-8B296ED43592}" presName="composite" presStyleCnt="0"/>
      <dgm:spPr/>
    </dgm:pt>
    <dgm:pt modelId="{B4FD0DF3-F58A-D04D-8C1F-67DA52A4B783}" type="pres">
      <dgm:prSet presAssocID="{667AB2E6-0F43-D540-9154-8B296ED4359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0753C-79B0-8842-9BCD-64F147BFCFDD}" type="pres">
      <dgm:prSet presAssocID="{667AB2E6-0F43-D540-9154-8B296ED4359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F4F6F5-C405-E947-B682-D7433F18D6C8}" srcId="{3FFDA7A4-F1A9-2742-AD38-0C9A1878AFAF}" destId="{667AB2E6-0F43-D540-9154-8B296ED43592}" srcOrd="3" destOrd="0" parTransId="{28877CF6-CC1C-2148-BEE9-3CF4EAA5B97B}" sibTransId="{1C1C3043-9E93-EC46-8448-153296D06EB0}"/>
    <dgm:cxn modelId="{3CB18073-AFDC-0945-8D9A-98B8F7F5EEF6}" srcId="{A983ED4B-8D79-5146-8711-010BF439433F}" destId="{876A4DFA-28BC-B84D-8B42-77D8202C0D79}" srcOrd="0" destOrd="0" parTransId="{CE14F4E3-C141-2E40-99C8-BB3F171F5379}" sibTransId="{ED1A78B4-7BC2-134F-A9EC-A23F1F2B96DA}"/>
    <dgm:cxn modelId="{948EC9CD-CFD4-F644-86E7-10EC27518DEA}" type="presOf" srcId="{200B8188-9C3B-DE49-BA8A-050C8B715DE4}" destId="{6D763B06-28C4-BE42-A010-098E6DD21048}" srcOrd="0" destOrd="0" presId="urn:microsoft.com/office/officeart/2005/8/layout/chevron2"/>
    <dgm:cxn modelId="{0D45E577-173B-874B-95B7-652672E6FC1A}" srcId="{12B063B9-B201-6A4B-A3E8-DE1E9D626A75}" destId="{200B8188-9C3B-DE49-BA8A-050C8B715DE4}" srcOrd="0" destOrd="0" parTransId="{3E27A81C-2625-5F4B-BE66-E1819952BDDF}" sibTransId="{92054643-C50C-7C46-998C-44085CC3FC43}"/>
    <dgm:cxn modelId="{FDF8E3CC-4011-4647-AD06-C0377C9AFA8C}" srcId="{667AB2E6-0F43-D540-9154-8B296ED43592}" destId="{0D54E61C-59FA-454D-B2C9-5518EBB781FF}" srcOrd="0" destOrd="0" parTransId="{72CAA94F-C891-CA4C-95FD-50BD9706D181}" sibTransId="{BA696BF4-A867-4543-A9B5-A3243B4BF281}"/>
    <dgm:cxn modelId="{31E75119-2C6E-E84D-AC0A-FDB5B76197D3}" srcId="{0651512B-73B7-0B4D-95AC-9C901C425964}" destId="{1E36FDA8-383D-4241-B943-0182236AC86B}" srcOrd="0" destOrd="0" parTransId="{8FC2A8F7-2924-7B4B-8BF4-4A40F2E15D12}" sibTransId="{16C44128-F207-2847-A40A-12BA77FB3C7F}"/>
    <dgm:cxn modelId="{57801D80-8F9C-094B-AEC2-CF5E118046E8}" type="presOf" srcId="{667AB2E6-0F43-D540-9154-8B296ED43592}" destId="{B4FD0DF3-F58A-D04D-8C1F-67DA52A4B783}" srcOrd="0" destOrd="0" presId="urn:microsoft.com/office/officeart/2005/8/layout/chevron2"/>
    <dgm:cxn modelId="{BEA6F54A-7EDA-7840-8F7D-2333E0427A63}" type="presOf" srcId="{0D54E61C-59FA-454D-B2C9-5518EBB781FF}" destId="{4ED0753C-79B0-8842-9BCD-64F147BFCFDD}" srcOrd="0" destOrd="0" presId="urn:microsoft.com/office/officeart/2005/8/layout/chevron2"/>
    <dgm:cxn modelId="{8DBD3215-1511-7548-B639-34213B9C8CC2}" type="presOf" srcId="{12B063B9-B201-6A4B-A3E8-DE1E9D626A75}" destId="{6C44717D-116E-DD44-8D9C-7D16E7D2FA90}" srcOrd="0" destOrd="0" presId="urn:microsoft.com/office/officeart/2005/8/layout/chevron2"/>
    <dgm:cxn modelId="{82AA6294-1A43-6647-9BD4-E2433617FBDD}" srcId="{3FFDA7A4-F1A9-2742-AD38-0C9A1878AFAF}" destId="{0651512B-73B7-0B4D-95AC-9C901C425964}" srcOrd="1" destOrd="0" parTransId="{4EC03B5E-6C3E-C345-805F-9A5861A7568B}" sibTransId="{B4CB495E-944E-4746-B4FB-366CD61F7294}"/>
    <dgm:cxn modelId="{C2901D44-0076-A848-A0C8-9111E4C34806}" type="presOf" srcId="{876A4DFA-28BC-B84D-8B42-77D8202C0D79}" destId="{CEB2C5F3-C7A3-1740-AC22-9509CF7AC590}" srcOrd="0" destOrd="0" presId="urn:microsoft.com/office/officeart/2005/8/layout/chevron2"/>
    <dgm:cxn modelId="{5A98AC89-0F10-FD41-BE01-D424DC9896F5}" type="presOf" srcId="{3FFDA7A4-F1A9-2742-AD38-0C9A1878AFAF}" destId="{C977F951-7F57-B34E-9D21-2628FE2EFC9C}" srcOrd="0" destOrd="0" presId="urn:microsoft.com/office/officeart/2005/8/layout/chevron2"/>
    <dgm:cxn modelId="{C3F3163D-7899-E345-A81B-66A6108DBC36}" srcId="{3FFDA7A4-F1A9-2742-AD38-0C9A1878AFAF}" destId="{12B063B9-B201-6A4B-A3E8-DE1E9D626A75}" srcOrd="2" destOrd="0" parTransId="{A31DAC79-3A16-D549-AE91-999C7A27A256}" sibTransId="{D2E8B18C-B7B2-B54A-956E-673677C787E8}"/>
    <dgm:cxn modelId="{C0E9C3FB-84E8-2E45-8CC0-EC5BC270B893}" type="presOf" srcId="{1E36FDA8-383D-4241-B943-0182236AC86B}" destId="{B0338976-D6F8-7C44-A032-516A87CDCAED}" srcOrd="0" destOrd="0" presId="urn:microsoft.com/office/officeart/2005/8/layout/chevron2"/>
    <dgm:cxn modelId="{3F20B0F4-6EB7-764E-8102-22B2F1EFE100}" type="presOf" srcId="{0651512B-73B7-0B4D-95AC-9C901C425964}" destId="{29E03918-08B7-CD44-9935-8F45E7839503}" srcOrd="0" destOrd="0" presId="urn:microsoft.com/office/officeart/2005/8/layout/chevron2"/>
    <dgm:cxn modelId="{20C43BB6-22AA-854A-9D7B-AE80F08B616B}" type="presOf" srcId="{A983ED4B-8D79-5146-8711-010BF439433F}" destId="{769D54F1-0399-3445-ABAF-639328414D3F}" srcOrd="0" destOrd="0" presId="urn:microsoft.com/office/officeart/2005/8/layout/chevron2"/>
    <dgm:cxn modelId="{4CBEDC70-C26E-5541-AC36-4118CC20C847}" srcId="{3FFDA7A4-F1A9-2742-AD38-0C9A1878AFAF}" destId="{A983ED4B-8D79-5146-8711-010BF439433F}" srcOrd="0" destOrd="0" parTransId="{B64254E3-3FDE-7845-B0B3-DCD3887C6506}" sibTransId="{85322BB0-0DFA-7C43-AC5B-2B09D6C59631}"/>
    <dgm:cxn modelId="{1B416601-6B22-B443-8332-F624AE91E095}" type="presParOf" srcId="{C977F951-7F57-B34E-9D21-2628FE2EFC9C}" destId="{DAF9CC87-2612-2A49-BAF3-4664DB726F30}" srcOrd="0" destOrd="0" presId="urn:microsoft.com/office/officeart/2005/8/layout/chevron2"/>
    <dgm:cxn modelId="{E2900A6C-641C-FE47-A1A4-6B3A508EB48F}" type="presParOf" srcId="{DAF9CC87-2612-2A49-BAF3-4664DB726F30}" destId="{769D54F1-0399-3445-ABAF-639328414D3F}" srcOrd="0" destOrd="0" presId="urn:microsoft.com/office/officeart/2005/8/layout/chevron2"/>
    <dgm:cxn modelId="{33328A44-7CAD-2C4B-87AA-FC2AFA16AA85}" type="presParOf" srcId="{DAF9CC87-2612-2A49-BAF3-4664DB726F30}" destId="{CEB2C5F3-C7A3-1740-AC22-9509CF7AC590}" srcOrd="1" destOrd="0" presId="urn:microsoft.com/office/officeart/2005/8/layout/chevron2"/>
    <dgm:cxn modelId="{4D904348-5F56-E846-B445-47FE4E8B11BE}" type="presParOf" srcId="{C977F951-7F57-B34E-9D21-2628FE2EFC9C}" destId="{820E5FB4-8535-3D4C-BCE0-DBCEB38EB55E}" srcOrd="1" destOrd="0" presId="urn:microsoft.com/office/officeart/2005/8/layout/chevron2"/>
    <dgm:cxn modelId="{22136F28-665E-5C4D-BC95-7BF512B575CC}" type="presParOf" srcId="{C977F951-7F57-B34E-9D21-2628FE2EFC9C}" destId="{E50B17C1-CB2A-2A4A-89EC-58618EF0AB02}" srcOrd="2" destOrd="0" presId="urn:microsoft.com/office/officeart/2005/8/layout/chevron2"/>
    <dgm:cxn modelId="{733E21D6-092C-E04A-8ADE-D73E8DD3CAEB}" type="presParOf" srcId="{E50B17C1-CB2A-2A4A-89EC-58618EF0AB02}" destId="{29E03918-08B7-CD44-9935-8F45E7839503}" srcOrd="0" destOrd="0" presId="urn:microsoft.com/office/officeart/2005/8/layout/chevron2"/>
    <dgm:cxn modelId="{F8FD4B5A-2DE9-4A47-B80A-2F5EDA61F92F}" type="presParOf" srcId="{E50B17C1-CB2A-2A4A-89EC-58618EF0AB02}" destId="{B0338976-D6F8-7C44-A032-516A87CDCAED}" srcOrd="1" destOrd="0" presId="urn:microsoft.com/office/officeart/2005/8/layout/chevron2"/>
    <dgm:cxn modelId="{AE96AF5C-8234-3E49-BE0C-CCF83D2943B7}" type="presParOf" srcId="{C977F951-7F57-B34E-9D21-2628FE2EFC9C}" destId="{7A2950E7-2A4E-BB4C-B175-58B8A8C576A2}" srcOrd="3" destOrd="0" presId="urn:microsoft.com/office/officeart/2005/8/layout/chevron2"/>
    <dgm:cxn modelId="{338981A0-BB91-FF45-BC52-7C11451C550B}" type="presParOf" srcId="{C977F951-7F57-B34E-9D21-2628FE2EFC9C}" destId="{6489C1B7-31A4-1646-8E94-AC05B2A46F62}" srcOrd="4" destOrd="0" presId="urn:microsoft.com/office/officeart/2005/8/layout/chevron2"/>
    <dgm:cxn modelId="{A3582767-BF84-D941-A328-80F60F74DE00}" type="presParOf" srcId="{6489C1B7-31A4-1646-8E94-AC05B2A46F62}" destId="{6C44717D-116E-DD44-8D9C-7D16E7D2FA90}" srcOrd="0" destOrd="0" presId="urn:microsoft.com/office/officeart/2005/8/layout/chevron2"/>
    <dgm:cxn modelId="{71A1AB13-D059-9A4C-BF67-947668EBF843}" type="presParOf" srcId="{6489C1B7-31A4-1646-8E94-AC05B2A46F62}" destId="{6D763B06-28C4-BE42-A010-098E6DD21048}" srcOrd="1" destOrd="0" presId="urn:microsoft.com/office/officeart/2005/8/layout/chevron2"/>
    <dgm:cxn modelId="{8C3A31A8-DFA9-9A41-9597-68E82D0468B8}" type="presParOf" srcId="{C977F951-7F57-B34E-9D21-2628FE2EFC9C}" destId="{9863F9C5-5204-2A4E-AB22-4681C90FE5A4}" srcOrd="5" destOrd="0" presId="urn:microsoft.com/office/officeart/2005/8/layout/chevron2"/>
    <dgm:cxn modelId="{BA29B664-14B8-084F-B463-23DE1DC7FE87}" type="presParOf" srcId="{C977F951-7F57-B34E-9D21-2628FE2EFC9C}" destId="{5C030433-529A-6840-8DFF-1EB844462ED6}" srcOrd="6" destOrd="0" presId="urn:microsoft.com/office/officeart/2005/8/layout/chevron2"/>
    <dgm:cxn modelId="{C0359B5D-84D0-FA45-B317-E42C9B44283A}" type="presParOf" srcId="{5C030433-529A-6840-8DFF-1EB844462ED6}" destId="{B4FD0DF3-F58A-D04D-8C1F-67DA52A4B783}" srcOrd="0" destOrd="0" presId="urn:microsoft.com/office/officeart/2005/8/layout/chevron2"/>
    <dgm:cxn modelId="{D81D71C1-CFBA-BD44-A4A9-B5FA085AD21B}" type="presParOf" srcId="{5C030433-529A-6840-8DFF-1EB844462ED6}" destId="{4ED0753C-79B0-8842-9BCD-64F147BFCF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54F1-0399-3445-ABAF-639328414D3F}">
      <dsp:nvSpPr>
        <dsp:cNvPr id="0" name=""/>
        <dsp:cNvSpPr/>
      </dsp:nvSpPr>
      <dsp:spPr>
        <a:xfrm rot="5400000">
          <a:off x="-244844" y="251776"/>
          <a:ext cx="1632297" cy="1142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1</a:t>
          </a:r>
        </a:p>
      </dsp:txBody>
      <dsp:txXfrm rot="-5400000">
        <a:off x="1" y="578235"/>
        <a:ext cx="1142608" cy="489689"/>
      </dsp:txXfrm>
    </dsp:sp>
    <dsp:sp modelId="{CEB2C5F3-C7A3-1740-AC22-9509CF7AC590}">
      <dsp:nvSpPr>
        <dsp:cNvPr id="0" name=""/>
        <dsp:cNvSpPr/>
      </dsp:nvSpPr>
      <dsp:spPr>
        <a:xfrm rot="5400000">
          <a:off x="2326472" y="-1176932"/>
          <a:ext cx="1060993" cy="3428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2400" kern="1200" dirty="0">
              <a:ea typeface="ＭＳ Ｐゴシック" charset="-128"/>
              <a:cs typeface="Geneva" charset="0"/>
            </a:rPr>
            <a:t>Use NHANES dataset based on USDA food codes</a:t>
          </a:r>
          <a:endParaRPr lang="en-US" sz="2400" kern="1200" dirty="0"/>
        </a:p>
      </dsp:txBody>
      <dsp:txXfrm rot="-5400000">
        <a:off x="1142609" y="58724"/>
        <a:ext cx="3376928" cy="957407"/>
      </dsp:txXfrm>
    </dsp:sp>
    <dsp:sp modelId="{29E03918-08B7-CD44-9935-8F45E7839503}">
      <dsp:nvSpPr>
        <dsp:cNvPr id="0" name=""/>
        <dsp:cNvSpPr/>
      </dsp:nvSpPr>
      <dsp:spPr>
        <a:xfrm rot="5400000">
          <a:off x="-244844" y="1724677"/>
          <a:ext cx="1632297" cy="1142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2</a:t>
          </a:r>
        </a:p>
      </dsp:txBody>
      <dsp:txXfrm rot="-5400000">
        <a:off x="1" y="2051136"/>
        <a:ext cx="1142608" cy="489689"/>
      </dsp:txXfrm>
    </dsp:sp>
    <dsp:sp modelId="{B0338976-D6F8-7C44-A032-516A87CDCAED}">
      <dsp:nvSpPr>
        <dsp:cNvPr id="0" name=""/>
        <dsp:cNvSpPr/>
      </dsp:nvSpPr>
      <dsp:spPr>
        <a:xfrm rot="5400000">
          <a:off x="2326472" y="295968"/>
          <a:ext cx="1060993" cy="3428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food groups based on first 2 ,3 digits of USDA food codes</a:t>
          </a:r>
        </a:p>
      </dsp:txBody>
      <dsp:txXfrm rot="-5400000">
        <a:off x="1142609" y="1531625"/>
        <a:ext cx="3376928" cy="957407"/>
      </dsp:txXfrm>
    </dsp:sp>
    <dsp:sp modelId="{6C44717D-116E-DD44-8D9C-7D16E7D2FA90}">
      <dsp:nvSpPr>
        <dsp:cNvPr id="0" name=""/>
        <dsp:cNvSpPr/>
      </dsp:nvSpPr>
      <dsp:spPr>
        <a:xfrm rot="5400000">
          <a:off x="-244844" y="3197577"/>
          <a:ext cx="1632297" cy="1142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3</a:t>
          </a:r>
        </a:p>
      </dsp:txBody>
      <dsp:txXfrm rot="-5400000">
        <a:off x="1" y="3524036"/>
        <a:ext cx="1142608" cy="489689"/>
      </dsp:txXfrm>
    </dsp:sp>
    <dsp:sp modelId="{6D763B06-28C4-BE42-A010-098E6DD21048}">
      <dsp:nvSpPr>
        <dsp:cNvPr id="0" name=""/>
        <dsp:cNvSpPr/>
      </dsp:nvSpPr>
      <dsp:spPr>
        <a:xfrm rot="5400000">
          <a:off x="2326472" y="1768868"/>
          <a:ext cx="1060993" cy="3428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Measure inter- and intra-cluster distances</a:t>
          </a:r>
        </a:p>
      </dsp:txBody>
      <dsp:txXfrm rot="-5400000">
        <a:off x="1142609" y="3004525"/>
        <a:ext cx="3376928" cy="957407"/>
      </dsp:txXfrm>
    </dsp:sp>
    <dsp:sp modelId="{B4FD0DF3-F58A-D04D-8C1F-67DA52A4B783}">
      <dsp:nvSpPr>
        <dsp:cNvPr id="0" name=""/>
        <dsp:cNvSpPr/>
      </dsp:nvSpPr>
      <dsp:spPr>
        <a:xfrm rot="5400000">
          <a:off x="-244844" y="4670477"/>
          <a:ext cx="1632297" cy="1142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4</a:t>
          </a:r>
        </a:p>
      </dsp:txBody>
      <dsp:txXfrm rot="-5400000">
        <a:off x="1" y="4996936"/>
        <a:ext cx="1142608" cy="489689"/>
      </dsp:txXfrm>
    </dsp:sp>
    <dsp:sp modelId="{4ED0753C-79B0-8842-9BCD-64F147BFCFDD}">
      <dsp:nvSpPr>
        <dsp:cNvPr id="0" name=""/>
        <dsp:cNvSpPr/>
      </dsp:nvSpPr>
      <dsp:spPr>
        <a:xfrm rot="5400000">
          <a:off x="2326472" y="3241769"/>
          <a:ext cx="1060993" cy="3428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Plot values in boxplots to replicate related work</a:t>
          </a:r>
        </a:p>
      </dsp:txBody>
      <dsp:txXfrm rot="-5400000">
        <a:off x="1142609" y="4477426"/>
        <a:ext cx="3376928" cy="957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4A5A-7873-5B40-A8D6-C67BE95C23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61887-0B59-2342-B835-3AD86E6F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1887-0B59-2342-B835-3AD86E6FD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10226043"/>
            <a:ext cx="18653760" cy="705612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1" y="18653761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597082" y="6225545"/>
            <a:ext cx="11666220" cy="13272516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4611" y="6225545"/>
            <a:ext cx="34636709" cy="13272516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11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6">
                <a:solidFill>
                  <a:schemeClr val="tx1">
                    <a:tint val="75000"/>
                  </a:schemeClr>
                </a:solidFill>
              </a:defRPr>
            </a:lvl1pPr>
            <a:lvl2pPr marL="1567261" indent="0">
              <a:buNone/>
              <a:defRPr sz="6195">
                <a:solidFill>
                  <a:schemeClr val="tx1">
                    <a:tint val="75000"/>
                  </a:schemeClr>
                </a:solidFill>
              </a:defRPr>
            </a:lvl2pPr>
            <a:lvl3pPr marL="3134521" indent="0">
              <a:buNone/>
              <a:defRPr sz="5484">
                <a:solidFill>
                  <a:schemeClr val="tx1">
                    <a:tint val="75000"/>
                  </a:schemeClr>
                </a:solidFill>
              </a:defRPr>
            </a:lvl3pPr>
            <a:lvl4pPr marL="4701782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4pPr>
            <a:lvl5pPr marL="6269044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5pPr>
            <a:lvl6pPr marL="7836305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6pPr>
            <a:lvl7pPr marL="9403565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7pPr>
            <a:lvl8pPr marL="10970826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8pPr>
            <a:lvl9pPr marL="12538087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611" y="36294063"/>
            <a:ext cx="23149560" cy="102656640"/>
          </a:xfrm>
        </p:spPr>
        <p:txBody>
          <a:bodyPr/>
          <a:lstStyle>
            <a:lvl1pPr>
              <a:defRPr sz="9648"/>
            </a:lvl1pPr>
            <a:lvl2pPr>
              <a:defRPr sz="8226"/>
            </a:lvl2pPr>
            <a:lvl3pPr>
              <a:defRPr sz="6906"/>
            </a:lvl3pPr>
            <a:lvl4pPr>
              <a:defRPr sz="6195"/>
            </a:lvl4pPr>
            <a:lvl5pPr>
              <a:defRPr sz="6195"/>
            </a:lvl5pPr>
            <a:lvl6pPr>
              <a:defRPr sz="6195"/>
            </a:lvl6pPr>
            <a:lvl7pPr>
              <a:defRPr sz="6195"/>
            </a:lvl7pPr>
            <a:lvl8pPr>
              <a:defRPr sz="6195"/>
            </a:lvl8pPr>
            <a:lvl9pPr>
              <a:defRPr sz="6195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09933" y="36294063"/>
            <a:ext cx="23153369" cy="102656640"/>
          </a:xfrm>
        </p:spPr>
        <p:txBody>
          <a:bodyPr/>
          <a:lstStyle>
            <a:lvl1pPr>
              <a:defRPr sz="9648"/>
            </a:lvl1pPr>
            <a:lvl2pPr>
              <a:defRPr sz="8226"/>
            </a:lvl2pPr>
            <a:lvl3pPr>
              <a:defRPr sz="6906"/>
            </a:lvl3pPr>
            <a:lvl4pPr>
              <a:defRPr sz="6195"/>
            </a:lvl4pPr>
            <a:lvl5pPr>
              <a:defRPr sz="6195"/>
            </a:lvl5pPr>
            <a:lvl6pPr>
              <a:defRPr sz="6195"/>
            </a:lvl6pPr>
            <a:lvl7pPr>
              <a:defRPr sz="6195"/>
            </a:lvl7pPr>
            <a:lvl8pPr>
              <a:defRPr sz="6195"/>
            </a:lvl8pPr>
            <a:lvl9pPr>
              <a:defRPr sz="6195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2" cy="3070858"/>
          </a:xfrm>
        </p:spPr>
        <p:txBody>
          <a:bodyPr anchor="b"/>
          <a:lstStyle>
            <a:lvl1pPr marL="0" indent="0">
              <a:buNone/>
              <a:defRPr sz="8226" b="1"/>
            </a:lvl1pPr>
            <a:lvl2pPr marL="1567261" indent="0">
              <a:buNone/>
              <a:defRPr sz="6906" b="1"/>
            </a:lvl2pPr>
            <a:lvl3pPr marL="3134521" indent="0">
              <a:buNone/>
              <a:defRPr sz="6195" b="1"/>
            </a:lvl3pPr>
            <a:lvl4pPr marL="4701782" indent="0">
              <a:buNone/>
              <a:defRPr sz="5484" b="1"/>
            </a:lvl4pPr>
            <a:lvl5pPr marL="6269044" indent="0">
              <a:buNone/>
              <a:defRPr sz="5484" b="1"/>
            </a:lvl5pPr>
            <a:lvl6pPr marL="7836305" indent="0">
              <a:buNone/>
              <a:defRPr sz="5484" b="1"/>
            </a:lvl6pPr>
            <a:lvl7pPr marL="9403565" indent="0">
              <a:buNone/>
              <a:defRPr sz="5484" b="1"/>
            </a:lvl7pPr>
            <a:lvl8pPr marL="10970826" indent="0">
              <a:buNone/>
              <a:defRPr sz="5484" b="1"/>
            </a:lvl8pPr>
            <a:lvl9pPr marL="12538087" indent="0">
              <a:buNone/>
              <a:defRPr sz="5484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2" cy="18966183"/>
          </a:xfrm>
        </p:spPr>
        <p:txBody>
          <a:bodyPr/>
          <a:lstStyle>
            <a:lvl1pPr>
              <a:defRPr sz="8226"/>
            </a:lvl1pPr>
            <a:lvl2pPr>
              <a:defRPr sz="6906"/>
            </a:lvl2pPr>
            <a:lvl3pPr>
              <a:defRPr sz="6195"/>
            </a:lvl3pPr>
            <a:lvl4pPr>
              <a:defRPr sz="5484"/>
            </a:lvl4pPr>
            <a:lvl5pPr>
              <a:defRPr sz="5484"/>
            </a:lvl5pPr>
            <a:lvl6pPr>
              <a:defRPr sz="5484"/>
            </a:lvl6pPr>
            <a:lvl7pPr>
              <a:defRPr sz="5484"/>
            </a:lvl7pPr>
            <a:lvl8pPr>
              <a:defRPr sz="5484"/>
            </a:lvl8pPr>
            <a:lvl9pPr>
              <a:defRPr sz="5484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2"/>
            <a:ext cx="9700260" cy="3070858"/>
          </a:xfrm>
        </p:spPr>
        <p:txBody>
          <a:bodyPr anchor="b"/>
          <a:lstStyle>
            <a:lvl1pPr marL="0" indent="0">
              <a:buNone/>
              <a:defRPr sz="8226" b="1"/>
            </a:lvl1pPr>
            <a:lvl2pPr marL="1567261" indent="0">
              <a:buNone/>
              <a:defRPr sz="6906" b="1"/>
            </a:lvl2pPr>
            <a:lvl3pPr marL="3134521" indent="0">
              <a:buNone/>
              <a:defRPr sz="6195" b="1"/>
            </a:lvl3pPr>
            <a:lvl4pPr marL="4701782" indent="0">
              <a:buNone/>
              <a:defRPr sz="5484" b="1"/>
            </a:lvl4pPr>
            <a:lvl5pPr marL="6269044" indent="0">
              <a:buNone/>
              <a:defRPr sz="5484" b="1"/>
            </a:lvl5pPr>
            <a:lvl6pPr marL="7836305" indent="0">
              <a:buNone/>
              <a:defRPr sz="5484" b="1"/>
            </a:lvl6pPr>
            <a:lvl7pPr marL="9403565" indent="0">
              <a:buNone/>
              <a:defRPr sz="5484" b="1"/>
            </a:lvl7pPr>
            <a:lvl8pPr marL="10970826" indent="0">
              <a:buNone/>
              <a:defRPr sz="5484" b="1"/>
            </a:lvl8pPr>
            <a:lvl9pPr marL="12538087" indent="0">
              <a:buNone/>
              <a:defRPr sz="5484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0"/>
            <a:ext cx="9700260" cy="18966183"/>
          </a:xfrm>
        </p:spPr>
        <p:txBody>
          <a:bodyPr/>
          <a:lstStyle>
            <a:lvl1pPr>
              <a:defRPr sz="8226"/>
            </a:lvl1pPr>
            <a:lvl2pPr>
              <a:defRPr sz="6906"/>
            </a:lvl2pPr>
            <a:lvl3pPr>
              <a:defRPr sz="6195"/>
            </a:lvl3pPr>
            <a:lvl4pPr>
              <a:defRPr sz="5484"/>
            </a:lvl4pPr>
            <a:lvl5pPr>
              <a:defRPr sz="5484"/>
            </a:lvl5pPr>
            <a:lvl6pPr>
              <a:defRPr sz="5484"/>
            </a:lvl6pPr>
            <a:lvl7pPr>
              <a:defRPr sz="5484"/>
            </a:lvl7pPr>
            <a:lvl8pPr>
              <a:defRPr sz="5484"/>
            </a:lvl8pPr>
            <a:lvl9pPr>
              <a:defRPr sz="5484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310641"/>
            <a:ext cx="7219951" cy="5577840"/>
          </a:xfrm>
        </p:spPr>
        <p:txBody>
          <a:bodyPr anchor="b"/>
          <a:lstStyle>
            <a:lvl1pPr algn="l">
              <a:defRPr sz="6906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0968"/>
            </a:lvl1pPr>
            <a:lvl2pPr>
              <a:defRPr sz="9648"/>
            </a:lvl2pPr>
            <a:lvl3pPr>
              <a:defRPr sz="8226"/>
            </a:lvl3pPr>
            <a:lvl4pPr>
              <a:defRPr sz="6906"/>
            </a:lvl4pPr>
            <a:lvl5pPr>
              <a:defRPr sz="6906"/>
            </a:lvl5pPr>
            <a:lvl6pPr>
              <a:defRPr sz="6906"/>
            </a:lvl6pPr>
            <a:lvl7pPr>
              <a:defRPr sz="6906"/>
            </a:lvl7pPr>
            <a:lvl8pPr>
              <a:defRPr sz="6906"/>
            </a:lvl8pPr>
            <a:lvl9pPr>
              <a:defRPr sz="6906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6888483"/>
            <a:ext cx="7219951" cy="22517102"/>
          </a:xfrm>
        </p:spPr>
        <p:txBody>
          <a:bodyPr/>
          <a:lstStyle>
            <a:lvl1pPr marL="0" indent="0">
              <a:buNone/>
              <a:defRPr sz="4773"/>
            </a:lvl1pPr>
            <a:lvl2pPr marL="1567261" indent="0">
              <a:buNone/>
              <a:defRPr sz="4164"/>
            </a:lvl2pPr>
            <a:lvl3pPr marL="3134521" indent="0">
              <a:buNone/>
              <a:defRPr sz="3453"/>
            </a:lvl3pPr>
            <a:lvl4pPr marL="4701782" indent="0">
              <a:buNone/>
              <a:defRPr sz="3047"/>
            </a:lvl4pPr>
            <a:lvl5pPr marL="6269044" indent="0">
              <a:buNone/>
              <a:defRPr sz="3047"/>
            </a:lvl5pPr>
            <a:lvl6pPr marL="7836305" indent="0">
              <a:buNone/>
              <a:defRPr sz="3047"/>
            </a:lvl6pPr>
            <a:lvl7pPr marL="9403565" indent="0">
              <a:buNone/>
              <a:defRPr sz="3047"/>
            </a:lvl7pPr>
            <a:lvl8pPr marL="10970826" indent="0">
              <a:buNone/>
              <a:defRPr sz="3047"/>
            </a:lvl8pPr>
            <a:lvl9pPr marL="12538087" indent="0">
              <a:buNone/>
              <a:defRPr sz="3047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6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1"/>
            <a:ext cx="13167360" cy="19751040"/>
          </a:xfrm>
        </p:spPr>
        <p:txBody>
          <a:bodyPr/>
          <a:lstStyle>
            <a:lvl1pPr marL="0" indent="0">
              <a:buNone/>
              <a:defRPr sz="10968"/>
            </a:lvl1pPr>
            <a:lvl2pPr marL="1567261" indent="0">
              <a:buNone/>
              <a:defRPr sz="9648"/>
            </a:lvl2pPr>
            <a:lvl3pPr marL="3134521" indent="0">
              <a:buNone/>
              <a:defRPr sz="8226"/>
            </a:lvl3pPr>
            <a:lvl4pPr marL="4701782" indent="0">
              <a:buNone/>
              <a:defRPr sz="6906"/>
            </a:lvl4pPr>
            <a:lvl5pPr marL="6269044" indent="0">
              <a:buNone/>
              <a:defRPr sz="6906"/>
            </a:lvl5pPr>
            <a:lvl6pPr marL="7836305" indent="0">
              <a:buNone/>
              <a:defRPr sz="6906"/>
            </a:lvl6pPr>
            <a:lvl7pPr marL="9403565" indent="0">
              <a:buNone/>
              <a:defRPr sz="6906"/>
            </a:lvl7pPr>
            <a:lvl8pPr marL="10970826" indent="0">
              <a:buNone/>
              <a:defRPr sz="6906"/>
            </a:lvl8pPr>
            <a:lvl9pPr marL="12538087" indent="0">
              <a:buNone/>
              <a:defRPr sz="69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7"/>
          </a:xfrm>
        </p:spPr>
        <p:txBody>
          <a:bodyPr/>
          <a:lstStyle>
            <a:lvl1pPr marL="0" indent="0">
              <a:buNone/>
              <a:defRPr sz="4773"/>
            </a:lvl1pPr>
            <a:lvl2pPr marL="1567261" indent="0">
              <a:buNone/>
              <a:defRPr sz="4164"/>
            </a:lvl2pPr>
            <a:lvl3pPr marL="3134521" indent="0">
              <a:buNone/>
              <a:defRPr sz="3453"/>
            </a:lvl3pPr>
            <a:lvl4pPr marL="4701782" indent="0">
              <a:buNone/>
              <a:defRPr sz="3047"/>
            </a:lvl4pPr>
            <a:lvl5pPr marL="6269044" indent="0">
              <a:buNone/>
              <a:defRPr sz="3047"/>
            </a:lvl5pPr>
            <a:lvl6pPr marL="7836305" indent="0">
              <a:buNone/>
              <a:defRPr sz="3047"/>
            </a:lvl6pPr>
            <a:lvl7pPr marL="9403565" indent="0">
              <a:buNone/>
              <a:defRPr sz="3047"/>
            </a:lvl7pPr>
            <a:lvl8pPr marL="10970826" indent="0">
              <a:buNone/>
              <a:defRPr sz="3047"/>
            </a:lvl8pPr>
            <a:lvl9pPr marL="12538087" indent="0">
              <a:buNone/>
              <a:defRPr sz="3047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1318262"/>
            <a:ext cx="19751040" cy="5486400"/>
          </a:xfrm>
          <a:prstGeom prst="rect">
            <a:avLst/>
          </a:prstGeom>
        </p:spPr>
        <p:txBody>
          <a:bodyPr vert="horz" lIns="308637" tIns="154319" rIns="308637" bIns="154319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680963"/>
            <a:ext cx="19751040" cy="21724622"/>
          </a:xfrm>
          <a:prstGeom prst="rect">
            <a:avLst/>
          </a:prstGeom>
        </p:spPr>
        <p:txBody>
          <a:bodyPr vert="horz" lIns="308637" tIns="154319" rIns="308637" bIns="154319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08637" tIns="154319" rIns="308637" bIns="154319" rtlCol="0" anchor="ctr"/>
          <a:lstStyle>
            <a:lvl1pPr algn="l">
              <a:defRPr sz="4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30510482"/>
            <a:ext cx="6949440" cy="1752600"/>
          </a:xfrm>
          <a:prstGeom prst="rect">
            <a:avLst/>
          </a:prstGeom>
        </p:spPr>
        <p:txBody>
          <a:bodyPr vert="horz" lIns="308637" tIns="154319" rIns="308637" bIns="154319" rtlCol="0" anchor="ctr"/>
          <a:lstStyle>
            <a:lvl1pPr algn="ctr">
              <a:defRPr sz="4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1" y="30510482"/>
            <a:ext cx="5120640" cy="1752600"/>
          </a:xfrm>
          <a:prstGeom prst="rect">
            <a:avLst/>
          </a:prstGeom>
        </p:spPr>
        <p:txBody>
          <a:bodyPr vert="horz" lIns="308637" tIns="154319" rIns="308637" bIns="154319" rtlCol="0" anchor="ctr"/>
          <a:lstStyle>
            <a:lvl1pPr algn="r">
              <a:defRPr sz="4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261" rtl="0" eaLnBrk="1" latinLnBrk="0" hangingPunct="1">
        <a:spcBef>
          <a:spcPct val="0"/>
        </a:spcBef>
        <a:buNone/>
        <a:defRPr sz="15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45" indent="-1175445" algn="l" defTabSz="1567261" rtl="0" eaLnBrk="1" latinLnBrk="0" hangingPunct="1">
        <a:spcBef>
          <a:spcPct val="20000"/>
        </a:spcBef>
        <a:buFont typeface="Arial"/>
        <a:buChar char="•"/>
        <a:defRPr sz="10968" kern="1200">
          <a:solidFill>
            <a:schemeClr val="tx1"/>
          </a:solidFill>
          <a:latin typeface="+mn-lt"/>
          <a:ea typeface="+mn-ea"/>
          <a:cs typeface="+mn-cs"/>
        </a:defRPr>
      </a:lvl1pPr>
      <a:lvl2pPr marL="2546799" indent="-979538" algn="l" defTabSz="1567261" rtl="0" eaLnBrk="1" latinLnBrk="0" hangingPunct="1">
        <a:spcBef>
          <a:spcPct val="20000"/>
        </a:spcBef>
        <a:buFont typeface="Arial"/>
        <a:buChar char="–"/>
        <a:defRPr sz="9648" kern="1200">
          <a:solidFill>
            <a:schemeClr val="tx1"/>
          </a:solidFill>
          <a:latin typeface="+mn-lt"/>
          <a:ea typeface="+mn-ea"/>
          <a:cs typeface="+mn-cs"/>
        </a:defRPr>
      </a:lvl2pPr>
      <a:lvl3pPr marL="3918152" indent="-783631" algn="l" defTabSz="1567261" rtl="0" eaLnBrk="1" latinLnBrk="0" hangingPunct="1">
        <a:spcBef>
          <a:spcPct val="20000"/>
        </a:spcBef>
        <a:buFont typeface="Arial"/>
        <a:buChar char="•"/>
        <a:defRPr sz="8226" kern="1200">
          <a:solidFill>
            <a:schemeClr val="tx1"/>
          </a:solidFill>
          <a:latin typeface="+mn-lt"/>
          <a:ea typeface="+mn-ea"/>
          <a:cs typeface="+mn-cs"/>
        </a:defRPr>
      </a:lvl3pPr>
      <a:lvl4pPr marL="5485413" indent="-783631" algn="l" defTabSz="1567261" rtl="0" eaLnBrk="1" latinLnBrk="0" hangingPunct="1">
        <a:spcBef>
          <a:spcPct val="20000"/>
        </a:spcBef>
        <a:buFont typeface="Arial"/>
        <a:buChar char="–"/>
        <a:defRPr sz="6906" kern="1200">
          <a:solidFill>
            <a:schemeClr val="tx1"/>
          </a:solidFill>
          <a:latin typeface="+mn-lt"/>
          <a:ea typeface="+mn-ea"/>
          <a:cs typeface="+mn-cs"/>
        </a:defRPr>
      </a:lvl4pPr>
      <a:lvl5pPr marL="7052674" indent="-783631" algn="l" defTabSz="1567261" rtl="0" eaLnBrk="1" latinLnBrk="0" hangingPunct="1">
        <a:spcBef>
          <a:spcPct val="20000"/>
        </a:spcBef>
        <a:buFont typeface="Arial"/>
        <a:buChar char="»"/>
        <a:defRPr sz="6906" kern="1200">
          <a:solidFill>
            <a:schemeClr val="tx1"/>
          </a:solidFill>
          <a:latin typeface="+mn-lt"/>
          <a:ea typeface="+mn-ea"/>
          <a:cs typeface="+mn-cs"/>
        </a:defRPr>
      </a:lvl5pPr>
      <a:lvl6pPr marL="8619934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6pPr>
      <a:lvl7pPr marL="10187196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7pPr>
      <a:lvl8pPr marL="11754457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8pPr>
      <a:lvl9pPr marL="13321718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1pPr>
      <a:lvl2pPr marL="1567261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2pPr>
      <a:lvl3pPr marL="3134521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3pPr>
      <a:lvl4pPr marL="4701782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4pPr>
      <a:lvl5pPr marL="6269044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5pPr>
      <a:lvl6pPr marL="7836305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6pPr>
      <a:lvl7pPr marL="9403565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7pPr>
      <a:lvl8pPr marL="10970826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8pPr>
      <a:lvl9pPr marL="12538087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diagramData" Target="../diagrams/data1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821"/>
            <a:ext cx="21945601" cy="3630728"/>
          </a:xfrm>
          <a:prstGeom prst="rect">
            <a:avLst/>
          </a:prstGeom>
          <a:gradFill>
            <a:gsLst>
              <a:gs pos="0">
                <a:srgbClr val="00A0DF"/>
              </a:gs>
              <a:gs pos="100000">
                <a:srgbClr val="00539F"/>
              </a:gs>
            </a:gsLst>
            <a:lin ang="63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3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633550"/>
            <a:ext cx="21968462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54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DLogo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8" y="668763"/>
            <a:ext cx="4841826" cy="198979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" y="31709360"/>
            <a:ext cx="21945601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8156" y="529389"/>
            <a:ext cx="0" cy="2454443"/>
          </a:xfrm>
          <a:prstGeom prst="line">
            <a:avLst/>
          </a:prstGeom>
          <a:ln w="66675" cap="rnd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3917" y="546282"/>
            <a:ext cx="14825176" cy="1731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x-none" sz="6600" b="1" dirty="0">
                <a:solidFill>
                  <a:schemeClr val="bg1"/>
                </a:solidFill>
                <a:ea typeface="ＭＳ Ｐゴシック" charset="-128"/>
                <a:cs typeface="Geneva" charset="0"/>
              </a:rPr>
              <a:t>Food Group Classification Based On Micro-and Macro-nutrient Content </a:t>
            </a:r>
            <a:endParaRPr lang="en-US" sz="6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7226" y="2313239"/>
            <a:ext cx="1159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Helvetica Neue" charset="0"/>
                <a:ea typeface="ＭＳ Ｐゴシック" charset="-128"/>
                <a:cs typeface="Geneva" charset="0"/>
              </a:rPr>
              <a:t>Students: Ahmad Hariri</a:t>
            </a:r>
            <a:r>
              <a:rPr lang="en-US" altLang="en-US" sz="3600" dirty="0">
                <a:solidFill>
                  <a:schemeClr val="bg1"/>
                </a:solidFill>
                <a:latin typeface="Helvetica Neue" charset="0"/>
                <a:ea typeface="ＭＳ Ｐゴシック" charset="-128"/>
                <a:cs typeface="Geneva" charset="0"/>
              </a:rPr>
              <a:t>,</a:t>
            </a:r>
            <a:r>
              <a:rPr lang="en-US" altLang="en-US" sz="3600" b="1" dirty="0">
                <a:solidFill>
                  <a:schemeClr val="bg1"/>
                </a:solidFill>
                <a:latin typeface="Helvetica Neue" charset="0"/>
                <a:ea typeface="ＭＳ Ｐゴシック" charset="-128"/>
                <a:cs typeface="Geneva" charset="0"/>
              </a:rPr>
              <a:t> Ankush Saini </a:t>
            </a:r>
            <a:endParaRPr lang="en-US" altLang="en-US" sz="3600" dirty="0">
              <a:solidFill>
                <a:schemeClr val="bg1"/>
              </a:solidFill>
              <a:latin typeface="Helvetica Neue" charset="0"/>
              <a:ea typeface="ＭＳ Ｐゴシック" charset="-128"/>
              <a:cs typeface="Geneva" charset="0"/>
            </a:endParaRPr>
          </a:p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Helvetica Neue" charset="0"/>
                <a:ea typeface="ＭＳ Ｐゴシック" charset="-128"/>
                <a:cs typeface="Geneva" charset="0"/>
              </a:rPr>
              <a:t>Advisor: Michela Taufer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-11759" y="9104678"/>
            <a:ext cx="21946354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1154" y="3649168"/>
            <a:ext cx="3736279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6853" y="11303923"/>
            <a:ext cx="21945601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2923" y="24514647"/>
            <a:ext cx="21945601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1759" y="17621226"/>
            <a:ext cx="21945601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06848" y="9039999"/>
            <a:ext cx="4646657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Our Objective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60000">
            <a:off x="10966922" y="3759581"/>
            <a:ext cx="28739" cy="5246032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45875" y="3733117"/>
            <a:ext cx="4001545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5913" y="11519066"/>
            <a:ext cx="6274666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Problem Definition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68356" y="17917752"/>
            <a:ext cx="5925853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Methodology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21146" y="24485976"/>
            <a:ext cx="13643" cy="709988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7782" y="24554814"/>
            <a:ext cx="2485873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92615" y="24749670"/>
            <a:ext cx="3708066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9005" y="8964767"/>
            <a:ext cx="19955705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sz="3600" dirty="0"/>
              <a:t>Can we validate the food classification based on nutrient data, initially proposed by  Wyatt’s et al. 2016</a:t>
            </a:r>
            <a:r>
              <a:rPr lang="en-US" sz="3600" baseline="30000" dirty="0"/>
              <a:t>[1]</a:t>
            </a:r>
            <a:r>
              <a:rPr lang="en-US" sz="3600" dirty="0"/>
              <a:t> work, rather than the traditional USDA classification?</a:t>
            </a:r>
          </a:p>
          <a:p>
            <a:endParaRPr lang="en-US" dirty="0"/>
          </a:p>
        </p:txBody>
      </p:sp>
      <p:pic>
        <p:nvPicPr>
          <p:cNvPr id="3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132" y="26507789"/>
            <a:ext cx="5108040" cy="4470855"/>
          </a:xfrm>
          <a:prstGeom prst="rect">
            <a:avLst/>
          </a:prstGeom>
        </p:spPr>
      </p:pic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630383" y="24684633"/>
            <a:ext cx="453345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Geneva" charset="0"/>
              </a:defRPr>
            </a:lvl1pPr>
            <a:lvl2pPr marL="742950" indent="-285750"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1143000" indent="-228600"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 sz="2800" b="1" u="sng" dirty="0">
                <a:latin typeface="+mn-lt"/>
              </a:rPr>
              <a:t>A</a:t>
            </a:r>
            <a:r>
              <a:rPr lang="is-IS" altLang="x-none" sz="2800" b="1" u="sng" dirty="0">
                <a:latin typeface="+mn-lt"/>
              </a:rPr>
              <a:t>verage diameter</a:t>
            </a:r>
          </a:p>
          <a:p>
            <a:pPr>
              <a:buFontTx/>
              <a:buNone/>
            </a:pPr>
            <a:r>
              <a:rPr lang="is-IS" altLang="x-none" sz="2800" b="1" dirty="0">
                <a:latin typeface="+mn-lt"/>
              </a:rPr>
              <a:t>DBSCAN: </a:t>
            </a:r>
            <a:r>
              <a:rPr lang="is-IS" altLang="x-none" sz="2800" dirty="0">
                <a:latin typeface="+mn-lt"/>
              </a:rPr>
              <a:t>1.48 </a:t>
            </a:r>
          </a:p>
          <a:p>
            <a:pPr>
              <a:buFontTx/>
              <a:buNone/>
            </a:pPr>
            <a:r>
              <a:rPr lang="is-IS" altLang="x-none" sz="2800" b="1" dirty="0">
                <a:latin typeface="+mn-lt"/>
              </a:rPr>
              <a:t>2-digit USDA: </a:t>
            </a:r>
            <a:r>
              <a:rPr lang="is-IS" altLang="x-none" sz="2800" dirty="0">
                <a:latin typeface="+mn-lt"/>
              </a:rPr>
              <a:t>5.95 </a:t>
            </a:r>
          </a:p>
          <a:p>
            <a:pPr>
              <a:buFontTx/>
              <a:buNone/>
            </a:pPr>
            <a:r>
              <a:rPr lang="is-IS" altLang="x-none" sz="2800" b="1" dirty="0">
                <a:latin typeface="+mn-lt"/>
              </a:rPr>
              <a:t>3-digit USDA: </a:t>
            </a:r>
            <a:r>
              <a:rPr lang="is-IS" altLang="x-none" sz="2800" dirty="0">
                <a:latin typeface="+mn-lt"/>
              </a:rPr>
              <a:t>2.76</a:t>
            </a:r>
            <a:endParaRPr lang="en-US" altLang="x-none" sz="2800" dirty="0">
              <a:latin typeface="+mn-lt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5921709" y="24663776"/>
            <a:ext cx="46808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Geneva" charset="0"/>
              </a:defRPr>
            </a:lvl1pPr>
            <a:lvl2pPr marL="742950" indent="-285750"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1143000" indent="-228600"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FontTx/>
              <a:buNone/>
            </a:pPr>
            <a:r>
              <a:rPr lang="en-US" altLang="x-none" sz="2800" b="1" u="sng" dirty="0">
                <a:latin typeface="+mn-lt"/>
              </a:rPr>
              <a:t>A</a:t>
            </a:r>
            <a:r>
              <a:rPr lang="is-IS" altLang="x-none" sz="2800" b="1" u="sng" dirty="0">
                <a:latin typeface="+mn-lt"/>
              </a:rPr>
              <a:t>verage separation</a:t>
            </a:r>
          </a:p>
          <a:p>
            <a:pPr algn="r">
              <a:buFontTx/>
              <a:buNone/>
            </a:pPr>
            <a:r>
              <a:rPr lang="is-IS" altLang="x-none" sz="2800" b="1" dirty="0">
                <a:latin typeface="+mn-lt"/>
              </a:rPr>
              <a:t>DBSCAN: </a:t>
            </a:r>
            <a:r>
              <a:rPr lang="is-IS" altLang="x-none" sz="2800" dirty="0">
                <a:latin typeface="+mn-lt"/>
              </a:rPr>
              <a:t>1.89 </a:t>
            </a:r>
          </a:p>
          <a:p>
            <a:pPr algn="r">
              <a:buFontTx/>
              <a:buNone/>
            </a:pPr>
            <a:r>
              <a:rPr lang="is-IS" altLang="x-none" sz="2800" b="1" dirty="0">
                <a:latin typeface="+mn-lt"/>
              </a:rPr>
              <a:t>2-digit USDA: </a:t>
            </a:r>
            <a:r>
              <a:rPr lang="is-IS" altLang="x-none" sz="2800" dirty="0">
                <a:latin typeface="+mn-lt"/>
              </a:rPr>
              <a:t>0.33 </a:t>
            </a:r>
          </a:p>
          <a:p>
            <a:pPr algn="r">
              <a:buFontTx/>
              <a:buNone/>
            </a:pPr>
            <a:r>
              <a:rPr lang="is-IS" altLang="x-none" sz="2800" b="1" dirty="0">
                <a:latin typeface="+mn-lt"/>
              </a:rPr>
              <a:t>3-digit USDA: </a:t>
            </a:r>
            <a:r>
              <a:rPr lang="is-IS" altLang="x-none" sz="2800" dirty="0">
                <a:latin typeface="+mn-lt"/>
              </a:rPr>
              <a:t>0.41</a:t>
            </a:r>
            <a:endParaRPr lang="en-US" altLang="x-none" sz="2800" dirty="0">
              <a:latin typeface="+mn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46" y="26464044"/>
            <a:ext cx="5283612" cy="4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23655" y="30652721"/>
            <a:ext cx="35056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Cluster Separation </a:t>
            </a:r>
            <a:r>
              <a:rPr lang="en-US" sz="2000" b="1" dirty="0"/>
              <a:t>Euclidean</a:t>
            </a:r>
            <a:r>
              <a:rPr lang="en-US" sz="2000" b="1" dirty="0">
                <a:latin typeface="+mj-lt"/>
              </a:rPr>
              <a:t> | </a:t>
            </a:r>
            <a:r>
              <a:rPr lang="en-US" sz="2000" b="1" dirty="0"/>
              <a:t>(Higher Better) </a:t>
            </a:r>
            <a:endParaRPr lang="en-US" sz="20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3709142" y="28255419"/>
            <a:ext cx="35914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Separation (min)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5407" y="30672283"/>
            <a:ext cx="39899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Cluster Diameters </a:t>
            </a:r>
            <a:r>
              <a:rPr lang="en-US" sz="2000" b="1" dirty="0"/>
              <a:t>Euclidean</a:t>
            </a:r>
            <a:r>
              <a:rPr lang="en-US" sz="2000" b="1" dirty="0">
                <a:latin typeface="+mj-lt"/>
              </a:rPr>
              <a:t> | </a:t>
            </a:r>
            <a:r>
              <a:rPr lang="en-US" sz="2000" b="1" dirty="0"/>
              <a:t>(Lower Better) </a:t>
            </a:r>
            <a:endParaRPr lang="en-US" sz="20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062007" y="28255419"/>
            <a:ext cx="26625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Diameter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49963" y="25495239"/>
            <a:ext cx="958292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spcBef>
                <a:spcPts val="600"/>
              </a:spcBef>
              <a:buFont typeface="Arial" charset="0"/>
              <a:buChar char="•"/>
            </a:pPr>
            <a:endParaRPr lang="en-US" altLang="x-none" sz="3600" dirty="0">
              <a:ea typeface="ＭＳ Ｐゴシック" charset="-128"/>
              <a:cs typeface="Geneva" charset="0"/>
            </a:endParaRPr>
          </a:p>
          <a:p>
            <a:pPr marL="571500" indent="-571500" algn="just">
              <a:spcBef>
                <a:spcPts val="600"/>
              </a:spcBef>
              <a:buFont typeface="Arial" charset="0"/>
              <a:buChar char="•"/>
            </a:pPr>
            <a:r>
              <a:rPr lang="en-US" altLang="x-none" sz="3600" dirty="0">
                <a:ea typeface="ＭＳ Ｐゴシック" charset="-128"/>
                <a:cs typeface="Geneva" charset="0"/>
              </a:rPr>
              <a:t>Wyatt’s et al. 2016</a:t>
            </a:r>
            <a:r>
              <a:rPr lang="en-US" altLang="x-none" sz="3600" baseline="30000" dirty="0">
                <a:ea typeface="ＭＳ Ｐゴシック" charset="-128"/>
                <a:cs typeface="Geneva" charset="0"/>
              </a:rPr>
              <a:t>[1]</a:t>
            </a:r>
            <a:r>
              <a:rPr lang="en-US" altLang="x-none" sz="3600" dirty="0">
                <a:ea typeface="ＭＳ Ｐゴシック" charset="-128"/>
                <a:cs typeface="Geneva" charset="0"/>
              </a:rPr>
              <a:t> approach classify food groups based on nutrient content which help in advising patients with dietary restrictions </a:t>
            </a:r>
          </a:p>
          <a:p>
            <a:pPr marL="571500" indent="-571500" algn="just">
              <a:spcBef>
                <a:spcPts val="600"/>
              </a:spcBef>
              <a:buFont typeface="Arial" charset="0"/>
              <a:buChar char="•"/>
            </a:pPr>
            <a:r>
              <a:rPr lang="en-US" altLang="x-none" sz="3600" dirty="0">
                <a:ea typeface="ＭＳ Ｐゴシック" charset="-128"/>
                <a:cs typeface="Geneva" charset="0"/>
              </a:rPr>
              <a:t>Our results match with Wyatt’s et al. 2016</a:t>
            </a:r>
            <a:r>
              <a:rPr lang="en-US" altLang="x-none" sz="3600" baseline="30000" dirty="0">
                <a:ea typeface="ＭＳ Ｐゴシック" charset="-128"/>
                <a:cs typeface="Geneva" charset="0"/>
              </a:rPr>
              <a:t>[1]</a:t>
            </a:r>
            <a:r>
              <a:rPr lang="en-US" altLang="x-none" sz="3600" dirty="0">
                <a:ea typeface="ＭＳ Ｐゴシック" charset="-128"/>
                <a:cs typeface="Geneva" charset="0"/>
              </a:rPr>
              <a:t> results. </a:t>
            </a:r>
          </a:p>
          <a:p>
            <a:pPr marL="571500" indent="-571500" algn="just">
              <a:spcBef>
                <a:spcPts val="600"/>
              </a:spcBef>
              <a:buFont typeface="Arial" charset="0"/>
              <a:buChar char="•"/>
            </a:pPr>
            <a:r>
              <a:rPr lang="en-US" altLang="x-none" sz="3600" dirty="0">
                <a:ea typeface="ＭＳ Ｐゴシック" charset="-128"/>
                <a:cs typeface="Geneva" charset="0"/>
              </a:rPr>
              <a:t>Wyatt’s et al. 2016 work is reproducible and trusted since we were able validate their work.</a:t>
            </a:r>
          </a:p>
          <a:p>
            <a:pPr algn="just"/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12425708" y="11503871"/>
            <a:ext cx="4534896" cy="104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Work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60000">
            <a:off x="10873666" y="11461340"/>
            <a:ext cx="93255" cy="600610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415" y="12659714"/>
            <a:ext cx="4994489" cy="448566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895" y="12655823"/>
            <a:ext cx="4958746" cy="4493448"/>
          </a:xfrm>
          <a:prstGeom prst="rect">
            <a:avLst/>
          </a:prstGeom>
        </p:spPr>
      </p:pic>
      <p:sp>
        <p:nvSpPr>
          <p:cNvPr id="56" name="TextBox 6"/>
          <p:cNvSpPr txBox="1">
            <a:spLocks noChangeArrowheads="1"/>
          </p:cNvSpPr>
          <p:nvPr/>
        </p:nvSpPr>
        <p:spPr bwMode="auto">
          <a:xfrm>
            <a:off x="11095809" y="17934531"/>
            <a:ext cx="3966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Geneva" charset="0"/>
              </a:defRPr>
            </a:lvl1pPr>
            <a:lvl2pPr marL="742950" indent="-285750"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1143000" indent="-228600"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is-IS" altLang="x-none" b="1" dirty="0">
                <a:latin typeface="Arial" charset="0"/>
              </a:rPr>
              <a:t>(1) DBSCAN: </a:t>
            </a:r>
          </a:p>
          <a:p>
            <a:pPr>
              <a:buFontTx/>
              <a:buNone/>
            </a:pPr>
            <a:r>
              <a:rPr lang="en-US" altLang="x-none" b="1" dirty="0">
                <a:latin typeface="Arial" charset="0"/>
              </a:rPr>
              <a:t># food items: </a:t>
            </a:r>
            <a:r>
              <a:rPr lang="en-US" altLang="x-none" dirty="0">
                <a:latin typeface="Arial" charset="0"/>
              </a:rPr>
              <a:t>60.05% </a:t>
            </a:r>
          </a:p>
          <a:p>
            <a:pPr>
              <a:buFontTx/>
              <a:buNone/>
            </a:pPr>
            <a:r>
              <a:rPr lang="en-US" altLang="x-none" b="1" dirty="0">
                <a:latin typeface="Arial" charset="0"/>
              </a:rPr>
              <a:t># food clusters: </a:t>
            </a:r>
            <a:r>
              <a:rPr lang="en-US" altLang="x-none" dirty="0">
                <a:latin typeface="Arial" charset="0"/>
              </a:rPr>
              <a:t>92</a:t>
            </a:r>
            <a:endParaRPr lang="is-IS" altLang="x-none" dirty="0">
              <a:latin typeface="Arial" charset="0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17947804" y="17932253"/>
            <a:ext cx="3880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Geneva" charset="0"/>
              </a:defRPr>
            </a:lvl1pPr>
            <a:lvl2pPr marL="742950" indent="-285750"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1143000" indent="-228600"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is-IS" altLang="x-none" b="1" dirty="0">
                <a:latin typeface="Arial" charset="0"/>
              </a:rPr>
              <a:t>(3) 3-digit USDA: </a:t>
            </a:r>
          </a:p>
          <a:p>
            <a:pPr>
              <a:buFontTx/>
              <a:buNone/>
            </a:pPr>
            <a:r>
              <a:rPr lang="en-US" altLang="x-none" b="1" dirty="0">
                <a:latin typeface="Arial" charset="0"/>
              </a:rPr>
              <a:t># food items : </a:t>
            </a:r>
            <a:r>
              <a:rPr lang="en-US" altLang="x-none" dirty="0">
                <a:latin typeface="Arial" charset="0"/>
              </a:rPr>
              <a:t>60.05% </a:t>
            </a:r>
          </a:p>
          <a:p>
            <a:pPr>
              <a:buFontTx/>
              <a:buNone/>
            </a:pPr>
            <a:r>
              <a:rPr lang="en-US" altLang="x-none" b="1" dirty="0">
                <a:latin typeface="Arial" charset="0"/>
              </a:rPr>
              <a:t># food clusters: </a:t>
            </a:r>
            <a:r>
              <a:rPr lang="en-US" altLang="x-none" dirty="0">
                <a:latin typeface="Arial" charset="0"/>
              </a:rPr>
              <a:t>192</a:t>
            </a: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14533497" y="17916686"/>
            <a:ext cx="34143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Geneva" charset="0"/>
              </a:defRPr>
            </a:lvl1pPr>
            <a:lvl2pPr marL="742950" indent="-285750"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1143000" indent="-228600"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ヒラギノ角ゴ Pro W3" charset="-128"/>
                <a:cs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is-IS" altLang="x-none" b="1" dirty="0">
                <a:latin typeface="Arial" charset="0"/>
              </a:rPr>
              <a:t>(2) 2-digit USDA: </a:t>
            </a:r>
          </a:p>
          <a:p>
            <a:pPr>
              <a:buFontTx/>
              <a:buNone/>
            </a:pPr>
            <a:r>
              <a:rPr lang="en-US" altLang="x-none" b="1" dirty="0">
                <a:latin typeface="Arial" charset="0"/>
              </a:rPr>
              <a:t># food items: </a:t>
            </a:r>
            <a:r>
              <a:rPr lang="en-US" altLang="x-none" dirty="0">
                <a:latin typeface="Arial" charset="0"/>
              </a:rPr>
              <a:t>60.05% </a:t>
            </a:r>
            <a:r>
              <a:rPr lang="en-US" altLang="x-none" b="1" dirty="0">
                <a:latin typeface="Arial" charset="0"/>
              </a:rPr>
              <a:t># food clusters: </a:t>
            </a:r>
            <a:r>
              <a:rPr lang="en-US" altLang="x-none" dirty="0">
                <a:latin typeface="Arial" charset="0"/>
              </a:rPr>
              <a:t>46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4742" y="4090299"/>
            <a:ext cx="102938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x-none" sz="2800" dirty="0">
              <a:ea typeface="ＭＳ Ｐゴシック" charset="-128"/>
              <a:cs typeface="Geneva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USDA food groups are based on categories (mislead patients when   advised with dietary restrictions) </a:t>
            </a:r>
          </a:p>
          <a:p>
            <a:pPr marL="995363" lvl="1" indent="-547688" algn="just">
              <a:buFont typeface="Wingdings" charset="2"/>
              <a:buChar char="§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For ex., “take more calcium”, but USDA codes not based on nutrient data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We provide a meaningful (objective) food groups classification based on nutritional data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We use parallel approach to cluster food groups based on the objective approach and compare it with USDA approach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We reproduce the work of (Wyatt’s,</a:t>
            </a:r>
            <a:r>
              <a:rPr lang="en-US" sz="2800" dirty="0"/>
              <a:t> Johnston, Papas, and Taufer </a:t>
            </a:r>
            <a:r>
              <a:rPr lang="en-US" altLang="x-none" sz="2800" dirty="0">
                <a:ea typeface="ＭＳ Ｐゴシック" charset="-128"/>
                <a:cs typeface="Geneva" charset="0"/>
              </a:rPr>
              <a:t>2016</a:t>
            </a:r>
            <a:r>
              <a:rPr lang="en-US" altLang="x-none" sz="2800" baseline="30000" dirty="0">
                <a:ea typeface="ＭＳ Ｐゴシック" charset="-128"/>
                <a:cs typeface="Geneva" charset="0"/>
              </a:rPr>
              <a:t>[1]</a:t>
            </a:r>
            <a:r>
              <a:rPr lang="en-US" altLang="x-none" sz="2800" dirty="0">
                <a:ea typeface="ＭＳ Ｐゴシック" charset="-128"/>
                <a:cs typeface="Geneva" charset="0"/>
              </a:rPr>
              <a:t>) to validate the results</a:t>
            </a:r>
            <a:endParaRPr lang="x-none" altLang="x-none" sz="2800" dirty="0">
              <a:ea typeface="ＭＳ Ｐゴシック" charset="-128"/>
              <a:cs typeface="Geneva" charset="0"/>
            </a:endParaRPr>
          </a:p>
          <a:p>
            <a:pPr algn="just"/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253" y="12501150"/>
            <a:ext cx="101464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endParaRPr lang="en-US" altLang="x-none" sz="2800" dirty="0">
              <a:ea typeface="ＭＳ Ｐゴシック" charset="-128"/>
              <a:cs typeface="Geneva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There is a lack of standard food groups in dietary studies, in which food group are subjective (based on: dietary trends, human expertise, etc. )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Then, bad results occurs when using subjective food group for dietary studies.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Therefore, the solution: ( objective food groups ), in which objective ( based on: nutrient content ) to become a standard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With the objective food groups, scalable methods can be applied to identify the groups</a:t>
            </a:r>
          </a:p>
          <a:p>
            <a:pPr algn="just"/>
            <a:endParaRPr lang="en-US" sz="2800" dirty="0"/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3156948066"/>
              </p:ext>
            </p:extLst>
          </p:nvPr>
        </p:nvGraphicFramePr>
        <p:xfrm>
          <a:off x="209061" y="17911776"/>
          <a:ext cx="4571330" cy="606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1709312" y="16829289"/>
            <a:ext cx="39899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Cluster Diameters (Lower Better)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026028" y="16810094"/>
            <a:ext cx="37107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Cluster Separation (Higher Better)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934738" y="11622621"/>
            <a:ext cx="4803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Results (figures) from Wyatt’s et al. 2016</a:t>
            </a:r>
            <a:r>
              <a:rPr lang="en-US" sz="2800" baseline="30000" dirty="0"/>
              <a:t>[1]</a:t>
            </a:r>
            <a:r>
              <a:rPr lang="en-US" sz="2800" dirty="0"/>
              <a:t> paper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6868" y="31827858"/>
            <a:ext cx="2060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M. Wyatt, T. Johnston, M. Papas, and M. Taufer. Development of a Scalable Method for Creating Food Groups Using the NHANES Dataset and MapReduce. In Proceedings of the ACM Bioinformatics and Computational Biology Conference (BCB), pp. 1 - 10. Seattle, WA, USA. October 2 - 4, 2016.</a:t>
            </a:r>
          </a:p>
        </p:txBody>
      </p:sp>
      <p:pic>
        <p:nvPicPr>
          <p:cNvPr id="62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770" y="4971734"/>
            <a:ext cx="7019409" cy="209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324691" y="4572006"/>
            <a:ext cx="7542834" cy="147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USDA codes are categorical, not nutrient-driven,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09228" y="6832442"/>
            <a:ext cx="9964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x-none" sz="2800" dirty="0">
                <a:ea typeface="ＭＳ Ｐゴシック" charset="-128"/>
                <a:cs typeface="Geneva" charset="0"/>
              </a:rPr>
              <a:t>Structure of Dietary Data Item,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800" dirty="0"/>
              <a:t>&lt;143672, 92510000, 3, 0, 8:15am, 7, 3, 10.1, 4, 3.45, 10, 178, …&gt;</a:t>
            </a:r>
          </a:p>
          <a:p>
            <a:pPr marL="342900" indent="-342900">
              <a:buFont typeface="Arial" charset="0"/>
              <a:buChar char="•"/>
            </a:pPr>
            <a:endParaRPr lang="en-US" altLang="x-none" sz="2400" dirty="0">
              <a:ea typeface="ＭＳ Ｐゴシック" charset="-128"/>
              <a:cs typeface="Geneva" charset="0"/>
            </a:endParaRPr>
          </a:p>
        </p:txBody>
      </p:sp>
      <p:sp>
        <p:nvSpPr>
          <p:cNvPr id="63" name="Left Brace 62"/>
          <p:cNvSpPr/>
          <p:nvPr/>
        </p:nvSpPr>
        <p:spPr>
          <a:xfrm rot="16200000">
            <a:off x="13084638" y="6508956"/>
            <a:ext cx="451662" cy="2778566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15893571" y="6684330"/>
            <a:ext cx="407796" cy="243598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Left Brace 67"/>
          <p:cNvSpPr/>
          <p:nvPr/>
        </p:nvSpPr>
        <p:spPr>
          <a:xfrm rot="16200000">
            <a:off x="19017676" y="6233661"/>
            <a:ext cx="404998" cy="333784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873386" y="7973468"/>
            <a:ext cx="2989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x-none" sz="2800" dirty="0"/>
              <a:t>Participant ID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800" dirty="0"/>
              <a:t>USDA Food 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08200" y="8051800"/>
            <a:ext cx="206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x-none" sz="2800" dirty="0"/>
              <a:t>Meta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00600" y="7975600"/>
            <a:ext cx="2801280" cy="950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60"/>
              </a:lnSpc>
              <a:buFont typeface="Arial" charset="0"/>
              <a:buChar char="•"/>
            </a:pPr>
            <a:r>
              <a:rPr lang="en-US" altLang="x-none" sz="2800" dirty="0"/>
              <a:t>Macronutrients</a:t>
            </a:r>
          </a:p>
          <a:p>
            <a:pPr marL="342900" indent="-342900">
              <a:lnSpc>
                <a:spcPts val="3360"/>
              </a:lnSpc>
              <a:buFont typeface="Arial" charset="0"/>
              <a:buChar char="•"/>
            </a:pPr>
            <a:r>
              <a:rPr lang="en-US" altLang="x-none" sz="2800" dirty="0"/>
              <a:t>Micronutrients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2" y="19112679"/>
            <a:ext cx="5577840" cy="50532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19" y="19112679"/>
            <a:ext cx="5577840" cy="5042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396" y="19068005"/>
            <a:ext cx="5577840" cy="50978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993418" y="19106128"/>
            <a:ext cx="132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01683" y="19153620"/>
            <a:ext cx="95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(1)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90403" y="19129886"/>
            <a:ext cx="145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1845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570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Geneva</vt:lpstr>
      <vt:lpstr>Helvetica Neue</vt:lpstr>
      <vt:lpstr>ＭＳ Ｐゴシック</vt:lpstr>
      <vt:lpstr>Wingdings</vt:lpstr>
      <vt:lpstr>Arial</vt:lpstr>
      <vt:lpstr>Office Theme</vt:lpstr>
      <vt:lpstr>PowerPoint Presentation</vt:lpstr>
    </vt:vector>
  </TitlesOfParts>
  <Company>University Of Delaware-CAPSL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Monsalve Diaz</dc:creator>
  <cp:lastModifiedBy>Microsoft Office User</cp:lastModifiedBy>
  <cp:revision>62</cp:revision>
  <dcterms:created xsi:type="dcterms:W3CDTF">2015-09-22T19:27:04Z</dcterms:created>
  <dcterms:modified xsi:type="dcterms:W3CDTF">2018-05-13T04:38:31Z</dcterms:modified>
</cp:coreProperties>
</file>