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saveSubsetFonts="1">
  <p:sldMasterIdLst>
    <p:sldMasterId id="2147483648" r:id="rId1"/>
  </p:sldMasterIdLst>
  <p:notesMasterIdLst>
    <p:notesMasterId r:id="rId19"/>
  </p:notesMasterIdLst>
  <p:sldIdLst>
    <p:sldId id="275" r:id="rId2"/>
    <p:sldId id="289" r:id="rId3"/>
    <p:sldId id="276" r:id="rId4"/>
    <p:sldId id="290" r:id="rId5"/>
    <p:sldId id="277" r:id="rId6"/>
    <p:sldId id="291" r:id="rId7"/>
    <p:sldId id="300" r:id="rId8"/>
    <p:sldId id="292" r:id="rId9"/>
    <p:sldId id="294" r:id="rId10"/>
    <p:sldId id="295" r:id="rId11"/>
    <p:sldId id="293" r:id="rId12"/>
    <p:sldId id="301" r:id="rId13"/>
    <p:sldId id="296" r:id="rId14"/>
    <p:sldId id="297" r:id="rId15"/>
    <p:sldId id="280" r:id="rId16"/>
    <p:sldId id="298" r:id="rId17"/>
    <p:sldId id="283" r:id="rId18"/>
  </p:sldIdLst>
  <p:sldSz cx="9144000" cy="6858000" type="screen4x3"/>
  <p:notesSz cx="6858000" cy="9144000"/>
  <p:embeddedFontLst>
    <p:embeddedFont>
      <p:font typeface="Palatino Linotype" pitchFamily="18" charset="0"/>
      <p:regular r:id="rId20"/>
      <p:bold r:id="rId21"/>
      <p:italic r:id="rId22"/>
      <p:boldItalic r:id="rId23"/>
    </p:embeddedFont>
    <p:embeddedFont>
      <p:font typeface="Calibri" pitchFamily="34" charset="0"/>
      <p:regular r:id="rId24"/>
      <p:bold r:id="rId25"/>
      <p:italic r:id="rId26"/>
      <p:boldItalic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59" d="100"/>
          <a:sy n="59" d="100"/>
        </p:scale>
        <p:origin x="-1422" y="-78"/>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C2A5940-2B39-49CD-BF70-4BFB3F4102A0}" type="datetimeFigureOut">
              <a:rPr lang="en-US" smtClean="0"/>
              <a:pPr/>
              <a:t>6/1/2015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54E6A88-4C99-4CD1-89E7-948BF6FA182A}" type="slidenum">
              <a:rPr lang="en-US" smtClean="0"/>
              <a:pPr/>
              <a:t>‹#›</a:t>
            </a:fld>
            <a:endParaRPr lang="en-US"/>
          </a:p>
        </p:txBody>
      </p:sp>
    </p:spTree>
    <p:extLst>
      <p:ext uri="{BB962C8B-B14F-4D97-AF65-F5344CB8AC3E}">
        <p14:creationId xmlns:p14="http://schemas.microsoft.com/office/powerpoint/2010/main" xmlns="" val="1052033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main aim is</a:t>
            </a:r>
            <a:r>
              <a:rPr lang="en-US" baseline="0" dirty="0" smtClean="0"/>
              <a:t> to make visually challenged people feel more confident and independent thus enhancing their mobility.</a:t>
            </a:r>
            <a:endParaRPr lang="en-US" dirty="0"/>
          </a:p>
        </p:txBody>
      </p:sp>
      <p:sp>
        <p:nvSpPr>
          <p:cNvPr id="4" name="Slide Number Placeholder 3"/>
          <p:cNvSpPr>
            <a:spLocks noGrp="1"/>
          </p:cNvSpPr>
          <p:nvPr>
            <p:ph type="sldNum" sz="quarter" idx="10"/>
          </p:nvPr>
        </p:nvSpPr>
        <p:spPr/>
        <p:txBody>
          <a:bodyPr/>
          <a:lstStyle/>
          <a:p>
            <a:fld id="{754E6A88-4C99-4CD1-89E7-948BF6FA182A}" type="slidenum">
              <a:rPr lang="en-US" smtClean="0"/>
              <a:pPr/>
              <a:t>1</a:t>
            </a:fld>
            <a:endParaRPr lang="en-US"/>
          </a:p>
        </p:txBody>
      </p:sp>
    </p:spTree>
    <p:extLst>
      <p:ext uri="{BB962C8B-B14F-4D97-AF65-F5344CB8AC3E}">
        <p14:creationId xmlns:p14="http://schemas.microsoft.com/office/powerpoint/2010/main" xmlns="" val="38099547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Almost half of the population</a:t>
            </a:r>
            <a:r>
              <a:rPr lang="en-US" baseline="0" dirty="0" smtClean="0"/>
              <a:t> of blind people around the world comes from India which is approximately 50 million. We want to use technology in connecting these people using Artificial Intelligence and Robotics to serve the society.</a:t>
            </a:r>
            <a:endParaRPr lang="en-US" dirty="0"/>
          </a:p>
        </p:txBody>
      </p:sp>
      <p:sp>
        <p:nvSpPr>
          <p:cNvPr id="4" name="Slide Number Placeholder 3"/>
          <p:cNvSpPr>
            <a:spLocks noGrp="1"/>
          </p:cNvSpPr>
          <p:nvPr>
            <p:ph type="sldNum" sz="quarter" idx="10"/>
          </p:nvPr>
        </p:nvSpPr>
        <p:spPr/>
        <p:txBody>
          <a:bodyPr/>
          <a:lstStyle/>
          <a:p>
            <a:fld id="{754E6A88-4C99-4CD1-89E7-948BF6FA182A}" type="slidenum">
              <a:rPr lang="en-US" smtClean="0"/>
              <a:pPr/>
              <a:t>3</a:t>
            </a:fld>
            <a:endParaRPr lang="en-US"/>
          </a:p>
        </p:txBody>
      </p:sp>
    </p:spTree>
    <p:extLst>
      <p:ext uri="{BB962C8B-B14F-4D97-AF65-F5344CB8AC3E}">
        <p14:creationId xmlns:p14="http://schemas.microsoft.com/office/powerpoint/2010/main" xmlns="" val="16180980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Our project has main features</a:t>
            </a:r>
            <a:r>
              <a:rPr lang="en-US" baseline="0" dirty="0" smtClean="0"/>
              <a:t> : Sound indicator </a:t>
            </a:r>
            <a:r>
              <a:rPr lang="en-US" baseline="0" dirty="0" err="1" smtClean="0"/>
              <a:t>nd</a:t>
            </a:r>
            <a:r>
              <a:rPr lang="en-US" baseline="0" dirty="0" smtClean="0"/>
              <a:t> alarm for any obstruction in the road.</a:t>
            </a:r>
            <a:endParaRPr lang="en-US" dirty="0"/>
          </a:p>
        </p:txBody>
      </p:sp>
      <p:sp>
        <p:nvSpPr>
          <p:cNvPr id="4" name="Slide Number Placeholder 3"/>
          <p:cNvSpPr>
            <a:spLocks noGrp="1"/>
          </p:cNvSpPr>
          <p:nvPr>
            <p:ph type="sldNum" sz="quarter" idx="10"/>
          </p:nvPr>
        </p:nvSpPr>
        <p:spPr/>
        <p:txBody>
          <a:bodyPr/>
          <a:lstStyle/>
          <a:p>
            <a:fld id="{754E6A88-4C99-4CD1-89E7-948BF6FA182A}" type="slidenum">
              <a:rPr lang="en-US" smtClean="0"/>
              <a:pPr/>
              <a:t>5</a:t>
            </a:fld>
            <a:endParaRPr lang="en-US"/>
          </a:p>
        </p:txBody>
      </p:sp>
    </p:spTree>
    <p:extLst>
      <p:ext uri="{BB962C8B-B14F-4D97-AF65-F5344CB8AC3E}">
        <p14:creationId xmlns:p14="http://schemas.microsoft.com/office/powerpoint/2010/main" xmlns="" val="29834425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fontAlgn="base"/>
            <a:r>
              <a:rPr lang="en-US" dirty="0" smtClean="0">
                <a:latin typeface="Times New Roman" pitchFamily="18" charset="0"/>
              </a:rPr>
              <a:t>ASF strengthens the IDP by providing, in the same environment, access to ready-to-use code that minimizes much of the low-level design required for projects</a:t>
            </a:r>
          </a:p>
          <a:p>
            <a:pPr>
              <a:buNone/>
            </a:pPr>
            <a:r>
              <a:rPr lang="en-US" dirty="0" smtClean="0">
                <a:latin typeface="Times New Roman" pitchFamily="18" charset="0"/>
              </a:rPr>
              <a:t> </a:t>
            </a:r>
          </a:p>
          <a:p>
            <a:endParaRPr lang="en-US" dirty="0" smtClean="0">
              <a:latin typeface="Times New Roman" pitchFamily="18" charset="0"/>
            </a:endParaRPr>
          </a:p>
          <a:p>
            <a:endParaRPr lang="en-US" dirty="0" smtClean="0">
              <a:latin typeface="Times New Roman" pitchFamily="18" charset="0"/>
            </a:endParaRPr>
          </a:p>
          <a:p>
            <a:endParaRPr lang="en-US" dirty="0"/>
          </a:p>
        </p:txBody>
      </p:sp>
      <p:sp>
        <p:nvSpPr>
          <p:cNvPr id="4" name="Slide Number Placeholder 3"/>
          <p:cNvSpPr>
            <a:spLocks noGrp="1"/>
          </p:cNvSpPr>
          <p:nvPr>
            <p:ph type="sldNum" sz="quarter" idx="10"/>
          </p:nvPr>
        </p:nvSpPr>
        <p:spPr/>
        <p:txBody>
          <a:bodyPr/>
          <a:lstStyle/>
          <a:p>
            <a:fld id="{754E6A88-4C99-4CD1-89E7-948BF6FA182A}" type="slidenum">
              <a:rPr lang="en-US" smtClean="0"/>
              <a:pPr/>
              <a:t>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4E5A4F9-E5EB-4590-BA3C-4890EE804F66}" type="datetime1">
              <a:rPr lang="en-US" smtClean="0"/>
              <a:pPr/>
              <a:t>6/1/2015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62262A-CF23-4B87-BF85-7093FBF061B7}" type="slidenum">
              <a:rPr lang="en-US" smtClean="0"/>
              <a:pPr/>
              <a:t>‹#›</a:t>
            </a:fld>
            <a:endParaRPr lang="en-US"/>
          </a:p>
        </p:txBody>
      </p:sp>
      <p:pic>
        <p:nvPicPr>
          <p:cNvPr id="7" name="Picture 3" descr="C:\Users\Pallavi\Desktop\Picture1.jpg"/>
          <p:cNvPicPr>
            <a:picLocks noChangeAspect="1" noChangeArrowheads="1"/>
          </p:cNvPicPr>
          <p:nvPr userDrawn="1"/>
        </p:nvPicPr>
        <p:blipFill>
          <a:blip r:embed="rId2" cstate="print"/>
          <a:srcRect t="96537"/>
          <a:stretch>
            <a:fillRect/>
          </a:stretch>
        </p:blipFill>
        <p:spPr bwMode="auto">
          <a:xfrm>
            <a:off x="-9525" y="6619875"/>
            <a:ext cx="9163050" cy="238125"/>
          </a:xfrm>
          <a:prstGeom prst="rect">
            <a:avLst/>
          </a:prstGeom>
          <a:noFill/>
        </p:spPr>
      </p:pic>
      <p:pic>
        <p:nvPicPr>
          <p:cNvPr id="8" name="Picture 2" descr="C:\Users\Pallavi\Desktop\Picture1.jpg"/>
          <p:cNvPicPr>
            <a:picLocks noChangeAspect="1" noChangeArrowheads="1"/>
          </p:cNvPicPr>
          <p:nvPr userDrawn="1"/>
        </p:nvPicPr>
        <p:blipFill>
          <a:blip r:embed="rId2" cstate="print"/>
          <a:srcRect b="82133"/>
          <a:stretch>
            <a:fillRect/>
          </a:stretch>
        </p:blipFill>
        <p:spPr bwMode="auto">
          <a:xfrm>
            <a:off x="-9525" y="-9525"/>
            <a:ext cx="9163050" cy="1228725"/>
          </a:xfrm>
          <a:prstGeom prst="rect">
            <a:avLst/>
          </a:prstGeom>
          <a:noFill/>
        </p:spPr>
      </p:pic>
    </p:spTree>
    <p:extLst>
      <p:ext uri="{BB962C8B-B14F-4D97-AF65-F5344CB8AC3E}">
        <p14:creationId xmlns:p14="http://schemas.microsoft.com/office/powerpoint/2010/main" xmlns="" val="1375045240"/>
      </p:ext>
    </p:extLst>
  </p:cSld>
  <p:clrMapOvr>
    <a:masterClrMapping/>
  </p:clrMapOvr>
  <p:transition>
    <p:fade thruBlk="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DA298D-443F-4EC1-989D-133FC49E642D}" type="datetime1">
              <a:rPr lang="en-US" smtClean="0"/>
              <a:pPr/>
              <a:t>6/1/2015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62262A-CF23-4B87-BF85-7093FBF061B7}" type="slidenum">
              <a:rPr lang="en-US" smtClean="0"/>
              <a:pPr/>
              <a:t>‹#›</a:t>
            </a:fld>
            <a:endParaRPr lang="en-US"/>
          </a:p>
        </p:txBody>
      </p:sp>
    </p:spTree>
    <p:extLst>
      <p:ext uri="{BB962C8B-B14F-4D97-AF65-F5344CB8AC3E}">
        <p14:creationId xmlns:p14="http://schemas.microsoft.com/office/powerpoint/2010/main" xmlns="" val="1697763122"/>
      </p:ext>
    </p:extLst>
  </p:cSld>
  <p:clrMapOvr>
    <a:masterClrMapping/>
  </p:clrMapOvr>
  <p:transition>
    <p:fade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3CB814D-7E34-4CB0-9C50-77C079C49703}" type="datetime1">
              <a:rPr lang="en-US" smtClean="0"/>
              <a:pPr/>
              <a:t>6/1/2015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62262A-CF23-4B87-BF85-7093FBF061B7}" type="slidenum">
              <a:rPr lang="en-US" smtClean="0"/>
              <a:pPr/>
              <a:t>‹#›</a:t>
            </a:fld>
            <a:endParaRPr lang="en-US"/>
          </a:p>
        </p:txBody>
      </p:sp>
    </p:spTree>
    <p:extLst>
      <p:ext uri="{BB962C8B-B14F-4D97-AF65-F5344CB8AC3E}">
        <p14:creationId xmlns:p14="http://schemas.microsoft.com/office/powerpoint/2010/main" xmlns="" val="2145514735"/>
      </p:ext>
    </p:extLst>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buSzPct val="75000"/>
              <a:buFont typeface="Wingdings" pitchFamily="2" charset="2"/>
              <a:buChar char="v"/>
              <a:defRPr>
                <a:latin typeface="Palatino Linotype" pitchFamily="18" charset="0"/>
                <a:cs typeface="Times New Roman" pitchFamily="18" charset="0"/>
              </a:defRPr>
            </a:lvl1pPr>
            <a:lvl2pPr>
              <a:buSzPct val="75000"/>
              <a:buFont typeface="Wingdings" pitchFamily="2" charset="2"/>
              <a:buChar char="q"/>
              <a:defRPr>
                <a:latin typeface="Palatino Linotype" pitchFamily="18" charset="0"/>
                <a:cs typeface="Times New Roman" pitchFamily="18" charset="0"/>
              </a:defRPr>
            </a:lvl2pPr>
            <a:lvl3pPr>
              <a:buSzPct val="75000"/>
              <a:buFont typeface="Wingdings" pitchFamily="2" charset="2"/>
              <a:buChar char="Ø"/>
              <a:defRPr>
                <a:latin typeface="Palatino Linotype" pitchFamily="18" charset="0"/>
                <a:cs typeface="Times New Roman" pitchFamily="18" charset="0"/>
              </a:defRPr>
            </a:lvl3pPr>
            <a:lvl4pPr>
              <a:buSzPct val="75000"/>
              <a:buFont typeface="Courier New" pitchFamily="49" charset="0"/>
              <a:buChar char="o"/>
              <a:defRPr>
                <a:latin typeface="Palatino Linotype" pitchFamily="18" charset="0"/>
                <a:cs typeface="Times New Roman" pitchFamily="18" charset="0"/>
              </a:defRPr>
            </a:lvl4pPr>
            <a:lvl5pPr>
              <a:defRPr>
                <a:latin typeface="Palatino Linotype" pitchFamily="18" charset="0"/>
                <a:cs typeface="Times New Roman"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defRPr>
                <a:latin typeface="Palatino Linotype" pitchFamily="18" charset="0"/>
                <a:cs typeface="Times New Roman" pitchFamily="18" charset="0"/>
              </a:defRPr>
            </a:lvl1pPr>
          </a:lstStyle>
          <a:p>
            <a:fld id="{261F20CB-BF56-4272-9BFF-462ED059C51B}" type="datetime1">
              <a:rPr lang="en-US" smtClean="0"/>
              <a:pPr/>
              <a:t>6/1/2015</a:t>
            </a:fld>
            <a:endParaRPr lang="en-US" dirty="0"/>
          </a:p>
        </p:txBody>
      </p:sp>
      <p:sp>
        <p:nvSpPr>
          <p:cNvPr id="5" name="Footer Placeholder 4"/>
          <p:cNvSpPr>
            <a:spLocks noGrp="1"/>
          </p:cNvSpPr>
          <p:nvPr>
            <p:ph type="ftr" sz="quarter" idx="11"/>
          </p:nvPr>
        </p:nvSpPr>
        <p:spPr/>
        <p:txBody>
          <a:bodyPr/>
          <a:lstStyle>
            <a:lvl1pPr>
              <a:defRPr>
                <a:latin typeface="Palatino Linotype" pitchFamily="18" charset="0"/>
                <a:cs typeface="Times New Roman" pitchFamily="18" charset="0"/>
              </a:defRPr>
            </a:lvl1pPr>
          </a:lstStyle>
          <a:p>
            <a:endParaRPr lang="en-US" dirty="0"/>
          </a:p>
        </p:txBody>
      </p:sp>
      <p:sp>
        <p:nvSpPr>
          <p:cNvPr id="6" name="Slide Number Placeholder 5"/>
          <p:cNvSpPr>
            <a:spLocks noGrp="1"/>
          </p:cNvSpPr>
          <p:nvPr>
            <p:ph type="sldNum" sz="quarter" idx="12"/>
          </p:nvPr>
        </p:nvSpPr>
        <p:spPr/>
        <p:txBody>
          <a:bodyPr/>
          <a:lstStyle>
            <a:lvl1pPr>
              <a:defRPr>
                <a:latin typeface="Palatino Linotype" pitchFamily="18" charset="0"/>
                <a:cs typeface="Times New Roman" pitchFamily="18" charset="0"/>
              </a:defRPr>
            </a:lvl1pPr>
          </a:lstStyle>
          <a:p>
            <a:fld id="{4A62262A-CF23-4B87-BF85-7093FBF061B7}" type="slidenum">
              <a:rPr lang="en-US" smtClean="0"/>
              <a:pPr/>
              <a:t>‹#›</a:t>
            </a:fld>
            <a:endParaRPr lang="en-US" dirty="0"/>
          </a:p>
        </p:txBody>
      </p:sp>
      <p:sp>
        <p:nvSpPr>
          <p:cNvPr id="2" name="Title 1"/>
          <p:cNvSpPr>
            <a:spLocks noGrp="1"/>
          </p:cNvSpPr>
          <p:nvPr>
            <p:ph type="title"/>
          </p:nvPr>
        </p:nvSpPr>
        <p:spPr/>
        <p:txBody>
          <a:bodyPr/>
          <a:lstStyle>
            <a:lvl1pPr>
              <a:defRPr>
                <a:latin typeface="Palatino Linotype" pitchFamily="18" charset="0"/>
                <a:cs typeface="Times New Roman" pitchFamily="18" charset="0"/>
              </a:defRPr>
            </a:lvl1pPr>
          </a:lstStyle>
          <a:p>
            <a:r>
              <a:rPr lang="en-US" dirty="0" smtClean="0"/>
              <a:t>Click to edit Master title style</a:t>
            </a:r>
            <a:endParaRPr lang="en-US" dirty="0"/>
          </a:p>
        </p:txBody>
      </p:sp>
      <p:pic>
        <p:nvPicPr>
          <p:cNvPr id="9" name="Picture 3" descr="C:\Users\Pallavi\Desktop\Picture1.jpg"/>
          <p:cNvPicPr>
            <a:picLocks noChangeAspect="1" noChangeArrowheads="1"/>
          </p:cNvPicPr>
          <p:nvPr userDrawn="1"/>
        </p:nvPicPr>
        <p:blipFill>
          <a:blip r:embed="rId2" cstate="print"/>
          <a:srcRect t="96537"/>
          <a:stretch>
            <a:fillRect/>
          </a:stretch>
        </p:blipFill>
        <p:spPr bwMode="auto">
          <a:xfrm>
            <a:off x="0" y="6619876"/>
            <a:ext cx="9144000" cy="237629"/>
          </a:xfrm>
          <a:prstGeom prst="rect">
            <a:avLst/>
          </a:prstGeom>
          <a:noFill/>
        </p:spPr>
      </p:pic>
      <p:pic>
        <p:nvPicPr>
          <p:cNvPr id="10" name="Picture 2" descr="C:\Users\Pallavi\Desktop\Picture1.jpg"/>
          <p:cNvPicPr>
            <a:picLocks noChangeAspect="1" noChangeArrowheads="1"/>
          </p:cNvPicPr>
          <p:nvPr userDrawn="1"/>
        </p:nvPicPr>
        <p:blipFill>
          <a:blip r:embed="rId2" cstate="print"/>
          <a:srcRect b="82133"/>
          <a:stretch>
            <a:fillRect/>
          </a:stretch>
        </p:blipFill>
        <p:spPr bwMode="auto">
          <a:xfrm>
            <a:off x="3175" y="-9525"/>
            <a:ext cx="9144000" cy="1226170"/>
          </a:xfrm>
          <a:prstGeom prst="rect">
            <a:avLst/>
          </a:prstGeom>
          <a:noFill/>
        </p:spPr>
      </p:pic>
    </p:spTree>
    <p:extLst>
      <p:ext uri="{BB962C8B-B14F-4D97-AF65-F5344CB8AC3E}">
        <p14:creationId xmlns:p14="http://schemas.microsoft.com/office/powerpoint/2010/main" xmlns="" val="1616730264"/>
      </p:ext>
    </p:extLst>
  </p:cSld>
  <p:clrMapOvr>
    <a:masterClrMapping/>
  </p:clrMapOvr>
  <p:transition>
    <p:fade thruBlk="1"/>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8BE5910-96B0-48F9-8815-E24C5C425EEA}" type="datetime1">
              <a:rPr lang="en-US" smtClean="0"/>
              <a:pPr/>
              <a:t>6/1/2015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62262A-CF23-4B87-BF85-7093FBF061B7}" type="slidenum">
              <a:rPr lang="en-US" smtClean="0"/>
              <a:pPr/>
              <a:t>‹#›</a:t>
            </a:fld>
            <a:endParaRPr lang="en-US"/>
          </a:p>
        </p:txBody>
      </p:sp>
    </p:spTree>
    <p:extLst>
      <p:ext uri="{BB962C8B-B14F-4D97-AF65-F5344CB8AC3E}">
        <p14:creationId xmlns:p14="http://schemas.microsoft.com/office/powerpoint/2010/main" xmlns="" val="2365814503"/>
      </p:ext>
    </p:extLst>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D49A25A-452C-4DFC-A1F7-FD7EBD22FDB3}" type="datetime1">
              <a:rPr lang="en-US" smtClean="0"/>
              <a:pPr/>
              <a:t>6/1/2015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62262A-CF23-4B87-BF85-7093FBF061B7}" type="slidenum">
              <a:rPr lang="en-US" smtClean="0"/>
              <a:pPr/>
              <a:t>‹#›</a:t>
            </a:fld>
            <a:endParaRPr lang="en-US"/>
          </a:p>
        </p:txBody>
      </p:sp>
    </p:spTree>
    <p:extLst>
      <p:ext uri="{BB962C8B-B14F-4D97-AF65-F5344CB8AC3E}">
        <p14:creationId xmlns:p14="http://schemas.microsoft.com/office/powerpoint/2010/main" xmlns="" val="234874317"/>
      </p:ext>
    </p:extLst>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10250EE-442A-484E-9DB8-B0C3D157C175}" type="datetime1">
              <a:rPr lang="en-US" smtClean="0"/>
              <a:pPr/>
              <a:t>6/1/2015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A62262A-CF23-4B87-BF85-7093FBF061B7}" type="slidenum">
              <a:rPr lang="en-US" smtClean="0"/>
              <a:pPr/>
              <a:t>‹#›</a:t>
            </a:fld>
            <a:endParaRPr lang="en-US"/>
          </a:p>
        </p:txBody>
      </p:sp>
    </p:spTree>
    <p:extLst>
      <p:ext uri="{BB962C8B-B14F-4D97-AF65-F5344CB8AC3E}">
        <p14:creationId xmlns:p14="http://schemas.microsoft.com/office/powerpoint/2010/main" xmlns="" val="4035213450"/>
      </p:ext>
    </p:extLst>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D4F3C47-0572-428F-895E-923031B6F499}" type="datetime1">
              <a:rPr lang="en-US" smtClean="0"/>
              <a:pPr/>
              <a:t>6/1/2015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A62262A-CF23-4B87-BF85-7093FBF061B7}" type="slidenum">
              <a:rPr lang="en-US" smtClean="0"/>
              <a:pPr/>
              <a:t>‹#›</a:t>
            </a:fld>
            <a:endParaRPr lang="en-US"/>
          </a:p>
        </p:txBody>
      </p:sp>
    </p:spTree>
    <p:extLst>
      <p:ext uri="{BB962C8B-B14F-4D97-AF65-F5344CB8AC3E}">
        <p14:creationId xmlns:p14="http://schemas.microsoft.com/office/powerpoint/2010/main" xmlns="" val="1003155422"/>
      </p:ext>
    </p:extLst>
  </p:cSld>
  <p:clrMapOvr>
    <a:masterClrMapping/>
  </p:clrMapOvr>
  <p:transition>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E7F02C-8C98-4936-A35C-4FEBD90A7F77}" type="datetime1">
              <a:rPr lang="en-US" smtClean="0"/>
              <a:pPr/>
              <a:t>6/1/2015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A62262A-CF23-4B87-BF85-7093FBF061B7}" type="slidenum">
              <a:rPr lang="en-US" smtClean="0"/>
              <a:pPr/>
              <a:t>‹#›</a:t>
            </a:fld>
            <a:endParaRPr lang="en-US"/>
          </a:p>
        </p:txBody>
      </p:sp>
    </p:spTree>
    <p:extLst>
      <p:ext uri="{BB962C8B-B14F-4D97-AF65-F5344CB8AC3E}">
        <p14:creationId xmlns:p14="http://schemas.microsoft.com/office/powerpoint/2010/main" xmlns="" val="4172413485"/>
      </p:ext>
    </p:extLst>
  </p:cSld>
  <p:clrMapOvr>
    <a:masterClrMapping/>
  </p:clrMapOvr>
  <p:transition>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5F928C0-EE9F-4D53-9203-C3C9BDAB5BED}" type="datetime1">
              <a:rPr lang="en-US" smtClean="0"/>
              <a:pPr/>
              <a:t>6/1/2015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62262A-CF23-4B87-BF85-7093FBF061B7}" type="slidenum">
              <a:rPr lang="en-US" smtClean="0"/>
              <a:pPr/>
              <a:t>‹#›</a:t>
            </a:fld>
            <a:endParaRPr lang="en-US"/>
          </a:p>
        </p:txBody>
      </p:sp>
    </p:spTree>
    <p:extLst>
      <p:ext uri="{BB962C8B-B14F-4D97-AF65-F5344CB8AC3E}">
        <p14:creationId xmlns:p14="http://schemas.microsoft.com/office/powerpoint/2010/main" xmlns="" val="1539581249"/>
      </p:ext>
    </p:extLst>
  </p:cSld>
  <p:clrMapOvr>
    <a:masterClrMapping/>
  </p:clrMapOvr>
  <p:transition>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CCFDBE-8E21-439B-AE1D-6EC4D852FA63}" type="datetime1">
              <a:rPr lang="en-US" smtClean="0"/>
              <a:pPr/>
              <a:t>6/1/2015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62262A-CF23-4B87-BF85-7093FBF061B7}" type="slidenum">
              <a:rPr lang="en-US" smtClean="0"/>
              <a:pPr/>
              <a:t>‹#›</a:t>
            </a:fld>
            <a:endParaRPr lang="en-US"/>
          </a:p>
        </p:txBody>
      </p:sp>
    </p:spTree>
    <p:extLst>
      <p:ext uri="{BB962C8B-B14F-4D97-AF65-F5344CB8AC3E}">
        <p14:creationId xmlns:p14="http://schemas.microsoft.com/office/powerpoint/2010/main" xmlns="" val="1634022654"/>
      </p:ext>
    </p:extLst>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Palatino Linotype" pitchFamily="18" charset="0"/>
              </a:defRPr>
            </a:lvl1pPr>
          </a:lstStyle>
          <a:p>
            <a:fld id="{B578B9C5-6DD4-4A9A-91F3-C7235B1F11A5}" type="datetime1">
              <a:rPr lang="en-US" smtClean="0"/>
              <a:pPr/>
              <a:t>6/1/2015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Palatino Linotype" pitchFamily="18" charset="0"/>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Palatino Linotype" pitchFamily="18" charset="0"/>
              </a:defRPr>
            </a:lvl1pPr>
          </a:lstStyle>
          <a:p>
            <a:fld id="{4A62262A-CF23-4B87-BF85-7093FBF061B7}" type="slidenum">
              <a:rPr lang="en-US" smtClean="0"/>
              <a:pPr/>
              <a:t>‹#›</a:t>
            </a:fld>
            <a:endParaRPr lang="en-US"/>
          </a:p>
        </p:txBody>
      </p:sp>
    </p:spTree>
    <p:extLst>
      <p:ext uri="{BB962C8B-B14F-4D97-AF65-F5344CB8AC3E}">
        <p14:creationId xmlns:p14="http://schemas.microsoft.com/office/powerpoint/2010/main" xmlns="" val="14112524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fade thruBlk="1"/>
  </p:transition>
  <p:hf hdr="0" ftr="0"/>
  <p:txStyles>
    <p:titleStyle>
      <a:lvl1pPr algn="ctr" defTabSz="914400" rtl="0" eaLnBrk="1" latinLnBrk="0" hangingPunct="1">
        <a:spcBef>
          <a:spcPct val="0"/>
        </a:spcBef>
        <a:buNone/>
        <a:defRPr sz="4400" kern="1200">
          <a:solidFill>
            <a:schemeClr val="tx1"/>
          </a:solidFill>
          <a:latin typeface="Palatino Linotype" pitchFamily="18"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Palatino Linotype" pitchFamily="18"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Palatino Linotype" pitchFamily="18"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Palatino Linotype" pitchFamily="18"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Palatino Linotype" pitchFamily="18"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Palatino Linotype"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27000" r="-27000"/>
          </a:stretch>
        </a:blipFill>
        <a:effectLst/>
      </p:bgPr>
    </p:bg>
    <p:spTree>
      <p:nvGrpSpPr>
        <p:cNvPr id="1" name=""/>
        <p:cNvGrpSpPr/>
        <p:nvPr/>
      </p:nvGrpSpPr>
      <p:grpSpPr>
        <a:xfrm>
          <a:off x="0" y="0"/>
          <a:ext cx="0" cy="0"/>
          <a:chOff x="0" y="0"/>
          <a:chExt cx="0" cy="0"/>
        </a:xfrm>
      </p:grpSpPr>
      <p:sp>
        <p:nvSpPr>
          <p:cNvPr id="9" name="Title 8"/>
          <p:cNvSpPr>
            <a:spLocks noGrp="1"/>
          </p:cNvSpPr>
          <p:nvPr>
            <p:ph type="ctrTitle"/>
          </p:nvPr>
        </p:nvSpPr>
        <p:spPr>
          <a:xfrm>
            <a:off x="686245" y="1475288"/>
            <a:ext cx="7771510" cy="1054095"/>
          </a:xfrm>
        </p:spPr>
        <p:txBody>
          <a:bodyPr>
            <a:normAutofit fontScale="90000"/>
          </a:bodyPr>
          <a:lstStyle/>
          <a:p>
            <a:r>
              <a:rPr lang="en-US" dirty="0" smtClean="0">
                <a:solidFill>
                  <a:srgbClr val="FF0000"/>
                </a:solidFill>
              </a:rPr>
              <a:t>Techno-Cane</a:t>
            </a:r>
            <a:br>
              <a:rPr lang="en-US" dirty="0" smtClean="0">
                <a:solidFill>
                  <a:srgbClr val="FF0000"/>
                </a:solidFill>
              </a:rPr>
            </a:br>
            <a:r>
              <a:rPr lang="en-US" dirty="0" smtClean="0">
                <a:solidFill>
                  <a:srgbClr val="FF0000"/>
                </a:solidFill>
              </a:rPr>
              <a:t>*</a:t>
            </a:r>
            <a:r>
              <a:rPr lang="en-US" sz="2700" dirty="0" smtClean="0">
                <a:solidFill>
                  <a:srgbClr val="FF0000"/>
                </a:solidFill>
              </a:rPr>
              <a:t>A  guide for Blind</a:t>
            </a:r>
            <a:endParaRPr lang="en-US" sz="2700" dirty="0">
              <a:solidFill>
                <a:srgbClr val="FF0000"/>
              </a:solidFill>
            </a:endParaRPr>
          </a:p>
        </p:txBody>
      </p:sp>
      <p:sp>
        <p:nvSpPr>
          <p:cNvPr id="11" name="Subtitle 10"/>
          <p:cNvSpPr>
            <a:spLocks noGrp="1"/>
          </p:cNvSpPr>
          <p:nvPr>
            <p:ph type="subTitle" idx="1"/>
          </p:nvPr>
        </p:nvSpPr>
        <p:spPr>
          <a:xfrm>
            <a:off x="990600" y="2971800"/>
            <a:ext cx="6381194" cy="3271331"/>
          </a:xfrm>
        </p:spPr>
        <p:txBody>
          <a:bodyPr/>
          <a:lstStyle/>
          <a:p>
            <a:r>
              <a:rPr lang="en-US" b="1" dirty="0" smtClean="0">
                <a:solidFill>
                  <a:schemeClr val="tx1"/>
                </a:solidFill>
                <a:latin typeface="Times New Roman" panose="02020603050405020304" pitchFamily="18" charset="0"/>
                <a:cs typeface="Times New Roman" panose="02020603050405020304" pitchFamily="18" charset="0"/>
              </a:rPr>
              <a:t>Presentation By:</a:t>
            </a:r>
          </a:p>
          <a:p>
            <a:r>
              <a:rPr lang="en-US" b="1" dirty="0" err="1" smtClean="0">
                <a:solidFill>
                  <a:schemeClr val="tx1"/>
                </a:solidFill>
                <a:latin typeface="Times New Roman" panose="02020603050405020304" pitchFamily="18" charset="0"/>
                <a:cs typeface="Times New Roman" panose="02020603050405020304" pitchFamily="18" charset="0"/>
              </a:rPr>
              <a:t>Ankita</a:t>
            </a:r>
            <a:r>
              <a:rPr lang="en-US" b="1" dirty="0" smtClean="0">
                <a:solidFill>
                  <a:schemeClr val="tx1"/>
                </a:solidFill>
                <a:latin typeface="Times New Roman" panose="02020603050405020304" pitchFamily="18" charset="0"/>
                <a:cs typeface="Times New Roman" panose="02020603050405020304" pitchFamily="18" charset="0"/>
              </a:rPr>
              <a:t> </a:t>
            </a:r>
            <a:r>
              <a:rPr lang="en-US" b="1" dirty="0" err="1" smtClean="0">
                <a:solidFill>
                  <a:schemeClr val="tx1"/>
                </a:solidFill>
                <a:latin typeface="Times New Roman" panose="02020603050405020304" pitchFamily="18" charset="0"/>
                <a:cs typeface="Times New Roman" panose="02020603050405020304" pitchFamily="18" charset="0"/>
              </a:rPr>
              <a:t>Sakhuja</a:t>
            </a:r>
            <a:endParaRPr lang="en-US" b="1" dirty="0" smtClean="0">
              <a:solidFill>
                <a:schemeClr val="tx1"/>
              </a:solidFill>
              <a:latin typeface="Times New Roman" panose="02020603050405020304" pitchFamily="18" charset="0"/>
              <a:cs typeface="Times New Roman" panose="02020603050405020304" pitchFamily="18" charset="0"/>
            </a:endParaRPr>
          </a:p>
          <a:p>
            <a:r>
              <a:rPr lang="en-US" b="1" dirty="0" err="1">
                <a:solidFill>
                  <a:schemeClr val="tx1"/>
                </a:solidFill>
                <a:latin typeface="Times New Roman" panose="02020603050405020304" pitchFamily="18" charset="0"/>
                <a:cs typeface="Times New Roman" panose="02020603050405020304" pitchFamily="18" charset="0"/>
              </a:rPr>
              <a:t>Ketan</a:t>
            </a:r>
            <a:r>
              <a:rPr lang="en-US"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Lohani</a:t>
            </a:r>
            <a:endParaRPr lang="en-US" b="1" dirty="0">
              <a:solidFill>
                <a:schemeClr val="tx1"/>
              </a:solidFill>
              <a:latin typeface="Times New Roman" panose="02020603050405020304" pitchFamily="18" charset="0"/>
              <a:cs typeface="Times New Roman" panose="02020603050405020304" pitchFamily="18" charset="0"/>
            </a:endParaRPr>
          </a:p>
          <a:p>
            <a:endParaRPr dirty="0">
              <a:solidFill>
                <a:schemeClr val="tx1"/>
              </a:solidFill>
            </a:endParaRPr>
          </a:p>
        </p:txBody>
      </p:sp>
      <p:sp>
        <p:nvSpPr>
          <p:cNvPr id="4" name="Date Placeholder 3"/>
          <p:cNvSpPr>
            <a:spLocks noGrp="1"/>
          </p:cNvSpPr>
          <p:nvPr>
            <p:ph type="dt" sz="half" idx="10"/>
          </p:nvPr>
        </p:nvSpPr>
        <p:spPr/>
        <p:txBody>
          <a:bodyPr/>
          <a:lstStyle/>
          <a:p>
            <a:fld id="{261F20CB-BF56-4272-9BFF-462ED059C51B}" type="datetime1">
              <a:rPr lang="en-US" smtClean="0"/>
              <a:pPr/>
              <a:t>6/1/2015</a:t>
            </a:fld>
            <a:endParaRPr lang="en-US" dirty="0"/>
          </a:p>
        </p:txBody>
      </p:sp>
      <p:sp>
        <p:nvSpPr>
          <p:cNvPr id="5" name="Slide Number Placeholder 4"/>
          <p:cNvSpPr>
            <a:spLocks noGrp="1"/>
          </p:cNvSpPr>
          <p:nvPr>
            <p:ph type="sldNum" sz="quarter" idx="12"/>
          </p:nvPr>
        </p:nvSpPr>
        <p:spPr/>
        <p:txBody>
          <a:bodyPr/>
          <a:lstStyle/>
          <a:p>
            <a:fld id="{4A62262A-CF23-4B87-BF85-7093FBF061B7}" type="slidenum">
              <a:rPr lang="en-US" smtClean="0"/>
              <a:pPr/>
              <a:t>1</a:t>
            </a:fld>
            <a:endParaRPr lang="en-US" dirty="0"/>
          </a:p>
        </p:txBody>
      </p:sp>
    </p:spTree>
  </p:cSld>
  <p:clrMapOvr>
    <a:masterClrMapping/>
  </p:clrMapOvr>
  <p:transition>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IMG_20150531_165503.jpg"/>
          <p:cNvPicPr>
            <a:picLocks noGrp="1" noChangeAspect="1"/>
          </p:cNvPicPr>
          <p:nvPr>
            <p:ph idx="1"/>
          </p:nvPr>
        </p:nvPicPr>
        <p:blipFill>
          <a:blip r:embed="rId2" cstate="print"/>
          <a:stretch>
            <a:fillRect/>
          </a:stretch>
        </p:blipFill>
        <p:spPr>
          <a:xfrm>
            <a:off x="0" y="1447800"/>
            <a:ext cx="9144000" cy="5410200"/>
          </a:xfrm>
        </p:spPr>
      </p:pic>
      <p:sp>
        <p:nvSpPr>
          <p:cNvPr id="3" name="Date Placeholder 2"/>
          <p:cNvSpPr>
            <a:spLocks noGrp="1"/>
          </p:cNvSpPr>
          <p:nvPr>
            <p:ph type="dt" sz="half" idx="10"/>
          </p:nvPr>
        </p:nvSpPr>
        <p:spPr/>
        <p:txBody>
          <a:bodyPr/>
          <a:lstStyle/>
          <a:p>
            <a:fld id="{261F20CB-BF56-4272-9BFF-462ED059C51B}" type="datetime1">
              <a:rPr lang="en-US" smtClean="0"/>
              <a:pPr/>
              <a:t>6/1/2015</a:t>
            </a:fld>
            <a:endParaRPr lang="en-US" dirty="0"/>
          </a:p>
        </p:txBody>
      </p:sp>
      <p:sp>
        <p:nvSpPr>
          <p:cNvPr id="4" name="Slide Number Placeholder 3"/>
          <p:cNvSpPr>
            <a:spLocks noGrp="1"/>
          </p:cNvSpPr>
          <p:nvPr>
            <p:ph type="sldNum" sz="quarter" idx="12"/>
          </p:nvPr>
        </p:nvSpPr>
        <p:spPr/>
        <p:txBody>
          <a:bodyPr/>
          <a:lstStyle/>
          <a:p>
            <a:fld id="{4A62262A-CF23-4B87-BF85-7093FBF061B7}" type="slidenum">
              <a:rPr lang="en-US" smtClean="0"/>
              <a:pPr/>
              <a:t>10</a:t>
            </a:fld>
            <a:endParaRPr lang="en-US" dirty="0"/>
          </a:p>
        </p:txBody>
      </p:sp>
      <p:sp>
        <p:nvSpPr>
          <p:cNvPr id="5" name="Title 4"/>
          <p:cNvSpPr>
            <a:spLocks noGrp="1"/>
          </p:cNvSpPr>
          <p:nvPr>
            <p:ph type="title"/>
          </p:nvPr>
        </p:nvSpPr>
        <p:spPr>
          <a:xfrm>
            <a:off x="457200" y="274638"/>
            <a:ext cx="6248400" cy="868362"/>
          </a:xfrm>
        </p:spPr>
        <p:txBody>
          <a:bodyPr>
            <a:normAutofit fontScale="90000"/>
          </a:bodyPr>
          <a:lstStyle/>
          <a:p>
            <a:pPr algn="l"/>
            <a:r>
              <a:rPr lang="en-US" sz="3200" dirty="0" smtClean="0"/>
              <a:t>Successfully uploade</a:t>
            </a:r>
            <a:r>
              <a:rPr lang="en-US" sz="3200" dirty="0" smtClean="0"/>
              <a:t>d the program</a:t>
            </a:r>
            <a:endParaRPr lang="en-US" sz="3200" dirty="0"/>
          </a:p>
        </p:txBody>
      </p:sp>
    </p:spTree>
  </p:cSld>
  <p:clrMapOvr>
    <a:masterClrMapping/>
  </p:clrMapOvr>
  <p:transition>
    <p:fade thruBlk="1"/>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61F20CB-BF56-4272-9BFF-462ED059C51B}" type="datetime1">
              <a:rPr lang="en-US" smtClean="0"/>
              <a:pPr/>
              <a:t>6/1/2015</a:t>
            </a:fld>
            <a:endParaRPr lang="en-US" dirty="0"/>
          </a:p>
        </p:txBody>
      </p:sp>
      <p:sp>
        <p:nvSpPr>
          <p:cNvPr id="4" name="Slide Number Placeholder 3"/>
          <p:cNvSpPr>
            <a:spLocks noGrp="1"/>
          </p:cNvSpPr>
          <p:nvPr>
            <p:ph type="sldNum" sz="quarter" idx="12"/>
          </p:nvPr>
        </p:nvSpPr>
        <p:spPr/>
        <p:txBody>
          <a:bodyPr/>
          <a:lstStyle/>
          <a:p>
            <a:fld id="{4A62262A-CF23-4B87-BF85-7093FBF061B7}" type="slidenum">
              <a:rPr lang="en-US" smtClean="0"/>
              <a:pPr/>
              <a:t>11</a:t>
            </a:fld>
            <a:endParaRPr lang="en-US" dirty="0"/>
          </a:p>
        </p:txBody>
      </p:sp>
      <p:sp>
        <p:nvSpPr>
          <p:cNvPr id="5" name="Title 4"/>
          <p:cNvSpPr>
            <a:spLocks noGrp="1"/>
          </p:cNvSpPr>
          <p:nvPr>
            <p:ph type="title"/>
          </p:nvPr>
        </p:nvSpPr>
        <p:spPr/>
        <p:txBody>
          <a:bodyPr/>
          <a:lstStyle/>
          <a:p>
            <a:pPr algn="l"/>
            <a:r>
              <a:rPr lang="en-US" dirty="0" smtClean="0"/>
              <a:t>Circuit </a:t>
            </a:r>
            <a:r>
              <a:rPr lang="en-US" dirty="0" smtClean="0"/>
              <a:t>Designed</a:t>
            </a:r>
            <a:endParaRPr lang="en-US" dirty="0"/>
          </a:p>
        </p:txBody>
      </p:sp>
      <p:pic>
        <p:nvPicPr>
          <p:cNvPr id="1026" name="Picture 2" descr="D:\Desktop\IMG-20150530-WA0008.jpg"/>
          <p:cNvPicPr>
            <a:picLocks noGrp="1" noChangeAspect="1" noChangeArrowheads="1"/>
          </p:cNvPicPr>
          <p:nvPr>
            <p:ph idx="1"/>
          </p:nvPr>
        </p:nvPicPr>
        <p:blipFill>
          <a:blip r:embed="rId2"/>
          <a:srcRect/>
          <a:stretch>
            <a:fillRect/>
          </a:stretch>
        </p:blipFill>
        <p:spPr bwMode="auto">
          <a:xfrm>
            <a:off x="0" y="1375134"/>
            <a:ext cx="9144000" cy="5482866"/>
          </a:xfrm>
          <a:prstGeom prst="rect">
            <a:avLst/>
          </a:prstGeom>
          <a:noFill/>
        </p:spPr>
      </p:pic>
    </p:spTree>
  </p:cSld>
  <p:clrMapOvr>
    <a:masterClrMapping/>
  </p:clrMapOvr>
  <p:transition>
    <p:fade thruBlk="1"/>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IMG_20150531_233239.jpg"/>
          <p:cNvPicPr>
            <a:picLocks noGrp="1" noChangeAspect="1"/>
          </p:cNvPicPr>
          <p:nvPr>
            <p:ph idx="1"/>
          </p:nvPr>
        </p:nvPicPr>
        <p:blipFill>
          <a:blip r:embed="rId2" cstate="print"/>
          <a:stretch>
            <a:fillRect/>
          </a:stretch>
        </p:blipFill>
        <p:spPr>
          <a:xfrm>
            <a:off x="0" y="2286000"/>
            <a:ext cx="9144000" cy="3429000"/>
          </a:xfrm>
        </p:spPr>
      </p:pic>
      <p:sp>
        <p:nvSpPr>
          <p:cNvPr id="3" name="Date Placeholder 2"/>
          <p:cNvSpPr>
            <a:spLocks noGrp="1"/>
          </p:cNvSpPr>
          <p:nvPr>
            <p:ph type="dt" sz="half" idx="10"/>
          </p:nvPr>
        </p:nvSpPr>
        <p:spPr/>
        <p:txBody>
          <a:bodyPr/>
          <a:lstStyle/>
          <a:p>
            <a:fld id="{261F20CB-BF56-4272-9BFF-462ED059C51B}" type="datetime1">
              <a:rPr lang="en-US" smtClean="0"/>
              <a:pPr/>
              <a:t>6/1/2015</a:t>
            </a:fld>
            <a:endParaRPr lang="en-US" dirty="0"/>
          </a:p>
        </p:txBody>
      </p:sp>
      <p:sp>
        <p:nvSpPr>
          <p:cNvPr id="4" name="Slide Number Placeholder 3"/>
          <p:cNvSpPr>
            <a:spLocks noGrp="1"/>
          </p:cNvSpPr>
          <p:nvPr>
            <p:ph type="sldNum" sz="quarter" idx="12"/>
          </p:nvPr>
        </p:nvSpPr>
        <p:spPr/>
        <p:txBody>
          <a:bodyPr/>
          <a:lstStyle/>
          <a:p>
            <a:fld id="{4A62262A-CF23-4B87-BF85-7093FBF061B7}" type="slidenum">
              <a:rPr lang="en-US" smtClean="0"/>
              <a:pPr/>
              <a:t>12</a:t>
            </a:fld>
            <a:endParaRPr lang="en-US" dirty="0"/>
          </a:p>
        </p:txBody>
      </p:sp>
      <p:sp>
        <p:nvSpPr>
          <p:cNvPr id="5" name="Title 4"/>
          <p:cNvSpPr>
            <a:spLocks noGrp="1"/>
          </p:cNvSpPr>
          <p:nvPr>
            <p:ph type="title"/>
          </p:nvPr>
        </p:nvSpPr>
        <p:spPr/>
        <p:txBody>
          <a:bodyPr/>
          <a:lstStyle/>
          <a:p>
            <a:pPr algn="l"/>
            <a:r>
              <a:rPr lang="en-US" dirty="0" smtClean="0"/>
              <a:t> </a:t>
            </a:r>
            <a:r>
              <a:rPr lang="en-US" dirty="0" smtClean="0"/>
              <a:t>Hardware Designed         </a:t>
            </a:r>
            <a:endParaRPr lang="en-US" dirty="0"/>
          </a:p>
        </p:txBody>
      </p:sp>
    </p:spTree>
  </p:cSld>
  <p:clrMapOvr>
    <a:masterClrMapping/>
  </p:clrMapOvr>
  <p:transition>
    <p:fade thruBlk="1"/>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61F20CB-BF56-4272-9BFF-462ED059C51B}" type="datetime1">
              <a:rPr lang="en-US" smtClean="0"/>
              <a:pPr/>
              <a:t>6/1/2015</a:t>
            </a:fld>
            <a:endParaRPr lang="en-US" dirty="0"/>
          </a:p>
        </p:txBody>
      </p:sp>
      <p:sp>
        <p:nvSpPr>
          <p:cNvPr id="4" name="Slide Number Placeholder 3"/>
          <p:cNvSpPr>
            <a:spLocks noGrp="1"/>
          </p:cNvSpPr>
          <p:nvPr>
            <p:ph type="sldNum" sz="quarter" idx="12"/>
          </p:nvPr>
        </p:nvSpPr>
        <p:spPr/>
        <p:txBody>
          <a:bodyPr/>
          <a:lstStyle/>
          <a:p>
            <a:fld id="{4A62262A-CF23-4B87-BF85-7093FBF061B7}" type="slidenum">
              <a:rPr lang="en-US" smtClean="0"/>
              <a:pPr/>
              <a:t>13</a:t>
            </a:fld>
            <a:endParaRPr lang="en-US" dirty="0"/>
          </a:p>
        </p:txBody>
      </p:sp>
      <p:sp>
        <p:nvSpPr>
          <p:cNvPr id="5" name="Title 4"/>
          <p:cNvSpPr>
            <a:spLocks noGrp="1"/>
          </p:cNvSpPr>
          <p:nvPr>
            <p:ph type="title"/>
          </p:nvPr>
        </p:nvSpPr>
        <p:spPr/>
        <p:txBody>
          <a:bodyPr/>
          <a:lstStyle/>
          <a:p>
            <a:pPr algn="l"/>
            <a:r>
              <a:rPr lang="en-US" dirty="0" smtClean="0"/>
              <a:t>   Flow </a:t>
            </a:r>
            <a:r>
              <a:rPr lang="en-US" dirty="0" smtClean="0"/>
              <a:t>chart</a:t>
            </a:r>
            <a:endParaRPr lang="en-US" dirty="0"/>
          </a:p>
        </p:txBody>
      </p:sp>
      <p:pic>
        <p:nvPicPr>
          <p:cNvPr id="6" name="Picture 5"/>
          <p:cNvPicPr/>
          <p:nvPr/>
        </p:nvPicPr>
        <p:blipFill>
          <a:blip r:embed="rId2"/>
          <a:srcRect/>
          <a:stretch>
            <a:fillRect/>
          </a:stretch>
        </p:blipFill>
        <p:spPr bwMode="auto">
          <a:xfrm>
            <a:off x="228600" y="1143000"/>
            <a:ext cx="8915400" cy="5486400"/>
          </a:xfrm>
          <a:prstGeom prst="rect">
            <a:avLst/>
          </a:prstGeom>
          <a:noFill/>
          <a:ln w="9525">
            <a:noFill/>
            <a:miter lim="800000"/>
            <a:headEnd/>
            <a:tailEnd/>
          </a:ln>
        </p:spPr>
      </p:pic>
    </p:spTree>
  </p:cSld>
  <p:clrMapOvr>
    <a:masterClrMapping/>
  </p:clrMapOvr>
  <p:transition>
    <p:fade thruBlk="1"/>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600"/>
            <a:ext cx="7772400" cy="1470025"/>
          </a:xfrm>
        </p:spPr>
        <p:txBody>
          <a:bodyPr/>
          <a:lstStyle/>
          <a:p>
            <a:pPr algn="l"/>
            <a:r>
              <a:rPr lang="en-US" dirty="0" smtClean="0"/>
              <a:t>   Conclusion</a:t>
            </a:r>
            <a:endParaRPr lang="en-US" dirty="0"/>
          </a:p>
        </p:txBody>
      </p:sp>
      <p:sp>
        <p:nvSpPr>
          <p:cNvPr id="3" name="Subtitle 2"/>
          <p:cNvSpPr>
            <a:spLocks noGrp="1"/>
          </p:cNvSpPr>
          <p:nvPr>
            <p:ph type="subTitle" idx="1"/>
          </p:nvPr>
        </p:nvSpPr>
        <p:spPr>
          <a:xfrm>
            <a:off x="304800" y="1447800"/>
            <a:ext cx="8458200" cy="4724400"/>
          </a:xfrm>
        </p:spPr>
        <p:txBody>
          <a:bodyPr>
            <a:normAutofit/>
          </a:bodyPr>
          <a:lstStyle/>
          <a:p>
            <a:pPr algn="just"/>
            <a:endParaRPr lang="en-IN" sz="2000" dirty="0" smtClean="0">
              <a:solidFill>
                <a:schemeClr val="tx1"/>
              </a:solidFill>
            </a:endParaRPr>
          </a:p>
          <a:p>
            <a:pPr algn="just"/>
            <a:r>
              <a:rPr lang="en-IN" sz="2000" dirty="0" smtClean="0">
                <a:solidFill>
                  <a:schemeClr val="tx1"/>
                </a:solidFill>
              </a:rPr>
              <a:t>The </a:t>
            </a:r>
            <a:r>
              <a:rPr lang="en-IN" sz="2000" dirty="0" smtClean="0">
                <a:solidFill>
                  <a:schemeClr val="tx1"/>
                </a:solidFill>
              </a:rPr>
              <a:t>benefit of the system lies in the fact that it can prove to be very low cost </a:t>
            </a:r>
            <a:r>
              <a:rPr lang="en-IN" sz="2000" dirty="0" smtClean="0">
                <a:solidFill>
                  <a:schemeClr val="tx1"/>
                </a:solidFill>
              </a:rPr>
              <a:t>solution and yes, a more sensitive and efficient </a:t>
            </a:r>
            <a:r>
              <a:rPr lang="en-IN" sz="2000" dirty="0" smtClean="0">
                <a:solidFill>
                  <a:schemeClr val="tx1"/>
                </a:solidFill>
              </a:rPr>
              <a:t>to millions of blind person worldwide. </a:t>
            </a:r>
          </a:p>
          <a:p>
            <a:pPr algn="just"/>
            <a:endParaRPr lang="en-IN" sz="2000" dirty="0" smtClean="0">
              <a:solidFill>
                <a:schemeClr val="tx1"/>
              </a:solidFill>
            </a:endParaRPr>
          </a:p>
          <a:p>
            <a:pPr algn="just"/>
            <a:r>
              <a:rPr lang="en-US" sz="2000" dirty="0" smtClean="0">
                <a:solidFill>
                  <a:schemeClr val="tx1"/>
                </a:solidFill>
              </a:rPr>
              <a:t>Depending on the conditions satisfaction, desired work according to the specific program which is included in the report. Each sensor will control the buzzer</a:t>
            </a:r>
            <a:r>
              <a:rPr lang="en-US" sz="2000" dirty="0" smtClean="0">
                <a:solidFill>
                  <a:schemeClr val="tx1"/>
                </a:solidFill>
              </a:rPr>
              <a:t>.</a:t>
            </a:r>
          </a:p>
          <a:p>
            <a:pPr algn="just"/>
            <a:endParaRPr lang="en-US" sz="2000" dirty="0" smtClean="0">
              <a:solidFill>
                <a:schemeClr val="tx1"/>
              </a:solidFill>
            </a:endParaRPr>
          </a:p>
          <a:p>
            <a:pPr algn="just"/>
            <a:r>
              <a:rPr lang="en-US" sz="2000" b="1" dirty="0" smtClean="0">
                <a:solidFill>
                  <a:schemeClr val="tx1"/>
                </a:solidFill>
              </a:rPr>
              <a:t>We cannot give them eyes but yes, we can help them  sense using our technology.</a:t>
            </a:r>
            <a:endParaRPr lang="en-US" sz="2000" b="1" dirty="0">
              <a:solidFill>
                <a:schemeClr val="tx1"/>
              </a:solidFill>
            </a:endParaRPr>
          </a:p>
        </p:txBody>
      </p:sp>
    </p:spTree>
  </p:cSld>
  <p:clrMapOvr>
    <a:masterClrMapping/>
  </p:clrMapOvr>
  <p:transition>
    <p:fade thruBlk="1"/>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4528" y="1602506"/>
            <a:ext cx="8232272" cy="4523657"/>
          </a:xfrm>
        </p:spPr>
        <p:txBody>
          <a:bodyPr>
            <a:normAutofit/>
          </a:bodyPr>
          <a:lstStyle/>
          <a:p>
            <a:pPr>
              <a:buNone/>
            </a:pPr>
            <a:r>
              <a:rPr lang="en-IN" sz="2400" dirty="0" smtClean="0"/>
              <a:t>	Further </a:t>
            </a:r>
            <a:r>
              <a:rPr lang="en-IN" sz="2400" dirty="0" smtClean="0"/>
              <a:t>improvements in the developed system will lead to greater modifications in future. Some features that could be incorporated are:</a:t>
            </a:r>
            <a:endParaRPr lang="en-US" sz="2400" dirty="0" smtClean="0"/>
          </a:p>
          <a:p>
            <a:pPr>
              <a:buNone/>
            </a:pPr>
            <a:endParaRPr lang="en-US" sz="2400" dirty="0" smtClean="0"/>
          </a:p>
          <a:p>
            <a:pPr lvl="0">
              <a:buFont typeface="Wingdings" pitchFamily="2" charset="2"/>
              <a:buChar char="q"/>
            </a:pPr>
            <a:r>
              <a:rPr lang="en-IN" sz="2400" dirty="0" smtClean="0"/>
              <a:t>Increasing the range of the ultrasonic sensor and incorporating a technology for determining the speed of approaching obstacles. </a:t>
            </a:r>
            <a:r>
              <a:rPr lang="en-US" sz="2400" dirty="0" smtClean="0"/>
              <a:t> </a:t>
            </a:r>
          </a:p>
          <a:p>
            <a:pPr lvl="0"/>
            <a:endParaRPr lang="en-US" sz="2400" dirty="0" smtClean="0"/>
          </a:p>
          <a:p>
            <a:pPr>
              <a:buFont typeface="Wingdings" pitchFamily="2" charset="2"/>
              <a:buChar char="q"/>
            </a:pPr>
            <a:r>
              <a:rPr lang="en-US" sz="2400" dirty="0" smtClean="0"/>
              <a:t>Provision for voice control using speech recognition.</a:t>
            </a:r>
          </a:p>
        </p:txBody>
      </p:sp>
      <p:sp>
        <p:nvSpPr>
          <p:cNvPr id="2" name="Title 1"/>
          <p:cNvSpPr>
            <a:spLocks noGrp="1"/>
          </p:cNvSpPr>
          <p:nvPr>
            <p:ph type="title"/>
          </p:nvPr>
        </p:nvSpPr>
        <p:spPr/>
        <p:txBody>
          <a:bodyPr/>
          <a:lstStyle/>
          <a:p>
            <a:pPr algn="l"/>
            <a:r>
              <a:rPr lang="en-US" dirty="0" smtClean="0"/>
              <a:t>  Future </a:t>
            </a:r>
            <a:r>
              <a:rPr lang="en-US" dirty="0" smtClean="0"/>
              <a:t>work</a:t>
            </a:r>
            <a:endParaRPr lang="en-US" dirty="0"/>
          </a:p>
        </p:txBody>
      </p:sp>
    </p:spTree>
    <p:extLst>
      <p:ext uri="{BB962C8B-B14F-4D97-AF65-F5344CB8AC3E}">
        <p14:creationId xmlns:p14="http://schemas.microsoft.com/office/powerpoint/2010/main" xmlns="" val="1616730264"/>
      </p:ext>
    </p:extLst>
  </p:cSld>
  <p:clrMapOvr>
    <a:masterClrMapping/>
  </p:clrMapOvr>
  <p:transition>
    <p:fade thruBlk="1"/>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381000"/>
            <a:ext cx="7772400" cy="1470025"/>
          </a:xfrm>
        </p:spPr>
        <p:txBody>
          <a:bodyPr/>
          <a:lstStyle/>
          <a:p>
            <a:pPr algn="l"/>
            <a:r>
              <a:rPr lang="en-US" dirty="0" smtClean="0"/>
              <a:t> References</a:t>
            </a:r>
            <a:endParaRPr lang="en-US" dirty="0"/>
          </a:p>
        </p:txBody>
      </p:sp>
      <p:sp>
        <p:nvSpPr>
          <p:cNvPr id="3" name="Subtitle 2"/>
          <p:cNvSpPr>
            <a:spLocks noGrp="1"/>
          </p:cNvSpPr>
          <p:nvPr>
            <p:ph type="subTitle" idx="1"/>
          </p:nvPr>
        </p:nvSpPr>
        <p:spPr>
          <a:xfrm>
            <a:off x="381000" y="1752600"/>
            <a:ext cx="8305800" cy="4572000"/>
          </a:xfrm>
        </p:spPr>
        <p:txBody>
          <a:bodyPr>
            <a:normAutofit/>
          </a:bodyPr>
          <a:lstStyle/>
          <a:p>
            <a:pPr algn="l"/>
            <a:r>
              <a:rPr lang="en-US" dirty="0" smtClean="0">
                <a:solidFill>
                  <a:schemeClr val="tx1"/>
                </a:solidFill>
              </a:rPr>
              <a:t>[1] </a:t>
            </a:r>
            <a:r>
              <a:rPr lang="en-US" sz="2400" dirty="0" smtClean="0">
                <a:solidFill>
                  <a:schemeClr val="tx1"/>
                </a:solidFill>
              </a:rPr>
              <a:t>http://atmel.cc/</a:t>
            </a:r>
          </a:p>
          <a:p>
            <a:pPr algn="l"/>
            <a:endParaRPr lang="en-US" u="sng" dirty="0" smtClean="0">
              <a:solidFill>
                <a:schemeClr val="tx1"/>
              </a:solidFill>
            </a:endParaRPr>
          </a:p>
          <a:p>
            <a:pPr algn="l"/>
            <a:r>
              <a:rPr lang="en-IN" dirty="0" smtClean="0">
                <a:solidFill>
                  <a:schemeClr val="tx1"/>
                </a:solidFill>
              </a:rPr>
              <a:t>[2] </a:t>
            </a:r>
            <a:r>
              <a:rPr lang="en-IN" sz="2400" dirty="0" smtClean="0">
                <a:solidFill>
                  <a:schemeClr val="tx1"/>
                </a:solidFill>
              </a:rPr>
              <a:t>World health Organization” Global data on Visual impairments”2010</a:t>
            </a:r>
          </a:p>
          <a:p>
            <a:pPr algn="l"/>
            <a:endParaRPr lang="en-US" sz="2400" dirty="0" smtClean="0">
              <a:solidFill>
                <a:schemeClr val="tx1"/>
              </a:solidFill>
            </a:endParaRPr>
          </a:p>
          <a:p>
            <a:pPr algn="l"/>
            <a:r>
              <a:rPr lang="en-US" dirty="0" smtClean="0">
                <a:solidFill>
                  <a:schemeClr val="tx1"/>
                </a:solidFill>
              </a:rPr>
              <a:t> [</a:t>
            </a:r>
            <a:r>
              <a:rPr lang="en-US" sz="2800" dirty="0" smtClean="0">
                <a:solidFill>
                  <a:schemeClr val="tx1"/>
                </a:solidFill>
              </a:rPr>
              <a:t>3]</a:t>
            </a:r>
            <a:r>
              <a:rPr lang="en-US" sz="2800" dirty="0" err="1" smtClean="0">
                <a:solidFill>
                  <a:schemeClr val="tx1"/>
                </a:solidFill>
              </a:rPr>
              <a:t>G.Gayathri</a:t>
            </a:r>
            <a:r>
              <a:rPr lang="en-US" sz="2800" dirty="0" smtClean="0">
                <a:solidFill>
                  <a:schemeClr val="tx1"/>
                </a:solidFill>
              </a:rPr>
              <a:t>, </a:t>
            </a:r>
            <a:r>
              <a:rPr lang="en-US" sz="2800" dirty="0" err="1" smtClean="0">
                <a:solidFill>
                  <a:schemeClr val="tx1"/>
                </a:solidFill>
              </a:rPr>
              <a:t>M.Vishnupriya</a:t>
            </a:r>
            <a:r>
              <a:rPr lang="en-US" sz="2800" dirty="0" smtClean="0">
                <a:solidFill>
                  <a:schemeClr val="tx1"/>
                </a:solidFill>
              </a:rPr>
              <a:t>, </a:t>
            </a:r>
            <a:r>
              <a:rPr lang="en-US" sz="2800" dirty="0" err="1" smtClean="0">
                <a:solidFill>
                  <a:schemeClr val="tx1"/>
                </a:solidFill>
              </a:rPr>
              <a:t>R.nandhini</a:t>
            </a:r>
            <a:r>
              <a:rPr lang="en-US" sz="2800" dirty="0" smtClean="0">
                <a:solidFill>
                  <a:schemeClr val="tx1"/>
                </a:solidFill>
              </a:rPr>
              <a:t>, Ms. M. </a:t>
            </a:r>
            <a:r>
              <a:rPr lang="en-US" sz="2800" dirty="0" err="1" smtClean="0">
                <a:solidFill>
                  <a:schemeClr val="tx1"/>
                </a:solidFill>
              </a:rPr>
              <a:t>Banupriya”smart</a:t>
            </a:r>
            <a:r>
              <a:rPr lang="en-US" sz="2800" dirty="0" smtClean="0">
                <a:solidFill>
                  <a:schemeClr val="tx1"/>
                </a:solidFill>
              </a:rPr>
              <a:t> walking stick for visually impaired”,IJECS,Vol.3, Issue 3,March 2014</a:t>
            </a:r>
            <a:r>
              <a:rPr lang="en-US" dirty="0" smtClean="0">
                <a:solidFill>
                  <a:schemeClr val="tx1"/>
                </a:solidFill>
              </a:rPr>
              <a:t>.</a:t>
            </a:r>
          </a:p>
          <a:p>
            <a:pPr algn="l"/>
            <a:endParaRPr lang="en-US" dirty="0">
              <a:solidFill>
                <a:schemeClr val="tx1"/>
              </a:solidFill>
            </a:endParaRPr>
          </a:p>
        </p:txBody>
      </p:sp>
    </p:spTree>
  </p:cSld>
  <p:clrMapOvr>
    <a:masterClrMapping/>
  </p:clrMapOvr>
  <p:transition>
    <p:fade thruBlk="1"/>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6704" y="1239025"/>
            <a:ext cx="8234948" cy="3307679"/>
          </a:xfrm>
        </p:spPr>
        <p:txBody>
          <a:bodyPr/>
          <a:lstStyle/>
          <a:p>
            <a:r>
              <a:rPr/>
              <a:t>Thank You</a:t>
            </a:r>
            <a:endParaRPr lang="en-US" dirty="0"/>
          </a:p>
        </p:txBody>
      </p:sp>
    </p:spTree>
    <p:extLst>
      <p:ext uri="{BB962C8B-B14F-4D97-AF65-F5344CB8AC3E}">
        <p14:creationId xmlns:p14="http://schemas.microsoft.com/office/powerpoint/2010/main" xmlns="" val="1616730264"/>
      </p:ext>
    </p:extLst>
  </p:cSld>
  <p:clrMapOvr>
    <a:masterClrMapping/>
  </p:clrMapOvr>
  <p:transition>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endParaRPr lang="en-US" sz="2000" dirty="0" smtClean="0">
              <a:latin typeface="Times New Roman" pitchFamily="18" charset="0"/>
            </a:endParaRPr>
          </a:p>
          <a:p>
            <a:pPr>
              <a:buNone/>
            </a:pPr>
            <a:r>
              <a:rPr lang="en-US" sz="2000" dirty="0" smtClean="0"/>
              <a:t>	 </a:t>
            </a:r>
            <a:r>
              <a:rPr lang="en-US" sz="2000" b="1" dirty="0" smtClean="0">
                <a:latin typeface="Times New Roman" pitchFamily="18" charset="0"/>
              </a:rPr>
              <a:t>Imagining a situation in which we are not able to see anything is like a nightmare for us.</a:t>
            </a:r>
          </a:p>
          <a:p>
            <a:endParaRPr lang="en-US" sz="2000" dirty="0" smtClean="0">
              <a:latin typeface="Times New Roman" pitchFamily="18" charset="0"/>
            </a:endParaRPr>
          </a:p>
          <a:p>
            <a:pPr>
              <a:buNone/>
            </a:pPr>
            <a:r>
              <a:rPr lang="en-US" sz="2000" dirty="0" smtClean="0">
                <a:latin typeface="Times New Roman" pitchFamily="18" charset="0"/>
              </a:rPr>
              <a:t>	Vision is recognized as a most important part of human physiology as 83% of information human being gets from the environment is via sight.</a:t>
            </a:r>
          </a:p>
          <a:p>
            <a:pPr>
              <a:buNone/>
            </a:pPr>
            <a:endParaRPr lang="en-US" sz="2000" dirty="0" smtClean="0">
              <a:latin typeface="Times New Roman" pitchFamily="18" charset="0"/>
            </a:endParaRPr>
          </a:p>
          <a:p>
            <a:pPr>
              <a:buNone/>
            </a:pPr>
            <a:r>
              <a:rPr lang="en-US" sz="2000" dirty="0" smtClean="0">
                <a:latin typeface="Times New Roman" pitchFamily="18" charset="0"/>
              </a:rPr>
              <a:t>	</a:t>
            </a:r>
          </a:p>
          <a:p>
            <a:pPr>
              <a:buNone/>
            </a:pPr>
            <a:r>
              <a:rPr lang="en-US" sz="2000" dirty="0" smtClean="0">
                <a:latin typeface="Times New Roman" pitchFamily="18" charset="0"/>
              </a:rPr>
              <a:t> 	The 2011 statistics by the World Health Organization (WHO) estimates that there are 285 billion people in world with visual impairment, 39 billion of which are blind and 246 with low vision. </a:t>
            </a:r>
            <a:endParaRPr lang="en-US" sz="2000" dirty="0">
              <a:latin typeface="Times New Roman" pitchFamily="18" charset="0"/>
            </a:endParaRPr>
          </a:p>
        </p:txBody>
      </p:sp>
      <p:sp>
        <p:nvSpPr>
          <p:cNvPr id="3" name="Date Placeholder 2"/>
          <p:cNvSpPr>
            <a:spLocks noGrp="1"/>
          </p:cNvSpPr>
          <p:nvPr>
            <p:ph type="dt" sz="half" idx="10"/>
          </p:nvPr>
        </p:nvSpPr>
        <p:spPr/>
        <p:txBody>
          <a:bodyPr/>
          <a:lstStyle/>
          <a:p>
            <a:fld id="{261F20CB-BF56-4272-9BFF-462ED059C51B}" type="datetime1">
              <a:rPr lang="en-US" smtClean="0"/>
              <a:pPr/>
              <a:t>6/1/2015</a:t>
            </a:fld>
            <a:endParaRPr lang="en-US" dirty="0"/>
          </a:p>
        </p:txBody>
      </p:sp>
      <p:sp>
        <p:nvSpPr>
          <p:cNvPr id="4" name="Slide Number Placeholder 3"/>
          <p:cNvSpPr>
            <a:spLocks noGrp="1"/>
          </p:cNvSpPr>
          <p:nvPr>
            <p:ph type="sldNum" sz="quarter" idx="12"/>
          </p:nvPr>
        </p:nvSpPr>
        <p:spPr/>
        <p:txBody>
          <a:bodyPr/>
          <a:lstStyle/>
          <a:p>
            <a:fld id="{4A62262A-CF23-4B87-BF85-7093FBF061B7}" type="slidenum">
              <a:rPr lang="en-US" smtClean="0"/>
              <a:pPr/>
              <a:t>2</a:t>
            </a:fld>
            <a:endParaRPr lang="en-US" dirty="0"/>
          </a:p>
        </p:txBody>
      </p:sp>
      <p:sp>
        <p:nvSpPr>
          <p:cNvPr id="5" name="Title 4"/>
          <p:cNvSpPr>
            <a:spLocks noGrp="1"/>
          </p:cNvSpPr>
          <p:nvPr>
            <p:ph type="title"/>
          </p:nvPr>
        </p:nvSpPr>
        <p:spPr/>
        <p:txBody>
          <a:bodyPr/>
          <a:lstStyle/>
          <a:p>
            <a:pPr algn="l"/>
            <a:r>
              <a:rPr lang="en-US" dirty="0" smtClean="0"/>
              <a:t>    Our </a:t>
            </a:r>
            <a:r>
              <a:rPr lang="en-US" dirty="0" smtClean="0"/>
              <a:t>Inspiration</a:t>
            </a:r>
            <a:endParaRPr lang="en-US" dirty="0"/>
          </a:p>
        </p:txBody>
      </p:sp>
    </p:spTree>
  </p:cSld>
  <p:clrMapOvr>
    <a:masterClrMapping/>
  </p:clrMapOvr>
  <p:transition>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4526" y="1602506"/>
            <a:ext cx="8232274" cy="4523657"/>
          </a:xfrm>
        </p:spPr>
        <p:txBody>
          <a:bodyPr>
            <a:normAutofit/>
          </a:bodyPr>
          <a:lstStyle/>
          <a:p>
            <a:pPr>
              <a:buNone/>
            </a:pPr>
            <a:r>
              <a:rPr lang="en-US" sz="2000" dirty="0" smtClean="0"/>
              <a:t>	</a:t>
            </a:r>
            <a:r>
              <a:rPr lang="en-US" sz="1800" dirty="0" smtClean="0"/>
              <a:t>The traditional and oldest mobility aids for persons with visual impairments are the walking cane (also called white cane or stick) and guide dogs.</a:t>
            </a:r>
          </a:p>
          <a:p>
            <a:pPr>
              <a:buNone/>
            </a:pPr>
            <a:r>
              <a:rPr lang="en-US" sz="1800" dirty="0" smtClean="0"/>
              <a:t>	</a:t>
            </a:r>
          </a:p>
          <a:p>
            <a:pPr>
              <a:buNone/>
            </a:pPr>
            <a:r>
              <a:rPr lang="en-US" sz="1800" dirty="0" smtClean="0"/>
              <a:t>	 The most important drawbacks of these aids are necessary skills and training phase, range of motion and very little information conveyed</a:t>
            </a:r>
            <a:r>
              <a:rPr lang="en-US" sz="1800" dirty="0" smtClean="0">
                <a:latin typeface="Times New Roman" pitchFamily="18" charset="0"/>
              </a:rPr>
              <a:t>.</a:t>
            </a:r>
          </a:p>
          <a:p>
            <a:pPr>
              <a:buNone/>
            </a:pPr>
            <a:endParaRPr lang="en-US" sz="1800" dirty="0" smtClean="0">
              <a:latin typeface="Times New Roman" pitchFamily="18" charset="0"/>
            </a:endParaRPr>
          </a:p>
          <a:p>
            <a:pPr>
              <a:buNone/>
            </a:pPr>
            <a:endParaRPr lang="en-US" sz="1800" dirty="0" smtClean="0">
              <a:latin typeface="Times New Roman" pitchFamily="18" charset="0"/>
            </a:endParaRPr>
          </a:p>
          <a:p>
            <a:pPr lvl="0"/>
            <a:r>
              <a:rPr lang="en-US" sz="1800" dirty="0" smtClean="0"/>
              <a:t>Current system is very inefficient</a:t>
            </a:r>
          </a:p>
          <a:p>
            <a:pPr>
              <a:buNone/>
            </a:pPr>
            <a:endParaRPr lang="en-US" sz="1800" dirty="0" smtClean="0"/>
          </a:p>
          <a:p>
            <a:pPr lvl="0"/>
            <a:r>
              <a:rPr lang="en-US" sz="1800" dirty="0" smtClean="0"/>
              <a:t>Current system conveys a very little information</a:t>
            </a:r>
          </a:p>
          <a:p>
            <a:pPr>
              <a:buNone/>
            </a:pPr>
            <a:endParaRPr lang="en-US" sz="1800" dirty="0" smtClean="0"/>
          </a:p>
          <a:p>
            <a:r>
              <a:rPr lang="en-US" sz="1800" dirty="0" smtClean="0"/>
              <a:t>Scope is limited</a:t>
            </a:r>
          </a:p>
          <a:p>
            <a:pPr>
              <a:buNone/>
            </a:pPr>
            <a:endParaRPr sz="1800" dirty="0">
              <a:latin typeface="Times New Roman" pitchFamily="18" charset="0"/>
            </a:endParaRPr>
          </a:p>
        </p:txBody>
      </p:sp>
      <p:sp>
        <p:nvSpPr>
          <p:cNvPr id="3" name="Date Placeholder 2"/>
          <p:cNvSpPr>
            <a:spLocks noGrp="1"/>
          </p:cNvSpPr>
          <p:nvPr>
            <p:ph type="dt" sz="half" idx="10"/>
          </p:nvPr>
        </p:nvSpPr>
        <p:spPr/>
        <p:txBody>
          <a:bodyPr/>
          <a:lstStyle/>
          <a:p>
            <a:fld id="{261F20CB-BF56-4272-9BFF-462ED059C51B}" type="datetime1">
              <a:rPr lang="en-US" smtClean="0"/>
              <a:pPr/>
              <a:t>6/1/2015</a:t>
            </a:fld>
            <a:endParaRPr lang="en-US" dirty="0"/>
          </a:p>
        </p:txBody>
      </p:sp>
      <p:sp>
        <p:nvSpPr>
          <p:cNvPr id="4" name="Slide Number Placeholder 3"/>
          <p:cNvSpPr>
            <a:spLocks noGrp="1"/>
          </p:cNvSpPr>
          <p:nvPr>
            <p:ph type="sldNum" sz="quarter" idx="12"/>
          </p:nvPr>
        </p:nvSpPr>
        <p:spPr/>
        <p:txBody>
          <a:bodyPr/>
          <a:lstStyle/>
          <a:p>
            <a:fld id="{4A62262A-CF23-4B87-BF85-7093FBF061B7}" type="slidenum">
              <a:rPr lang="en-US" smtClean="0"/>
              <a:pPr/>
              <a:t>3</a:t>
            </a:fld>
            <a:endParaRPr lang="en-US" dirty="0"/>
          </a:p>
        </p:txBody>
      </p:sp>
      <p:sp>
        <p:nvSpPr>
          <p:cNvPr id="5" name="Title 4"/>
          <p:cNvSpPr>
            <a:spLocks noGrp="1"/>
          </p:cNvSpPr>
          <p:nvPr>
            <p:ph type="title"/>
          </p:nvPr>
        </p:nvSpPr>
        <p:spPr>
          <a:xfrm>
            <a:off x="454526" y="275799"/>
            <a:ext cx="8232274" cy="1141839"/>
          </a:xfrm>
        </p:spPr>
        <p:txBody>
          <a:bodyPr/>
          <a:lstStyle/>
          <a:p>
            <a:pPr algn="l"/>
            <a:r>
              <a:rPr lang="en-US" dirty="0" smtClean="0"/>
              <a:t>	Current Technology</a:t>
            </a:r>
            <a:endParaRPr lang="en-US" dirty="0"/>
          </a:p>
        </p:txBody>
      </p:sp>
      <p:pic>
        <p:nvPicPr>
          <p:cNvPr id="1027" name="Picture 3" descr="D:\Desktop\White-Stick-with-feet.jpg"/>
          <p:cNvPicPr>
            <a:picLocks noChangeAspect="1" noChangeArrowheads="1"/>
          </p:cNvPicPr>
          <p:nvPr/>
        </p:nvPicPr>
        <p:blipFill>
          <a:blip r:embed="rId3"/>
          <a:srcRect/>
          <a:stretch>
            <a:fillRect/>
          </a:stretch>
        </p:blipFill>
        <p:spPr bwMode="auto">
          <a:xfrm>
            <a:off x="6019800" y="3810000"/>
            <a:ext cx="3124200" cy="2536825"/>
          </a:xfrm>
          <a:prstGeom prst="rect">
            <a:avLst/>
          </a:prstGeom>
          <a:noFill/>
        </p:spPr>
      </p:pic>
    </p:spTree>
  </p:cSld>
  <p:clrMapOvr>
    <a:masterClrMapping/>
  </p:clrMapOvr>
  <p:transition>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371600"/>
            <a:ext cx="8229600" cy="4754563"/>
          </a:xfrm>
        </p:spPr>
        <p:txBody>
          <a:bodyPr>
            <a:normAutofit fontScale="92500" lnSpcReduction="20000"/>
          </a:bodyPr>
          <a:lstStyle/>
          <a:p>
            <a:pPr>
              <a:buNone/>
            </a:pPr>
            <a:r>
              <a:rPr lang="en-US" dirty="0" smtClean="0"/>
              <a:t>	</a:t>
            </a:r>
            <a:r>
              <a:rPr lang="en-US" sz="1800" b="1" dirty="0" smtClean="0"/>
              <a:t>This  research aims to provide development of better  mechanisms for visually impaired.</a:t>
            </a:r>
          </a:p>
          <a:p>
            <a:pPr>
              <a:buNone/>
            </a:pPr>
            <a:endParaRPr lang="en-US" sz="1800" b="1" dirty="0" smtClean="0"/>
          </a:p>
          <a:p>
            <a:pPr>
              <a:buNone/>
            </a:pPr>
            <a:r>
              <a:rPr lang="en-US" sz="1800" b="1" dirty="0" smtClean="0"/>
              <a:t>       It uses sensor units intelligently detecting the physical things integrated on a microcontroller.</a:t>
            </a:r>
          </a:p>
          <a:p>
            <a:pPr>
              <a:buNone/>
            </a:pPr>
            <a:r>
              <a:rPr lang="en-US" dirty="0" smtClean="0"/>
              <a:t>  	</a:t>
            </a:r>
            <a:r>
              <a:rPr lang="en-US" sz="2200" i="1" dirty="0" smtClean="0">
                <a:latin typeface="Times New Roman" pitchFamily="18" charset="0"/>
              </a:rPr>
              <a:t>Key Features-</a:t>
            </a:r>
          </a:p>
          <a:p>
            <a:pPr>
              <a:buNone/>
            </a:pPr>
            <a:endParaRPr lang="en-US" sz="2200" i="1" dirty="0" smtClean="0">
              <a:latin typeface="Times New Roman" pitchFamily="18" charset="0"/>
            </a:endParaRPr>
          </a:p>
          <a:p>
            <a:pPr lvl="0"/>
            <a:r>
              <a:rPr lang="en-US" sz="1900" dirty="0" smtClean="0">
                <a:latin typeface="Times New Roman" pitchFamily="18" charset="0"/>
              </a:rPr>
              <a:t>System provides more information and guidance</a:t>
            </a:r>
          </a:p>
          <a:p>
            <a:pPr lvl="0">
              <a:buNone/>
            </a:pPr>
            <a:endParaRPr lang="en-US" sz="1900" dirty="0" smtClean="0">
              <a:latin typeface="Times New Roman" pitchFamily="18" charset="0"/>
            </a:endParaRPr>
          </a:p>
          <a:p>
            <a:r>
              <a:rPr lang="en-US" sz="1900" dirty="0" smtClean="0">
                <a:latin typeface="Times New Roman" pitchFamily="18" charset="0"/>
              </a:rPr>
              <a:t>User-Friendly</a:t>
            </a:r>
          </a:p>
          <a:p>
            <a:pPr>
              <a:buNone/>
            </a:pPr>
            <a:endParaRPr lang="en-US" sz="1900" dirty="0" smtClean="0">
              <a:latin typeface="Times New Roman" pitchFamily="18" charset="0"/>
            </a:endParaRPr>
          </a:p>
          <a:p>
            <a:pPr lvl="0"/>
            <a:r>
              <a:rPr lang="en-US" sz="1900" dirty="0" smtClean="0">
                <a:latin typeface="Times New Roman" pitchFamily="18" charset="0"/>
              </a:rPr>
              <a:t>It is cost effective </a:t>
            </a:r>
          </a:p>
          <a:p>
            <a:pPr lvl="0">
              <a:buNone/>
            </a:pPr>
            <a:endParaRPr lang="en-US" sz="1900" dirty="0" smtClean="0">
              <a:latin typeface="Times New Roman" pitchFamily="18" charset="0"/>
            </a:endParaRPr>
          </a:p>
          <a:p>
            <a:r>
              <a:rPr lang="en-US" sz="1900" dirty="0" smtClean="0">
                <a:latin typeface="Times New Roman" pitchFamily="18" charset="0"/>
              </a:rPr>
              <a:t>Increases  mobility </a:t>
            </a:r>
          </a:p>
          <a:p>
            <a:endParaRPr lang="en-US" sz="1900" dirty="0" smtClean="0">
              <a:latin typeface="Times New Roman" pitchFamily="18" charset="0"/>
            </a:endParaRPr>
          </a:p>
          <a:p>
            <a:pPr lvl="0"/>
            <a:r>
              <a:rPr lang="en-US" sz="1900" dirty="0" smtClean="0">
                <a:latin typeface="Times New Roman" pitchFamily="18" charset="0"/>
              </a:rPr>
              <a:t>Provides flexibility</a:t>
            </a:r>
          </a:p>
          <a:p>
            <a:endParaRPr lang="en-US" dirty="0"/>
          </a:p>
        </p:txBody>
      </p:sp>
      <p:sp>
        <p:nvSpPr>
          <p:cNvPr id="3" name="Date Placeholder 2"/>
          <p:cNvSpPr>
            <a:spLocks noGrp="1"/>
          </p:cNvSpPr>
          <p:nvPr>
            <p:ph type="dt" sz="half" idx="10"/>
          </p:nvPr>
        </p:nvSpPr>
        <p:spPr/>
        <p:txBody>
          <a:bodyPr/>
          <a:lstStyle/>
          <a:p>
            <a:fld id="{261F20CB-BF56-4272-9BFF-462ED059C51B}" type="datetime1">
              <a:rPr lang="en-US" smtClean="0"/>
              <a:pPr/>
              <a:t>6/1/2015</a:t>
            </a:fld>
            <a:endParaRPr lang="en-US" dirty="0"/>
          </a:p>
        </p:txBody>
      </p:sp>
      <p:sp>
        <p:nvSpPr>
          <p:cNvPr id="4" name="Slide Number Placeholder 3"/>
          <p:cNvSpPr>
            <a:spLocks noGrp="1"/>
          </p:cNvSpPr>
          <p:nvPr>
            <p:ph type="sldNum" sz="quarter" idx="12"/>
          </p:nvPr>
        </p:nvSpPr>
        <p:spPr/>
        <p:txBody>
          <a:bodyPr/>
          <a:lstStyle/>
          <a:p>
            <a:fld id="{4A62262A-CF23-4B87-BF85-7093FBF061B7}" type="slidenum">
              <a:rPr lang="en-US" smtClean="0"/>
              <a:pPr/>
              <a:t>4</a:t>
            </a:fld>
            <a:endParaRPr lang="en-US" dirty="0"/>
          </a:p>
        </p:txBody>
      </p:sp>
      <p:sp>
        <p:nvSpPr>
          <p:cNvPr id="5" name="Title 4"/>
          <p:cNvSpPr>
            <a:spLocks noGrp="1"/>
          </p:cNvSpPr>
          <p:nvPr>
            <p:ph type="title"/>
          </p:nvPr>
        </p:nvSpPr>
        <p:spPr/>
        <p:txBody>
          <a:bodyPr/>
          <a:lstStyle/>
          <a:p>
            <a:pPr algn="l"/>
            <a:r>
              <a:rPr lang="en-US" dirty="0" smtClean="0"/>
              <a:t>   Proposed </a:t>
            </a:r>
            <a:r>
              <a:rPr lang="en-US" dirty="0" smtClean="0"/>
              <a:t>Technology       </a:t>
            </a:r>
            <a:endParaRPr lang="en-US" dirty="0"/>
          </a:p>
        </p:txBody>
      </p:sp>
    </p:spTree>
  </p:cSld>
  <p:clrMapOvr>
    <a:masterClrMapping/>
  </p:clrMapOvr>
  <p:transition>
    <p:fade thruBlk="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614948" y="475714"/>
            <a:ext cx="7771510" cy="945051"/>
          </a:xfrm>
        </p:spPr>
        <p:txBody>
          <a:bodyPr/>
          <a:lstStyle/>
          <a:p>
            <a:pPr algn="l"/>
            <a:r>
              <a:rPr lang="en-US" dirty="0" smtClean="0"/>
              <a:t>Block Diagram</a:t>
            </a:r>
            <a:endParaRPr lang="en-US" dirty="0"/>
          </a:p>
        </p:txBody>
      </p:sp>
      <p:sp>
        <p:nvSpPr>
          <p:cNvPr id="3" name="Date Placeholder 2"/>
          <p:cNvSpPr>
            <a:spLocks noGrp="1"/>
          </p:cNvSpPr>
          <p:nvPr>
            <p:ph type="dt" sz="half" idx="10"/>
          </p:nvPr>
        </p:nvSpPr>
        <p:spPr/>
        <p:txBody>
          <a:bodyPr/>
          <a:lstStyle/>
          <a:p>
            <a:fld id="{261F20CB-BF56-4272-9BFF-462ED059C51B}" type="datetime1">
              <a:rPr lang="en-US" smtClean="0"/>
              <a:pPr/>
              <a:t>6/1/2015</a:t>
            </a:fld>
            <a:endParaRPr lang="en-US" dirty="0"/>
          </a:p>
        </p:txBody>
      </p:sp>
      <p:sp>
        <p:nvSpPr>
          <p:cNvPr id="4" name="Slide Number Placeholder 3"/>
          <p:cNvSpPr>
            <a:spLocks noGrp="1"/>
          </p:cNvSpPr>
          <p:nvPr>
            <p:ph type="sldNum" sz="quarter" idx="12"/>
          </p:nvPr>
        </p:nvSpPr>
        <p:spPr/>
        <p:txBody>
          <a:bodyPr/>
          <a:lstStyle/>
          <a:p>
            <a:fld id="{4A62262A-CF23-4B87-BF85-7093FBF061B7}" type="slidenum">
              <a:rPr lang="en-US" smtClean="0"/>
              <a:pPr/>
              <a:t>5</a:t>
            </a:fld>
            <a:endParaRPr lang="en-US" dirty="0"/>
          </a:p>
        </p:txBody>
      </p:sp>
      <p:pic>
        <p:nvPicPr>
          <p:cNvPr id="8" name="Picture 7"/>
          <p:cNvPicPr/>
          <p:nvPr/>
        </p:nvPicPr>
        <p:blipFill>
          <a:blip r:embed="rId3"/>
          <a:srcRect/>
          <a:stretch>
            <a:fillRect/>
          </a:stretch>
        </p:blipFill>
        <p:spPr bwMode="auto">
          <a:xfrm>
            <a:off x="762000" y="1295400"/>
            <a:ext cx="8153400" cy="5029200"/>
          </a:xfrm>
          <a:prstGeom prst="rect">
            <a:avLst/>
          </a:prstGeom>
          <a:noFill/>
          <a:ln w="9525">
            <a:noFill/>
            <a:miter lim="800000"/>
            <a:headEnd/>
            <a:tailEnd/>
          </a:ln>
        </p:spPr>
      </p:pic>
    </p:spTree>
  </p:cSld>
  <p:clrMapOvr>
    <a:masterClrMapping/>
  </p:clrMapOvr>
  <p:transition>
    <p:fade thruBlk="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3400" y="1371600"/>
            <a:ext cx="6781800" cy="3611563"/>
          </a:xfrm>
        </p:spPr>
        <p:txBody>
          <a:bodyPr>
            <a:noAutofit/>
          </a:bodyPr>
          <a:lstStyle/>
          <a:p>
            <a:pPr>
              <a:buNone/>
            </a:pPr>
            <a:endParaRPr lang="en-US" sz="1400" dirty="0" smtClean="0"/>
          </a:p>
          <a:p>
            <a:r>
              <a:rPr lang="en-US" sz="1800" dirty="0" smtClean="0"/>
              <a:t> ATMEL ATMEGA 8 (an AVR based microcontroller)</a:t>
            </a:r>
          </a:p>
          <a:p>
            <a:endParaRPr lang="en-US" sz="1800" dirty="0" smtClean="0"/>
          </a:p>
          <a:p>
            <a:r>
              <a:rPr lang="en-US" sz="1800" dirty="0" smtClean="0"/>
              <a:t>Sensors</a:t>
            </a:r>
          </a:p>
          <a:p>
            <a:pPr>
              <a:buNone/>
            </a:pPr>
            <a:r>
              <a:rPr lang="en-US" sz="1400" dirty="0" smtClean="0"/>
              <a:t/>
            </a:r>
            <a:br>
              <a:rPr lang="en-US" sz="1400" dirty="0" smtClean="0"/>
            </a:br>
            <a:r>
              <a:rPr lang="en-US" sz="1600" dirty="0" smtClean="0">
                <a:latin typeface="Times New Roman" pitchFamily="18" charset="0"/>
              </a:rPr>
              <a:t>•  PIR sensor –passive infrared sensors</a:t>
            </a:r>
          </a:p>
          <a:p>
            <a:pPr>
              <a:buNone/>
            </a:pPr>
            <a:r>
              <a:rPr lang="en-US" sz="1600" dirty="0" smtClean="0">
                <a:latin typeface="Times New Roman" pitchFamily="18" charset="0"/>
              </a:rPr>
              <a:t/>
            </a:r>
            <a:br>
              <a:rPr lang="en-US" sz="1600" dirty="0" smtClean="0">
                <a:latin typeface="Times New Roman" pitchFamily="18" charset="0"/>
              </a:rPr>
            </a:br>
            <a:r>
              <a:rPr lang="en-US" sz="1600" dirty="0" smtClean="0">
                <a:latin typeface="Times New Roman" pitchFamily="18" charset="0"/>
              </a:rPr>
              <a:t>•  Ultrasonic sensor</a:t>
            </a:r>
          </a:p>
          <a:p>
            <a:pPr>
              <a:buNone/>
            </a:pPr>
            <a:r>
              <a:rPr lang="en-US" sz="1600" dirty="0" smtClean="0">
                <a:latin typeface="Times New Roman" pitchFamily="18" charset="0"/>
              </a:rPr>
              <a:t/>
            </a:r>
            <a:br>
              <a:rPr lang="en-US" sz="1600" dirty="0" smtClean="0">
                <a:latin typeface="Times New Roman" pitchFamily="18" charset="0"/>
              </a:rPr>
            </a:br>
            <a:r>
              <a:rPr lang="en-US" sz="1600" dirty="0" smtClean="0">
                <a:latin typeface="Times New Roman" pitchFamily="18" charset="0"/>
              </a:rPr>
              <a:t>•  Water sensor(two wires)</a:t>
            </a:r>
          </a:p>
          <a:p>
            <a:pPr>
              <a:buNone/>
            </a:pPr>
            <a:r>
              <a:rPr lang="en-US" sz="1600" dirty="0" smtClean="0">
                <a:latin typeface="Times New Roman" pitchFamily="18" charset="0"/>
              </a:rPr>
              <a:t/>
            </a:r>
            <a:br>
              <a:rPr lang="en-US" sz="1600" dirty="0" smtClean="0">
                <a:latin typeface="Times New Roman" pitchFamily="18" charset="0"/>
              </a:rPr>
            </a:br>
            <a:r>
              <a:rPr lang="en-US" sz="1600" dirty="0" smtClean="0">
                <a:latin typeface="Times New Roman" pitchFamily="18" charset="0"/>
              </a:rPr>
              <a:t>•  LDR sensor</a:t>
            </a:r>
          </a:p>
          <a:p>
            <a:endParaRPr lang="en-US" sz="1400" dirty="0" smtClean="0"/>
          </a:p>
        </p:txBody>
      </p:sp>
      <p:sp>
        <p:nvSpPr>
          <p:cNvPr id="3" name="Date Placeholder 2"/>
          <p:cNvSpPr>
            <a:spLocks noGrp="1"/>
          </p:cNvSpPr>
          <p:nvPr>
            <p:ph type="dt" sz="half" idx="10"/>
          </p:nvPr>
        </p:nvSpPr>
        <p:spPr/>
        <p:txBody>
          <a:bodyPr/>
          <a:lstStyle/>
          <a:p>
            <a:fld id="{261F20CB-BF56-4272-9BFF-462ED059C51B}" type="datetime1">
              <a:rPr lang="en-US" smtClean="0"/>
              <a:pPr/>
              <a:t>6/1/2015</a:t>
            </a:fld>
            <a:endParaRPr lang="en-US" dirty="0"/>
          </a:p>
        </p:txBody>
      </p:sp>
      <p:sp>
        <p:nvSpPr>
          <p:cNvPr id="4" name="Slide Number Placeholder 3"/>
          <p:cNvSpPr>
            <a:spLocks noGrp="1"/>
          </p:cNvSpPr>
          <p:nvPr>
            <p:ph type="sldNum" sz="quarter" idx="12"/>
          </p:nvPr>
        </p:nvSpPr>
        <p:spPr/>
        <p:txBody>
          <a:bodyPr/>
          <a:lstStyle/>
          <a:p>
            <a:fld id="{4A62262A-CF23-4B87-BF85-7093FBF061B7}" type="slidenum">
              <a:rPr lang="en-US" smtClean="0"/>
              <a:pPr/>
              <a:t>6</a:t>
            </a:fld>
            <a:endParaRPr lang="en-US" dirty="0"/>
          </a:p>
        </p:txBody>
      </p:sp>
      <p:sp>
        <p:nvSpPr>
          <p:cNvPr id="5" name="Title 4"/>
          <p:cNvSpPr>
            <a:spLocks noGrp="1"/>
          </p:cNvSpPr>
          <p:nvPr>
            <p:ph type="title"/>
          </p:nvPr>
        </p:nvSpPr>
        <p:spPr/>
        <p:txBody>
          <a:bodyPr/>
          <a:lstStyle/>
          <a:p>
            <a:pPr algn="l"/>
            <a:r>
              <a:rPr lang="en-US" dirty="0" smtClean="0"/>
              <a:t>Hardware Requirements</a:t>
            </a:r>
            <a:endParaRPr lang="en-US" dirty="0"/>
          </a:p>
        </p:txBody>
      </p:sp>
    </p:spTree>
  </p:cSld>
  <p:clrMapOvr>
    <a:masterClrMapping/>
  </p:clrMapOvr>
  <p:transition>
    <p:fade thruBlk="1"/>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1900" dirty="0" smtClean="0"/>
              <a:t>Voltage regulator </a:t>
            </a:r>
          </a:p>
          <a:p>
            <a:endParaRPr lang="en-US" sz="1900" dirty="0" smtClean="0"/>
          </a:p>
          <a:p>
            <a:r>
              <a:rPr lang="en-US" sz="1900" dirty="0" smtClean="0"/>
              <a:t> Power supply </a:t>
            </a:r>
          </a:p>
          <a:p>
            <a:endParaRPr lang="en-US" sz="1900" dirty="0" smtClean="0"/>
          </a:p>
          <a:p>
            <a:r>
              <a:rPr lang="en-US" sz="1900" dirty="0" smtClean="0"/>
              <a:t> Master board (PCB) consisting of regular components which subject to  change as per the requirements</a:t>
            </a:r>
            <a:r>
              <a:rPr lang="en-US" sz="1900" dirty="0" smtClean="0"/>
              <a:t>.</a:t>
            </a:r>
          </a:p>
          <a:p>
            <a:pPr>
              <a:buNone/>
            </a:pPr>
            <a:endParaRPr lang="en-US" sz="1900" dirty="0" smtClean="0"/>
          </a:p>
          <a:p>
            <a:r>
              <a:rPr lang="en-US" sz="1900" dirty="0" smtClean="0"/>
              <a:t>Miscellaneous : alarm, switches, connecting wires, resistors, relays etc. </a:t>
            </a:r>
          </a:p>
          <a:p>
            <a:endParaRPr lang="en-US" dirty="0" smtClean="0"/>
          </a:p>
          <a:p>
            <a:endParaRPr lang="en-US" sz="2400" dirty="0" smtClean="0"/>
          </a:p>
          <a:p>
            <a:endParaRPr lang="en-US" dirty="0"/>
          </a:p>
        </p:txBody>
      </p:sp>
      <p:sp>
        <p:nvSpPr>
          <p:cNvPr id="3" name="Date Placeholder 2"/>
          <p:cNvSpPr>
            <a:spLocks noGrp="1"/>
          </p:cNvSpPr>
          <p:nvPr>
            <p:ph type="dt" sz="half" idx="10"/>
          </p:nvPr>
        </p:nvSpPr>
        <p:spPr/>
        <p:txBody>
          <a:bodyPr/>
          <a:lstStyle/>
          <a:p>
            <a:fld id="{261F20CB-BF56-4272-9BFF-462ED059C51B}" type="datetime1">
              <a:rPr lang="en-US" smtClean="0"/>
              <a:pPr/>
              <a:t>6/1/2015</a:t>
            </a:fld>
            <a:endParaRPr lang="en-US" dirty="0"/>
          </a:p>
        </p:txBody>
      </p:sp>
      <p:sp>
        <p:nvSpPr>
          <p:cNvPr id="4" name="Slide Number Placeholder 3"/>
          <p:cNvSpPr>
            <a:spLocks noGrp="1"/>
          </p:cNvSpPr>
          <p:nvPr>
            <p:ph type="sldNum" sz="quarter" idx="12"/>
          </p:nvPr>
        </p:nvSpPr>
        <p:spPr/>
        <p:txBody>
          <a:bodyPr/>
          <a:lstStyle/>
          <a:p>
            <a:fld id="{4A62262A-CF23-4B87-BF85-7093FBF061B7}" type="slidenum">
              <a:rPr lang="en-US" smtClean="0"/>
              <a:pPr/>
              <a:t>7</a:t>
            </a:fld>
            <a:endParaRPr lang="en-US" dirty="0"/>
          </a:p>
        </p:txBody>
      </p:sp>
      <p:sp>
        <p:nvSpPr>
          <p:cNvPr id="5" name="Title 4"/>
          <p:cNvSpPr>
            <a:spLocks noGrp="1"/>
          </p:cNvSpPr>
          <p:nvPr>
            <p:ph type="title"/>
          </p:nvPr>
        </p:nvSpPr>
        <p:spPr/>
        <p:txBody>
          <a:bodyPr/>
          <a:lstStyle/>
          <a:p>
            <a:pPr algn="l"/>
            <a:r>
              <a:rPr lang="en-US" dirty="0" smtClean="0"/>
              <a:t>    ..Continued</a:t>
            </a:r>
            <a:endParaRPr lang="en-US" dirty="0"/>
          </a:p>
        </p:txBody>
      </p:sp>
    </p:spTree>
  </p:cSld>
  <p:clrMapOvr>
    <a:masterClrMapping/>
  </p:clrMapOvr>
  <p:transition>
    <p:fade thruBlk="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000" dirty="0" smtClean="0">
                <a:latin typeface="Times New Roman" pitchFamily="18" charset="0"/>
              </a:rPr>
              <a:t>We’ve written our code in </a:t>
            </a:r>
            <a:r>
              <a:rPr lang="en-US" sz="2000" dirty="0" smtClean="0">
                <a:latin typeface="Times New Roman" pitchFamily="18" charset="0"/>
              </a:rPr>
              <a:t>Atmel Studio </a:t>
            </a:r>
            <a:r>
              <a:rPr lang="en-US" sz="2000" dirty="0" smtClean="0">
                <a:latin typeface="Times New Roman" pitchFamily="18" charset="0"/>
              </a:rPr>
              <a:t>6 for our project.</a:t>
            </a:r>
            <a:endParaRPr lang="en-US" sz="2000" dirty="0" smtClean="0">
              <a:latin typeface="Times New Roman" pitchFamily="18" charset="0"/>
            </a:endParaRPr>
          </a:p>
          <a:p>
            <a:endParaRPr lang="en-US" sz="2000" dirty="0" smtClean="0">
              <a:latin typeface="Times New Roman" pitchFamily="18" charset="0"/>
            </a:endParaRPr>
          </a:p>
          <a:p>
            <a:pPr fontAlgn="base"/>
            <a:r>
              <a:rPr lang="en-US" sz="2000" dirty="0" smtClean="0">
                <a:latin typeface="Times New Roman" pitchFamily="18" charset="0"/>
              </a:rPr>
              <a:t>Atmel</a:t>
            </a:r>
            <a:r>
              <a:rPr lang="en-US" sz="2000" baseline="30000" dirty="0" smtClean="0">
                <a:latin typeface="Times New Roman" pitchFamily="18" charset="0"/>
              </a:rPr>
              <a:t>®</a:t>
            </a:r>
            <a:r>
              <a:rPr lang="en-US" sz="2000" dirty="0" smtClean="0">
                <a:latin typeface="Times New Roman" pitchFamily="18" charset="0"/>
              </a:rPr>
              <a:t> Studio 6 is the integrated development platform (IDP) for developing and debugging Atmel ARM</a:t>
            </a:r>
            <a:r>
              <a:rPr lang="en-US" sz="2000" baseline="30000" dirty="0" smtClean="0">
                <a:latin typeface="Times New Roman" pitchFamily="18" charset="0"/>
              </a:rPr>
              <a:t>®</a:t>
            </a:r>
            <a:r>
              <a:rPr lang="en-US" sz="2000" dirty="0" smtClean="0">
                <a:latin typeface="Times New Roman" pitchFamily="18" charset="0"/>
              </a:rPr>
              <a:t> Cortex</a:t>
            </a:r>
            <a:r>
              <a:rPr lang="en-US" sz="2000" baseline="30000" dirty="0" smtClean="0">
                <a:latin typeface="Times New Roman" pitchFamily="18" charset="0"/>
              </a:rPr>
              <a:t>®</a:t>
            </a:r>
            <a:r>
              <a:rPr lang="en-US" sz="2000" dirty="0" smtClean="0">
                <a:latin typeface="Times New Roman" pitchFamily="18" charset="0"/>
              </a:rPr>
              <a:t>-M and Atmel AVR</a:t>
            </a:r>
            <a:r>
              <a:rPr lang="en-US" sz="2000" baseline="30000" dirty="0" smtClean="0">
                <a:latin typeface="Times New Roman" pitchFamily="18" charset="0"/>
              </a:rPr>
              <a:t>®</a:t>
            </a:r>
            <a:r>
              <a:rPr lang="en-US" sz="2000" dirty="0" smtClean="0">
                <a:latin typeface="Times New Roman" pitchFamily="18" charset="0"/>
              </a:rPr>
              <a:t> microcontroller (MCU) based applications.</a:t>
            </a:r>
          </a:p>
          <a:p>
            <a:pPr fontAlgn="base">
              <a:buNone/>
            </a:pPr>
            <a:endParaRPr lang="en-US" sz="2000" dirty="0" smtClean="0">
              <a:latin typeface="Times New Roman" pitchFamily="18" charset="0"/>
            </a:endParaRPr>
          </a:p>
          <a:p>
            <a:pPr fontAlgn="base"/>
            <a:r>
              <a:rPr lang="en-US" sz="2000" dirty="0" smtClean="0">
                <a:latin typeface="Times New Roman" pitchFamily="18" charset="0"/>
              </a:rPr>
              <a:t>The Atmel Studio 6 debug your applications written in C/C++ or assembly code.</a:t>
            </a:r>
          </a:p>
          <a:p>
            <a:pPr fontAlgn="base"/>
            <a:endParaRPr lang="en-US" sz="2000" dirty="0" smtClean="0">
              <a:latin typeface="Times New Roman" pitchFamily="18" charset="0"/>
            </a:endParaRPr>
          </a:p>
          <a:p>
            <a:pPr fontAlgn="base"/>
            <a:r>
              <a:rPr lang="en-US" sz="2000" dirty="0" smtClean="0">
                <a:latin typeface="Times New Roman" pitchFamily="18" charset="0"/>
              </a:rPr>
              <a:t>Atmel Studio 6 is free of charge and is integrated with the Atmel Software Framework (ASF)—a large library of free source code with 1,600 ARM and AVR project examples. </a:t>
            </a:r>
          </a:p>
          <a:p>
            <a:pPr fontAlgn="base">
              <a:buNone/>
            </a:pPr>
            <a:r>
              <a:rPr lang="en-US" sz="2000" dirty="0" smtClean="0">
                <a:latin typeface="Times New Roman" pitchFamily="18" charset="0"/>
              </a:rPr>
              <a:t> </a:t>
            </a:r>
          </a:p>
        </p:txBody>
      </p:sp>
      <p:sp>
        <p:nvSpPr>
          <p:cNvPr id="3" name="Date Placeholder 2"/>
          <p:cNvSpPr>
            <a:spLocks noGrp="1"/>
          </p:cNvSpPr>
          <p:nvPr>
            <p:ph type="dt" sz="half" idx="10"/>
          </p:nvPr>
        </p:nvSpPr>
        <p:spPr/>
        <p:txBody>
          <a:bodyPr/>
          <a:lstStyle/>
          <a:p>
            <a:fld id="{261F20CB-BF56-4272-9BFF-462ED059C51B}" type="datetime1">
              <a:rPr lang="en-US" smtClean="0"/>
              <a:pPr/>
              <a:t>6/1/2015</a:t>
            </a:fld>
            <a:endParaRPr lang="en-US" dirty="0"/>
          </a:p>
        </p:txBody>
      </p:sp>
      <p:sp>
        <p:nvSpPr>
          <p:cNvPr id="4" name="Slide Number Placeholder 3"/>
          <p:cNvSpPr>
            <a:spLocks noGrp="1"/>
          </p:cNvSpPr>
          <p:nvPr>
            <p:ph type="sldNum" sz="quarter" idx="12"/>
          </p:nvPr>
        </p:nvSpPr>
        <p:spPr/>
        <p:txBody>
          <a:bodyPr/>
          <a:lstStyle/>
          <a:p>
            <a:fld id="{4A62262A-CF23-4B87-BF85-7093FBF061B7}" type="slidenum">
              <a:rPr lang="en-US" smtClean="0"/>
              <a:pPr/>
              <a:t>8</a:t>
            </a:fld>
            <a:endParaRPr lang="en-US" dirty="0"/>
          </a:p>
        </p:txBody>
      </p:sp>
      <p:sp>
        <p:nvSpPr>
          <p:cNvPr id="5" name="Title 4"/>
          <p:cNvSpPr>
            <a:spLocks noGrp="1"/>
          </p:cNvSpPr>
          <p:nvPr>
            <p:ph type="title"/>
          </p:nvPr>
        </p:nvSpPr>
        <p:spPr/>
        <p:txBody>
          <a:bodyPr/>
          <a:lstStyle/>
          <a:p>
            <a:pPr algn="l"/>
            <a:r>
              <a:rPr lang="en-US" dirty="0" smtClean="0"/>
              <a:t>    Software</a:t>
            </a:r>
            <a:endParaRPr lang="en-US" dirty="0"/>
          </a:p>
        </p:txBody>
      </p:sp>
    </p:spTree>
  </p:cSld>
  <p:clrMapOvr>
    <a:masterClrMapping/>
  </p:clrMapOvr>
  <p:transition>
    <p:fade thruBlk="1"/>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IMG_20150531_165454.jpg"/>
          <p:cNvPicPr>
            <a:picLocks noGrp="1" noChangeAspect="1"/>
          </p:cNvPicPr>
          <p:nvPr>
            <p:ph idx="1"/>
          </p:nvPr>
        </p:nvPicPr>
        <p:blipFill>
          <a:blip r:embed="rId2" cstate="print"/>
          <a:stretch>
            <a:fillRect/>
          </a:stretch>
        </p:blipFill>
        <p:spPr>
          <a:xfrm>
            <a:off x="-1" y="1371600"/>
            <a:ext cx="9144001" cy="5486400"/>
          </a:xfrm>
        </p:spPr>
      </p:pic>
      <p:sp>
        <p:nvSpPr>
          <p:cNvPr id="3" name="Date Placeholder 2"/>
          <p:cNvSpPr>
            <a:spLocks noGrp="1"/>
          </p:cNvSpPr>
          <p:nvPr>
            <p:ph type="dt" sz="half" idx="10"/>
          </p:nvPr>
        </p:nvSpPr>
        <p:spPr/>
        <p:txBody>
          <a:bodyPr/>
          <a:lstStyle/>
          <a:p>
            <a:fld id="{261F20CB-BF56-4272-9BFF-462ED059C51B}" type="datetime1">
              <a:rPr lang="en-US" smtClean="0"/>
              <a:pPr/>
              <a:t>6/1/2015</a:t>
            </a:fld>
            <a:endParaRPr lang="en-US" dirty="0"/>
          </a:p>
        </p:txBody>
      </p:sp>
      <p:sp>
        <p:nvSpPr>
          <p:cNvPr id="4" name="Slide Number Placeholder 3"/>
          <p:cNvSpPr>
            <a:spLocks noGrp="1"/>
          </p:cNvSpPr>
          <p:nvPr>
            <p:ph type="sldNum" sz="quarter" idx="12"/>
          </p:nvPr>
        </p:nvSpPr>
        <p:spPr/>
        <p:txBody>
          <a:bodyPr/>
          <a:lstStyle/>
          <a:p>
            <a:fld id="{4A62262A-CF23-4B87-BF85-7093FBF061B7}" type="slidenum">
              <a:rPr lang="en-US" smtClean="0"/>
              <a:pPr/>
              <a:t>9</a:t>
            </a:fld>
            <a:endParaRPr lang="en-US" dirty="0"/>
          </a:p>
        </p:txBody>
      </p:sp>
      <p:sp>
        <p:nvSpPr>
          <p:cNvPr id="8" name="Title 4"/>
          <p:cNvSpPr>
            <a:spLocks noGrp="1"/>
          </p:cNvSpPr>
          <p:nvPr>
            <p:ph type="title"/>
          </p:nvPr>
        </p:nvSpPr>
        <p:spPr>
          <a:xfrm>
            <a:off x="457200" y="274638"/>
            <a:ext cx="6248400" cy="868362"/>
          </a:xfrm>
        </p:spPr>
        <p:txBody>
          <a:bodyPr>
            <a:normAutofit/>
          </a:bodyPr>
          <a:lstStyle/>
          <a:p>
            <a:pPr algn="l"/>
            <a:r>
              <a:rPr lang="en-US" sz="3200" dirty="0" smtClean="0"/>
              <a:t> On writing the program</a:t>
            </a:r>
            <a:endParaRPr lang="en-US" sz="3200" dirty="0"/>
          </a:p>
        </p:txBody>
      </p:sp>
    </p:spTree>
  </p:cSld>
  <p:clrMapOvr>
    <a:masterClrMapping/>
  </p:clrMapOvr>
  <p:transition>
    <p:fade thruBlk="1"/>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649</TotalTime>
  <Words>329</Words>
  <Application>Microsoft Office PowerPoint</Application>
  <PresentationFormat>On-screen Show (4:3)</PresentationFormat>
  <Paragraphs>127</Paragraphs>
  <Slides>17</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Palatino Linotype</vt:lpstr>
      <vt:lpstr>Times New Roman</vt:lpstr>
      <vt:lpstr>Wingdings</vt:lpstr>
      <vt:lpstr>Calibri</vt:lpstr>
      <vt:lpstr>Courier New</vt:lpstr>
      <vt:lpstr>Office Theme</vt:lpstr>
      <vt:lpstr>Techno-Cane *A  guide for Blind</vt:lpstr>
      <vt:lpstr>    Our Inspiration</vt:lpstr>
      <vt:lpstr> Current Technology</vt:lpstr>
      <vt:lpstr>   Proposed Technology       </vt:lpstr>
      <vt:lpstr>Block Diagram</vt:lpstr>
      <vt:lpstr>Hardware Requirements</vt:lpstr>
      <vt:lpstr>    ..Continued</vt:lpstr>
      <vt:lpstr>    Software</vt:lpstr>
      <vt:lpstr> On writing the program</vt:lpstr>
      <vt:lpstr>Successfully uploaded the program</vt:lpstr>
      <vt:lpstr>Circuit Designed</vt:lpstr>
      <vt:lpstr> Hardware Designed         </vt:lpstr>
      <vt:lpstr>   Flow chart</vt:lpstr>
      <vt:lpstr>   Conclusion</vt:lpstr>
      <vt:lpstr>  Future work</vt:lpstr>
      <vt:lpstr> 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Pallavi</dc:creator>
  <cp:lastModifiedBy>user</cp:lastModifiedBy>
  <cp:revision>135</cp:revision>
  <dcterms:created xsi:type="dcterms:W3CDTF">2014-10-13T09:53:17Z</dcterms:created>
  <dcterms:modified xsi:type="dcterms:W3CDTF">2015-06-01T01:07:40Z</dcterms:modified>
</cp:coreProperties>
</file>