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799" r:id="rId4"/>
    <p:sldId id="767" r:id="rId5"/>
    <p:sldId id="800" r:id="rId6"/>
    <p:sldId id="804" r:id="rId7"/>
    <p:sldId id="801" r:id="rId8"/>
    <p:sldId id="802" r:id="rId9"/>
    <p:sldId id="803" r:id="rId10"/>
    <p:sldId id="805" r:id="rId11"/>
    <p:sldId id="807" r:id="rId12"/>
    <p:sldId id="809" r:id="rId13"/>
    <p:sldId id="810" r:id="rId14"/>
    <p:sldId id="819" r:id="rId15"/>
    <p:sldId id="818" r:id="rId16"/>
    <p:sldId id="806" r:id="rId17"/>
    <p:sldId id="811" r:id="rId18"/>
    <p:sldId id="812" r:id="rId19"/>
    <p:sldId id="813" r:id="rId20"/>
    <p:sldId id="815" r:id="rId21"/>
    <p:sldId id="817" r:id="rId22"/>
    <p:sldId id="820" r:id="rId23"/>
    <p:sldId id="816" r:id="rId24"/>
    <p:sldId id="814" r:id="rId25"/>
    <p:sldId id="704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103" d="100"/>
          <a:sy n="103" d="100"/>
        </p:scale>
        <p:origin x="-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237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Gnutella: cannot control how the network is formed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</a:t>
            </a:r>
            <a:r>
              <a:rPr lang="en-US" smtClean="0"/>
              <a:t>Spring</a:t>
            </a:r>
            <a:r>
              <a:rPr lang="en-US" baseline="0" smtClean="0"/>
              <a:t> 2014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Distributed Hash Tables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Consider problem of data partition:  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Given document X, choose one of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servers to use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Two-level mapping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one (or more) data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item(s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 to a hash value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the distribution should be balanced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a hash value to a server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each server load should be balanced even with node join/leave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Suppose we use modulo hashing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Number servers 1..k</a:t>
            </a:r>
          </a:p>
          <a:p>
            <a:pPr eaLnBrk="1" hangingPunct="1"/>
            <a:r>
              <a:rPr lang="en-US" dirty="0" smtClean="0"/>
              <a:t>Place X on server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(X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</a:rPr>
              <a:t>Problem?  Data may not be uniformly distributed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519176" cy="5899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8" name="Straight Arrow Connector 17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Place X on server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hash (X)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endParaRPr lang="en-US" i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>
                <a:ea typeface="ＭＳ Ｐゴシック" pitchFamily="-65" charset="-128"/>
              </a:rPr>
              <a:t>Problem?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</a:rPr>
              <a:t>What happens if a server fails or joins (</a:t>
            </a:r>
            <a:r>
              <a:rPr lang="en-US" sz="2200" dirty="0" err="1" smtClean="0">
                <a:ea typeface="ＭＳ Ｐゴシック" pitchFamily="-65" charset="-128"/>
              </a:rPr>
              <a:t>k</a:t>
            </a:r>
            <a:r>
              <a:rPr lang="en-US" sz="2200" dirty="0" smtClean="0">
                <a:ea typeface="ＭＳ Ｐゴシック" pitchFamily="-65" charset="-128"/>
              </a:rPr>
              <a:t> </a:t>
            </a:r>
            <a:r>
              <a:rPr lang="en-US" sz="2200" dirty="0" err="1" smtClean="0">
                <a:ea typeface="ＭＳ Ｐゴシック" pitchFamily="-65" charset="-128"/>
                <a:sym typeface="Wingdings" pitchFamily="-65" charset="2"/>
              </a:rPr>
              <a:t></a:t>
            </a:r>
            <a:r>
              <a:rPr lang="en-US" sz="2200" dirty="0" smtClean="0">
                <a:ea typeface="ＭＳ Ｐゴシック" pitchFamily="-65" charset="-128"/>
                <a:sym typeface="Wingdings" pitchFamily="-65" charset="2"/>
              </a:rPr>
              <a:t> k±1)?</a:t>
            </a:r>
          </a:p>
          <a:p>
            <a:pPr lvl="1" eaLnBrk="1" hangingPunct="1"/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sym typeface="Wingdings" pitchFamily="-65" charset="2"/>
              </a:rPr>
              <a:t>Answer:  (Almost) all entries get remapped to new nodes!</a:t>
            </a:r>
            <a:endParaRPr lang="en-US" sz="2200" dirty="0" smtClean="0">
              <a:solidFill>
                <a:srgbClr val="FF0000"/>
              </a:solidFill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due in ~2 weeks</a:t>
            </a:r>
          </a:p>
          <a:p>
            <a:r>
              <a:rPr lang="en-US" dirty="0" smtClean="0"/>
              <a:t>(In class) Midterm on Wednesday (3/12)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DHT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hash table system using consistent hashing</a:t>
            </a:r>
          </a:p>
          <a:p>
            <a:r>
              <a:rPr lang="en-US" dirty="0" smtClean="0"/>
              <a:t>Organizes nodes in a ring</a:t>
            </a:r>
          </a:p>
          <a:p>
            <a:r>
              <a:rPr lang="en-US" dirty="0" smtClean="0"/>
              <a:t>Maintains neighbors for correctness and shortcuts for performance</a:t>
            </a:r>
          </a:p>
          <a:p>
            <a:r>
              <a:rPr lang="en-US" dirty="0" smtClean="0"/>
              <a:t>DHT in general</a:t>
            </a:r>
          </a:p>
          <a:p>
            <a:pPr lvl="1"/>
            <a:r>
              <a:rPr lang="en-US" dirty="0" smtClean="0"/>
              <a:t>DHT systems are </a:t>
            </a:r>
            <a:r>
              <a:rPr lang="en-US" dirty="0" smtClean="0">
                <a:solidFill>
                  <a:srgbClr val="0000FF"/>
                </a:solidFill>
              </a:rPr>
              <a:t>“structured” </a:t>
            </a:r>
            <a:r>
              <a:rPr lang="en-US" dirty="0" smtClean="0"/>
              <a:t>peer-to-peer as opposed to </a:t>
            </a:r>
            <a:r>
              <a:rPr lang="en-US" dirty="0" smtClean="0">
                <a:solidFill>
                  <a:srgbClr val="0000FF"/>
                </a:solidFill>
              </a:rPr>
              <a:t>“unstructured”</a:t>
            </a:r>
            <a:r>
              <a:rPr lang="en-US" dirty="0" smtClean="0"/>
              <a:t> peer-to-peer such as Napster, Gnutella, etc.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Used as a base system</a:t>
            </a:r>
            <a:r>
              <a:rPr lang="en-US" dirty="0" smtClean="0"/>
              <a:t> for other systems, e.g., many “</a:t>
            </a:r>
            <a:r>
              <a:rPr lang="en-US" dirty="0" err="1" smtClean="0"/>
              <a:t>trackerless</a:t>
            </a:r>
            <a:r>
              <a:rPr lang="en-US" dirty="0" smtClean="0"/>
              <a:t>” </a:t>
            </a:r>
            <a:r>
              <a:rPr lang="en-US" dirty="0" err="1" smtClean="0"/>
              <a:t>BitTorrent</a:t>
            </a:r>
            <a:r>
              <a:rPr lang="en-US" dirty="0" smtClean="0"/>
              <a:t> clients, Amazon Dynamo, distributed repositories, distributed file systems,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/>
              <a:t>Represent the hash key space as a ring</a:t>
            </a:r>
          </a:p>
          <a:p>
            <a:r>
              <a:rPr lang="en-US" dirty="0" smtClean="0"/>
              <a:t>Use a hash function that evenly distributes items over the hash space, e.g., SHA-1</a:t>
            </a:r>
          </a:p>
          <a:p>
            <a:r>
              <a:rPr lang="en-US" dirty="0" smtClean="0"/>
              <a:t>Map nodes (buckets) in the same ring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DHTs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922837" y="3223597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727825" y="3069609"/>
            <a:ext cx="0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919912" y="3107709"/>
            <a:ext cx="115888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21450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81825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80287" y="3107709"/>
            <a:ext cx="346075" cy="39688"/>
            <a:chOff x="824" y="3950"/>
            <a:chExt cx="218" cy="2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60437" y="5486400"/>
            <a:ext cx="355823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solidFill>
                  <a:srgbClr val="009900"/>
                </a:solidFill>
                <a:sym typeface="Wingdings" pitchFamily="-65" charset="2"/>
              </a:rPr>
              <a:t>Hash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27162" y="3761759"/>
            <a:ext cx="1553480" cy="1323439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Id space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represented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 a ring.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764462" y="3491884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456612" y="4874597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58075" y="6257309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960937" y="4184034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487" y="6219209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802562" y="6027122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81750" y="3107709"/>
            <a:ext cx="115887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545137" y="2712422"/>
            <a:ext cx="9636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128</a:t>
            </a:r>
            <a:r>
              <a:rPr lang="en-US"/>
              <a:t>-1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575300" y="3491884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965200" y="5181600"/>
            <a:ext cx="301622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r>
              <a:rPr lang="en-US" dirty="0" smtClean="0"/>
              <a:t>Maps data items to its “successor” node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Even distribution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Few changes as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nodes come and go…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1901825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66025" y="21701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58175" y="35528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59638" y="49355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62500" y="2862263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07050" y="4897438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604125" y="47053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359275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94338" y="20542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hape 15"/>
          <p:cNvCxnSpPr>
            <a:stCxn id="6" idx="4"/>
            <a:endCxn id="7" idx="2"/>
          </p:cNvCxnSpPr>
          <p:nvPr/>
        </p:nvCxnSpPr>
        <p:spPr bwMode="auto">
          <a:xfrm rot="16200000" flipH="1">
            <a:off x="7297738" y="2669381"/>
            <a:ext cx="1305719" cy="615156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When nodes come and 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Small changes</a:t>
            </a:r>
            <a:r>
              <a:rPr lang="en-US" dirty="0" smtClean="0"/>
              <a:t> when nodes come and go</a:t>
            </a:r>
          </a:p>
          <a:p>
            <a:pPr lvl="1"/>
            <a:r>
              <a:rPr lang="en-US" dirty="0" smtClean="0"/>
              <a:t>Only affects mapping of keys mapped to the node that comes or goes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51663" y="3044825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45275" y="581025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2688" y="57721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572000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13625" y="36195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491413" y="49260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992813" y="26987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94338" y="27368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57700" y="32750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33838" y="42354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71938" y="46180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72000" y="5502275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hape 26"/>
          <p:cNvCxnSpPr>
            <a:stCxn id="19" idx="2"/>
            <a:endCxn id="11" idx="1"/>
          </p:cNvCxnSpPr>
          <p:nvPr/>
        </p:nvCxnSpPr>
        <p:spPr bwMode="auto">
          <a:xfrm rot="10800000" flipV="1">
            <a:off x="7012315" y="5003006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hape 29"/>
          <p:cNvCxnSpPr>
            <a:stCxn id="19" idx="2"/>
            <a:endCxn id="16" idx="7"/>
          </p:cNvCxnSpPr>
          <p:nvPr/>
        </p:nvCxnSpPr>
        <p:spPr bwMode="auto">
          <a:xfrm rot="10800000" flipV="1">
            <a:off x="6008363" y="5003007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Maintain a circularly linked list around the ring</a:t>
            </a:r>
          </a:p>
          <a:p>
            <a:pPr lvl="1"/>
            <a:r>
              <a:rPr lang="en-US" dirty="0" smtClean="0"/>
              <a:t>Every node has a predecessor and successor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90800" y="21336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24575" y="3784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8900" y="30940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70525" y="49371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360737" y="22860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784475" y="45132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357687" y="53197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933950" y="21717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349875" y="3860800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4576762" y="2325687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3436937" y="2286000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8"/>
          <p:cNvSpPr>
            <a:spLocks/>
          </p:cNvSpPr>
          <p:nvPr/>
        </p:nvSpPr>
        <p:spPr bwMode="auto">
          <a:xfrm>
            <a:off x="2668587" y="2363787"/>
            <a:ext cx="1012825" cy="806450"/>
          </a:xfrm>
          <a:custGeom>
            <a:avLst/>
            <a:gdLst/>
            <a:ahLst/>
            <a:cxnLst>
              <a:cxn ang="0">
                <a:pos x="484" y="0"/>
              </a:cxn>
              <a:cxn ang="0">
                <a:pos x="557" y="411"/>
              </a:cxn>
              <a:cxn ang="0">
                <a:pos x="0" y="508"/>
              </a:cxn>
            </a:cxnLst>
            <a:rect l="0" t="0" r="r" b="b"/>
            <a:pathLst>
              <a:path w="638" h="508">
                <a:moveTo>
                  <a:pt x="484" y="0"/>
                </a:moveTo>
                <a:cubicBezTo>
                  <a:pt x="561" y="163"/>
                  <a:pt x="638" y="326"/>
                  <a:pt x="557" y="411"/>
                </a:cubicBezTo>
                <a:cubicBezTo>
                  <a:pt x="476" y="496"/>
                  <a:pt x="238" y="502"/>
                  <a:pt x="0" y="5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2706687" y="3170237"/>
            <a:ext cx="525463" cy="142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363"/>
              </a:cxn>
              <a:cxn ang="0">
                <a:pos x="97" y="895"/>
              </a:cxn>
            </a:cxnLst>
            <a:rect l="0" t="0" r="r" b="b"/>
            <a:pathLst>
              <a:path w="331" h="895">
                <a:moveTo>
                  <a:pt x="0" y="0"/>
                </a:moveTo>
                <a:cubicBezTo>
                  <a:pt x="149" y="107"/>
                  <a:pt x="299" y="214"/>
                  <a:pt x="315" y="363"/>
                </a:cubicBezTo>
                <a:cubicBezTo>
                  <a:pt x="331" y="512"/>
                  <a:pt x="214" y="703"/>
                  <a:pt x="97" y="89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0"/>
          <p:cNvSpPr>
            <a:spLocks/>
          </p:cNvSpPr>
          <p:nvPr/>
        </p:nvSpPr>
        <p:spPr bwMode="auto">
          <a:xfrm>
            <a:off x="2784475" y="4430712"/>
            <a:ext cx="1651000" cy="928688"/>
          </a:xfrm>
          <a:custGeom>
            <a:avLst/>
            <a:gdLst/>
            <a:ahLst/>
            <a:cxnLst>
              <a:cxn ang="0">
                <a:pos x="0" y="125"/>
              </a:cxn>
              <a:cxn ang="0">
                <a:pos x="604" y="77"/>
              </a:cxn>
              <a:cxn ang="0">
                <a:pos x="1040" y="585"/>
              </a:cxn>
            </a:cxnLst>
            <a:rect l="0" t="0" r="r" b="b"/>
            <a:pathLst>
              <a:path w="1040" h="585">
                <a:moveTo>
                  <a:pt x="0" y="125"/>
                </a:moveTo>
                <a:cubicBezTo>
                  <a:pt x="215" y="62"/>
                  <a:pt x="431" y="0"/>
                  <a:pt x="604" y="77"/>
                </a:cubicBezTo>
                <a:cubicBezTo>
                  <a:pt x="777" y="154"/>
                  <a:pt x="908" y="369"/>
                  <a:pt x="1040" y="58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>
            <a:off x="4397375" y="4770437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95912" y="5091112"/>
            <a:ext cx="91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394450" y="3668712"/>
            <a:ext cx="844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030662" y="5551487"/>
            <a:ext cx="8794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succ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Basic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hop by hop via successors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O(n</a:t>
            </a:r>
            <a:r>
              <a:rPr lang="en-US" dirty="0" smtClean="0"/>
              <a:t>) hops to find destination id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0200" y="123348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43975" y="28844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8300" y="21939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289925" y="40370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180137" y="138588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603875" y="361315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7177087" y="441960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753350" y="12715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169275" y="2960688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396162" y="1425575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256337" y="1385888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884186" y="4648200"/>
            <a:ext cx="7552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node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638800" y="914400"/>
            <a:ext cx="102611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Lookup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7239000" y="3810000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47012" y="42672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772400" y="4324290"/>
            <a:ext cx="125366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Object 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Prevents free-riding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entry at peer with id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first peer with:</a:t>
            </a:r>
          </a:p>
          <a:p>
            <a:pPr lvl="1"/>
            <a:r>
              <a:rPr lang="en-US" dirty="0" smtClean="0"/>
              <a:t> id &gt;=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09800" y="1600200"/>
          <a:ext cx="17002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3" imgW="927100" imgH="190500" progId="Equation.3">
                  <p:embed/>
                </p:oleObj>
              </mc:Choice>
              <mc:Fallback>
                <p:oleObj name="Equation" r:id="rId3" imgW="9271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70021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1845" y="29083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445" y="367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56824" y="43592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11570" y="57118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301782" y="30607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911258" y="55737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98732" y="60944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874995" y="29464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3912845" y="52959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3836645" y="51165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3684245" y="48117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608045" y="44323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4065245" y="32893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4065245" y="33655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455645" y="578479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N80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150845" y="54229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98445" y="52387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1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922245" y="5010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69845" y="47371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3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743200" y="42672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385795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5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6583020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02725" y="2769037"/>
            <a:ext cx="892317" cy="3631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  </a:t>
            </a:r>
            <a:r>
              <a:rPr lang="en-US" sz="2000" i="1" dirty="0" err="1">
                <a:solidFill>
                  <a:schemeClr val="tx1"/>
                </a:solidFill>
              </a:rPr>
              <a:t>ft[i</a:t>
            </a:r>
            <a:r>
              <a:rPr lang="en-US" sz="2000" i="1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0  96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1  96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2  96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3  96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4  96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5  </a:t>
            </a:r>
            <a:r>
              <a:rPr lang="en-US" sz="2000" dirty="0" smtClean="0">
                <a:solidFill>
                  <a:schemeClr val="tx1"/>
                </a:solidFill>
              </a:rPr>
              <a:t>114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6 </a:t>
            </a:r>
            <a:r>
              <a:rPr lang="en-US" sz="2000" dirty="0" smtClean="0">
                <a:solidFill>
                  <a:schemeClr val="tx1"/>
                </a:solidFill>
              </a:rPr>
              <a:t> 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29650" y="2200712"/>
            <a:ext cx="2418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Finger Table at N80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460407" y="2616200"/>
            <a:ext cx="77890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N114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819400" y="38670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N96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086600" y="34098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Finger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&lt;key, value&gt; using fingers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23622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1242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15779" y="38131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470525" y="51657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360737" y="25146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970213" y="50276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357687" y="55483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933950" y="240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971800" y="47498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895600" y="45704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743200" y="42656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667000" y="38862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24200" y="27432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124200" y="28194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N86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76400" y="3886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86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752600" y="3320990"/>
            <a:ext cx="80021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N102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45555" y="28637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 bwMode="auto">
          <a:xfrm rot="10800000" flipV="1">
            <a:off x="3352800" y="3201194"/>
            <a:ext cx="2514600" cy="21328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90800" y="5410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2667000" y="2971800"/>
            <a:ext cx="381000" cy="381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806857" y="3234226"/>
            <a:ext cx="229132" cy="185500"/>
          </a:xfrm>
          <a:custGeom>
            <a:avLst/>
            <a:gdLst>
              <a:gd name="connsiteX0" fmla="*/ 111293 w 229132"/>
              <a:gd name="connsiteY0" fmla="*/ 0 h 185500"/>
              <a:gd name="connsiteX1" fmla="*/ 19640 w 229132"/>
              <a:gd name="connsiteY1" fmla="*/ 157129 h 185500"/>
              <a:gd name="connsiteX2" fmla="*/ 229132 w 229132"/>
              <a:gd name="connsiteY2" fmla="*/ 170223 h 185500"/>
              <a:gd name="connsiteX3" fmla="*/ 229132 w 229132"/>
              <a:gd name="connsiteY3" fmla="*/ 170223 h 1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32" h="185500">
                <a:moveTo>
                  <a:pt x="111293" y="0"/>
                </a:moveTo>
                <a:cubicBezTo>
                  <a:pt x="55646" y="64379"/>
                  <a:pt x="0" y="128759"/>
                  <a:pt x="19640" y="157129"/>
                </a:cubicBezTo>
                <a:cubicBezTo>
                  <a:pt x="39280" y="185500"/>
                  <a:pt x="229132" y="170223"/>
                  <a:pt x="229132" y="170223"/>
                </a:cubicBezTo>
                <a:lnTo>
                  <a:pt x="229132" y="170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610459" y="3234226"/>
            <a:ext cx="477903" cy="386274"/>
          </a:xfrm>
          <a:custGeom>
            <a:avLst/>
            <a:gdLst>
              <a:gd name="connsiteX0" fmla="*/ 281504 w 477903"/>
              <a:gd name="connsiteY0" fmla="*/ 0 h 386274"/>
              <a:gd name="connsiteX1" fmla="*/ 32733 w 477903"/>
              <a:gd name="connsiteY1" fmla="*/ 327351 h 386274"/>
              <a:gd name="connsiteX2" fmla="*/ 477903 w 477903"/>
              <a:gd name="connsiteY2" fmla="*/ 353539 h 3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903" h="386274">
                <a:moveTo>
                  <a:pt x="281504" y="0"/>
                </a:moveTo>
                <a:cubicBezTo>
                  <a:pt x="140752" y="134214"/>
                  <a:pt x="0" y="268428"/>
                  <a:pt x="32733" y="327351"/>
                </a:cubicBezTo>
                <a:cubicBezTo>
                  <a:pt x="65466" y="386274"/>
                  <a:pt x="271684" y="369906"/>
                  <a:pt x="477903" y="35353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03149" y="3234226"/>
            <a:ext cx="737586" cy="785642"/>
          </a:xfrm>
          <a:custGeom>
            <a:avLst/>
            <a:gdLst>
              <a:gd name="connsiteX0" fmla="*/ 475721 w 737586"/>
              <a:gd name="connsiteY0" fmla="*/ 0 h 785642"/>
              <a:gd name="connsiteX1" fmla="*/ 43644 w 737586"/>
              <a:gd name="connsiteY1" fmla="*/ 510668 h 785642"/>
              <a:gd name="connsiteX2" fmla="*/ 737586 w 737586"/>
              <a:gd name="connsiteY2" fmla="*/ 785642 h 7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86" h="785642">
                <a:moveTo>
                  <a:pt x="475721" y="0"/>
                </a:moveTo>
                <a:cubicBezTo>
                  <a:pt x="237860" y="189864"/>
                  <a:pt x="0" y="379728"/>
                  <a:pt x="43644" y="510668"/>
                </a:cubicBezTo>
                <a:cubicBezTo>
                  <a:pt x="87288" y="641608"/>
                  <a:pt x="412437" y="713625"/>
                  <a:pt x="737586" y="7856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169653" y="3221132"/>
            <a:ext cx="735404" cy="1545096"/>
          </a:xfrm>
          <a:custGeom>
            <a:avLst/>
            <a:gdLst>
              <a:gd name="connsiteX0" fmla="*/ 735404 w 735404"/>
              <a:gd name="connsiteY0" fmla="*/ 0 h 1545096"/>
              <a:gd name="connsiteX1" fmla="*/ 2182 w 735404"/>
              <a:gd name="connsiteY1" fmla="*/ 759454 h 1545096"/>
              <a:gd name="connsiteX2" fmla="*/ 722310 w 735404"/>
              <a:gd name="connsiteY2" fmla="*/ 1545096 h 154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04" h="1545096">
                <a:moveTo>
                  <a:pt x="735404" y="0"/>
                </a:moveTo>
                <a:cubicBezTo>
                  <a:pt x="369884" y="250969"/>
                  <a:pt x="4364" y="501938"/>
                  <a:pt x="2182" y="759454"/>
                </a:cubicBezTo>
                <a:cubicBezTo>
                  <a:pt x="0" y="1016970"/>
                  <a:pt x="361155" y="1281033"/>
                  <a:pt x="722310" y="15450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4394968" y="3194944"/>
            <a:ext cx="1470809" cy="2265268"/>
          </a:xfrm>
          <a:custGeom>
            <a:avLst/>
            <a:gdLst>
              <a:gd name="connsiteX0" fmla="*/ 1470809 w 1470809"/>
              <a:gd name="connsiteY0" fmla="*/ 0 h 2265268"/>
              <a:gd name="connsiteX1" fmla="*/ 135297 w 1470809"/>
              <a:gd name="connsiteY1" fmla="*/ 1257027 h 2265268"/>
              <a:gd name="connsiteX2" fmla="*/ 659027 w 1470809"/>
              <a:gd name="connsiteY2" fmla="*/ 2265268 h 226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809" h="2265268">
                <a:moveTo>
                  <a:pt x="1470809" y="0"/>
                </a:moveTo>
                <a:cubicBezTo>
                  <a:pt x="870701" y="439741"/>
                  <a:pt x="270594" y="879482"/>
                  <a:pt x="135297" y="1257027"/>
                </a:cubicBezTo>
                <a:cubicBezTo>
                  <a:pt x="0" y="1634572"/>
                  <a:pt x="659027" y="2265268"/>
                  <a:pt x="659027" y="226526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6" idx="2"/>
            <a:endCxn id="10" idx="6"/>
          </p:cNvCxnSpPr>
          <p:nvPr/>
        </p:nvCxnSpPr>
        <p:spPr bwMode="auto">
          <a:xfrm rot="10800000" flipV="1">
            <a:off x="3124200" y="3201194"/>
            <a:ext cx="2743200" cy="1903412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reeform 45"/>
          <p:cNvSpPr/>
          <p:nvPr/>
        </p:nvSpPr>
        <p:spPr bwMode="auto">
          <a:xfrm>
            <a:off x="2631744" y="3397902"/>
            <a:ext cx="1918161" cy="1682583"/>
          </a:xfrm>
          <a:custGeom>
            <a:avLst/>
            <a:gdLst>
              <a:gd name="connsiteX0" fmla="*/ 432077 w 1918161"/>
              <a:gd name="connsiteY0" fmla="*/ 1682583 h 1682583"/>
              <a:gd name="connsiteX1" fmla="*/ 1846148 w 1918161"/>
              <a:gd name="connsiteY1" fmla="*/ 202957 h 1682583"/>
              <a:gd name="connsiteX2" fmla="*/ 0 w 1918161"/>
              <a:gd name="connsiteY2" fmla="*/ 464838 h 16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161" h="1682583">
                <a:moveTo>
                  <a:pt x="432077" y="1682583"/>
                </a:moveTo>
                <a:cubicBezTo>
                  <a:pt x="1175119" y="1044249"/>
                  <a:pt x="1918161" y="405915"/>
                  <a:pt x="1846148" y="202957"/>
                </a:cubicBezTo>
                <a:cubicBezTo>
                  <a:pt x="1774135" y="0"/>
                  <a:pt x="887067" y="232419"/>
                  <a:pt x="0" y="464838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657930" y="2658089"/>
            <a:ext cx="909981" cy="1204651"/>
          </a:xfrm>
          <a:custGeom>
            <a:avLst/>
            <a:gdLst>
              <a:gd name="connsiteX0" fmla="*/ 0 w 909981"/>
              <a:gd name="connsiteY0" fmla="*/ 1204651 h 1204651"/>
              <a:gd name="connsiteX1" fmla="*/ 772502 w 909981"/>
              <a:gd name="connsiteY1" fmla="*/ 733266 h 1204651"/>
              <a:gd name="connsiteX2" fmla="*/ 824875 w 909981"/>
              <a:gd name="connsiteY2" fmla="*/ 0 h 12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981" h="1204651">
                <a:moveTo>
                  <a:pt x="0" y="1204651"/>
                </a:moveTo>
                <a:cubicBezTo>
                  <a:pt x="317511" y="1069346"/>
                  <a:pt x="635023" y="934041"/>
                  <a:pt x="772502" y="733266"/>
                </a:cubicBezTo>
                <a:cubicBezTo>
                  <a:pt x="909981" y="532491"/>
                  <a:pt x="867428" y="266245"/>
                  <a:pt x="824875" y="0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9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/>
      <p:bldP spid="35" grpId="0"/>
      <p:bldP spid="35" grpId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1600" b="1" i="1" dirty="0" smtClean="0">
                <a:solidFill>
                  <a:srgbClr val="FF0000"/>
                </a:solidFill>
                <a:latin typeface="Courier"/>
                <a:cs typeface="Courier"/>
              </a:rPr>
              <a:t>fingers()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by decreasing distance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for finger in fingers():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	  if id &gt;=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finger.id</a:t>
            </a:r>
            <a:endParaRPr lang="en-US" sz="2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    return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finger.lookup(id</a:t>
            </a: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749300" indent="-4763">
              <a:spcAft>
                <a:spcPts val="1800"/>
              </a:spcAft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greedily via distant “finger” nodes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hops to find destination id</a:t>
            </a:r>
            <a:endParaRPr lang="en-US" sz="2400" dirty="0" smtClean="0"/>
          </a:p>
          <a:p>
            <a:pPr lvl="1">
              <a:buFont typeface="Arial" pitchFamily="-112" charset="0"/>
              <a:buChar char="–"/>
              <a:defRPr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Joins and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When a node joins</a:t>
            </a:r>
          </a:p>
          <a:p>
            <a:pPr lvl="1"/>
            <a:r>
              <a:rPr lang="en-US" dirty="0" smtClean="0"/>
              <a:t>Node does a lookup on its own id</a:t>
            </a:r>
          </a:p>
          <a:p>
            <a:pPr lvl="1"/>
            <a:r>
              <a:rPr lang="en-US" dirty="0" smtClean="0"/>
              <a:t>And learns the node responsible for that id</a:t>
            </a:r>
          </a:p>
          <a:p>
            <a:pPr lvl="1"/>
            <a:r>
              <a:rPr lang="en-US" dirty="0" smtClean="0"/>
              <a:t>This node becomes the new node’s successor</a:t>
            </a:r>
          </a:p>
          <a:p>
            <a:pPr lvl="1"/>
            <a:r>
              <a:rPr lang="en-US" dirty="0" smtClean="0"/>
              <a:t>And the node can learn that node’s predecessor (which will become the new node’s predecessor)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Monitor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doesn’t respond for some time, find new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Leave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Clean (planned) leave: notify the neighbors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Unclean leave (failure): need an extra mechanism to handle lost (key, value) pairs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DHT</a:t>
            </a:r>
          </a:p>
          <a:p>
            <a:pPr lvl="1"/>
            <a:r>
              <a:rPr lang="en-US" dirty="0" smtClean="0"/>
              <a:t>Gives a hash table as an abstraction</a:t>
            </a:r>
          </a:p>
          <a:p>
            <a:pPr lvl="1"/>
            <a:r>
              <a:rPr lang="en-US" dirty="0" smtClean="0"/>
              <a:t>Partitions the hash table and distributes them over the nodes</a:t>
            </a:r>
          </a:p>
          <a:p>
            <a:pPr lvl="1"/>
            <a:r>
              <a:rPr lang="en-US" dirty="0" smtClean="0"/>
              <a:t>“Structured” peer-to-peer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Chord DHT</a:t>
            </a:r>
          </a:p>
          <a:p>
            <a:pPr lvl="1"/>
            <a:r>
              <a:rPr lang="en-US" dirty="0" smtClean="0"/>
              <a:t>Based on consistent hashing</a:t>
            </a:r>
          </a:p>
          <a:p>
            <a:pPr lvl="1"/>
            <a:r>
              <a:rPr lang="en-US" dirty="0" smtClean="0"/>
              <a:t>Balances hash table partitions over the nodes</a:t>
            </a:r>
          </a:p>
          <a:p>
            <a:pPr lvl="1"/>
            <a:r>
              <a:rPr lang="en-US" dirty="0" smtClean="0"/>
              <a:t>Basic lookup based on successors</a:t>
            </a:r>
          </a:p>
          <a:p>
            <a:pPr lvl="1"/>
            <a:r>
              <a:rPr lang="en-US" dirty="0" smtClean="0"/>
              <a:t>Efficient lookup through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of client-server: DNS</a:t>
            </a:r>
          </a:p>
          <a:p>
            <a:r>
              <a:rPr lang="en-US" dirty="0" smtClean="0"/>
              <a:t>Today: studying </a:t>
            </a:r>
            <a:r>
              <a:rPr lang="en-US" dirty="0" smtClean="0">
                <a:solidFill>
                  <a:srgbClr val="0000FF"/>
                </a:solidFill>
              </a:rPr>
              <a:t>peer-to-peer as </a:t>
            </a:r>
            <a:r>
              <a:rPr lang="en-US" smtClean="0">
                <a:solidFill>
                  <a:srgbClr val="0000FF"/>
                </a:solidFill>
              </a:rPr>
              <a:t>a paradigm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Functionality: </a:t>
            </a:r>
            <a:r>
              <a:rPr lang="en-US" dirty="0" smtClean="0">
                <a:solidFill>
                  <a:srgbClr val="FF0000"/>
                </a:solidFill>
              </a:rPr>
              <a:t>lookup-response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981200" y="1657290"/>
            <a:ext cx="1738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</a:rPr>
              <a:t>E.g., Gnutella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Don’t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Cost (scalability)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no guarantee for lookup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Napster: cost not balanced, too much for the server-side</a:t>
            </a:r>
          </a:p>
          <a:p>
            <a:r>
              <a:rPr lang="en-US" dirty="0" smtClean="0"/>
              <a:t>Gnutella: cost still not balanced, just too much, no guarantee for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33400" y="1905000"/>
          <a:ext cx="8183880" cy="3094038"/>
        </p:xfrm>
        <a:graphic>
          <a:graphicData uri="http://schemas.openxmlformats.org/drawingml/2006/table">
            <a:tbl>
              <a:tblPr/>
              <a:tblGrid>
                <a:gridCol w="1672939"/>
                <a:gridCol w="2471127"/>
                <a:gridCol w="1798369"/>
                <a:gridCol w="2241445"/>
              </a:tblGrid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for a lookup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Napster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@server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Gnutella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structure provides lookup-response?</a:t>
            </a:r>
          </a:p>
          <a:p>
            <a:r>
              <a:rPr lang="en-US" dirty="0" smtClean="0"/>
              <a:t>Hash table: data structure that associates keys with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Name-value pairs (or key-value pairs)</a:t>
            </a:r>
          </a:p>
          <a:p>
            <a:pPr lvl="1"/>
            <a:r>
              <a:rPr lang="en-US" dirty="0" smtClean="0"/>
              <a:t>E.g., “http://</a:t>
            </a:r>
            <a:r>
              <a:rPr lang="en-US" dirty="0" err="1" smtClean="0"/>
              <a:t>www.cnn.com/foo.html</a:t>
            </a:r>
            <a:r>
              <a:rPr lang="en-US" dirty="0" smtClean="0"/>
              <a:t>” and the Web page</a:t>
            </a:r>
          </a:p>
          <a:p>
            <a:pPr lvl="1"/>
            <a:r>
              <a:rPr lang="en-US" dirty="0" smtClean="0"/>
              <a:t>E.g., “BritneyHitMe.mp3” and “12.78.183.2”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2667000" y="20574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486400" y="20574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Hash function</a:t>
            </a:r>
          </a:p>
          <a:p>
            <a:pPr lvl="1"/>
            <a:r>
              <a:rPr lang="en-US" dirty="0" smtClean="0"/>
              <a:t>Function that maps a large, possibly variable-sized datum into a small datum, often a single integer that serves to index an associative array</a:t>
            </a:r>
          </a:p>
          <a:p>
            <a:pPr lvl="1"/>
            <a:r>
              <a:rPr lang="en-US" dirty="0" smtClean="0"/>
              <a:t>In short: </a:t>
            </a:r>
            <a:r>
              <a:rPr lang="en-US" dirty="0" smtClean="0">
                <a:solidFill>
                  <a:srgbClr val="0000FF"/>
                </a:solidFill>
              </a:rPr>
              <a:t>maps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-bit datum into 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buckets</a:t>
            </a:r>
            <a:r>
              <a:rPr lang="en-US" dirty="0" smtClean="0"/>
              <a:t>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>
                <a:solidFill>
                  <a:srgbClr val="FF0000"/>
                </a:solidFill>
              </a:rPr>
              <a:t>time- &amp; space-saving data structure for lookup</a:t>
            </a:r>
          </a:p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Main goals: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Uniformity (load balanced)</a:t>
            </a:r>
          </a:p>
          <a:p>
            <a:r>
              <a:rPr lang="en-US" dirty="0" smtClean="0"/>
              <a:t>E.g., mod</a:t>
            </a:r>
          </a:p>
          <a:p>
            <a:pPr lvl="1"/>
            <a:r>
              <a:rPr lang="en-US" i="1" dirty="0" err="1" smtClean="0"/>
              <a:t>k</a:t>
            </a:r>
            <a:r>
              <a:rPr lang="en-US" dirty="0" smtClean="0"/>
              <a:t> buckets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), data </a:t>
            </a:r>
            <a:r>
              <a:rPr lang="en-US" i="1" dirty="0" err="1" smtClean="0"/>
              <a:t>d</a:t>
            </a:r>
            <a:r>
              <a:rPr lang="en-US" i="1" dirty="0" smtClean="0"/>
              <a:t> (</a:t>
            </a:r>
            <a:r>
              <a:rPr lang="en-US" i="1" dirty="0" err="1" smtClean="0"/>
              <a:t>n</a:t>
            </a:r>
            <a:r>
              <a:rPr lang="en-US" i="1" dirty="0" smtClean="0"/>
              <a:t>-bit)</a:t>
            </a:r>
          </a:p>
          <a:p>
            <a:pPr lvl="1"/>
            <a:r>
              <a:rPr lang="en-US" i="1" dirty="0" err="1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d</a:t>
            </a:r>
            <a:r>
              <a:rPr lang="en-US" dirty="0" smtClean="0"/>
              <a:t> mod </a:t>
            </a:r>
            <a:r>
              <a:rPr lang="en-US" i="1" dirty="0" err="1" smtClean="0"/>
              <a:t>k</a:t>
            </a:r>
            <a:endParaRPr lang="en-US" i="1" dirty="0" smtClean="0"/>
          </a:p>
          <a:p>
            <a:pPr lvl="1"/>
            <a:r>
              <a:rPr lang="en-US" dirty="0" smtClean="0"/>
              <a:t>Distributes load uniformly only when data is distributed uniformly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Let’s build a distributed system with a hash table abstraction!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3213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38600" y="19050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8"/>
          <p:cNvSpPr>
            <a:spLocks noChangeShapeType="1"/>
          </p:cNvSpPr>
          <p:nvPr/>
        </p:nvSpPr>
        <p:spPr bwMode="auto">
          <a:xfrm flipV="1">
            <a:off x="2667000" y="47244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4724400" y="4864100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5715000" y="4038600"/>
            <a:ext cx="1524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638800" y="2438400"/>
            <a:ext cx="12954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1981200" y="2590800"/>
            <a:ext cx="1066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4267200" y="2438400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H="1" flipV="1">
            <a:off x="5410200" y="4495800"/>
            <a:ext cx="19050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928269" y="3200400"/>
            <a:ext cx="1114425" cy="12096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34678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286000" y="3529024"/>
            <a:ext cx="944563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lookup(</a:t>
            </a:r>
            <a:r>
              <a:rPr lang="en-US" dirty="0" err="1">
                <a:solidFill>
                  <a:srgbClr val="FF3300"/>
                </a:solidFill>
              </a:rPr>
              <a:t>key</a:t>
            </a:r>
            <a:r>
              <a:rPr lang="en-US" dirty="0"/>
              <a:t>)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32693" y="3547646"/>
            <a:ext cx="688009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965575" y="3547646"/>
            <a:ext cx="503964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85482" y="3200400"/>
            <a:ext cx="0" cy="1209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28269" y="3603625"/>
            <a:ext cx="1114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909219" y="3872707"/>
            <a:ext cx="1133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0426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456253" y="3529024"/>
            <a:ext cx="481807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Napster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Client-local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Gnutella</a:t>
            </a:r>
          </a:p>
          <a:p>
            <a:r>
              <a:rPr lang="en-US" dirty="0" smtClean="0">
                <a:sym typeface="Wingdings"/>
              </a:rPr>
              <a:t>What are the requirements?</a:t>
            </a:r>
          </a:p>
          <a:p>
            <a:pPr lvl="1"/>
            <a:r>
              <a:rPr lang="en-US" dirty="0" smtClean="0">
                <a:sym typeface="Wingdings"/>
              </a:rPr>
              <a:t>Deterministic lookup</a:t>
            </a:r>
          </a:p>
          <a:p>
            <a:pPr lvl="1"/>
            <a:r>
              <a:rPr lang="en-US" dirty="0" smtClean="0">
                <a:sym typeface="Wingdings"/>
              </a:rPr>
              <a:t>Low lookup time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shouldn’t grow linearly</a:t>
            </a:r>
            <a:r>
              <a:rPr lang="en-US" dirty="0" smtClean="0">
                <a:sym typeface="Wingdings"/>
              </a:rPr>
              <a:t> with the system size)</a:t>
            </a:r>
          </a:p>
          <a:p>
            <a:pPr lvl="1"/>
            <a:r>
              <a:rPr lang="en-US" dirty="0" smtClean="0">
                <a:sym typeface="Wingdings"/>
              </a:rPr>
              <a:t>Should balance load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even with node join/leave</a:t>
            </a:r>
          </a:p>
          <a:p>
            <a:r>
              <a:rPr lang="en-US" dirty="0" smtClean="0">
                <a:sym typeface="Wingdings"/>
              </a:rPr>
              <a:t>What we’ll do: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partition the hash table and distribute them</a:t>
            </a:r>
            <a:r>
              <a:rPr lang="en-US" dirty="0" smtClean="0">
                <a:sym typeface="Wingdings"/>
              </a:rPr>
              <a:t> among the nodes in the system</a:t>
            </a:r>
          </a:p>
          <a:p>
            <a:r>
              <a:rPr lang="en-US" dirty="0" smtClean="0">
                <a:sym typeface="Wingdings"/>
              </a:rPr>
              <a:t>We need to choose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the right hash function</a:t>
            </a:r>
          </a:p>
          <a:p>
            <a:r>
              <a:rPr lang="en-US" dirty="0" smtClean="0">
                <a:sym typeface="Wingdings"/>
              </a:rPr>
              <a:t>We also need to somehow partition the table and distribute the partitions with minimal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relocation of partitions</a:t>
            </a:r>
            <a:r>
              <a:rPr lang="en-US" dirty="0" smtClean="0">
                <a:sym typeface="Wingdings"/>
              </a:rPr>
              <a:t> in the presence of join/leave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18680</TotalTime>
  <Pages>12</Pages>
  <Words>1302</Words>
  <Application>Microsoft Macintosh PowerPoint</Application>
  <PresentationFormat>Letter Paper (8.5x11 in)</PresentationFormat>
  <Paragraphs>283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CS252-template</vt:lpstr>
      <vt:lpstr>Office Theme</vt:lpstr>
      <vt:lpstr>Equation</vt:lpstr>
      <vt:lpstr>CSE 486/586 Distributed Systems Distributed Hash Tables</vt:lpstr>
      <vt:lpstr>Last Time</vt:lpstr>
      <vt:lpstr>Today’s Question</vt:lpstr>
      <vt:lpstr>What We Want</vt:lpstr>
      <vt:lpstr>What We Don’t Want</vt:lpstr>
      <vt:lpstr>What We Want</vt:lpstr>
      <vt:lpstr>Hashing Basics</vt:lpstr>
      <vt:lpstr>DHT: Goal</vt:lpstr>
      <vt:lpstr>Where to Keep the Hash Table</vt:lpstr>
      <vt:lpstr>Where to Keep the Hash Table</vt:lpstr>
      <vt:lpstr>Using Basic Hashing?</vt:lpstr>
      <vt:lpstr>Using Basic Hashing?</vt:lpstr>
      <vt:lpstr>CSE 486/586 Administrivia</vt:lpstr>
      <vt:lpstr>Chord DHT</vt:lpstr>
      <vt:lpstr>Chord: Consistent Hashing</vt:lpstr>
      <vt:lpstr>Chord: Consistent Hashing</vt:lpstr>
      <vt:lpstr>Chord: When nodes come and go…</vt:lpstr>
      <vt:lpstr>Chord: Node Organization</vt:lpstr>
      <vt:lpstr>Chord: Basic Lookup</vt:lpstr>
      <vt:lpstr>Chord: Efficient Lookup --- Fingers</vt:lpstr>
      <vt:lpstr>Finger Table</vt:lpstr>
      <vt:lpstr>Chord: Efficient Lookup --- Fingers</vt:lpstr>
      <vt:lpstr>Chord: Node Joins and Leaves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758</cp:revision>
  <cp:lastPrinted>2013-02-20T18:53:10Z</cp:lastPrinted>
  <dcterms:created xsi:type="dcterms:W3CDTF">2012-02-10T21:33:39Z</dcterms:created>
  <dcterms:modified xsi:type="dcterms:W3CDTF">2014-02-24T16:06:11Z</dcterms:modified>
  <cp:category/>
</cp:coreProperties>
</file>