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275" r:id="rId2"/>
    <p:sldId id="270" r:id="rId3"/>
  </p:sldIdLst>
  <p:sldSz cx="100584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EDD"/>
    <a:srgbClr val="B00C10"/>
    <a:srgbClr val="FF9966"/>
    <a:srgbClr val="321A88"/>
    <a:srgbClr val="F945DF"/>
    <a:srgbClr val="EEECE2"/>
    <a:srgbClr val="D9FFEA"/>
    <a:srgbClr val="C8D88C"/>
    <a:srgbClr val="FAE7D2"/>
    <a:srgbClr val="ECC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1A88F-028E-488A-9E7A-7AC0FF8FB98D}" v="2" dt="2022-01-17T11:06:36.3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8925" autoAdjust="0"/>
  </p:normalViewPr>
  <p:slideViewPr>
    <p:cSldViewPr>
      <p:cViewPr varScale="1">
        <p:scale>
          <a:sx n="84" d="100"/>
          <a:sy n="84" d="100"/>
        </p:scale>
        <p:origin x="828" y="84"/>
      </p:cViewPr>
      <p:guideLst>
        <p:guide orient="horz" pos="1622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4DAB3-326B-4FA3-A742-C60B85F7755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685800"/>
            <a:ext cx="669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75B8-DF0E-49A9-8EFD-DB6A4699C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599300"/>
            <a:ext cx="854964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917353"/>
            <a:ext cx="704088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6169"/>
            <a:ext cx="905256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201264"/>
            <a:ext cx="905256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06172"/>
            <a:ext cx="2263140" cy="439270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06172"/>
            <a:ext cx="6621780" cy="43927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308236"/>
            <a:ext cx="854964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182055"/>
            <a:ext cx="854964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6169"/>
            <a:ext cx="905256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01264"/>
            <a:ext cx="4442460" cy="3397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201264"/>
            <a:ext cx="4442460" cy="3397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6169"/>
            <a:ext cx="905256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152401"/>
            <a:ext cx="4444207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632667"/>
            <a:ext cx="4444207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5" y="1152401"/>
            <a:ext cx="4445953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5" y="1632667"/>
            <a:ext cx="4445953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6169"/>
            <a:ext cx="905256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204982"/>
            <a:ext cx="3309144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7" y="204978"/>
            <a:ext cx="5622925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077328"/>
            <a:ext cx="3309144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603788"/>
            <a:ext cx="603504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460007"/>
            <a:ext cx="603504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029233"/>
            <a:ext cx="6035040" cy="60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DA68C17E-6345-4BFD-98FC-81D233D4973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6620" y="4771683"/>
            <a:ext cx="318516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4771683"/>
            <a:ext cx="2346960" cy="274097"/>
          </a:xfrm>
          <a:prstGeom prst="rect">
            <a:avLst/>
          </a:prstGeom>
        </p:spPr>
        <p:txBody>
          <a:bodyPr/>
          <a:lstStyle/>
          <a:p>
            <a:fld id="{3152CB6D-4085-4EC7-B5E5-55980AC4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1000">
              <a:schemeClr val="accent1">
                <a:lumMod val="20000"/>
                <a:lumOff val="80000"/>
              </a:schemeClr>
            </a:gs>
            <a:gs pos="25000">
              <a:schemeClr val="bg1"/>
            </a:gs>
            <a:gs pos="79000">
              <a:schemeClr val="accent1">
                <a:lumMod val="40000"/>
                <a:lumOff val="60000"/>
              </a:schemeClr>
            </a:gs>
            <a:gs pos="0">
              <a:schemeClr val="bg1">
                <a:tint val="80000"/>
                <a:satMod val="30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840" y="0"/>
            <a:ext cx="6468858" cy="65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1100" dirty="0">
                <a:ea typeface="Times New Roman" panose="02020603050405020304" pitchFamily="18" charset="0"/>
              </a:rPr>
              <a:t>Given below is the Receipts and Payments Account, simple problem with deficit of Samarth </a:t>
            </a:r>
            <a:r>
              <a:rPr lang="en-US" sz="1100" dirty="0" err="1">
                <a:ea typeface="Times New Roman" panose="02020603050405020304" pitchFamily="18" charset="0"/>
              </a:rPr>
              <a:t>Mahila</a:t>
            </a:r>
            <a:r>
              <a:rPr lang="en-US" sz="1100" dirty="0">
                <a:ea typeface="Times New Roman" panose="02020603050405020304" pitchFamily="18" charset="0"/>
              </a:rPr>
              <a:t> Mandal, Jalgaon, for the year ending 31-03-2017. Prepare Income and Expenditure Account for the year ending 31-03-2017 and Balance Sheet as at that date.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76109" y="21431"/>
            <a:ext cx="1682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25"/>
              </a:spcBef>
              <a:tabLst>
                <a:tab pos="421005" algn="l"/>
                <a:tab pos="422275" algn="l"/>
              </a:tabLst>
            </a:pPr>
            <a:r>
              <a:rPr lang="en-IN" sz="2000" b="1" spc="-70" dirty="0">
                <a:solidFill>
                  <a:schemeClr val="bg1"/>
                </a:solidFill>
                <a:ea typeface="Times New Roman" panose="02020603050405020304" pitchFamily="18" charset="0"/>
              </a:rPr>
              <a:t>Problem No. 3</a:t>
            </a:r>
            <a:endParaRPr lang="en-IN" sz="2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63851"/>
              </p:ext>
            </p:extLst>
          </p:nvPr>
        </p:nvGraphicFramePr>
        <p:xfrm>
          <a:off x="189540" y="822132"/>
          <a:ext cx="6364718" cy="182956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1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Receipts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Amt.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Payment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Amt.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Balance b/d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Stationery 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4,000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in Hand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               950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Repairs to Furniture 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750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at Bank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  11,000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Rent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6,500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Entrance Fees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    2,500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By Salaries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12,000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Subscriptions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  17,000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Miscellaneous Exp 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250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Miscellaneous Receipts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    1,050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Balance C/d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in Hand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       1,000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at Bank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8,000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165" marR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      32,500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32,500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89540" y="2812136"/>
            <a:ext cx="6468858" cy="1425198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25000">
                <a:schemeClr val="bg1"/>
              </a:gs>
              <a:gs pos="79000">
                <a:schemeClr val="accent1">
                  <a:lumMod val="40000"/>
                  <a:lumOff val="60000"/>
                </a:schemeClr>
              </a:gs>
              <a:gs pos="0">
                <a:schemeClr val="bg1">
                  <a:tint val="80000"/>
                  <a:satMod val="3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1200" b="1" u="sng" dirty="0">
                <a:ea typeface="Times New Roman" panose="02020603050405020304" pitchFamily="18" charset="0"/>
              </a:rPr>
              <a:t>Further Information:</a:t>
            </a:r>
            <a:endParaRPr lang="en-US" sz="12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a typeface="Times New Roman" panose="02020603050405020304" pitchFamily="18" charset="0"/>
              </a:rPr>
              <a:t>Capital Fund on 01-04-2009, was Rs. 70,000.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a typeface="Times New Roman" panose="02020603050405020304" pitchFamily="18" charset="0"/>
              </a:rPr>
              <a:t>Outstanding Subscription Rs.3,000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a typeface="Times New Roman" panose="02020603050405020304" pitchFamily="18" charset="0"/>
              </a:rPr>
              <a:t>Entrance Fees are to be capitalized.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a typeface="Times New Roman" panose="02020603050405020304" pitchFamily="18" charset="0"/>
              </a:rPr>
              <a:t>Rent paid includes Rs. 500, paid for April 2017.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a typeface="Times New Roman" panose="02020603050405020304" pitchFamily="18" charset="0"/>
              </a:rPr>
              <a:t>They have following assets and liabilities on 01-04-2016.  Furniture Rs. 10,000, Building Rs. 60,000 and Sundry Creditors Rs. 11,950.</a:t>
            </a:r>
          </a:p>
        </p:txBody>
      </p:sp>
      <p:sp>
        <p:nvSpPr>
          <p:cNvPr id="7" name="Rectangle 6"/>
          <p:cNvSpPr/>
          <p:nvPr/>
        </p:nvSpPr>
        <p:spPr>
          <a:xfrm>
            <a:off x="969554" y="585140"/>
            <a:ext cx="4567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Receipts and Payments Account for the year ended 31</a:t>
            </a:r>
            <a:r>
              <a:rPr lang="en-US" sz="1200" b="1" baseline="30000" dirty="0"/>
              <a:t>st</a:t>
            </a:r>
            <a:r>
              <a:rPr lang="en-US" sz="1200" b="1" dirty="0"/>
              <a:t> March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40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4F1AEA-4AE4-4C58-A41D-3518DB0ED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9473"/>
              </p:ext>
            </p:extLst>
          </p:nvPr>
        </p:nvGraphicFramePr>
        <p:xfrm>
          <a:off x="58157" y="391433"/>
          <a:ext cx="4640843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45907A-4CEC-4696-90C4-F43F32FC475E}"/>
              </a:ext>
            </a:extLst>
          </p:cNvPr>
          <p:cNvSpPr/>
          <p:nvPr/>
        </p:nvSpPr>
        <p:spPr>
          <a:xfrm>
            <a:off x="1154233" y="-29369"/>
            <a:ext cx="25705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In the books of ‘</a:t>
            </a:r>
            <a:r>
              <a:rPr lang="en-US" sz="1200" b="1" dirty="0" err="1"/>
              <a:t>Jeevandeep</a:t>
            </a:r>
            <a:r>
              <a:rPr lang="en-US" sz="1200" b="1" dirty="0"/>
              <a:t> Hospital’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33705-E4AB-4655-9467-500058E31252}"/>
              </a:ext>
            </a:extLst>
          </p:cNvPr>
          <p:cNvSpPr/>
          <p:nvPr/>
        </p:nvSpPr>
        <p:spPr>
          <a:xfrm>
            <a:off x="569520" y="130219"/>
            <a:ext cx="3648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Income &amp; Expenditure for year ended 31</a:t>
            </a:r>
            <a:r>
              <a:rPr lang="en-US" sz="1200" b="1" baseline="30000" dirty="0"/>
              <a:t>st</a:t>
            </a:r>
            <a:r>
              <a:rPr lang="en-US" sz="1200" b="1" dirty="0"/>
              <a:t> March 2013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AEB7C-C81D-4093-BD97-BDF2F34BDA4E}"/>
              </a:ext>
            </a:extLst>
          </p:cNvPr>
          <p:cNvGrpSpPr/>
          <p:nvPr/>
        </p:nvGrpSpPr>
        <p:grpSpPr>
          <a:xfrm>
            <a:off x="275900" y="347389"/>
            <a:ext cx="4462040" cy="281762"/>
            <a:chOff x="275900" y="469715"/>
            <a:chExt cx="4462040" cy="281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94E9AF-93BB-4858-A43B-416717E8E5B9}"/>
                </a:ext>
              </a:extLst>
            </p:cNvPr>
            <p:cNvSpPr/>
            <p:nvPr/>
          </p:nvSpPr>
          <p:spPr>
            <a:xfrm>
              <a:off x="275900" y="472983"/>
              <a:ext cx="961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Expenditure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527E1-2143-48DB-A3AC-9B7E2CE15615}"/>
                </a:ext>
              </a:extLst>
            </p:cNvPr>
            <p:cNvSpPr/>
            <p:nvPr/>
          </p:nvSpPr>
          <p:spPr>
            <a:xfrm>
              <a:off x="1416557" y="472983"/>
              <a:ext cx="6641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 (₹)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AA5028-145C-41B5-96DD-83D655405116}"/>
                </a:ext>
              </a:extLst>
            </p:cNvPr>
            <p:cNvSpPr/>
            <p:nvPr/>
          </p:nvSpPr>
          <p:spPr>
            <a:xfrm>
              <a:off x="2196613" y="469715"/>
              <a:ext cx="65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Income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6F1ADA-2D43-481F-AB1B-39F58E36C4E0}"/>
                </a:ext>
              </a:extLst>
            </p:cNvPr>
            <p:cNvSpPr/>
            <p:nvPr/>
          </p:nvSpPr>
          <p:spPr>
            <a:xfrm>
              <a:off x="3471580" y="469715"/>
              <a:ext cx="4541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97550-4E33-4E90-9025-B37C94E253AC}"/>
                </a:ext>
              </a:extLst>
            </p:cNvPr>
            <p:cNvSpPr/>
            <p:nvPr/>
          </p:nvSpPr>
          <p:spPr>
            <a:xfrm>
              <a:off x="4073784" y="474478"/>
              <a:ext cx="6641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 (₹)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C9D411B-A1C6-4BC3-BE10-582FF54F7D74}"/>
              </a:ext>
            </a:extLst>
          </p:cNvPr>
          <p:cNvSpPr/>
          <p:nvPr/>
        </p:nvSpPr>
        <p:spPr>
          <a:xfrm>
            <a:off x="-10265" y="162828"/>
            <a:ext cx="36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DR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44F39-356E-410D-830A-DB2E8D5DA64E}"/>
              </a:ext>
            </a:extLst>
          </p:cNvPr>
          <p:cNvSpPr/>
          <p:nvPr/>
        </p:nvSpPr>
        <p:spPr>
          <a:xfrm>
            <a:off x="4398975" y="143351"/>
            <a:ext cx="352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CR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8708DA-101D-4D03-BF49-1D9CA9D3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45266"/>
              </p:ext>
            </p:extLst>
          </p:nvPr>
        </p:nvGraphicFramePr>
        <p:xfrm>
          <a:off x="4718521" y="391433"/>
          <a:ext cx="530352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659654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D1F675E-C302-48D2-9E5D-63F108C611D7}"/>
              </a:ext>
            </a:extLst>
          </p:cNvPr>
          <p:cNvSpPr/>
          <p:nvPr/>
        </p:nvSpPr>
        <p:spPr>
          <a:xfrm>
            <a:off x="6221143" y="-34132"/>
            <a:ext cx="25705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In the books of ‘</a:t>
            </a:r>
            <a:r>
              <a:rPr lang="en-US" sz="1200" b="1" dirty="0" err="1"/>
              <a:t>Jeevandeep</a:t>
            </a:r>
            <a:r>
              <a:rPr lang="en-US" sz="1200" b="1" dirty="0"/>
              <a:t> Hospital’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8B93F-8FE3-4BE9-9E0B-C73FC0BC890E}"/>
              </a:ext>
            </a:extLst>
          </p:cNvPr>
          <p:cNvSpPr/>
          <p:nvPr/>
        </p:nvSpPr>
        <p:spPr>
          <a:xfrm>
            <a:off x="6201936" y="125456"/>
            <a:ext cx="251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Balance Sheet as on 31</a:t>
            </a:r>
            <a:r>
              <a:rPr lang="en-US" sz="1200" b="1" baseline="30000" dirty="0"/>
              <a:t>st</a:t>
            </a:r>
            <a:r>
              <a:rPr lang="en-US" sz="1200" b="1" dirty="0"/>
              <a:t> March 2007</a:t>
            </a:r>
            <a:endParaRPr lang="en-US" sz="105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BEBFF-4C59-44FE-BF4C-67A298506321}"/>
              </a:ext>
            </a:extLst>
          </p:cNvPr>
          <p:cNvGrpSpPr/>
          <p:nvPr/>
        </p:nvGrpSpPr>
        <p:grpSpPr>
          <a:xfrm>
            <a:off x="4984892" y="329844"/>
            <a:ext cx="5060607" cy="297063"/>
            <a:chOff x="-82018" y="456933"/>
            <a:chExt cx="5060607" cy="2970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664724-7662-4574-9B73-CD1511A34FCD}"/>
                </a:ext>
              </a:extLst>
            </p:cNvPr>
            <p:cNvSpPr/>
            <p:nvPr/>
          </p:nvSpPr>
          <p:spPr>
            <a:xfrm>
              <a:off x="-82018" y="469240"/>
              <a:ext cx="7922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Liabilities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AF2212-527A-40D1-81FF-C2EC1E79E8E6}"/>
                </a:ext>
              </a:extLst>
            </p:cNvPr>
            <p:cNvSpPr/>
            <p:nvPr/>
          </p:nvSpPr>
          <p:spPr>
            <a:xfrm>
              <a:off x="1005527" y="461520"/>
              <a:ext cx="6641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 (₹)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F4469E-628E-43CC-9A25-07BBEF4CB09E}"/>
                </a:ext>
              </a:extLst>
            </p:cNvPr>
            <p:cNvSpPr/>
            <p:nvPr/>
          </p:nvSpPr>
          <p:spPr>
            <a:xfrm>
              <a:off x="2537746" y="456933"/>
              <a:ext cx="589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Assets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3CFBF2-CAA3-4DF6-8CF2-92462C298F51}"/>
                </a:ext>
              </a:extLst>
            </p:cNvPr>
            <p:cNvSpPr/>
            <p:nvPr/>
          </p:nvSpPr>
          <p:spPr>
            <a:xfrm>
              <a:off x="3640695" y="476997"/>
              <a:ext cx="6641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 (₹)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F4407D-5F6A-4799-B0DA-9C19A5BEA513}"/>
                </a:ext>
              </a:extLst>
            </p:cNvPr>
            <p:cNvSpPr/>
            <p:nvPr/>
          </p:nvSpPr>
          <p:spPr>
            <a:xfrm>
              <a:off x="4314433" y="460527"/>
              <a:ext cx="6641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 (₹)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5F4BE8A-AC33-480F-A4E6-54A1DA53A009}"/>
                </a:ext>
              </a:extLst>
            </p:cNvPr>
            <p:cNvSpPr/>
            <p:nvPr/>
          </p:nvSpPr>
          <p:spPr>
            <a:xfrm>
              <a:off x="1657868" y="461276"/>
              <a:ext cx="6641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Amt (₹)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D99D6-7F1E-411F-B264-9AA25D89225A}"/>
              </a:ext>
            </a:extLst>
          </p:cNvPr>
          <p:cNvSpPr/>
          <p:nvPr/>
        </p:nvSpPr>
        <p:spPr>
          <a:xfrm>
            <a:off x="-29644" y="520500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To Stationery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DC9CA0-AFB3-4B50-96DB-44FE980E5010}"/>
              </a:ext>
            </a:extLst>
          </p:cNvPr>
          <p:cNvSpPr/>
          <p:nvPr/>
        </p:nvSpPr>
        <p:spPr>
          <a:xfrm>
            <a:off x="1649757" y="531149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>
                <a:solidFill>
                  <a:srgbClr val="0070C0"/>
                </a:solidFill>
              </a:rPr>
              <a:t>4,000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B3549B-40F2-466E-89E2-6CF3426C9A65}"/>
              </a:ext>
            </a:extLst>
          </p:cNvPr>
          <p:cNvSpPr/>
          <p:nvPr/>
        </p:nvSpPr>
        <p:spPr>
          <a:xfrm>
            <a:off x="-29644" y="708431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To Repairs to Furniture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67D5AA-A5F0-4827-975D-058DA00297BE}"/>
              </a:ext>
            </a:extLst>
          </p:cNvPr>
          <p:cNvSpPr/>
          <p:nvPr/>
        </p:nvSpPr>
        <p:spPr>
          <a:xfrm>
            <a:off x="1758761" y="706341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750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0A187F-0EDD-4EF8-AB23-96B978DBFC7F}"/>
              </a:ext>
            </a:extLst>
          </p:cNvPr>
          <p:cNvSpPr/>
          <p:nvPr/>
        </p:nvSpPr>
        <p:spPr>
          <a:xfrm>
            <a:off x="-29644" y="903489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To Rent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85432-955E-42B0-8005-F1B3BF4EE021}"/>
              </a:ext>
            </a:extLst>
          </p:cNvPr>
          <p:cNvSpPr/>
          <p:nvPr/>
        </p:nvSpPr>
        <p:spPr>
          <a:xfrm>
            <a:off x="2012151" y="518814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By Subscription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1015A-22EF-4CDF-872F-09452BC4ADA4}"/>
              </a:ext>
            </a:extLst>
          </p:cNvPr>
          <p:cNvSpPr/>
          <p:nvPr/>
        </p:nvSpPr>
        <p:spPr>
          <a:xfrm>
            <a:off x="3539958" y="536348"/>
            <a:ext cx="5822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17,000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4F8A61-11AB-4697-BAD2-9F7E95009907}"/>
              </a:ext>
            </a:extLst>
          </p:cNvPr>
          <p:cNvSpPr/>
          <p:nvPr/>
        </p:nvSpPr>
        <p:spPr>
          <a:xfrm>
            <a:off x="4255560" y="1081344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1,050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01E299-B5D3-44ED-81E5-07EE3CEF303B}"/>
              </a:ext>
            </a:extLst>
          </p:cNvPr>
          <p:cNvSpPr/>
          <p:nvPr/>
        </p:nvSpPr>
        <p:spPr>
          <a:xfrm>
            <a:off x="2028188" y="1256716"/>
            <a:ext cx="1207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By Entrance Fees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DE1EB9-8059-4ED0-B5D4-D890A53B834E}"/>
              </a:ext>
            </a:extLst>
          </p:cNvPr>
          <p:cNvSpPr/>
          <p:nvPr/>
        </p:nvSpPr>
        <p:spPr>
          <a:xfrm>
            <a:off x="3609978" y="1279576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2,500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F2FF77-832F-479D-87A0-5A2F3593F04C}"/>
              </a:ext>
            </a:extLst>
          </p:cNvPr>
          <p:cNvSpPr/>
          <p:nvPr/>
        </p:nvSpPr>
        <p:spPr>
          <a:xfrm>
            <a:off x="4654550" y="526529"/>
            <a:ext cx="6639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Capital 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CFAA9A-6E4B-4844-A95F-AB5CABB0EEEA}"/>
              </a:ext>
            </a:extLst>
          </p:cNvPr>
          <p:cNvSpPr/>
          <p:nvPr/>
        </p:nvSpPr>
        <p:spPr>
          <a:xfrm>
            <a:off x="7302880" y="2902519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Cash at Bank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4D2E1DC-5485-485C-9107-7BCF37F2375E}"/>
              </a:ext>
            </a:extLst>
          </p:cNvPr>
          <p:cNvSpPr/>
          <p:nvPr/>
        </p:nvSpPr>
        <p:spPr>
          <a:xfrm>
            <a:off x="9594655" y="2900963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8,000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49010681-02C0-4A8A-9B9F-D169E8A9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29268"/>
              </p:ext>
            </p:extLst>
          </p:nvPr>
        </p:nvGraphicFramePr>
        <p:xfrm>
          <a:off x="45720" y="3486519"/>
          <a:ext cx="4846320" cy="165912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Receipts</a:t>
                      </a: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Amt.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Payment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Amt.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807" marR="5880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Balance b/d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Stationery 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4,000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in Hand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           950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Repairs to Furniture 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750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at Bank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11,000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Rent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6,500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Entrance Fees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2,500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By Salaries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12,000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Subscriptions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17,000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Miscellaneous Exp 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250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 Miscellaneous Receipts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1,050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Balance C/d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in Hand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       1,000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Cash at Bank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3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   8,000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165" marR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32,500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endParaRPr lang="en-US" sz="105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 32,500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" name="Rectangle 122">
            <a:extLst>
              <a:ext uri="{FF2B5EF4-FFF2-40B4-BE49-F238E27FC236}">
                <a16:creationId xmlns:a16="http://schemas.microsoft.com/office/drawing/2014/main" id="{6089865E-26C9-4026-9337-9F858F897791}"/>
              </a:ext>
            </a:extLst>
          </p:cNvPr>
          <p:cNvSpPr/>
          <p:nvPr/>
        </p:nvSpPr>
        <p:spPr>
          <a:xfrm>
            <a:off x="2512696" y="3668349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52185B6-27CD-41D9-BEE0-974CCAC06F00}"/>
              </a:ext>
            </a:extLst>
          </p:cNvPr>
          <p:cNvSpPr/>
          <p:nvPr/>
        </p:nvSpPr>
        <p:spPr>
          <a:xfrm>
            <a:off x="2513649" y="3825512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ADEF9D8-70AB-42F8-B02C-53F7B2645E7D}"/>
              </a:ext>
            </a:extLst>
          </p:cNvPr>
          <p:cNvSpPr/>
          <p:nvPr/>
        </p:nvSpPr>
        <p:spPr>
          <a:xfrm>
            <a:off x="2514602" y="3987438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8108F4C-1864-4E3B-BE06-C67F773B8ABB}"/>
              </a:ext>
            </a:extLst>
          </p:cNvPr>
          <p:cNvSpPr/>
          <p:nvPr/>
        </p:nvSpPr>
        <p:spPr>
          <a:xfrm>
            <a:off x="2515555" y="4158890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ECB4488-1703-4983-BDD9-FEF9DC02A528}"/>
              </a:ext>
            </a:extLst>
          </p:cNvPr>
          <p:cNvSpPr/>
          <p:nvPr/>
        </p:nvSpPr>
        <p:spPr>
          <a:xfrm>
            <a:off x="2516508" y="4322404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A739FE-C531-4FD6-B250-CE65D45ED42F}"/>
              </a:ext>
            </a:extLst>
          </p:cNvPr>
          <p:cNvSpPr/>
          <p:nvPr/>
        </p:nvSpPr>
        <p:spPr>
          <a:xfrm>
            <a:off x="2518414" y="4655782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E3E42A3-FA62-4735-A693-9378F6B01638}"/>
              </a:ext>
            </a:extLst>
          </p:cNvPr>
          <p:cNvSpPr/>
          <p:nvPr/>
        </p:nvSpPr>
        <p:spPr>
          <a:xfrm>
            <a:off x="2519367" y="4822471"/>
            <a:ext cx="2372684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969BA6-E07E-49EA-BABB-6AD4DABCFEC2}"/>
              </a:ext>
            </a:extLst>
          </p:cNvPr>
          <p:cNvSpPr/>
          <p:nvPr/>
        </p:nvSpPr>
        <p:spPr>
          <a:xfrm>
            <a:off x="39099" y="4156106"/>
            <a:ext cx="2477471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EDCAA31-1FFA-4F87-AFC9-43E015074178}"/>
              </a:ext>
            </a:extLst>
          </p:cNvPr>
          <p:cNvSpPr/>
          <p:nvPr/>
        </p:nvSpPr>
        <p:spPr>
          <a:xfrm>
            <a:off x="36896" y="4322925"/>
            <a:ext cx="2477471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F7BE724-9892-427B-9DF1-1E19D755BE0F}"/>
              </a:ext>
            </a:extLst>
          </p:cNvPr>
          <p:cNvSpPr/>
          <p:nvPr/>
        </p:nvSpPr>
        <p:spPr>
          <a:xfrm>
            <a:off x="34693" y="4489744"/>
            <a:ext cx="2477471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D3E6BD-6A26-4442-A4A6-3DFE1D26062C}"/>
              </a:ext>
            </a:extLst>
          </p:cNvPr>
          <p:cNvSpPr/>
          <p:nvPr/>
        </p:nvSpPr>
        <p:spPr>
          <a:xfrm>
            <a:off x="1012593" y="902778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6,500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21815EE-1489-4FEA-8C55-BB402CC3057D}"/>
              </a:ext>
            </a:extLst>
          </p:cNvPr>
          <p:cNvSpPr/>
          <p:nvPr/>
        </p:nvSpPr>
        <p:spPr>
          <a:xfrm>
            <a:off x="-19050" y="1442571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To Salaries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FCF857-EA67-468F-9794-2765F4BFB613}"/>
              </a:ext>
            </a:extLst>
          </p:cNvPr>
          <p:cNvSpPr/>
          <p:nvPr/>
        </p:nvSpPr>
        <p:spPr>
          <a:xfrm>
            <a:off x="1591580" y="1459038"/>
            <a:ext cx="5822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12,000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0DA8BA-120E-4C5C-8381-967BB9AA3ACB}"/>
              </a:ext>
            </a:extLst>
          </p:cNvPr>
          <p:cNvSpPr/>
          <p:nvPr/>
        </p:nvSpPr>
        <p:spPr>
          <a:xfrm>
            <a:off x="-19050" y="1635654"/>
            <a:ext cx="9861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To Misc. Exp.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1529F3F-7D5A-4D41-80CD-4FC67B7AC4E9}"/>
              </a:ext>
            </a:extLst>
          </p:cNvPr>
          <p:cNvSpPr/>
          <p:nvPr/>
        </p:nvSpPr>
        <p:spPr>
          <a:xfrm>
            <a:off x="1772719" y="1626721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250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69DC55-5025-4DA1-B687-EFAD4A038B18}"/>
              </a:ext>
            </a:extLst>
          </p:cNvPr>
          <p:cNvSpPr/>
          <p:nvPr/>
        </p:nvSpPr>
        <p:spPr>
          <a:xfrm>
            <a:off x="7303770" y="2716657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Cash in Hand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35B7C6-7DE6-4A09-855B-86B90795E622}"/>
              </a:ext>
            </a:extLst>
          </p:cNvPr>
          <p:cNvSpPr/>
          <p:nvPr/>
        </p:nvSpPr>
        <p:spPr>
          <a:xfrm>
            <a:off x="9595545" y="271510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1,000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5E1C605-6205-4151-B054-6787B37930F9}"/>
              </a:ext>
            </a:extLst>
          </p:cNvPr>
          <p:cNvSpPr/>
          <p:nvPr/>
        </p:nvSpPr>
        <p:spPr>
          <a:xfrm>
            <a:off x="2034540" y="1082539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By </a:t>
            </a:r>
            <a:r>
              <a:rPr lang="en-US" sz="1100" b="1" dirty="0" err="1">
                <a:solidFill>
                  <a:srgbClr val="0070C0"/>
                </a:solidFill>
              </a:rPr>
              <a:t>Misc</a:t>
            </a:r>
            <a:r>
              <a:rPr lang="en-US" sz="1100" b="1" dirty="0">
                <a:solidFill>
                  <a:srgbClr val="0070C0"/>
                </a:solidFill>
              </a:rPr>
              <a:t> Receipts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1FFDF7-6035-4DE9-8492-2559FB610AA8}"/>
              </a:ext>
            </a:extLst>
          </p:cNvPr>
          <p:cNvSpPr/>
          <p:nvPr/>
        </p:nvSpPr>
        <p:spPr>
          <a:xfrm>
            <a:off x="5071974" y="3609876"/>
            <a:ext cx="4633920" cy="1426288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25000">
                <a:schemeClr val="bg1"/>
              </a:gs>
              <a:gs pos="79000">
                <a:schemeClr val="accent1">
                  <a:lumMod val="40000"/>
                  <a:lumOff val="60000"/>
                </a:schemeClr>
              </a:gs>
              <a:gs pos="0">
                <a:schemeClr val="bg1">
                  <a:tint val="80000"/>
                  <a:satMod val="3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1050" b="1" u="sng" dirty="0">
                <a:ea typeface="Times New Roman" panose="02020603050405020304" pitchFamily="18" charset="0"/>
              </a:rPr>
              <a:t>Further Information:</a:t>
            </a:r>
            <a:endParaRPr lang="en-US" sz="105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ea typeface="Times New Roman" panose="02020603050405020304" pitchFamily="18" charset="0"/>
              </a:rPr>
              <a:t>Capital Fund on 01-04-2009, was Rs. 70,000.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ea typeface="Times New Roman" panose="02020603050405020304" pitchFamily="18" charset="0"/>
              </a:rPr>
              <a:t>Outstanding Subscription Rs.3,000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ea typeface="Times New Roman" panose="02020603050405020304" pitchFamily="18" charset="0"/>
              </a:rPr>
              <a:t>Entrance Fees are to be capitalized.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ea typeface="Times New Roman" panose="02020603050405020304" pitchFamily="18" charset="0"/>
              </a:rPr>
              <a:t>Rent paid includes Rs. 500, paid for April 2017.</a:t>
            </a:r>
          </a:p>
          <a:p>
            <a:pPr marL="342900" marR="0" lvl="0" indent="-342900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ea typeface="Times New Roman" panose="02020603050405020304" pitchFamily="18" charset="0"/>
              </a:rPr>
              <a:t>They have following assets and liabilities on 01-04-2016.  Furniture Rs. 10,000, Building Rs. 60,000 and Sundry Creditors Rs. 11,950.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9969C2-22EB-4BBC-AB72-61F42AE9361B}"/>
              </a:ext>
            </a:extLst>
          </p:cNvPr>
          <p:cNvSpPr/>
          <p:nvPr/>
        </p:nvSpPr>
        <p:spPr>
          <a:xfrm>
            <a:off x="5068798" y="3876446"/>
            <a:ext cx="3113095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F3AEBC-7CAE-469B-9833-E3A1926CC18B}"/>
              </a:ext>
            </a:extLst>
          </p:cNvPr>
          <p:cNvSpPr/>
          <p:nvPr/>
        </p:nvSpPr>
        <p:spPr>
          <a:xfrm>
            <a:off x="5065305" y="4061657"/>
            <a:ext cx="3113095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1DD74F-363C-4082-9D27-7256F9D29FBC}"/>
              </a:ext>
            </a:extLst>
          </p:cNvPr>
          <p:cNvSpPr/>
          <p:nvPr/>
        </p:nvSpPr>
        <p:spPr>
          <a:xfrm>
            <a:off x="5071338" y="4246868"/>
            <a:ext cx="3113095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0717FA-26DB-4F0B-AC1F-EC6D6CEF6953}"/>
              </a:ext>
            </a:extLst>
          </p:cNvPr>
          <p:cNvSpPr/>
          <p:nvPr/>
        </p:nvSpPr>
        <p:spPr>
          <a:xfrm>
            <a:off x="5077371" y="4436842"/>
            <a:ext cx="3113095" cy="159016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A825CA-EF04-45CA-B41F-39728D69BD4A}"/>
              </a:ext>
            </a:extLst>
          </p:cNvPr>
          <p:cNvSpPr/>
          <p:nvPr/>
        </p:nvSpPr>
        <p:spPr>
          <a:xfrm>
            <a:off x="5083404" y="4626816"/>
            <a:ext cx="4546290" cy="370422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B7B99A-F687-4D3E-97A7-3CEB6D7FE7B4}"/>
              </a:ext>
            </a:extLst>
          </p:cNvPr>
          <p:cNvSpPr/>
          <p:nvPr/>
        </p:nvSpPr>
        <p:spPr>
          <a:xfrm>
            <a:off x="4678680" y="712321"/>
            <a:ext cx="1443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Opening Capital Fund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235DEF-F713-4725-ABD9-0DCF9CF4D9E1}"/>
              </a:ext>
            </a:extLst>
          </p:cNvPr>
          <p:cNvSpPr/>
          <p:nvPr/>
        </p:nvSpPr>
        <p:spPr>
          <a:xfrm>
            <a:off x="6181350" y="712929"/>
            <a:ext cx="5843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rgbClr val="0070C0"/>
                </a:solidFill>
              </a:rPr>
              <a:t>70,000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568896-7635-4355-A0EA-204B4C544C3C}"/>
              </a:ext>
            </a:extLst>
          </p:cNvPr>
          <p:cNvSpPr/>
          <p:nvPr/>
        </p:nvSpPr>
        <p:spPr>
          <a:xfrm>
            <a:off x="2016606" y="702693"/>
            <a:ext cx="1431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(+) o/s Subscription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087A08-E159-4729-9EF6-BA629E5B0473}"/>
              </a:ext>
            </a:extLst>
          </p:cNvPr>
          <p:cNvSpPr/>
          <p:nvPr/>
        </p:nvSpPr>
        <p:spPr>
          <a:xfrm>
            <a:off x="3562916" y="702693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3,000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A5D219-7AEC-4C0E-8F01-22AAD5123F3F}"/>
              </a:ext>
            </a:extLst>
          </p:cNvPr>
          <p:cNvSpPr/>
          <p:nvPr/>
        </p:nvSpPr>
        <p:spPr>
          <a:xfrm>
            <a:off x="7287640" y="3085230"/>
            <a:ext cx="1243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O/s Subscription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68F3F8-3D1A-42E1-A43D-67DD5B88058F}"/>
              </a:ext>
            </a:extLst>
          </p:cNvPr>
          <p:cNvSpPr/>
          <p:nvPr/>
        </p:nvSpPr>
        <p:spPr>
          <a:xfrm>
            <a:off x="9540897" y="3088361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3,000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C447BA-F693-4321-94DD-B4285DA2A29A}"/>
              </a:ext>
            </a:extLst>
          </p:cNvPr>
          <p:cNvSpPr/>
          <p:nvPr/>
        </p:nvSpPr>
        <p:spPr>
          <a:xfrm>
            <a:off x="4150274" y="702833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20,000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DCB438-F89A-43DC-9E19-09B05206FD72}"/>
              </a:ext>
            </a:extLst>
          </p:cNvPr>
          <p:cNvSpPr/>
          <p:nvPr/>
        </p:nvSpPr>
        <p:spPr>
          <a:xfrm>
            <a:off x="2151530" y="1446572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(-) Capitalization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D98F5E-5B1C-4078-964A-5B84E8E4F64D}"/>
              </a:ext>
            </a:extLst>
          </p:cNvPr>
          <p:cNvSpPr/>
          <p:nvPr/>
        </p:nvSpPr>
        <p:spPr>
          <a:xfrm>
            <a:off x="3577180" y="1446572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2,500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1C04F2-86C1-4027-9F64-117E7BAFA190}"/>
              </a:ext>
            </a:extLst>
          </p:cNvPr>
          <p:cNvSpPr/>
          <p:nvPr/>
        </p:nvSpPr>
        <p:spPr>
          <a:xfrm>
            <a:off x="4635622" y="883041"/>
            <a:ext cx="1272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(+) Entrance Fees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16A7A5-8B6D-4004-8DE6-FBA91F4BFCBA}"/>
              </a:ext>
            </a:extLst>
          </p:cNvPr>
          <p:cNvSpPr/>
          <p:nvPr/>
        </p:nvSpPr>
        <p:spPr>
          <a:xfrm>
            <a:off x="6227630" y="885831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2,500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250553-90A8-49D8-BF10-ECF47F65E47B}"/>
              </a:ext>
            </a:extLst>
          </p:cNvPr>
          <p:cNvSpPr/>
          <p:nvPr/>
        </p:nvSpPr>
        <p:spPr>
          <a:xfrm>
            <a:off x="4351326" y="144078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97DAC0-0C49-4BDC-B5F7-B142DFD69DC2}"/>
              </a:ext>
            </a:extLst>
          </p:cNvPr>
          <p:cNvSpPr/>
          <p:nvPr/>
        </p:nvSpPr>
        <p:spPr>
          <a:xfrm>
            <a:off x="-6447" y="1075899"/>
            <a:ext cx="11464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(-) </a:t>
            </a:r>
            <a:r>
              <a:rPr lang="en-US" sz="1100" b="1" dirty="0" err="1">
                <a:solidFill>
                  <a:srgbClr val="FF0000"/>
                </a:solidFill>
              </a:rPr>
              <a:t>PrePa</a:t>
            </a:r>
            <a:r>
              <a:rPr lang="en-US" sz="1100" b="1" dirty="0">
                <a:solidFill>
                  <a:srgbClr val="FF0000"/>
                </a:solidFill>
              </a:rPr>
              <a:t> for C.Y.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B9B636-04D3-49AE-B193-DD2315CFA329}"/>
              </a:ext>
            </a:extLst>
          </p:cNvPr>
          <p:cNvSpPr/>
          <p:nvPr/>
        </p:nvSpPr>
        <p:spPr>
          <a:xfrm>
            <a:off x="1106867" y="10856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21D531-8FBC-4865-95AE-DA97EC5C32C7}"/>
              </a:ext>
            </a:extLst>
          </p:cNvPr>
          <p:cNvSpPr/>
          <p:nvPr/>
        </p:nvSpPr>
        <p:spPr>
          <a:xfrm>
            <a:off x="7299428" y="2174371"/>
            <a:ext cx="1008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Prepaid Rent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E5C2B6-61BC-4808-A617-089AB8A4F33A}"/>
              </a:ext>
            </a:extLst>
          </p:cNvPr>
          <p:cNvSpPr/>
          <p:nvPr/>
        </p:nvSpPr>
        <p:spPr>
          <a:xfrm>
            <a:off x="9675723" y="217198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F646DF-73DD-486D-A208-F2D258449E1E}"/>
              </a:ext>
            </a:extLst>
          </p:cNvPr>
          <p:cNvSpPr/>
          <p:nvPr/>
        </p:nvSpPr>
        <p:spPr>
          <a:xfrm>
            <a:off x="1629466" y="1081814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6,000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3D3F52-1B9D-48AD-912A-ED3372731B20}"/>
              </a:ext>
            </a:extLst>
          </p:cNvPr>
          <p:cNvSpPr/>
          <p:nvPr/>
        </p:nvSpPr>
        <p:spPr>
          <a:xfrm>
            <a:off x="7326969" y="702692"/>
            <a:ext cx="1359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Furniture Opening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D9D720-AAA4-4313-852F-696F4458DF78}"/>
              </a:ext>
            </a:extLst>
          </p:cNvPr>
          <p:cNvSpPr/>
          <p:nvPr/>
        </p:nvSpPr>
        <p:spPr>
          <a:xfrm>
            <a:off x="9469498" y="710494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10,000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99C31E-0E98-492E-8EBC-E64681A24BFD}"/>
              </a:ext>
            </a:extLst>
          </p:cNvPr>
          <p:cNvSpPr/>
          <p:nvPr/>
        </p:nvSpPr>
        <p:spPr>
          <a:xfrm>
            <a:off x="7330440" y="1078016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Building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761615-CEE1-4FAD-9A6B-499FC9A0C609}"/>
              </a:ext>
            </a:extLst>
          </p:cNvPr>
          <p:cNvSpPr/>
          <p:nvPr/>
        </p:nvSpPr>
        <p:spPr>
          <a:xfrm>
            <a:off x="9469161" y="1085818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60,000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575898-7415-4D72-850F-85621D3AD4D7}"/>
              </a:ext>
            </a:extLst>
          </p:cNvPr>
          <p:cNvSpPr/>
          <p:nvPr/>
        </p:nvSpPr>
        <p:spPr>
          <a:xfrm>
            <a:off x="4649602" y="1626572"/>
            <a:ext cx="1286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Sundry Creditors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F8779B-AA79-49F1-A6C1-EAF3403CB447}"/>
              </a:ext>
            </a:extLst>
          </p:cNvPr>
          <p:cNvSpPr/>
          <p:nvPr/>
        </p:nvSpPr>
        <p:spPr>
          <a:xfrm>
            <a:off x="6830639" y="1630382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11,500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555642-B224-43A9-8C88-D2C7C750387F}"/>
              </a:ext>
            </a:extLst>
          </p:cNvPr>
          <p:cNvSpPr/>
          <p:nvPr/>
        </p:nvSpPr>
        <p:spPr>
          <a:xfrm>
            <a:off x="2048212" y="2546191"/>
            <a:ext cx="853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By Deficits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C0D5B1-7152-4065-A2F3-EF2D9E03751F}"/>
              </a:ext>
            </a:extLst>
          </p:cNvPr>
          <p:cNvSpPr/>
          <p:nvPr/>
        </p:nvSpPr>
        <p:spPr>
          <a:xfrm>
            <a:off x="499638" y="2370931"/>
            <a:ext cx="8331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Dr. 23,000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03C2C7B-D792-4529-9FFB-8D0186414349}"/>
              </a:ext>
            </a:extLst>
          </p:cNvPr>
          <p:cNvSpPr/>
          <p:nvPr/>
        </p:nvSpPr>
        <p:spPr>
          <a:xfrm>
            <a:off x="756470" y="2728932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1,950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4984D-A2E0-4FB5-8B2A-BFE96B05A7A5}"/>
              </a:ext>
            </a:extLst>
          </p:cNvPr>
          <p:cNvSpPr/>
          <p:nvPr/>
        </p:nvSpPr>
        <p:spPr>
          <a:xfrm>
            <a:off x="4241313" y="2539682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1,950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B5EDD-4E05-44C8-8A8E-30E08D7F24CA}"/>
              </a:ext>
            </a:extLst>
          </p:cNvPr>
          <p:cNvSpPr/>
          <p:nvPr/>
        </p:nvSpPr>
        <p:spPr>
          <a:xfrm>
            <a:off x="4046220" y="758282"/>
            <a:ext cx="667394" cy="1815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3C22BA-69E3-4C88-8B14-F83BBDB0E432}"/>
              </a:ext>
            </a:extLst>
          </p:cNvPr>
          <p:cNvSpPr/>
          <p:nvPr/>
        </p:nvSpPr>
        <p:spPr>
          <a:xfrm>
            <a:off x="1437968" y="550023"/>
            <a:ext cx="667394" cy="257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7EF5C4B-3306-44FA-A01E-9370BCD398BC}"/>
              </a:ext>
            </a:extLst>
          </p:cNvPr>
          <p:cNvSpPr/>
          <p:nvPr/>
        </p:nvSpPr>
        <p:spPr>
          <a:xfrm>
            <a:off x="1559645" y="3262675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23,000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5E5C80-986E-4A39-912A-47777FFDDC98}"/>
              </a:ext>
            </a:extLst>
          </p:cNvPr>
          <p:cNvSpPr/>
          <p:nvPr/>
        </p:nvSpPr>
        <p:spPr>
          <a:xfrm>
            <a:off x="460469" y="2548731"/>
            <a:ext cx="863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CR. 21,050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BA5DC6-7354-4CD2-AA59-91E77CF478D0}"/>
              </a:ext>
            </a:extLst>
          </p:cNvPr>
          <p:cNvSpPr/>
          <p:nvPr/>
        </p:nvSpPr>
        <p:spPr>
          <a:xfrm>
            <a:off x="4141957" y="3276007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23,000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2A40F7-1A98-47EC-A119-E4EC520ED7EA}"/>
              </a:ext>
            </a:extLst>
          </p:cNvPr>
          <p:cNvSpPr/>
          <p:nvPr/>
        </p:nvSpPr>
        <p:spPr>
          <a:xfrm>
            <a:off x="4647913" y="1069150"/>
            <a:ext cx="839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(-) </a:t>
            </a:r>
            <a:r>
              <a:rPr lang="en-US" sz="1200" b="1" dirty="0">
                <a:solidFill>
                  <a:srgbClr val="03080D"/>
                </a:solidFill>
              </a:rPr>
              <a:t>Deficits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7E4B8C1-9CD1-4A2F-A20E-D5F72318A14D}"/>
              </a:ext>
            </a:extLst>
          </p:cNvPr>
          <p:cNvSpPr/>
          <p:nvPr/>
        </p:nvSpPr>
        <p:spPr>
          <a:xfrm>
            <a:off x="6815408" y="1078745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70,550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1F8F19C-1AE1-4D4D-8ACF-FBF54DF51591}"/>
              </a:ext>
            </a:extLst>
          </p:cNvPr>
          <p:cNvSpPr/>
          <p:nvPr/>
        </p:nvSpPr>
        <p:spPr>
          <a:xfrm>
            <a:off x="6225540" y="1074122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1,950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EC40BEC-19F9-45A7-BDC7-839B04A081D3}"/>
              </a:ext>
            </a:extLst>
          </p:cNvPr>
          <p:cNvSpPr/>
          <p:nvPr/>
        </p:nvSpPr>
        <p:spPr>
          <a:xfrm>
            <a:off x="6821392" y="3274046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82,050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832B6F-0091-409B-A755-1CBC5D032D82}"/>
              </a:ext>
            </a:extLst>
          </p:cNvPr>
          <p:cNvSpPr/>
          <p:nvPr/>
        </p:nvSpPr>
        <p:spPr>
          <a:xfrm>
            <a:off x="9465202" y="3269663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82,050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8FF338A-E3F1-4F22-9202-4320D1135D55}"/>
              </a:ext>
            </a:extLst>
          </p:cNvPr>
          <p:cNvSpPr/>
          <p:nvPr/>
        </p:nvSpPr>
        <p:spPr>
          <a:xfrm>
            <a:off x="6734145" y="570522"/>
            <a:ext cx="637898" cy="2743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ADF5497-7A67-4505-95EC-7C2E39795AFB}"/>
              </a:ext>
            </a:extLst>
          </p:cNvPr>
          <p:cNvSpPr/>
          <p:nvPr/>
        </p:nvSpPr>
        <p:spPr>
          <a:xfrm>
            <a:off x="9371921" y="550239"/>
            <a:ext cx="637898" cy="2763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6CCD3A-64BD-479C-A6A6-F00D2B2D1E12}"/>
              </a:ext>
            </a:extLst>
          </p:cNvPr>
          <p:cNvSpPr/>
          <p:nvPr/>
        </p:nvSpPr>
        <p:spPr>
          <a:xfrm>
            <a:off x="6105297" y="747758"/>
            <a:ext cx="633760" cy="540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3 0.69688 L -1.11111E-6 9.06568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1" y="-3484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7 0.69287 L -1.11111E-6 2.27259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4" y="-34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decel="100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 -0.46469 L 0.00095 0.00185 " pathEditMode="relative" rAng="0" ptsTypes="AA">
                                      <p:cBhvr>
                                        <p:cTn id="32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53" y="23312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264 -0.46685 L 0.00095 0.00185 " pathEditMode="relative" rAng="0" ptsTypes="AA">
                                      <p:cBhvr>
                                        <p:cTn id="32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72" y="23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 0.1141 L 0.00094 0.00185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0" y="-5612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83 0.10854 L 0.00095 0.00185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1" y="-53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755 -0.20938 L 0.00094 0.00185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10546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417 -0.21277 L 0.00094 0.00185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56" y="10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7 -0.17391 L -0.00032 0.00432 " pathEditMode="relative" rAng="0" ptsTypes="AA">
                                      <p:cBhvr>
                                        <p:cTn id="48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0" y="8912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17 -0.17237 L -2.67677E-6 -4.74561E-6 " pathEditMode="relative" rAng="0" ptsTypes="AA">
                                      <p:cBhvr>
                                        <p:cTn id="49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7" y="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515E-7 2.65187E-6 L -0.34233 0.03731 " pathEditMode="relative" rAng="0" ptsTypes="AA">
                                      <p:cBhvr>
                                        <p:cTn id="501" dur="20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4" y="1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121E-6 0.00247 L -0.25553 0.29417 " pathEditMode="relative" rAng="0" ptsTypes="AA">
                                      <p:cBhvr>
                                        <p:cTn id="511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84" y="14585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9495E-6 -4.33549E-6 L -0.19729 0.28832 " pathEditMode="relative" rAng="0" ptsTypes="AA">
                                      <p:cBhvr>
                                        <p:cTn id="513" dur="2000" spd="-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4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0" grpId="1"/>
      <p:bldP spid="11" grpId="0"/>
      <p:bldP spid="11" grpId="1"/>
      <p:bldP spid="14" grpId="0"/>
      <p:bldP spid="15" grpId="0"/>
      <p:bldP spid="24" grpId="0"/>
      <p:bldP spid="25" grpId="0"/>
      <p:bldP spid="26" grpId="0"/>
      <p:bldP spid="27" grpId="0"/>
      <p:bldP spid="30" grpId="0"/>
      <p:bldP spid="38" grpId="0"/>
      <p:bldP spid="39" grpId="0"/>
      <p:bldP spid="46" grpId="0"/>
      <p:bldP spid="47" grpId="0"/>
      <p:bldP spid="48" grpId="0"/>
      <p:bldP spid="49" grpId="0"/>
      <p:bldP spid="90" grpId="0"/>
      <p:bldP spid="91" grpId="0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9" grpId="0" animBg="1"/>
      <p:bldP spid="129" grpId="1" animBg="1"/>
      <p:bldP spid="130" grpId="0" animBg="1"/>
      <p:bldP spid="130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2" grpId="0"/>
      <p:bldP spid="63" grpId="0"/>
      <p:bldP spid="64" grpId="0"/>
      <p:bldP spid="66" grpId="0"/>
      <p:bldP spid="66" grpId="1"/>
      <p:bldP spid="67" grpId="0"/>
      <p:bldP spid="67" grpId="1"/>
      <p:bldP spid="68" grpId="0"/>
      <p:bldP spid="69" grpId="0"/>
      <p:bldP spid="70" grpId="0"/>
      <p:bldP spid="71" grpId="0"/>
      <p:bldP spid="71" grpId="1"/>
      <p:bldP spid="72" grpId="0"/>
      <p:bldP spid="72" grpId="1"/>
      <p:bldP spid="73" grpId="0"/>
      <p:bldP spid="74" grpId="0"/>
      <p:bldP spid="75" grpId="0"/>
      <p:bldP spid="76" grpId="0"/>
      <p:bldP spid="76" grpId="1"/>
      <p:bldP spid="77" grpId="0"/>
      <p:bldP spid="77" grpId="1"/>
      <p:bldP spid="78" grpId="0"/>
      <p:bldP spid="79" grpId="0"/>
      <p:bldP spid="80" grpId="0"/>
      <p:bldP spid="81" grpId="0"/>
      <p:bldP spid="82" grpId="0"/>
      <p:bldP spid="83" grpId="0"/>
      <p:bldP spid="84" grpId="0"/>
      <p:bldP spid="99" grpId="0"/>
      <p:bldP spid="100" grpId="0"/>
      <p:bldP spid="101" grpId="0"/>
      <p:bldP spid="102" grpId="0"/>
      <p:bldP spid="102" grpId="1"/>
      <p:bldP spid="103" grpId="0" animBg="1"/>
      <p:bldP spid="103" grpId="1" animBg="1"/>
      <p:bldP spid="104" grpId="0" animBg="1"/>
      <p:bldP spid="104" grpId="1" animBg="1"/>
      <p:bldP spid="105" grpId="0"/>
      <p:bldP spid="106" grpId="0"/>
      <p:bldP spid="107" grpId="0"/>
      <p:bldP spid="108" grpId="0"/>
      <p:bldP spid="108" grpId="1"/>
      <p:bldP spid="109" grpId="0"/>
      <p:bldP spid="110" grpId="0"/>
      <p:bldP spid="110" grpId="1"/>
      <p:bldP spid="111" grpId="0"/>
      <p:bldP spid="112" grpId="0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5918</TotalTime>
  <Words>521</Words>
  <Application>Microsoft Office PowerPoint</Application>
  <PresentationFormat>Custom</PresentationFormat>
  <Paragraphs>152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RAVINDRA KOKATE</cp:lastModifiedBy>
  <cp:revision>610</cp:revision>
  <dcterms:created xsi:type="dcterms:W3CDTF">2019-04-25T05:43:39Z</dcterms:created>
  <dcterms:modified xsi:type="dcterms:W3CDTF">2022-01-17T14:21:34Z</dcterms:modified>
</cp:coreProperties>
</file>