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17"/>
  </p:notesMasterIdLst>
  <p:sldIdLst>
    <p:sldId id="256" r:id="rId2"/>
    <p:sldId id="257" r:id="rId3"/>
    <p:sldId id="269" r:id="rId4"/>
    <p:sldId id="270" r:id="rId5"/>
    <p:sldId id="281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</p:sldIdLst>
  <p:sldSz cx="12192000" cy="6858000"/>
  <p:notesSz cx="6858000" cy="9144000"/>
  <p:embeddedFontLst>
    <p:embeddedFont>
      <p:font typeface="Wingdings 2" pitchFamily="18" charset="2"/>
      <p:regular r:id="rId18"/>
    </p:embeddedFon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Constantia" pitchFamily="18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ja1iNMUlAlqX4iV31sKtFy/FY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4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523836" y="714356"/>
            <a:ext cx="11001452" cy="528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lang="en-US" dirty="0" smtClean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sz="3000" dirty="0" smtClean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54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Insurance </a:t>
            </a:r>
            <a:r>
              <a:rPr lang="en-US" sz="54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Premium </a:t>
            </a:r>
            <a:r>
              <a:rPr lang="en-US" sz="54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sz="5400" b="1" dirty="0" smtClean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By-</a:t>
            </a:r>
            <a:r>
              <a:rPr lang="en-IN" sz="4000" b="1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Aniket</a:t>
            </a:r>
            <a:r>
              <a:rPr lang="en-IN" sz="40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4000" b="1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Dumbre</a:t>
            </a:r>
            <a:endParaRPr sz="4000" b="1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5274" y="642918"/>
            <a:ext cx="642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lt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Training Pipeline</a:t>
            </a:r>
            <a:endParaRPr lang="en-US" sz="28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150" y="1214422"/>
            <a:ext cx="1078713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5.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Model Evaluation</a:t>
            </a:r>
          </a:p>
          <a:p>
            <a:pPr lvl="2"/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While re-training check whether current model performance with previous model</a:t>
            </a:r>
            <a:r>
              <a:rPr lang="en-US" dirty="0" smtClean="0"/>
              <a:t>.</a:t>
            </a:r>
            <a:endParaRPr lang="en-US" sz="1100" dirty="0" smtClean="0"/>
          </a:p>
          <a:p>
            <a:pPr lvl="0"/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8150" y="3052891"/>
            <a:ext cx="1078713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6.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Model Pusher</a:t>
            </a:r>
          </a:p>
          <a:p>
            <a:pPr lvl="2"/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Save trained model and transformed feature files in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saved_models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directory which will used during model evaluation.</a:t>
            </a:r>
          </a:p>
          <a:p>
            <a:r>
              <a:rPr lang="en-US" dirty="0" smtClean="0"/>
              <a:t>.</a:t>
            </a:r>
            <a:endParaRPr lang="en-US" sz="1100" dirty="0" smtClean="0"/>
          </a:p>
          <a:p>
            <a:pPr lvl="0"/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5274" y="642918"/>
            <a:ext cx="642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lt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Prediction Pipeline</a:t>
            </a:r>
            <a:endParaRPr lang="en-US" sz="28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150" y="1214422"/>
            <a:ext cx="107871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.  Data Ingestion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Import data frame file from db storage.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Replace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na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values with NAN if present in dataset.</a:t>
            </a:r>
          </a:p>
          <a:p>
            <a:r>
              <a:rPr lang="en-US" b="1" dirty="0" smtClean="0"/>
              <a:t> </a:t>
            </a:r>
            <a:endParaRPr lang="en-US" sz="1050" dirty="0" smtClean="0"/>
          </a:p>
          <a:p>
            <a:pPr lvl="0"/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8150" y="2714620"/>
            <a:ext cx="1078713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2.  Data Validation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  Null values-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Drop the columns which have missing values more than specified threshold.</a:t>
            </a:r>
          </a:p>
          <a:p>
            <a:pPr lvl="0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  Data-type –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If required change data type of columns.</a:t>
            </a:r>
          </a:p>
          <a:p>
            <a:pPr lvl="0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  No of columns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-Validate the number of columns present in the files.</a:t>
            </a:r>
          </a:p>
          <a:p>
            <a:pPr lvl="0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  Data Drift-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Check whether new dataset is having major data drift or not. Save the report.yml in artifact folder.</a:t>
            </a:r>
          </a:p>
          <a:p>
            <a:pPr lvl="0"/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5274" y="642918"/>
            <a:ext cx="642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lt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Prediction Pipeline</a:t>
            </a:r>
            <a:endParaRPr lang="en-US" sz="28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150" y="1214422"/>
            <a:ext cx="1078713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3.  Data Transformation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Use saved transformation pipeline for data transformation</a:t>
            </a:r>
          </a:p>
          <a:p>
            <a:pPr lvl="0"/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8150" y="2714620"/>
            <a:ext cx="1078713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4.  Prediction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Predict the target feature and saved it in directory in .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csv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format.</a:t>
            </a:r>
          </a:p>
          <a:p>
            <a:pPr lvl="0"/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2398" y="642918"/>
            <a:ext cx="642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Q &amp; A:</a:t>
            </a:r>
            <a:endParaRPr lang="en-US" sz="28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Google Shape;185;p10"/>
          <p:cNvSpPr txBox="1">
            <a:spLocks noGrp="1"/>
          </p:cNvSpPr>
          <p:nvPr>
            <p:ph idx="1"/>
          </p:nvPr>
        </p:nvSpPr>
        <p:spPr>
          <a:xfrm>
            <a:off x="684212" y="1000108"/>
            <a:ext cx="10520408" cy="510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Q1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) What’s the source of data?</a:t>
            </a:r>
            <a:endParaRPr sz="20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The data  for training is provided by the client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in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csv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 file.</a:t>
            </a:r>
            <a:endParaRPr sz="20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Q 2) What was the type of data?</a:t>
            </a:r>
            <a:endParaRPr sz="20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	The data was the combination of numerical and Categorical values.</a:t>
            </a:r>
            <a:endParaRPr sz="20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Q 3) What’s the complete flow you followed in this Project?</a:t>
            </a:r>
            <a:endParaRPr sz="20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	Refer slide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4</a:t>
            </a:r>
            <a:r>
              <a:rPr lang="en-US" sz="2000" baseline="300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th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for better Understanding </a:t>
            </a:r>
            <a:endParaRPr sz="20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Q 4) After the File validation what you do with incompatible file or files which didn’t pass the validation?</a:t>
            </a:r>
            <a:endParaRPr sz="20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                Files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like these are moved to the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artifact folder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and a list of these files has been   </a:t>
            </a:r>
            <a:endParaRPr sz="20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                shared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with the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client.</a:t>
            </a:r>
            <a:endParaRPr sz="20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lvl="1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>
              <a:solidFill>
                <a:schemeClr val="tx1"/>
              </a:solidFill>
              <a:latin typeface="Calibri" pitchFamily="34" charset="0"/>
              <a:ea typeface="Times New Roman"/>
              <a:cs typeface="Calibri" pitchFamily="34" charset="0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2398" y="642918"/>
            <a:ext cx="642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Q &amp; A:</a:t>
            </a:r>
            <a:endParaRPr lang="en-US" sz="28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Google Shape;190;p11"/>
          <p:cNvSpPr txBox="1">
            <a:spLocks noGrp="1"/>
          </p:cNvSpPr>
          <p:nvPr>
            <p:ph idx="1"/>
          </p:nvPr>
        </p:nvSpPr>
        <p:spPr>
          <a:xfrm>
            <a:off x="684211" y="1071546"/>
            <a:ext cx="11074199" cy="55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  <a:ea typeface="Times New Roman"/>
              <a:cs typeface="Calibri" pitchFamily="34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  <a:ea typeface="Times New Roman"/>
              <a:cs typeface="Calibri" pitchFamily="34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 dirty="0" smtClean="0">
                <a:solidFill>
                  <a:schemeClr val="tx1"/>
                </a:solidFill>
                <a:latin typeface="+mj-lt"/>
                <a:ea typeface="Times New Roman"/>
                <a:cs typeface="Calibri" pitchFamily="34" charset="0"/>
                <a:sym typeface="Times New Roman"/>
              </a:rPr>
              <a:t>Q </a:t>
            </a:r>
            <a:r>
              <a:rPr lang="en-US" sz="2000" dirty="0">
                <a:solidFill>
                  <a:schemeClr val="tx1"/>
                </a:solidFill>
                <a:latin typeface="+mj-lt"/>
                <a:ea typeface="Times New Roman"/>
                <a:cs typeface="Calibri" pitchFamily="34" charset="0"/>
                <a:sym typeface="Times New Roman"/>
              </a:rPr>
              <a:t>5) How logs are managed?</a:t>
            </a:r>
            <a:endParaRPr sz="2000">
              <a:solidFill>
                <a:schemeClr val="tx1"/>
              </a:solidFill>
              <a:latin typeface="+mj-lt"/>
              <a:cs typeface="Calibri" pitchFamily="34" charset="0"/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000" dirty="0">
                <a:solidFill>
                  <a:schemeClr val="tx1"/>
                </a:solidFill>
                <a:latin typeface="+mj-lt"/>
                <a:ea typeface="Times New Roman"/>
                <a:cs typeface="Calibri" pitchFamily="34" charset="0"/>
                <a:sym typeface="Times New Roman"/>
              </a:rPr>
              <a:t>	We are using different logs as per the steps that we follow in   validation and  </a:t>
            </a:r>
            <a:endParaRPr sz="2000">
              <a:solidFill>
                <a:schemeClr val="tx1"/>
              </a:solidFill>
              <a:latin typeface="+mj-lt"/>
              <a:cs typeface="Calibri" pitchFamily="34" charset="0"/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000" dirty="0">
                <a:solidFill>
                  <a:schemeClr val="tx1"/>
                </a:solidFill>
                <a:latin typeface="+mj-lt"/>
                <a:ea typeface="Times New Roman"/>
                <a:cs typeface="Calibri" pitchFamily="34" charset="0"/>
                <a:sym typeface="Times New Roman"/>
              </a:rPr>
              <a:t>      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ea typeface="Times New Roman"/>
                <a:cs typeface="Calibri" pitchFamily="34" charset="0"/>
                <a:sym typeface="Times New Roman"/>
              </a:rPr>
              <a:t>         modeling </a:t>
            </a:r>
            <a:r>
              <a:rPr lang="en-US" sz="2000" dirty="0">
                <a:solidFill>
                  <a:schemeClr val="tx1"/>
                </a:solidFill>
                <a:latin typeface="+mj-lt"/>
                <a:ea typeface="Times New Roman"/>
                <a:cs typeface="Calibri" pitchFamily="34" charset="0"/>
                <a:sym typeface="Times New Roman"/>
              </a:rPr>
              <a:t>like File validation log , Data Insertion ,Model Training log , prediction log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ea typeface="Times New Roman"/>
                <a:cs typeface="Calibri" pitchFamily="34" charset="0"/>
                <a:sym typeface="Times New Roman"/>
              </a:rPr>
              <a:t>etc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ea typeface="Times New Roman"/>
                <a:cs typeface="Calibri" pitchFamily="34" charset="0"/>
                <a:sym typeface="Times New Roman"/>
              </a:rPr>
              <a:t>.</a:t>
            </a:r>
            <a:endParaRPr sz="2000">
              <a:solidFill>
                <a:schemeClr val="tx1"/>
              </a:solidFill>
              <a:latin typeface="+mj-lt"/>
              <a:cs typeface="Calibri" pitchFamily="34" charset="0"/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000" dirty="0">
                <a:solidFill>
                  <a:schemeClr val="tx1"/>
                </a:solidFill>
                <a:latin typeface="+mj-lt"/>
                <a:ea typeface="Times New Roman"/>
                <a:cs typeface="Calibri" pitchFamily="34" charset="0"/>
                <a:sym typeface="Times New Roman"/>
              </a:rPr>
              <a:t>Q 6) What techniques were you using for data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ea typeface="Times New Roman"/>
                <a:cs typeface="Calibri" pitchFamily="34" charset="0"/>
                <a:sym typeface="Times New Roman"/>
              </a:rPr>
              <a:t>pre-processing?</a:t>
            </a:r>
            <a:endParaRPr lang="en-US" sz="2000" dirty="0">
              <a:solidFill>
                <a:schemeClr val="tx1"/>
              </a:solidFill>
              <a:latin typeface="+mj-lt"/>
              <a:ea typeface="Times New Roman"/>
              <a:cs typeface="Calibri" pitchFamily="34" charset="0"/>
              <a:sym typeface="Times New Roman"/>
            </a:endParaRPr>
          </a:p>
          <a:p>
            <a:pPr marL="0" indent="0">
              <a:spcBef>
                <a:spcPts val="96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latin typeface="+mj-lt"/>
                <a:ea typeface="Times New Roman"/>
                <a:cs typeface="Calibri" pitchFamily="34" charset="0"/>
                <a:sym typeface="Times New Roman"/>
              </a:rPr>
              <a:t>        1.Removing </a:t>
            </a:r>
            <a:r>
              <a:rPr lang="en-US" sz="2000" dirty="0">
                <a:solidFill>
                  <a:schemeClr val="tx1"/>
                </a:solidFill>
                <a:latin typeface="+mj-lt"/>
                <a:ea typeface="Times New Roman"/>
                <a:cs typeface="Calibri" pitchFamily="34" charset="0"/>
                <a:sym typeface="Times New Roman"/>
              </a:rPr>
              <a:t>unwanted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ea typeface="Times New Roman"/>
                <a:cs typeface="Calibri" pitchFamily="34" charset="0"/>
                <a:sym typeface="Times New Roman"/>
              </a:rPr>
              <a:t>attributes</a:t>
            </a:r>
            <a:endParaRPr lang="en-US" sz="2000" dirty="0">
              <a:solidFill>
                <a:schemeClr val="tx1"/>
              </a:solidFill>
              <a:latin typeface="+mj-lt"/>
              <a:ea typeface="Times New Roman"/>
              <a:cs typeface="Calibri" pitchFamily="34" charset="0"/>
              <a:sym typeface="Times New Roman"/>
            </a:endParaRPr>
          </a:p>
          <a:p>
            <a:pPr marL="0" indent="0">
              <a:spcBef>
                <a:spcPts val="96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latin typeface="+mj-lt"/>
                <a:ea typeface="Times New Roman"/>
                <a:cs typeface="Calibri" pitchFamily="34" charset="0"/>
                <a:sym typeface="Times New Roman"/>
              </a:rPr>
              <a:t>        2.Visualizing  </a:t>
            </a:r>
            <a:r>
              <a:rPr lang="en-US" sz="2000" dirty="0">
                <a:solidFill>
                  <a:schemeClr val="tx1"/>
                </a:solidFill>
                <a:latin typeface="+mj-lt"/>
                <a:ea typeface="Times New Roman"/>
                <a:cs typeface="Calibri" pitchFamily="34" charset="0"/>
                <a:sym typeface="Times New Roman"/>
              </a:rPr>
              <a:t>relation of independent variables with each other and output variables</a:t>
            </a:r>
            <a:endParaRPr sz="2000">
              <a:solidFill>
                <a:schemeClr val="tx1"/>
              </a:solidFill>
              <a:latin typeface="+mj-lt"/>
              <a:cs typeface="Calibri" pitchFamily="34" charset="0"/>
            </a:endParaRPr>
          </a:p>
          <a:p>
            <a:pPr marL="742950" lvl="1" indent="-285750">
              <a:spcBef>
                <a:spcPts val="96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latin typeface="+mj-lt"/>
                <a:ea typeface="Times New Roman"/>
                <a:cs typeface="Calibri" pitchFamily="34" charset="0"/>
                <a:sym typeface="Times New Roman"/>
              </a:rPr>
              <a:t>3.Checking </a:t>
            </a:r>
            <a:r>
              <a:rPr lang="en-US" sz="2000" dirty="0">
                <a:solidFill>
                  <a:schemeClr val="tx1"/>
                </a:solidFill>
                <a:latin typeface="+mj-lt"/>
                <a:ea typeface="Times New Roman"/>
                <a:cs typeface="Calibri" pitchFamily="34" charset="0"/>
                <a:sym typeface="Times New Roman"/>
              </a:rPr>
              <a:t>and changing Distribution of continuous values</a:t>
            </a:r>
            <a:endParaRPr sz="2000">
              <a:solidFill>
                <a:schemeClr val="tx1"/>
              </a:solidFill>
              <a:latin typeface="+mj-lt"/>
              <a:cs typeface="Calibri" pitchFamily="34" charset="0"/>
            </a:endParaRPr>
          </a:p>
          <a:p>
            <a:pPr marL="742950" lvl="1" indent="-285750">
              <a:spcBef>
                <a:spcPts val="96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latin typeface="+mj-lt"/>
                <a:ea typeface="Times New Roman"/>
                <a:cs typeface="Calibri" pitchFamily="34" charset="0"/>
                <a:sym typeface="Times New Roman"/>
              </a:rPr>
              <a:t>4.Removing </a:t>
            </a:r>
            <a:r>
              <a:rPr lang="en-US" sz="2000" dirty="0">
                <a:solidFill>
                  <a:schemeClr val="tx1"/>
                </a:solidFill>
                <a:latin typeface="+mj-lt"/>
                <a:ea typeface="Times New Roman"/>
                <a:cs typeface="Calibri" pitchFamily="34" charset="0"/>
                <a:sym typeface="Times New Roman"/>
              </a:rPr>
              <a:t>outliers</a:t>
            </a:r>
            <a:endParaRPr sz="2000">
              <a:solidFill>
                <a:schemeClr val="tx1"/>
              </a:solidFill>
              <a:latin typeface="+mj-lt"/>
              <a:cs typeface="Calibri" pitchFamily="34" charset="0"/>
            </a:endParaRPr>
          </a:p>
          <a:p>
            <a:pPr marL="742950" lvl="1" indent="-285750">
              <a:spcBef>
                <a:spcPts val="96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latin typeface="+mj-lt"/>
                <a:ea typeface="Times New Roman"/>
                <a:cs typeface="Calibri" pitchFamily="34" charset="0"/>
                <a:sym typeface="Times New Roman"/>
              </a:rPr>
              <a:t>5.Cleaning </a:t>
            </a:r>
            <a:r>
              <a:rPr lang="en-US" sz="2000" dirty="0">
                <a:solidFill>
                  <a:schemeClr val="tx1"/>
                </a:solidFill>
                <a:latin typeface="+mj-lt"/>
                <a:ea typeface="Times New Roman"/>
                <a:cs typeface="Calibri" pitchFamily="34" charset="0"/>
                <a:sym typeface="Times New Roman"/>
              </a:rPr>
              <a:t>data and imputing if null values are present. </a:t>
            </a:r>
            <a:endParaRPr sz="2000">
              <a:solidFill>
                <a:schemeClr val="tx1"/>
              </a:solidFill>
              <a:latin typeface="+mj-lt"/>
              <a:cs typeface="Calibri" pitchFamily="34" charset="0"/>
            </a:endParaRPr>
          </a:p>
          <a:p>
            <a:pPr marL="742950" lvl="1" indent="-285750">
              <a:spcBef>
                <a:spcPts val="96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latin typeface="+mj-lt"/>
                <a:ea typeface="Times New Roman"/>
                <a:cs typeface="Calibri" pitchFamily="34" charset="0"/>
                <a:sym typeface="Times New Roman"/>
              </a:rPr>
              <a:t>6.Converting </a:t>
            </a:r>
            <a:r>
              <a:rPr lang="en-US" sz="2000" dirty="0">
                <a:solidFill>
                  <a:schemeClr val="tx1"/>
                </a:solidFill>
                <a:latin typeface="+mj-lt"/>
                <a:ea typeface="Times New Roman"/>
                <a:cs typeface="Calibri" pitchFamily="34" charset="0"/>
                <a:sym typeface="Times New Roman"/>
              </a:rPr>
              <a:t>categorical data into numeric values.</a:t>
            </a:r>
            <a:endParaRPr sz="2000">
              <a:solidFill>
                <a:schemeClr val="tx1"/>
              </a:solidFill>
              <a:latin typeface="+mj-lt"/>
              <a:cs typeface="Calibri" pitchFamily="34" charset="0"/>
            </a:endParaRPr>
          </a:p>
          <a:p>
            <a:pPr marL="742950" lvl="1" indent="-285750">
              <a:spcBef>
                <a:spcPts val="96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latin typeface="+mj-lt"/>
                <a:ea typeface="Times New Roman"/>
                <a:cs typeface="Calibri" pitchFamily="34" charset="0"/>
                <a:sym typeface="Times New Roman"/>
              </a:rPr>
              <a:t>7.Scaling </a:t>
            </a:r>
            <a:r>
              <a:rPr lang="en-US" sz="2000" dirty="0">
                <a:solidFill>
                  <a:schemeClr val="tx1"/>
                </a:solidFill>
                <a:latin typeface="+mj-lt"/>
                <a:ea typeface="Times New Roman"/>
                <a:cs typeface="Calibri" pitchFamily="34" charset="0"/>
                <a:sym typeface="Times New Roman"/>
              </a:rPr>
              <a:t>the data</a:t>
            </a:r>
            <a:endParaRPr sz="2000">
              <a:solidFill>
                <a:schemeClr val="tx1"/>
              </a:solidFill>
              <a:latin typeface="+mj-lt"/>
              <a:cs typeface="Calibri" pitchFamily="34" charset="0"/>
            </a:endParaRPr>
          </a:p>
          <a:p>
            <a:pPr marL="742950" lvl="1" indent="-194309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sz="2000">
              <a:solidFill>
                <a:schemeClr val="lt1"/>
              </a:solidFill>
              <a:latin typeface="Calibri" pitchFamily="34" charset="0"/>
              <a:ea typeface="Times New Roman"/>
              <a:cs typeface="Calibri" pitchFamily="34" charset="0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>
              <a:solidFill>
                <a:schemeClr val="lt1"/>
              </a:solidFill>
              <a:latin typeface="Calibri" pitchFamily="34" charset="0"/>
              <a:ea typeface="Times New Roman"/>
              <a:cs typeface="Calibri" pitchFamily="34" charset="0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>
              <a:solidFill>
                <a:schemeClr val="lt1"/>
              </a:solidFill>
              <a:latin typeface="Calibri" pitchFamily="34" charset="0"/>
              <a:ea typeface="Times New Roman"/>
              <a:cs typeface="Calibri" pitchFamily="34" charset="0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2398" y="642918"/>
            <a:ext cx="642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Q &amp; A:</a:t>
            </a:r>
            <a:endParaRPr lang="en-US" sz="28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Google Shape;190;p11"/>
          <p:cNvSpPr txBox="1">
            <a:spLocks noGrp="1"/>
          </p:cNvSpPr>
          <p:nvPr>
            <p:ph idx="1"/>
          </p:nvPr>
        </p:nvSpPr>
        <p:spPr>
          <a:xfrm>
            <a:off x="684211" y="1071546"/>
            <a:ext cx="11074199" cy="464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Q 7) How training was done or what models were used?</a:t>
            </a:r>
            <a:endParaRPr lang="en-US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285750" lvl="0" indent="-285750">
              <a:spcBef>
                <a:spcPts val="96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     Before model training data pre processing done and then model train on various ML algorithms like LR, SVM, Random Forest,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Xg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 Boost, Gradient Boost, Decision Tree etc.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Based on accuracy Random forest mode is used for prediction.</a:t>
            </a:r>
            <a:endParaRPr lang="en-US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>
              <a:spcBef>
                <a:spcPts val="96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Q 8) How Prediction was done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?</a:t>
            </a:r>
          </a:p>
          <a:p>
            <a:pPr marL="0" lvl="0" indent="0">
              <a:spcBef>
                <a:spcPts val="960"/>
              </a:spcBef>
              <a:buNone/>
            </a:pPr>
            <a:r>
              <a:rPr lang="en-IN" sz="2000" dirty="0" smtClean="0">
                <a:latin typeface="Calibri" pitchFamily="34" charset="0"/>
                <a:cs typeface="Calibri" pitchFamily="34" charset="0"/>
                <a:sym typeface="Times New Roman"/>
              </a:rPr>
              <a:t> </a:t>
            </a:r>
            <a:r>
              <a:rPr lang="en-IN" sz="2000" dirty="0" smtClean="0">
                <a:latin typeface="Calibri" pitchFamily="34" charset="0"/>
                <a:cs typeface="Calibri" pitchFamily="34" charset="0"/>
                <a:sym typeface="Times New Roman"/>
              </a:rPr>
              <a:t>    Prediction was done using flask app.</a:t>
            </a:r>
            <a:endParaRPr lang="en-US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960"/>
              </a:spcBef>
              <a:buNone/>
            </a:pPr>
            <a:endParaRPr lang="en-US" sz="2000" dirty="0" smtClean="0">
              <a:solidFill>
                <a:schemeClr val="tx1"/>
              </a:solidFill>
              <a:latin typeface="Calibri" pitchFamily="34" charset="0"/>
              <a:ea typeface="Times New Roman"/>
              <a:cs typeface="Calibri" pitchFamily="34" charset="0"/>
              <a:sym typeface="Times New Roman"/>
            </a:endParaRPr>
          </a:p>
          <a:p>
            <a:pPr marL="742950" lvl="1" indent="-194309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sz="2000">
              <a:solidFill>
                <a:schemeClr val="tx1"/>
              </a:solidFill>
              <a:latin typeface="Calibri" pitchFamily="34" charset="0"/>
              <a:ea typeface="Times New Roman"/>
              <a:cs typeface="Calibri" pitchFamily="34" charset="0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>
              <a:solidFill>
                <a:schemeClr val="lt1"/>
              </a:solidFill>
              <a:latin typeface="Calibri" pitchFamily="34" charset="0"/>
              <a:ea typeface="Times New Roman"/>
              <a:cs typeface="Calibri" pitchFamily="34" charset="0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>
              <a:solidFill>
                <a:schemeClr val="lt1"/>
              </a:solidFill>
              <a:latin typeface="Calibri" pitchFamily="34" charset="0"/>
              <a:ea typeface="Times New Roman"/>
              <a:cs typeface="Calibri" pitchFamily="34" charset="0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idx="1"/>
          </p:nvPr>
        </p:nvSpPr>
        <p:spPr>
          <a:xfrm>
            <a:off x="666712" y="1285860"/>
            <a:ext cx="10912514" cy="15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2400" dirty="0" smtClean="0">
              <a:solidFill>
                <a:schemeClr val="lt1"/>
              </a:solidFill>
              <a:latin typeface="Calibri" pitchFamily="34" charset="0"/>
              <a:ea typeface="Times New Roman"/>
              <a:cs typeface="Calibri" pitchFamily="34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2400" dirty="0" smtClean="0">
              <a:solidFill>
                <a:schemeClr val="lt1"/>
              </a:solidFill>
              <a:latin typeface="+mj-lt"/>
              <a:ea typeface="Times New Roman"/>
              <a:cs typeface="Calibri" pitchFamily="34" charset="0"/>
              <a:sym typeface="Times New Roman"/>
            </a:endParaRPr>
          </a:p>
          <a:p>
            <a:pPr marL="0" indent="0">
              <a:spcBef>
                <a:spcPts val="0"/>
              </a:spcBef>
              <a:buSzPts val="1600"/>
              <a:buNone/>
            </a:pPr>
            <a:r>
              <a:rPr lang="en-IN" sz="2600" dirty="0" smtClean="0">
                <a:solidFill>
                  <a:schemeClr val="tx1"/>
                </a:solidFill>
                <a:latin typeface="+mj-lt"/>
                <a:ea typeface="Times New Roman"/>
                <a:cs typeface="Calibri" pitchFamily="34" charset="0"/>
                <a:sym typeface="Times New Roman"/>
              </a:rPr>
              <a:t>To build a cloud web app/API using ML algorithms to predict insurance premium and </a:t>
            </a:r>
            <a:r>
              <a:rPr lang="en-IN" sz="2600" dirty="0" smtClean="0">
                <a:solidFill>
                  <a:schemeClr val="tx1"/>
                </a:solidFill>
                <a:latin typeface="+mj-lt"/>
                <a:ea typeface="Times New Roman"/>
                <a:cs typeface="Calibri" pitchFamily="34" charset="0"/>
                <a:sym typeface="Times New Roman"/>
              </a:rPr>
              <a:t>a</a:t>
            </a:r>
            <a:r>
              <a:rPr lang="en-IN" dirty="0" smtClean="0">
                <a:latin typeface="+mj-lt"/>
                <a:cs typeface="Calibri" pitchFamily="34" charset="0"/>
                <a:sym typeface="Times New Roman"/>
              </a:rPr>
              <a:t>utomate </a:t>
            </a:r>
            <a:r>
              <a:rPr lang="en-IN" sz="2400" dirty="0" smtClean="0">
                <a:latin typeface="+mj-lt"/>
                <a:cs typeface="Calibri" pitchFamily="34" charset="0"/>
                <a:sym typeface="Times New Roman"/>
              </a:rPr>
              <a:t>it</a:t>
            </a:r>
            <a:r>
              <a:rPr lang="en-IN" dirty="0" smtClean="0">
                <a:latin typeface="+mj-lt"/>
                <a:cs typeface="Calibri" pitchFamily="34" charset="0"/>
                <a:sym typeface="Times New Roman"/>
              </a:rPr>
              <a:t> using AI Ops pipeline.</a:t>
            </a:r>
            <a:endParaRPr sz="2600">
              <a:solidFill>
                <a:schemeClr val="tx1"/>
              </a:solidFill>
              <a:latin typeface="+mj-lt"/>
              <a:cs typeface="Calibri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95274" y="571480"/>
            <a:ext cx="3000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lt1"/>
                </a:solidFill>
                <a:latin typeface="Aparajita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Objective</a:t>
            </a:r>
            <a:endParaRPr lang="en-US" sz="28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idx="1"/>
          </p:nvPr>
        </p:nvSpPr>
        <p:spPr>
          <a:xfrm>
            <a:off x="1238216" y="1571612"/>
            <a:ext cx="10341010" cy="3929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indent="0">
              <a:spcBef>
                <a:spcPts val="1000"/>
              </a:spcBef>
              <a:buSzPts val="1600"/>
              <a:buNone/>
            </a:pPr>
            <a:endParaRPr lang="en-IN" sz="2400" dirty="0" smtClean="0">
              <a:latin typeface="+mj-lt"/>
            </a:endParaRPr>
          </a:p>
          <a:p>
            <a:pPr marL="0" indent="0">
              <a:spcBef>
                <a:spcPts val="1000"/>
              </a:spcBef>
              <a:buSzPts val="1600"/>
              <a:buNone/>
            </a:pPr>
            <a:endParaRPr lang="en-IN" sz="2400" dirty="0" smtClean="0">
              <a:latin typeface="+mj-lt"/>
            </a:endParaRPr>
          </a:p>
          <a:p>
            <a:pPr marL="0" indent="0">
              <a:spcBef>
                <a:spcPts val="1000"/>
              </a:spcBef>
              <a:buSzPts val="1600"/>
              <a:buNone/>
            </a:pPr>
            <a:r>
              <a:rPr lang="en-IN" dirty="0" smtClean="0">
                <a:latin typeface="+mj-lt"/>
              </a:rPr>
              <a:t>Client need to upload prediction file in same manner shared for training.</a:t>
            </a:r>
          </a:p>
          <a:p>
            <a:pPr marL="0" indent="0">
              <a:spcBef>
                <a:spcPts val="1000"/>
              </a:spcBef>
              <a:buSzPts val="1600"/>
              <a:buNone/>
            </a:pPr>
            <a:r>
              <a:rPr lang="en-IN" dirty="0" smtClean="0">
                <a:latin typeface="+mj-lt"/>
              </a:rPr>
              <a:t>Below are key points to ensure-</a:t>
            </a:r>
          </a:p>
          <a:p>
            <a:pPr lvl="1" indent="-457200">
              <a:spcBef>
                <a:spcPts val="960"/>
              </a:spcBef>
              <a:buClrTx/>
              <a:buFont typeface="Arial" pitchFamily="34" charset="0"/>
              <a:buChar char="•"/>
            </a:pPr>
            <a:r>
              <a:rPr lang="en-US" sz="2600" dirty="0" smtClean="0">
                <a:latin typeface="+mj-lt"/>
                <a:ea typeface="Times New Roman"/>
                <a:cs typeface="Calibri" pitchFamily="34" charset="0"/>
                <a:sym typeface="Times New Roman"/>
              </a:rPr>
              <a:t>Number of Columns</a:t>
            </a:r>
            <a:endParaRPr lang="en-US" sz="2600" dirty="0" smtClean="0">
              <a:latin typeface="+mj-lt"/>
              <a:cs typeface="Calibri" pitchFamily="34" charset="0"/>
            </a:endParaRPr>
          </a:p>
          <a:p>
            <a:pPr lvl="1" indent="-457200">
              <a:spcBef>
                <a:spcPts val="960"/>
              </a:spcBef>
              <a:buClrTx/>
              <a:buFont typeface="Arial" pitchFamily="34" charset="0"/>
              <a:buChar char="•"/>
            </a:pPr>
            <a:r>
              <a:rPr lang="en-US" sz="2600" dirty="0" smtClean="0">
                <a:latin typeface="+mj-lt"/>
                <a:ea typeface="Times New Roman"/>
                <a:cs typeface="Calibri" pitchFamily="34" charset="0"/>
                <a:sym typeface="Times New Roman"/>
              </a:rPr>
              <a:t>Column names </a:t>
            </a:r>
            <a:endParaRPr lang="en-US" sz="2600" dirty="0" smtClean="0">
              <a:latin typeface="+mj-lt"/>
              <a:cs typeface="Calibri" pitchFamily="34" charset="0"/>
            </a:endParaRPr>
          </a:p>
          <a:p>
            <a:pPr lvl="1" indent="-457200">
              <a:spcBef>
                <a:spcPts val="960"/>
              </a:spcBef>
              <a:buClrTx/>
              <a:buFont typeface="Arial" pitchFamily="34" charset="0"/>
              <a:buChar char="•"/>
            </a:pPr>
            <a:r>
              <a:rPr lang="en-US" sz="2600" dirty="0" smtClean="0">
                <a:latin typeface="+mj-lt"/>
                <a:ea typeface="Times New Roman"/>
                <a:cs typeface="Calibri" pitchFamily="34" charset="0"/>
                <a:sym typeface="Times New Roman"/>
              </a:rPr>
              <a:t>Column data type</a:t>
            </a:r>
            <a:endParaRPr lang="en-US" sz="2600" dirty="0" smtClean="0">
              <a:latin typeface="+mj-lt"/>
              <a:cs typeface="Calibri" pitchFamily="34" charset="0"/>
            </a:endParaRPr>
          </a:p>
          <a:p>
            <a:pPr marL="0" indent="0">
              <a:spcBef>
                <a:spcPts val="1000"/>
              </a:spcBef>
              <a:buSzPts val="1600"/>
              <a:buNone/>
            </a:pPr>
            <a:endParaRPr lang="en-IN" sz="2400" dirty="0" smtClean="0"/>
          </a:p>
          <a:p>
            <a:pPr marL="0" indent="0">
              <a:spcBef>
                <a:spcPts val="1000"/>
              </a:spcBef>
              <a:buSzPts val="1600"/>
              <a:buNone/>
            </a:pPr>
            <a:endParaRPr lang="en-IN" sz="2400" dirty="0" smtClean="0"/>
          </a:p>
          <a:p>
            <a:pPr marL="0" indent="0">
              <a:spcBef>
                <a:spcPts val="1000"/>
              </a:spcBef>
              <a:buSzPts val="1600"/>
              <a:buNone/>
            </a:pPr>
            <a:endParaRPr sz="240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sz="2400"/>
          </a:p>
        </p:txBody>
      </p:sp>
      <p:sp>
        <p:nvSpPr>
          <p:cNvPr id="3" name="TextBox 2"/>
          <p:cNvSpPr txBox="1"/>
          <p:nvPr/>
        </p:nvSpPr>
        <p:spPr>
          <a:xfrm>
            <a:off x="666712" y="571480"/>
            <a:ext cx="642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lt1"/>
                </a:solidFill>
                <a:latin typeface="Aparajita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Data Sharing Agreement</a:t>
            </a:r>
            <a:endParaRPr lang="en-US" sz="28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5274" y="500042"/>
            <a:ext cx="642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lt1"/>
                </a:solidFill>
                <a:latin typeface="Aparajita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  <a:latin typeface="+mj-lt"/>
              </a:rPr>
              <a:t>Architecture</a:t>
            </a:r>
            <a:endParaRPr lang="en-US" sz="2800" b="1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4034" y="1071546"/>
            <a:ext cx="821537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5274" y="500042"/>
            <a:ext cx="642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Data insertion into db</a:t>
            </a:r>
            <a:endParaRPr lang="en-US" sz="28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026" y="1214422"/>
            <a:ext cx="1042994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IN" sz="2600" dirty="0" smtClean="0">
                <a:latin typeface="+mj-lt"/>
              </a:rPr>
              <a:t>   </a:t>
            </a:r>
            <a:r>
              <a:rPr lang="en-IN" sz="2400" dirty="0" smtClean="0">
                <a:latin typeface="+mj-lt"/>
              </a:rPr>
              <a:t>Read the </a:t>
            </a:r>
            <a:r>
              <a:rPr lang="en-IN" sz="2400" dirty="0" err="1" smtClean="0">
                <a:latin typeface="+mj-lt"/>
              </a:rPr>
              <a:t>dataframe</a:t>
            </a:r>
            <a:r>
              <a:rPr lang="en-IN" sz="2400" dirty="0" smtClean="0">
                <a:latin typeface="+mj-lt"/>
              </a:rPr>
              <a:t> file and convert it to </a:t>
            </a:r>
            <a:r>
              <a:rPr lang="en-IN" sz="2400" dirty="0" err="1" smtClean="0">
                <a:latin typeface="+mj-lt"/>
              </a:rPr>
              <a:t>json</a:t>
            </a:r>
            <a:r>
              <a:rPr lang="en-IN" sz="2400" dirty="0" smtClean="0">
                <a:latin typeface="+mj-lt"/>
              </a:rPr>
              <a:t> format and then dumb it</a:t>
            </a:r>
          </a:p>
          <a:p>
            <a:pPr lvl="1"/>
            <a:r>
              <a:rPr lang="en-IN" sz="2400" dirty="0" smtClean="0">
                <a:latin typeface="+mj-lt"/>
              </a:rPr>
              <a:t> </a:t>
            </a:r>
            <a:r>
              <a:rPr lang="en-IN" sz="2400" dirty="0" smtClean="0">
                <a:latin typeface="+mj-lt"/>
              </a:rPr>
              <a:t>    to </a:t>
            </a:r>
            <a:r>
              <a:rPr lang="en-IN" sz="2400" dirty="0" err="1" smtClean="0">
                <a:latin typeface="+mj-lt"/>
              </a:rPr>
              <a:t>Mongodb</a:t>
            </a:r>
            <a:r>
              <a:rPr lang="en-IN" sz="2400" dirty="0" smtClean="0">
                <a:latin typeface="+mj-lt"/>
              </a:rPr>
              <a:t> Atlas.</a:t>
            </a:r>
          </a:p>
          <a:p>
            <a:pPr lvl="1"/>
            <a:endParaRPr lang="en-US" sz="2400" dirty="0" smtClean="0">
              <a:latin typeface="+mj-l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   Database Creation and connection –</a:t>
            </a:r>
          </a:p>
          <a:p>
            <a:r>
              <a:rPr lang="en-US" sz="2400" dirty="0" smtClean="0">
                <a:latin typeface="+mj-lt"/>
              </a:rPr>
              <a:t>    Create a database with the name “</a:t>
            </a:r>
            <a:r>
              <a:rPr lang="en-US" sz="2400" dirty="0" err="1" smtClean="0">
                <a:latin typeface="+mj-lt"/>
              </a:rPr>
              <a:t>ipp</a:t>
            </a:r>
            <a:r>
              <a:rPr lang="en-US" sz="2400" dirty="0" smtClean="0">
                <a:latin typeface="+mj-lt"/>
              </a:rPr>
              <a:t>” and collection name “insurance”. </a:t>
            </a:r>
          </a:p>
          <a:p>
            <a:r>
              <a:rPr lang="en-US" sz="2400" dirty="0" smtClean="0">
                <a:latin typeface="+mj-lt"/>
              </a:rPr>
              <a:t>    If the database and collection is already present then it will not created, </a:t>
            </a:r>
          </a:p>
          <a:p>
            <a:r>
              <a:rPr lang="en-US" sz="2400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 only new files are inserted into already present collection.</a:t>
            </a:r>
          </a:p>
          <a:p>
            <a:endParaRPr lang="en-US" sz="24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+mj-lt"/>
              </a:rPr>
              <a:t>   Export this data for model training</a:t>
            </a:r>
            <a:endParaRPr lang="en-US" sz="2400" dirty="0" smtClean="0">
              <a:latin typeface="+mj-lt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5274" y="500042"/>
            <a:ext cx="642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lt1"/>
                </a:solidFill>
                <a:latin typeface="Aparajita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Training Pipeline</a:t>
            </a:r>
            <a:endParaRPr lang="en-US" sz="28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150" y="1142984"/>
            <a:ext cx="1078713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 Data Ingestion</a:t>
            </a:r>
          </a:p>
          <a:p>
            <a:pPr lvl="2"/>
            <a:endParaRPr lang="en-US" sz="24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Import collection data as pandas data frame.</a:t>
            </a:r>
          </a:p>
          <a:p>
            <a:pPr lvl="0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Replace </a:t>
            </a: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na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values with NAN if present in dataset.</a:t>
            </a:r>
          </a:p>
          <a:p>
            <a:pPr lvl="0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Save updated dataset to ‘</a:t>
            </a: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feature_store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’ folder.</a:t>
            </a:r>
          </a:p>
          <a:p>
            <a:pPr lvl="0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Split dataset into train and test data and save it into ‘dataset’ folder.</a:t>
            </a:r>
          </a:p>
          <a:p>
            <a:pPr lvl="0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Save these folders in ‘artifact’ folder.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3836" y="500042"/>
            <a:ext cx="642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lt1"/>
                </a:solidFill>
                <a:latin typeface="Aparajita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Training Pipeline</a:t>
            </a:r>
            <a:endParaRPr lang="en-US" sz="28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712" y="1142984"/>
            <a:ext cx="1078713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2. Data validation</a:t>
            </a:r>
          </a:p>
          <a:p>
            <a:pPr lvl="2"/>
            <a:endParaRPr lang="en-US" sz="20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Null values- Drop the columns which have missing values more than specified threshold.</a:t>
            </a:r>
          </a:p>
          <a:p>
            <a:pPr lvl="0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Data-type – If required change data type of columns.</a:t>
            </a:r>
          </a:p>
          <a:p>
            <a:pPr lvl="0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No of columns -Validate the number of columns present in the files.</a:t>
            </a:r>
          </a:p>
          <a:p>
            <a:pPr lvl="0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Data Drift-Check whether new dataset is having major data drift or not. Save the report.yml in    artifact folder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5274" y="428604"/>
            <a:ext cx="642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lt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Training Pipeline</a:t>
            </a:r>
            <a:endParaRPr lang="en-US" sz="28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712" y="1142984"/>
            <a:ext cx="1078713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3. Data Transformation</a:t>
            </a:r>
          </a:p>
          <a:p>
            <a:pPr lvl="2"/>
            <a:endParaRPr lang="en-US" sz="20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Pipeline used for data pre processing. Create two pipelines for transforming input and target features.</a:t>
            </a:r>
          </a:p>
          <a:p>
            <a:pPr lvl="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  One hot encoding –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Encode categorical columns using one hot encoder.</a:t>
            </a:r>
          </a:p>
          <a:p>
            <a:pPr lvl="0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  Handling missing values-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Use imputation techniques to impute missing values in columns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eg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  Simple imputer, KNN imputer etc.</a:t>
            </a:r>
          </a:p>
          <a:p>
            <a:pPr lvl="0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 Feature Scaling-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Try Standard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scaler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min max scalar or robust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scaler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for scaling.</a:t>
            </a:r>
          </a:p>
          <a:p>
            <a:pPr lvl="0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 Outlier handling-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Use inter-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quantile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range method to handle outlier/robust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scaler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 Imbalanced data-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Use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SMOTETomek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technique to handle imbalanced data.</a:t>
            </a:r>
          </a:p>
          <a:p>
            <a:pPr lvl="0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Save input feature transformation as transformer.pkl, target feature as transformer_target.pkl, train data as train.npz and test data as test.npz in artifact folder.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5274" y="642918"/>
            <a:ext cx="642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lt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Training Pipeline</a:t>
            </a:r>
            <a:endParaRPr lang="en-US" sz="28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150" y="1214422"/>
            <a:ext cx="1078713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4.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Model Training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There are two approaches for model training </a:t>
            </a:r>
          </a:p>
          <a:p>
            <a:pPr lvl="0"/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Using single algorithm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Multimodal system </a:t>
            </a:r>
          </a:p>
          <a:p>
            <a:pPr marL="457200" lvl="0" indent="-457200">
              <a:buFont typeface="+mj-lt"/>
              <a:buAutoNum type="arabicPeriod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We adapted multimodal approach where model is being trained on multiple algorithms and   selected one which gives high accuracy after hyper parameter tuning.</a:t>
            </a:r>
          </a:p>
          <a:p>
            <a:pPr lvl="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  Hyper parameter tuning: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Hyper parameter tuning was done by using Grid search algorithm.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Test model for under fitting or over fitting.</a:t>
            </a:r>
          </a:p>
          <a:p>
            <a:pPr lvl="0"/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Save in best trained model in pickle format artifact folder as model.pkl.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126</TotalTime>
  <Words>770</Words>
  <PresentationFormat>Custom</PresentationFormat>
  <Paragraphs>139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Times New Roman</vt:lpstr>
      <vt:lpstr>Wingdings 2</vt:lpstr>
      <vt:lpstr>Calibri</vt:lpstr>
      <vt:lpstr>Constantia</vt:lpstr>
      <vt:lpstr>Noto Sans Symbols</vt:lpstr>
      <vt:lpstr>Aparajita</vt:lpstr>
      <vt:lpstr>Wingdings</vt:lpstr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10</dc:creator>
  <cp:lastModifiedBy>aniket dumbre</cp:lastModifiedBy>
  <cp:revision>14</cp:revision>
  <dcterms:created xsi:type="dcterms:W3CDTF">2021-06-19T13:01:53Z</dcterms:created>
  <dcterms:modified xsi:type="dcterms:W3CDTF">2023-01-09T07:10:23Z</dcterms:modified>
</cp:coreProperties>
</file>