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8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Lato" panose="020F0502020204030203" pitchFamily="34" charset="0"/>
      <p:regular r:id="rId40"/>
      <p:bold r:id="rId41"/>
      <p:italic r:id="rId42"/>
      <p:boldItalic r:id="rId43"/>
    </p:embeddedFont>
    <p:embeddedFont>
      <p:font typeface="Raleway" pitchFamily="2" charset="0"/>
      <p:regular r:id="rId44"/>
      <p:bold r:id="rId45"/>
      <p:italic r:id="rId46"/>
      <p:boldItalic r:id="rId47"/>
    </p:embeddedFont>
    <p:embeddedFont>
      <p:font typeface="Raleway ExtraBold" pitchFamily="2" charset="0"/>
      <p:bold r:id="rId48"/>
      <p:boldItalic r:id="rId49"/>
    </p:embeddedFont>
    <p:embeddedFont>
      <p:font typeface="Raleway Medium" pitchFamily="2" charset="0"/>
      <p:regular r:id="rId50"/>
      <p:bold r:id="rId51"/>
      <p:italic r:id="rId52"/>
      <p:boldItalic r:id="rId53"/>
    </p:embeddedFont>
    <p:embeddedFont>
      <p:font typeface="Trebuchet MS" panose="020B0603020202020204" pitchFamily="34" charset="0"/>
      <p:regular r:id="rId54"/>
      <p:bold r:id="rId55"/>
      <p:italic r:id="rId56"/>
      <p:boldItalic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da7b03194_3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da7b03194_3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d9e6608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d9e6608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da7b0319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da7b0319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da7b03194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da7b03194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da7b03194_6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da7b03194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da7b03194_6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da7b03194_6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da7b03194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1da7b03194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da7b03194_6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1da7b03194_6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da7b03194_6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da7b03194_6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d9e6608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d9e6608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d9e66088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d9e66088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da7b03194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da7b03194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d9e6608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d9e6608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1d9e66088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1d9e6608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d9fb854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d9fb854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ecf19ca4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ecf19ca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edae3259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edae3259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edae3259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edae3259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ecf19ca4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ecf19ca4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eb6340da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eb6340da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eb6340da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eb6340da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d9e6608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d9e6608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eb6340da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eb6340da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eb6340dad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eb6340dad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d9e6608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d9e6608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d9e660887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d9e66088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d9e660887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d9e660887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da7b03194_3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da7b03194_3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da7b03194_3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da7b03194_3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da7b03194_3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da7b03194_3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EE17D-71BD-43FF-A387-5C1DD93C463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95196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EE17D-71BD-43FF-A387-5C1DD93C463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9866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EE17D-71BD-43FF-A387-5C1DD93C463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98769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5168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EE17D-71BD-43FF-A387-5C1DD93C463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84923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EE17D-71BD-43FF-A387-5C1DD93C4639}"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38893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EE17D-71BD-43FF-A387-5C1DD93C4639}"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23947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EE17D-71BD-43FF-A387-5C1DD93C4639}"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0358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EE17D-71BD-43FF-A387-5C1DD93C4639}"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97185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EE17D-71BD-43FF-A387-5C1DD93C4639}"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780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01EE17D-71BD-43FF-A387-5C1DD93C4639}"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50456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01EE17D-71BD-43FF-A387-5C1DD93C4639}"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37243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chemeClr val="accent1">
                <a:alpha val="20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01EE17D-71BD-43FF-A387-5C1DD93C4639}" type="datetimeFigureOut">
              <a:rPr lang="en-US" smtClean="0"/>
              <a:t>3/23/2022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9123692"/>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05125" y="398675"/>
            <a:ext cx="7785600" cy="88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Raleway ExtraBold"/>
                <a:ea typeface="Raleway ExtraBold"/>
                <a:cs typeface="Raleway ExtraBold"/>
                <a:sym typeface="Raleway ExtraBold"/>
              </a:rPr>
              <a:t>Squander</a:t>
            </a:r>
            <a:endParaRPr b="0">
              <a:latin typeface="Raleway ExtraBold"/>
              <a:ea typeface="Raleway ExtraBold"/>
              <a:cs typeface="Raleway ExtraBold"/>
              <a:sym typeface="Raleway ExtraBold"/>
            </a:endParaRPr>
          </a:p>
        </p:txBody>
      </p:sp>
      <p:sp>
        <p:nvSpPr>
          <p:cNvPr id="87" name="Google Shape;87;p13"/>
          <p:cNvSpPr txBox="1"/>
          <p:nvPr/>
        </p:nvSpPr>
        <p:spPr>
          <a:xfrm>
            <a:off x="443951" y="1639200"/>
            <a:ext cx="8520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D5D5D5"/>
              </a:buClr>
              <a:buSzPts val="6300"/>
              <a:buFont typeface="Arial"/>
              <a:buNone/>
            </a:pPr>
            <a:r>
              <a:rPr lang="en" sz="2600" dirty="0">
                <a:solidFill>
                  <a:srgbClr val="666666"/>
                </a:solidFill>
                <a:latin typeface="Trebuchet MS"/>
                <a:ea typeface="Trebuchet MS"/>
                <a:cs typeface="Trebuchet MS"/>
                <a:sym typeface="Trebuchet MS"/>
              </a:rPr>
              <a:t>SPRING 2022 CAPSTONE PROJECT | PROF HENRY WONG</a:t>
            </a:r>
            <a:endParaRPr sz="2600" dirty="0">
              <a:solidFill>
                <a:srgbClr val="666666"/>
              </a:solidFill>
              <a:latin typeface="Trebuchet MS"/>
              <a:ea typeface="Trebuchet MS"/>
              <a:cs typeface="Trebuchet MS"/>
              <a:sym typeface="Trebuchet MS"/>
            </a:endParaRPr>
          </a:p>
          <a:p>
            <a:pPr marL="0" lvl="0" indent="0" algn="l" rtl="0">
              <a:spcBef>
                <a:spcPts val="0"/>
              </a:spcBef>
              <a:spcAft>
                <a:spcPts val="0"/>
              </a:spcAft>
              <a:buNone/>
            </a:pPr>
            <a:endParaRPr dirty="0">
              <a:solidFill>
                <a:srgbClr val="434343"/>
              </a:solidFill>
              <a:latin typeface="Lato"/>
              <a:ea typeface="Lato"/>
              <a:cs typeface="Lato"/>
              <a:sym typeface="Lato"/>
            </a:endParaRPr>
          </a:p>
        </p:txBody>
      </p:sp>
      <p:sp>
        <p:nvSpPr>
          <p:cNvPr id="88" name="Google Shape;88;p13"/>
          <p:cNvSpPr txBox="1"/>
          <p:nvPr/>
        </p:nvSpPr>
        <p:spPr>
          <a:xfrm>
            <a:off x="2536050" y="2571750"/>
            <a:ext cx="3493200" cy="218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dirty="0">
                <a:solidFill>
                  <a:srgbClr val="666666"/>
                </a:solidFill>
                <a:latin typeface="Trebuchet MS"/>
                <a:ea typeface="Trebuchet MS"/>
                <a:cs typeface="Trebuchet MS"/>
                <a:sym typeface="Trebuchet MS"/>
              </a:rPr>
              <a:t>Aakansha Agarwala</a:t>
            </a:r>
            <a:endParaRPr sz="2200" dirty="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dirty="0">
                <a:solidFill>
                  <a:srgbClr val="666666"/>
                </a:solidFill>
                <a:latin typeface="Trebuchet MS"/>
                <a:ea typeface="Trebuchet MS"/>
                <a:cs typeface="Trebuchet MS"/>
                <a:sym typeface="Trebuchet MS"/>
              </a:rPr>
              <a:t>Austin Blaise</a:t>
            </a:r>
            <a:endParaRPr sz="2200" dirty="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dirty="0">
                <a:solidFill>
                  <a:srgbClr val="666666"/>
                </a:solidFill>
                <a:latin typeface="Trebuchet MS"/>
                <a:ea typeface="Trebuchet MS"/>
                <a:cs typeface="Trebuchet MS"/>
                <a:sym typeface="Trebuchet MS"/>
              </a:rPr>
              <a:t>Nicholas Wong</a:t>
            </a:r>
            <a:endParaRPr sz="2200" dirty="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dirty="0">
                <a:solidFill>
                  <a:srgbClr val="666666"/>
                </a:solidFill>
                <a:latin typeface="Trebuchet MS"/>
                <a:ea typeface="Trebuchet MS"/>
                <a:cs typeface="Trebuchet MS"/>
                <a:sym typeface="Trebuchet MS"/>
              </a:rPr>
              <a:t>Rajat Nagavkar</a:t>
            </a:r>
            <a:endParaRPr sz="2200" dirty="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dirty="0">
                <a:solidFill>
                  <a:srgbClr val="666666"/>
                </a:solidFill>
                <a:latin typeface="Trebuchet MS"/>
                <a:ea typeface="Trebuchet MS"/>
                <a:cs typeface="Trebuchet MS"/>
                <a:sym typeface="Trebuchet MS"/>
              </a:rPr>
              <a:t>Suryadeep Nallana</a:t>
            </a:r>
            <a:endParaRPr sz="2200" dirty="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000" dirty="0">
                <a:solidFill>
                  <a:srgbClr val="666666"/>
                </a:solidFill>
                <a:latin typeface="Trebuchet MS"/>
                <a:ea typeface="Trebuchet MS"/>
                <a:cs typeface="Trebuchet MS"/>
                <a:sym typeface="Trebuchet MS"/>
              </a:rPr>
              <a:t> </a:t>
            </a:r>
            <a:endParaRPr sz="2000" dirty="0">
              <a:solidFill>
                <a:srgbClr val="666666"/>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aleway ExtraBold" pitchFamily="2" charset="0"/>
              </a:rPr>
              <a:t>Tasks (Enablers)</a:t>
            </a:r>
            <a:endParaRPr dirty="0">
              <a:latin typeface="Raleway ExtraBold" pitchFamily="2" charset="0"/>
            </a:endParaRPr>
          </a:p>
        </p:txBody>
      </p:sp>
      <p:pic>
        <p:nvPicPr>
          <p:cNvPr id="174" name="Google Shape;174;p22"/>
          <p:cNvPicPr preferRelativeResize="0"/>
          <p:nvPr/>
        </p:nvPicPr>
        <p:blipFill>
          <a:blip r:embed="rId3">
            <a:alphaModFix/>
          </a:blip>
          <a:stretch>
            <a:fillRect/>
          </a:stretch>
        </p:blipFill>
        <p:spPr>
          <a:xfrm>
            <a:off x="1181075" y="1736150"/>
            <a:ext cx="6639816" cy="26280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3"/>
          <p:cNvSpPr txBox="1">
            <a:spLocks noGrp="1"/>
          </p:cNvSpPr>
          <p:nvPr>
            <p:ph type="ctrTitle"/>
          </p:nvPr>
        </p:nvSpPr>
        <p:spPr>
          <a:xfrm>
            <a:off x="306075" y="453850"/>
            <a:ext cx="9194400" cy="8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a:t>   </a:t>
            </a:r>
            <a:r>
              <a:rPr lang="en" sz="4000" b="0">
                <a:latin typeface="Raleway ExtraBold"/>
                <a:ea typeface="Raleway ExtraBold"/>
                <a:cs typeface="Raleway ExtraBold"/>
                <a:sym typeface="Raleway ExtraBold"/>
              </a:rPr>
              <a:t>Acceptance Criteria</a:t>
            </a:r>
            <a:endParaRPr sz="4000" b="0">
              <a:latin typeface="Raleway ExtraBold"/>
              <a:ea typeface="Raleway ExtraBold"/>
              <a:cs typeface="Raleway ExtraBold"/>
              <a:sym typeface="Raleway ExtraBold"/>
            </a:endParaRPr>
          </a:p>
        </p:txBody>
      </p:sp>
      <p:sp>
        <p:nvSpPr>
          <p:cNvPr id="180" name="Google Shape;180;p23"/>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81" name="Google Shape;181;p23"/>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rgbClr val="666666">
                <a:alpha val="74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user I want to capture image of garbage created by household waste so that squander app can tell me which items can I recycle.</a:t>
            </a:r>
            <a:endParaRPr dirty="0"/>
          </a:p>
        </p:txBody>
      </p:sp>
      <p:sp>
        <p:nvSpPr>
          <p:cNvPr id="182" name="Google Shape;182;p23"/>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SQN-13</a:t>
            </a:r>
            <a:endParaRPr sz="1000"/>
          </a:p>
        </p:txBody>
      </p:sp>
      <p:sp>
        <p:nvSpPr>
          <p:cNvPr id="183" name="Google Shape;183;p23"/>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84" name="Google Shape;184;p23"/>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85" name="Google Shape;185;p23"/>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186" name="Google Shape;186;p23"/>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187" name="Google Shape;187;p23"/>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Capture Image of garbage</a:t>
            </a:r>
            <a:endParaRPr/>
          </a:p>
        </p:txBody>
      </p:sp>
      <p:sp>
        <p:nvSpPr>
          <p:cNvPr id="188" name="Google Shape;188;p23"/>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tries to capture image of items to be recycled</a:t>
            </a:r>
            <a:endParaRPr/>
          </a:p>
        </p:txBody>
      </p:sp>
      <p:sp>
        <p:nvSpPr>
          <p:cNvPr id="189" name="Google Shape;189;p23"/>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Capture image button is clicked</a:t>
            </a:r>
            <a:endParaRPr/>
          </a:p>
        </p:txBody>
      </p:sp>
      <p:sp>
        <p:nvSpPr>
          <p:cNvPr id="190" name="Google Shape;190;p23"/>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 sz="1100"/>
              <a:t>Image of garbage waste is captured</a:t>
            </a:r>
            <a:endParaRPr sz="11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24"/>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96" name="Google Shape;196;p24"/>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homeowner, Mark needs to upload garbage image so that he can find recycling</a:t>
            </a:r>
            <a:endParaRPr sz="1100"/>
          </a:p>
          <a:p>
            <a:pPr marL="0" lvl="0" indent="0" algn="l" rtl="0">
              <a:lnSpc>
                <a:spcPct val="115000"/>
              </a:lnSpc>
              <a:spcBef>
                <a:spcPts val="0"/>
              </a:spcBef>
              <a:spcAft>
                <a:spcPts val="0"/>
              </a:spcAft>
              <a:buNone/>
            </a:pPr>
            <a:r>
              <a:rPr lang="en" sz="1100"/>
              <a:t>Locations for construction leftover</a:t>
            </a:r>
            <a:endParaRPr sz="1100"/>
          </a:p>
        </p:txBody>
      </p:sp>
      <p:sp>
        <p:nvSpPr>
          <p:cNvPr id="197" name="Google Shape;197;p24"/>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SQN-14</a:t>
            </a:r>
            <a:endParaRPr sz="1000"/>
          </a:p>
        </p:txBody>
      </p:sp>
      <p:sp>
        <p:nvSpPr>
          <p:cNvPr id="198" name="Google Shape;198;p24"/>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99" name="Google Shape;199;p24"/>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00" name="Google Shape;200;p24"/>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01" name="Google Shape;201;p24"/>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02" name="Google Shape;202;p24"/>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Upload Image</a:t>
            </a:r>
            <a:endParaRPr sz="1100"/>
          </a:p>
        </p:txBody>
      </p:sp>
      <p:sp>
        <p:nvSpPr>
          <p:cNvPr id="203" name="Google Shape;203;p24"/>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has captured image of garbage or selected from gallery</a:t>
            </a:r>
            <a:endParaRPr sz="1100"/>
          </a:p>
        </p:txBody>
      </p:sp>
      <p:sp>
        <p:nvSpPr>
          <p:cNvPr id="204" name="Google Shape;204;p24"/>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Clicks on image capture</a:t>
            </a:r>
            <a:endParaRPr sz="1100"/>
          </a:p>
        </p:txBody>
      </p:sp>
      <p:sp>
        <p:nvSpPr>
          <p:cNvPr id="205" name="Google Shape;205;p24"/>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Garbage Image is uploaded for Processing.</a:t>
            </a:r>
            <a:endParaRPr sz="1100"/>
          </a:p>
        </p:txBody>
      </p:sp>
      <p:sp>
        <p:nvSpPr>
          <p:cNvPr id="206" name="Google Shape;206;p24"/>
          <p:cNvSpPr txBox="1"/>
          <p:nvPr/>
        </p:nvSpPr>
        <p:spPr>
          <a:xfrm>
            <a:off x="675875" y="504875"/>
            <a:ext cx="87372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dirty="0">
                <a:latin typeface="Raleway ExtraBold"/>
                <a:ea typeface="Raleway ExtraBold"/>
                <a:cs typeface="Raleway ExtraBold"/>
                <a:sym typeface="Raleway ExtraBold"/>
              </a:rPr>
              <a:t>Acceptance Criteria (Continued..)</a:t>
            </a:r>
            <a:endParaRPr sz="3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5"/>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12" name="Google Shape;212;p25"/>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Mark wants to view image uploaded so that he can verify the uploaded image.</a:t>
            </a:r>
            <a:endParaRPr sz="1100"/>
          </a:p>
          <a:p>
            <a:pPr marL="0" lvl="0" indent="0" algn="l" rtl="0">
              <a:lnSpc>
                <a:spcPct val="115000"/>
              </a:lnSpc>
              <a:spcBef>
                <a:spcPts val="0"/>
              </a:spcBef>
              <a:spcAft>
                <a:spcPts val="0"/>
              </a:spcAft>
              <a:buNone/>
            </a:pPr>
            <a:endParaRPr sz="1100"/>
          </a:p>
        </p:txBody>
      </p:sp>
      <p:sp>
        <p:nvSpPr>
          <p:cNvPr id="213" name="Google Shape;213;p25"/>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SQN-18</a:t>
            </a:r>
            <a:endParaRPr sz="1000"/>
          </a:p>
        </p:txBody>
      </p:sp>
      <p:sp>
        <p:nvSpPr>
          <p:cNvPr id="214" name="Google Shape;214;p25"/>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15" name="Google Shape;215;p25"/>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16" name="Google Shape;216;p25"/>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When</a:t>
            </a:r>
            <a:endParaRPr/>
          </a:p>
        </p:txBody>
      </p:sp>
      <p:sp>
        <p:nvSpPr>
          <p:cNvPr id="217" name="Google Shape;217;p25"/>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18" name="Google Shape;218;p25"/>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View Image</a:t>
            </a:r>
            <a:endParaRPr/>
          </a:p>
        </p:txBody>
      </p:sp>
      <p:sp>
        <p:nvSpPr>
          <p:cNvPr id="219" name="Google Shape;219;p25"/>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capture Image of items to be recycled</a:t>
            </a:r>
            <a:endParaRPr sz="1100"/>
          </a:p>
        </p:txBody>
      </p:sp>
      <p:sp>
        <p:nvSpPr>
          <p:cNvPr id="220" name="Google Shape;220;p25"/>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Clicked on Capture Button</a:t>
            </a:r>
            <a:endParaRPr sz="1100"/>
          </a:p>
        </p:txBody>
      </p:sp>
      <p:sp>
        <p:nvSpPr>
          <p:cNvPr id="221" name="Google Shape;221;p25"/>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is able to view uploaded Image</a:t>
            </a:r>
            <a:endParaRPr sz="1100"/>
          </a:p>
        </p:txBody>
      </p:sp>
      <p:sp>
        <p:nvSpPr>
          <p:cNvPr id="222" name="Google Shape;222;p25"/>
          <p:cNvSpPr txBox="1"/>
          <p:nvPr/>
        </p:nvSpPr>
        <p:spPr>
          <a:xfrm>
            <a:off x="413375" y="520725"/>
            <a:ext cx="95979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50" b="1" dirty="0">
                <a:latin typeface="Raleway"/>
                <a:ea typeface="Raleway"/>
                <a:cs typeface="Raleway"/>
                <a:sym typeface="Raleway"/>
              </a:rPr>
              <a:t>   </a:t>
            </a:r>
            <a:r>
              <a:rPr lang="en" sz="3700" dirty="0">
                <a:latin typeface="Raleway ExtraBold"/>
                <a:ea typeface="Raleway ExtraBold"/>
                <a:cs typeface="Raleway ExtraBold"/>
                <a:sym typeface="Raleway ExtraBold"/>
              </a:rPr>
              <a:t>Acceptance Criteria (Continued..)</a:t>
            </a:r>
            <a:endParaRPr sz="3700" dirty="0">
              <a:latin typeface="Raleway ExtraBold"/>
              <a:ea typeface="Raleway ExtraBold"/>
              <a:cs typeface="Raleway ExtraBold"/>
              <a:sym typeface="Raleway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6"/>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8" name="Google Shape;228;p26"/>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Jill wants to select image already in the gallery so that he upload the image to the app to find which items to recycle.</a:t>
            </a:r>
            <a:endParaRPr sz="1100"/>
          </a:p>
        </p:txBody>
      </p:sp>
      <p:sp>
        <p:nvSpPr>
          <p:cNvPr id="229" name="Google Shape;229;p26"/>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SQN-15</a:t>
            </a:r>
            <a:endParaRPr sz="1000"/>
          </a:p>
        </p:txBody>
      </p:sp>
      <p:sp>
        <p:nvSpPr>
          <p:cNvPr id="230" name="Google Shape;230;p26"/>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31" name="Google Shape;231;p26"/>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32" name="Google Shape;232;p26"/>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When</a:t>
            </a:r>
            <a:endParaRPr/>
          </a:p>
        </p:txBody>
      </p:sp>
      <p:sp>
        <p:nvSpPr>
          <p:cNvPr id="233" name="Google Shape;233;p26"/>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34" name="Google Shape;234;p26"/>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Select Image From gallery</a:t>
            </a:r>
            <a:endParaRPr sz="1100"/>
          </a:p>
        </p:txBody>
      </p:sp>
      <p:sp>
        <p:nvSpPr>
          <p:cNvPr id="235" name="Google Shape;235;p26"/>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Image is available in the gallery.</a:t>
            </a:r>
            <a:endParaRPr sz="1100"/>
          </a:p>
        </p:txBody>
      </p:sp>
      <p:sp>
        <p:nvSpPr>
          <p:cNvPr id="236" name="Google Shape;236;p26"/>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Clicked on gallery icon capture screen.</a:t>
            </a:r>
            <a:endParaRPr sz="1100"/>
          </a:p>
        </p:txBody>
      </p:sp>
      <p:sp>
        <p:nvSpPr>
          <p:cNvPr id="237" name="Google Shape;237;p26"/>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Select image from gallery</a:t>
            </a:r>
            <a:endParaRPr sz="1100"/>
          </a:p>
        </p:txBody>
      </p:sp>
      <p:sp>
        <p:nvSpPr>
          <p:cNvPr id="238" name="Google Shape;238;p26"/>
          <p:cNvSpPr txBox="1"/>
          <p:nvPr/>
        </p:nvSpPr>
        <p:spPr>
          <a:xfrm>
            <a:off x="625450" y="503900"/>
            <a:ext cx="8992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dirty="0">
                <a:latin typeface="Raleway ExtraBold"/>
                <a:ea typeface="Raleway ExtraBold"/>
                <a:cs typeface="Raleway ExtraBold"/>
                <a:sym typeface="Raleway ExtraBold"/>
              </a:rPr>
              <a:t>Acceptance Criteria (Continued..)</a:t>
            </a:r>
            <a:endParaRPr sz="3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27"/>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4" name="Google Shape;244;p27"/>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user,Jill wants to get list of items that can be recycled with name so that he can know recyclable item name.</a:t>
            </a:r>
            <a:endParaRPr sz="1100"/>
          </a:p>
        </p:txBody>
      </p:sp>
      <p:sp>
        <p:nvSpPr>
          <p:cNvPr id="245" name="Google Shape;245;p27"/>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SQN-16</a:t>
            </a:r>
            <a:endParaRPr sz="1000"/>
          </a:p>
        </p:txBody>
      </p:sp>
      <p:sp>
        <p:nvSpPr>
          <p:cNvPr id="246" name="Google Shape;246;p27"/>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47" name="Google Shape;247;p27"/>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48" name="Google Shape;248;p27"/>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49" name="Google Shape;249;p27"/>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50" name="Google Shape;250;p27"/>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List of recyclable items</a:t>
            </a:r>
            <a:endParaRPr sz="1100"/>
          </a:p>
        </p:txBody>
      </p:sp>
      <p:sp>
        <p:nvSpPr>
          <p:cNvPr id="251" name="Google Shape;251;p27"/>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52" name="Google Shape;252;p27"/>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uploaded image is successful.</a:t>
            </a:r>
            <a:endParaRPr sz="1100"/>
          </a:p>
        </p:txBody>
      </p:sp>
      <p:sp>
        <p:nvSpPr>
          <p:cNvPr id="253" name="Google Shape;253;p27"/>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List of items with their name is available.</a:t>
            </a:r>
            <a:endParaRPr sz="1100"/>
          </a:p>
        </p:txBody>
      </p:sp>
      <p:sp>
        <p:nvSpPr>
          <p:cNvPr id="254" name="Google Shape;254;p27"/>
          <p:cNvSpPr txBox="1"/>
          <p:nvPr/>
        </p:nvSpPr>
        <p:spPr>
          <a:xfrm>
            <a:off x="667475" y="487125"/>
            <a:ext cx="9648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dirty="0">
                <a:latin typeface="Raleway ExtraBold"/>
                <a:ea typeface="Raleway ExtraBold"/>
                <a:cs typeface="Raleway ExtraBold"/>
                <a:sym typeface="Raleway ExtraBold"/>
              </a:rPr>
              <a:t>Acceptance Criteria (Continued..)</a:t>
            </a:r>
            <a:endParaRPr sz="3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60" name="Google Shape;260;p28"/>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party host, Jill would like to know a good place to dispose off organic waste, so that he feels good about managing the waste.</a:t>
            </a:r>
            <a:endParaRPr sz="1100"/>
          </a:p>
        </p:txBody>
      </p:sp>
      <p:sp>
        <p:nvSpPr>
          <p:cNvPr id="261" name="Google Shape;261;p28"/>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SQN-17</a:t>
            </a:r>
            <a:endParaRPr sz="1000"/>
          </a:p>
        </p:txBody>
      </p:sp>
      <p:sp>
        <p:nvSpPr>
          <p:cNvPr id="262" name="Google Shape;262;p28"/>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63" name="Google Shape;263;p28"/>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64" name="Google Shape;264;p28"/>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65" name="Google Shape;265;p28"/>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66" name="Google Shape;266;p28"/>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Find Compost Location</a:t>
            </a:r>
            <a:endParaRPr sz="1100"/>
          </a:p>
        </p:txBody>
      </p:sp>
      <p:sp>
        <p:nvSpPr>
          <p:cNvPr id="267" name="Google Shape;267;p28"/>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Jill knows what amount of recyclable waste is available.</a:t>
            </a:r>
            <a:endParaRPr sz="1100"/>
          </a:p>
        </p:txBody>
      </p:sp>
      <p:sp>
        <p:nvSpPr>
          <p:cNvPr id="268" name="Google Shape;268;p28"/>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Clicks Recycle Button</a:t>
            </a:r>
            <a:endParaRPr sz="1100"/>
          </a:p>
        </p:txBody>
      </p:sp>
      <p:sp>
        <p:nvSpPr>
          <p:cNvPr id="269" name="Google Shape;269;p28"/>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Gets list of good place to dispose of organic waste.</a:t>
            </a:r>
            <a:endParaRPr sz="1100"/>
          </a:p>
        </p:txBody>
      </p:sp>
      <p:sp>
        <p:nvSpPr>
          <p:cNvPr id="270" name="Google Shape;270;p28"/>
          <p:cNvSpPr txBox="1"/>
          <p:nvPr/>
        </p:nvSpPr>
        <p:spPr>
          <a:xfrm>
            <a:off x="714275" y="495875"/>
            <a:ext cx="8379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dirty="0">
                <a:latin typeface="Raleway ExtraBold"/>
                <a:ea typeface="Raleway ExtraBold"/>
                <a:cs typeface="Raleway ExtraBold"/>
                <a:sym typeface="Raleway ExtraBold"/>
              </a:rPr>
              <a:t>Acceptance Criteria (Continued..)</a:t>
            </a:r>
            <a:endParaRPr sz="3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29"/>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76" name="Google Shape;276;p29"/>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I want to view the results of uploaded image with tag on items that can be recycled so that I can distinguish between recyclable and non recyclable waste.</a:t>
            </a:r>
            <a:endParaRPr sz="1100"/>
          </a:p>
        </p:txBody>
      </p:sp>
      <p:sp>
        <p:nvSpPr>
          <p:cNvPr id="277" name="Google Shape;277;p29"/>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SQN-21</a:t>
            </a:r>
            <a:endParaRPr sz="1000"/>
          </a:p>
        </p:txBody>
      </p:sp>
      <p:sp>
        <p:nvSpPr>
          <p:cNvPr id="278" name="Google Shape;278;p29"/>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79" name="Google Shape;279;p29"/>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80" name="Google Shape;280;p29"/>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81" name="Google Shape;281;p29"/>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82" name="Google Shape;282;p29"/>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View Uploaded Image</a:t>
            </a:r>
            <a:endParaRPr sz="1100"/>
          </a:p>
        </p:txBody>
      </p:sp>
      <p:sp>
        <p:nvSpPr>
          <p:cNvPr id="283" name="Google Shape;283;p29"/>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84" name="Google Shape;284;p29"/>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85" name="Google Shape;285;p29"/>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Should be able to see tags on image of recyclable items.</a:t>
            </a:r>
            <a:endParaRPr sz="1100"/>
          </a:p>
        </p:txBody>
      </p:sp>
      <p:sp>
        <p:nvSpPr>
          <p:cNvPr id="286" name="Google Shape;286;p29"/>
          <p:cNvSpPr txBox="1"/>
          <p:nvPr/>
        </p:nvSpPr>
        <p:spPr>
          <a:xfrm>
            <a:off x="739575" y="462250"/>
            <a:ext cx="90264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dirty="0">
                <a:latin typeface="Raleway ExtraBold"/>
                <a:ea typeface="Raleway ExtraBold"/>
                <a:cs typeface="Raleway ExtraBold"/>
                <a:sym typeface="Raleway ExtraBold"/>
              </a:rPr>
              <a:t>Acceptance Criteria (Continued..)</a:t>
            </a:r>
            <a:endParaRPr sz="3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30"/>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92" name="Google Shape;292;p30"/>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mechanic, Simon wants to find a nearest recycling location for metallic waste, so that we can get money for scraps.</a:t>
            </a:r>
            <a:endParaRPr sz="1100"/>
          </a:p>
        </p:txBody>
      </p:sp>
      <p:sp>
        <p:nvSpPr>
          <p:cNvPr id="293" name="Google Shape;293;p30"/>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SQN-22</a:t>
            </a:r>
            <a:endParaRPr sz="1000"/>
          </a:p>
        </p:txBody>
      </p:sp>
      <p:sp>
        <p:nvSpPr>
          <p:cNvPr id="294" name="Google Shape;294;p30"/>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95" name="Google Shape;295;p30"/>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96" name="Google Shape;296;p30"/>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97" name="Google Shape;297;p30"/>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98" name="Google Shape;298;p30"/>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Nearest Recycle Location</a:t>
            </a:r>
            <a:endParaRPr sz="1100"/>
          </a:p>
        </p:txBody>
      </p:sp>
      <p:sp>
        <p:nvSpPr>
          <p:cNvPr id="299" name="Google Shape;299;p30"/>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Results of items that can be recyclable are available.</a:t>
            </a:r>
            <a:endParaRPr sz="1100"/>
          </a:p>
        </p:txBody>
      </p:sp>
      <p:sp>
        <p:nvSpPr>
          <p:cNvPr id="300" name="Google Shape;300;p30"/>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301" name="Google Shape;301;p30"/>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Simon should get recycling Locations near to current locations.</a:t>
            </a:r>
            <a:endParaRPr sz="1100"/>
          </a:p>
        </p:txBody>
      </p:sp>
      <p:sp>
        <p:nvSpPr>
          <p:cNvPr id="302" name="Google Shape;302;p30"/>
          <p:cNvSpPr txBox="1"/>
          <p:nvPr/>
        </p:nvSpPr>
        <p:spPr>
          <a:xfrm>
            <a:off x="705975" y="504225"/>
            <a:ext cx="8564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dirty="0">
                <a:latin typeface="Raleway ExtraBold"/>
                <a:ea typeface="Raleway ExtraBold"/>
                <a:cs typeface="Raleway ExtraBold"/>
                <a:sym typeface="Raleway ExtraBold"/>
              </a:rPr>
              <a:t>Acceptance Criteria (Continued..)</a:t>
            </a:r>
            <a:endParaRPr sz="3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1"/>
          <p:cNvSpPr txBox="1">
            <a:spLocks noGrp="1"/>
          </p:cNvSpPr>
          <p:nvPr>
            <p:ph type="ctrTitle"/>
          </p:nvPr>
        </p:nvSpPr>
        <p:spPr>
          <a:xfrm>
            <a:off x="311700" y="430250"/>
            <a:ext cx="8520600" cy="76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latin typeface="Times New Roman"/>
                <a:ea typeface="Times New Roman"/>
                <a:cs typeface="Times New Roman"/>
                <a:sym typeface="Times New Roman"/>
              </a:rPr>
              <a:t>  </a:t>
            </a:r>
            <a:r>
              <a:rPr lang="en" sz="4100" b="0">
                <a:latin typeface="Raleway ExtraBold"/>
                <a:ea typeface="Raleway ExtraBold"/>
                <a:cs typeface="Raleway ExtraBold"/>
                <a:sym typeface="Raleway ExtraBold"/>
              </a:rPr>
              <a:t> </a:t>
            </a:r>
            <a:r>
              <a:rPr lang="en" sz="4400" b="0">
                <a:latin typeface="Raleway ExtraBold"/>
                <a:ea typeface="Raleway ExtraBold"/>
                <a:cs typeface="Raleway ExtraBold"/>
                <a:sym typeface="Raleway ExtraBold"/>
              </a:rPr>
              <a:t>Test Cases</a:t>
            </a:r>
            <a:endParaRPr sz="4400" b="0">
              <a:latin typeface="Raleway ExtraBold"/>
              <a:ea typeface="Raleway ExtraBold"/>
              <a:cs typeface="Raleway ExtraBold"/>
              <a:sym typeface="Raleway ExtraBold"/>
            </a:endParaRPr>
          </a:p>
        </p:txBody>
      </p:sp>
      <p:sp>
        <p:nvSpPr>
          <p:cNvPr id="308" name="Google Shape;308;p31"/>
          <p:cNvSpPr txBox="1"/>
          <p:nvPr/>
        </p:nvSpPr>
        <p:spPr>
          <a:xfrm>
            <a:off x="470650" y="1462375"/>
            <a:ext cx="83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309" name="Google Shape;309;p31"/>
          <p:cNvPicPr preferRelativeResize="0"/>
          <p:nvPr/>
        </p:nvPicPr>
        <p:blipFill>
          <a:blip r:embed="rId3">
            <a:alphaModFix/>
          </a:blip>
          <a:stretch>
            <a:fillRect/>
          </a:stretch>
        </p:blipFill>
        <p:spPr>
          <a:xfrm>
            <a:off x="74087" y="1665200"/>
            <a:ext cx="9031726" cy="305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72075" y="462100"/>
            <a:ext cx="6978900" cy="8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Agenda</a:t>
            </a:r>
            <a:endParaRPr sz="3800" b="0">
              <a:latin typeface="Raleway ExtraBold"/>
              <a:ea typeface="Raleway ExtraBold"/>
              <a:cs typeface="Raleway ExtraBold"/>
              <a:sym typeface="Raleway ExtraBold"/>
            </a:endParaRPr>
          </a:p>
        </p:txBody>
      </p:sp>
      <p:sp>
        <p:nvSpPr>
          <p:cNvPr id="94" name="Google Shape;94;p14"/>
          <p:cNvSpPr/>
          <p:nvPr/>
        </p:nvSpPr>
        <p:spPr>
          <a:xfrm>
            <a:off x="1163775" y="1530025"/>
            <a:ext cx="1570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666666"/>
                </a:solidFill>
              </a:rPr>
              <a:t>Project Description</a:t>
            </a:r>
            <a:endParaRPr sz="1200" dirty="0">
              <a:solidFill>
                <a:srgbClr val="666666"/>
              </a:solidFill>
            </a:endParaRPr>
          </a:p>
        </p:txBody>
      </p:sp>
      <p:sp>
        <p:nvSpPr>
          <p:cNvPr id="95" name="Google Shape;95;p14"/>
          <p:cNvSpPr/>
          <p:nvPr/>
        </p:nvSpPr>
        <p:spPr>
          <a:xfrm>
            <a:off x="3342675" y="1530025"/>
            <a:ext cx="1507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MVP</a:t>
            </a:r>
            <a:endParaRPr sz="1200">
              <a:solidFill>
                <a:srgbClr val="666666"/>
              </a:solidFill>
            </a:endParaRPr>
          </a:p>
        </p:txBody>
      </p:sp>
      <p:sp>
        <p:nvSpPr>
          <p:cNvPr id="96" name="Google Shape;96;p14"/>
          <p:cNvSpPr/>
          <p:nvPr/>
        </p:nvSpPr>
        <p:spPr>
          <a:xfrm>
            <a:off x="5580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r>
              <a:rPr lang="en" sz="1200">
                <a:solidFill>
                  <a:srgbClr val="666666"/>
                </a:solidFill>
              </a:rPr>
              <a:t>Technology Used</a:t>
            </a:r>
            <a:endParaRPr sz="1200">
              <a:solidFill>
                <a:srgbClr val="666666"/>
              </a:solidFill>
            </a:endParaRPr>
          </a:p>
        </p:txBody>
      </p:sp>
      <p:sp>
        <p:nvSpPr>
          <p:cNvPr id="97" name="Google Shape;97;p14"/>
          <p:cNvSpPr/>
          <p:nvPr/>
        </p:nvSpPr>
        <p:spPr>
          <a:xfrm>
            <a:off x="5612200"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Acceptance Criteria</a:t>
            </a:r>
            <a:endParaRPr sz="1200">
              <a:solidFill>
                <a:srgbClr val="434343"/>
              </a:solidFill>
            </a:endParaRPr>
          </a:p>
        </p:txBody>
      </p:sp>
      <p:sp>
        <p:nvSpPr>
          <p:cNvPr id="98" name="Google Shape;98;p14"/>
          <p:cNvSpPr/>
          <p:nvPr/>
        </p:nvSpPr>
        <p:spPr>
          <a:xfrm>
            <a:off x="3272775"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 </a:t>
            </a:r>
            <a:r>
              <a:rPr lang="en" sz="1200">
                <a:solidFill>
                  <a:srgbClr val="434343"/>
                </a:solidFill>
              </a:rPr>
              <a:t>Test Cases</a:t>
            </a:r>
            <a:endParaRPr sz="1200">
              <a:solidFill>
                <a:srgbClr val="434343"/>
              </a:solidFill>
            </a:endParaRPr>
          </a:p>
        </p:txBody>
      </p:sp>
      <p:sp>
        <p:nvSpPr>
          <p:cNvPr id="99" name="Google Shape;99;p14"/>
          <p:cNvSpPr/>
          <p:nvPr/>
        </p:nvSpPr>
        <p:spPr>
          <a:xfrm>
            <a:off x="1181150" y="2376450"/>
            <a:ext cx="13998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User Stories</a:t>
            </a:r>
            <a:endParaRPr sz="1200">
              <a:solidFill>
                <a:srgbClr val="434343"/>
              </a:solidFill>
            </a:endParaRPr>
          </a:p>
        </p:txBody>
      </p:sp>
      <p:sp>
        <p:nvSpPr>
          <p:cNvPr id="100" name="Google Shape;100;p14"/>
          <p:cNvSpPr/>
          <p:nvPr/>
        </p:nvSpPr>
        <p:spPr>
          <a:xfrm>
            <a:off x="1148300" y="3168825"/>
            <a:ext cx="14655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Persona</a:t>
            </a:r>
            <a:endParaRPr/>
          </a:p>
        </p:txBody>
      </p:sp>
      <p:sp>
        <p:nvSpPr>
          <p:cNvPr id="101" name="Google Shape;101;p14"/>
          <p:cNvSpPr/>
          <p:nvPr/>
        </p:nvSpPr>
        <p:spPr>
          <a:xfrm>
            <a:off x="3258375" y="3185825"/>
            <a:ext cx="17214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Product Backlog</a:t>
            </a:r>
            <a:endParaRPr/>
          </a:p>
        </p:txBody>
      </p:sp>
      <p:sp>
        <p:nvSpPr>
          <p:cNvPr id="102" name="Google Shape;102;p14"/>
          <p:cNvSpPr/>
          <p:nvPr/>
        </p:nvSpPr>
        <p:spPr>
          <a:xfrm>
            <a:off x="5634400" y="314432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Sprint Task Backlog</a:t>
            </a:r>
            <a:endParaRPr sz="1200">
              <a:solidFill>
                <a:srgbClr val="434343"/>
              </a:solidFill>
            </a:endParaRPr>
          </a:p>
        </p:txBody>
      </p:sp>
      <p:sp>
        <p:nvSpPr>
          <p:cNvPr id="103" name="Google Shape;103;p14"/>
          <p:cNvSpPr/>
          <p:nvPr/>
        </p:nvSpPr>
        <p:spPr>
          <a:xfrm>
            <a:off x="5702225" y="3951475"/>
            <a:ext cx="1579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666666"/>
                </a:solidFill>
              </a:rPr>
              <a:t>  Project Progress</a:t>
            </a:r>
            <a:endParaRPr sz="1200">
              <a:solidFill>
                <a:srgbClr val="666666"/>
              </a:solidFill>
            </a:endParaRPr>
          </a:p>
        </p:txBody>
      </p:sp>
      <p:sp>
        <p:nvSpPr>
          <p:cNvPr id="104" name="Google Shape;104;p14"/>
          <p:cNvSpPr/>
          <p:nvPr/>
        </p:nvSpPr>
        <p:spPr>
          <a:xfrm>
            <a:off x="3272775" y="3951475"/>
            <a:ext cx="17214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a:t>
            </a:r>
            <a:r>
              <a:rPr lang="en" sz="1200">
                <a:solidFill>
                  <a:srgbClr val="666666"/>
                </a:solidFill>
              </a:rPr>
              <a:t> Mock Up Design</a:t>
            </a:r>
            <a:endParaRPr sz="1200">
              <a:solidFill>
                <a:srgbClr val="666666"/>
              </a:solidFill>
            </a:endParaRPr>
          </a:p>
        </p:txBody>
      </p:sp>
      <p:sp>
        <p:nvSpPr>
          <p:cNvPr id="105" name="Google Shape;105;p14"/>
          <p:cNvSpPr/>
          <p:nvPr/>
        </p:nvSpPr>
        <p:spPr>
          <a:xfrm>
            <a:off x="1216525" y="4015275"/>
            <a:ext cx="13482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a:t>
            </a:r>
            <a:r>
              <a:rPr lang="en" sz="1200">
                <a:solidFill>
                  <a:srgbClr val="666666"/>
                </a:solidFill>
              </a:rPr>
              <a:t>Retrospective</a:t>
            </a:r>
            <a:endParaRPr sz="1200">
              <a:solidFill>
                <a:srgbClr val="666666"/>
              </a:solidFill>
            </a:endParaRPr>
          </a:p>
        </p:txBody>
      </p:sp>
      <p:sp>
        <p:nvSpPr>
          <p:cNvPr id="106" name="Google Shape;106;p14"/>
          <p:cNvSpPr/>
          <p:nvPr/>
        </p:nvSpPr>
        <p:spPr>
          <a:xfrm>
            <a:off x="2807775" y="167652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7" name="Google Shape;107;p14"/>
          <p:cNvSpPr/>
          <p:nvPr/>
        </p:nvSpPr>
        <p:spPr>
          <a:xfrm>
            <a:off x="4990288" y="16723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6282875" y="1985775"/>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999900" y="24385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617450" y="25002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ExtraBold"/>
              <a:ea typeface="Raleway ExtraBold"/>
              <a:cs typeface="Raleway ExtraBold"/>
              <a:sym typeface="Raleway ExtraBold"/>
            </a:endParaRPr>
          </a:p>
        </p:txBody>
      </p:sp>
      <p:sp>
        <p:nvSpPr>
          <p:cNvPr id="111" name="Google Shape;111;p14"/>
          <p:cNvSpPr/>
          <p:nvPr/>
        </p:nvSpPr>
        <p:spPr>
          <a:xfrm>
            <a:off x="2710788" y="332402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076750" y="32866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1771950" y="2825138"/>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6282875" y="3600400"/>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5081800" y="409382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652350" y="409382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p32"/>
          <p:cNvSpPr txBox="1">
            <a:spLocks noGrp="1"/>
          </p:cNvSpPr>
          <p:nvPr>
            <p:ph type="ctrTitle"/>
          </p:nvPr>
        </p:nvSpPr>
        <p:spPr>
          <a:xfrm>
            <a:off x="670800" y="455900"/>
            <a:ext cx="7688100" cy="7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a:t>
            </a:r>
            <a:r>
              <a:rPr lang="en" sz="3900" b="0">
                <a:latin typeface="Raleway ExtraBold"/>
                <a:ea typeface="Raleway ExtraBold"/>
                <a:cs typeface="Raleway ExtraBold"/>
                <a:sym typeface="Raleway ExtraBold"/>
              </a:rPr>
              <a:t>est Cases (Continued..)</a:t>
            </a:r>
            <a:endParaRPr sz="3900" b="0">
              <a:latin typeface="Raleway ExtraBold"/>
              <a:ea typeface="Raleway ExtraBold"/>
              <a:cs typeface="Raleway ExtraBold"/>
              <a:sym typeface="Raleway ExtraBold"/>
            </a:endParaRPr>
          </a:p>
        </p:txBody>
      </p:sp>
      <p:pic>
        <p:nvPicPr>
          <p:cNvPr id="315" name="Google Shape;315;p32"/>
          <p:cNvPicPr preferRelativeResize="0"/>
          <p:nvPr/>
        </p:nvPicPr>
        <p:blipFill>
          <a:blip r:embed="rId3">
            <a:alphaModFix/>
          </a:blip>
          <a:stretch>
            <a:fillRect/>
          </a:stretch>
        </p:blipFill>
        <p:spPr>
          <a:xfrm>
            <a:off x="77850" y="1388075"/>
            <a:ext cx="9001675" cy="3556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679025" y="486625"/>
            <a:ext cx="7688700" cy="8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Product Backlog</a:t>
            </a:r>
            <a:endParaRPr sz="40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21" name="Google Shape;321;p33"/>
          <p:cNvPicPr preferRelativeResize="0"/>
          <p:nvPr/>
        </p:nvPicPr>
        <p:blipFill rotWithShape="1">
          <a:blip r:embed="rId3">
            <a:alphaModFix/>
          </a:blip>
          <a:srcRect/>
          <a:stretch/>
        </p:blipFill>
        <p:spPr>
          <a:xfrm>
            <a:off x="679025" y="1517675"/>
            <a:ext cx="8039974" cy="328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326" name="Google Shape;326;p34"/>
          <p:cNvSpPr txBox="1">
            <a:spLocks noGrp="1"/>
          </p:cNvSpPr>
          <p:nvPr>
            <p:ph type="title"/>
          </p:nvPr>
        </p:nvSpPr>
        <p:spPr>
          <a:xfrm>
            <a:off x="727650" y="461425"/>
            <a:ext cx="768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Sprint Task Backlog</a:t>
            </a:r>
            <a:endParaRPr sz="4000" b="0">
              <a:latin typeface="Raleway ExtraBold"/>
              <a:ea typeface="Raleway ExtraBold"/>
              <a:cs typeface="Raleway ExtraBold"/>
              <a:sym typeface="Raleway ExtraBold"/>
            </a:endParaRPr>
          </a:p>
        </p:txBody>
      </p:sp>
      <p:pic>
        <p:nvPicPr>
          <p:cNvPr id="327" name="Google Shape;327;p34"/>
          <p:cNvPicPr preferRelativeResize="0"/>
          <p:nvPr/>
        </p:nvPicPr>
        <p:blipFill>
          <a:blip r:embed="rId3">
            <a:alphaModFix/>
          </a:blip>
          <a:stretch>
            <a:fillRect/>
          </a:stretch>
        </p:blipFill>
        <p:spPr>
          <a:xfrm>
            <a:off x="1183625" y="1489925"/>
            <a:ext cx="6061000" cy="343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p35"/>
          <p:cNvSpPr txBox="1">
            <a:spLocks noGrp="1"/>
          </p:cNvSpPr>
          <p:nvPr>
            <p:ph type="title"/>
          </p:nvPr>
        </p:nvSpPr>
        <p:spPr>
          <a:xfrm>
            <a:off x="727650" y="437025"/>
            <a:ext cx="7688700" cy="8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a:latin typeface="Raleway ExtraBold"/>
                <a:ea typeface="Raleway ExtraBold"/>
                <a:cs typeface="Raleway ExtraBold"/>
                <a:sym typeface="Raleway ExtraBold"/>
              </a:rPr>
              <a:t>Project Progress</a:t>
            </a:r>
            <a:endParaRPr sz="42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33" name="Google Shape;333;p35"/>
          <p:cNvPicPr preferRelativeResize="0"/>
          <p:nvPr/>
        </p:nvPicPr>
        <p:blipFill>
          <a:blip r:embed="rId3">
            <a:alphaModFix/>
          </a:blip>
          <a:stretch>
            <a:fillRect/>
          </a:stretch>
        </p:blipFill>
        <p:spPr>
          <a:xfrm>
            <a:off x="4912975" y="1389975"/>
            <a:ext cx="3987268" cy="2984851"/>
          </a:xfrm>
          <a:prstGeom prst="rect">
            <a:avLst/>
          </a:prstGeom>
          <a:noFill/>
          <a:ln>
            <a:noFill/>
          </a:ln>
        </p:spPr>
      </p:pic>
      <p:pic>
        <p:nvPicPr>
          <p:cNvPr id="334" name="Google Shape;334;p35"/>
          <p:cNvPicPr preferRelativeResize="0"/>
          <p:nvPr/>
        </p:nvPicPr>
        <p:blipFill>
          <a:blip r:embed="rId4">
            <a:alphaModFix/>
          </a:blip>
          <a:stretch>
            <a:fillRect/>
          </a:stretch>
        </p:blipFill>
        <p:spPr>
          <a:xfrm>
            <a:off x="599825" y="1536450"/>
            <a:ext cx="4146375" cy="2984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764875" y="551550"/>
            <a:ext cx="57486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Mock Up Design</a:t>
            </a:r>
            <a:endParaRPr sz="3800" b="0">
              <a:latin typeface="Raleway ExtraBold"/>
              <a:ea typeface="Raleway ExtraBold"/>
              <a:cs typeface="Raleway ExtraBold"/>
              <a:sym typeface="Raleway ExtraBold"/>
            </a:endParaRPr>
          </a:p>
        </p:txBody>
      </p:sp>
      <p:sp>
        <p:nvSpPr>
          <p:cNvPr id="340" name="Google Shape;340;p36"/>
          <p:cNvSpPr txBox="1">
            <a:spLocks noGrp="1"/>
          </p:cNvSpPr>
          <p:nvPr>
            <p:ph type="body" idx="1"/>
          </p:nvPr>
        </p:nvSpPr>
        <p:spPr>
          <a:xfrm>
            <a:off x="-2440925" y="726825"/>
            <a:ext cx="2943300" cy="648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a:latin typeface="Raleway Medium"/>
                <a:ea typeface="Raleway Medium"/>
                <a:cs typeface="Raleway Medium"/>
                <a:sym typeface="Raleway Medium"/>
              </a:rPr>
              <a:t>Home and Capture Screen</a:t>
            </a:r>
            <a:endParaRPr>
              <a:latin typeface="Raleway Medium"/>
              <a:ea typeface="Raleway Medium"/>
              <a:cs typeface="Raleway Medium"/>
              <a:sym typeface="Raleway Medium"/>
            </a:endParaRPr>
          </a:p>
        </p:txBody>
      </p:sp>
      <p:pic>
        <p:nvPicPr>
          <p:cNvPr id="341" name="Google Shape;341;p36"/>
          <p:cNvPicPr preferRelativeResize="0"/>
          <p:nvPr/>
        </p:nvPicPr>
        <p:blipFill>
          <a:blip r:embed="rId3">
            <a:alphaModFix/>
          </a:blip>
          <a:stretch>
            <a:fillRect/>
          </a:stretch>
        </p:blipFill>
        <p:spPr>
          <a:xfrm>
            <a:off x="4982425" y="1250850"/>
            <a:ext cx="1882850" cy="3625500"/>
          </a:xfrm>
          <a:prstGeom prst="rect">
            <a:avLst/>
          </a:prstGeom>
          <a:noFill/>
          <a:ln>
            <a:noFill/>
          </a:ln>
        </p:spPr>
      </p:pic>
      <p:pic>
        <p:nvPicPr>
          <p:cNvPr id="342" name="Google Shape;342;p36"/>
          <p:cNvPicPr preferRelativeResize="0"/>
          <p:nvPr/>
        </p:nvPicPr>
        <p:blipFill>
          <a:blip r:embed="rId4">
            <a:alphaModFix/>
          </a:blip>
          <a:stretch>
            <a:fillRect/>
          </a:stretch>
        </p:blipFill>
        <p:spPr>
          <a:xfrm>
            <a:off x="1873975" y="1297075"/>
            <a:ext cx="1811053" cy="369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37"/>
          <p:cNvSpPr txBox="1"/>
          <p:nvPr/>
        </p:nvSpPr>
        <p:spPr>
          <a:xfrm>
            <a:off x="712675" y="530025"/>
            <a:ext cx="6666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dirty="0">
                <a:latin typeface="Raleway ExtraBold"/>
                <a:ea typeface="Raleway ExtraBold"/>
                <a:cs typeface="Raleway ExtraBold"/>
                <a:sym typeface="Raleway ExtraBold"/>
              </a:rPr>
              <a:t>Mock Up Design (Continued…)</a:t>
            </a:r>
            <a:endParaRPr sz="3200" dirty="0">
              <a:latin typeface="Raleway ExtraBold"/>
              <a:ea typeface="Raleway ExtraBold"/>
              <a:cs typeface="Raleway ExtraBold"/>
              <a:sym typeface="Raleway ExtraBold"/>
            </a:endParaRPr>
          </a:p>
        </p:txBody>
      </p:sp>
      <p:pic>
        <p:nvPicPr>
          <p:cNvPr id="348" name="Google Shape;348;p37"/>
          <p:cNvPicPr preferRelativeResize="0"/>
          <p:nvPr/>
        </p:nvPicPr>
        <p:blipFill>
          <a:blip r:embed="rId3">
            <a:alphaModFix/>
          </a:blip>
          <a:stretch>
            <a:fillRect/>
          </a:stretch>
        </p:blipFill>
        <p:spPr>
          <a:xfrm>
            <a:off x="1956525" y="1344700"/>
            <a:ext cx="1893000" cy="3724950"/>
          </a:xfrm>
          <a:prstGeom prst="rect">
            <a:avLst/>
          </a:prstGeom>
          <a:noFill/>
          <a:ln>
            <a:noFill/>
          </a:ln>
        </p:spPr>
      </p:pic>
      <p:pic>
        <p:nvPicPr>
          <p:cNvPr id="349" name="Google Shape;349;p37"/>
          <p:cNvPicPr preferRelativeResize="0"/>
          <p:nvPr/>
        </p:nvPicPr>
        <p:blipFill>
          <a:blip r:embed="rId4">
            <a:alphaModFix/>
          </a:blip>
          <a:stretch>
            <a:fillRect/>
          </a:stretch>
        </p:blipFill>
        <p:spPr>
          <a:xfrm>
            <a:off x="5128125" y="1210656"/>
            <a:ext cx="1893000" cy="37132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768675" y="572125"/>
            <a:ext cx="7114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a:latin typeface="Raleway ExtraBold"/>
                <a:ea typeface="Raleway ExtraBold"/>
                <a:cs typeface="Raleway ExtraBold"/>
                <a:sym typeface="Raleway ExtraBold"/>
              </a:rPr>
              <a:t>Mock Up Design (Continued…)</a:t>
            </a:r>
            <a:endParaRPr sz="3200" b="0">
              <a:solidFill>
                <a:srgbClr val="000000"/>
              </a:solidFill>
              <a:latin typeface="Raleway ExtraBold"/>
              <a:ea typeface="Raleway ExtraBold"/>
              <a:cs typeface="Raleway ExtraBold"/>
              <a:sym typeface="Raleway ExtraBold"/>
            </a:endParaRPr>
          </a:p>
          <a:p>
            <a:pPr marL="0" lvl="0" indent="0" algn="l" rtl="0">
              <a:lnSpc>
                <a:spcPct val="115000"/>
              </a:lnSpc>
              <a:spcBef>
                <a:spcPts val="0"/>
              </a:spcBef>
              <a:spcAft>
                <a:spcPts val="0"/>
              </a:spcAft>
              <a:buSzPts val="990"/>
              <a:buNone/>
            </a:pPr>
            <a:endParaRPr sz="3200"/>
          </a:p>
        </p:txBody>
      </p:sp>
      <p:pic>
        <p:nvPicPr>
          <p:cNvPr id="355" name="Google Shape;355;p38"/>
          <p:cNvPicPr preferRelativeResize="0"/>
          <p:nvPr/>
        </p:nvPicPr>
        <p:blipFill>
          <a:blip r:embed="rId3">
            <a:alphaModFix/>
          </a:blip>
          <a:stretch>
            <a:fillRect/>
          </a:stretch>
        </p:blipFill>
        <p:spPr>
          <a:xfrm>
            <a:off x="2209800" y="1335925"/>
            <a:ext cx="1825992" cy="3731375"/>
          </a:xfrm>
          <a:prstGeom prst="rect">
            <a:avLst/>
          </a:prstGeom>
          <a:noFill/>
          <a:ln>
            <a:noFill/>
          </a:ln>
        </p:spPr>
      </p:pic>
      <p:pic>
        <p:nvPicPr>
          <p:cNvPr id="356" name="Google Shape;356;p38"/>
          <p:cNvPicPr preferRelativeResize="0"/>
          <p:nvPr/>
        </p:nvPicPr>
        <p:blipFill>
          <a:blip r:embed="rId4">
            <a:alphaModFix/>
          </a:blip>
          <a:stretch>
            <a:fillRect/>
          </a:stretch>
        </p:blipFill>
        <p:spPr>
          <a:xfrm>
            <a:off x="5390875" y="1335925"/>
            <a:ext cx="1757976" cy="3731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sp>
        <p:nvSpPr>
          <p:cNvPr id="361" name="Google Shape;361;p39"/>
          <p:cNvSpPr txBox="1">
            <a:spLocks noGrp="1"/>
          </p:cNvSpPr>
          <p:nvPr>
            <p:ph type="ctrTitle"/>
          </p:nvPr>
        </p:nvSpPr>
        <p:spPr>
          <a:xfrm>
            <a:off x="727950" y="503275"/>
            <a:ext cx="76881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Retrospective</a:t>
            </a:r>
            <a:endParaRPr sz="3800" b="0">
              <a:latin typeface="Raleway ExtraBold"/>
              <a:ea typeface="Raleway ExtraBold"/>
              <a:cs typeface="Raleway ExtraBold"/>
              <a:sym typeface="Raleway ExtraBold"/>
            </a:endParaRPr>
          </a:p>
        </p:txBody>
      </p:sp>
      <p:sp>
        <p:nvSpPr>
          <p:cNvPr id="362" name="Google Shape;362;p39"/>
          <p:cNvSpPr txBox="1">
            <a:spLocks noGrp="1"/>
          </p:cNvSpPr>
          <p:nvPr>
            <p:ph type="subTitle" idx="1"/>
          </p:nvPr>
        </p:nvSpPr>
        <p:spPr>
          <a:xfrm>
            <a:off x="644529" y="1510606"/>
            <a:ext cx="7854941" cy="2818939"/>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endParaRPr dirty="0"/>
          </a:p>
          <a:p>
            <a:pPr marL="457200" indent="-330200" algn="l">
              <a:lnSpc>
                <a:spcPct val="150000"/>
              </a:lnSpc>
              <a:spcBef>
                <a:spcPts val="0"/>
              </a:spcBef>
              <a:buClr>
                <a:srgbClr val="666666"/>
              </a:buClr>
              <a:buSzPts val="1600"/>
              <a:buFont typeface="Arial" panose="020B0604020202020204" pitchFamily="34" charset="0"/>
              <a:buChar char="●"/>
            </a:pPr>
            <a:r>
              <a:rPr lang="en" dirty="0">
                <a:solidFill>
                  <a:srgbClr val="666666"/>
                </a:solidFill>
              </a:rPr>
              <a:t>What went well</a:t>
            </a:r>
            <a:endParaRPr dirty="0">
              <a:solidFill>
                <a:srgbClr val="666666"/>
              </a:solidFill>
            </a:endParaRPr>
          </a:p>
          <a:p>
            <a:pPr marL="457200" indent="-330200" algn="l">
              <a:lnSpc>
                <a:spcPct val="150000"/>
              </a:lnSpc>
              <a:spcBef>
                <a:spcPts val="0"/>
              </a:spcBef>
              <a:buClr>
                <a:srgbClr val="666666"/>
              </a:buClr>
              <a:buSzPts val="1600"/>
              <a:buFont typeface="Arial" panose="020B0604020202020204" pitchFamily="34" charset="0"/>
              <a:buChar char="●"/>
            </a:pPr>
            <a:r>
              <a:rPr lang="en" dirty="0">
                <a:solidFill>
                  <a:srgbClr val="666666"/>
                </a:solidFill>
              </a:rPr>
              <a:t>What needs Improvement</a:t>
            </a:r>
            <a:endParaRPr dirty="0">
              <a:solidFill>
                <a:srgbClr val="666666"/>
              </a:solidFill>
            </a:endParaRPr>
          </a:p>
          <a:p>
            <a:pPr marL="457200" indent="-330200" algn="l">
              <a:lnSpc>
                <a:spcPct val="150000"/>
              </a:lnSpc>
              <a:spcBef>
                <a:spcPts val="0"/>
              </a:spcBef>
              <a:buClr>
                <a:srgbClr val="666666"/>
              </a:buClr>
              <a:buSzPts val="1600"/>
              <a:buFont typeface="Arial" panose="020B0604020202020204" pitchFamily="34" charset="0"/>
              <a:buChar char="●"/>
            </a:pPr>
            <a:r>
              <a:rPr lang="en" dirty="0">
                <a:solidFill>
                  <a:srgbClr val="666666"/>
                </a:solidFill>
              </a:rPr>
              <a:t>Action Items</a:t>
            </a:r>
            <a:endParaRPr dirty="0">
              <a:solidFill>
                <a:srgbClr val="666666"/>
              </a:solidFill>
            </a:endParaRPr>
          </a:p>
          <a:p>
            <a:pPr marL="457200" indent="-330200" algn="l">
              <a:lnSpc>
                <a:spcPct val="150000"/>
              </a:lnSpc>
              <a:spcBef>
                <a:spcPts val="0"/>
              </a:spcBef>
              <a:buClr>
                <a:srgbClr val="666666"/>
              </a:buClr>
              <a:buSzPts val="1600"/>
              <a:buFont typeface="Arial" panose="020B0604020202020204" pitchFamily="34" charset="0"/>
              <a:buChar char="●"/>
            </a:pPr>
            <a:r>
              <a:rPr lang="en" dirty="0">
                <a:solidFill>
                  <a:srgbClr val="666666"/>
                </a:solidFill>
              </a:rPr>
              <a:t>Board</a:t>
            </a:r>
            <a:endParaRPr dirty="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727650" y="695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dirty="0">
                <a:latin typeface="Raleway ExtraBold"/>
                <a:ea typeface="Raleway ExtraBold"/>
                <a:cs typeface="Raleway ExtraBold"/>
                <a:sym typeface="Raleway ExtraBold"/>
              </a:rPr>
              <a:t>What went well</a:t>
            </a:r>
            <a:endParaRPr sz="3000" b="0" dirty="0">
              <a:latin typeface="Raleway ExtraBold"/>
              <a:ea typeface="Raleway ExtraBold"/>
              <a:cs typeface="Raleway ExtraBold"/>
              <a:sym typeface="Raleway ExtraBold"/>
            </a:endParaRPr>
          </a:p>
        </p:txBody>
      </p:sp>
      <p:sp>
        <p:nvSpPr>
          <p:cNvPr id="368" name="Google Shape;368;p4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sz="1800" dirty="0">
                <a:solidFill>
                  <a:srgbClr val="666666"/>
                </a:solidFill>
              </a:rPr>
              <a:t>Communications between the team and setting the right expectation</a:t>
            </a:r>
            <a:endParaRPr sz="1800" dirty="0">
              <a:solidFill>
                <a:srgbClr val="666666"/>
              </a:solidFill>
            </a:endParaRPr>
          </a:p>
          <a:p>
            <a:pPr marL="457200" lvl="0" indent="-342900" algn="l" rtl="0">
              <a:lnSpc>
                <a:spcPct val="150000"/>
              </a:lnSpc>
              <a:spcBef>
                <a:spcPts val="0"/>
              </a:spcBef>
              <a:spcAft>
                <a:spcPts val="0"/>
              </a:spcAft>
              <a:buSzPts val="1800"/>
              <a:buChar char="●"/>
            </a:pPr>
            <a:r>
              <a:rPr lang="en" sz="1800" dirty="0">
                <a:solidFill>
                  <a:srgbClr val="666666"/>
                </a:solidFill>
              </a:rPr>
              <a:t>Kept proper track of tasks for each team member</a:t>
            </a:r>
            <a:endParaRPr sz="1800" dirty="0">
              <a:solidFill>
                <a:srgbClr val="666666"/>
              </a:solidFill>
            </a:endParaRPr>
          </a:p>
          <a:p>
            <a:pPr marL="457200" lvl="0" indent="-342900" algn="l" rtl="0">
              <a:lnSpc>
                <a:spcPct val="150000"/>
              </a:lnSpc>
              <a:spcBef>
                <a:spcPts val="0"/>
              </a:spcBef>
              <a:spcAft>
                <a:spcPts val="0"/>
              </a:spcAft>
              <a:buSzPts val="1800"/>
              <a:buChar char="●"/>
            </a:pPr>
            <a:r>
              <a:rPr lang="en" sz="1800" dirty="0">
                <a:solidFill>
                  <a:srgbClr val="666666"/>
                </a:solidFill>
              </a:rPr>
              <a:t>Quality of work good and organized</a:t>
            </a:r>
            <a:endParaRPr sz="1800" dirty="0">
              <a:solidFill>
                <a:srgbClr val="66666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1"/>
          <p:cNvSpPr txBox="1">
            <a:spLocks noGrp="1"/>
          </p:cNvSpPr>
          <p:nvPr>
            <p:ph type="title"/>
          </p:nvPr>
        </p:nvSpPr>
        <p:spPr>
          <a:xfrm>
            <a:off x="727650" y="663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dirty="0">
                <a:latin typeface="Raleway ExtraBold"/>
                <a:ea typeface="Raleway ExtraBold"/>
                <a:cs typeface="Raleway ExtraBold"/>
                <a:sym typeface="Raleway ExtraBold"/>
              </a:rPr>
              <a:t>What needs improvement</a:t>
            </a:r>
            <a:endParaRPr sz="3000" b="0" dirty="0">
              <a:latin typeface="Raleway ExtraBold"/>
              <a:ea typeface="Raleway ExtraBold"/>
              <a:cs typeface="Raleway ExtraBold"/>
              <a:sym typeface="Raleway ExtraBold"/>
            </a:endParaRPr>
          </a:p>
        </p:txBody>
      </p:sp>
      <p:sp>
        <p:nvSpPr>
          <p:cNvPr id="374" name="Google Shape;374;p4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sz="1800" dirty="0">
                <a:solidFill>
                  <a:srgbClr val="666666"/>
                </a:solidFill>
              </a:rPr>
              <a:t>Better meeting timings </a:t>
            </a:r>
            <a:endParaRPr sz="1800" dirty="0">
              <a:solidFill>
                <a:srgbClr val="666666"/>
              </a:solidFill>
            </a:endParaRPr>
          </a:p>
          <a:p>
            <a:pPr marL="457200" lvl="0" indent="-342900" algn="l" rtl="0">
              <a:lnSpc>
                <a:spcPct val="150000"/>
              </a:lnSpc>
              <a:spcBef>
                <a:spcPts val="0"/>
              </a:spcBef>
              <a:spcAft>
                <a:spcPts val="0"/>
              </a:spcAft>
              <a:buSzPts val="1800"/>
              <a:buChar char="●"/>
            </a:pPr>
            <a:r>
              <a:rPr lang="en" sz="1800" dirty="0">
                <a:solidFill>
                  <a:srgbClr val="666666"/>
                </a:solidFill>
              </a:rPr>
              <a:t>Involving in each other task so that knowledge is enhanced collectively</a:t>
            </a:r>
            <a:endParaRPr sz="1800" dirty="0">
              <a:solidFill>
                <a:srgbClr val="666666"/>
              </a:solidFill>
            </a:endParaRPr>
          </a:p>
          <a:p>
            <a:pPr marL="0" lvl="0" indent="0" algn="l" rtl="0">
              <a:spcBef>
                <a:spcPts val="1200"/>
              </a:spcBef>
              <a:spcAft>
                <a:spcPts val="120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15"/>
          <p:cNvSpPr txBox="1">
            <a:spLocks noGrp="1"/>
          </p:cNvSpPr>
          <p:nvPr>
            <p:ph type="ctrTitle"/>
          </p:nvPr>
        </p:nvSpPr>
        <p:spPr>
          <a:xfrm>
            <a:off x="647150" y="503125"/>
            <a:ext cx="824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00" b="0" dirty="0">
                <a:latin typeface="Raleway ExtraBold"/>
                <a:ea typeface="Raleway ExtraBold"/>
                <a:cs typeface="Raleway ExtraBold"/>
                <a:sym typeface="Raleway ExtraBold"/>
              </a:rPr>
              <a:t>Project Description</a:t>
            </a:r>
            <a:endParaRPr sz="3800" b="0" dirty="0">
              <a:latin typeface="Raleway ExtraBold"/>
              <a:ea typeface="Raleway ExtraBold"/>
              <a:cs typeface="Raleway ExtraBold"/>
              <a:sym typeface="Raleway ExtraBold"/>
            </a:endParaRPr>
          </a:p>
        </p:txBody>
      </p:sp>
      <p:sp>
        <p:nvSpPr>
          <p:cNvPr id="122" name="Google Shape;122;p15"/>
          <p:cNvSpPr txBox="1"/>
          <p:nvPr/>
        </p:nvSpPr>
        <p:spPr>
          <a:xfrm>
            <a:off x="408709" y="1295725"/>
            <a:ext cx="8399643" cy="3569213"/>
          </a:xfrm>
          <a:prstGeom prst="rect">
            <a:avLst/>
          </a:prstGeom>
          <a:noFill/>
          <a:ln>
            <a:noFill/>
          </a:ln>
        </p:spPr>
        <p:txBody>
          <a:bodyPr spcFirstLastPara="1" wrap="square" lIns="91425" tIns="91425" rIns="91425" bIns="91425" anchor="ctr" anchorCtr="0">
            <a:noAutofit/>
          </a:bodyPr>
          <a:lstStyle/>
          <a:p>
            <a:pPr marL="0" lvl="0" indent="0" algn="just" rtl="0">
              <a:spcBef>
                <a:spcPts val="1200"/>
              </a:spcBef>
              <a:spcAft>
                <a:spcPts val="0"/>
              </a:spcAft>
              <a:buNone/>
            </a:pPr>
            <a:r>
              <a:rPr lang="en" dirty="0">
                <a:solidFill>
                  <a:srgbClr val="666666"/>
                </a:solidFill>
                <a:ea typeface="Lato"/>
                <a:cs typeface="Lato"/>
                <a:sym typeface="Lato"/>
              </a:rPr>
              <a:t>Squander is an application that aims to help users organize and plan the disposal of their waste.</a:t>
            </a:r>
            <a:endParaRPr sz="1200" dirty="0">
              <a:ea typeface="Times New Roman"/>
              <a:cs typeface="Times New Roman"/>
              <a:sym typeface="Times New Roman"/>
            </a:endParaRPr>
          </a:p>
          <a:p>
            <a:pPr marL="0" lvl="0" indent="0" algn="just" rtl="0">
              <a:spcBef>
                <a:spcPts val="1200"/>
              </a:spcBef>
              <a:spcAft>
                <a:spcPts val="0"/>
              </a:spcAft>
              <a:buNone/>
            </a:pPr>
            <a:r>
              <a:rPr lang="en" dirty="0">
                <a:solidFill>
                  <a:srgbClr val="666666"/>
                </a:solidFill>
                <a:ea typeface="Lato"/>
                <a:cs typeface="Lato"/>
                <a:sym typeface="Lato"/>
              </a:rPr>
              <a:t>App uses Machine Learning Algorithm to recognize waste from images taken from places such as households, construction sites, and public places to enable the user to distinguish recyclable waste and provide a way for its proper disposal.</a:t>
            </a:r>
            <a:endParaRPr sz="1200" dirty="0">
              <a:ea typeface="Times New Roman"/>
              <a:cs typeface="Times New Roman"/>
              <a:sym typeface="Times New Roman"/>
            </a:endParaRPr>
          </a:p>
          <a:p>
            <a:pPr marL="0" lvl="0" indent="0" algn="just" rtl="0">
              <a:spcBef>
                <a:spcPts val="1200"/>
              </a:spcBef>
              <a:spcAft>
                <a:spcPts val="0"/>
              </a:spcAft>
              <a:buNone/>
            </a:pPr>
            <a:r>
              <a:rPr lang="en" dirty="0">
                <a:solidFill>
                  <a:srgbClr val="666666"/>
                </a:solidFill>
                <a:ea typeface="Lato"/>
                <a:cs typeface="Lato"/>
                <a:sym typeface="Lato"/>
              </a:rPr>
              <a:t>User can analyze what amount of waste he is producing so that they can minimize or recycle the waste in an efficient way.</a:t>
            </a:r>
            <a:endParaRPr dirty="0">
              <a:solidFill>
                <a:srgbClr val="666666"/>
              </a:solidFill>
              <a:ea typeface="Lato"/>
              <a:cs typeface="Lato"/>
              <a:sym typeface="Lato"/>
            </a:endParaRPr>
          </a:p>
          <a:p>
            <a:pPr marL="0" lvl="0" indent="0" algn="just" rtl="0">
              <a:spcBef>
                <a:spcPts val="1200"/>
              </a:spcBef>
              <a:spcAft>
                <a:spcPts val="0"/>
              </a:spcAft>
              <a:buNone/>
            </a:pPr>
            <a:r>
              <a:rPr lang="en" dirty="0">
                <a:solidFill>
                  <a:srgbClr val="666666"/>
                </a:solidFill>
                <a:ea typeface="Lato"/>
                <a:cs typeface="Lato"/>
                <a:sym typeface="Lato"/>
              </a:rPr>
              <a:t>It also provides a mechanism to know individual contribution to environment protection and how its global impact can save our environment.</a:t>
            </a:r>
            <a:endParaRPr dirty="0">
              <a:solidFill>
                <a:srgbClr val="666666"/>
              </a:solidFill>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729450" y="7071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dirty="0">
                <a:latin typeface="Raleway ExtraBold"/>
                <a:ea typeface="Raleway ExtraBold"/>
                <a:cs typeface="Raleway ExtraBold"/>
                <a:sym typeface="Raleway ExtraBold"/>
              </a:rPr>
              <a:t>Action Items</a:t>
            </a:r>
            <a:endParaRPr sz="3000" b="0" dirty="0">
              <a:latin typeface="Raleway ExtraBold"/>
              <a:ea typeface="Raleway ExtraBold"/>
              <a:cs typeface="Raleway ExtraBold"/>
              <a:sym typeface="Raleway ExtraBold"/>
            </a:endParaRPr>
          </a:p>
        </p:txBody>
      </p:sp>
      <p:sp>
        <p:nvSpPr>
          <p:cNvPr id="380" name="Google Shape;380;p4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sz="1800" dirty="0">
                <a:solidFill>
                  <a:srgbClr val="666666"/>
                </a:solidFill>
              </a:rPr>
              <a:t>Work on rescheduling the meetings more effectively</a:t>
            </a:r>
            <a:endParaRPr sz="1800" dirty="0">
              <a:solidFill>
                <a:srgbClr val="666666"/>
              </a:solidFill>
            </a:endParaRPr>
          </a:p>
          <a:p>
            <a:pPr marL="457200" lvl="0" indent="-342900" algn="l" rtl="0">
              <a:lnSpc>
                <a:spcPct val="150000"/>
              </a:lnSpc>
              <a:spcBef>
                <a:spcPts val="0"/>
              </a:spcBef>
              <a:spcAft>
                <a:spcPts val="0"/>
              </a:spcAft>
              <a:buSzPts val="1800"/>
              <a:buChar char="●"/>
            </a:pPr>
            <a:r>
              <a:rPr lang="en" sz="1800" dirty="0">
                <a:solidFill>
                  <a:srgbClr val="666666"/>
                </a:solidFill>
              </a:rPr>
              <a:t>Find a convenient Backup meeting timing</a:t>
            </a:r>
            <a:endParaRPr sz="1800" dirty="0">
              <a:solidFill>
                <a:srgbClr val="666666"/>
              </a:solidFill>
            </a:endParaRPr>
          </a:p>
          <a:p>
            <a:pPr marL="457200" lvl="0" indent="-342900" algn="l" rtl="0">
              <a:lnSpc>
                <a:spcPct val="150000"/>
              </a:lnSpc>
              <a:spcBef>
                <a:spcPts val="0"/>
              </a:spcBef>
              <a:spcAft>
                <a:spcPts val="0"/>
              </a:spcAft>
              <a:buSzPts val="1800"/>
              <a:buChar char="●"/>
            </a:pPr>
            <a:r>
              <a:rPr lang="en" sz="1800" dirty="0">
                <a:solidFill>
                  <a:srgbClr val="666666"/>
                </a:solidFill>
              </a:rPr>
              <a:t>Communicate apart from meetings</a:t>
            </a:r>
            <a:endParaRPr sz="1800" dirty="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727649" y="63227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dirty="0">
                <a:latin typeface="Raleway ExtraBold"/>
                <a:ea typeface="Raleway ExtraBold"/>
                <a:cs typeface="Raleway ExtraBold"/>
                <a:sym typeface="Raleway ExtraBold"/>
              </a:rPr>
              <a:t>Idea Board</a:t>
            </a:r>
            <a:endParaRPr sz="3000" b="0" dirty="0">
              <a:latin typeface="Raleway ExtraBold"/>
              <a:ea typeface="Raleway ExtraBold"/>
              <a:cs typeface="Raleway ExtraBold"/>
              <a:sym typeface="Raleway ExtraBold"/>
            </a:endParaRPr>
          </a:p>
        </p:txBody>
      </p:sp>
      <p:sp>
        <p:nvSpPr>
          <p:cNvPr id="386" name="Google Shape;386;p4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7" name="Google Shape;387;p43"/>
          <p:cNvPicPr preferRelativeResize="0"/>
          <p:nvPr/>
        </p:nvPicPr>
        <p:blipFill>
          <a:blip r:embed="rId3">
            <a:alphaModFix/>
          </a:blip>
          <a:stretch>
            <a:fillRect/>
          </a:stretch>
        </p:blipFill>
        <p:spPr>
          <a:xfrm>
            <a:off x="180911" y="1609725"/>
            <a:ext cx="8782177" cy="319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660400" y="490400"/>
            <a:ext cx="8870100" cy="73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800" b="0">
                <a:latin typeface="Raleway ExtraBold"/>
                <a:ea typeface="Raleway ExtraBold"/>
                <a:cs typeface="Raleway ExtraBold"/>
                <a:sym typeface="Raleway ExtraBold"/>
              </a:rPr>
              <a:t>Minimal Viable Product (MVP)</a:t>
            </a:r>
            <a:endParaRPr sz="38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sp>
        <p:nvSpPr>
          <p:cNvPr id="128" name="Google Shape;128;p16"/>
          <p:cNvSpPr txBox="1">
            <a:spLocks noGrp="1"/>
          </p:cNvSpPr>
          <p:nvPr>
            <p:ph type="body" idx="1"/>
          </p:nvPr>
        </p:nvSpPr>
        <p:spPr>
          <a:xfrm>
            <a:off x="311700" y="1313825"/>
            <a:ext cx="8520600" cy="3416400"/>
          </a:xfrm>
          <a:prstGeom prst="rect">
            <a:avLst/>
          </a:prstGeom>
        </p:spPr>
        <p:txBody>
          <a:bodyPr spcFirstLastPara="1" wrap="square" lIns="91425" tIns="91425" rIns="91425" bIns="91425" anchor="t" anchorCtr="0">
            <a:normAutofit/>
          </a:bodyPr>
          <a:lstStyle/>
          <a:p>
            <a:pPr marL="457200" lvl="0" indent="-323850" algn="l" rtl="0">
              <a:lnSpc>
                <a:spcPct val="100000"/>
              </a:lnSpc>
              <a:spcBef>
                <a:spcPts val="1200"/>
              </a:spcBef>
              <a:spcAft>
                <a:spcPts val="0"/>
              </a:spcAft>
              <a:buClr>
                <a:srgbClr val="666666"/>
              </a:buClr>
              <a:buSzPts val="1500"/>
              <a:buChar char="●"/>
            </a:pPr>
            <a:r>
              <a:rPr lang="en" sz="1500" dirty="0">
                <a:solidFill>
                  <a:srgbClr val="666666"/>
                </a:solidFill>
              </a:rPr>
              <a:t>Recognition Model for Image Recognition of waste items </a:t>
            </a:r>
            <a:endParaRPr sz="1500" dirty="0">
              <a:solidFill>
                <a:srgbClr val="666666"/>
              </a:solidFill>
            </a:endParaRPr>
          </a:p>
          <a:p>
            <a:pPr marL="457200" lvl="0" indent="-323850" algn="l" rtl="0">
              <a:lnSpc>
                <a:spcPct val="100000"/>
              </a:lnSpc>
              <a:spcBef>
                <a:spcPts val="0"/>
              </a:spcBef>
              <a:spcAft>
                <a:spcPts val="0"/>
              </a:spcAft>
              <a:buClr>
                <a:srgbClr val="666666"/>
              </a:buClr>
              <a:buSzPts val="1500"/>
              <a:buChar char="●"/>
            </a:pPr>
            <a:r>
              <a:rPr lang="en" sz="1500" dirty="0">
                <a:solidFill>
                  <a:srgbClr val="666666"/>
                </a:solidFill>
              </a:rPr>
              <a:t>Model responds with confidence values on labels of recognized waste items </a:t>
            </a:r>
            <a:endParaRPr sz="1500" dirty="0">
              <a:solidFill>
                <a:srgbClr val="666666"/>
              </a:solidFill>
            </a:endParaRPr>
          </a:p>
          <a:p>
            <a:pPr marL="457200" lvl="0" indent="-323850" algn="l" rtl="0">
              <a:lnSpc>
                <a:spcPct val="100000"/>
              </a:lnSpc>
              <a:spcBef>
                <a:spcPts val="0"/>
              </a:spcBef>
              <a:spcAft>
                <a:spcPts val="0"/>
              </a:spcAft>
              <a:buClr>
                <a:srgbClr val="666666"/>
              </a:buClr>
              <a:buSzPts val="1500"/>
              <a:buChar char="●"/>
            </a:pPr>
            <a:r>
              <a:rPr lang="en" sz="1500" dirty="0">
                <a:solidFill>
                  <a:srgbClr val="666666"/>
                </a:solidFill>
              </a:rPr>
              <a:t>Results based on the waste items categorized with how many no of recyclable items found</a:t>
            </a:r>
            <a:endParaRPr sz="1500" dirty="0">
              <a:solidFill>
                <a:srgbClr val="666666"/>
              </a:solidFill>
            </a:endParaRPr>
          </a:p>
          <a:p>
            <a:pPr marL="457200" lvl="0" indent="-323850" algn="l" rtl="0">
              <a:lnSpc>
                <a:spcPct val="100000"/>
              </a:lnSpc>
              <a:spcBef>
                <a:spcPts val="0"/>
              </a:spcBef>
              <a:spcAft>
                <a:spcPts val="0"/>
              </a:spcAft>
              <a:buClr>
                <a:srgbClr val="666666"/>
              </a:buClr>
              <a:buSzPts val="1500"/>
              <a:buChar char="●"/>
            </a:pPr>
            <a:r>
              <a:rPr lang="en" sz="1500" dirty="0">
                <a:solidFill>
                  <a:srgbClr val="666666"/>
                </a:solidFill>
              </a:rPr>
              <a:t>Quick and easy method for finding the nearest recycling companies location </a:t>
            </a:r>
            <a:endParaRPr sz="1500" dirty="0">
              <a:solidFill>
                <a:srgbClr val="666666"/>
              </a:solidFill>
            </a:endParaRPr>
          </a:p>
          <a:p>
            <a:pPr marL="0" lvl="0" indent="0" algn="l" rtl="0">
              <a:spcBef>
                <a:spcPts val="1200"/>
              </a:spcBef>
              <a:spcAft>
                <a:spcPts val="0"/>
              </a:spcAft>
              <a:buNone/>
            </a:pPr>
            <a:r>
              <a:rPr lang="en" sz="1500" b="1" dirty="0">
                <a:solidFill>
                  <a:srgbClr val="666666"/>
                </a:solidFill>
              </a:rPr>
              <a:t>Steps: </a:t>
            </a:r>
            <a:endParaRPr sz="1500" b="1" dirty="0">
              <a:solidFill>
                <a:srgbClr val="666666"/>
              </a:solidFill>
            </a:endParaRPr>
          </a:p>
          <a:p>
            <a:pPr marL="0" lvl="0" indent="0" algn="l" rtl="0">
              <a:spcBef>
                <a:spcPts val="1200"/>
              </a:spcBef>
              <a:spcAft>
                <a:spcPts val="1200"/>
              </a:spcAft>
              <a:buNone/>
            </a:pPr>
            <a:r>
              <a:rPr lang="en" sz="1500" dirty="0">
                <a:solidFill>
                  <a:srgbClr val="666666"/>
                </a:solidFill>
              </a:rPr>
              <a:t>Uploading Image               Processing Image             Image Results 	             Find Nearby Location </a:t>
            </a:r>
            <a:endParaRPr sz="1500" dirty="0">
              <a:solidFill>
                <a:srgbClr val="666666"/>
              </a:solidFill>
            </a:endParaRPr>
          </a:p>
        </p:txBody>
      </p:sp>
      <p:pic>
        <p:nvPicPr>
          <p:cNvPr id="129" name="Google Shape;129;p16"/>
          <p:cNvPicPr preferRelativeResize="0"/>
          <p:nvPr/>
        </p:nvPicPr>
        <p:blipFill>
          <a:blip r:embed="rId3">
            <a:alphaModFix/>
          </a:blip>
          <a:stretch>
            <a:fillRect/>
          </a:stretch>
        </p:blipFill>
        <p:spPr>
          <a:xfrm>
            <a:off x="416975" y="3450276"/>
            <a:ext cx="1194800" cy="1194800"/>
          </a:xfrm>
          <a:prstGeom prst="rect">
            <a:avLst/>
          </a:prstGeom>
          <a:noFill/>
          <a:ln>
            <a:noFill/>
          </a:ln>
        </p:spPr>
      </p:pic>
      <p:pic>
        <p:nvPicPr>
          <p:cNvPr id="130" name="Google Shape;130;p16"/>
          <p:cNvPicPr preferRelativeResize="0"/>
          <p:nvPr/>
        </p:nvPicPr>
        <p:blipFill>
          <a:blip r:embed="rId4">
            <a:alphaModFix/>
          </a:blip>
          <a:stretch>
            <a:fillRect/>
          </a:stretch>
        </p:blipFill>
        <p:spPr>
          <a:xfrm>
            <a:off x="2735874" y="3549819"/>
            <a:ext cx="996601" cy="996601"/>
          </a:xfrm>
          <a:prstGeom prst="rect">
            <a:avLst/>
          </a:prstGeom>
          <a:noFill/>
          <a:ln>
            <a:noFill/>
          </a:ln>
        </p:spPr>
      </p:pic>
      <p:pic>
        <p:nvPicPr>
          <p:cNvPr id="131" name="Google Shape;131;p16"/>
          <p:cNvPicPr preferRelativeResize="0"/>
          <p:nvPr/>
        </p:nvPicPr>
        <p:blipFill>
          <a:blip r:embed="rId5">
            <a:alphaModFix/>
          </a:blip>
          <a:stretch>
            <a:fillRect/>
          </a:stretch>
        </p:blipFill>
        <p:spPr>
          <a:xfrm>
            <a:off x="4572000" y="3446264"/>
            <a:ext cx="1295400" cy="1202824"/>
          </a:xfrm>
          <a:prstGeom prst="rect">
            <a:avLst/>
          </a:prstGeom>
          <a:noFill/>
          <a:ln>
            <a:noFill/>
          </a:ln>
        </p:spPr>
      </p:pic>
      <p:pic>
        <p:nvPicPr>
          <p:cNvPr id="132" name="Google Shape;132;p16"/>
          <p:cNvPicPr preferRelativeResize="0"/>
          <p:nvPr/>
        </p:nvPicPr>
        <p:blipFill>
          <a:blip r:embed="rId6">
            <a:alphaModFix/>
          </a:blip>
          <a:stretch>
            <a:fillRect/>
          </a:stretch>
        </p:blipFill>
        <p:spPr>
          <a:xfrm>
            <a:off x="6706925" y="3486544"/>
            <a:ext cx="1387376" cy="1059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17"/>
          <p:cNvSpPr txBox="1">
            <a:spLocks noGrp="1"/>
          </p:cNvSpPr>
          <p:nvPr>
            <p:ph type="ctrTitle"/>
          </p:nvPr>
        </p:nvSpPr>
        <p:spPr>
          <a:xfrm>
            <a:off x="609600" y="464800"/>
            <a:ext cx="5666100" cy="87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Technology Used</a:t>
            </a:r>
            <a:endParaRPr sz="3800" b="0">
              <a:latin typeface="Raleway ExtraBold"/>
              <a:ea typeface="Raleway ExtraBold"/>
              <a:cs typeface="Raleway ExtraBold"/>
              <a:sym typeface="Raleway ExtraBold"/>
            </a:endParaRPr>
          </a:p>
        </p:txBody>
      </p:sp>
      <p:pic>
        <p:nvPicPr>
          <p:cNvPr id="138" name="Google Shape;138;p17"/>
          <p:cNvPicPr preferRelativeResize="0"/>
          <p:nvPr/>
        </p:nvPicPr>
        <p:blipFill>
          <a:blip r:embed="rId3">
            <a:alphaModFix/>
          </a:blip>
          <a:stretch>
            <a:fillRect/>
          </a:stretch>
        </p:blipFill>
        <p:spPr>
          <a:xfrm>
            <a:off x="304800" y="1454775"/>
            <a:ext cx="2126000" cy="1529325"/>
          </a:xfrm>
          <a:prstGeom prst="rect">
            <a:avLst/>
          </a:prstGeom>
          <a:noFill/>
          <a:ln>
            <a:noFill/>
          </a:ln>
        </p:spPr>
      </p:pic>
      <p:pic>
        <p:nvPicPr>
          <p:cNvPr id="139" name="Google Shape;139;p17"/>
          <p:cNvPicPr preferRelativeResize="0"/>
          <p:nvPr/>
        </p:nvPicPr>
        <p:blipFill>
          <a:blip r:embed="rId4">
            <a:alphaModFix/>
          </a:blip>
          <a:stretch>
            <a:fillRect/>
          </a:stretch>
        </p:blipFill>
        <p:spPr>
          <a:xfrm>
            <a:off x="2659400" y="1454775"/>
            <a:ext cx="2223950" cy="1529325"/>
          </a:xfrm>
          <a:prstGeom prst="rect">
            <a:avLst/>
          </a:prstGeom>
          <a:noFill/>
          <a:ln>
            <a:noFill/>
          </a:ln>
        </p:spPr>
      </p:pic>
      <p:pic>
        <p:nvPicPr>
          <p:cNvPr id="140" name="Google Shape;140;p17"/>
          <p:cNvPicPr preferRelativeResize="0"/>
          <p:nvPr/>
        </p:nvPicPr>
        <p:blipFill>
          <a:blip r:embed="rId5">
            <a:alphaModFix/>
          </a:blip>
          <a:stretch>
            <a:fillRect/>
          </a:stretch>
        </p:blipFill>
        <p:spPr>
          <a:xfrm>
            <a:off x="5111950" y="1454775"/>
            <a:ext cx="1719703" cy="1529325"/>
          </a:xfrm>
          <a:prstGeom prst="rect">
            <a:avLst/>
          </a:prstGeom>
          <a:noFill/>
          <a:ln>
            <a:noFill/>
          </a:ln>
        </p:spPr>
      </p:pic>
      <p:pic>
        <p:nvPicPr>
          <p:cNvPr id="141" name="Google Shape;141;p17"/>
          <p:cNvPicPr preferRelativeResize="0"/>
          <p:nvPr/>
        </p:nvPicPr>
        <p:blipFill>
          <a:blip r:embed="rId6">
            <a:alphaModFix/>
          </a:blip>
          <a:stretch>
            <a:fillRect/>
          </a:stretch>
        </p:blipFill>
        <p:spPr>
          <a:xfrm>
            <a:off x="7120950" y="1454775"/>
            <a:ext cx="1684859" cy="1529325"/>
          </a:xfrm>
          <a:prstGeom prst="rect">
            <a:avLst/>
          </a:prstGeom>
          <a:noFill/>
          <a:ln>
            <a:noFill/>
          </a:ln>
        </p:spPr>
      </p:pic>
      <p:pic>
        <p:nvPicPr>
          <p:cNvPr id="142" name="Google Shape;142;p17"/>
          <p:cNvPicPr preferRelativeResize="0"/>
          <p:nvPr/>
        </p:nvPicPr>
        <p:blipFill>
          <a:blip r:embed="rId7">
            <a:alphaModFix/>
          </a:blip>
          <a:stretch>
            <a:fillRect/>
          </a:stretch>
        </p:blipFill>
        <p:spPr>
          <a:xfrm>
            <a:off x="609600" y="3136500"/>
            <a:ext cx="2126000" cy="1721053"/>
          </a:xfrm>
          <a:prstGeom prst="rect">
            <a:avLst/>
          </a:prstGeom>
          <a:noFill/>
          <a:ln>
            <a:noFill/>
          </a:ln>
        </p:spPr>
      </p:pic>
      <p:pic>
        <p:nvPicPr>
          <p:cNvPr id="143" name="Google Shape;143;p17"/>
          <p:cNvPicPr preferRelativeResize="0"/>
          <p:nvPr/>
        </p:nvPicPr>
        <p:blipFill>
          <a:blip r:embed="rId8">
            <a:alphaModFix/>
          </a:blip>
          <a:stretch>
            <a:fillRect/>
          </a:stretch>
        </p:blipFill>
        <p:spPr>
          <a:xfrm>
            <a:off x="3345200" y="3119525"/>
            <a:ext cx="2223950" cy="1721050"/>
          </a:xfrm>
          <a:prstGeom prst="rect">
            <a:avLst/>
          </a:prstGeom>
          <a:noFill/>
          <a:ln>
            <a:noFill/>
          </a:ln>
        </p:spPr>
      </p:pic>
      <p:pic>
        <p:nvPicPr>
          <p:cNvPr id="144" name="Google Shape;144;p17"/>
          <p:cNvPicPr preferRelativeResize="0"/>
          <p:nvPr/>
        </p:nvPicPr>
        <p:blipFill>
          <a:blip r:embed="rId9">
            <a:alphaModFix/>
          </a:blip>
          <a:stretch>
            <a:fillRect/>
          </a:stretch>
        </p:blipFill>
        <p:spPr>
          <a:xfrm>
            <a:off x="6178750" y="3136500"/>
            <a:ext cx="2315981" cy="172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8"/>
          <p:cNvSpPr txBox="1">
            <a:spLocks noGrp="1"/>
          </p:cNvSpPr>
          <p:nvPr>
            <p:ph type="ctrTitle"/>
          </p:nvPr>
        </p:nvSpPr>
        <p:spPr>
          <a:xfrm>
            <a:off x="727950" y="521075"/>
            <a:ext cx="76881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dirty="0">
                <a:latin typeface="Raleway ExtraBold"/>
                <a:ea typeface="Raleway ExtraBold"/>
                <a:cs typeface="Raleway ExtraBold"/>
                <a:sym typeface="Raleway ExtraBold"/>
              </a:rPr>
              <a:t>User Stories</a:t>
            </a:r>
            <a:endParaRPr sz="3800" b="0" dirty="0">
              <a:latin typeface="Raleway ExtraBold"/>
              <a:ea typeface="Raleway ExtraBold"/>
              <a:cs typeface="Raleway ExtraBold"/>
              <a:sym typeface="Raleway ExtraBold"/>
            </a:endParaRPr>
          </a:p>
        </p:txBody>
      </p:sp>
      <p:sp>
        <p:nvSpPr>
          <p:cNvPr id="150" name="Google Shape;150;p18"/>
          <p:cNvSpPr txBox="1">
            <a:spLocks noGrp="1"/>
          </p:cNvSpPr>
          <p:nvPr>
            <p:ph type="subTitle" idx="1"/>
          </p:nvPr>
        </p:nvSpPr>
        <p:spPr>
          <a:xfrm>
            <a:off x="729625" y="1676400"/>
            <a:ext cx="7688100" cy="2306782"/>
          </a:xfrm>
          <a:prstGeom prst="rect">
            <a:avLst/>
          </a:prstGeom>
        </p:spPr>
        <p:txBody>
          <a:bodyPr spcFirstLastPara="1" wrap="square" lIns="91425" tIns="91425" rIns="91425" bIns="91425" anchor="ctr" anchorCtr="0">
            <a:normAutofit/>
          </a:bodyPr>
          <a:lstStyle/>
          <a:p>
            <a:pPr marL="457200" lvl="0" indent="-330200" algn="l" rtl="0">
              <a:lnSpc>
                <a:spcPct val="150000"/>
              </a:lnSpc>
              <a:spcBef>
                <a:spcPts val="0"/>
              </a:spcBef>
              <a:spcAft>
                <a:spcPts val="0"/>
              </a:spcAft>
              <a:buClr>
                <a:srgbClr val="666666"/>
              </a:buClr>
              <a:buSzPts val="1600"/>
              <a:buChar char="●"/>
            </a:pPr>
            <a:r>
              <a:rPr lang="en" dirty="0">
                <a:solidFill>
                  <a:srgbClr val="666666"/>
                </a:solidFill>
              </a:rPr>
              <a:t>User Stories  - Sample</a:t>
            </a:r>
            <a:endParaRPr dirty="0">
              <a:solidFill>
                <a:srgbClr val="666666"/>
              </a:solidFill>
            </a:endParaRPr>
          </a:p>
          <a:p>
            <a:pPr marL="457200" lvl="0" indent="-330200" algn="l" rtl="0">
              <a:lnSpc>
                <a:spcPct val="150000"/>
              </a:lnSpc>
              <a:spcBef>
                <a:spcPts val="0"/>
              </a:spcBef>
              <a:spcAft>
                <a:spcPts val="0"/>
              </a:spcAft>
              <a:buClr>
                <a:srgbClr val="666666"/>
              </a:buClr>
              <a:buSzPts val="1600"/>
              <a:buChar char="●"/>
            </a:pPr>
            <a:r>
              <a:rPr lang="en" dirty="0">
                <a:solidFill>
                  <a:srgbClr val="666666"/>
                </a:solidFill>
              </a:rPr>
              <a:t>User Story Backlog</a:t>
            </a:r>
            <a:endParaRPr dirty="0">
              <a:solidFill>
                <a:srgbClr val="666666"/>
              </a:solidFill>
            </a:endParaRPr>
          </a:p>
          <a:p>
            <a:pPr marL="457200" lvl="0" indent="0" algn="l" rtl="0">
              <a:lnSpc>
                <a:spcPct val="150000"/>
              </a:lnSpc>
              <a:spcBef>
                <a:spcPts val="0"/>
              </a:spcBef>
              <a:spcAft>
                <a:spcPts val="0"/>
              </a:spcAft>
              <a:buNone/>
            </a:pPr>
            <a:endParaRPr dirty="0">
              <a:solidFill>
                <a:srgbClr val="666666"/>
              </a:solidFill>
            </a:endParaRPr>
          </a:p>
          <a:p>
            <a:pPr marL="457200" lvl="0" indent="-330200" algn="l" rtl="0">
              <a:lnSpc>
                <a:spcPct val="150000"/>
              </a:lnSpc>
              <a:spcBef>
                <a:spcPts val="0"/>
              </a:spcBef>
              <a:spcAft>
                <a:spcPts val="0"/>
              </a:spcAft>
              <a:buClr>
                <a:srgbClr val="666666"/>
              </a:buClr>
              <a:buSzPts val="1600"/>
              <a:buChar char="●"/>
            </a:pPr>
            <a:r>
              <a:rPr lang="en" dirty="0">
                <a:solidFill>
                  <a:srgbClr val="666666"/>
                </a:solidFill>
              </a:rPr>
              <a:t>Tasks (Enablers) - Sample</a:t>
            </a:r>
            <a:endParaRPr dirty="0">
              <a:solidFill>
                <a:srgbClr val="666666"/>
              </a:solidFill>
            </a:endParaRPr>
          </a:p>
          <a:p>
            <a:pPr marL="457200" lvl="0" indent="-330200" algn="l" rtl="0">
              <a:lnSpc>
                <a:spcPct val="150000"/>
              </a:lnSpc>
              <a:spcBef>
                <a:spcPts val="0"/>
              </a:spcBef>
              <a:spcAft>
                <a:spcPts val="0"/>
              </a:spcAft>
              <a:buClr>
                <a:srgbClr val="666666"/>
              </a:buClr>
              <a:buSzPts val="1600"/>
              <a:buChar char="●"/>
            </a:pPr>
            <a:r>
              <a:rPr lang="en" dirty="0">
                <a:solidFill>
                  <a:srgbClr val="666666"/>
                </a:solidFill>
              </a:rPr>
              <a:t>Tasks Backlog</a:t>
            </a:r>
            <a:endParaRPr dirty="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aleway ExtraBold" pitchFamily="2" charset="0"/>
              </a:rPr>
              <a:t>Stories Description</a:t>
            </a:r>
            <a:endParaRPr dirty="0">
              <a:latin typeface="Raleway ExtraBold" pitchFamily="2" charset="0"/>
            </a:endParaRPr>
          </a:p>
        </p:txBody>
      </p:sp>
      <p:pic>
        <p:nvPicPr>
          <p:cNvPr id="156" name="Google Shape;156;p19"/>
          <p:cNvPicPr preferRelativeResize="0"/>
          <p:nvPr/>
        </p:nvPicPr>
        <p:blipFill>
          <a:blip r:embed="rId3">
            <a:alphaModFix/>
          </a:blip>
          <a:stretch>
            <a:fillRect/>
          </a:stretch>
        </p:blipFill>
        <p:spPr>
          <a:xfrm>
            <a:off x="1087575" y="1306000"/>
            <a:ext cx="6363587" cy="36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aleway ExtraBold" pitchFamily="2" charset="0"/>
              </a:rPr>
              <a:t>Stories</a:t>
            </a:r>
            <a:endParaRPr dirty="0">
              <a:latin typeface="Raleway ExtraBold" pitchFamily="2" charset="0"/>
            </a:endParaRPr>
          </a:p>
        </p:txBody>
      </p:sp>
      <p:pic>
        <p:nvPicPr>
          <p:cNvPr id="162" name="Google Shape;162;p20"/>
          <p:cNvPicPr preferRelativeResize="0"/>
          <p:nvPr/>
        </p:nvPicPr>
        <p:blipFill>
          <a:blip r:embed="rId3">
            <a:alphaModFix/>
          </a:blip>
          <a:stretch>
            <a:fillRect/>
          </a:stretch>
        </p:blipFill>
        <p:spPr>
          <a:xfrm>
            <a:off x="1284525" y="1451850"/>
            <a:ext cx="5105317" cy="350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Raleway ExtraBold" pitchFamily="2" charset="0"/>
              </a:rPr>
              <a:t>Tasks (Enablers) Description</a:t>
            </a:r>
            <a:endParaRPr dirty="0">
              <a:latin typeface="Raleway ExtraBold" pitchFamily="2" charset="0"/>
            </a:endParaRPr>
          </a:p>
        </p:txBody>
      </p:sp>
      <p:pic>
        <p:nvPicPr>
          <p:cNvPr id="168" name="Google Shape;168;p21"/>
          <p:cNvPicPr preferRelativeResize="0"/>
          <p:nvPr/>
        </p:nvPicPr>
        <p:blipFill>
          <a:blip r:embed="rId3">
            <a:alphaModFix/>
          </a:blip>
          <a:stretch>
            <a:fillRect/>
          </a:stretch>
        </p:blipFill>
        <p:spPr>
          <a:xfrm>
            <a:off x="1623625" y="1391325"/>
            <a:ext cx="3611754" cy="35997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889</Words>
  <Application>Microsoft Office PowerPoint</Application>
  <PresentationFormat>On-screen Show (16:9)</PresentationFormat>
  <Paragraphs>161</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Raleway ExtraBold</vt:lpstr>
      <vt:lpstr>Raleway Medium</vt:lpstr>
      <vt:lpstr>Raleway</vt:lpstr>
      <vt:lpstr>Calibri</vt:lpstr>
      <vt:lpstr>Trebuchet MS</vt:lpstr>
      <vt:lpstr>Arial</vt:lpstr>
      <vt:lpstr>Calibri Light</vt:lpstr>
      <vt:lpstr>Times New Roman</vt:lpstr>
      <vt:lpstr>Lato</vt:lpstr>
      <vt:lpstr>Office Theme</vt:lpstr>
      <vt:lpstr>Squander</vt:lpstr>
      <vt:lpstr>Agenda</vt:lpstr>
      <vt:lpstr>Project Description</vt:lpstr>
      <vt:lpstr>Minimal Viable Product (MVP) </vt:lpstr>
      <vt:lpstr>Technology Used</vt:lpstr>
      <vt:lpstr>User Stories</vt:lpstr>
      <vt:lpstr>Stories Description</vt:lpstr>
      <vt:lpstr>Stories</vt:lpstr>
      <vt:lpstr>Tasks (Enablers) Description</vt:lpstr>
      <vt:lpstr>Tasks (Enablers)</vt:lpstr>
      <vt:lpstr>   Acceptance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Test Cases</vt:lpstr>
      <vt:lpstr>Test Cases (Continued..)</vt:lpstr>
      <vt:lpstr>Product Backlog </vt:lpstr>
      <vt:lpstr>Sprint Task Backlog</vt:lpstr>
      <vt:lpstr>Project Progress </vt:lpstr>
      <vt:lpstr>Mock Up Design</vt:lpstr>
      <vt:lpstr>PowerPoint Presentation</vt:lpstr>
      <vt:lpstr>Mock Up Design (Continued…) </vt:lpstr>
      <vt:lpstr>Retrospective</vt:lpstr>
      <vt:lpstr>What went well</vt:lpstr>
      <vt:lpstr>What needs improvement</vt:lpstr>
      <vt:lpstr>Action Items</vt:lpstr>
      <vt:lpstr>Idea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Squander</dc:title>
  <cp:lastModifiedBy>Aakansha Agarwala</cp:lastModifiedBy>
  <cp:revision>2</cp:revision>
  <dcterms:modified xsi:type="dcterms:W3CDTF">2022-03-24T01:37:18Z</dcterms:modified>
</cp:coreProperties>
</file>