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Lato" panose="020F0502020204030203" pitchFamily="34" charset="0"/>
      <p:regular r:id="rId34"/>
      <p:bold r:id="rId35"/>
      <p:italic r:id="rId36"/>
      <p:boldItalic r:id="rId37"/>
    </p:embeddedFont>
    <p:embeddedFont>
      <p:font typeface="Raleway" pitchFamily="2" charset="0"/>
      <p:regular r:id="rId38"/>
      <p:bold r:id="rId39"/>
      <p:italic r:id="rId40"/>
      <p:boldItalic r:id="rId41"/>
    </p:embeddedFont>
    <p:embeddedFont>
      <p:font typeface="Raleway ExtraBold" pitchFamily="2" charset="0"/>
      <p:bold r:id="rId42"/>
      <p:boldItalic r:id="rId43"/>
    </p:embeddedFont>
    <p:embeddedFont>
      <p:font typeface="Raleway Medium" pitchFamily="2" charset="0"/>
      <p:regular r:id="rId44"/>
      <p:bold r:id="rId45"/>
      <p:italic r:id="rId46"/>
      <p:boldItalic r:id="rId47"/>
    </p:embeddedFont>
    <p:embeddedFont>
      <p:font typeface="Trebuchet MS" panose="020B0603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6"/>
      </p:cViewPr>
      <p:guideLst>
        <p:guide orient="horz" pos="1620"/>
        <p:guide pos="2880"/>
        <p:guide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kansha Agarwala" userId="80d71404950ebe3a" providerId="LiveId" clId="{B3AC1EDA-7498-4D62-A8DD-5EC0CF32989A}"/>
    <pc:docChg chg="undo custSel modSld">
      <pc:chgData name="Aakansha Agarwala" userId="80d71404950ebe3a" providerId="LiveId" clId="{B3AC1EDA-7498-4D62-A8DD-5EC0CF32989A}" dt="2022-03-24T17:42:06.938" v="153" actId="1035"/>
      <pc:docMkLst>
        <pc:docMk/>
      </pc:docMkLst>
      <pc:sldChg chg="modSp mod">
        <pc:chgData name="Aakansha Agarwala" userId="80d71404950ebe3a" providerId="LiveId" clId="{B3AC1EDA-7498-4D62-A8DD-5EC0CF32989A}" dt="2022-03-24T17:42:06.938" v="153" actId="1035"/>
        <pc:sldMkLst>
          <pc:docMk/>
          <pc:sldMk cId="0" sldId="258"/>
        </pc:sldMkLst>
        <pc:spChg chg="mod">
          <ac:chgData name="Aakansha Agarwala" userId="80d71404950ebe3a" providerId="LiveId" clId="{B3AC1EDA-7498-4D62-A8DD-5EC0CF32989A}" dt="2022-03-24T17:42:06.938" v="153" actId="1035"/>
          <ac:spMkLst>
            <pc:docMk/>
            <pc:sldMk cId="0" sldId="258"/>
            <ac:spMk id="120" creationId="{00000000-0000-0000-0000-000000000000}"/>
          </ac:spMkLst>
        </pc:spChg>
      </pc:sldChg>
      <pc:sldChg chg="modSp mod">
        <pc:chgData name="Aakansha Agarwala" userId="80d71404950ebe3a" providerId="LiveId" clId="{B3AC1EDA-7498-4D62-A8DD-5EC0CF32989A}" dt="2022-03-24T17:39:51.406" v="102" actId="1076"/>
        <pc:sldMkLst>
          <pc:docMk/>
          <pc:sldMk cId="0" sldId="259"/>
        </pc:sldMkLst>
        <pc:spChg chg="mod">
          <ac:chgData name="Aakansha Agarwala" userId="80d71404950ebe3a" providerId="LiveId" clId="{B3AC1EDA-7498-4D62-A8DD-5EC0CF32989A}" dt="2022-03-24T17:39:39.221" v="100" actId="20577"/>
          <ac:spMkLst>
            <pc:docMk/>
            <pc:sldMk cId="0" sldId="259"/>
            <ac:spMk id="126" creationId="{00000000-0000-0000-0000-000000000000}"/>
          </ac:spMkLst>
        </pc:spChg>
        <pc:picChg chg="mod">
          <ac:chgData name="Aakansha Agarwala" userId="80d71404950ebe3a" providerId="LiveId" clId="{B3AC1EDA-7498-4D62-A8DD-5EC0CF32989A}" dt="2022-03-24T17:39:51.406" v="102" actId="1076"/>
          <ac:picMkLst>
            <pc:docMk/>
            <pc:sldMk cId="0" sldId="259"/>
            <ac:picMk id="127" creationId="{00000000-0000-0000-0000-000000000000}"/>
          </ac:picMkLst>
        </pc:picChg>
        <pc:picChg chg="mod">
          <ac:chgData name="Aakansha Agarwala" userId="80d71404950ebe3a" providerId="LiveId" clId="{B3AC1EDA-7498-4D62-A8DD-5EC0CF32989A}" dt="2022-03-24T17:39:48.533" v="101" actId="1076"/>
          <ac:picMkLst>
            <pc:docMk/>
            <pc:sldMk cId="0" sldId="259"/>
            <ac:picMk id="128" creationId="{00000000-0000-0000-0000-000000000000}"/>
          </ac:picMkLst>
        </pc:picChg>
        <pc:picChg chg="mod">
          <ac:chgData name="Aakansha Agarwala" userId="80d71404950ebe3a" providerId="LiveId" clId="{B3AC1EDA-7498-4D62-A8DD-5EC0CF32989A}" dt="2022-03-24T17:39:27.127" v="77" actId="1076"/>
          <ac:picMkLst>
            <pc:docMk/>
            <pc:sldMk cId="0" sldId="259"/>
            <ac:picMk id="129" creationId="{00000000-0000-0000-0000-000000000000}"/>
          </ac:picMkLst>
        </pc:picChg>
      </pc:sldChg>
      <pc:sldChg chg="modSp mod">
        <pc:chgData name="Aakansha Agarwala" userId="80d71404950ebe3a" providerId="LiveId" clId="{B3AC1EDA-7498-4D62-A8DD-5EC0CF32989A}" dt="2022-03-24T17:41:02.306" v="125" actId="122"/>
        <pc:sldMkLst>
          <pc:docMk/>
          <pc:sldMk cId="0" sldId="268"/>
        </pc:sldMkLst>
        <pc:spChg chg="mod">
          <ac:chgData name="Aakansha Agarwala" userId="80d71404950ebe3a" providerId="LiveId" clId="{B3AC1EDA-7498-4D62-A8DD-5EC0CF32989A}" dt="2022-03-24T17:41:02.306" v="125" actId="122"/>
          <ac:spMkLst>
            <pc:docMk/>
            <pc:sldMk cId="0" sldId="268"/>
            <ac:spMk id="214" creationId="{00000000-0000-0000-0000-000000000000}"/>
          </ac:spMkLst>
        </pc:spChg>
      </pc:sldChg>
      <pc:sldChg chg="modSp mod">
        <pc:chgData name="Aakansha Agarwala" userId="80d71404950ebe3a" providerId="LiveId" clId="{B3AC1EDA-7498-4D62-A8DD-5EC0CF32989A}" dt="2022-03-24T17:41:22.526" v="133" actId="122"/>
        <pc:sldMkLst>
          <pc:docMk/>
          <pc:sldMk cId="0" sldId="269"/>
        </pc:sldMkLst>
        <pc:spChg chg="mod">
          <ac:chgData name="Aakansha Agarwala" userId="80d71404950ebe3a" providerId="LiveId" clId="{B3AC1EDA-7498-4D62-A8DD-5EC0CF32989A}" dt="2022-03-24T17:41:22.526" v="133" actId="122"/>
          <ac:spMkLst>
            <pc:docMk/>
            <pc:sldMk cId="0" sldId="269"/>
            <ac:spMk id="230" creationId="{00000000-0000-0000-0000-000000000000}"/>
          </ac:spMkLst>
        </pc:spChg>
      </pc:sldChg>
      <pc:sldChg chg="modSp mod">
        <pc:chgData name="Aakansha Agarwala" userId="80d71404950ebe3a" providerId="LiveId" clId="{B3AC1EDA-7498-4D62-A8DD-5EC0CF32989A}" dt="2022-03-24T16:28:55.363" v="56" actId="1037"/>
        <pc:sldMkLst>
          <pc:docMk/>
          <pc:sldMk cId="0" sldId="280"/>
        </pc:sldMkLst>
        <pc:picChg chg="mod">
          <ac:chgData name="Aakansha Agarwala" userId="80d71404950ebe3a" providerId="LiveId" clId="{B3AC1EDA-7498-4D62-A8DD-5EC0CF32989A}" dt="2022-03-24T16:28:55.363" v="56" actId="1037"/>
          <ac:picMkLst>
            <pc:docMk/>
            <pc:sldMk cId="0" sldId="280"/>
            <ac:picMk id="3" creationId="{CADBDDD8-6986-4653-BA15-B3E51D55A0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da7b03194_3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da7b03194_3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d9e660887_3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d9e660887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da7b0319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1da7b0319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1da7b03194_6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1da7b03194_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da7b03194_6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da7b03194_6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da7b03194_6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da7b03194_6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da7b03194_6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da7b03194_6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da7b03194_6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da7b03194_6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da7b03194_6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da7b03194_6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1d9e66088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1d9e6608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will be talking about our sprint and product backlogs, for this sprint we really focused on preparing and laying down the groundwork for our next deliverable. After our last sprint, we thought we needed a little more clarity so we did more research to get a better idea of what we wanted the project to be in both form and function. We researched more frameworks and past machine learning models. In this sprint we designed the UI for the application with a mock up design that Rajat will be talking about later and we developed a base model for our application.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d9e66088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d9e66088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1d9e6608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1d9e6608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an overall product these are the features we would like to implement and the tasks we would need to do to develop these features. Our application is split up into two main parts, the actual application UI and all the backend involved with it, as well as the Machine Learning model to classify the garbage. So far we have the UI design and a working model, however we still want to improve our model, develop out application and set up the gateway API for the application and the mode to work together. Some additional features we would like but are not absolutely necessary is the feature to tag more than one item per image and to implement videos into our application. As you can see in our backlog we have tasks we did in this sprint and tasks that pushed to the next sprint, which is mostly improving our model and developing our application.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d9fb854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d9fb854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update you all on the progress of our model, the accuracy of our model is around 64% which is not great but doesn’t tell the full story. The model is very good at detecting images that are clear and perfectly in view like the image of the wine bottle, but have a hard time categorizing images that are not clearly in plain view, but are very zoomed in. But the next steps for the model are to improve the training and validation sets with cross validation and I’m going to look for more data to train the model with. Right now we are training the model with about 1300 images, but with only about 250 images per tag. With the tags being card board, glass, metal, plastic, paper and misc trash. So we will try to double our volume of data and see how it improves the model. We will also be looking to increase the models layers making the model deeper because right now the model we are using is rather shallow as we were prioritizing any kind of functionality over extreme accuracy for the sprint.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ecf19ca4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ecf19ca4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edae32590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1edae32590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1edae3259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1edae3259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1d9e6608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1d9e6608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1da7b03194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1da7b03194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ecf19ca4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ecf19ca4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1eb6340dad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eb6340dad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1eb6340dad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1eb6340dad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d9e66088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1d9e6608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eb6340dad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eb6340da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eb6340dad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eb6340dad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1d9e66088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1d9e66088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d9e660887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d9e660887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d9e660887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d9e660887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da7b03194_3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da7b03194_3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da7b03194_3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da7b03194_3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da7b03194_3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da7b03194_3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05125" y="398675"/>
            <a:ext cx="7785600" cy="88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0">
                <a:latin typeface="Raleway ExtraBold"/>
                <a:ea typeface="Raleway ExtraBold"/>
                <a:cs typeface="Raleway ExtraBold"/>
                <a:sym typeface="Raleway ExtraBold"/>
              </a:rPr>
              <a:t>Squander</a:t>
            </a:r>
            <a:endParaRPr b="0">
              <a:latin typeface="Raleway ExtraBold"/>
              <a:ea typeface="Raleway ExtraBold"/>
              <a:cs typeface="Raleway ExtraBold"/>
              <a:sym typeface="Raleway ExtraBold"/>
            </a:endParaRPr>
          </a:p>
        </p:txBody>
      </p:sp>
      <p:sp>
        <p:nvSpPr>
          <p:cNvPr id="87" name="Google Shape;87;p13"/>
          <p:cNvSpPr txBox="1"/>
          <p:nvPr/>
        </p:nvSpPr>
        <p:spPr>
          <a:xfrm>
            <a:off x="527075" y="1639200"/>
            <a:ext cx="85206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D5D5D5"/>
              </a:buClr>
              <a:buSzPts val="6300"/>
              <a:buFont typeface="Arial"/>
              <a:buNone/>
            </a:pPr>
            <a:r>
              <a:rPr lang="en" sz="2600">
                <a:solidFill>
                  <a:srgbClr val="666666"/>
                </a:solidFill>
                <a:latin typeface="Trebuchet MS"/>
                <a:ea typeface="Trebuchet MS"/>
                <a:cs typeface="Trebuchet MS"/>
                <a:sym typeface="Trebuchet MS"/>
              </a:rPr>
              <a:t>SPRING 2022 CAPSTONE PROJECT | PROF HENRY WONG</a:t>
            </a:r>
            <a:endParaRPr sz="2600">
              <a:solidFill>
                <a:srgbClr val="666666"/>
              </a:solidFill>
              <a:latin typeface="Trebuchet MS"/>
              <a:ea typeface="Trebuchet MS"/>
              <a:cs typeface="Trebuchet MS"/>
              <a:sym typeface="Trebuchet MS"/>
            </a:endParaRPr>
          </a:p>
          <a:p>
            <a:pPr marL="0" lvl="0" indent="0" algn="l" rtl="0">
              <a:spcBef>
                <a:spcPts val="0"/>
              </a:spcBef>
              <a:spcAft>
                <a:spcPts val="0"/>
              </a:spcAft>
              <a:buNone/>
            </a:pPr>
            <a:endParaRPr>
              <a:solidFill>
                <a:srgbClr val="434343"/>
              </a:solidFill>
              <a:latin typeface="Lato"/>
              <a:ea typeface="Lato"/>
              <a:cs typeface="Lato"/>
              <a:sym typeface="Lato"/>
            </a:endParaRPr>
          </a:p>
        </p:txBody>
      </p:sp>
      <p:sp>
        <p:nvSpPr>
          <p:cNvPr id="88" name="Google Shape;88;p13"/>
          <p:cNvSpPr txBox="1"/>
          <p:nvPr/>
        </p:nvSpPr>
        <p:spPr>
          <a:xfrm>
            <a:off x="2536050" y="2571750"/>
            <a:ext cx="3493200" cy="218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Aakansha Agarwala</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Austin Blaise</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Nicholas Wong</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Rajat Nagavkar</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200">
                <a:solidFill>
                  <a:srgbClr val="666666"/>
                </a:solidFill>
                <a:latin typeface="Trebuchet MS"/>
                <a:ea typeface="Trebuchet MS"/>
                <a:cs typeface="Trebuchet MS"/>
                <a:sym typeface="Trebuchet MS"/>
              </a:rPr>
              <a:t>Suryadeep Nallana</a:t>
            </a:r>
            <a:endParaRPr sz="2200">
              <a:solidFill>
                <a:srgbClr val="666666"/>
              </a:solidFill>
              <a:latin typeface="Trebuchet MS"/>
              <a:ea typeface="Trebuchet MS"/>
              <a:cs typeface="Trebuchet MS"/>
              <a:sym typeface="Trebuchet MS"/>
            </a:endParaRPr>
          </a:p>
          <a:p>
            <a:pPr marL="0" lvl="0" indent="0" algn="ctr" rtl="0">
              <a:spcBef>
                <a:spcPts val="0"/>
              </a:spcBef>
              <a:spcAft>
                <a:spcPts val="0"/>
              </a:spcAft>
              <a:buNone/>
            </a:pPr>
            <a:r>
              <a:rPr lang="en" sz="2000">
                <a:solidFill>
                  <a:srgbClr val="666666"/>
                </a:solidFill>
                <a:latin typeface="Trebuchet MS"/>
                <a:ea typeface="Trebuchet MS"/>
                <a:cs typeface="Trebuchet MS"/>
                <a:sym typeface="Trebuchet MS"/>
              </a:rPr>
              <a:t> </a:t>
            </a:r>
            <a:endParaRPr sz="2000">
              <a:solidFill>
                <a:srgbClr val="666666"/>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27800" y="7037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Tasks (Enablers)</a:t>
            </a:r>
            <a:endParaRPr b="0">
              <a:latin typeface="Raleway ExtraBold"/>
              <a:ea typeface="Raleway ExtraBold"/>
              <a:cs typeface="Raleway ExtraBold"/>
              <a:sym typeface="Raleway ExtraBold"/>
            </a:endParaRPr>
          </a:p>
        </p:txBody>
      </p:sp>
      <p:pic>
        <p:nvPicPr>
          <p:cNvPr id="172" name="Google Shape;172;p22"/>
          <p:cNvPicPr preferRelativeResize="0"/>
          <p:nvPr/>
        </p:nvPicPr>
        <p:blipFill>
          <a:blip r:embed="rId3">
            <a:alphaModFix/>
          </a:blip>
          <a:stretch>
            <a:fillRect/>
          </a:stretch>
        </p:blipFill>
        <p:spPr>
          <a:xfrm>
            <a:off x="1181075" y="1736150"/>
            <a:ext cx="5867400" cy="210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ctrTitle"/>
          </p:nvPr>
        </p:nvSpPr>
        <p:spPr>
          <a:xfrm>
            <a:off x="306075" y="453850"/>
            <a:ext cx="9194400" cy="84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a:t>   </a:t>
            </a:r>
            <a:r>
              <a:rPr lang="en" sz="4000" b="0">
                <a:latin typeface="Raleway ExtraBold"/>
                <a:ea typeface="Raleway ExtraBold"/>
                <a:cs typeface="Raleway ExtraBold"/>
                <a:sym typeface="Raleway ExtraBold"/>
              </a:rPr>
              <a:t>Acceptance Criteria</a:t>
            </a:r>
            <a:endParaRPr sz="4000" b="0">
              <a:latin typeface="Raleway ExtraBold"/>
              <a:ea typeface="Raleway ExtraBold"/>
              <a:cs typeface="Raleway ExtraBold"/>
              <a:sym typeface="Raleway ExtraBold"/>
            </a:endParaRPr>
          </a:p>
        </p:txBody>
      </p:sp>
      <p:sp>
        <p:nvSpPr>
          <p:cNvPr id="178" name="Google Shape;178;p23"/>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79" name="Google Shape;179;p23"/>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rgbClr val="666666">
                <a:alpha val="74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I want to capture image of garbage created by household waste so that squander app can tell me which items can I recycle.</a:t>
            </a:r>
            <a:endParaRPr/>
          </a:p>
        </p:txBody>
      </p:sp>
      <p:sp>
        <p:nvSpPr>
          <p:cNvPr id="180" name="Google Shape;180;p23"/>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SQN-13</a:t>
            </a:r>
            <a:endParaRPr sz="1000"/>
          </a:p>
        </p:txBody>
      </p:sp>
      <p:sp>
        <p:nvSpPr>
          <p:cNvPr id="181" name="Google Shape;181;p23"/>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182" name="Google Shape;182;p23"/>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183" name="Google Shape;183;p23"/>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184" name="Google Shape;184;p23"/>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185" name="Google Shape;185;p23"/>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Capture Image of garbage</a:t>
            </a:r>
            <a:endParaRPr/>
          </a:p>
        </p:txBody>
      </p:sp>
      <p:sp>
        <p:nvSpPr>
          <p:cNvPr id="186" name="Google Shape;186;p23"/>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tries to capture image of items to be recycled</a:t>
            </a:r>
            <a:endParaRPr/>
          </a:p>
        </p:txBody>
      </p:sp>
      <p:sp>
        <p:nvSpPr>
          <p:cNvPr id="187" name="Google Shape;187;p23"/>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Capture image button is clicked</a:t>
            </a:r>
            <a:endParaRPr/>
          </a:p>
        </p:txBody>
      </p:sp>
      <p:sp>
        <p:nvSpPr>
          <p:cNvPr id="188" name="Google Shape;188;p23"/>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100"/>
          </a:p>
          <a:p>
            <a:pPr marL="0" lvl="0" indent="0" algn="l" rtl="0">
              <a:lnSpc>
                <a:spcPct val="115000"/>
              </a:lnSpc>
              <a:spcBef>
                <a:spcPts val="0"/>
              </a:spcBef>
              <a:spcAft>
                <a:spcPts val="0"/>
              </a:spcAft>
              <a:buNone/>
            </a:pPr>
            <a:r>
              <a:rPr lang="en" sz="1100"/>
              <a:t>Image of garbage waste is captured</a:t>
            </a:r>
            <a:endParaRPr sz="1100"/>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94" name="Google Shape;194;p24"/>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homeowner, Mark needs to upload garbage image so that he can find recycling</a:t>
            </a:r>
            <a:endParaRPr sz="1100"/>
          </a:p>
          <a:p>
            <a:pPr marL="0" lvl="0" indent="0" algn="l" rtl="0">
              <a:lnSpc>
                <a:spcPct val="115000"/>
              </a:lnSpc>
              <a:spcBef>
                <a:spcPts val="0"/>
              </a:spcBef>
              <a:spcAft>
                <a:spcPts val="0"/>
              </a:spcAft>
              <a:buNone/>
            </a:pPr>
            <a:r>
              <a:rPr lang="en" sz="1100"/>
              <a:t>Locations for construction leftover</a:t>
            </a:r>
            <a:endParaRPr sz="1100"/>
          </a:p>
        </p:txBody>
      </p:sp>
      <p:sp>
        <p:nvSpPr>
          <p:cNvPr id="195" name="Google Shape;195;p24"/>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SQN-14</a:t>
            </a:r>
            <a:endParaRPr sz="1000"/>
          </a:p>
        </p:txBody>
      </p:sp>
      <p:sp>
        <p:nvSpPr>
          <p:cNvPr id="196" name="Google Shape;196;p24"/>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197" name="Google Shape;197;p24"/>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198" name="Google Shape;198;p24"/>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sz="1200" dirty="0"/>
              <a:t>When</a:t>
            </a:r>
            <a:endParaRPr sz="1200" dirty="0"/>
          </a:p>
        </p:txBody>
      </p:sp>
      <p:sp>
        <p:nvSpPr>
          <p:cNvPr id="199" name="Google Shape;199;p24"/>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00" name="Google Shape;200;p24"/>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Upload Image</a:t>
            </a:r>
            <a:endParaRPr sz="1100"/>
          </a:p>
        </p:txBody>
      </p:sp>
      <p:sp>
        <p:nvSpPr>
          <p:cNvPr id="201" name="Google Shape;201;p24"/>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has captured image of garbage or selected from gallery</a:t>
            </a:r>
            <a:endParaRPr sz="1100"/>
          </a:p>
        </p:txBody>
      </p:sp>
      <p:sp>
        <p:nvSpPr>
          <p:cNvPr id="202" name="Google Shape;202;p24"/>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Clicks on image capture</a:t>
            </a:r>
            <a:endParaRPr sz="1100"/>
          </a:p>
        </p:txBody>
      </p:sp>
      <p:sp>
        <p:nvSpPr>
          <p:cNvPr id="203" name="Google Shape;203;p24"/>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Garbage Image is uploaded for Processing.</a:t>
            </a:r>
            <a:endParaRPr sz="1100"/>
          </a:p>
        </p:txBody>
      </p:sp>
      <p:sp>
        <p:nvSpPr>
          <p:cNvPr id="204" name="Google Shape;204;p24"/>
          <p:cNvSpPr txBox="1"/>
          <p:nvPr/>
        </p:nvSpPr>
        <p:spPr>
          <a:xfrm>
            <a:off x="675875" y="504875"/>
            <a:ext cx="87372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10" name="Google Shape;210;p25"/>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Mark wants to view image uploaded so that he can verify the uploaded image.</a:t>
            </a:r>
            <a:endParaRPr sz="1100"/>
          </a:p>
          <a:p>
            <a:pPr marL="0" lvl="0" indent="0" algn="l" rtl="0">
              <a:lnSpc>
                <a:spcPct val="115000"/>
              </a:lnSpc>
              <a:spcBef>
                <a:spcPts val="0"/>
              </a:spcBef>
              <a:spcAft>
                <a:spcPts val="0"/>
              </a:spcAft>
              <a:buNone/>
            </a:pPr>
            <a:endParaRPr sz="1100"/>
          </a:p>
        </p:txBody>
      </p:sp>
      <p:sp>
        <p:nvSpPr>
          <p:cNvPr id="211" name="Google Shape;211;p25"/>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SQN-18</a:t>
            </a:r>
            <a:endParaRPr sz="1000"/>
          </a:p>
        </p:txBody>
      </p:sp>
      <p:sp>
        <p:nvSpPr>
          <p:cNvPr id="212" name="Google Shape;212;p25"/>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13" name="Google Shape;213;p25"/>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sz="1200" dirty="0"/>
              <a:t>Given</a:t>
            </a:r>
            <a:endParaRPr sz="1200" dirty="0"/>
          </a:p>
        </p:txBody>
      </p:sp>
      <p:sp>
        <p:nvSpPr>
          <p:cNvPr id="214" name="Google Shape;214;p25"/>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When</a:t>
            </a:r>
            <a:endParaRPr sz="1200" dirty="0"/>
          </a:p>
        </p:txBody>
      </p:sp>
      <p:sp>
        <p:nvSpPr>
          <p:cNvPr id="215" name="Google Shape;215;p25"/>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Then</a:t>
            </a:r>
            <a:endParaRPr/>
          </a:p>
        </p:txBody>
      </p:sp>
      <p:sp>
        <p:nvSpPr>
          <p:cNvPr id="216" name="Google Shape;216;p25"/>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View Image</a:t>
            </a:r>
            <a:endParaRPr/>
          </a:p>
        </p:txBody>
      </p:sp>
      <p:sp>
        <p:nvSpPr>
          <p:cNvPr id="217" name="Google Shape;217;p25"/>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capture Image of items to be recycled</a:t>
            </a:r>
            <a:endParaRPr sz="1100"/>
          </a:p>
        </p:txBody>
      </p:sp>
      <p:sp>
        <p:nvSpPr>
          <p:cNvPr id="218" name="Google Shape;218;p25"/>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Clicked on Capture Button</a:t>
            </a:r>
            <a:endParaRPr sz="1100"/>
          </a:p>
        </p:txBody>
      </p:sp>
      <p:sp>
        <p:nvSpPr>
          <p:cNvPr id="219" name="Google Shape;219;p25"/>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Mark is able to view uploaded Image</a:t>
            </a:r>
            <a:endParaRPr sz="1100"/>
          </a:p>
        </p:txBody>
      </p:sp>
      <p:sp>
        <p:nvSpPr>
          <p:cNvPr id="220" name="Google Shape;220;p25"/>
          <p:cNvSpPr txBox="1"/>
          <p:nvPr/>
        </p:nvSpPr>
        <p:spPr>
          <a:xfrm>
            <a:off x="413375" y="520725"/>
            <a:ext cx="95979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50" b="1">
                <a:solidFill>
                  <a:schemeClr val="dk2"/>
                </a:solidFill>
                <a:latin typeface="Raleway"/>
                <a:ea typeface="Raleway"/>
                <a:cs typeface="Raleway"/>
                <a:sym typeface="Raleway"/>
              </a:rPr>
              <a:t>   </a:t>
            </a:r>
            <a:r>
              <a:rPr lang="en" sz="3700">
                <a:solidFill>
                  <a:schemeClr val="dk2"/>
                </a:solidFill>
                <a:latin typeface="Raleway ExtraBold"/>
                <a:ea typeface="Raleway ExtraBold"/>
                <a:cs typeface="Raleway ExtraBold"/>
                <a:sym typeface="Raleway ExtraBold"/>
              </a:rPr>
              <a:t>Acceptance Criteria (Continued..)</a:t>
            </a:r>
            <a:endParaRPr sz="3700">
              <a:solidFill>
                <a:schemeClr val="dk2"/>
              </a:solidFill>
              <a:latin typeface="Raleway ExtraBold"/>
              <a:ea typeface="Raleway ExtraBold"/>
              <a:cs typeface="Raleway ExtraBold"/>
              <a:sym typeface="Raleway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26" name="Google Shape;226;p26"/>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 Jill wants to select image already in the gallery so that he upload the image to the app to find which items to recycle.</a:t>
            </a:r>
            <a:endParaRPr sz="1100"/>
          </a:p>
        </p:txBody>
      </p:sp>
      <p:sp>
        <p:nvSpPr>
          <p:cNvPr id="227" name="Google Shape;227;p26"/>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SQN-15</a:t>
            </a:r>
            <a:endParaRPr sz="1000"/>
          </a:p>
        </p:txBody>
      </p:sp>
      <p:sp>
        <p:nvSpPr>
          <p:cNvPr id="228" name="Google Shape;228;p26"/>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29" name="Google Shape;229;p26"/>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30" name="Google Shape;230;p26"/>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t>When</a:t>
            </a:r>
            <a:endParaRPr sz="1300" dirty="0"/>
          </a:p>
        </p:txBody>
      </p:sp>
      <p:sp>
        <p:nvSpPr>
          <p:cNvPr id="231" name="Google Shape;231;p26"/>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Then</a:t>
            </a:r>
            <a:endParaRPr/>
          </a:p>
        </p:txBody>
      </p:sp>
      <p:sp>
        <p:nvSpPr>
          <p:cNvPr id="232" name="Google Shape;232;p26"/>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Select Image From gallery</a:t>
            </a:r>
            <a:endParaRPr sz="1100"/>
          </a:p>
        </p:txBody>
      </p:sp>
      <p:sp>
        <p:nvSpPr>
          <p:cNvPr id="233" name="Google Shape;233;p26"/>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Image is available in the gallery.</a:t>
            </a:r>
            <a:endParaRPr sz="1100"/>
          </a:p>
        </p:txBody>
      </p:sp>
      <p:sp>
        <p:nvSpPr>
          <p:cNvPr id="234" name="Google Shape;234;p26"/>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Clicked on gallery icon capture screen.</a:t>
            </a:r>
            <a:endParaRPr sz="1100"/>
          </a:p>
        </p:txBody>
      </p:sp>
      <p:sp>
        <p:nvSpPr>
          <p:cNvPr id="235" name="Google Shape;235;p26"/>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Select image from gallery</a:t>
            </a:r>
            <a:endParaRPr sz="1100"/>
          </a:p>
        </p:txBody>
      </p:sp>
      <p:sp>
        <p:nvSpPr>
          <p:cNvPr id="236" name="Google Shape;236;p26"/>
          <p:cNvSpPr txBox="1"/>
          <p:nvPr/>
        </p:nvSpPr>
        <p:spPr>
          <a:xfrm>
            <a:off x="625450" y="503900"/>
            <a:ext cx="89928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7"/>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42" name="Google Shape;242;p27"/>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user,Jill wants to get list of items that can be recycled with name so that he can know recyclable item name.</a:t>
            </a:r>
            <a:endParaRPr sz="1100"/>
          </a:p>
        </p:txBody>
      </p:sp>
      <p:sp>
        <p:nvSpPr>
          <p:cNvPr id="243" name="Google Shape;243;p27"/>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SQN-16</a:t>
            </a:r>
            <a:endParaRPr sz="1000"/>
          </a:p>
        </p:txBody>
      </p:sp>
      <p:sp>
        <p:nvSpPr>
          <p:cNvPr id="244" name="Google Shape;244;p27"/>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45" name="Google Shape;245;p27"/>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46" name="Google Shape;246;p27"/>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47" name="Google Shape;247;p27"/>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48" name="Google Shape;248;p27"/>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List of recyclable items</a:t>
            </a:r>
            <a:endParaRPr sz="1100"/>
          </a:p>
        </p:txBody>
      </p:sp>
      <p:sp>
        <p:nvSpPr>
          <p:cNvPr id="249" name="Google Shape;249;p27"/>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uploads photo of garbage to be recycled.</a:t>
            </a:r>
            <a:endParaRPr sz="1100"/>
          </a:p>
        </p:txBody>
      </p:sp>
      <p:sp>
        <p:nvSpPr>
          <p:cNvPr id="250" name="Google Shape;250;p27"/>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uploaded image is successful.</a:t>
            </a:r>
            <a:endParaRPr sz="1100"/>
          </a:p>
        </p:txBody>
      </p:sp>
      <p:sp>
        <p:nvSpPr>
          <p:cNvPr id="251" name="Google Shape;251;p27"/>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List of items with their name is available.</a:t>
            </a:r>
            <a:endParaRPr sz="1100"/>
          </a:p>
        </p:txBody>
      </p:sp>
      <p:sp>
        <p:nvSpPr>
          <p:cNvPr id="252" name="Google Shape;252;p27"/>
          <p:cNvSpPr txBox="1"/>
          <p:nvPr/>
        </p:nvSpPr>
        <p:spPr>
          <a:xfrm>
            <a:off x="667475" y="487125"/>
            <a:ext cx="96483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8"/>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58" name="Google Shape;258;p28"/>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As a party host, Jill would like to know a good place to dispose off organic waste, so that he feels good about managing the waste.</a:t>
            </a:r>
            <a:endParaRPr sz="1100"/>
          </a:p>
        </p:txBody>
      </p:sp>
      <p:sp>
        <p:nvSpPr>
          <p:cNvPr id="259" name="Google Shape;259;p28"/>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SQN-17</a:t>
            </a:r>
            <a:endParaRPr sz="1000"/>
          </a:p>
        </p:txBody>
      </p:sp>
      <p:sp>
        <p:nvSpPr>
          <p:cNvPr id="260" name="Google Shape;260;p28"/>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61" name="Google Shape;261;p28"/>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62" name="Google Shape;262;p28"/>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63" name="Google Shape;263;p28"/>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64" name="Google Shape;264;p28"/>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Find Compost Location</a:t>
            </a:r>
            <a:endParaRPr sz="1100"/>
          </a:p>
        </p:txBody>
      </p:sp>
      <p:sp>
        <p:nvSpPr>
          <p:cNvPr id="265" name="Google Shape;265;p28"/>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Jill knows what amount of recyclable waste is available.</a:t>
            </a:r>
            <a:endParaRPr sz="1100"/>
          </a:p>
        </p:txBody>
      </p:sp>
      <p:sp>
        <p:nvSpPr>
          <p:cNvPr id="266" name="Google Shape;266;p28"/>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Clicks Recycle Button</a:t>
            </a:r>
            <a:endParaRPr sz="1100"/>
          </a:p>
        </p:txBody>
      </p:sp>
      <p:sp>
        <p:nvSpPr>
          <p:cNvPr id="267" name="Google Shape;267;p28"/>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Gets list of good place to dispose of organic waste.</a:t>
            </a:r>
            <a:endParaRPr sz="1100"/>
          </a:p>
        </p:txBody>
      </p:sp>
      <p:sp>
        <p:nvSpPr>
          <p:cNvPr id="268" name="Google Shape;268;p28"/>
          <p:cNvSpPr txBox="1"/>
          <p:nvPr/>
        </p:nvSpPr>
        <p:spPr>
          <a:xfrm>
            <a:off x="714275" y="495875"/>
            <a:ext cx="83793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74" name="Google Shape;274;p29"/>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t>As a user. I want to view the results of the uploaded image with tag on items that can be recycled so that I can distinguish between recyclable and non recyclable waste.</a:t>
            </a:r>
            <a:endParaRPr sz="1100" dirty="0"/>
          </a:p>
        </p:txBody>
      </p:sp>
      <p:sp>
        <p:nvSpPr>
          <p:cNvPr id="275" name="Google Shape;275;p29"/>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SQN-21</a:t>
            </a:r>
            <a:endParaRPr sz="1000"/>
          </a:p>
        </p:txBody>
      </p:sp>
      <p:sp>
        <p:nvSpPr>
          <p:cNvPr id="276" name="Google Shape;276;p29"/>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77" name="Google Shape;277;p29"/>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78" name="Google Shape;278;p29"/>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79" name="Google Shape;279;p29"/>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80" name="Google Shape;280;p29"/>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View Uploaded Image</a:t>
            </a:r>
            <a:endParaRPr sz="1100"/>
          </a:p>
        </p:txBody>
      </p:sp>
      <p:sp>
        <p:nvSpPr>
          <p:cNvPr id="281" name="Google Shape;281;p29"/>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User uploads photo of garbage to be recycled</a:t>
            </a:r>
            <a:endParaRPr sz="1100"/>
          </a:p>
        </p:txBody>
      </p:sp>
      <p:sp>
        <p:nvSpPr>
          <p:cNvPr id="282" name="Google Shape;282;p29"/>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Image is successful</a:t>
            </a:r>
            <a:endParaRPr sz="1100"/>
          </a:p>
        </p:txBody>
      </p:sp>
      <p:sp>
        <p:nvSpPr>
          <p:cNvPr id="283" name="Google Shape;283;p29"/>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Should be able to see tags on image of recyclable items.</a:t>
            </a:r>
            <a:endParaRPr sz="1100"/>
          </a:p>
        </p:txBody>
      </p:sp>
      <p:sp>
        <p:nvSpPr>
          <p:cNvPr id="284" name="Google Shape;284;p29"/>
          <p:cNvSpPr txBox="1"/>
          <p:nvPr/>
        </p:nvSpPr>
        <p:spPr>
          <a:xfrm>
            <a:off x="739575" y="462250"/>
            <a:ext cx="90264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p:nvPr/>
        </p:nvSpPr>
        <p:spPr>
          <a:xfrm>
            <a:off x="246350" y="1634875"/>
            <a:ext cx="8189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90" name="Google Shape;290;p30"/>
          <p:cNvSpPr/>
          <p:nvPr/>
        </p:nvSpPr>
        <p:spPr>
          <a:xfrm>
            <a:off x="1194425" y="1724450"/>
            <a:ext cx="6315600" cy="380700"/>
          </a:xfrm>
          <a:prstGeom prst="roundRect">
            <a:avLst>
              <a:gd name="adj" fmla="val 16667"/>
            </a:avLst>
          </a:prstGeom>
          <a:solidFill>
            <a:srgbClr val="EAD1DC"/>
          </a:solidFill>
          <a:ln w="9525" cap="flat" cmpd="sng">
            <a:solidFill>
              <a:schemeClr val="dk2"/>
            </a:solidFill>
            <a:prstDash val="solid"/>
            <a:round/>
            <a:headEnd type="none" w="sm" len="sm"/>
            <a:tailEnd type="none" w="sm" len="sm"/>
          </a:ln>
          <a:effectLst>
            <a:outerShdw blurRad="128588" dist="19050" dir="5400000" algn="bl" rotWithShape="0">
              <a:schemeClr val="accent1">
                <a:alpha val="70000"/>
              </a:scheme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dirty="0"/>
              <a:t>As a mechanic, Simon wants to find the nearest recycling location for metallic waste, so that he can get money for scraps.</a:t>
            </a:r>
            <a:endParaRPr sz="1100" dirty="0"/>
          </a:p>
        </p:txBody>
      </p:sp>
      <p:sp>
        <p:nvSpPr>
          <p:cNvPr id="291" name="Google Shape;291;p30"/>
          <p:cNvSpPr/>
          <p:nvPr/>
        </p:nvSpPr>
        <p:spPr>
          <a:xfrm>
            <a:off x="306075" y="1761775"/>
            <a:ext cx="694200" cy="343500"/>
          </a:xfrm>
          <a:prstGeom prst="roundRect">
            <a:avLst>
              <a:gd name="adj" fmla="val 16667"/>
            </a:avLst>
          </a:prstGeom>
          <a:solidFill>
            <a:srgbClr val="8E7CC3"/>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000"/>
              <a:t>SQN-22</a:t>
            </a:r>
            <a:endParaRPr sz="1000"/>
          </a:p>
        </p:txBody>
      </p:sp>
      <p:sp>
        <p:nvSpPr>
          <p:cNvPr id="292" name="Google Shape;292;p30"/>
          <p:cNvSpPr/>
          <p:nvPr/>
        </p:nvSpPr>
        <p:spPr>
          <a:xfrm>
            <a:off x="1231775" y="2250475"/>
            <a:ext cx="1515300" cy="272700"/>
          </a:xfrm>
          <a:prstGeom prst="roundRect">
            <a:avLst>
              <a:gd name="adj" fmla="val 16667"/>
            </a:avLst>
          </a:prstGeom>
          <a:solidFill>
            <a:srgbClr val="EA9999"/>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a:t>        Scenario</a:t>
            </a:r>
            <a:endParaRPr sz="1200"/>
          </a:p>
        </p:txBody>
      </p:sp>
      <p:sp>
        <p:nvSpPr>
          <p:cNvPr id="293" name="Google Shape;293;p30"/>
          <p:cNvSpPr/>
          <p:nvPr/>
        </p:nvSpPr>
        <p:spPr>
          <a:xfrm>
            <a:off x="1231775" y="2757528"/>
            <a:ext cx="1515300" cy="272700"/>
          </a:xfrm>
          <a:prstGeom prst="roundRect">
            <a:avLst>
              <a:gd name="adj" fmla="val 16667"/>
            </a:avLst>
          </a:prstGeom>
          <a:solidFill>
            <a:srgbClr val="93C47D"/>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Given</a:t>
            </a:r>
            <a:endParaRPr sz="1200"/>
          </a:p>
        </p:txBody>
      </p:sp>
      <p:sp>
        <p:nvSpPr>
          <p:cNvPr id="294" name="Google Shape;294;p30"/>
          <p:cNvSpPr/>
          <p:nvPr/>
        </p:nvSpPr>
        <p:spPr>
          <a:xfrm>
            <a:off x="1231775" y="3264550"/>
            <a:ext cx="1515300" cy="229200"/>
          </a:xfrm>
          <a:prstGeom prst="roundRect">
            <a:avLst>
              <a:gd name="adj" fmla="val 16667"/>
            </a:avLst>
          </a:prstGeom>
          <a:solidFill>
            <a:srgbClr val="45818E"/>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When</a:t>
            </a:r>
            <a:endParaRPr sz="1200"/>
          </a:p>
        </p:txBody>
      </p:sp>
      <p:sp>
        <p:nvSpPr>
          <p:cNvPr id="295" name="Google Shape;295;p30"/>
          <p:cNvSpPr/>
          <p:nvPr/>
        </p:nvSpPr>
        <p:spPr>
          <a:xfrm>
            <a:off x="1269075" y="3813100"/>
            <a:ext cx="1515300" cy="229200"/>
          </a:xfrm>
          <a:prstGeom prst="roundRect">
            <a:avLst>
              <a:gd name="adj" fmla="val 16667"/>
            </a:avLst>
          </a:prstGeom>
          <a:solidFill>
            <a:srgbClr val="C27BA0"/>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r>
              <a:rPr lang="en" sz="1200"/>
              <a:t>Then</a:t>
            </a:r>
            <a:endParaRPr sz="1200"/>
          </a:p>
        </p:txBody>
      </p:sp>
      <p:sp>
        <p:nvSpPr>
          <p:cNvPr id="296" name="Google Shape;296;p30"/>
          <p:cNvSpPr/>
          <p:nvPr/>
        </p:nvSpPr>
        <p:spPr>
          <a:xfrm>
            <a:off x="2884675" y="2250475"/>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  Nearest Recycle Location</a:t>
            </a:r>
            <a:endParaRPr sz="1100"/>
          </a:p>
        </p:txBody>
      </p:sp>
      <p:sp>
        <p:nvSpPr>
          <p:cNvPr id="297" name="Google Shape;297;p30"/>
          <p:cNvSpPr/>
          <p:nvPr/>
        </p:nvSpPr>
        <p:spPr>
          <a:xfrm>
            <a:off x="2914625" y="2757521"/>
            <a:ext cx="4595400" cy="2727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Results of items that can be recyclable are available.</a:t>
            </a:r>
            <a:endParaRPr sz="1100"/>
          </a:p>
        </p:txBody>
      </p:sp>
      <p:sp>
        <p:nvSpPr>
          <p:cNvPr id="298" name="Google Shape;298;p30"/>
          <p:cNvSpPr/>
          <p:nvPr/>
        </p:nvSpPr>
        <p:spPr>
          <a:xfrm>
            <a:off x="2914625" y="32645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Processing of Image is successful</a:t>
            </a:r>
            <a:endParaRPr sz="1100"/>
          </a:p>
        </p:txBody>
      </p:sp>
      <p:sp>
        <p:nvSpPr>
          <p:cNvPr id="299" name="Google Shape;299;p30"/>
          <p:cNvSpPr/>
          <p:nvPr/>
        </p:nvSpPr>
        <p:spPr>
          <a:xfrm>
            <a:off x="2914625" y="3791350"/>
            <a:ext cx="4595400" cy="229200"/>
          </a:xfrm>
          <a:prstGeom prst="roundRect">
            <a:avLst>
              <a:gd name="adj" fmla="val 16667"/>
            </a:avLst>
          </a:prstGeom>
          <a:solidFill>
            <a:srgbClr val="3D85C6"/>
          </a:solidFill>
          <a:ln w="9525" cap="flat" cmpd="sng">
            <a:solidFill>
              <a:schemeClr val="dk2"/>
            </a:solidFill>
            <a:prstDash val="solid"/>
            <a:round/>
            <a:headEnd type="none" w="sm" len="sm"/>
            <a:tailEnd type="none" w="sm" len="sm"/>
          </a:ln>
          <a:effectLst>
            <a:outerShdw blurRad="142875" dist="19050" dir="5400000" algn="bl" rotWithShape="0">
              <a:srgbClr val="D5D5D5">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t>Simon should get recycling Locations near to current locations.</a:t>
            </a:r>
            <a:endParaRPr sz="1100"/>
          </a:p>
        </p:txBody>
      </p:sp>
      <p:sp>
        <p:nvSpPr>
          <p:cNvPr id="300" name="Google Shape;300;p30"/>
          <p:cNvSpPr txBox="1"/>
          <p:nvPr/>
        </p:nvSpPr>
        <p:spPr>
          <a:xfrm>
            <a:off x="705975" y="504225"/>
            <a:ext cx="85641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700">
                <a:solidFill>
                  <a:schemeClr val="dk2"/>
                </a:solidFill>
                <a:latin typeface="Raleway ExtraBold"/>
                <a:ea typeface="Raleway ExtraBold"/>
                <a:cs typeface="Raleway ExtraBold"/>
                <a:sym typeface="Raleway ExtraBold"/>
              </a:rPr>
              <a:t>Acceptance Criteria (Continued..)</a:t>
            </a:r>
            <a:endParaRPr sz="3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727650" y="461425"/>
            <a:ext cx="7688700" cy="8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b="0">
                <a:latin typeface="Raleway ExtraBold"/>
                <a:ea typeface="Raleway ExtraBold"/>
                <a:cs typeface="Raleway ExtraBold"/>
                <a:sym typeface="Raleway ExtraBold"/>
              </a:rPr>
              <a:t>Sprint Task Backlog</a:t>
            </a:r>
            <a:endParaRPr sz="4000" b="0">
              <a:latin typeface="Raleway ExtraBold"/>
              <a:ea typeface="Raleway ExtraBold"/>
              <a:cs typeface="Raleway ExtraBold"/>
              <a:sym typeface="Raleway ExtraBold"/>
            </a:endParaRPr>
          </a:p>
        </p:txBody>
      </p:sp>
      <p:pic>
        <p:nvPicPr>
          <p:cNvPr id="306" name="Google Shape;306;p31"/>
          <p:cNvPicPr preferRelativeResize="0"/>
          <p:nvPr/>
        </p:nvPicPr>
        <p:blipFill>
          <a:blip r:embed="rId3">
            <a:alphaModFix/>
          </a:blip>
          <a:stretch>
            <a:fillRect/>
          </a:stretch>
        </p:blipFill>
        <p:spPr>
          <a:xfrm>
            <a:off x="152400" y="1491925"/>
            <a:ext cx="8839201" cy="217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ctrTitle"/>
          </p:nvPr>
        </p:nvSpPr>
        <p:spPr>
          <a:xfrm>
            <a:off x="772075" y="462100"/>
            <a:ext cx="6978900" cy="8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Agenda</a:t>
            </a:r>
            <a:endParaRPr sz="3800" b="0">
              <a:latin typeface="Raleway ExtraBold"/>
              <a:ea typeface="Raleway ExtraBold"/>
              <a:cs typeface="Raleway ExtraBold"/>
              <a:sym typeface="Raleway ExtraBold"/>
            </a:endParaRPr>
          </a:p>
        </p:txBody>
      </p:sp>
      <p:sp>
        <p:nvSpPr>
          <p:cNvPr id="94" name="Google Shape;94;p14"/>
          <p:cNvSpPr/>
          <p:nvPr/>
        </p:nvSpPr>
        <p:spPr>
          <a:xfrm>
            <a:off x="934700" y="1530025"/>
            <a:ext cx="16476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Project Description</a:t>
            </a:r>
            <a:endParaRPr sz="1200">
              <a:solidFill>
                <a:srgbClr val="666666"/>
              </a:solidFill>
            </a:endParaRPr>
          </a:p>
        </p:txBody>
      </p:sp>
      <p:sp>
        <p:nvSpPr>
          <p:cNvPr id="95" name="Google Shape;95;p14"/>
          <p:cNvSpPr/>
          <p:nvPr/>
        </p:nvSpPr>
        <p:spPr>
          <a:xfrm>
            <a:off x="3342675" y="1530025"/>
            <a:ext cx="15078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MVP</a:t>
            </a:r>
            <a:endParaRPr sz="1200">
              <a:solidFill>
                <a:srgbClr val="666666"/>
              </a:solidFill>
            </a:endParaRPr>
          </a:p>
        </p:txBody>
      </p:sp>
      <p:sp>
        <p:nvSpPr>
          <p:cNvPr id="96" name="Google Shape;96;p14"/>
          <p:cNvSpPr/>
          <p:nvPr/>
        </p:nvSpPr>
        <p:spPr>
          <a:xfrm>
            <a:off x="5580700" y="1530025"/>
            <a:ext cx="16476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 </a:t>
            </a:r>
            <a:r>
              <a:rPr lang="en" sz="1200">
                <a:solidFill>
                  <a:srgbClr val="666666"/>
                </a:solidFill>
              </a:rPr>
              <a:t>Technology Used</a:t>
            </a:r>
            <a:endParaRPr sz="1200">
              <a:solidFill>
                <a:srgbClr val="666666"/>
              </a:solidFill>
            </a:endParaRPr>
          </a:p>
        </p:txBody>
      </p:sp>
      <p:sp>
        <p:nvSpPr>
          <p:cNvPr id="97" name="Google Shape;97;p14"/>
          <p:cNvSpPr/>
          <p:nvPr/>
        </p:nvSpPr>
        <p:spPr>
          <a:xfrm>
            <a:off x="5612200" y="233717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User Stories</a:t>
            </a:r>
            <a:endParaRPr sz="1200">
              <a:solidFill>
                <a:srgbClr val="434343"/>
              </a:solidFill>
            </a:endParaRPr>
          </a:p>
        </p:txBody>
      </p:sp>
      <p:sp>
        <p:nvSpPr>
          <p:cNvPr id="98" name="Google Shape;98;p14"/>
          <p:cNvSpPr/>
          <p:nvPr/>
        </p:nvSpPr>
        <p:spPr>
          <a:xfrm>
            <a:off x="3272775" y="233717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Acceptance Criteria</a:t>
            </a:r>
            <a:endParaRPr sz="1200">
              <a:solidFill>
                <a:srgbClr val="434343"/>
              </a:solidFill>
            </a:endParaRPr>
          </a:p>
        </p:txBody>
      </p:sp>
      <p:sp>
        <p:nvSpPr>
          <p:cNvPr id="99" name="Google Shape;99;p14"/>
          <p:cNvSpPr/>
          <p:nvPr/>
        </p:nvSpPr>
        <p:spPr>
          <a:xfrm>
            <a:off x="933350" y="2376450"/>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434343"/>
                </a:solidFill>
              </a:rPr>
              <a:t>Sprint Task Backlog</a:t>
            </a:r>
            <a:endParaRPr sz="1200">
              <a:solidFill>
                <a:srgbClr val="434343"/>
              </a:solidFill>
            </a:endParaRPr>
          </a:p>
        </p:txBody>
      </p:sp>
      <p:sp>
        <p:nvSpPr>
          <p:cNvPr id="100" name="Google Shape;100;p14"/>
          <p:cNvSpPr/>
          <p:nvPr/>
        </p:nvSpPr>
        <p:spPr>
          <a:xfrm>
            <a:off x="956150" y="3168850"/>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Product Backlog</a:t>
            </a:r>
            <a:endParaRPr sz="1200">
              <a:solidFill>
                <a:srgbClr val="434343"/>
              </a:solidFill>
            </a:endParaRPr>
          </a:p>
        </p:txBody>
      </p:sp>
      <p:sp>
        <p:nvSpPr>
          <p:cNvPr id="101" name="Google Shape;101;p14"/>
          <p:cNvSpPr/>
          <p:nvPr/>
        </p:nvSpPr>
        <p:spPr>
          <a:xfrm>
            <a:off x="3258375" y="3185825"/>
            <a:ext cx="17214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  </a:t>
            </a:r>
            <a:r>
              <a:rPr lang="en" sz="1200">
                <a:solidFill>
                  <a:srgbClr val="434343"/>
                </a:solidFill>
              </a:rPr>
              <a:t>Project Progress</a:t>
            </a:r>
            <a:endParaRPr sz="1200">
              <a:solidFill>
                <a:srgbClr val="434343"/>
              </a:solidFill>
            </a:endParaRPr>
          </a:p>
        </p:txBody>
      </p:sp>
      <p:sp>
        <p:nvSpPr>
          <p:cNvPr id="102" name="Google Shape;102;p14"/>
          <p:cNvSpPr/>
          <p:nvPr/>
        </p:nvSpPr>
        <p:spPr>
          <a:xfrm>
            <a:off x="5634400" y="3144325"/>
            <a:ext cx="1647600" cy="3906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434343"/>
                </a:solidFill>
              </a:rPr>
              <a:t>Mock Up Design</a:t>
            </a:r>
            <a:endParaRPr>
              <a:solidFill>
                <a:srgbClr val="434343"/>
              </a:solidFill>
            </a:endParaRPr>
          </a:p>
        </p:txBody>
      </p:sp>
      <p:sp>
        <p:nvSpPr>
          <p:cNvPr id="103" name="Google Shape;103;p14"/>
          <p:cNvSpPr/>
          <p:nvPr/>
        </p:nvSpPr>
        <p:spPr>
          <a:xfrm>
            <a:off x="5702225" y="3951475"/>
            <a:ext cx="15798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  Test Cases</a:t>
            </a:r>
            <a:endParaRPr sz="1200">
              <a:solidFill>
                <a:srgbClr val="666666"/>
              </a:solidFill>
            </a:endParaRPr>
          </a:p>
        </p:txBody>
      </p:sp>
      <p:sp>
        <p:nvSpPr>
          <p:cNvPr id="104" name="Google Shape;104;p14"/>
          <p:cNvSpPr/>
          <p:nvPr/>
        </p:nvSpPr>
        <p:spPr>
          <a:xfrm>
            <a:off x="3272775" y="3951475"/>
            <a:ext cx="1721400" cy="3906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666666"/>
                </a:solidFill>
              </a:rPr>
              <a:t>Retrospective</a:t>
            </a:r>
            <a:endParaRPr/>
          </a:p>
        </p:txBody>
      </p:sp>
      <p:sp>
        <p:nvSpPr>
          <p:cNvPr id="105" name="Google Shape;105;p14"/>
          <p:cNvSpPr/>
          <p:nvPr/>
        </p:nvSpPr>
        <p:spPr>
          <a:xfrm>
            <a:off x="2807775" y="1676525"/>
            <a:ext cx="450600" cy="105900"/>
          </a:xfrm>
          <a:prstGeom prst="rightArrow">
            <a:avLst>
              <a:gd name="adj1" fmla="val 50000"/>
              <a:gd name="adj2" fmla="val 50000"/>
            </a:avLst>
          </a:prstGeom>
          <a:solidFill>
            <a:srgbClr val="66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4990288" y="167237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6282875" y="1985775"/>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999900" y="243857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2617450" y="250027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ExtraBold"/>
              <a:ea typeface="Raleway ExtraBold"/>
              <a:cs typeface="Raleway ExtraBold"/>
              <a:sym typeface="Raleway ExtraBold"/>
            </a:endParaRPr>
          </a:p>
        </p:txBody>
      </p:sp>
      <p:sp>
        <p:nvSpPr>
          <p:cNvPr id="110" name="Google Shape;110;p14"/>
          <p:cNvSpPr/>
          <p:nvPr/>
        </p:nvSpPr>
        <p:spPr>
          <a:xfrm>
            <a:off x="2710788" y="332402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076750" y="3286675"/>
            <a:ext cx="450600" cy="1059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1771950" y="2825138"/>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282875" y="3600400"/>
            <a:ext cx="122100" cy="2856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081800" y="4093825"/>
            <a:ext cx="532800" cy="105900"/>
          </a:xfrm>
          <a:prstGeom prst="lef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2"/>
          <p:cNvSpPr txBox="1">
            <a:spLocks noGrp="1"/>
          </p:cNvSpPr>
          <p:nvPr>
            <p:ph type="title"/>
          </p:nvPr>
        </p:nvSpPr>
        <p:spPr>
          <a:xfrm>
            <a:off x="679025" y="486625"/>
            <a:ext cx="7688700" cy="82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0">
                <a:latin typeface="Raleway ExtraBold"/>
                <a:ea typeface="Raleway ExtraBold"/>
                <a:cs typeface="Raleway ExtraBold"/>
                <a:sym typeface="Raleway ExtraBold"/>
              </a:rPr>
              <a:t>Product Backlog</a:t>
            </a:r>
            <a:endParaRPr sz="40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pic>
        <p:nvPicPr>
          <p:cNvPr id="312" name="Google Shape;312;p32"/>
          <p:cNvPicPr preferRelativeResize="0"/>
          <p:nvPr/>
        </p:nvPicPr>
        <p:blipFill rotWithShape="1">
          <a:blip r:embed="rId3">
            <a:alphaModFix/>
          </a:blip>
          <a:srcRect/>
          <a:stretch/>
        </p:blipFill>
        <p:spPr>
          <a:xfrm>
            <a:off x="679025" y="1517675"/>
            <a:ext cx="8039974" cy="3281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txBox="1">
            <a:spLocks noGrp="1"/>
          </p:cNvSpPr>
          <p:nvPr>
            <p:ph type="title"/>
          </p:nvPr>
        </p:nvSpPr>
        <p:spPr>
          <a:xfrm>
            <a:off x="727650" y="437025"/>
            <a:ext cx="7688700" cy="84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b="0">
                <a:latin typeface="Raleway ExtraBold"/>
                <a:ea typeface="Raleway ExtraBold"/>
                <a:cs typeface="Raleway ExtraBold"/>
                <a:sym typeface="Raleway ExtraBold"/>
              </a:rPr>
              <a:t>Project Progress</a:t>
            </a:r>
            <a:endParaRPr sz="42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pic>
        <p:nvPicPr>
          <p:cNvPr id="318" name="Google Shape;318;p33"/>
          <p:cNvPicPr preferRelativeResize="0"/>
          <p:nvPr/>
        </p:nvPicPr>
        <p:blipFill>
          <a:blip r:embed="rId3">
            <a:alphaModFix/>
          </a:blip>
          <a:stretch>
            <a:fillRect/>
          </a:stretch>
        </p:blipFill>
        <p:spPr>
          <a:xfrm>
            <a:off x="4912975" y="1389975"/>
            <a:ext cx="3987268" cy="2984851"/>
          </a:xfrm>
          <a:prstGeom prst="rect">
            <a:avLst/>
          </a:prstGeom>
          <a:noFill/>
          <a:ln>
            <a:noFill/>
          </a:ln>
        </p:spPr>
      </p:pic>
      <p:pic>
        <p:nvPicPr>
          <p:cNvPr id="319" name="Google Shape;319;p33"/>
          <p:cNvPicPr preferRelativeResize="0"/>
          <p:nvPr/>
        </p:nvPicPr>
        <p:blipFill>
          <a:blip r:embed="rId4">
            <a:alphaModFix/>
          </a:blip>
          <a:stretch>
            <a:fillRect/>
          </a:stretch>
        </p:blipFill>
        <p:spPr>
          <a:xfrm>
            <a:off x="599825" y="1536450"/>
            <a:ext cx="4146375" cy="29848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a:spLocks noGrp="1"/>
          </p:cNvSpPr>
          <p:nvPr>
            <p:ph type="title"/>
          </p:nvPr>
        </p:nvSpPr>
        <p:spPr>
          <a:xfrm>
            <a:off x="764875" y="551550"/>
            <a:ext cx="5748600" cy="6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Mock Up Design</a:t>
            </a:r>
            <a:endParaRPr sz="3800" b="0">
              <a:latin typeface="Raleway ExtraBold"/>
              <a:ea typeface="Raleway ExtraBold"/>
              <a:cs typeface="Raleway ExtraBold"/>
              <a:sym typeface="Raleway ExtraBold"/>
            </a:endParaRPr>
          </a:p>
        </p:txBody>
      </p:sp>
      <p:sp>
        <p:nvSpPr>
          <p:cNvPr id="325" name="Google Shape;325;p34"/>
          <p:cNvSpPr txBox="1">
            <a:spLocks noGrp="1"/>
          </p:cNvSpPr>
          <p:nvPr>
            <p:ph type="body" idx="1"/>
          </p:nvPr>
        </p:nvSpPr>
        <p:spPr>
          <a:xfrm>
            <a:off x="-2440925" y="726825"/>
            <a:ext cx="2943300" cy="64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Raleway Medium"/>
                <a:ea typeface="Raleway Medium"/>
                <a:cs typeface="Raleway Medium"/>
                <a:sym typeface="Raleway Medium"/>
              </a:rPr>
              <a:t>Home and Capture Screen</a:t>
            </a:r>
            <a:endParaRPr>
              <a:latin typeface="Raleway Medium"/>
              <a:ea typeface="Raleway Medium"/>
              <a:cs typeface="Raleway Medium"/>
              <a:sym typeface="Raleway Medium"/>
            </a:endParaRPr>
          </a:p>
        </p:txBody>
      </p:sp>
      <p:pic>
        <p:nvPicPr>
          <p:cNvPr id="326" name="Google Shape;326;p34"/>
          <p:cNvPicPr preferRelativeResize="0"/>
          <p:nvPr/>
        </p:nvPicPr>
        <p:blipFill>
          <a:blip r:embed="rId3">
            <a:alphaModFix/>
          </a:blip>
          <a:stretch>
            <a:fillRect/>
          </a:stretch>
        </p:blipFill>
        <p:spPr>
          <a:xfrm>
            <a:off x="4982425" y="1250850"/>
            <a:ext cx="1882850" cy="3625500"/>
          </a:xfrm>
          <a:prstGeom prst="rect">
            <a:avLst/>
          </a:prstGeom>
          <a:noFill/>
          <a:ln>
            <a:noFill/>
          </a:ln>
        </p:spPr>
      </p:pic>
      <p:pic>
        <p:nvPicPr>
          <p:cNvPr id="327" name="Google Shape;327;p34"/>
          <p:cNvPicPr preferRelativeResize="0"/>
          <p:nvPr/>
        </p:nvPicPr>
        <p:blipFill>
          <a:blip r:embed="rId4">
            <a:alphaModFix/>
          </a:blip>
          <a:stretch>
            <a:fillRect/>
          </a:stretch>
        </p:blipFill>
        <p:spPr>
          <a:xfrm>
            <a:off x="1873975" y="1297075"/>
            <a:ext cx="1811053" cy="3694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p:nvPr/>
        </p:nvSpPr>
        <p:spPr>
          <a:xfrm>
            <a:off x="712675" y="530025"/>
            <a:ext cx="66663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a:solidFill>
                  <a:schemeClr val="dk2"/>
                </a:solidFill>
                <a:latin typeface="Raleway ExtraBold"/>
                <a:ea typeface="Raleway ExtraBold"/>
                <a:cs typeface="Raleway ExtraBold"/>
                <a:sym typeface="Raleway ExtraBold"/>
              </a:rPr>
              <a:t>Mock Up Design (Continued…)</a:t>
            </a:r>
            <a:endParaRPr sz="3200">
              <a:latin typeface="Raleway ExtraBold"/>
              <a:ea typeface="Raleway ExtraBold"/>
              <a:cs typeface="Raleway ExtraBold"/>
              <a:sym typeface="Raleway ExtraBold"/>
            </a:endParaRPr>
          </a:p>
        </p:txBody>
      </p:sp>
      <p:pic>
        <p:nvPicPr>
          <p:cNvPr id="333" name="Google Shape;333;p35"/>
          <p:cNvPicPr preferRelativeResize="0"/>
          <p:nvPr/>
        </p:nvPicPr>
        <p:blipFill>
          <a:blip r:embed="rId3">
            <a:alphaModFix/>
          </a:blip>
          <a:stretch>
            <a:fillRect/>
          </a:stretch>
        </p:blipFill>
        <p:spPr>
          <a:xfrm>
            <a:off x="1956525" y="1344700"/>
            <a:ext cx="1893000" cy="3724950"/>
          </a:xfrm>
          <a:prstGeom prst="rect">
            <a:avLst/>
          </a:prstGeom>
          <a:noFill/>
          <a:ln>
            <a:noFill/>
          </a:ln>
        </p:spPr>
      </p:pic>
      <p:pic>
        <p:nvPicPr>
          <p:cNvPr id="334" name="Google Shape;334;p35"/>
          <p:cNvPicPr preferRelativeResize="0"/>
          <p:nvPr/>
        </p:nvPicPr>
        <p:blipFill>
          <a:blip r:embed="rId4">
            <a:alphaModFix/>
          </a:blip>
          <a:stretch>
            <a:fillRect/>
          </a:stretch>
        </p:blipFill>
        <p:spPr>
          <a:xfrm>
            <a:off x="5128125" y="1210656"/>
            <a:ext cx="1893000" cy="37132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768675" y="572125"/>
            <a:ext cx="71148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0">
                <a:latin typeface="Raleway ExtraBold"/>
                <a:ea typeface="Raleway ExtraBold"/>
                <a:cs typeface="Raleway ExtraBold"/>
                <a:sym typeface="Raleway ExtraBold"/>
              </a:rPr>
              <a:t>Mock Up Design (Continued…)</a:t>
            </a:r>
            <a:endParaRPr sz="3200" b="0">
              <a:solidFill>
                <a:srgbClr val="000000"/>
              </a:solidFill>
              <a:latin typeface="Raleway ExtraBold"/>
              <a:ea typeface="Raleway ExtraBold"/>
              <a:cs typeface="Raleway ExtraBold"/>
              <a:sym typeface="Raleway ExtraBold"/>
            </a:endParaRPr>
          </a:p>
          <a:p>
            <a:pPr marL="0" lvl="0" indent="0" algn="l" rtl="0">
              <a:lnSpc>
                <a:spcPct val="115000"/>
              </a:lnSpc>
              <a:spcBef>
                <a:spcPts val="0"/>
              </a:spcBef>
              <a:spcAft>
                <a:spcPts val="0"/>
              </a:spcAft>
              <a:buSzPts val="990"/>
              <a:buNone/>
            </a:pPr>
            <a:endParaRPr sz="3200"/>
          </a:p>
        </p:txBody>
      </p:sp>
      <p:pic>
        <p:nvPicPr>
          <p:cNvPr id="340" name="Google Shape;340;p36"/>
          <p:cNvPicPr preferRelativeResize="0"/>
          <p:nvPr/>
        </p:nvPicPr>
        <p:blipFill>
          <a:blip r:embed="rId3">
            <a:alphaModFix/>
          </a:blip>
          <a:stretch>
            <a:fillRect/>
          </a:stretch>
        </p:blipFill>
        <p:spPr>
          <a:xfrm>
            <a:off x="2209800" y="1335925"/>
            <a:ext cx="1825992" cy="3731375"/>
          </a:xfrm>
          <a:prstGeom prst="rect">
            <a:avLst/>
          </a:prstGeom>
          <a:noFill/>
          <a:ln>
            <a:noFill/>
          </a:ln>
        </p:spPr>
      </p:pic>
      <p:pic>
        <p:nvPicPr>
          <p:cNvPr id="341" name="Google Shape;341;p36"/>
          <p:cNvPicPr preferRelativeResize="0"/>
          <p:nvPr/>
        </p:nvPicPr>
        <p:blipFill>
          <a:blip r:embed="rId4">
            <a:alphaModFix/>
          </a:blip>
          <a:stretch>
            <a:fillRect/>
          </a:stretch>
        </p:blipFill>
        <p:spPr>
          <a:xfrm>
            <a:off x="5390875" y="1335925"/>
            <a:ext cx="1757976" cy="3731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7"/>
          <p:cNvSpPr txBox="1">
            <a:spLocks noGrp="1"/>
          </p:cNvSpPr>
          <p:nvPr>
            <p:ph type="ctrTitle"/>
          </p:nvPr>
        </p:nvSpPr>
        <p:spPr>
          <a:xfrm>
            <a:off x="311700" y="430250"/>
            <a:ext cx="8520600" cy="766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latin typeface="Times New Roman"/>
                <a:ea typeface="Times New Roman"/>
                <a:cs typeface="Times New Roman"/>
                <a:sym typeface="Times New Roman"/>
              </a:rPr>
              <a:t>  </a:t>
            </a:r>
            <a:r>
              <a:rPr lang="en" sz="4100" b="0">
                <a:latin typeface="Raleway ExtraBold"/>
                <a:ea typeface="Raleway ExtraBold"/>
                <a:cs typeface="Raleway ExtraBold"/>
                <a:sym typeface="Raleway ExtraBold"/>
              </a:rPr>
              <a:t> </a:t>
            </a:r>
            <a:r>
              <a:rPr lang="en" sz="4400" b="0">
                <a:latin typeface="Raleway ExtraBold"/>
                <a:ea typeface="Raleway ExtraBold"/>
                <a:cs typeface="Raleway ExtraBold"/>
                <a:sym typeface="Raleway ExtraBold"/>
              </a:rPr>
              <a:t>Test Cases</a:t>
            </a:r>
            <a:endParaRPr sz="4400" b="0">
              <a:latin typeface="Raleway ExtraBold"/>
              <a:ea typeface="Raleway ExtraBold"/>
              <a:cs typeface="Raleway ExtraBold"/>
              <a:sym typeface="Raleway ExtraBold"/>
            </a:endParaRPr>
          </a:p>
        </p:txBody>
      </p:sp>
      <p:sp>
        <p:nvSpPr>
          <p:cNvPr id="347" name="Google Shape;347;p37"/>
          <p:cNvSpPr txBox="1"/>
          <p:nvPr/>
        </p:nvSpPr>
        <p:spPr>
          <a:xfrm>
            <a:off x="470650" y="1462375"/>
            <a:ext cx="836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3" name="Picture 2">
            <a:extLst>
              <a:ext uri="{FF2B5EF4-FFF2-40B4-BE49-F238E27FC236}">
                <a16:creationId xmlns:a16="http://schemas.microsoft.com/office/drawing/2014/main" id="{CADBDDD8-6986-4653-BA15-B3E51D55A0B0}"/>
              </a:ext>
            </a:extLst>
          </p:cNvPr>
          <p:cNvPicPr>
            <a:picLocks noChangeAspect="1"/>
          </p:cNvPicPr>
          <p:nvPr/>
        </p:nvPicPr>
        <p:blipFill>
          <a:blip r:embed="rId3"/>
          <a:stretch>
            <a:fillRect/>
          </a:stretch>
        </p:blipFill>
        <p:spPr>
          <a:xfrm>
            <a:off x="1155958" y="1289440"/>
            <a:ext cx="7057316" cy="378884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8"/>
          <p:cNvSpPr txBox="1">
            <a:spLocks noGrp="1"/>
          </p:cNvSpPr>
          <p:nvPr>
            <p:ph type="ctrTitle"/>
          </p:nvPr>
        </p:nvSpPr>
        <p:spPr>
          <a:xfrm>
            <a:off x="670800" y="455900"/>
            <a:ext cx="7688100" cy="70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900"/>
              <a:t>T</a:t>
            </a:r>
            <a:r>
              <a:rPr lang="en" sz="3900" b="0">
                <a:latin typeface="Raleway ExtraBold"/>
                <a:ea typeface="Raleway ExtraBold"/>
                <a:cs typeface="Raleway ExtraBold"/>
                <a:sym typeface="Raleway ExtraBold"/>
              </a:rPr>
              <a:t>est Cases (Continued..)</a:t>
            </a:r>
            <a:endParaRPr sz="3900" b="0">
              <a:latin typeface="Raleway ExtraBold"/>
              <a:ea typeface="Raleway ExtraBold"/>
              <a:cs typeface="Raleway ExtraBold"/>
              <a:sym typeface="Raleway ExtraBold"/>
            </a:endParaRPr>
          </a:p>
        </p:txBody>
      </p:sp>
      <p:pic>
        <p:nvPicPr>
          <p:cNvPr id="3" name="Picture 2">
            <a:extLst>
              <a:ext uri="{FF2B5EF4-FFF2-40B4-BE49-F238E27FC236}">
                <a16:creationId xmlns:a16="http://schemas.microsoft.com/office/drawing/2014/main" id="{909F7C55-E639-4643-9E44-261224E35E1C}"/>
              </a:ext>
            </a:extLst>
          </p:cNvPr>
          <p:cNvPicPr>
            <a:picLocks noChangeAspect="1"/>
          </p:cNvPicPr>
          <p:nvPr/>
        </p:nvPicPr>
        <p:blipFill>
          <a:blip r:embed="rId3"/>
          <a:stretch>
            <a:fillRect/>
          </a:stretch>
        </p:blipFill>
        <p:spPr>
          <a:xfrm>
            <a:off x="1385030" y="1310721"/>
            <a:ext cx="5954662" cy="375593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9"/>
          <p:cNvSpPr txBox="1">
            <a:spLocks noGrp="1"/>
          </p:cNvSpPr>
          <p:nvPr>
            <p:ph type="ctrTitle"/>
          </p:nvPr>
        </p:nvSpPr>
        <p:spPr>
          <a:xfrm>
            <a:off x="727950" y="503275"/>
            <a:ext cx="7688100" cy="76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Retrospective</a:t>
            </a:r>
            <a:endParaRPr sz="3800" b="0">
              <a:latin typeface="Raleway ExtraBold"/>
              <a:ea typeface="Raleway ExtraBold"/>
              <a:cs typeface="Raleway ExtraBold"/>
              <a:sym typeface="Raleway ExtraBold"/>
            </a:endParaRPr>
          </a:p>
        </p:txBody>
      </p:sp>
      <p:sp>
        <p:nvSpPr>
          <p:cNvPr id="360" name="Google Shape;360;p39"/>
          <p:cNvSpPr txBox="1">
            <a:spLocks noGrp="1"/>
          </p:cNvSpPr>
          <p:nvPr>
            <p:ph type="subTitle" idx="1"/>
          </p:nvPr>
        </p:nvSpPr>
        <p:spPr>
          <a:xfrm>
            <a:off x="727950" y="1642225"/>
            <a:ext cx="7688100" cy="15636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457200" lvl="0" indent="-330200" algn="l" rtl="0">
              <a:spcBef>
                <a:spcPts val="0"/>
              </a:spcBef>
              <a:spcAft>
                <a:spcPts val="0"/>
              </a:spcAft>
              <a:buSzPts val="1600"/>
              <a:buChar char="●"/>
            </a:pPr>
            <a:r>
              <a:rPr lang="en"/>
              <a:t>What went well</a:t>
            </a:r>
            <a:endParaRPr/>
          </a:p>
          <a:p>
            <a:pPr marL="457200" lvl="0" indent="-330200" algn="l" rtl="0">
              <a:spcBef>
                <a:spcPts val="0"/>
              </a:spcBef>
              <a:spcAft>
                <a:spcPts val="0"/>
              </a:spcAft>
              <a:buSzPts val="1600"/>
              <a:buChar char="●"/>
            </a:pPr>
            <a:r>
              <a:rPr lang="en"/>
              <a:t>What needs Improvement</a:t>
            </a:r>
            <a:endParaRPr/>
          </a:p>
          <a:p>
            <a:pPr marL="457200" lvl="0" indent="-330200" algn="l" rtl="0">
              <a:spcBef>
                <a:spcPts val="0"/>
              </a:spcBef>
              <a:spcAft>
                <a:spcPts val="0"/>
              </a:spcAft>
              <a:buSzPts val="1600"/>
              <a:buChar char="●"/>
            </a:pPr>
            <a:r>
              <a:rPr lang="en"/>
              <a:t>Action Items</a:t>
            </a:r>
            <a:endParaRPr/>
          </a:p>
          <a:p>
            <a:pPr marL="457200" lvl="0" indent="-330200" algn="l" rtl="0">
              <a:spcBef>
                <a:spcPts val="0"/>
              </a:spcBef>
              <a:spcAft>
                <a:spcPts val="0"/>
              </a:spcAft>
              <a:buSzPts val="1600"/>
              <a:buChar char="●"/>
            </a:pPr>
            <a:r>
              <a:rPr lang="en"/>
              <a:t>Board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0"/>
          <p:cNvSpPr txBox="1">
            <a:spLocks noGrp="1"/>
          </p:cNvSpPr>
          <p:nvPr>
            <p:ph type="title"/>
          </p:nvPr>
        </p:nvSpPr>
        <p:spPr>
          <a:xfrm>
            <a:off x="727650" y="6951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What went well</a:t>
            </a:r>
            <a:endParaRPr b="0">
              <a:latin typeface="Raleway ExtraBold"/>
              <a:ea typeface="Raleway ExtraBold"/>
              <a:cs typeface="Raleway ExtraBold"/>
              <a:sym typeface="Raleway ExtraBold"/>
            </a:endParaRPr>
          </a:p>
        </p:txBody>
      </p:sp>
      <p:sp>
        <p:nvSpPr>
          <p:cNvPr id="366" name="Google Shape;366;p4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Communications between the team and setting the right expectation</a:t>
            </a:r>
            <a:endParaRPr sz="1800"/>
          </a:p>
          <a:p>
            <a:pPr marL="457200" lvl="0" indent="-342900" algn="l" rtl="0">
              <a:spcBef>
                <a:spcPts val="0"/>
              </a:spcBef>
              <a:spcAft>
                <a:spcPts val="0"/>
              </a:spcAft>
              <a:buSzPts val="1800"/>
              <a:buChar char="●"/>
            </a:pPr>
            <a:r>
              <a:rPr lang="en" sz="1800"/>
              <a:t>Kept proper track of tasks for each team member</a:t>
            </a:r>
            <a:endParaRPr sz="1800"/>
          </a:p>
          <a:p>
            <a:pPr marL="457200" lvl="0" indent="-342900" algn="l" rtl="0">
              <a:spcBef>
                <a:spcPts val="0"/>
              </a:spcBef>
              <a:spcAft>
                <a:spcPts val="0"/>
              </a:spcAft>
              <a:buSzPts val="1800"/>
              <a:buChar char="●"/>
            </a:pPr>
            <a:r>
              <a:rPr lang="en" sz="1800"/>
              <a:t>Quality of work good and organized</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1"/>
          <p:cNvSpPr txBox="1">
            <a:spLocks noGrp="1"/>
          </p:cNvSpPr>
          <p:nvPr>
            <p:ph type="title"/>
          </p:nvPr>
        </p:nvSpPr>
        <p:spPr>
          <a:xfrm>
            <a:off x="727650" y="663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What needs improvement</a:t>
            </a:r>
            <a:endParaRPr b="0">
              <a:latin typeface="Raleway ExtraBold"/>
              <a:ea typeface="Raleway ExtraBold"/>
              <a:cs typeface="Raleway ExtraBold"/>
              <a:sym typeface="Raleway ExtraBold"/>
            </a:endParaRPr>
          </a:p>
        </p:txBody>
      </p:sp>
      <p:sp>
        <p:nvSpPr>
          <p:cNvPr id="372" name="Google Shape;372;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Better meeting timings </a:t>
            </a:r>
            <a:endParaRPr sz="1800"/>
          </a:p>
          <a:p>
            <a:pPr marL="457200" lvl="0" indent="-342900" algn="l" rtl="0">
              <a:spcBef>
                <a:spcPts val="0"/>
              </a:spcBef>
              <a:spcAft>
                <a:spcPts val="0"/>
              </a:spcAft>
              <a:buSzPts val="1800"/>
              <a:buChar char="●"/>
            </a:pPr>
            <a:r>
              <a:rPr lang="en" sz="1800"/>
              <a:t>Involving in each other task so that knowledge is enhanced collectively</a:t>
            </a:r>
            <a:endParaRPr sz="1800"/>
          </a:p>
          <a:p>
            <a:pPr marL="0" lvl="0" indent="0" algn="l" rtl="0">
              <a:spcBef>
                <a:spcPts val="1200"/>
              </a:spcBef>
              <a:spcAft>
                <a:spcPts val="12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5"/>
          <p:cNvSpPr txBox="1">
            <a:spLocks noGrp="1"/>
          </p:cNvSpPr>
          <p:nvPr>
            <p:ph type="ctrTitle"/>
          </p:nvPr>
        </p:nvSpPr>
        <p:spPr>
          <a:xfrm>
            <a:off x="647150" y="503125"/>
            <a:ext cx="82449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800" b="0">
                <a:latin typeface="Raleway ExtraBold"/>
                <a:ea typeface="Raleway ExtraBold"/>
                <a:cs typeface="Raleway ExtraBold"/>
                <a:sym typeface="Raleway ExtraBold"/>
              </a:rPr>
              <a:t>Project Description</a:t>
            </a:r>
            <a:endParaRPr sz="3800" b="0">
              <a:latin typeface="Raleway ExtraBold"/>
              <a:ea typeface="Raleway ExtraBold"/>
              <a:cs typeface="Raleway ExtraBold"/>
              <a:sym typeface="Raleway ExtraBold"/>
            </a:endParaRPr>
          </a:p>
        </p:txBody>
      </p:sp>
      <p:sp>
        <p:nvSpPr>
          <p:cNvPr id="120" name="Google Shape;120;p15"/>
          <p:cNvSpPr txBox="1"/>
          <p:nvPr/>
        </p:nvSpPr>
        <p:spPr>
          <a:xfrm>
            <a:off x="546950" y="1414470"/>
            <a:ext cx="8025600" cy="31245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Squander is an application that aims to help users organize and plan the disposal of their waste.</a:t>
            </a:r>
            <a:endParaRPr sz="12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App uses Machine Learning Algorithm to recognize waste from images taken from places such as households, construction sites, and public places to enable users to distinguish recyclable waste and provide a way for its proper disposal.</a:t>
            </a:r>
            <a:endParaRPr sz="12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Users can analyze what amount of waste they are producing so that they can minimize or recycle the waste effectively.</a:t>
            </a:r>
            <a:endParaRPr dirty="0">
              <a:solidFill>
                <a:srgbClr val="666666"/>
              </a:solidFill>
              <a:latin typeface="Lato"/>
              <a:ea typeface="Lato"/>
              <a:cs typeface="Lato"/>
              <a:sym typeface="Lato"/>
            </a:endParaRPr>
          </a:p>
          <a:p>
            <a:pPr marL="0" lvl="0" indent="0" algn="just" rtl="0">
              <a:lnSpc>
                <a:spcPct val="115000"/>
              </a:lnSpc>
              <a:spcBef>
                <a:spcPts val="1200"/>
              </a:spcBef>
              <a:spcAft>
                <a:spcPts val="0"/>
              </a:spcAft>
              <a:buNone/>
            </a:pPr>
            <a:r>
              <a:rPr lang="en" dirty="0">
                <a:solidFill>
                  <a:srgbClr val="666666"/>
                </a:solidFill>
                <a:latin typeface="Lato"/>
                <a:ea typeface="Lato"/>
                <a:cs typeface="Lato"/>
                <a:sym typeface="Lato"/>
              </a:rPr>
              <a:t>It also provides a mechanism to know individual contribution to environment protection and how its global impact can save our environment.</a:t>
            </a:r>
            <a:endParaRPr dirty="0">
              <a:solidFill>
                <a:srgbClr val="666666"/>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title"/>
          </p:nvPr>
        </p:nvSpPr>
        <p:spPr>
          <a:xfrm>
            <a:off x="729450" y="707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Action Items</a:t>
            </a:r>
            <a:endParaRPr b="0">
              <a:latin typeface="Raleway ExtraBold"/>
              <a:ea typeface="Raleway ExtraBold"/>
              <a:cs typeface="Raleway ExtraBold"/>
              <a:sym typeface="Raleway ExtraBold"/>
            </a:endParaRPr>
          </a:p>
        </p:txBody>
      </p:sp>
      <p:sp>
        <p:nvSpPr>
          <p:cNvPr id="378" name="Google Shape;378;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dirty="0"/>
              <a:t>Work on rescheduling the meetings more effectively</a:t>
            </a:r>
            <a:endParaRPr sz="1800" dirty="0"/>
          </a:p>
          <a:p>
            <a:pPr marL="457200" lvl="0" indent="-342900" algn="l" rtl="0">
              <a:spcBef>
                <a:spcPts val="0"/>
              </a:spcBef>
              <a:spcAft>
                <a:spcPts val="0"/>
              </a:spcAft>
              <a:buSzPts val="1800"/>
              <a:buChar char="●"/>
            </a:pPr>
            <a:r>
              <a:rPr lang="en" sz="1800" dirty="0"/>
              <a:t>Find a convenient Backup meeting timing</a:t>
            </a:r>
            <a:endParaRPr sz="1800" dirty="0"/>
          </a:p>
          <a:p>
            <a:pPr marL="457200" lvl="0" indent="-342900" algn="l" rtl="0">
              <a:spcBef>
                <a:spcPts val="0"/>
              </a:spcBef>
              <a:spcAft>
                <a:spcPts val="0"/>
              </a:spcAft>
              <a:buSzPts val="1800"/>
              <a:buChar char="●"/>
            </a:pPr>
            <a:r>
              <a:rPr lang="en" sz="1800" dirty="0"/>
              <a:t>Communicate apart from meetings</a:t>
            </a:r>
            <a:endParaRPr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3"/>
          <p:cNvSpPr txBox="1">
            <a:spLocks noGrp="1"/>
          </p:cNvSpPr>
          <p:nvPr>
            <p:ph type="title"/>
          </p:nvPr>
        </p:nvSpPr>
        <p:spPr>
          <a:xfrm>
            <a:off x="727650" y="6197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Idea Board</a:t>
            </a:r>
            <a:endParaRPr b="0">
              <a:latin typeface="Raleway ExtraBold"/>
              <a:ea typeface="Raleway ExtraBold"/>
              <a:cs typeface="Raleway ExtraBold"/>
              <a:sym typeface="Raleway ExtraBold"/>
            </a:endParaRPr>
          </a:p>
        </p:txBody>
      </p:sp>
      <p:sp>
        <p:nvSpPr>
          <p:cNvPr id="384" name="Google Shape;384;p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85" name="Google Shape;385;p43"/>
          <p:cNvPicPr preferRelativeResize="0"/>
          <p:nvPr/>
        </p:nvPicPr>
        <p:blipFill>
          <a:blip r:embed="rId3">
            <a:alphaModFix/>
          </a:blip>
          <a:stretch>
            <a:fillRect/>
          </a:stretch>
        </p:blipFill>
        <p:spPr>
          <a:xfrm>
            <a:off x="202050" y="1292975"/>
            <a:ext cx="8782177" cy="3199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660400" y="490400"/>
            <a:ext cx="8870100" cy="73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3800" b="0">
                <a:latin typeface="Raleway ExtraBold"/>
                <a:ea typeface="Raleway ExtraBold"/>
                <a:cs typeface="Raleway ExtraBold"/>
                <a:sym typeface="Raleway ExtraBold"/>
              </a:rPr>
              <a:t>Minimal Viable Product (MVP)</a:t>
            </a:r>
            <a:endParaRPr sz="3800" b="0">
              <a:latin typeface="Raleway ExtraBold"/>
              <a:ea typeface="Raleway ExtraBold"/>
              <a:cs typeface="Raleway ExtraBold"/>
              <a:sym typeface="Raleway ExtraBold"/>
            </a:endParaRPr>
          </a:p>
          <a:p>
            <a:pPr marL="0" lvl="0" indent="0" algn="l" rtl="0">
              <a:spcBef>
                <a:spcPts val="0"/>
              </a:spcBef>
              <a:spcAft>
                <a:spcPts val="0"/>
              </a:spcAft>
              <a:buNone/>
            </a:pPr>
            <a:endParaRPr/>
          </a:p>
        </p:txBody>
      </p:sp>
      <p:sp>
        <p:nvSpPr>
          <p:cNvPr id="126" name="Google Shape;126;p16"/>
          <p:cNvSpPr txBox="1">
            <a:spLocks noGrp="1"/>
          </p:cNvSpPr>
          <p:nvPr>
            <p:ph type="body" idx="1"/>
          </p:nvPr>
        </p:nvSpPr>
        <p:spPr>
          <a:xfrm>
            <a:off x="311700" y="1313825"/>
            <a:ext cx="8520600" cy="3416400"/>
          </a:xfrm>
          <a:prstGeom prst="rect">
            <a:avLst/>
          </a:prstGeom>
        </p:spPr>
        <p:txBody>
          <a:bodyPr spcFirstLastPara="1" wrap="square" lIns="91425" tIns="91425" rIns="91425" bIns="91425" anchor="t" anchorCtr="0">
            <a:normAutofit/>
          </a:bodyPr>
          <a:lstStyle/>
          <a:p>
            <a:pPr marL="457200" lvl="0" indent="-323850" algn="l" rtl="0">
              <a:spcBef>
                <a:spcPts val="1200"/>
              </a:spcBef>
              <a:spcAft>
                <a:spcPts val="0"/>
              </a:spcAft>
              <a:buClr>
                <a:srgbClr val="666666"/>
              </a:buClr>
              <a:buSzPts val="1500"/>
              <a:buChar char="●"/>
            </a:pPr>
            <a:r>
              <a:rPr lang="en" sz="1500" dirty="0">
                <a:solidFill>
                  <a:srgbClr val="666666"/>
                </a:solidFill>
              </a:rPr>
              <a:t>Recognition Model for Image Recognition of waste items </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Model responds with confidence values on labels of recognized waste items </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Results based on the waste items categorized with how many no of recyclable items found</a:t>
            </a:r>
            <a:endParaRPr sz="1500" dirty="0">
              <a:solidFill>
                <a:srgbClr val="666666"/>
              </a:solidFill>
            </a:endParaRPr>
          </a:p>
          <a:p>
            <a:pPr marL="457200" lvl="0" indent="-323850" algn="l" rtl="0">
              <a:spcBef>
                <a:spcPts val="0"/>
              </a:spcBef>
              <a:spcAft>
                <a:spcPts val="0"/>
              </a:spcAft>
              <a:buClr>
                <a:srgbClr val="666666"/>
              </a:buClr>
              <a:buSzPts val="1500"/>
              <a:buChar char="●"/>
            </a:pPr>
            <a:r>
              <a:rPr lang="en" sz="1500" dirty="0">
                <a:solidFill>
                  <a:srgbClr val="666666"/>
                </a:solidFill>
              </a:rPr>
              <a:t>Quick and easy method for finding the nearest recycling companies location </a:t>
            </a:r>
            <a:endParaRPr sz="1500" dirty="0">
              <a:solidFill>
                <a:srgbClr val="666666"/>
              </a:solidFill>
            </a:endParaRPr>
          </a:p>
          <a:p>
            <a:pPr marL="0" lvl="0" indent="0" algn="l" rtl="0">
              <a:spcBef>
                <a:spcPts val="1200"/>
              </a:spcBef>
              <a:spcAft>
                <a:spcPts val="0"/>
              </a:spcAft>
              <a:buNone/>
            </a:pPr>
            <a:r>
              <a:rPr lang="en" sz="1500" b="1" dirty="0">
                <a:solidFill>
                  <a:srgbClr val="666666"/>
                </a:solidFill>
              </a:rPr>
              <a:t>Steps: </a:t>
            </a:r>
            <a:endParaRPr sz="1500" b="1" dirty="0">
              <a:solidFill>
                <a:srgbClr val="666666"/>
              </a:solidFill>
            </a:endParaRPr>
          </a:p>
          <a:p>
            <a:pPr marL="0" lvl="0" indent="0" algn="l" rtl="0">
              <a:spcBef>
                <a:spcPts val="1200"/>
              </a:spcBef>
              <a:spcAft>
                <a:spcPts val="1200"/>
              </a:spcAft>
              <a:buNone/>
            </a:pPr>
            <a:r>
              <a:rPr lang="en" sz="1500" dirty="0">
                <a:solidFill>
                  <a:srgbClr val="666666"/>
                </a:solidFill>
              </a:rPr>
              <a:t>Uploading Image	    Processing Image                Image Results 	             Find Nearby Location </a:t>
            </a:r>
            <a:endParaRPr sz="1500" dirty="0">
              <a:solidFill>
                <a:srgbClr val="666666"/>
              </a:solidFill>
            </a:endParaRPr>
          </a:p>
        </p:txBody>
      </p:sp>
      <p:pic>
        <p:nvPicPr>
          <p:cNvPr id="127" name="Google Shape;127;p16"/>
          <p:cNvPicPr preferRelativeResize="0"/>
          <p:nvPr/>
        </p:nvPicPr>
        <p:blipFill>
          <a:blip r:embed="rId3">
            <a:alphaModFix/>
          </a:blip>
          <a:stretch>
            <a:fillRect/>
          </a:stretch>
        </p:blipFill>
        <p:spPr>
          <a:xfrm>
            <a:off x="469821" y="3458300"/>
            <a:ext cx="1194800" cy="1194800"/>
          </a:xfrm>
          <a:prstGeom prst="rect">
            <a:avLst/>
          </a:prstGeom>
          <a:noFill/>
          <a:ln>
            <a:noFill/>
          </a:ln>
        </p:spPr>
      </p:pic>
      <p:pic>
        <p:nvPicPr>
          <p:cNvPr id="128" name="Google Shape;128;p16"/>
          <p:cNvPicPr preferRelativeResize="0"/>
          <p:nvPr/>
        </p:nvPicPr>
        <p:blipFill>
          <a:blip r:embed="rId4">
            <a:alphaModFix/>
          </a:blip>
          <a:stretch>
            <a:fillRect/>
          </a:stretch>
        </p:blipFill>
        <p:spPr>
          <a:xfrm>
            <a:off x="2611472" y="3656499"/>
            <a:ext cx="996601" cy="996601"/>
          </a:xfrm>
          <a:prstGeom prst="rect">
            <a:avLst/>
          </a:prstGeom>
          <a:noFill/>
          <a:ln>
            <a:noFill/>
          </a:ln>
        </p:spPr>
      </p:pic>
      <p:pic>
        <p:nvPicPr>
          <p:cNvPr id="129" name="Google Shape;129;p16"/>
          <p:cNvPicPr preferRelativeResize="0"/>
          <p:nvPr/>
        </p:nvPicPr>
        <p:blipFill>
          <a:blip r:embed="rId5">
            <a:alphaModFix/>
          </a:blip>
          <a:stretch>
            <a:fillRect/>
          </a:stretch>
        </p:blipFill>
        <p:spPr>
          <a:xfrm>
            <a:off x="4572000" y="3358700"/>
            <a:ext cx="1455475" cy="1455450"/>
          </a:xfrm>
          <a:prstGeom prst="rect">
            <a:avLst/>
          </a:prstGeom>
          <a:noFill/>
          <a:ln>
            <a:noFill/>
          </a:ln>
        </p:spPr>
      </p:pic>
      <p:pic>
        <p:nvPicPr>
          <p:cNvPr id="130" name="Google Shape;130;p16"/>
          <p:cNvPicPr preferRelativeResize="0"/>
          <p:nvPr/>
        </p:nvPicPr>
        <p:blipFill>
          <a:blip r:embed="rId6">
            <a:alphaModFix/>
          </a:blip>
          <a:stretch>
            <a:fillRect/>
          </a:stretch>
        </p:blipFill>
        <p:spPr>
          <a:xfrm>
            <a:off x="6974326" y="3463613"/>
            <a:ext cx="1387376" cy="1059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a:spLocks noGrp="1"/>
          </p:cNvSpPr>
          <p:nvPr>
            <p:ph type="ctrTitle"/>
          </p:nvPr>
        </p:nvSpPr>
        <p:spPr>
          <a:xfrm>
            <a:off x="609600" y="464800"/>
            <a:ext cx="5666100" cy="87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Technology Used</a:t>
            </a:r>
            <a:endParaRPr sz="3800" b="0">
              <a:latin typeface="Raleway ExtraBold"/>
              <a:ea typeface="Raleway ExtraBold"/>
              <a:cs typeface="Raleway ExtraBold"/>
              <a:sym typeface="Raleway ExtraBold"/>
            </a:endParaRPr>
          </a:p>
        </p:txBody>
      </p:sp>
      <p:pic>
        <p:nvPicPr>
          <p:cNvPr id="136" name="Google Shape;136;p17"/>
          <p:cNvPicPr preferRelativeResize="0"/>
          <p:nvPr/>
        </p:nvPicPr>
        <p:blipFill>
          <a:blip r:embed="rId3">
            <a:alphaModFix/>
          </a:blip>
          <a:stretch>
            <a:fillRect/>
          </a:stretch>
        </p:blipFill>
        <p:spPr>
          <a:xfrm>
            <a:off x="304800" y="1454775"/>
            <a:ext cx="2126000" cy="1529325"/>
          </a:xfrm>
          <a:prstGeom prst="rect">
            <a:avLst/>
          </a:prstGeom>
          <a:noFill/>
          <a:ln>
            <a:noFill/>
          </a:ln>
        </p:spPr>
      </p:pic>
      <p:pic>
        <p:nvPicPr>
          <p:cNvPr id="137" name="Google Shape;137;p17"/>
          <p:cNvPicPr preferRelativeResize="0"/>
          <p:nvPr/>
        </p:nvPicPr>
        <p:blipFill>
          <a:blip r:embed="rId4">
            <a:alphaModFix/>
          </a:blip>
          <a:stretch>
            <a:fillRect/>
          </a:stretch>
        </p:blipFill>
        <p:spPr>
          <a:xfrm>
            <a:off x="2659400" y="1454775"/>
            <a:ext cx="2223950" cy="1529325"/>
          </a:xfrm>
          <a:prstGeom prst="rect">
            <a:avLst/>
          </a:prstGeom>
          <a:noFill/>
          <a:ln>
            <a:noFill/>
          </a:ln>
        </p:spPr>
      </p:pic>
      <p:pic>
        <p:nvPicPr>
          <p:cNvPr id="138" name="Google Shape;138;p17"/>
          <p:cNvPicPr preferRelativeResize="0"/>
          <p:nvPr/>
        </p:nvPicPr>
        <p:blipFill>
          <a:blip r:embed="rId5">
            <a:alphaModFix/>
          </a:blip>
          <a:stretch>
            <a:fillRect/>
          </a:stretch>
        </p:blipFill>
        <p:spPr>
          <a:xfrm>
            <a:off x="5111950" y="1454775"/>
            <a:ext cx="1719703" cy="1529325"/>
          </a:xfrm>
          <a:prstGeom prst="rect">
            <a:avLst/>
          </a:prstGeom>
          <a:noFill/>
          <a:ln>
            <a:noFill/>
          </a:ln>
        </p:spPr>
      </p:pic>
      <p:pic>
        <p:nvPicPr>
          <p:cNvPr id="139" name="Google Shape;139;p17"/>
          <p:cNvPicPr preferRelativeResize="0"/>
          <p:nvPr/>
        </p:nvPicPr>
        <p:blipFill>
          <a:blip r:embed="rId6">
            <a:alphaModFix/>
          </a:blip>
          <a:stretch>
            <a:fillRect/>
          </a:stretch>
        </p:blipFill>
        <p:spPr>
          <a:xfrm>
            <a:off x="7120950" y="1454775"/>
            <a:ext cx="1684859" cy="1529325"/>
          </a:xfrm>
          <a:prstGeom prst="rect">
            <a:avLst/>
          </a:prstGeom>
          <a:noFill/>
          <a:ln>
            <a:noFill/>
          </a:ln>
        </p:spPr>
      </p:pic>
      <p:pic>
        <p:nvPicPr>
          <p:cNvPr id="140" name="Google Shape;140;p17"/>
          <p:cNvPicPr preferRelativeResize="0"/>
          <p:nvPr/>
        </p:nvPicPr>
        <p:blipFill>
          <a:blip r:embed="rId7">
            <a:alphaModFix/>
          </a:blip>
          <a:stretch>
            <a:fillRect/>
          </a:stretch>
        </p:blipFill>
        <p:spPr>
          <a:xfrm>
            <a:off x="609600" y="3136500"/>
            <a:ext cx="2126000" cy="1721053"/>
          </a:xfrm>
          <a:prstGeom prst="rect">
            <a:avLst/>
          </a:prstGeom>
          <a:noFill/>
          <a:ln>
            <a:noFill/>
          </a:ln>
        </p:spPr>
      </p:pic>
      <p:pic>
        <p:nvPicPr>
          <p:cNvPr id="141" name="Google Shape;141;p17"/>
          <p:cNvPicPr preferRelativeResize="0"/>
          <p:nvPr/>
        </p:nvPicPr>
        <p:blipFill>
          <a:blip r:embed="rId8">
            <a:alphaModFix/>
          </a:blip>
          <a:stretch>
            <a:fillRect/>
          </a:stretch>
        </p:blipFill>
        <p:spPr>
          <a:xfrm>
            <a:off x="3345200" y="3119525"/>
            <a:ext cx="2223950" cy="1721050"/>
          </a:xfrm>
          <a:prstGeom prst="rect">
            <a:avLst/>
          </a:prstGeom>
          <a:noFill/>
          <a:ln>
            <a:noFill/>
          </a:ln>
        </p:spPr>
      </p:pic>
      <p:pic>
        <p:nvPicPr>
          <p:cNvPr id="142" name="Google Shape;142;p17"/>
          <p:cNvPicPr preferRelativeResize="0"/>
          <p:nvPr/>
        </p:nvPicPr>
        <p:blipFill>
          <a:blip r:embed="rId9">
            <a:alphaModFix/>
          </a:blip>
          <a:stretch>
            <a:fillRect/>
          </a:stretch>
        </p:blipFill>
        <p:spPr>
          <a:xfrm>
            <a:off x="6178750" y="3136500"/>
            <a:ext cx="2315981" cy="172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a:spLocks noGrp="1"/>
          </p:cNvSpPr>
          <p:nvPr>
            <p:ph type="ctrTitle"/>
          </p:nvPr>
        </p:nvSpPr>
        <p:spPr>
          <a:xfrm>
            <a:off x="727950" y="521075"/>
            <a:ext cx="7688100" cy="78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b="0">
                <a:latin typeface="Raleway ExtraBold"/>
                <a:ea typeface="Raleway ExtraBold"/>
                <a:cs typeface="Raleway ExtraBold"/>
                <a:sym typeface="Raleway ExtraBold"/>
              </a:rPr>
              <a:t>User Stories</a:t>
            </a:r>
            <a:endParaRPr sz="3800" b="0">
              <a:latin typeface="Raleway ExtraBold"/>
              <a:ea typeface="Raleway ExtraBold"/>
              <a:cs typeface="Raleway ExtraBold"/>
              <a:sym typeface="Raleway ExtraBold"/>
            </a:endParaRPr>
          </a:p>
        </p:txBody>
      </p:sp>
      <p:sp>
        <p:nvSpPr>
          <p:cNvPr id="148" name="Google Shape;148;p18"/>
          <p:cNvSpPr txBox="1">
            <a:spLocks noGrp="1"/>
          </p:cNvSpPr>
          <p:nvPr>
            <p:ph type="subTitle" idx="1"/>
          </p:nvPr>
        </p:nvSpPr>
        <p:spPr>
          <a:xfrm>
            <a:off x="729625" y="2234300"/>
            <a:ext cx="7688100" cy="1479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666666"/>
              </a:buClr>
              <a:buSzPts val="1600"/>
              <a:buChar char="●"/>
            </a:pPr>
            <a:r>
              <a:rPr lang="en" dirty="0">
                <a:solidFill>
                  <a:srgbClr val="666666"/>
                </a:solidFill>
              </a:rPr>
              <a:t>User Stories  - Sample</a:t>
            </a:r>
            <a:endParaRPr dirty="0">
              <a:solidFill>
                <a:srgbClr val="666666"/>
              </a:solidFill>
            </a:endParaRPr>
          </a:p>
          <a:p>
            <a:pPr marL="457200" lvl="0" indent="-330200" algn="l" rtl="0">
              <a:spcBef>
                <a:spcPts val="0"/>
              </a:spcBef>
              <a:spcAft>
                <a:spcPts val="0"/>
              </a:spcAft>
              <a:buClr>
                <a:srgbClr val="666666"/>
              </a:buClr>
              <a:buSzPts val="1600"/>
              <a:buChar char="●"/>
            </a:pPr>
            <a:r>
              <a:rPr lang="en" dirty="0">
                <a:solidFill>
                  <a:srgbClr val="666666"/>
                </a:solidFill>
              </a:rPr>
              <a:t>User Story Backlog</a:t>
            </a:r>
            <a:endParaRPr dirty="0">
              <a:solidFill>
                <a:srgbClr val="666666"/>
              </a:solidFill>
            </a:endParaRPr>
          </a:p>
          <a:p>
            <a:pPr marL="457200" lvl="0" indent="0" algn="l" rtl="0">
              <a:spcBef>
                <a:spcPts val="0"/>
              </a:spcBef>
              <a:spcAft>
                <a:spcPts val="0"/>
              </a:spcAft>
              <a:buNone/>
            </a:pPr>
            <a:endParaRPr dirty="0">
              <a:solidFill>
                <a:srgbClr val="666666"/>
              </a:solidFill>
            </a:endParaRPr>
          </a:p>
          <a:p>
            <a:pPr marL="457200" lvl="0" indent="-330200" algn="l" rtl="0">
              <a:spcBef>
                <a:spcPts val="0"/>
              </a:spcBef>
              <a:spcAft>
                <a:spcPts val="0"/>
              </a:spcAft>
              <a:buClr>
                <a:srgbClr val="666666"/>
              </a:buClr>
              <a:buSzPts val="1600"/>
              <a:buChar char="●"/>
            </a:pPr>
            <a:r>
              <a:rPr lang="en" dirty="0">
                <a:solidFill>
                  <a:srgbClr val="666666"/>
                </a:solidFill>
              </a:rPr>
              <a:t>Tasks (Enablers) - Sample</a:t>
            </a:r>
            <a:endParaRPr dirty="0">
              <a:solidFill>
                <a:srgbClr val="666666"/>
              </a:solidFill>
            </a:endParaRPr>
          </a:p>
          <a:p>
            <a:pPr marL="457200" lvl="0" indent="-330200" algn="l" rtl="0">
              <a:spcBef>
                <a:spcPts val="0"/>
              </a:spcBef>
              <a:spcAft>
                <a:spcPts val="0"/>
              </a:spcAft>
              <a:buClr>
                <a:srgbClr val="666666"/>
              </a:buClr>
              <a:buSzPts val="1600"/>
              <a:buChar char="●"/>
            </a:pPr>
            <a:r>
              <a:rPr lang="en" dirty="0">
                <a:solidFill>
                  <a:srgbClr val="666666"/>
                </a:solidFill>
              </a:rPr>
              <a:t>Tasks Backlog</a:t>
            </a:r>
            <a:endParaRPr dirty="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727800" y="6922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Stories Description</a:t>
            </a:r>
            <a:endParaRPr b="0">
              <a:latin typeface="Raleway ExtraBold"/>
              <a:ea typeface="Raleway ExtraBold"/>
              <a:cs typeface="Raleway ExtraBold"/>
              <a:sym typeface="Raleway ExtraBold"/>
            </a:endParaRPr>
          </a:p>
        </p:txBody>
      </p:sp>
      <p:pic>
        <p:nvPicPr>
          <p:cNvPr id="154" name="Google Shape;154;p19"/>
          <p:cNvPicPr preferRelativeResize="0"/>
          <p:nvPr/>
        </p:nvPicPr>
        <p:blipFill>
          <a:blip r:embed="rId3">
            <a:alphaModFix/>
          </a:blip>
          <a:stretch>
            <a:fillRect/>
          </a:stretch>
        </p:blipFill>
        <p:spPr>
          <a:xfrm>
            <a:off x="1087575" y="1306000"/>
            <a:ext cx="6363587" cy="361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727800" y="6922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Stories</a:t>
            </a:r>
            <a:endParaRPr b="0">
              <a:latin typeface="Raleway ExtraBold"/>
              <a:ea typeface="Raleway ExtraBold"/>
              <a:cs typeface="Raleway ExtraBold"/>
              <a:sym typeface="Raleway ExtraBold"/>
            </a:endParaRPr>
          </a:p>
        </p:txBody>
      </p:sp>
      <p:pic>
        <p:nvPicPr>
          <p:cNvPr id="160" name="Google Shape;160;p20"/>
          <p:cNvPicPr preferRelativeResize="0"/>
          <p:nvPr/>
        </p:nvPicPr>
        <p:blipFill>
          <a:blip r:embed="rId3">
            <a:alphaModFix/>
          </a:blip>
          <a:stretch>
            <a:fillRect/>
          </a:stretch>
        </p:blipFill>
        <p:spPr>
          <a:xfrm>
            <a:off x="1284525" y="1451850"/>
            <a:ext cx="5105317" cy="350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727800" y="703725"/>
            <a:ext cx="76884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0">
                <a:latin typeface="Raleway ExtraBold"/>
                <a:ea typeface="Raleway ExtraBold"/>
                <a:cs typeface="Raleway ExtraBold"/>
                <a:sym typeface="Raleway ExtraBold"/>
              </a:rPr>
              <a:t>Tasks (Enablers) Description</a:t>
            </a:r>
            <a:endParaRPr b="0">
              <a:latin typeface="Raleway ExtraBold"/>
              <a:ea typeface="Raleway ExtraBold"/>
              <a:cs typeface="Raleway ExtraBold"/>
              <a:sym typeface="Raleway ExtraBold"/>
            </a:endParaRPr>
          </a:p>
        </p:txBody>
      </p:sp>
      <p:pic>
        <p:nvPicPr>
          <p:cNvPr id="166" name="Google Shape;166;p21"/>
          <p:cNvPicPr preferRelativeResize="0"/>
          <p:nvPr/>
        </p:nvPicPr>
        <p:blipFill>
          <a:blip r:embed="rId3">
            <a:alphaModFix/>
          </a:blip>
          <a:stretch>
            <a:fillRect/>
          </a:stretch>
        </p:blipFill>
        <p:spPr>
          <a:xfrm>
            <a:off x="1623625" y="1391325"/>
            <a:ext cx="3611754" cy="35997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1360</Words>
  <Application>Microsoft Office PowerPoint</Application>
  <PresentationFormat>On-screen Show (16:9)</PresentationFormat>
  <Paragraphs>163</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Raleway</vt:lpstr>
      <vt:lpstr>Lato</vt:lpstr>
      <vt:lpstr>Raleway ExtraBold</vt:lpstr>
      <vt:lpstr>Arial</vt:lpstr>
      <vt:lpstr>Trebuchet MS</vt:lpstr>
      <vt:lpstr>Times New Roman</vt:lpstr>
      <vt:lpstr>Raleway Medium</vt:lpstr>
      <vt:lpstr>Streamline</vt:lpstr>
      <vt:lpstr>Squander</vt:lpstr>
      <vt:lpstr>Agenda</vt:lpstr>
      <vt:lpstr>Project Description</vt:lpstr>
      <vt:lpstr>Minimal Viable Product (MVP) </vt:lpstr>
      <vt:lpstr>Technology Used</vt:lpstr>
      <vt:lpstr>User Stories</vt:lpstr>
      <vt:lpstr>Stories Description</vt:lpstr>
      <vt:lpstr>Stories</vt:lpstr>
      <vt:lpstr>Tasks (Enablers) Description</vt:lpstr>
      <vt:lpstr>Tasks (Enablers)</vt:lpstr>
      <vt:lpstr>   Acceptance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Sprint Task Backlog</vt:lpstr>
      <vt:lpstr>Product Backlog </vt:lpstr>
      <vt:lpstr>Project Progress </vt:lpstr>
      <vt:lpstr>Mock Up Design</vt:lpstr>
      <vt:lpstr>PowerPoint Presentation</vt:lpstr>
      <vt:lpstr>Mock Up Design (Continued…) </vt:lpstr>
      <vt:lpstr>   Test Cases</vt:lpstr>
      <vt:lpstr>Test Cases (Continued..)</vt:lpstr>
      <vt:lpstr>Retrospective</vt:lpstr>
      <vt:lpstr>What went well</vt:lpstr>
      <vt:lpstr>What needs improvement</vt:lpstr>
      <vt:lpstr>Action Items</vt:lpstr>
      <vt:lpstr>Idea 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Squander</dc:title>
  <dc:creator>Aakansha Agarwala</dc:creator>
  <cp:lastModifiedBy>Aakansha Agarwala</cp:lastModifiedBy>
  <cp:revision>1</cp:revision>
  <dcterms:modified xsi:type="dcterms:W3CDTF">2022-03-24T17:42:12Z</dcterms:modified>
</cp:coreProperties>
</file>