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9" r:id="rId2"/>
    <p:sldId id="261" r:id="rId3"/>
    <p:sldId id="262" r:id="rId4"/>
    <p:sldId id="263" r:id="rId5"/>
    <p:sldId id="266" r:id="rId6"/>
    <p:sldId id="264" r:id="rId7"/>
    <p:sldId id="285" r:id="rId8"/>
    <p:sldId id="267" r:id="rId9"/>
    <p:sldId id="269" r:id="rId10"/>
    <p:sldId id="270" r:id="rId11"/>
    <p:sldId id="292" r:id="rId12"/>
    <p:sldId id="273" r:id="rId13"/>
    <p:sldId id="276" r:id="rId14"/>
    <p:sldId id="278" r:id="rId15"/>
    <p:sldId id="277" r:id="rId16"/>
    <p:sldId id="279" r:id="rId17"/>
    <p:sldId id="280" r:id="rId18"/>
    <p:sldId id="28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C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229C4-B328-48B2-8B83-F27E1A69CDAE}" v="12" dt="2024-03-06T03:42:55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/>
    <p:restoredTop sz="94762"/>
  </p:normalViewPr>
  <p:slideViewPr>
    <p:cSldViewPr snapToGrid="0">
      <p:cViewPr varScale="1">
        <p:scale>
          <a:sx n="121" d="100"/>
          <a:sy n="121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Chopra" userId="4706842123cdf38d" providerId="Windows Live" clId="Web-{FE9229C4-B328-48B2-8B83-F27E1A69CDAE}"/>
    <pc:docChg chg="addSld delSld modSld">
      <pc:chgData name="Dinesh Chopra" userId="4706842123cdf38d" providerId="Windows Live" clId="Web-{FE9229C4-B328-48B2-8B83-F27E1A69CDAE}" dt="2024-03-06T03:42:55.056" v="12"/>
      <pc:docMkLst>
        <pc:docMk/>
      </pc:docMkLst>
      <pc:sldChg chg="addSp delSp modSp">
        <pc:chgData name="Dinesh Chopra" userId="4706842123cdf38d" providerId="Windows Live" clId="Web-{FE9229C4-B328-48B2-8B83-F27E1A69CDAE}" dt="2024-03-06T03:42:55.056" v="12"/>
        <pc:sldMkLst>
          <pc:docMk/>
          <pc:sldMk cId="258104746" sldId="265"/>
        </pc:sldMkLst>
        <pc:picChg chg="add del mod">
          <ac:chgData name="Dinesh Chopra" userId="4706842123cdf38d" providerId="Windows Live" clId="Web-{FE9229C4-B328-48B2-8B83-F27E1A69CDAE}" dt="2024-03-06T03:42:55.056" v="12"/>
          <ac:picMkLst>
            <pc:docMk/>
            <pc:sldMk cId="258104746" sldId="265"/>
            <ac:picMk id="3" creationId="{1B8A9B7F-7476-FE33-E51C-7CD45C5DD1F6}"/>
          </ac:picMkLst>
        </pc:picChg>
      </pc:sldChg>
      <pc:sldChg chg="addSp delSp modSp add del replId">
        <pc:chgData name="Dinesh Chopra" userId="4706842123cdf38d" providerId="Windows Live" clId="Web-{FE9229C4-B328-48B2-8B83-F27E1A69CDAE}" dt="2024-03-06T03:42:50.009" v="11"/>
        <pc:sldMkLst>
          <pc:docMk/>
          <pc:sldMk cId="1976354196" sldId="346"/>
        </pc:sldMkLst>
        <pc:spChg chg="add del mod">
          <ac:chgData name="Dinesh Chopra" userId="4706842123cdf38d" providerId="Windows Live" clId="Web-{FE9229C4-B328-48B2-8B83-F27E1A69CDAE}" dt="2024-03-06T03:40:02.239" v="9"/>
          <ac:spMkLst>
            <pc:docMk/>
            <pc:sldMk cId="1976354196" sldId="346"/>
            <ac:spMk id="4" creationId="{806910BC-8160-F5E6-0878-16F76AB11FA3}"/>
          </ac:spMkLst>
        </pc:spChg>
        <pc:picChg chg="add del">
          <ac:chgData name="Dinesh Chopra" userId="4706842123cdf38d" providerId="Windows Live" clId="Web-{FE9229C4-B328-48B2-8B83-F27E1A69CDAE}" dt="2024-03-06T03:42:47.556" v="10"/>
          <ac:picMkLst>
            <pc:docMk/>
            <pc:sldMk cId="1976354196" sldId="346"/>
            <ac:picMk id="11" creationId="{A0E06826-8E85-8FD4-A12C-D70C818EF3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F4DD0-FCB2-1A46-9C01-1FC9536E2E6F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AC360-C2D1-6747-AA67-337945D5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4333-EDCB-768D-D694-4FA374C88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8F6BA-A771-5199-B454-4137B42B8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C62A8-5E14-FA7C-D2D9-A91C5617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ADB1-111D-22D3-EDB1-E043DC32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105E-4498-96A3-0C5F-A5E57928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9540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33A4-C03D-26A7-C451-392D04E6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9E290-0E60-50DC-3A6D-AFC921C4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BB31-5065-A920-BCE3-A6379F31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F398-CC52-3E67-DDF6-C862313C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AE45-AD9E-08FA-1F71-75DFC9E0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5106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91D67-8C5B-5055-B5D2-6BAAE7E95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31080-7646-1B9C-C36F-D2F6BB874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04C4-6EA5-D815-E9B2-7CDBB94E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FDD0D-44E3-A86F-6F17-A722DA9F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17A5-F8F0-AA31-71DF-34D65849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49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6418-E00D-D82B-5A6A-A2532DB4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6B97-B778-7455-F70C-FD8D34E3F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7FB2-C318-A7C1-BABA-0AC6FA5B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C2A1-527D-0AA9-D04D-3D2766CE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0CB2-5293-8DFA-B3B2-A0B592B4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9551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FA87-C082-E0DD-3D37-67F1640E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F515E-EB4A-D143-3D90-D5CB68882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5D29-75FB-CFE9-A973-A208274B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8659-4604-1E12-A046-E65E9BFA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55C1A-5CB6-A517-F4CC-78B642B3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348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4BD7-8381-6AF7-2A34-97F11643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5CF0-745C-8F39-DDFC-095163A6D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486A-0B81-6F67-77F7-3933C2505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EC8B-FF84-E5F1-CD4B-B7DEE25F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1157-B890-E7C2-8551-9CFA55DF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34098-4893-052D-13DF-57AA3726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502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ED4B-5B6D-B5E5-67B7-D97BFC6B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83AD3-D8DD-C9C8-4A8D-6E90DEED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0F8FC-1E86-8328-5873-1F1FD454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1E56A-9B29-8C99-0F9B-DFA73577B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51D20-42E2-AA82-6A29-ED75844F6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06B38-A61F-CFF2-455E-2A0DB1CB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ADB39-BBED-F460-3284-9B01BBA7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78CB4-F5B2-2F08-FCB4-B7EFC7D9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718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DB33-3161-3CA7-5DA9-9AEFA7BE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9199-60FE-8A27-4D17-58FA57F0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772E0-839B-C3B1-7E64-0C867735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A1759-598D-988C-8124-2E5044B1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382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1F3F0-F2B3-F675-7BAB-1AD2134A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5/21/24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4FB0A-DFB7-0737-F37C-440DCA48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7C01-947E-5E24-DB3F-90342EF0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2578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1832-2691-E74A-0F3A-2DE9A6E4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D6CD-D7DC-A4E9-FD78-EA239F4F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0C722-544A-95F1-1DAD-FAD83B663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BCDEF-8A4D-1FA5-888F-D5A3A2CE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4BD8F-AAAC-F32F-ABC2-37A3D3BC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9EF9-CB21-BEC5-2A25-591C945D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7683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CBD3-5050-C329-F415-37149188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2BE8C-8AFF-7B97-17DD-E10D476C8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1A6C9-352E-F0FC-857A-200063A7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AEC32-A02D-AF36-A64E-290A392B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0ECF5-F111-F43D-1DD0-2623EE22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D8375-499D-DCA7-5D7B-91DD95B7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198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89A0B-DE9F-F1C6-643E-DCA32D53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3DDAA-3094-DBCE-F38B-123FB91F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0BF9E-5E8A-1649-84DC-281A5BAAC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AA55-1E9E-7548-B8E8-57DCFFC5FA21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DD1E-16D6-9C67-B90A-3F23927ED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0268-EDD9-BFDA-9A07-5241871BF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AF964-8046-4986-333A-413E3F587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881708-A124-2C3C-5ED7-415072930F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 descr="A logo with lines and text&#10;&#10;Description automatically generated">
            <a:extLst>
              <a:ext uri="{FF2B5EF4-FFF2-40B4-BE49-F238E27FC236}">
                <a16:creationId xmlns:a16="http://schemas.microsoft.com/office/drawing/2014/main" id="{9352C078-243C-067B-2F8E-B5A5E277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599" y="1472832"/>
            <a:ext cx="4604800" cy="460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693E6C-33AD-1342-B4F1-1F64E23B9BA9}"/>
              </a:ext>
            </a:extLst>
          </p:cNvPr>
          <p:cNvSpPr txBox="1"/>
          <p:nvPr/>
        </p:nvSpPr>
        <p:spPr>
          <a:xfrm>
            <a:off x="475421" y="506772"/>
            <a:ext cx="1124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2DB5B"/>
                </a:solidFill>
              </a:rPr>
              <a:t>The Generative AI Revolution</a:t>
            </a:r>
            <a:endParaRPr lang="en-IN" sz="3600" dirty="0">
              <a:solidFill>
                <a:srgbClr val="F2DB5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A25B9-E76F-48BF-33E7-28E630649DB8}"/>
              </a:ext>
            </a:extLst>
          </p:cNvPr>
          <p:cNvSpPr txBox="1"/>
          <p:nvPr/>
        </p:nvSpPr>
        <p:spPr>
          <a:xfrm>
            <a:off x="9483968" y="6397361"/>
            <a:ext cx="27096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F2DB5B"/>
                </a:solidFill>
              </a:rPr>
              <a:t>Day 4: 21 May 2024</a:t>
            </a:r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AF00D-FABE-4CD8-F3AA-FDDBC4C7B303}"/>
              </a:ext>
            </a:extLst>
          </p:cNvPr>
          <p:cNvSpPr txBox="1"/>
          <p:nvPr/>
        </p:nvSpPr>
        <p:spPr>
          <a:xfrm>
            <a:off x="475421" y="6397361"/>
            <a:ext cx="27096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F2DB5B"/>
                </a:solidFill>
              </a:rPr>
              <a:t>www.edquest.io</a:t>
            </a:r>
            <a:endParaRPr lang="en-US" sz="24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6EF51-1492-2065-E44B-7806534AF234}"/>
              </a:ext>
            </a:extLst>
          </p:cNvPr>
          <p:cNvSpPr txBox="1"/>
          <p:nvPr/>
        </p:nvSpPr>
        <p:spPr>
          <a:xfrm>
            <a:off x="4923692" y="6397361"/>
            <a:ext cx="301951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F2DB5B"/>
                </a:solidFill>
              </a:rPr>
              <a:t>Mail: info@edquest.io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92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C846C-B4CC-85D1-32F5-075A98C52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4FE8DC-1DCB-8295-A5C8-6A7D32C1E7D8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01296-CB96-364F-76ED-4C4641043612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FCC6C-367A-25B6-C9FA-0DEEA2F5D44D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86A9679F-7295-2830-5BAE-9CD5CE15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C4DBF30E-7FA0-FB38-2775-4D505657B118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b="1">
                <a:solidFill>
                  <a:schemeClr val="tx1"/>
                </a:solidFill>
              </a:rPr>
              <a:t>Image Generation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C118175E-0C36-656A-8535-B806028926C2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6380" indent="-246380">
              <a:spcBef>
                <a:spcPts val="0"/>
              </a:spcBef>
              <a:buSzPts val="2800"/>
            </a:pPr>
            <a:r>
              <a:rPr lang="en-US"/>
              <a:t>Generate image for product portfolio</a:t>
            </a:r>
          </a:p>
          <a:p>
            <a:pPr marL="246380" indent="-246380">
              <a:buSzPts val="2800"/>
            </a:pPr>
            <a:r>
              <a:rPr lang="en-US"/>
              <a:t>Marketing creative</a:t>
            </a:r>
          </a:p>
          <a:p>
            <a:pPr marL="246380" lvl="0" indent="-2463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en-US"/>
              <a:t>Advertisement</a:t>
            </a:r>
          </a:p>
          <a:p>
            <a:pPr marL="246380" lvl="0" indent="-2463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en-US"/>
              <a:t>Product design</a:t>
            </a:r>
          </a:p>
          <a:p>
            <a:pPr marL="246380" lvl="0" indent="-2463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en-US"/>
              <a:t>E-commerce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1997E-DFCD-E7CF-0DC7-A3B2306E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36995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C846C-B4CC-85D1-32F5-075A98C52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4FE8DC-1DCB-8295-A5C8-6A7D32C1E7D8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01296-CB96-364F-76ED-4C4641043612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FCC6C-367A-25B6-C9FA-0DEEA2F5D44D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86A9679F-7295-2830-5BAE-9CD5CE15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C4DBF30E-7FA0-FB38-2775-4D505657B118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b="1">
                <a:solidFill>
                  <a:schemeClr val="tx1"/>
                </a:solidFill>
              </a:rPr>
              <a:t>Image Generation: LLM/Tool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C118175E-0C36-656A-8535-B806028926C2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6380" indent="-246380">
              <a:spcBef>
                <a:spcPts val="0"/>
              </a:spcBef>
              <a:buSzPts val="2800"/>
            </a:pPr>
            <a:r>
              <a:rPr lang="en-US" dirty="0"/>
              <a:t>DALLE-3</a:t>
            </a:r>
          </a:p>
          <a:p>
            <a:pPr marL="246380" indent="-246380">
              <a:buClr>
                <a:srgbClr val="000000"/>
              </a:buClr>
              <a:buSzPts val="2800"/>
            </a:pPr>
            <a:r>
              <a:rPr lang="en-US" dirty="0"/>
              <a:t>Midjourney</a:t>
            </a:r>
          </a:p>
          <a:p>
            <a:pPr marL="246380" indent="-246380">
              <a:buClr>
                <a:srgbClr val="000000"/>
              </a:buClr>
              <a:buSzPts val="2800"/>
              <a:buFont typeface="Arial,Sans-Serif"/>
            </a:pPr>
            <a:r>
              <a:rPr lang="en-US" dirty="0"/>
              <a:t>Adobe Firefly</a:t>
            </a:r>
          </a:p>
          <a:p>
            <a:pPr marL="246380" indent="-246380">
              <a:buClr>
                <a:srgbClr val="000000"/>
              </a:buClr>
              <a:buSzPts val="2800"/>
              <a:buFont typeface="Arial,Sans-Serif"/>
            </a:pPr>
            <a:r>
              <a:rPr lang="en-US" dirty="0"/>
              <a:t>Google Bard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A46F-A662-C1F1-03D4-6BD7752B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39118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EB67A-4D59-9A5E-E20C-730027656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168849-C438-3408-2646-2F263091643C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E5568-B059-F0DD-EFDD-E9407DFCCB17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DCEB4-816D-E8F0-C9BE-69087E26997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8ABDE0C0-86F2-9C5D-04EB-D2BA6D913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1621C28F-9612-A780-DB02-B9CBFB5AB5D9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b="1">
                <a:solidFill>
                  <a:schemeClr val="tx1"/>
                </a:solidFill>
              </a:rPr>
              <a:t>Task: Summarization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9D570A26-D3D6-2067-0048-321B20E47874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/>
              <a:t>Summarize large piece of text or document into smaller piece by retaining the key point: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914400" lvl="2">
              <a:spcBef>
                <a:spcPts val="0"/>
              </a:spcBef>
              <a:buSzPts val="2800"/>
            </a:pPr>
            <a:r>
              <a:rPr lang="en-US" sz="2400"/>
              <a:t>Summarize email, documents and meeting notes</a:t>
            </a:r>
          </a:p>
          <a:p>
            <a:pPr marL="914400" lvl="2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sz="2400"/>
              <a:t>Summarize complex legal, policy and regulation documents</a:t>
            </a:r>
          </a:p>
          <a:p>
            <a:pPr marL="914400" lvl="2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sz="2400"/>
              <a:t>Summarize feedbacks, description and report</a:t>
            </a:r>
          </a:p>
          <a:p>
            <a:pPr marL="0" indent="0" algn="ctr">
              <a:spcBef>
                <a:spcPts val="0"/>
              </a:spcBef>
              <a:buClr>
                <a:prstClr val="black"/>
              </a:buClr>
              <a:buSzPts val="2800"/>
              <a:buNone/>
            </a:pPr>
            <a:endParaRPr lang="en-US"/>
          </a:p>
          <a:p>
            <a:pPr indent="-457200">
              <a:spcBef>
                <a:spcPts val="0"/>
              </a:spcBef>
              <a:buClr>
                <a:srgbClr val="000000"/>
              </a:buClr>
              <a:buSzPts val="2800"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6CE08-BFB2-910C-34C7-68615581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4412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A7FE8-367F-5863-DD91-4800DF67D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EC99D1-8FB2-F8D1-AD9F-181DB8CC7609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1B99DB-07B4-688B-F139-85337B7C1B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A85BB-1C62-00EE-BBDF-1BE2E4785726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E2740ACC-E986-B275-9734-6DBB6A22D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6B1CDDFB-98B4-901D-3851-7679C0D80E70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b="1">
                <a:solidFill>
                  <a:schemeClr val="tx1"/>
                </a:solidFill>
              </a:rPr>
              <a:t>Task: Search or Extraction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6262E06E-5D32-C827-6B9A-61796141A440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/>
              <a:t>Search for or extract relevant text, numbers or data from a large corpus of text: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914400" lvl="2">
              <a:spcBef>
                <a:spcPts val="0"/>
              </a:spcBef>
              <a:buSzPts val="2800"/>
            </a:pPr>
            <a:r>
              <a:rPr lang="en-US" sz="2400" dirty="0"/>
              <a:t>Extract customer journey and life-cycle for product</a:t>
            </a:r>
          </a:p>
          <a:p>
            <a:pPr marL="914400" lvl="2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sz="2400" dirty="0"/>
              <a:t>Extract relevant information from knowledge base </a:t>
            </a:r>
          </a:p>
          <a:p>
            <a:pPr marL="914400" lvl="2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sz="2400" dirty="0"/>
              <a:t>Extract relevant piece of information from large document</a:t>
            </a:r>
          </a:p>
          <a:p>
            <a:pPr marL="0" indent="0" algn="ctr">
              <a:spcBef>
                <a:spcPts val="0"/>
              </a:spcBef>
              <a:buClr>
                <a:prstClr val="black"/>
              </a:buClr>
              <a:buSzPts val="2800"/>
              <a:buNone/>
            </a:pPr>
            <a:endParaRPr lang="en-US"/>
          </a:p>
          <a:p>
            <a:pPr indent="-457200">
              <a:spcBef>
                <a:spcPts val="0"/>
              </a:spcBef>
              <a:buClr>
                <a:srgbClr val="000000"/>
              </a:buClr>
              <a:buSzPts val="2800"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AC9F3-AC41-06C2-4252-28DD4C4B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365278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8B380-5238-F0EA-DF3E-C5288DC6A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6FEF90-4116-24C1-7E8C-ADAA469002A6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7183F-8D01-A5E0-E418-C353FF11F9F5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C96A6-31F7-D211-8693-8964644159A7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4A5E9CAD-C682-EA6D-AA47-8C73ECFC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F6413B35-405D-67CA-A37D-E3BA832C7E29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b="1">
                <a:solidFill>
                  <a:schemeClr val="tx1"/>
                </a:solidFill>
              </a:rPr>
              <a:t>Task: Classification or Tagging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2B3EBABA-22D8-BC75-952F-7420C9DC031E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/>
              <a:t>Classify, tag of cluster text or documents as per your defined categories: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914400" lvl="2">
              <a:spcBef>
                <a:spcPts val="0"/>
              </a:spcBef>
              <a:buSzPts val="2800"/>
            </a:pPr>
            <a:r>
              <a:rPr lang="en-US" sz="2400"/>
              <a:t>Classify review</a:t>
            </a:r>
          </a:p>
          <a:p>
            <a:pPr marL="914400" lvl="2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sz="2400"/>
              <a:t>Classify news and blog</a:t>
            </a:r>
          </a:p>
          <a:p>
            <a:pPr marL="914400" lvl="2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sz="2400"/>
              <a:t>Classify product</a:t>
            </a:r>
          </a:p>
          <a:p>
            <a:pPr marL="0" indent="0" algn="ctr">
              <a:spcBef>
                <a:spcPts val="0"/>
              </a:spcBef>
              <a:buClr>
                <a:prstClr val="black"/>
              </a:buClr>
              <a:buSzPts val="2800"/>
              <a:buNone/>
            </a:pPr>
            <a:endParaRPr lang="en-US"/>
          </a:p>
          <a:p>
            <a:pPr indent="-457200">
              <a:spcBef>
                <a:spcPts val="0"/>
              </a:spcBef>
              <a:buClr>
                <a:srgbClr val="000000"/>
              </a:buClr>
              <a:buSzPts val="2800"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1437B-5305-BC59-79C1-933ACC46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219923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28740-4C0F-200F-DD21-D1DDCD011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45D5F2-99CA-C554-7473-74FA359A0AC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011D3-D289-3E2B-DD50-5A6F5BAD3351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147B6-1A27-C61B-9D76-CDE0B1A29888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AA55B8F8-6A49-B330-7746-3096EC7F6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65C63C3-590D-6F28-33A4-8A390C38DF90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b="1">
                <a:solidFill>
                  <a:schemeClr val="tx1"/>
                </a:solidFill>
              </a:rPr>
              <a:t>Task: Editing or Rewriting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A7E88672-1454-4F62-DF68-70DC3E3BA62C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/>
              <a:t>Edit or re-write existing piece of text in such a way that suit your requirements: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914400" lvl="2">
              <a:spcBef>
                <a:spcPts val="0"/>
              </a:spcBef>
              <a:buSzPts val="2800"/>
            </a:pPr>
            <a:r>
              <a:rPr lang="en-US" sz="2400"/>
              <a:t>Edit text to correct the grammar</a:t>
            </a:r>
          </a:p>
          <a:p>
            <a:pPr marL="914400" lvl="2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sz="2400"/>
              <a:t>Re-write to change the style and tone</a:t>
            </a:r>
          </a:p>
          <a:p>
            <a:pPr marL="914400" lvl="2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sz="2400"/>
              <a:t>Edit or re-write campaign for personalize touch in marketing</a:t>
            </a:r>
          </a:p>
          <a:p>
            <a:pPr marL="0" indent="0" algn="ctr">
              <a:spcBef>
                <a:spcPts val="0"/>
              </a:spcBef>
              <a:buClr>
                <a:prstClr val="black"/>
              </a:buClr>
              <a:buSzPts val="2800"/>
              <a:buNone/>
            </a:pPr>
            <a:endParaRPr lang="en-US"/>
          </a:p>
          <a:p>
            <a:pPr indent="-457200">
              <a:spcBef>
                <a:spcPts val="0"/>
              </a:spcBef>
              <a:buClr>
                <a:srgbClr val="000000"/>
              </a:buClr>
              <a:buSzPts val="2800"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C51FC-0412-6C83-8EA1-D038A338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8194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8F3C9-668F-8619-E08E-FA3F32F3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DEC206-6EAC-3110-8A8A-5328A09962DC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C96DB5-0065-0E43-205B-0736A3615E22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33873-F0DE-4886-81E6-5D8FE5E9D903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C7A1956E-65BF-8D40-8F68-493DE0B5C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D8C9BA1B-76BD-D159-0C13-50D1C03756DD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b="1">
                <a:solidFill>
                  <a:schemeClr val="tx1"/>
                </a:solidFill>
              </a:rPr>
              <a:t>Task: Analysis or Interpretation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A14B4BB1-2784-81F7-2495-E0CBFF444800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/>
              <a:t>Analyse or interpret a large piece of text to get the relevant insight: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914400" lvl="2">
              <a:spcBef>
                <a:spcPts val="0"/>
              </a:spcBef>
              <a:buSzPts val="2800"/>
            </a:pPr>
            <a:r>
              <a:rPr lang="en-US" sz="2400"/>
              <a:t>Analyse customer call and feedback to find customer issue</a:t>
            </a:r>
          </a:p>
          <a:p>
            <a:pPr marL="914400" lvl="2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sz="2400"/>
              <a:t>Analyse and interpret financial data</a:t>
            </a:r>
          </a:p>
          <a:p>
            <a:pPr marL="914400" lvl="2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sz="2400"/>
              <a:t>Analyse code for root cause and automation</a:t>
            </a:r>
          </a:p>
          <a:p>
            <a:pPr marL="0" indent="0" algn="ctr">
              <a:spcBef>
                <a:spcPts val="0"/>
              </a:spcBef>
              <a:buClr>
                <a:prstClr val="black"/>
              </a:buClr>
              <a:buSzPts val="2800"/>
              <a:buNone/>
            </a:pPr>
            <a:endParaRPr lang="en-US"/>
          </a:p>
          <a:p>
            <a:pPr indent="-457200">
              <a:spcBef>
                <a:spcPts val="0"/>
              </a:spcBef>
              <a:buClr>
                <a:srgbClr val="000000"/>
              </a:buClr>
              <a:buSzPts val="2800"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C4920-E4FE-606A-1F56-85A336D6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5654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B4C1B-9A1D-4EBD-CD79-C351218F6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1B9E18-F55A-D2BF-7DD4-302DB10FDDDA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55ED8-9A1C-C79C-0BC1-50462050B3CF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D1A52-1CA3-D03B-E604-B3C7DBC01073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C2828C93-4CC3-F243-1BA8-C1B47A37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6CCB527F-F060-1FF9-BE14-0AD8183FE60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b="1">
                <a:solidFill>
                  <a:schemeClr val="tx1"/>
                </a:solidFill>
              </a:rPr>
              <a:t>Concern about AI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F58C094E-1D2C-72B4-54FC-BC76D166AF4C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6380" indent="-246380">
              <a:spcBef>
                <a:spcPts val="0"/>
              </a:spcBef>
              <a:buSzPts val="2800"/>
            </a:pPr>
            <a:r>
              <a:rPr lang="en-US"/>
              <a:t>Amplifying humanity's worst impulses</a:t>
            </a:r>
          </a:p>
          <a:p>
            <a:pPr marL="246380" indent="-246380">
              <a:buSzPts val="2800"/>
            </a:pPr>
            <a:r>
              <a:rPr lang="en-US"/>
              <a:t>Job loss like radiologist</a:t>
            </a:r>
          </a:p>
          <a:p>
            <a:pPr marL="246380" indent="-246380">
              <a:buSzPts val="2800"/>
            </a:pPr>
            <a:r>
              <a:rPr lang="en-US"/>
              <a:t>Human extinction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B35C6-E571-DA2F-FBF0-769695A8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355548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99EF6-B6EB-1546-C649-38BF74D45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E05D46-F696-539F-AC21-71D6C9712E40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8EC48-ABB7-338A-523F-48853599AD8F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0C6B4-9E73-1C5C-3362-C3EA4CB239D9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81FBA138-A15B-BD4C-8A94-7CE2539C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4898ED0F-A4DB-4913-A573-26B5B0AAFB8A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b="1">
                <a:solidFill>
                  <a:schemeClr val="tx1"/>
                </a:solidFill>
              </a:rPr>
              <a:t>Dimensions of Responsible AI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A37D9F17-7DEA-0A05-65EA-BB15BCAE2B68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6380" indent="-246380">
              <a:spcBef>
                <a:spcPts val="0"/>
              </a:spcBef>
              <a:buSzPts val="2800"/>
            </a:pPr>
            <a:r>
              <a:rPr lang="en-US" b="1"/>
              <a:t>Fairness: </a:t>
            </a:r>
            <a:r>
              <a:rPr lang="en-US"/>
              <a:t>Ensure AI does not amplify biases</a:t>
            </a:r>
          </a:p>
          <a:p>
            <a:pPr marL="246380" indent="-246380">
              <a:buSzPts val="2800"/>
            </a:pPr>
            <a:r>
              <a:rPr lang="en-US" b="1"/>
              <a:t>Transparency: </a:t>
            </a:r>
            <a:r>
              <a:rPr lang="en-US"/>
              <a:t>AI decisions should be understandable</a:t>
            </a:r>
          </a:p>
          <a:p>
            <a:pPr marL="246380" indent="-246380">
              <a:buSzPts val="2800"/>
            </a:pPr>
            <a:r>
              <a:rPr lang="en-US" b="1"/>
              <a:t>Privacy: </a:t>
            </a:r>
            <a:r>
              <a:rPr lang="en-US"/>
              <a:t>Protect user data and ensure confidentiality</a:t>
            </a:r>
          </a:p>
          <a:p>
            <a:pPr marL="246380" indent="-246380">
              <a:buSzPts val="2800"/>
            </a:pPr>
            <a:r>
              <a:rPr lang="en-US" b="1"/>
              <a:t>Security: </a:t>
            </a:r>
            <a:r>
              <a:rPr lang="en-US"/>
              <a:t>Safeguard AI systems from malicious attacks</a:t>
            </a:r>
          </a:p>
          <a:p>
            <a:pPr marL="246380" indent="-246380">
              <a:buSzPts val="2800"/>
            </a:pPr>
            <a:r>
              <a:rPr lang="en-US" b="1"/>
              <a:t>Ethical Use: </a:t>
            </a:r>
            <a:r>
              <a:rPr lang="en-US"/>
              <a:t>Ensuring AI is used for beneficial purpose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174BC-17EC-23CA-F6A5-B520A61A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78162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9769D-EF18-5118-4CCB-7CB2185FD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8D4C19-34E4-903D-AACB-C48A001F31ED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8EC8D-4E4E-482C-AEB4-07206B5A430B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4A2EA-D6AF-DE3F-1643-6C1D0CF9264E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B3ADEA0D-6A67-D508-5F65-8C1A8783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5392BED1-6C9D-6DE8-261B-B6FD56314BC4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b="1">
                <a:solidFill>
                  <a:schemeClr val="tx1"/>
                </a:solidFill>
              </a:rPr>
              <a:t>Opportunity Create by AI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5E5B6AF2-7F83-23D8-BEE4-8F8423A7837A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6380" indent="-246380">
              <a:spcBef>
                <a:spcPts val="0"/>
              </a:spcBef>
              <a:buSzPts val="2800"/>
            </a:pPr>
            <a:r>
              <a:rPr lang="en-US" dirty="0"/>
              <a:t>Prompt Engineering</a:t>
            </a:r>
          </a:p>
          <a:p>
            <a:pPr marL="246380" indent="-246380">
              <a:buSzPts val="2800"/>
            </a:pPr>
            <a:r>
              <a:rPr lang="en-US" dirty="0"/>
              <a:t>Generative AI Developer</a:t>
            </a:r>
          </a:p>
          <a:p>
            <a:pPr marL="246380" indent="-246380">
              <a:buSzPts val="2800"/>
            </a:pPr>
            <a:r>
              <a:rPr lang="en-US" dirty="0"/>
              <a:t>AI-assisted Designer</a:t>
            </a:r>
          </a:p>
          <a:p>
            <a:pPr marL="246380" indent="-246380">
              <a:buSzPts val="2800"/>
            </a:pPr>
            <a:r>
              <a:rPr lang="en-US" dirty="0"/>
              <a:t>Digital Artist</a:t>
            </a:r>
          </a:p>
          <a:p>
            <a:pPr marL="246380" indent="-246380">
              <a:buSzPts val="2800"/>
            </a:pPr>
            <a:r>
              <a:rPr lang="en-US" dirty="0"/>
              <a:t>Content Creator using AI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AD880-55B8-0CF6-F162-40B48404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11251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57DD7-E76B-AC95-5274-6D125EAE2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4EF01B-89C6-294E-35F1-6846D0853F20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FC1BD-D5DB-8EE4-D66C-FA4A4D6C4449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38293-D3F2-9C45-900F-E8074AAC8C54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2DBCEFAC-F070-90EA-7054-93AF0BF3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A67AF4C1-F555-A0E9-F1C9-92353D5861D8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lang="en-US" b="1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B93B7017-9EB8-844E-1A79-CBE31C57C268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6380" lvl="0" indent="-2463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en-US" dirty="0">
                <a:solidFill>
                  <a:srgbClr val="000000"/>
                </a:solidFill>
              </a:rPr>
              <a:t>Impact of GenAI across different Industry</a:t>
            </a:r>
          </a:p>
          <a:p>
            <a:pPr marL="246380" lvl="0" indent="-2463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en-US" dirty="0">
                <a:solidFill>
                  <a:srgbClr val="000000"/>
                </a:solidFill>
              </a:rPr>
              <a:t>Task performed by GenAI and Impact</a:t>
            </a:r>
            <a:endParaRPr dirty="0">
              <a:solidFill>
                <a:srgbClr val="000000"/>
              </a:solidFill>
            </a:endParaRPr>
          </a:p>
          <a:p>
            <a:pPr marL="246380" indent="-246380">
              <a:buClr>
                <a:srgbClr val="000000"/>
              </a:buClr>
              <a:buSzPts val="2800"/>
            </a:pPr>
            <a:r>
              <a:rPr lang="en-US" dirty="0">
                <a:solidFill>
                  <a:srgbClr val="000000"/>
                </a:solidFill>
              </a:rPr>
              <a:t>Concern about AI</a:t>
            </a:r>
          </a:p>
          <a:p>
            <a:pPr marL="246380" lvl="0" indent="-24638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dirty="0">
                <a:solidFill>
                  <a:srgbClr val="000000"/>
                </a:solidFill>
              </a:rPr>
              <a:t>Responsible AI</a:t>
            </a:r>
          </a:p>
          <a:p>
            <a:pPr marL="246380" indent="-246380">
              <a:buClr>
                <a:srgbClr val="000000"/>
              </a:buClr>
              <a:buSzPts val="2800"/>
            </a:pPr>
            <a:r>
              <a:rPr lang="en-US" dirty="0"/>
              <a:t>Opportunity created by AI</a:t>
            </a:r>
          </a:p>
          <a:p>
            <a:pPr marL="246380" indent="-246380">
              <a:buClr>
                <a:srgbClr val="000000"/>
              </a:buClr>
              <a:buSzPts val="2800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CE97E-A595-481E-86BF-90685FF6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23961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8861B-C4B3-5752-3946-0B6BD0AB0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CF47B6-DC79-184A-9C72-99ABA1AA2D57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FA2B40-B275-5562-4AD3-1178CDE4B2A5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13005-C11E-A15F-B1F4-86B7F367B105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0496BD3D-AAB5-725F-2F4D-683CBB1A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4" name="Google Shape;155;p9">
            <a:extLst>
              <a:ext uri="{FF2B5EF4-FFF2-40B4-BE49-F238E27FC236}">
                <a16:creationId xmlns:a16="http://schemas.microsoft.com/office/drawing/2014/main" id="{8A89E930-C0D3-D2BB-BC7B-937AA2661322}"/>
              </a:ext>
            </a:extLst>
          </p:cNvPr>
          <p:cNvSpPr txBox="1">
            <a:spLocks noGrp="1"/>
          </p:cNvSpPr>
          <p:nvPr/>
        </p:nvSpPr>
        <p:spPr>
          <a:xfrm>
            <a:off x="976325" y="2702725"/>
            <a:ext cx="99774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</a:pPr>
            <a:r>
              <a:rPr lang="en-US" sz="3900">
                <a:solidFill>
                  <a:schemeClr val="dk1"/>
                </a:solidFill>
              </a:rPr>
              <a:t>“</a:t>
            </a:r>
            <a:r>
              <a:rPr lang="en-US" sz="3900" b="1">
                <a:solidFill>
                  <a:schemeClr val="dk1"/>
                </a:solidFill>
              </a:rPr>
              <a:t>AI</a:t>
            </a:r>
            <a:r>
              <a:rPr lang="en-US" sz="3900">
                <a:solidFill>
                  <a:schemeClr val="dk1"/>
                </a:solidFill>
              </a:rPr>
              <a:t> is impacting various industries by automating the entire job or part of job.”</a:t>
            </a:r>
            <a:endParaRPr sz="390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BF568E-60F5-076D-0ABE-B484166C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181774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b="1" dirty="0">
                <a:solidFill>
                  <a:schemeClr val="tx1"/>
                </a:solidFill>
              </a:rPr>
              <a:t>Impact of GenAI across Industry</a:t>
            </a:r>
          </a:p>
        </p:txBody>
      </p:sp>
      <p:grpSp>
        <p:nvGrpSpPr>
          <p:cNvPr id="4" name="Google Shape;161;g2b25827427c_0_6">
            <a:extLst>
              <a:ext uri="{FF2B5EF4-FFF2-40B4-BE49-F238E27FC236}">
                <a16:creationId xmlns:a16="http://schemas.microsoft.com/office/drawing/2014/main" id="{CF5A1D5B-1F5B-01E1-05AE-515A7980EDF6}"/>
              </a:ext>
            </a:extLst>
          </p:cNvPr>
          <p:cNvGrpSpPr/>
          <p:nvPr/>
        </p:nvGrpSpPr>
        <p:grpSpPr>
          <a:xfrm>
            <a:off x="2123469" y="5174875"/>
            <a:ext cx="7941981" cy="857785"/>
            <a:chOff x="2123469" y="5174875"/>
            <a:chExt cx="5957975" cy="643500"/>
          </a:xfrm>
        </p:grpSpPr>
        <p:sp>
          <p:nvSpPr>
            <p:cNvPr id="41" name="Google Shape;162;g2b25827427c_0_6">
              <a:extLst>
                <a:ext uri="{FF2B5EF4-FFF2-40B4-BE49-F238E27FC236}">
                  <a16:creationId xmlns:a16="http://schemas.microsoft.com/office/drawing/2014/main" id="{DDCBCD30-3B2C-FB07-0746-50242EDE8CC5}"/>
                </a:ext>
              </a:extLst>
            </p:cNvPr>
            <p:cNvSpPr/>
            <p:nvPr/>
          </p:nvSpPr>
          <p:spPr>
            <a:xfrm>
              <a:off x="4258844" y="5174875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3;g2b25827427c_0_6">
              <a:extLst>
                <a:ext uri="{FF2B5EF4-FFF2-40B4-BE49-F238E27FC236}">
                  <a16:creationId xmlns:a16="http://schemas.microsoft.com/office/drawing/2014/main" id="{F9810623-35EE-D53C-D397-0B1EF1876BBF}"/>
                </a:ext>
              </a:extLst>
            </p:cNvPr>
            <p:cNvSpPr/>
            <p:nvPr/>
          </p:nvSpPr>
          <p:spPr>
            <a:xfrm flipH="1">
              <a:off x="2813494" y="5174882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4;g2b25827427c_0_6">
              <a:extLst>
                <a:ext uri="{FF2B5EF4-FFF2-40B4-BE49-F238E27FC236}">
                  <a16:creationId xmlns:a16="http://schemas.microsoft.com/office/drawing/2014/main" id="{1DF0B836-18CA-A910-21D5-A7B44D7114CE}"/>
                </a:ext>
              </a:extLst>
            </p:cNvPr>
            <p:cNvSpPr/>
            <p:nvPr/>
          </p:nvSpPr>
          <p:spPr>
            <a:xfrm rot="-5400000">
              <a:off x="4032043" y="4786978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5;g2b25827427c_0_6">
              <a:extLst>
                <a:ext uri="{FF2B5EF4-FFF2-40B4-BE49-F238E27FC236}">
                  <a16:creationId xmlns:a16="http://schemas.microsoft.com/office/drawing/2014/main" id="{138EA302-22CD-43C0-0B7D-7A56DCF8BDDF}"/>
                </a:ext>
              </a:extLst>
            </p:cNvPr>
            <p:cNvSpPr/>
            <p:nvPr/>
          </p:nvSpPr>
          <p:spPr>
            <a:xfrm>
              <a:off x="2873094" y="5252258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Education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" name="Google Shape;166;g2b25827427c_0_6">
              <a:extLst>
                <a:ext uri="{FF2B5EF4-FFF2-40B4-BE49-F238E27FC236}">
                  <a16:creationId xmlns:a16="http://schemas.microsoft.com/office/drawing/2014/main" id="{898C1A23-91FB-8ECC-1BB4-31DD19B1211B}"/>
                </a:ext>
              </a:extLst>
            </p:cNvPr>
            <p:cNvSpPr/>
            <p:nvPr/>
          </p:nvSpPr>
          <p:spPr>
            <a:xfrm>
              <a:off x="2123469" y="5174875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7;g2b25827427c_0_6">
              <a:extLst>
                <a:ext uri="{FF2B5EF4-FFF2-40B4-BE49-F238E27FC236}">
                  <a16:creationId xmlns:a16="http://schemas.microsoft.com/office/drawing/2014/main" id="{030E4176-6471-11FD-5898-76DF5D10FF46}"/>
                </a:ext>
              </a:extLst>
            </p:cNvPr>
            <p:cNvSpPr/>
            <p:nvPr/>
          </p:nvSpPr>
          <p:spPr>
            <a:xfrm>
              <a:off x="2123469" y="5174882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" name="Google Shape;168;g2b25827427c_0_6">
              <a:extLst>
                <a:ext uri="{FF2B5EF4-FFF2-40B4-BE49-F238E27FC236}">
                  <a16:creationId xmlns:a16="http://schemas.microsoft.com/office/drawing/2014/main" id="{E9BB6C92-EFB8-E548-6512-F6E8D75B6898}"/>
                </a:ext>
              </a:extLst>
            </p:cNvPr>
            <p:cNvSpPr/>
            <p:nvPr/>
          </p:nvSpPr>
          <p:spPr>
            <a:xfrm>
              <a:off x="4918319" y="5176057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Personalized learning </a:t>
              </a:r>
              <a:endParaRPr sz="11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Curriculum development</a:t>
              </a:r>
              <a:endParaRPr sz="11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Education administration </a:t>
              </a:r>
              <a:endParaRPr sz="11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" name="Google Shape;169;g2b25827427c_0_6">
            <a:extLst>
              <a:ext uri="{FF2B5EF4-FFF2-40B4-BE49-F238E27FC236}">
                <a16:creationId xmlns:a16="http://schemas.microsoft.com/office/drawing/2014/main" id="{6DBAF5A7-86F5-5436-F7C2-52CC4FF9472D}"/>
              </a:ext>
            </a:extLst>
          </p:cNvPr>
          <p:cNvGrpSpPr/>
          <p:nvPr/>
        </p:nvGrpSpPr>
        <p:grpSpPr>
          <a:xfrm>
            <a:off x="2123469" y="4301946"/>
            <a:ext cx="7941981" cy="857785"/>
            <a:chOff x="2123469" y="4301946"/>
            <a:chExt cx="5957975" cy="643500"/>
          </a:xfrm>
        </p:grpSpPr>
        <p:sp>
          <p:nvSpPr>
            <p:cNvPr id="34" name="Google Shape;170;g2b25827427c_0_6">
              <a:extLst>
                <a:ext uri="{FF2B5EF4-FFF2-40B4-BE49-F238E27FC236}">
                  <a16:creationId xmlns:a16="http://schemas.microsoft.com/office/drawing/2014/main" id="{6FC332C8-7243-8D48-5D68-9C8458701A0D}"/>
                </a:ext>
              </a:extLst>
            </p:cNvPr>
            <p:cNvSpPr/>
            <p:nvPr/>
          </p:nvSpPr>
          <p:spPr>
            <a:xfrm>
              <a:off x="4258844" y="4301946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1;g2b25827427c_0_6">
              <a:extLst>
                <a:ext uri="{FF2B5EF4-FFF2-40B4-BE49-F238E27FC236}">
                  <a16:creationId xmlns:a16="http://schemas.microsoft.com/office/drawing/2014/main" id="{407E5440-D7F0-2F26-F96E-34BE4CC4464A}"/>
                </a:ext>
              </a:extLst>
            </p:cNvPr>
            <p:cNvSpPr/>
            <p:nvPr/>
          </p:nvSpPr>
          <p:spPr>
            <a:xfrm flipH="1">
              <a:off x="2813494" y="4301953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2;g2b25827427c_0_6">
              <a:extLst>
                <a:ext uri="{FF2B5EF4-FFF2-40B4-BE49-F238E27FC236}">
                  <a16:creationId xmlns:a16="http://schemas.microsoft.com/office/drawing/2014/main" id="{FA0D9F15-64CD-1395-0FAA-E48AD7F77CB7}"/>
                </a:ext>
              </a:extLst>
            </p:cNvPr>
            <p:cNvSpPr/>
            <p:nvPr/>
          </p:nvSpPr>
          <p:spPr>
            <a:xfrm rot="-5400000">
              <a:off x="4032043" y="3914049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3;g2b25827427c_0_6">
              <a:extLst>
                <a:ext uri="{FF2B5EF4-FFF2-40B4-BE49-F238E27FC236}">
                  <a16:creationId xmlns:a16="http://schemas.microsoft.com/office/drawing/2014/main" id="{F5C621FE-58E2-4B99-7BD8-1F46A72FF4C6}"/>
                </a:ext>
              </a:extLst>
            </p:cNvPr>
            <p:cNvSpPr/>
            <p:nvPr/>
          </p:nvSpPr>
          <p:spPr>
            <a:xfrm>
              <a:off x="2873094" y="4379329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Healthcare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Google Shape;174;g2b25827427c_0_6">
              <a:extLst>
                <a:ext uri="{FF2B5EF4-FFF2-40B4-BE49-F238E27FC236}">
                  <a16:creationId xmlns:a16="http://schemas.microsoft.com/office/drawing/2014/main" id="{9D164981-2BC4-FCC8-EC4F-B99D96470E23}"/>
                </a:ext>
              </a:extLst>
            </p:cNvPr>
            <p:cNvSpPr/>
            <p:nvPr/>
          </p:nvSpPr>
          <p:spPr>
            <a:xfrm>
              <a:off x="2123469" y="4301946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;g2b25827427c_0_6">
              <a:extLst>
                <a:ext uri="{FF2B5EF4-FFF2-40B4-BE49-F238E27FC236}">
                  <a16:creationId xmlns:a16="http://schemas.microsoft.com/office/drawing/2014/main" id="{6D4E8221-BB4C-CA99-05E0-20B131B2CCA5}"/>
                </a:ext>
              </a:extLst>
            </p:cNvPr>
            <p:cNvSpPr/>
            <p:nvPr/>
          </p:nvSpPr>
          <p:spPr>
            <a:xfrm>
              <a:off x="2123469" y="4301953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Google Shape;176;g2b25827427c_0_6">
              <a:extLst>
                <a:ext uri="{FF2B5EF4-FFF2-40B4-BE49-F238E27FC236}">
                  <a16:creationId xmlns:a16="http://schemas.microsoft.com/office/drawing/2014/main" id="{5F789EF1-2D31-414C-FCFA-6E064632BA7D}"/>
                </a:ext>
              </a:extLst>
            </p:cNvPr>
            <p:cNvSpPr/>
            <p:nvPr/>
          </p:nvSpPr>
          <p:spPr>
            <a:xfrm>
              <a:off x="4918319" y="4303128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Diagnostic and imaging </a:t>
              </a:r>
              <a:endParaRPr sz="11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Drug discovery and development</a:t>
              </a:r>
              <a:endParaRPr sz="11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Patient care and monitoring </a:t>
              </a:r>
              <a:endParaRPr sz="11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" name="Google Shape;177;g2b25827427c_0_6">
            <a:extLst>
              <a:ext uri="{FF2B5EF4-FFF2-40B4-BE49-F238E27FC236}">
                <a16:creationId xmlns:a16="http://schemas.microsoft.com/office/drawing/2014/main" id="{881E182E-48C0-5250-8955-F73A512475BB}"/>
              </a:ext>
            </a:extLst>
          </p:cNvPr>
          <p:cNvGrpSpPr/>
          <p:nvPr/>
        </p:nvGrpSpPr>
        <p:grpSpPr>
          <a:xfrm>
            <a:off x="2123469" y="3428983"/>
            <a:ext cx="7941981" cy="857785"/>
            <a:chOff x="2123469" y="3428983"/>
            <a:chExt cx="5957975" cy="643500"/>
          </a:xfrm>
        </p:grpSpPr>
        <p:sp>
          <p:nvSpPr>
            <p:cNvPr id="27" name="Google Shape;178;g2b25827427c_0_6">
              <a:extLst>
                <a:ext uri="{FF2B5EF4-FFF2-40B4-BE49-F238E27FC236}">
                  <a16:creationId xmlns:a16="http://schemas.microsoft.com/office/drawing/2014/main" id="{F56CBC76-CF02-B118-BCDE-D25D4F4998F1}"/>
                </a:ext>
              </a:extLst>
            </p:cNvPr>
            <p:cNvSpPr/>
            <p:nvPr/>
          </p:nvSpPr>
          <p:spPr>
            <a:xfrm>
              <a:off x="4258844" y="3428983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9;g2b25827427c_0_6">
              <a:extLst>
                <a:ext uri="{FF2B5EF4-FFF2-40B4-BE49-F238E27FC236}">
                  <a16:creationId xmlns:a16="http://schemas.microsoft.com/office/drawing/2014/main" id="{8832FCDE-904A-A849-DB6C-53AD7BDE507C}"/>
                </a:ext>
              </a:extLst>
            </p:cNvPr>
            <p:cNvSpPr/>
            <p:nvPr/>
          </p:nvSpPr>
          <p:spPr>
            <a:xfrm flipH="1">
              <a:off x="2813494" y="3428990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0;g2b25827427c_0_6">
              <a:extLst>
                <a:ext uri="{FF2B5EF4-FFF2-40B4-BE49-F238E27FC236}">
                  <a16:creationId xmlns:a16="http://schemas.microsoft.com/office/drawing/2014/main" id="{347BA8C8-A179-21A1-1E89-E3C2C25D1DEA}"/>
                </a:ext>
              </a:extLst>
            </p:cNvPr>
            <p:cNvSpPr/>
            <p:nvPr/>
          </p:nvSpPr>
          <p:spPr>
            <a:xfrm rot="-5400000">
              <a:off x="4032043" y="3041086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1;g2b25827427c_0_6">
              <a:extLst>
                <a:ext uri="{FF2B5EF4-FFF2-40B4-BE49-F238E27FC236}">
                  <a16:creationId xmlns:a16="http://schemas.microsoft.com/office/drawing/2014/main" id="{B4AEEB2A-62F7-AB20-CCDB-C9606982D912}"/>
                </a:ext>
              </a:extLst>
            </p:cNvPr>
            <p:cNvSpPr/>
            <p:nvPr/>
          </p:nvSpPr>
          <p:spPr>
            <a:xfrm>
              <a:off x="2873094" y="3506366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Banking [$200 - 340B]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182;g2b25827427c_0_6">
              <a:extLst>
                <a:ext uri="{FF2B5EF4-FFF2-40B4-BE49-F238E27FC236}">
                  <a16:creationId xmlns:a16="http://schemas.microsoft.com/office/drawing/2014/main" id="{2F575582-6363-0980-E87E-FAA600C90852}"/>
                </a:ext>
              </a:extLst>
            </p:cNvPr>
            <p:cNvSpPr/>
            <p:nvPr/>
          </p:nvSpPr>
          <p:spPr>
            <a:xfrm>
              <a:off x="2123469" y="3428983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3;g2b25827427c_0_6">
              <a:extLst>
                <a:ext uri="{FF2B5EF4-FFF2-40B4-BE49-F238E27FC236}">
                  <a16:creationId xmlns:a16="http://schemas.microsoft.com/office/drawing/2014/main" id="{8C5F490D-425D-FF29-21D2-E78DA798A040}"/>
                </a:ext>
              </a:extLst>
            </p:cNvPr>
            <p:cNvSpPr/>
            <p:nvPr/>
          </p:nvSpPr>
          <p:spPr>
            <a:xfrm>
              <a:off x="2123469" y="3428990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" name="Google Shape;184;g2b25827427c_0_6">
              <a:extLst>
                <a:ext uri="{FF2B5EF4-FFF2-40B4-BE49-F238E27FC236}">
                  <a16:creationId xmlns:a16="http://schemas.microsoft.com/office/drawing/2014/main" id="{3CF91483-FEAE-9CD6-0D57-A89953C4FBE1}"/>
                </a:ext>
              </a:extLst>
            </p:cNvPr>
            <p:cNvSpPr/>
            <p:nvPr/>
          </p:nvSpPr>
          <p:spPr>
            <a:xfrm>
              <a:off x="4918319" y="3430165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Customer service [Chabot and virtual assistant] </a:t>
              </a:r>
              <a:endParaRPr sz="11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Risk management and compliance</a:t>
              </a:r>
              <a:endParaRPr sz="11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Credit score and lending </a:t>
              </a:r>
              <a:endParaRPr sz="11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" name="Google Shape;185;g2b25827427c_0_6">
            <a:extLst>
              <a:ext uri="{FF2B5EF4-FFF2-40B4-BE49-F238E27FC236}">
                <a16:creationId xmlns:a16="http://schemas.microsoft.com/office/drawing/2014/main" id="{44B7AFF5-70E8-18D6-5EC9-E3FBDC1D9074}"/>
              </a:ext>
            </a:extLst>
          </p:cNvPr>
          <p:cNvGrpSpPr/>
          <p:nvPr/>
        </p:nvGrpSpPr>
        <p:grpSpPr>
          <a:xfrm>
            <a:off x="2123469" y="2556065"/>
            <a:ext cx="7941981" cy="857785"/>
            <a:chOff x="2123469" y="2556065"/>
            <a:chExt cx="5957975" cy="643500"/>
          </a:xfrm>
        </p:grpSpPr>
        <p:sp>
          <p:nvSpPr>
            <p:cNvPr id="20" name="Google Shape;186;g2b25827427c_0_6">
              <a:extLst>
                <a:ext uri="{FF2B5EF4-FFF2-40B4-BE49-F238E27FC236}">
                  <a16:creationId xmlns:a16="http://schemas.microsoft.com/office/drawing/2014/main" id="{1C97D7F7-0CCD-7B60-40B2-DC594508B710}"/>
                </a:ext>
              </a:extLst>
            </p:cNvPr>
            <p:cNvSpPr/>
            <p:nvPr/>
          </p:nvSpPr>
          <p:spPr>
            <a:xfrm>
              <a:off x="4258844" y="2556065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7;g2b25827427c_0_6">
              <a:extLst>
                <a:ext uri="{FF2B5EF4-FFF2-40B4-BE49-F238E27FC236}">
                  <a16:creationId xmlns:a16="http://schemas.microsoft.com/office/drawing/2014/main" id="{092D3B8B-9454-FB6B-1CFE-8FF891CC594A}"/>
                </a:ext>
              </a:extLst>
            </p:cNvPr>
            <p:cNvSpPr/>
            <p:nvPr/>
          </p:nvSpPr>
          <p:spPr>
            <a:xfrm flipH="1">
              <a:off x="2813494" y="2556072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;g2b25827427c_0_6">
              <a:extLst>
                <a:ext uri="{FF2B5EF4-FFF2-40B4-BE49-F238E27FC236}">
                  <a16:creationId xmlns:a16="http://schemas.microsoft.com/office/drawing/2014/main" id="{7C0B144B-DF14-F9F6-EC6B-06249CD100C4}"/>
                </a:ext>
              </a:extLst>
            </p:cNvPr>
            <p:cNvSpPr/>
            <p:nvPr/>
          </p:nvSpPr>
          <p:spPr>
            <a:xfrm rot="-5400000">
              <a:off x="4032043" y="2168168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9;g2b25827427c_0_6">
              <a:extLst>
                <a:ext uri="{FF2B5EF4-FFF2-40B4-BE49-F238E27FC236}">
                  <a16:creationId xmlns:a16="http://schemas.microsoft.com/office/drawing/2014/main" id="{86014F02-3A9A-F8AE-19DB-66558E6D74E3}"/>
                </a:ext>
              </a:extLst>
            </p:cNvPr>
            <p:cNvSpPr/>
            <p:nvPr/>
          </p:nvSpPr>
          <p:spPr>
            <a:xfrm>
              <a:off x="2873094" y="2633448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Retail [$240 - 390B]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Google Shape;190;g2b25827427c_0_6">
              <a:extLst>
                <a:ext uri="{FF2B5EF4-FFF2-40B4-BE49-F238E27FC236}">
                  <a16:creationId xmlns:a16="http://schemas.microsoft.com/office/drawing/2014/main" id="{70B696EF-66CE-AC9E-0406-2C5EC7C45CE3}"/>
                </a:ext>
              </a:extLst>
            </p:cNvPr>
            <p:cNvSpPr/>
            <p:nvPr/>
          </p:nvSpPr>
          <p:spPr>
            <a:xfrm>
              <a:off x="2123469" y="2556065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1;g2b25827427c_0_6">
              <a:extLst>
                <a:ext uri="{FF2B5EF4-FFF2-40B4-BE49-F238E27FC236}">
                  <a16:creationId xmlns:a16="http://schemas.microsoft.com/office/drawing/2014/main" id="{80892585-ADF5-8473-1263-EC8A7A3F20FD}"/>
                </a:ext>
              </a:extLst>
            </p:cNvPr>
            <p:cNvSpPr/>
            <p:nvPr/>
          </p:nvSpPr>
          <p:spPr>
            <a:xfrm>
              <a:off x="2123469" y="2556072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" name="Google Shape;192;g2b25827427c_0_6">
              <a:extLst>
                <a:ext uri="{FF2B5EF4-FFF2-40B4-BE49-F238E27FC236}">
                  <a16:creationId xmlns:a16="http://schemas.microsoft.com/office/drawing/2014/main" id="{CED3E160-DEBB-30AC-1BAE-1F7FE50C7F3E}"/>
                </a:ext>
              </a:extLst>
            </p:cNvPr>
            <p:cNvSpPr/>
            <p:nvPr/>
          </p:nvSpPr>
          <p:spPr>
            <a:xfrm>
              <a:off x="4918319" y="2557247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Customer experience and service</a:t>
              </a:r>
              <a:endParaRPr sz="11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Marketing and sales</a:t>
              </a:r>
              <a:endParaRPr sz="11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Supply chain and inventory management etc.</a:t>
              </a:r>
              <a:endParaRPr sz="11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" name="Google Shape;193;g2b25827427c_0_6">
            <a:extLst>
              <a:ext uri="{FF2B5EF4-FFF2-40B4-BE49-F238E27FC236}">
                <a16:creationId xmlns:a16="http://schemas.microsoft.com/office/drawing/2014/main" id="{9E11A404-96F5-B204-0774-D6EA9B0E105A}"/>
              </a:ext>
            </a:extLst>
          </p:cNvPr>
          <p:cNvGrpSpPr/>
          <p:nvPr/>
        </p:nvGrpSpPr>
        <p:grpSpPr>
          <a:xfrm>
            <a:off x="2123469" y="1683125"/>
            <a:ext cx="7941981" cy="857785"/>
            <a:chOff x="2123469" y="1683125"/>
            <a:chExt cx="5957975" cy="643500"/>
          </a:xfrm>
        </p:grpSpPr>
        <p:sp>
          <p:nvSpPr>
            <p:cNvPr id="13" name="Google Shape;194;g2b25827427c_0_6">
              <a:extLst>
                <a:ext uri="{FF2B5EF4-FFF2-40B4-BE49-F238E27FC236}">
                  <a16:creationId xmlns:a16="http://schemas.microsoft.com/office/drawing/2014/main" id="{E3C22987-1F68-EEEA-E373-8A6C56C44333}"/>
                </a:ext>
              </a:extLst>
            </p:cNvPr>
            <p:cNvSpPr/>
            <p:nvPr/>
          </p:nvSpPr>
          <p:spPr>
            <a:xfrm>
              <a:off x="4258844" y="1683125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14" name="Google Shape;195;g2b25827427c_0_6">
              <a:extLst>
                <a:ext uri="{FF2B5EF4-FFF2-40B4-BE49-F238E27FC236}">
                  <a16:creationId xmlns:a16="http://schemas.microsoft.com/office/drawing/2014/main" id="{FAF57A50-FAB3-7675-2E12-E12F997C4D7A}"/>
                </a:ext>
              </a:extLst>
            </p:cNvPr>
            <p:cNvSpPr/>
            <p:nvPr/>
          </p:nvSpPr>
          <p:spPr>
            <a:xfrm flipH="1">
              <a:off x="2813494" y="1683132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15" name="Google Shape;196;g2b25827427c_0_6">
              <a:extLst>
                <a:ext uri="{FF2B5EF4-FFF2-40B4-BE49-F238E27FC236}">
                  <a16:creationId xmlns:a16="http://schemas.microsoft.com/office/drawing/2014/main" id="{FA6AE742-455B-A5D7-F8B5-9D0B277D5D3C}"/>
                </a:ext>
              </a:extLst>
            </p:cNvPr>
            <p:cNvSpPr/>
            <p:nvPr/>
          </p:nvSpPr>
          <p:spPr>
            <a:xfrm rot="-5400000">
              <a:off x="4032043" y="1295228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16" name="Google Shape;197;g2b25827427c_0_6">
              <a:extLst>
                <a:ext uri="{FF2B5EF4-FFF2-40B4-BE49-F238E27FC236}">
                  <a16:creationId xmlns:a16="http://schemas.microsoft.com/office/drawing/2014/main" id="{A59B22D4-7FB1-27FD-1422-727F428AA91A}"/>
                </a:ext>
              </a:extLst>
            </p:cNvPr>
            <p:cNvSpPr/>
            <p:nvPr/>
          </p:nvSpPr>
          <p:spPr>
            <a:xfrm>
              <a:off x="2873094" y="1760508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Technology [$240 - 460B]</a:t>
              </a:r>
              <a:endParaRPr lang="en-US">
                <a:solidFill>
                  <a:srgbClr val="FFFFFF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198;g2b25827427c_0_6">
              <a:extLst>
                <a:ext uri="{FF2B5EF4-FFF2-40B4-BE49-F238E27FC236}">
                  <a16:creationId xmlns:a16="http://schemas.microsoft.com/office/drawing/2014/main" id="{8AB9ABB2-F8B2-35A2-7008-1F98132DE7B0}"/>
                </a:ext>
              </a:extLst>
            </p:cNvPr>
            <p:cNvSpPr/>
            <p:nvPr/>
          </p:nvSpPr>
          <p:spPr>
            <a:xfrm>
              <a:off x="2123469" y="1683125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18" name="Google Shape;199;g2b25827427c_0_6">
              <a:extLst>
                <a:ext uri="{FF2B5EF4-FFF2-40B4-BE49-F238E27FC236}">
                  <a16:creationId xmlns:a16="http://schemas.microsoft.com/office/drawing/2014/main" id="{3DECB4EA-4B88-E36F-9E19-02214350D6B7}"/>
                </a:ext>
              </a:extLst>
            </p:cNvPr>
            <p:cNvSpPr/>
            <p:nvPr/>
          </p:nvSpPr>
          <p:spPr>
            <a:xfrm>
              <a:off x="2123469" y="1683132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lang="en-US" sz="3000" b="1">
                <a:solidFill>
                  <a:srgbClr val="FFFFFF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9" name="Google Shape;200;g2b25827427c_0_6">
              <a:extLst>
                <a:ext uri="{FF2B5EF4-FFF2-40B4-BE49-F238E27FC236}">
                  <a16:creationId xmlns:a16="http://schemas.microsoft.com/office/drawing/2014/main" id="{58902E21-588C-9A46-1012-B8F92EA47632}"/>
                </a:ext>
              </a:extLst>
            </p:cNvPr>
            <p:cNvSpPr/>
            <p:nvPr/>
          </p:nvSpPr>
          <p:spPr>
            <a:xfrm>
              <a:off x="4918319" y="1684307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75" tIns="121875" rIns="121875" bIns="1218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09600" indent="-374650">
                <a:lnSpc>
                  <a:spcPct val="115000"/>
                </a:lnSpc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Software development and testing </a:t>
              </a:r>
              <a:endParaRPr lang="en-US" sz="1100">
                <a:solidFill>
                  <a:srgbClr val="1B786F"/>
                </a:solidFill>
                <a:latin typeface="Roboto"/>
                <a:ea typeface="Roboto"/>
                <a:cs typeface="Roboto"/>
              </a:endParaRPr>
            </a:p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Cybersecurity</a:t>
              </a:r>
              <a:endParaRPr sz="1100">
                <a:solidFill>
                  <a:srgbClr val="1B786F"/>
                </a:solidFill>
                <a:latin typeface="Roboto"/>
                <a:ea typeface="Roboto"/>
                <a:cs typeface="Roboto"/>
              </a:endParaRPr>
            </a:p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F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Web Development and design etc.</a:t>
              </a:r>
              <a:endParaRPr sz="1100">
                <a:solidFill>
                  <a:srgbClr val="1B786F"/>
                </a:solidFill>
                <a:latin typeface="Roboto"/>
                <a:ea typeface="Roboto"/>
                <a:cs typeface="Roboto"/>
              </a:endParaRPr>
            </a:p>
          </p:txBody>
        </p:sp>
      </p:grpSp>
      <p:sp>
        <p:nvSpPr>
          <p:cNvPr id="48" name="Google Shape;214;g2b25827427c_0_18">
            <a:extLst>
              <a:ext uri="{FF2B5EF4-FFF2-40B4-BE49-F238E27FC236}">
                <a16:creationId xmlns:a16="http://schemas.microsoft.com/office/drawing/2014/main" id="{ACCB3E9E-116D-F084-BFDD-9B614BF72811}"/>
              </a:ext>
            </a:extLst>
          </p:cNvPr>
          <p:cNvSpPr txBox="1"/>
          <p:nvPr/>
        </p:nvSpPr>
        <p:spPr>
          <a:xfrm>
            <a:off x="8798725" y="6179350"/>
            <a:ext cx="27384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Source: McKinsey Report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136802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99638-615D-EC9A-CA47-B94B111F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9A410B-9CF6-59C2-91AE-11A38AEF1507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4ADFD1-B64B-749F-C667-87BD5BED4198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C2FB8-88DF-DD51-B214-F4AB1AE7647E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2F4BA2FD-1A7E-0721-B484-CF134B11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69D36DDD-8ED3-4110-3706-E9E9DD976CD5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b="1" dirty="0">
                <a:solidFill>
                  <a:schemeClr val="tx1"/>
                </a:solidFill>
              </a:rPr>
              <a:t>Impact of GenAI across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2B628-6006-A9C0-A193-FB8C5785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81" y="1801415"/>
            <a:ext cx="9738122" cy="4029075"/>
          </a:xfrm>
          <a:prstGeom prst="rect">
            <a:avLst/>
          </a:prstGeom>
        </p:spPr>
      </p:pic>
      <p:sp>
        <p:nvSpPr>
          <p:cNvPr id="3" name="Google Shape;208;g2b25827427c_0_1">
            <a:extLst>
              <a:ext uri="{FF2B5EF4-FFF2-40B4-BE49-F238E27FC236}">
                <a16:creationId xmlns:a16="http://schemas.microsoft.com/office/drawing/2014/main" id="{9C9A11B1-5B79-CEA7-4DF9-C9836CDD76EB}"/>
              </a:ext>
            </a:extLst>
          </p:cNvPr>
          <p:cNvSpPr txBox="1"/>
          <p:nvPr/>
        </p:nvSpPr>
        <p:spPr>
          <a:xfrm>
            <a:off x="8798725" y="6179350"/>
            <a:ext cx="27384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Source: Goldman Sachs Report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D29D2-8E02-84E0-42C3-CA566614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161236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7E91C-8D24-34D6-ED0A-7789ED9A2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58B86-71FE-0702-5483-3B09F34978EB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E6BDC8-08E8-2427-7D6B-751D70B74B27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042E0-F953-AD63-0DE2-869A35077D9B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28CA968F-6F7B-11B4-E087-C5E8B9C7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43DEE333-667D-2056-61F7-A20921B0E58D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b="1">
                <a:solidFill>
                  <a:schemeClr val="tx1"/>
                </a:solidFill>
              </a:rPr>
              <a:t>Impact of GenAI across Function</a:t>
            </a:r>
          </a:p>
        </p:txBody>
      </p:sp>
      <p:sp>
        <p:nvSpPr>
          <p:cNvPr id="9" name="Google Shape;214;g2b25827427c_0_18">
            <a:extLst>
              <a:ext uri="{FF2B5EF4-FFF2-40B4-BE49-F238E27FC236}">
                <a16:creationId xmlns:a16="http://schemas.microsoft.com/office/drawing/2014/main" id="{DAE99DBC-495F-82C6-A649-3D490D4A8F13}"/>
              </a:ext>
            </a:extLst>
          </p:cNvPr>
          <p:cNvSpPr txBox="1"/>
          <p:nvPr/>
        </p:nvSpPr>
        <p:spPr>
          <a:xfrm>
            <a:off x="8798725" y="6179350"/>
            <a:ext cx="27384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Source: McKinsey Report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760D6-099C-0DB3-E8EF-7A5AD34A6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831" y="1625202"/>
            <a:ext cx="5708683" cy="47148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94BFF-125D-61A5-18A4-581D14ED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34222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AFFC5-A49F-A745-5716-9A7D946E8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895815-77F3-1CED-F3AB-C3FC7FD48CCE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10945-62ED-5F79-40A0-AEABDE1DAC12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6C39F-AA6E-7CC0-30DD-A7ADED20CBEC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AE9B1CEC-B995-0F6E-89D9-95691323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75150F13-2CAF-9FA4-F9AE-D8D15AE43E1C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b="1">
                <a:solidFill>
                  <a:schemeClr val="tx1"/>
                </a:solidFill>
              </a:rPr>
              <a:t>Task Performed by Generative AI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48770950-B79B-F54A-51B6-7FF1FF7B80BD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6380" lvl="0" indent="-2463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en-US"/>
              <a:t>Generation</a:t>
            </a:r>
          </a:p>
          <a:p>
            <a:pPr marL="246380" lvl="0" indent="-2463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en-US"/>
              <a:t>Translation</a:t>
            </a:r>
          </a:p>
          <a:p>
            <a:pPr marL="246380" lvl="0" indent="-2463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en-US"/>
              <a:t>Summarization</a:t>
            </a:r>
          </a:p>
          <a:p>
            <a:pPr marL="246380" lvl="0" indent="-2463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en-US"/>
              <a:t>Search or Extraction</a:t>
            </a:r>
          </a:p>
          <a:p>
            <a:pPr marL="246380" lvl="0" indent="-2463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en-US"/>
              <a:t>Classification or Tagging</a:t>
            </a:r>
          </a:p>
          <a:p>
            <a:pPr marL="246380" lvl="0" indent="-2463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en-US"/>
              <a:t>Editing or Re-writing</a:t>
            </a:r>
          </a:p>
          <a:p>
            <a:pPr marL="246380" lvl="0" indent="-2463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en-US"/>
              <a:t>Analysis or Interpretation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B5253-E650-ADEB-E49D-993AD9B4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334301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CA4C2-B641-430E-B230-B624C0895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9A0192-66DD-45E0-9A21-6C4CB06364B8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7B01D-52D5-B2D2-8A17-9F2CF38858CB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3754B-FC79-B103-F7DC-C054B012BF56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1A49A43D-1397-B521-2A24-6E296E794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D893B2E5-EF79-33EF-3857-2041FAACA693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b="1">
                <a:solidFill>
                  <a:schemeClr val="tx1"/>
                </a:solidFill>
              </a:rPr>
              <a:t>Task: Generation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805C6356-A192-0C8D-1DE3-8919EDD0FFDB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6380" indent="-246380">
              <a:spcBef>
                <a:spcPts val="0"/>
              </a:spcBef>
              <a:buSzPts val="2800"/>
            </a:pPr>
            <a:r>
              <a:rPr lang="en-US"/>
              <a:t>Text Generation</a:t>
            </a:r>
          </a:p>
          <a:p>
            <a:pPr marL="246380" indent="-246380">
              <a:buSzPts val="2800"/>
            </a:pPr>
            <a:r>
              <a:rPr lang="en-US"/>
              <a:t>Image Generation</a:t>
            </a:r>
          </a:p>
          <a:p>
            <a:pPr marL="246380" indent="-246380">
              <a:buSzPts val="2800"/>
            </a:pPr>
            <a:r>
              <a:rPr lang="en-US"/>
              <a:t>Video Generation</a:t>
            </a:r>
          </a:p>
          <a:p>
            <a:pPr marL="246380" indent="-246380">
              <a:buSzPts val="2800"/>
            </a:pPr>
            <a:r>
              <a:rPr lang="en-US"/>
              <a:t>Code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8DBB4-C333-2D1B-BE55-438AE490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12302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6A2A6-C6A7-966A-89C9-F2D14220C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2658D5-4109-E633-6B38-AA1FEAD28680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84804-39C3-35B2-B29B-3EECA2124063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24997-7579-5293-C3ED-45548E0446BA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B7F04F60-5FF6-C132-453E-D3267E20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0F11F08E-E690-E4A8-5936-F7E5C4F474A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b="1">
                <a:solidFill>
                  <a:schemeClr val="tx1"/>
                </a:solidFill>
              </a:rPr>
              <a:t>Text Generation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0F2CE08E-353A-4525-41A3-07B226D0936B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6380" indent="-246380">
              <a:spcBef>
                <a:spcPts val="0"/>
              </a:spcBef>
              <a:buSzPts val="2800"/>
            </a:pPr>
            <a:r>
              <a:rPr lang="en-US"/>
              <a:t>Product description</a:t>
            </a:r>
          </a:p>
          <a:p>
            <a:pPr marL="246380" indent="-246380">
              <a:buSzPts val="2800"/>
            </a:pPr>
            <a:r>
              <a:rPr lang="en-US"/>
              <a:t>Website write-up</a:t>
            </a:r>
          </a:p>
          <a:p>
            <a:pPr marL="246380" indent="-246380">
              <a:buSzPts val="2800"/>
            </a:pPr>
            <a:r>
              <a:rPr lang="en-US"/>
              <a:t>Brand communication</a:t>
            </a:r>
          </a:p>
          <a:p>
            <a:pPr marL="246380" indent="-246380">
              <a:buSzPts val="2800"/>
            </a:pPr>
            <a:r>
              <a:rPr lang="en-US"/>
              <a:t>Generate policy</a:t>
            </a:r>
          </a:p>
          <a:p>
            <a:pPr marL="246380" indent="-246380">
              <a:buSzPts val="2800"/>
            </a:pPr>
            <a:r>
              <a:rPr lang="en-US"/>
              <a:t>Product document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D37C1-12AD-B105-C159-FFFC9477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2848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615</Words>
  <Application>Microsoft Macintosh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Arial,Sans-Serif</vt:lpstr>
      <vt:lpstr>Calibri</vt:lpstr>
      <vt:lpstr>Calibri Light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Narula</dc:creator>
  <cp:lastModifiedBy>Naman Narula</cp:lastModifiedBy>
  <cp:revision>93</cp:revision>
  <dcterms:created xsi:type="dcterms:W3CDTF">2024-01-26T15:11:46Z</dcterms:created>
  <dcterms:modified xsi:type="dcterms:W3CDTF">2024-05-21T13:19:30Z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2024-05-21T13:19:30Z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d0460a92-a823-49f9-9242-11ebe28fa5cd</vt:lpwstr>
  </property>
  <property fmtid="{D5CDD505-2E9C-101B-9397-08002B2CF9AE}" pid="7" name="MSIP_Label_defa4170-0d19-0005-0004-bc88714345d2_ActionId">
    <vt:lpwstr>1f3f21b5-36d9-442d-aa14-8f9236c23f8d</vt:lpwstr>
  </property>
  <property fmtid="{D5CDD505-2E9C-101B-9397-08002B2CF9AE}" pid="8" name="MSIP_Label_defa4170-0d19-0005-0004-bc88714345d2_ContentBits">
    <vt:lpwstr>0</vt:lpwstr>
  </property>
</Properties>
</file>