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349" r:id="rId4"/>
    <p:sldId id="347" r:id="rId5"/>
    <p:sldId id="348" r:id="rId6"/>
    <p:sldId id="3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F709D-E5DA-4191-A54D-E3FE57C111C3}" v="853" dt="2024-03-03T12:11:1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26"/>
  </p:normalViewPr>
  <p:slideViewPr>
    <p:cSldViewPr snapToGrid="0">
      <p:cViewPr varScale="1">
        <p:scale>
          <a:sx n="117" d="100"/>
          <a:sy n="117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4DD0-FCB2-1A46-9C01-1FC9536E2E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AC360-C2D1-6747-AA67-337945D5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AA55-1E9E-7548-B8E8-57DCFFC5FA21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questofficial/Gen-AI-Cohort/blob/main/2024/march/3_Youtube_Transcript/Youtube_transcription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dquestofficial/Gen-AI-Cohort/blob/main/2024/march/3_Youtube_Transcript/Youtube_transcription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D0CFA-48B8-3E4B-1A49-D1519B52371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F0842-65B7-CA57-2F5A-D61967EF9A8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1CFB-A153-D93E-36A4-626934EA70A2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E1369-B664-5A34-37EB-F2E23636CCE2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07B-D1C1-CCF8-D7C5-0E48127EB26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46304-707F-3EF8-C7C9-2F0B0A921B4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C9764481-C48B-F71F-0C2D-6C544B78BD03}"/>
              </a:ext>
            </a:extLst>
          </p:cNvPr>
          <p:cNvSpPr txBox="1">
            <a:spLocks noGrp="1"/>
          </p:cNvSpPr>
          <p:nvPr/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Impact of Generative AI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6" name="Google Shape;144;p1">
            <a:extLst>
              <a:ext uri="{FF2B5EF4-FFF2-40B4-BE49-F238E27FC236}">
                <a16:creationId xmlns:a16="http://schemas.microsoft.com/office/drawing/2014/main" id="{BBED11E4-2954-95E1-DDA9-5E0CD86221C7}"/>
              </a:ext>
            </a:extLst>
          </p:cNvPr>
          <p:cNvSpPr txBox="1">
            <a:spLocks noGrp="1"/>
          </p:cNvSpPr>
          <p:nvPr/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Business and Society</a:t>
            </a:r>
            <a:endParaRPr/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D2D9B059-AD2D-F678-3DA7-C8E03693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logo with lines and text&#10;&#10;Description automatically generated">
            <a:extLst>
              <a:ext uri="{FF2B5EF4-FFF2-40B4-BE49-F238E27FC236}">
                <a16:creationId xmlns:a16="http://schemas.microsoft.com/office/drawing/2014/main" id="{EFA24903-6990-28CC-B964-05B2ABDB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123950"/>
            <a:ext cx="4610100" cy="46101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>
                <a:solidFill>
                  <a:srgbClr val="F2DB5B"/>
                </a:solidFill>
              </a:rPr>
              <a:t>The Generative AI Revolution: A Month-Long AI Exploration</a:t>
            </a:r>
            <a:endParaRPr lang="en-IN" sz="3600">
              <a:solidFill>
                <a:srgbClr val="F2DB5B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2AD6DC-2153-E9AD-2EBD-83588A2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7240656" y="6397361"/>
            <a:ext cx="4953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rgbClr val="F2DB5B"/>
                </a:solidFill>
              </a:rPr>
              <a:t>Week 2 Day 1: 9th Mar 2024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3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Transcribe YouTube Video with LangChain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Reference</a:t>
            </a:r>
            <a:endParaRPr lang="en-US" sz="2000" dirty="0">
              <a:solidFill>
                <a:srgbClr val="000000"/>
              </a:solidFill>
            </a:endParaRP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>
              <a:solidFill>
                <a:srgbClr val="000000"/>
              </a:solidFill>
            </a:endParaRP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Generate Video Summary</a:t>
            </a: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>
              <a:solidFill>
                <a:srgbClr val="000000"/>
              </a:solidFill>
            </a:endParaRP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Question Answer from Video</a:t>
            </a: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>
              <a:solidFill>
                <a:srgbClr val="000000"/>
              </a:solidFill>
            </a:endParaRP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Introduction to RAG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2396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Transcribe YouTube Videos with </a:t>
            </a:r>
            <a:r>
              <a:rPr lang="en-IN" b="1" dirty="0" err="1">
                <a:solidFill>
                  <a:schemeClr val="tx1"/>
                </a:solidFill>
              </a:rPr>
              <a:t>LangChain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1B75-38C4-65B0-7EFF-32B2EB134A02}"/>
              </a:ext>
            </a:extLst>
          </p:cNvPr>
          <p:cNvSpPr txBox="1"/>
          <p:nvPr/>
        </p:nvSpPr>
        <p:spPr>
          <a:xfrm>
            <a:off x="1593436" y="1491811"/>
            <a:ext cx="621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Generate video summary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Question Answer from video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398DD-06B9-E1D1-AECD-ECA63E24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36" y="2420143"/>
            <a:ext cx="96901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6D564BE-451E-E2AC-1486-8C88D8E331A3}"/>
              </a:ext>
            </a:extLst>
          </p:cNvPr>
          <p:cNvSpPr txBox="1"/>
          <p:nvPr/>
        </p:nvSpPr>
        <p:spPr>
          <a:xfrm>
            <a:off x="1404257" y="5782305"/>
            <a:ext cx="992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 Reference: </a:t>
            </a:r>
            <a:r>
              <a:rPr lang="en-US" sz="1000" dirty="0">
                <a:hlinkClick r:id="rId4"/>
              </a:rPr>
              <a:t>https://github.com/edquestofficial/Gen-AI-Cohort/blob/main/2024/march/3_Youtube_Transcript/Youtube_transcription.ipynb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What is RAG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99FAA-AE28-87FA-DBE2-6E952B278414}"/>
              </a:ext>
            </a:extLst>
          </p:cNvPr>
          <p:cNvSpPr txBox="1"/>
          <p:nvPr/>
        </p:nvSpPr>
        <p:spPr>
          <a:xfrm>
            <a:off x="1596572" y="1756229"/>
            <a:ext cx="96084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RAG</a:t>
            </a:r>
            <a:r>
              <a:rPr lang="en-IN" sz="2000" dirty="0">
                <a:effectLst/>
                <a:latin typeface="Helvetica Neue" panose="02000503000000020004" pitchFamily="2" charset="0"/>
              </a:rPr>
              <a:t> stands for </a:t>
            </a:r>
            <a:r>
              <a:rPr lang="en-IN" sz="2000" b="1" dirty="0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Retrieval-Augmented Generation</a:t>
            </a:r>
            <a:r>
              <a:rPr lang="en-IN" sz="2000" dirty="0">
                <a:effectLst/>
                <a:latin typeface="Helvetica Neue" panose="02000503000000020004" pitchFamily="2" charset="0"/>
              </a:rPr>
              <a:t>. It is a technique used in generative AI to improve the quality and coherence of generated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1739C-D526-5D50-3803-6662B83E035D}"/>
              </a:ext>
            </a:extLst>
          </p:cNvPr>
          <p:cNvSpPr txBox="1"/>
          <p:nvPr/>
        </p:nvSpPr>
        <p:spPr>
          <a:xfrm>
            <a:off x="1593436" y="2755327"/>
            <a:ext cx="965925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atin typeface="Helvetica Neue" panose="02000503000000020004" pitchFamily="2" charset="0"/>
              </a:rPr>
              <a:t>RAG Models are typically composed of two components:</a:t>
            </a:r>
          </a:p>
          <a:p>
            <a:endParaRPr lang="en-IN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Helvetica Neue" panose="02000503000000020004" pitchFamily="2" charset="0"/>
              </a:rPr>
              <a:t>Retrieval module:</a:t>
            </a:r>
            <a:r>
              <a:rPr lang="en-IN" sz="2000" dirty="0">
                <a:effectLst/>
                <a:latin typeface="Helvetica Neue" panose="02000503000000020004" pitchFamily="2" charset="0"/>
              </a:rPr>
              <a:t> This module retrieves relevant text passages from a large text corpus, such as Wikipedia or a specific domain-specific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Helvetica Neue" panose="02000503000000020004" pitchFamily="2" charset="0"/>
              </a:rPr>
              <a:t>Generation module:</a:t>
            </a:r>
            <a:r>
              <a:rPr lang="en-IN" sz="2000" dirty="0">
                <a:effectLst/>
                <a:latin typeface="Helvetica Neue" panose="02000503000000020004" pitchFamily="2" charset="0"/>
              </a:rPr>
              <a:t> This module generates new text by conditioning on the retrieved text passages.</a:t>
            </a:r>
          </a:p>
          <a:p>
            <a:endParaRPr lang="en-GB" sz="20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1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What is RAG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20D29-2CA4-4BB6-F55E-371415EF6707}"/>
              </a:ext>
            </a:extLst>
          </p:cNvPr>
          <p:cNvSpPr txBox="1"/>
          <p:nvPr/>
        </p:nvSpPr>
        <p:spPr>
          <a:xfrm>
            <a:off x="1234424" y="3789040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prompt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482004-1994-4FA9-1090-6F7B0DB2F009}"/>
              </a:ext>
            </a:extLst>
          </p:cNvPr>
          <p:cNvGrpSpPr/>
          <p:nvPr/>
        </p:nvGrpSpPr>
        <p:grpSpPr>
          <a:xfrm>
            <a:off x="1485900" y="1321565"/>
            <a:ext cx="9626630" cy="4865408"/>
            <a:chOff x="1485900" y="1321565"/>
            <a:chExt cx="9626630" cy="48654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F6C4C5-54AD-A17B-156B-8F656CA77573}"/>
                </a:ext>
              </a:extLst>
            </p:cNvPr>
            <p:cNvSpPr txBox="1"/>
            <p:nvPr/>
          </p:nvSpPr>
          <p:spPr>
            <a:xfrm>
              <a:off x="4977833" y="5111582"/>
              <a:ext cx="236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Generated Response</a:t>
              </a:r>
            </a:p>
          </p:txBody>
        </p:sp>
        <p:pic>
          <p:nvPicPr>
            <p:cNvPr id="13" name="Graphic 12" descr="Monitor with solid fill">
              <a:extLst>
                <a:ext uri="{FF2B5EF4-FFF2-40B4-BE49-F238E27FC236}">
                  <a16:creationId xmlns:a16="http://schemas.microsoft.com/office/drawing/2014/main" id="{3C86B86F-445C-7BC7-0FC7-B28BD634F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8068" y="3064648"/>
              <a:ext cx="1130419" cy="113041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D9AEFB-80A7-9DEC-B39B-97DA4837463A}"/>
                </a:ext>
              </a:extLst>
            </p:cNvPr>
            <p:cNvSpPr/>
            <p:nvPr/>
          </p:nvSpPr>
          <p:spPr>
            <a:xfrm>
              <a:off x="4798268" y="1703238"/>
              <a:ext cx="1584176" cy="914400"/>
            </a:xfrm>
            <a:prstGeom prst="rect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Search Relevant Information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D4F623-59E2-7D00-DCD1-7C8BDA7D411A}"/>
                </a:ext>
              </a:extLst>
            </p:cNvPr>
            <p:cNvSpPr/>
            <p:nvPr/>
          </p:nvSpPr>
          <p:spPr>
            <a:xfrm>
              <a:off x="8172418" y="2674640"/>
              <a:ext cx="2448272" cy="457200"/>
            </a:xfrm>
            <a:prstGeom prst="rect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Knowledge Source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3D3A4D-378F-9AAC-A30C-D822FD052C0C}"/>
                </a:ext>
              </a:extLst>
            </p:cNvPr>
            <p:cNvSpPr/>
            <p:nvPr/>
          </p:nvSpPr>
          <p:spPr>
            <a:xfrm>
              <a:off x="7833460" y="4055895"/>
              <a:ext cx="1584176" cy="914400"/>
            </a:xfrm>
            <a:prstGeom prst="rect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LLM Endpoint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88041D-5298-2FCF-5AC6-49376097FB70}"/>
                </a:ext>
              </a:extLst>
            </p:cNvPr>
            <p:cNvSpPr/>
            <p:nvPr/>
          </p:nvSpPr>
          <p:spPr>
            <a:xfrm>
              <a:off x="1485900" y="3360440"/>
              <a:ext cx="432048" cy="428600"/>
            </a:xfrm>
            <a:prstGeom prst="ellipse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A9DA3A-46EE-459A-4881-04FE356688C3}"/>
                </a:ext>
              </a:extLst>
            </p:cNvPr>
            <p:cNvCxnSpPr/>
            <p:nvPr/>
          </p:nvCxnSpPr>
          <p:spPr>
            <a:xfrm>
              <a:off x="2061964" y="3573016"/>
              <a:ext cx="7920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15F520-2FB8-4BE5-5C29-084EE0B12F54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64" y="3429000"/>
              <a:ext cx="0" cy="2880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C83B6A-E8DC-89C9-C544-89FC5DD54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2104" y="2924944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6DA6E8-C731-05F3-C261-A0F6565FA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674" y="2190562"/>
              <a:ext cx="0" cy="71536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D812FE-6E27-6847-957E-9C43B550B8EE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24" y="2195115"/>
              <a:ext cx="122413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2D533B-13F6-D56C-ADE5-49259522E5CA}"/>
                </a:ext>
              </a:extLst>
            </p:cNvPr>
            <p:cNvGrpSpPr/>
            <p:nvPr/>
          </p:nvGrpSpPr>
          <p:grpSpPr>
            <a:xfrm>
              <a:off x="7685730" y="1321565"/>
              <a:ext cx="3426800" cy="1479213"/>
              <a:chOff x="7079571" y="1321565"/>
              <a:chExt cx="3426800" cy="147921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F3E381-1180-4128-F0F0-F6593F6BF46B}"/>
                  </a:ext>
                </a:extLst>
              </p:cNvPr>
              <p:cNvSpPr txBox="1"/>
              <p:nvPr/>
            </p:nvSpPr>
            <p:spPr>
              <a:xfrm>
                <a:off x="7079571" y="1321565"/>
                <a:ext cx="54694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0" dirty="0"/>
                  <a:t>{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36BE06-04F9-519A-630B-262845C4AC01}"/>
                  </a:ext>
                </a:extLst>
              </p:cNvPr>
              <p:cNvSpPr txBox="1"/>
              <p:nvPr/>
            </p:nvSpPr>
            <p:spPr>
              <a:xfrm>
                <a:off x="9959426" y="1323450"/>
                <a:ext cx="54694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0" dirty="0"/>
                  <a:t>}</a:t>
                </a:r>
              </a:p>
            </p:txBody>
          </p:sp>
          <p:pic>
            <p:nvPicPr>
              <p:cNvPr id="44" name="Graphic 43" descr="Database with solid fill">
                <a:extLst>
                  <a:ext uri="{FF2B5EF4-FFF2-40B4-BE49-F238E27FC236}">
                    <a16:creationId xmlns:a16="http://schemas.microsoft.com/office/drawing/2014/main" id="{59544D79-D6E6-D80C-461D-ECF3993A7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5584" y="17129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Document with solid fill">
                <a:extLst>
                  <a:ext uri="{FF2B5EF4-FFF2-40B4-BE49-F238E27FC236}">
                    <a16:creationId xmlns:a16="http://schemas.microsoft.com/office/drawing/2014/main" id="{E49918CA-899C-92CB-9B00-5C9F49070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393496" y="17129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Cloud Computing with solid fill">
                <a:extLst>
                  <a:ext uri="{FF2B5EF4-FFF2-40B4-BE49-F238E27FC236}">
                    <a16:creationId xmlns:a16="http://schemas.microsoft.com/office/drawing/2014/main" id="{78124CCC-DC44-0842-683D-9F92C6E4F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01408" y="1693527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0B1BE6-9418-A919-6C67-87D0763D64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594" y="2155092"/>
              <a:ext cx="122413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4F305E-B0AA-F24F-E938-133BA0036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3277" y="4279992"/>
              <a:ext cx="10855" cy="12372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34708B-CC99-7C1A-2F85-6858A3C9F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3257" y="4279992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7D6D88-B184-0E2C-F653-1692FF583C61}"/>
                </a:ext>
              </a:extLst>
            </p:cNvPr>
            <p:cNvCxnSpPr>
              <a:cxnSpLocks/>
            </p:cNvCxnSpPr>
            <p:nvPr/>
          </p:nvCxnSpPr>
          <p:spPr>
            <a:xfrm>
              <a:off x="3563277" y="4797152"/>
              <a:ext cx="41873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1852AE-1F31-59B8-68A1-F72DC9442829}"/>
                </a:ext>
              </a:extLst>
            </p:cNvPr>
            <p:cNvCxnSpPr>
              <a:cxnSpLocks/>
            </p:cNvCxnSpPr>
            <p:nvPr/>
          </p:nvCxnSpPr>
          <p:spPr>
            <a:xfrm>
              <a:off x="3563277" y="5507310"/>
              <a:ext cx="510149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BE03CF-736C-60A9-6C1C-335749576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5528" y="5085184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4DB965-2C63-806A-14EA-BFDF455AF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6855" y="5085184"/>
              <a:ext cx="0" cy="44043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9E4487-9FBC-8B7F-D3BE-ED8C904892B1}"/>
                </a:ext>
              </a:extLst>
            </p:cNvPr>
            <p:cNvSpPr/>
            <p:nvPr/>
          </p:nvSpPr>
          <p:spPr>
            <a:xfrm>
              <a:off x="3016209" y="1837331"/>
              <a:ext cx="432048" cy="428600"/>
            </a:xfrm>
            <a:prstGeom prst="ellipse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1D392F-48F8-1557-72D2-AE39F613717B}"/>
                </a:ext>
              </a:extLst>
            </p:cNvPr>
            <p:cNvSpPr txBox="1"/>
            <p:nvPr/>
          </p:nvSpPr>
          <p:spPr>
            <a:xfrm>
              <a:off x="3324319" y="5817641"/>
              <a:ext cx="585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Retrieval Augmented Generation (RAG) Architecture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302AD7-5283-CD19-7C3C-54298BACF915}"/>
                </a:ext>
              </a:extLst>
            </p:cNvPr>
            <p:cNvSpPr txBox="1"/>
            <p:nvPr/>
          </p:nvSpPr>
          <p:spPr>
            <a:xfrm>
              <a:off x="3383257" y="1821230"/>
              <a:ext cx="935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prompt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6FF7C3-670F-8416-D84F-A16C9DB0D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4332" y="2708920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0FD3AA-D801-C91F-83C4-18E1D3D18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584" y="2709689"/>
              <a:ext cx="0" cy="8633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6D3D7B-74C5-2515-DD0D-4A9A8AA7F650}"/>
                </a:ext>
              </a:extLst>
            </p:cNvPr>
            <p:cNvCxnSpPr>
              <a:cxnSpLocks/>
            </p:cNvCxnSpPr>
            <p:nvPr/>
          </p:nvCxnSpPr>
          <p:spPr>
            <a:xfrm>
              <a:off x="4128487" y="3562130"/>
              <a:ext cx="14618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C3E619-23A6-383A-916C-DC9BA3E5E0A3}"/>
                </a:ext>
              </a:extLst>
            </p:cNvPr>
            <p:cNvSpPr/>
            <p:nvPr/>
          </p:nvSpPr>
          <p:spPr>
            <a:xfrm>
              <a:off x="4914964" y="3064648"/>
              <a:ext cx="432048" cy="428600"/>
            </a:xfrm>
            <a:prstGeom prst="ellipse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B65438-D8DB-C7F9-C268-777C6B176C71}"/>
                </a:ext>
              </a:extLst>
            </p:cNvPr>
            <p:cNvSpPr txBox="1"/>
            <p:nvPr/>
          </p:nvSpPr>
          <p:spPr>
            <a:xfrm>
              <a:off x="5614934" y="2933481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Relevant</a:t>
              </a:r>
            </a:p>
            <a:p>
              <a:r>
                <a:rPr lang="en-IN" dirty="0"/>
                <a:t>Context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E75693-BCB6-7D8C-8386-50381B792CAB}"/>
                </a:ext>
              </a:extLst>
            </p:cNvPr>
            <p:cNvSpPr/>
            <p:nvPr/>
          </p:nvSpPr>
          <p:spPr>
            <a:xfrm>
              <a:off x="4482916" y="4311180"/>
              <a:ext cx="432048" cy="428600"/>
            </a:xfrm>
            <a:prstGeom prst="ellipse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0DE008-175F-1B38-8C1B-12E7EA7A1804}"/>
                </a:ext>
              </a:extLst>
            </p:cNvPr>
            <p:cNvSpPr txBox="1"/>
            <p:nvPr/>
          </p:nvSpPr>
          <p:spPr>
            <a:xfrm>
              <a:off x="4889087" y="4365900"/>
              <a:ext cx="202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Prompt + Context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79F325-428F-048D-6E4E-67929D1A0E9D}"/>
                </a:ext>
              </a:extLst>
            </p:cNvPr>
            <p:cNvSpPr/>
            <p:nvPr/>
          </p:nvSpPr>
          <p:spPr>
            <a:xfrm>
              <a:off x="4494112" y="5004978"/>
              <a:ext cx="432048" cy="428600"/>
            </a:xfrm>
            <a:prstGeom prst="ellipse">
              <a:avLst/>
            </a:prstGeom>
            <a:solidFill>
              <a:srgbClr val="D7C0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A70F0-2AE1-F02C-5944-9E690B2F0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4A5F2E-3F87-C977-962E-47F877DF82C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3A43F-2866-5C79-AA4A-D99EA6C764FB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F4A1C-1EE0-8299-9CC2-B1875A579F7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E4E75BA1-9BDA-BB32-784C-6030C285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4" name="Google Shape;232;g2b25827427c_0_1215">
            <a:extLst>
              <a:ext uri="{FF2B5EF4-FFF2-40B4-BE49-F238E27FC236}">
                <a16:creationId xmlns:a16="http://schemas.microsoft.com/office/drawing/2014/main" id="{AB3EAC48-D354-5E69-3935-F7668002E55F}"/>
              </a:ext>
            </a:extLst>
          </p:cNvPr>
          <p:cNvSpPr txBox="1">
            <a:spLocks noGrp="1"/>
          </p:cNvSpPr>
          <p:nvPr/>
        </p:nvSpPr>
        <p:spPr>
          <a:xfrm>
            <a:off x="3983394" y="1210384"/>
            <a:ext cx="4223323" cy="7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chemeClr val="tx1"/>
                </a:solidFill>
              </a:rPr>
              <a:t>Thank You!</a:t>
            </a:r>
            <a:endParaRPr sz="54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07C64-5097-F036-43B3-0D557396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E2A70-3688-AB45-F1F4-00D2A100A79E}"/>
              </a:ext>
            </a:extLst>
          </p:cNvPr>
          <p:cNvSpPr txBox="1"/>
          <p:nvPr/>
        </p:nvSpPr>
        <p:spPr>
          <a:xfrm>
            <a:off x="3097763" y="3146363"/>
            <a:ext cx="621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1BCC9-7003-E6DD-5D38-FFFF16B107B8}"/>
              </a:ext>
            </a:extLst>
          </p:cNvPr>
          <p:cNvSpPr txBox="1"/>
          <p:nvPr/>
        </p:nvSpPr>
        <p:spPr>
          <a:xfrm>
            <a:off x="3097763" y="3146363"/>
            <a:ext cx="621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 dirty="0"/>
          </a:p>
        </p:txBody>
      </p:sp>
      <p:pic>
        <p:nvPicPr>
          <p:cNvPr id="9" name="Picture 8" descr="A logo with lines and text&#10;&#10;Description automatically generated">
            <a:extLst>
              <a:ext uri="{FF2B5EF4-FFF2-40B4-BE49-F238E27FC236}">
                <a16:creationId xmlns:a16="http://schemas.microsoft.com/office/drawing/2014/main" id="{0A27C581-81E3-8510-9850-AA75447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2372178"/>
            <a:ext cx="3289300" cy="32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7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236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Roboto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lastModifiedBy>Dinesh Chopra</cp:lastModifiedBy>
  <cp:revision>329</cp:revision>
  <dcterms:created xsi:type="dcterms:W3CDTF">2024-01-26T15:11:46Z</dcterms:created>
  <dcterms:modified xsi:type="dcterms:W3CDTF">2024-03-08T03:20:13Z</dcterms:modified>
</cp:coreProperties>
</file>