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323" r:id="rId3"/>
    <p:sldId id="324" r:id="rId4"/>
    <p:sldId id="419" r:id="rId5"/>
    <p:sldId id="427" r:id="rId6"/>
    <p:sldId id="421" r:id="rId7"/>
    <p:sldId id="256" r:id="rId8"/>
    <p:sldId id="422" r:id="rId9"/>
    <p:sldId id="424" r:id="rId10"/>
    <p:sldId id="426" r:id="rId11"/>
    <p:sldId id="428" r:id="rId12"/>
    <p:sldId id="420" r:id="rId13"/>
    <p:sldId id="4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055"/>
    <a:srgbClr val="F2DB5B"/>
    <a:srgbClr val="00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639D9-3454-46DB-98F0-5734C90B24A8}" v="162" dt="2024-02-29T03:48:59.932"/>
    <p1510:client id="{51280DD5-E729-4BD7-8A9F-98443B307215}" v="2" dt="2024-02-29T02:44:09.918"/>
    <p1510:client id="{F06999DA-40BE-4997-8D18-97380D22DED5}" v="101" dt="2024-02-29T15:35:34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3" autoAdjust="0"/>
    <p:restoredTop sz="86073" autoAdjust="0"/>
  </p:normalViewPr>
  <p:slideViewPr>
    <p:cSldViewPr snapToGrid="0">
      <p:cViewPr varScale="1">
        <p:scale>
          <a:sx n="95" d="100"/>
          <a:sy n="95" d="100"/>
        </p:scale>
        <p:origin x="19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8C147-18C2-4D33-BF56-E30CA9229223}" type="datetimeFigureOut">
              <a:rPr lang="en-IN" smtClean="0"/>
              <a:t>31/03/24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3E4B8-F9DF-4F9A-BB59-93920507C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98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62A70-DFBD-127F-D5CC-9B0F1A562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20B84-9022-B7D2-9C67-0FDA0433D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76129-7A35-2EDC-3B76-87ED8A841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5D66A-BD02-F7EA-3FAB-C98B27E37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E4B8-F9DF-4F9A-BB59-93920507C31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6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62A70-DFBD-127F-D5CC-9B0F1A562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20B84-9022-B7D2-9C67-0FDA0433D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76129-7A35-2EDC-3B76-87ED8A841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5D66A-BD02-F7EA-3FAB-C98B27E37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E4B8-F9DF-4F9A-BB59-93920507C31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891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62A70-DFBD-127F-D5CC-9B0F1A562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20B84-9022-B7D2-9C67-0FDA0433D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76129-7A35-2EDC-3B76-87ED8A841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5D66A-BD02-F7EA-3FAB-C98B27E37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E4B8-F9DF-4F9A-BB59-93920507C31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2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62A70-DFBD-127F-D5CC-9B0F1A562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20B84-9022-B7D2-9C67-0FDA0433D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76129-7A35-2EDC-3B76-87ED8A841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5D66A-BD02-F7EA-3FAB-C98B27E37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E4B8-F9DF-4F9A-BB59-93920507C31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2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62A70-DFBD-127F-D5CC-9B0F1A562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20B84-9022-B7D2-9C67-0FDA0433D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76129-7A35-2EDC-3B76-87ED8A841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5D66A-BD02-F7EA-3FAB-C98B27E37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E4B8-F9DF-4F9A-BB59-93920507C31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004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62A70-DFBD-127F-D5CC-9B0F1A562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20B84-9022-B7D2-9C67-0FDA0433D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76129-7A35-2EDC-3B76-87ED8A841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5D66A-BD02-F7EA-3FAB-C98B27E37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E4B8-F9DF-4F9A-BB59-93920507C31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03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62A70-DFBD-127F-D5CC-9B0F1A562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20B84-9022-B7D2-9C67-0FDA0433D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76129-7A35-2EDC-3B76-87ED8A841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5D66A-BD02-F7EA-3FAB-C98B27E37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E4B8-F9DF-4F9A-BB59-93920507C31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491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62A70-DFBD-127F-D5CC-9B0F1A562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20B84-9022-B7D2-9C67-0FDA0433D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76129-7A35-2EDC-3B76-87ED8A841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5D66A-BD02-F7EA-3FAB-C98B27E37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E4B8-F9DF-4F9A-BB59-93920507C31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9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4333-EDCB-768D-D694-4FA374C88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8F6BA-A771-5199-B454-4137B42B8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C62A8-5E14-FA7C-D2D9-A91C5617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7221-54BD-4A63-8AE7-749436A8A0E0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ADB1-111D-22D3-EDB1-E043DC32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105E-4498-96A3-0C5F-A5E57928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9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33A4-C03D-26A7-C451-392D04E6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9E290-0E60-50DC-3A6D-AFC921C4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BB31-5065-A920-BCE3-A6379F31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A562-091E-45D6-BEDF-3C68FB2023F1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F398-CC52-3E67-DDF6-C862313C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AE45-AD9E-08FA-1F71-75DFC9E0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5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91D67-8C5B-5055-B5D2-6BAAE7E95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31080-7646-1B9C-C36F-D2F6BB874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04C4-6EA5-D815-E9B2-7CDBB94E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4D94-52B8-43E9-A8F3-BD9E24437DA3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FDD0D-44E3-A86F-6F17-A722DA9F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17A5-F8F0-AA31-71DF-34D65849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6418-E00D-D82B-5A6A-A2532DB4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6B97-B778-7455-F70C-FD8D34E3F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7FB2-C318-A7C1-BABA-0AC6FA5B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6570-B1EA-4487-BE32-F708B8E167B2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C2A1-527D-0AA9-D04D-3D2766CE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0CB2-5293-8DFA-B3B2-A0B592B4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9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FA87-C082-E0DD-3D37-67F1640E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F515E-EB4A-D143-3D90-D5CB68882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5D29-75FB-CFE9-A973-A208274B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42CB-DE38-41A3-9AEC-FC7F477AE398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8659-4604-1E12-A046-E65E9BFA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55C1A-5CB6-A517-F4CC-78B642B3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4BD7-8381-6AF7-2A34-97F11643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5CF0-745C-8F39-DDFC-095163A6D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486A-0B81-6F67-77F7-3933C2505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EC8B-FF84-E5F1-CD4B-B7DEE25F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B145-4D2C-4B0D-B0F3-3793104D85F9}" type="datetime1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1157-B890-E7C2-8551-9CFA55DF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34098-4893-052D-13DF-57AA3726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ED4B-5B6D-B5E5-67B7-D97BFC6B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83AD3-D8DD-C9C8-4A8D-6E90DEED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0F8FC-1E86-8328-5873-1F1FD454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1E56A-9B29-8C99-0F9B-DFA73577B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51D20-42E2-AA82-6A29-ED75844F6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06B38-A61F-CFF2-455E-2A0DB1CB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BCE3-C8C5-4329-ADE4-5F8D67D78882}" type="datetime1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ADB39-BBED-F460-3284-9B01BBA7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78CB4-F5B2-2F08-FCB4-B7EFC7D9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DB33-3161-3CA7-5DA9-9AEFA7BE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9199-60FE-8A27-4D17-58FA57F0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BDD6-391D-4D68-9A24-8E7CE46A4DC4}" type="datetime1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772E0-839B-C3B1-7E64-0C867735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A1759-598D-988C-8124-2E5044B1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1F3F0-F2B3-F675-7BAB-1AD2134A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1E7A-3F60-43E8-97A9-E03FDFF3291A}" type="datetime1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4FB0A-DFB7-0737-F37C-440DCA48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7C01-947E-5E24-DB3F-90342EF0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2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1832-2691-E74A-0F3A-2DE9A6E4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D6CD-D7DC-A4E9-FD78-EA239F4F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0C722-544A-95F1-1DAD-FAD83B663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BCDEF-8A4D-1FA5-888F-D5A3A2CE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2EE0-C06F-41F5-AFE0-7056E3A01EDC}" type="datetime1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4BD8F-AAAC-F32F-ABC2-37A3D3BC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9EF9-CB21-BEC5-2A25-591C945D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7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CBD3-5050-C329-F415-37149188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2BE8C-8AFF-7B97-17DD-E10D476C8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1A6C9-352E-F0FC-857A-200063A7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AEC32-A02D-AF36-A64E-290A392B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05E1-88D0-4311-A599-0C8A6973053A}" type="datetime1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0ECF5-F111-F43D-1DD0-2623EE22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D8375-499D-DCA7-5D7B-91DD95B7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89A0B-DE9F-F1C6-643E-DCA32D53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3DDAA-3094-DBCE-F38B-123FB91F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0BF9E-5E8A-1649-84DC-281A5BAAC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827E-01D8-46AF-B9E0-11E08B19BA59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DD1E-16D6-9C67-B90A-3F23927ED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Navigating the Future of Learning​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0268-EDD9-BFDA-9A07-5241871BF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62F8-88F8-1F49-86F0-D11B2D99F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discord.gg/r4pNVqcpCr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company/edquestofficial/" TargetMode="External"/><Relationship Id="rId5" Type="http://schemas.openxmlformats.org/officeDocument/2006/relationships/hyperlink" Target="https://whatsapp.com/channel/0029VaOManvEKyZMoPCtPU24" TargetMode="Externa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AF964-8046-4986-333A-413E3F587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881708-A124-2C3C-5ED7-415072930F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 descr="A logo with lines and text&#10;&#10;Description automatically generated">
            <a:extLst>
              <a:ext uri="{FF2B5EF4-FFF2-40B4-BE49-F238E27FC236}">
                <a16:creationId xmlns:a16="http://schemas.microsoft.com/office/drawing/2014/main" id="{9352C078-243C-067B-2F8E-B5A5E277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599" y="1472832"/>
            <a:ext cx="4604800" cy="460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693E6C-33AD-1342-B4F1-1F64E23B9BA9}"/>
              </a:ext>
            </a:extLst>
          </p:cNvPr>
          <p:cNvSpPr txBox="1"/>
          <p:nvPr/>
        </p:nvSpPr>
        <p:spPr>
          <a:xfrm>
            <a:off x="475421" y="506772"/>
            <a:ext cx="1124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2DB5B"/>
                </a:solidFill>
              </a:rPr>
              <a:t>The Generative AI Revolution: A Month-Long AI Exploration</a:t>
            </a:r>
            <a:endParaRPr lang="en-IN" sz="3600" dirty="0">
              <a:solidFill>
                <a:srgbClr val="F2DB5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A25B9-E76F-48BF-33E7-28E630649DB8}"/>
              </a:ext>
            </a:extLst>
          </p:cNvPr>
          <p:cNvSpPr txBox="1"/>
          <p:nvPr/>
        </p:nvSpPr>
        <p:spPr>
          <a:xfrm>
            <a:off x="7187648" y="6397361"/>
            <a:ext cx="4953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F2DB5B"/>
                </a:solidFill>
              </a:rPr>
              <a:t>Level 2 | Apr 2024 | Week 1 Day 1 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92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01EE-9B82-1A8D-6A71-28923D9F4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3BB1EE-8F0D-D402-9B66-38C94EBDCD27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2D285-0982-C7FC-2CCB-555CC4555729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501CB-25F7-430E-26A9-AC8C6F18EA43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F6D8D221-4B29-D734-A328-58D818C3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9EFE9F1A-54D1-5FC8-F649-AA565950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Navigating the Future of Learning​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8E4945F9-351B-FE06-B4C4-5E27ED97FD2B}"/>
              </a:ext>
            </a:extLst>
          </p:cNvPr>
          <p:cNvSpPr txBox="1">
            <a:spLocks/>
          </p:cNvSpPr>
          <p:nvPr/>
        </p:nvSpPr>
        <p:spPr>
          <a:xfrm>
            <a:off x="1593436" y="286921"/>
            <a:ext cx="9782801" cy="103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RAG – </a:t>
            </a:r>
            <a:r>
              <a:rPr lang="en-IN" sz="4000" b="1" dirty="0"/>
              <a:t>Step by Step Approach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3C3E3-5CB7-8059-474E-563B96A1AFEF}"/>
              </a:ext>
            </a:extLst>
          </p:cNvPr>
          <p:cNvSpPr txBox="1"/>
          <p:nvPr/>
        </p:nvSpPr>
        <p:spPr>
          <a:xfrm>
            <a:off x="2138846" y="1491006"/>
            <a:ext cx="551675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Chunking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Embedding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Vector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Semantic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Generative Search</a:t>
            </a:r>
          </a:p>
        </p:txBody>
      </p:sp>
    </p:spTree>
    <p:extLst>
      <p:ext uri="{BB962C8B-B14F-4D97-AF65-F5344CB8AC3E}">
        <p14:creationId xmlns:p14="http://schemas.microsoft.com/office/powerpoint/2010/main" val="309688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01EE-9B82-1A8D-6A71-28923D9F4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3BB1EE-8F0D-D402-9B66-38C94EBDCD27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2D285-0982-C7FC-2CCB-555CC4555729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501CB-25F7-430E-26A9-AC8C6F18EA43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F6D8D221-4B29-D734-A328-58D818C3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9EFE9F1A-54D1-5FC8-F649-AA565950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Navigating the Future of Learning​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8E4945F9-351B-FE06-B4C4-5E27ED97FD2B}"/>
              </a:ext>
            </a:extLst>
          </p:cNvPr>
          <p:cNvSpPr txBox="1">
            <a:spLocks/>
          </p:cNvSpPr>
          <p:nvPr/>
        </p:nvSpPr>
        <p:spPr>
          <a:xfrm>
            <a:off x="1593436" y="286921"/>
            <a:ext cx="9782801" cy="103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RAG – </a:t>
            </a:r>
            <a:r>
              <a:rPr lang="en-IN" sz="4000" b="1" dirty="0"/>
              <a:t>What problems RAG can Resolve?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A06EE-6676-B345-50CB-A7A28DF69A57}"/>
              </a:ext>
            </a:extLst>
          </p:cNvPr>
          <p:cNvSpPr txBox="1"/>
          <p:nvPr/>
        </p:nvSpPr>
        <p:spPr>
          <a:xfrm>
            <a:off x="1691926" y="1905506"/>
            <a:ext cx="551675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Prompt Token Limitation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Knowledge Cut off limitation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982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0AC01-0D1B-4670-B29D-784BF9417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2AC56F-B988-068F-5073-41D324EA661F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ED88D-99A7-E7D0-D563-319B47D0A7A8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9703F-8E7B-39E7-D187-C45F9BE29396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>
                <a:solidFill>
                  <a:srgbClr val="D7C055"/>
                </a:solidFill>
              </a:rPr>
              <a:t>π</a:t>
            </a:r>
            <a:endParaRPr lang="en-US" sz="400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3D524DBF-F0C3-D6F7-607C-D2D2CA1E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038532CF-66C3-65D3-7D34-1709FB126FDA}"/>
              </a:ext>
            </a:extLst>
          </p:cNvPr>
          <p:cNvSpPr txBox="1">
            <a:spLocks noGrp="1"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lang="en-US" sz="4000" b="1" dirty="0">
                <a:solidFill>
                  <a:schemeClr val="tx1"/>
                </a:solidFill>
              </a:rPr>
              <a:t>Communications Channels</a:t>
            </a:r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09723592-0A97-1FC1-C818-589F98D8F7D7}"/>
              </a:ext>
            </a:extLst>
          </p:cNvPr>
          <p:cNvSpPr txBox="1">
            <a:spLocks noGrp="1"/>
          </p:cNvSpPr>
          <p:nvPr/>
        </p:nvSpPr>
        <p:spPr>
          <a:xfrm>
            <a:off x="5269816" y="4369975"/>
            <a:ext cx="2143677" cy="49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3B3B3B"/>
                </a:solidFill>
                <a:latin typeface="Consolas" panose="020B0609020204030204" pitchFamily="49" charset="0"/>
                <a:ea typeface="+mn-ea"/>
                <a:cs typeface="+mn-cs"/>
              </a:rPr>
              <a:t>Discord: </a:t>
            </a:r>
            <a:r>
              <a:rPr lang="en-IN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hlinkClick r:id="rId3"/>
              </a:rPr>
              <a:t>https://discord.gg/r4pNVqcpCr</a:t>
            </a:r>
            <a:endParaRPr lang="en-IN" sz="120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1D508-5ADB-85A0-C55A-A34AD3B3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 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34CD02-4450-D4A7-1C6C-F79ABD9C4235}"/>
              </a:ext>
            </a:extLst>
          </p:cNvPr>
          <p:cNvGrpSpPr/>
          <p:nvPr/>
        </p:nvGrpSpPr>
        <p:grpSpPr>
          <a:xfrm>
            <a:off x="1830076" y="2293930"/>
            <a:ext cx="2491158" cy="2722376"/>
            <a:chOff x="1591024" y="1906628"/>
            <a:chExt cx="2185822" cy="239815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7A1F106-93DB-D957-84B3-AD26B061B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926" y="1906628"/>
              <a:ext cx="19431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30513F-1D56-6439-D963-789A300873FC}"/>
                </a:ext>
              </a:extLst>
            </p:cNvPr>
            <p:cNvSpPr txBox="1"/>
            <p:nvPr/>
          </p:nvSpPr>
          <p:spPr>
            <a:xfrm>
              <a:off x="1591024" y="3735428"/>
              <a:ext cx="2185822" cy="569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rgbClr val="3B3B3B"/>
                  </a:solidFill>
                  <a:latin typeface="Consolas" panose="020B0609020204030204" pitchFamily="49" charset="0"/>
                  <a:ea typeface="+mn-ea"/>
                  <a:cs typeface="+mn-cs"/>
                </a:rPr>
                <a:t>WhatsApp: </a:t>
              </a:r>
              <a:br>
                <a:rPr lang="en-IN" sz="1200" dirty="0">
                  <a:solidFill>
                    <a:srgbClr val="3B3B3B"/>
                  </a:solidFill>
                  <a:latin typeface="Consolas" panose="020B0609020204030204" pitchFamily="49" charset="0"/>
                  <a:hlinkClick r:id="rId5"/>
                </a:rPr>
              </a:br>
              <a:r>
                <a:rPr lang="en-IN" sz="120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  <a:hlinkClick r:id="rId5"/>
                </a:rPr>
                <a:t>https://whatsapp.com/channel/0029VaOManvEKyZMoPCtPU24</a:t>
              </a:r>
              <a:endParaRPr lang="en-IN" sz="1200" dirty="0">
                <a:solidFill>
                  <a:srgbClr val="3B3B3B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C0789BC-F001-F60B-D519-58BBF507F67C}"/>
              </a:ext>
            </a:extLst>
          </p:cNvPr>
          <p:cNvSpPr txBox="1"/>
          <p:nvPr/>
        </p:nvSpPr>
        <p:spPr>
          <a:xfrm>
            <a:off x="8660063" y="4272137"/>
            <a:ext cx="268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3B3B3B"/>
                </a:solidFill>
                <a:latin typeface="Consolas" panose="020B0609020204030204" pitchFamily="49" charset="0"/>
                <a:sym typeface="Arial"/>
              </a:rPr>
              <a:t>LinkedIn: </a:t>
            </a:r>
            <a:r>
              <a:rPr lang="en-IN" sz="1200" dirty="0">
                <a:solidFill>
                  <a:srgbClr val="3B3B3B"/>
                </a:solidFill>
                <a:effectLst/>
                <a:latin typeface="Consolas" panose="020B0609020204030204" pitchFamily="49" charset="0"/>
                <a:hlinkClick r:id="rId6"/>
              </a:rPr>
              <a:t>https://www.linkedin.com/company/edquestofficial/</a:t>
            </a:r>
            <a:endParaRPr lang="en-IN" sz="12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1028" name="Picture 4" descr="Discord's Branding Guidelines">
            <a:extLst>
              <a:ext uri="{FF2B5EF4-FFF2-40B4-BE49-F238E27FC236}">
                <a16:creationId xmlns:a16="http://schemas.microsoft.com/office/drawing/2014/main" id="{501DE015-D07D-24B3-17BC-7539A1026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105" y="2511177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kedin Logo - Free Vectors &amp; PSDs to Download">
            <a:extLst>
              <a:ext uri="{FF2B5EF4-FFF2-40B4-BE49-F238E27FC236}">
                <a16:creationId xmlns:a16="http://schemas.microsoft.com/office/drawing/2014/main" id="{CC45E4CF-F067-AFB6-F7B5-9E293C177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45" y="2422884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0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71D7A-4199-9593-FD85-54477FAC3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1A5A6E-8DE1-A78F-3109-B3761C234677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A8959A-E255-AE1F-0F9F-C2E9C266E36C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BC4F8-EC58-D42C-1EF3-1F4EF61CAC3A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22EB64-047D-D5A5-455B-C998BAAF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Navigating the Future of Learning​</a:t>
            </a:r>
          </a:p>
        </p:txBody>
      </p:sp>
      <p:pic>
        <p:nvPicPr>
          <p:cNvPr id="5" name="Picture 4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79550B0D-F382-8A19-8040-0525CFEE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135" y="-83878"/>
            <a:ext cx="1219200" cy="1209675"/>
          </a:xfrm>
          <a:prstGeom prst="rect">
            <a:avLst/>
          </a:prstGeom>
        </p:spPr>
      </p:pic>
      <p:pic>
        <p:nvPicPr>
          <p:cNvPr id="9" name="Picture 8" descr="A group of people sitting at desks in a classroom with computers&#10;&#10;Description automatically generated">
            <a:extLst>
              <a:ext uri="{FF2B5EF4-FFF2-40B4-BE49-F238E27FC236}">
                <a16:creationId xmlns:a16="http://schemas.microsoft.com/office/drawing/2014/main" id="{E8BDAAE7-2946-663A-E1B7-103303202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376266"/>
            <a:ext cx="4113245" cy="4105469"/>
          </a:xfrm>
          <a:prstGeom prst="rect">
            <a:avLst/>
          </a:prstGeom>
        </p:spPr>
      </p:pic>
      <p:sp>
        <p:nvSpPr>
          <p:cNvPr id="12" name="Google Shape;232;g2b25827427c_0_1215">
            <a:extLst>
              <a:ext uri="{FF2B5EF4-FFF2-40B4-BE49-F238E27FC236}">
                <a16:creationId xmlns:a16="http://schemas.microsoft.com/office/drawing/2014/main" id="{76539FC0-FE01-2A0D-C752-8C9F4AF1D331}"/>
              </a:ext>
            </a:extLst>
          </p:cNvPr>
          <p:cNvSpPr txBox="1">
            <a:spLocks noGrp="1"/>
          </p:cNvSpPr>
          <p:nvPr/>
        </p:nvSpPr>
        <p:spPr>
          <a:xfrm>
            <a:off x="1550879" y="2158440"/>
            <a:ext cx="4966047" cy="161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dirty="0">
                <a:solidFill>
                  <a:schemeClr val="tx1"/>
                </a:solidFill>
              </a:rPr>
              <a:t>Q &amp; 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2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93965-B794-0D3F-19B2-6E5CEF59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9A6F4B-4B22-0928-2DBA-1E63C9DE5B47}"/>
              </a:ext>
            </a:extLst>
          </p:cNvPr>
          <p:cNvSpPr/>
          <p:nvPr/>
        </p:nvSpPr>
        <p:spPr>
          <a:xfrm>
            <a:off x="0" y="1"/>
            <a:ext cx="1948169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5C555-155A-8408-E6E3-22A172F35158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2335E-6BA0-9E39-D941-3E40EF2A0890}"/>
              </a:ext>
            </a:extLst>
          </p:cNvPr>
          <p:cNvSpPr/>
          <p:nvPr/>
        </p:nvSpPr>
        <p:spPr>
          <a:xfrm>
            <a:off x="0" y="5572125"/>
            <a:ext cx="12187542" cy="1285876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2634E-F25A-906D-E090-61E107EA9685}"/>
              </a:ext>
            </a:extLst>
          </p:cNvPr>
          <p:cNvSpPr/>
          <p:nvPr/>
        </p:nvSpPr>
        <p:spPr>
          <a:xfrm>
            <a:off x="-260" y="5572124"/>
            <a:ext cx="12193758" cy="583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D711A-98A9-0CA9-87DC-706B4F2660DA}"/>
              </a:ext>
            </a:extLst>
          </p:cNvPr>
          <p:cNvSpPr/>
          <p:nvPr/>
        </p:nvSpPr>
        <p:spPr>
          <a:xfrm>
            <a:off x="1291568" y="-1"/>
            <a:ext cx="656603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63E5A6-EF6F-E241-ED54-B76BF0108961}"/>
              </a:ext>
            </a:extLst>
          </p:cNvPr>
          <p:cNvSpPr txBox="1"/>
          <p:nvPr/>
        </p:nvSpPr>
        <p:spPr>
          <a:xfrm>
            <a:off x="1396344" y="5505306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sp>
        <p:nvSpPr>
          <p:cNvPr id="15" name="Google Shape;143;p1">
            <a:extLst>
              <a:ext uri="{FF2B5EF4-FFF2-40B4-BE49-F238E27FC236}">
                <a16:creationId xmlns:a16="http://schemas.microsoft.com/office/drawing/2014/main" id="{E4949A97-DC03-56A5-2E5A-3DD3913AA0EF}"/>
              </a:ext>
            </a:extLst>
          </p:cNvPr>
          <p:cNvSpPr txBox="1">
            <a:spLocks noGrp="1"/>
          </p:cNvSpPr>
          <p:nvPr/>
        </p:nvSpPr>
        <p:spPr>
          <a:xfrm>
            <a:off x="2187369" y="1600200"/>
            <a:ext cx="9903831" cy="268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Generative AI Cohort April 2024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4" name="Picture 3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B769A9BB-68EA-F9F6-0ECB-37D6968A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7D9A-CDBE-20A9-3FA1-63D5E507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Navigating the Future of Learning​</a:t>
            </a:r>
          </a:p>
        </p:txBody>
      </p:sp>
    </p:spTree>
    <p:extLst>
      <p:ext uri="{BB962C8B-B14F-4D97-AF65-F5344CB8AC3E}">
        <p14:creationId xmlns:p14="http://schemas.microsoft.com/office/powerpoint/2010/main" val="416187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01EE-9B82-1A8D-6A71-28923D9F4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3BB1EE-8F0D-D402-9B66-38C94EBDCD27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2D285-0982-C7FC-2CCB-555CC4555729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501CB-25F7-430E-26A9-AC8C6F18EA43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F6D8D221-4B29-D734-A328-58D818C3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9EFE9F1A-54D1-5FC8-F649-AA565950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Navigating the Future of Learning​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8E4945F9-351B-FE06-B4C4-5E27ED97FD2B}"/>
              </a:ext>
            </a:extLst>
          </p:cNvPr>
          <p:cNvSpPr txBox="1">
            <a:spLocks/>
          </p:cNvSpPr>
          <p:nvPr/>
        </p:nvSpPr>
        <p:spPr>
          <a:xfrm>
            <a:off x="1593436" y="286921"/>
            <a:ext cx="9782801" cy="103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Recap of GenAI(Beginners) Level-1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534BF-3665-3A63-9E76-315A8FA97E3C}"/>
              </a:ext>
            </a:extLst>
          </p:cNvPr>
          <p:cNvSpPr txBox="1"/>
          <p:nvPr/>
        </p:nvSpPr>
        <p:spPr>
          <a:xfrm>
            <a:off x="2165350" y="1610282"/>
            <a:ext cx="55167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Introduction to Generative AI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BD98C-2BE4-81FF-E6FF-BCC8686126AB}"/>
              </a:ext>
            </a:extLst>
          </p:cNvPr>
          <p:cNvSpPr txBox="1"/>
          <p:nvPr/>
        </p:nvSpPr>
        <p:spPr>
          <a:xfrm>
            <a:off x="2165349" y="3634872"/>
            <a:ext cx="8509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Prompt</a:t>
            </a:r>
            <a:r>
              <a:rPr lang="en-US" sz="2400" dirty="0">
                <a:ea typeface="Calibri"/>
                <a:cs typeface="Calibri"/>
              </a:rPr>
              <a:t>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9D360-B722-F244-5FAE-D614ABD4B145}"/>
              </a:ext>
            </a:extLst>
          </p:cNvPr>
          <p:cNvSpPr txBox="1"/>
          <p:nvPr/>
        </p:nvSpPr>
        <p:spPr>
          <a:xfrm>
            <a:off x="2165350" y="4207969"/>
            <a:ext cx="85090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Calibri"/>
                <a:cs typeface="Calibri"/>
              </a:rPr>
              <a:t>Hands-on Projects: </a:t>
            </a:r>
            <a:r>
              <a:rPr lang="en-IN" sz="2400" dirty="0"/>
              <a:t>  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Student Assistant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YouTube Summary and </a:t>
            </a:r>
            <a:r>
              <a:rPr lang="en-IN" sz="2400" dirty="0" err="1"/>
              <a:t>QnA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Financial Assistant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Burger Order bot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Laptop Genie bot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7D777-9F50-2DF0-10C5-E43E7C3761A2}"/>
              </a:ext>
            </a:extLst>
          </p:cNvPr>
          <p:cNvSpPr txBox="1"/>
          <p:nvPr/>
        </p:nvSpPr>
        <p:spPr>
          <a:xfrm>
            <a:off x="2169067" y="2283072"/>
            <a:ext cx="55167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Generative AI in Software Applications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21A5D9-FC6B-4132-F7BA-06038F66499A}"/>
              </a:ext>
            </a:extLst>
          </p:cNvPr>
          <p:cNvSpPr txBox="1"/>
          <p:nvPr/>
        </p:nvSpPr>
        <p:spPr>
          <a:xfrm>
            <a:off x="2163491" y="2974448"/>
            <a:ext cx="55167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Impact of Generative AI</a:t>
            </a: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86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01EE-9B82-1A8D-6A71-28923D9F4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3BB1EE-8F0D-D402-9B66-38C94EBDCD27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2D285-0982-C7FC-2CCB-555CC4555729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501CB-25F7-430E-26A9-AC8C6F18EA43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F6D8D221-4B29-D734-A328-58D818C3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9EFE9F1A-54D1-5FC8-F649-AA565950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Navigating the Future of Learning​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8E4945F9-351B-FE06-B4C4-5E27ED97FD2B}"/>
              </a:ext>
            </a:extLst>
          </p:cNvPr>
          <p:cNvSpPr txBox="1">
            <a:spLocks/>
          </p:cNvSpPr>
          <p:nvPr/>
        </p:nvSpPr>
        <p:spPr>
          <a:xfrm>
            <a:off x="1593436" y="286921"/>
            <a:ext cx="9782801" cy="103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Agenda for GenAI (Professionals) Level-2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534BF-3665-3A63-9E76-315A8FA97E3C}"/>
              </a:ext>
            </a:extLst>
          </p:cNvPr>
          <p:cNvSpPr txBox="1"/>
          <p:nvPr/>
        </p:nvSpPr>
        <p:spPr>
          <a:xfrm>
            <a:off x="2138846" y="1491005"/>
            <a:ext cx="756993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Generative AI Journey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Prompt Engineering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RAG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Fine Tuning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Re-Training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Limitations of Prompt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RAG - </a:t>
            </a:r>
            <a:r>
              <a:rPr lang="en-IN" sz="2400" dirty="0"/>
              <a:t>Retrieval Augmented Generation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Hands-on Projects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Policy Assistant Bot by using RAG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YouTube Playlist </a:t>
            </a:r>
            <a:r>
              <a:rPr lang="en-IN" sz="2400" dirty="0" err="1"/>
              <a:t>QnA</a:t>
            </a:r>
            <a:r>
              <a:rPr lang="en-IN" sz="2400" dirty="0"/>
              <a:t> Bot by using </a:t>
            </a:r>
            <a:r>
              <a:rPr lang="en-IN" sz="2400" b="1" dirty="0">
                <a:solidFill>
                  <a:srgbClr val="D7C055"/>
                </a:solidFill>
              </a:rPr>
              <a:t>LangChain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Wikipedia </a:t>
            </a:r>
            <a:r>
              <a:rPr lang="en-IN" sz="2400" dirty="0" err="1"/>
              <a:t>QnA</a:t>
            </a:r>
            <a:r>
              <a:rPr lang="en-IN" sz="2400" dirty="0"/>
              <a:t> Bot by using </a:t>
            </a:r>
            <a:r>
              <a:rPr lang="en-IN" sz="2400" b="1" dirty="0" err="1">
                <a:solidFill>
                  <a:srgbClr val="D7C055"/>
                </a:solidFill>
              </a:rPr>
              <a:t>LLaMA</a:t>
            </a:r>
            <a:r>
              <a:rPr lang="en-IN" sz="2400" b="1" dirty="0">
                <a:solidFill>
                  <a:srgbClr val="D7C055"/>
                </a:solidFill>
              </a:rPr>
              <a:t> Index</a:t>
            </a:r>
            <a:endParaRPr lang="en-US" sz="2400" b="1" dirty="0">
              <a:solidFill>
                <a:srgbClr val="D7C0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2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01EE-9B82-1A8D-6A71-28923D9F4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3BB1EE-8F0D-D402-9B66-38C94EBDCD27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2D285-0982-C7FC-2CCB-555CC4555729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501CB-25F7-430E-26A9-AC8C6F18EA43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F6D8D221-4B29-D734-A328-58D818C3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9EFE9F1A-54D1-5FC8-F649-AA565950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Navigating the Future of Learning​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8E4945F9-351B-FE06-B4C4-5E27ED97FD2B}"/>
              </a:ext>
            </a:extLst>
          </p:cNvPr>
          <p:cNvSpPr txBox="1">
            <a:spLocks/>
          </p:cNvSpPr>
          <p:nvPr/>
        </p:nvSpPr>
        <p:spPr>
          <a:xfrm>
            <a:off x="1593436" y="286921"/>
            <a:ext cx="9782801" cy="103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Tools We will cover?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E4B4487-5609-54AF-1FCA-AB3F6B737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1638300"/>
            <a:ext cx="92456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25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01EE-9B82-1A8D-6A71-28923D9F4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3BB1EE-8F0D-D402-9B66-38C94EBDCD27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2D285-0982-C7FC-2CCB-555CC4555729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501CB-25F7-430E-26A9-AC8C6F18EA43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F6D8D221-4B29-D734-A328-58D818C3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9EFE9F1A-54D1-5FC8-F649-AA565950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Navigating the Future of Learning​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8E4945F9-351B-FE06-B4C4-5E27ED97FD2B}"/>
              </a:ext>
            </a:extLst>
          </p:cNvPr>
          <p:cNvSpPr txBox="1">
            <a:spLocks/>
          </p:cNvSpPr>
          <p:nvPr/>
        </p:nvSpPr>
        <p:spPr>
          <a:xfrm>
            <a:off x="1593436" y="286921"/>
            <a:ext cx="9782801" cy="103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Limitations of Prompt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534BF-3665-3A63-9E76-315A8FA97E3C}"/>
              </a:ext>
            </a:extLst>
          </p:cNvPr>
          <p:cNvSpPr txBox="1"/>
          <p:nvPr/>
        </p:nvSpPr>
        <p:spPr>
          <a:xfrm>
            <a:off x="2138846" y="1491006"/>
            <a:ext cx="9063796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What is Prompt Engineering: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Prompt engineering involves crafting specific input instructions or prompts to guide the output generation of AI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Limitations of Prompt Engineering: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Token Limitation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Hard to give detailed instructions in a small space.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AI might misunderstand or make things too simple, creating wrong or unhelpful stuff.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Knowledge </a:t>
            </a:r>
            <a:r>
              <a:rPr lang="en-IN" sz="2400" dirty="0" err="1"/>
              <a:t>Cutoff</a:t>
            </a: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At Risk from Tricky Inputs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Mean prompts can fool the AI into making bad or biased stuff.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We need strong ways to stop and fix these sneaky attacks.</a:t>
            </a:r>
          </a:p>
        </p:txBody>
      </p:sp>
    </p:spTree>
    <p:extLst>
      <p:ext uri="{BB962C8B-B14F-4D97-AF65-F5344CB8AC3E}">
        <p14:creationId xmlns:p14="http://schemas.microsoft.com/office/powerpoint/2010/main" val="140125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6D0CFA-48B8-3E4B-1A49-D1519B523717}"/>
              </a:ext>
            </a:extLst>
          </p:cNvPr>
          <p:cNvSpPr/>
          <p:nvPr/>
        </p:nvSpPr>
        <p:spPr>
          <a:xfrm>
            <a:off x="0" y="1"/>
            <a:ext cx="1948169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F0842-65B7-CA57-2F5A-D61967EF9A86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6E1CFB-A153-D93E-36A4-626934EA70A2}"/>
              </a:ext>
            </a:extLst>
          </p:cNvPr>
          <p:cNvSpPr/>
          <p:nvPr/>
        </p:nvSpPr>
        <p:spPr>
          <a:xfrm>
            <a:off x="0" y="5572125"/>
            <a:ext cx="12187542" cy="1285876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E1369-B664-5A34-37EB-F2E23636CCE2}"/>
              </a:ext>
            </a:extLst>
          </p:cNvPr>
          <p:cNvSpPr/>
          <p:nvPr/>
        </p:nvSpPr>
        <p:spPr>
          <a:xfrm>
            <a:off x="-260" y="5572124"/>
            <a:ext cx="12193758" cy="583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16A07B-D1C1-CCF8-D7C5-0E48127EB26A}"/>
              </a:ext>
            </a:extLst>
          </p:cNvPr>
          <p:cNvSpPr/>
          <p:nvPr/>
        </p:nvSpPr>
        <p:spPr>
          <a:xfrm>
            <a:off x="1291568" y="-1"/>
            <a:ext cx="656603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46304-707F-3EF8-C7C9-2F0B0A921B41}"/>
              </a:ext>
            </a:extLst>
          </p:cNvPr>
          <p:cNvSpPr txBox="1"/>
          <p:nvPr/>
        </p:nvSpPr>
        <p:spPr>
          <a:xfrm>
            <a:off x="1396344" y="5505306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sp>
        <p:nvSpPr>
          <p:cNvPr id="15" name="Google Shape;143;p1">
            <a:extLst>
              <a:ext uri="{FF2B5EF4-FFF2-40B4-BE49-F238E27FC236}">
                <a16:creationId xmlns:a16="http://schemas.microsoft.com/office/drawing/2014/main" id="{C9764481-C48B-F71F-0C2D-6C544B78BD03}"/>
              </a:ext>
            </a:extLst>
          </p:cNvPr>
          <p:cNvSpPr txBox="1">
            <a:spLocks noGrp="1"/>
          </p:cNvSpPr>
          <p:nvPr/>
        </p:nvSpPr>
        <p:spPr>
          <a:xfrm>
            <a:off x="2233551" y="219164"/>
            <a:ext cx="9903831" cy="268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600" b="1" dirty="0">
                <a:solidFill>
                  <a:schemeClr val="tx1"/>
                </a:solidFill>
              </a:rPr>
              <a:t>Retrieval Augmented Generation </a:t>
            </a:r>
            <a:r>
              <a:rPr lang="en-US" sz="4600" b="1" dirty="0">
                <a:solidFill>
                  <a:schemeClr val="tx1"/>
                </a:solidFill>
              </a:rPr>
              <a:t> </a:t>
            </a:r>
            <a:endParaRPr sz="4600" b="1" dirty="0">
              <a:solidFill>
                <a:schemeClr val="tx1"/>
              </a:solidFill>
            </a:endParaRPr>
          </a:p>
        </p:txBody>
      </p:sp>
      <p:sp>
        <p:nvSpPr>
          <p:cNvPr id="16" name="Google Shape;144;p1">
            <a:extLst>
              <a:ext uri="{FF2B5EF4-FFF2-40B4-BE49-F238E27FC236}">
                <a16:creationId xmlns:a16="http://schemas.microsoft.com/office/drawing/2014/main" id="{BBED11E4-2954-95E1-DDA9-5E0CD86221C7}"/>
              </a:ext>
            </a:extLst>
          </p:cNvPr>
          <p:cNvSpPr txBox="1">
            <a:spLocks noGrp="1"/>
          </p:cNvSpPr>
          <p:nvPr/>
        </p:nvSpPr>
        <p:spPr>
          <a:xfrm>
            <a:off x="2261260" y="3181935"/>
            <a:ext cx="7718487" cy="203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7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What is RAG ?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High Level Design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Step by Step Approach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What Problems RAG can resolve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D2D9B059-AD2D-F678-3DA7-C8E036931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35956-D152-CBA4-26F1-D6ED7ADD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Navigating the Future of Learning​</a:t>
            </a:r>
          </a:p>
        </p:txBody>
      </p:sp>
    </p:spTree>
    <p:extLst>
      <p:ext uri="{BB962C8B-B14F-4D97-AF65-F5344CB8AC3E}">
        <p14:creationId xmlns:p14="http://schemas.microsoft.com/office/powerpoint/2010/main" val="272436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01EE-9B82-1A8D-6A71-28923D9F4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3BB1EE-8F0D-D402-9B66-38C94EBDCD27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2D285-0982-C7FC-2CCB-555CC4555729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501CB-25F7-430E-26A9-AC8C6F18EA43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F6D8D221-4B29-D734-A328-58D818C3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9EFE9F1A-54D1-5FC8-F649-AA565950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Navigating the Future of Learning​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8E4945F9-351B-FE06-B4C4-5E27ED97FD2B}"/>
              </a:ext>
            </a:extLst>
          </p:cNvPr>
          <p:cNvSpPr txBox="1">
            <a:spLocks/>
          </p:cNvSpPr>
          <p:nvPr/>
        </p:nvSpPr>
        <p:spPr>
          <a:xfrm>
            <a:off x="1593436" y="286921"/>
            <a:ext cx="9782801" cy="103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RAG – </a:t>
            </a:r>
            <a:r>
              <a:rPr lang="en-IN" sz="4000" b="1" dirty="0"/>
              <a:t>What is RAG?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C6925D-CB46-F482-3518-909C47A0C95F}"/>
              </a:ext>
            </a:extLst>
          </p:cNvPr>
          <p:cNvSpPr txBox="1"/>
          <p:nvPr/>
        </p:nvSpPr>
        <p:spPr>
          <a:xfrm>
            <a:off x="1596425" y="1729482"/>
            <a:ext cx="83640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It's a technique that improves the </a:t>
            </a:r>
            <a:r>
              <a:rPr lang="en-IN" sz="2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n-IN" sz="280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80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  <a:r>
              <a:rPr lang="en-IN" sz="280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IN" sz="280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large language models</a:t>
            </a:r>
            <a:r>
              <a:rPr lang="en-IN" sz="280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(LLMs) by allowing them to </a:t>
            </a:r>
            <a:r>
              <a:rPr lang="en-IN" sz="280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access and leverage information from external knowledge sources.</a:t>
            </a:r>
            <a:endParaRPr lang="en-US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7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01EE-9B82-1A8D-6A71-28923D9F4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3BB1EE-8F0D-D402-9B66-38C94EBDCD27}"/>
              </a:ext>
            </a:extLst>
          </p:cNvPr>
          <p:cNvSpPr/>
          <p:nvPr/>
        </p:nvSpPr>
        <p:spPr>
          <a:xfrm>
            <a:off x="0" y="1"/>
            <a:ext cx="1126638" cy="6858000"/>
          </a:xfrm>
          <a:prstGeom prst="rect">
            <a:avLst/>
          </a:prstGeom>
          <a:solidFill>
            <a:srgbClr val="D7C0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2D285-0982-C7FC-2CCB-555CC4555729}"/>
              </a:ext>
            </a:extLst>
          </p:cNvPr>
          <p:cNvSpPr/>
          <p:nvPr/>
        </p:nvSpPr>
        <p:spPr>
          <a:xfrm>
            <a:off x="565288" y="0"/>
            <a:ext cx="54944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501CB-25F7-430E-26A9-AC8C6F18EA43}"/>
              </a:ext>
            </a:extLst>
          </p:cNvPr>
          <p:cNvSpPr txBox="1"/>
          <p:nvPr/>
        </p:nvSpPr>
        <p:spPr>
          <a:xfrm>
            <a:off x="601006" y="42718"/>
            <a:ext cx="4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D7C055"/>
                </a:solidFill>
              </a:rPr>
              <a:t>π</a:t>
            </a:r>
            <a:endParaRPr lang="en-US" sz="4000" dirty="0">
              <a:solidFill>
                <a:srgbClr val="D7C055"/>
              </a:solidFill>
            </a:endParaRPr>
          </a:p>
        </p:txBody>
      </p:sp>
      <p:pic>
        <p:nvPicPr>
          <p:cNvPr id="10" name="Picture 9" descr="A logo with lines in a black background&#10;&#10;Description automatically generated">
            <a:extLst>
              <a:ext uri="{FF2B5EF4-FFF2-40B4-BE49-F238E27FC236}">
                <a16:creationId xmlns:a16="http://schemas.microsoft.com/office/drawing/2014/main" id="{F6D8D221-4B29-D734-A328-58D818C3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42" y="-205416"/>
            <a:ext cx="1217233" cy="1205327"/>
          </a:xfrm>
          <a:prstGeom prst="rect">
            <a:avLst/>
          </a:prstGeom>
        </p:spPr>
      </p:pic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9EFE9F1A-54D1-5FC8-F649-AA565950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Navigating the Future of Learning​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8E4945F9-351B-FE06-B4C4-5E27ED97FD2B}"/>
              </a:ext>
            </a:extLst>
          </p:cNvPr>
          <p:cNvSpPr txBox="1">
            <a:spLocks/>
          </p:cNvSpPr>
          <p:nvPr/>
        </p:nvSpPr>
        <p:spPr>
          <a:xfrm>
            <a:off x="1593436" y="286921"/>
            <a:ext cx="9782801" cy="103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RAG – </a:t>
            </a:r>
            <a:r>
              <a:rPr lang="en-IN" sz="4000" b="1" dirty="0"/>
              <a:t>High Level Design</a:t>
            </a:r>
          </a:p>
        </p:txBody>
      </p:sp>
      <p:pic>
        <p:nvPicPr>
          <p:cNvPr id="3" name="Picture 18" descr="Free OpenAI Logo Icon - Download in Flat Style">
            <a:extLst>
              <a:ext uri="{FF2B5EF4-FFF2-40B4-BE49-F238E27FC236}">
                <a16:creationId xmlns:a16="http://schemas.microsoft.com/office/drawing/2014/main" id="{D0DE3EF5-2348-A310-237A-48ED56E4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082" y="5328845"/>
            <a:ext cx="1734671" cy="144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929C393-C010-B608-B87E-960749E0F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383736"/>
            <a:ext cx="109093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38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19353</TotalTime>
  <Words>419</Words>
  <Application>Microsoft Macintosh PowerPoint</Application>
  <PresentationFormat>Widescreen</PresentationFormat>
  <Paragraphs>106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Narula</dc:creator>
  <cp:lastModifiedBy>Dinesh Chopra</cp:lastModifiedBy>
  <cp:revision>904</cp:revision>
  <dcterms:created xsi:type="dcterms:W3CDTF">2024-01-26T15:11:46Z</dcterms:created>
  <dcterms:modified xsi:type="dcterms:W3CDTF">2024-04-08T04:54:14Z</dcterms:modified>
</cp:coreProperties>
</file>