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79"/>
  </p:notesMasterIdLst>
  <p:handoutMasterIdLst>
    <p:handoutMasterId r:id="rId80"/>
  </p:handoutMasterIdLst>
  <p:sldIdLst>
    <p:sldId id="292" r:id="rId2"/>
    <p:sldId id="287" r:id="rId3"/>
    <p:sldId id="1082" r:id="rId4"/>
    <p:sldId id="1083" r:id="rId5"/>
    <p:sldId id="1143" r:id="rId6"/>
    <p:sldId id="1144" r:id="rId7"/>
    <p:sldId id="1145" r:id="rId8"/>
    <p:sldId id="1146" r:id="rId9"/>
    <p:sldId id="1147" r:id="rId10"/>
    <p:sldId id="1148" r:id="rId11"/>
    <p:sldId id="1149" r:id="rId12"/>
    <p:sldId id="1086" r:id="rId13"/>
    <p:sldId id="1150" r:id="rId14"/>
    <p:sldId id="1085" r:id="rId15"/>
    <p:sldId id="1087" r:id="rId16"/>
    <p:sldId id="1088" r:id="rId17"/>
    <p:sldId id="1151" r:id="rId18"/>
    <p:sldId id="1089" r:id="rId19"/>
    <p:sldId id="328" r:id="rId20"/>
    <p:sldId id="1020" r:id="rId21"/>
    <p:sldId id="1021" r:id="rId22"/>
    <p:sldId id="1022" r:id="rId23"/>
    <p:sldId id="1023" r:id="rId24"/>
    <p:sldId id="1024" r:id="rId25"/>
    <p:sldId id="1084" r:id="rId26"/>
    <p:sldId id="1152" r:id="rId27"/>
    <p:sldId id="1153" r:id="rId28"/>
    <p:sldId id="326" r:id="rId29"/>
    <p:sldId id="490" r:id="rId30"/>
    <p:sldId id="491" r:id="rId31"/>
    <p:sldId id="492" r:id="rId32"/>
    <p:sldId id="493" r:id="rId33"/>
    <p:sldId id="494" r:id="rId34"/>
    <p:sldId id="495" r:id="rId35"/>
    <p:sldId id="496" r:id="rId36"/>
    <p:sldId id="497" r:id="rId37"/>
    <p:sldId id="498" r:id="rId38"/>
    <p:sldId id="499" r:id="rId39"/>
    <p:sldId id="500" r:id="rId40"/>
    <p:sldId id="501" r:id="rId41"/>
    <p:sldId id="502" r:id="rId42"/>
    <p:sldId id="593" r:id="rId43"/>
    <p:sldId id="594" r:id="rId44"/>
    <p:sldId id="595" r:id="rId45"/>
    <p:sldId id="596" r:id="rId46"/>
    <p:sldId id="597" r:id="rId47"/>
    <p:sldId id="598" r:id="rId48"/>
    <p:sldId id="599" r:id="rId49"/>
    <p:sldId id="503" r:id="rId50"/>
    <p:sldId id="601" r:id="rId51"/>
    <p:sldId id="602" r:id="rId52"/>
    <p:sldId id="603" r:id="rId53"/>
    <p:sldId id="604" r:id="rId54"/>
    <p:sldId id="605" r:id="rId55"/>
    <p:sldId id="606" r:id="rId56"/>
    <p:sldId id="607" r:id="rId57"/>
    <p:sldId id="608" r:id="rId58"/>
    <p:sldId id="609" r:id="rId59"/>
    <p:sldId id="610" r:id="rId60"/>
    <p:sldId id="508" r:id="rId61"/>
    <p:sldId id="509" r:id="rId62"/>
    <p:sldId id="510" r:id="rId63"/>
    <p:sldId id="511" r:id="rId64"/>
    <p:sldId id="1010" r:id="rId65"/>
    <p:sldId id="331" r:id="rId66"/>
    <p:sldId id="333" r:id="rId67"/>
    <p:sldId id="334" r:id="rId68"/>
    <p:sldId id="335" r:id="rId69"/>
    <p:sldId id="336" r:id="rId70"/>
    <p:sldId id="337" r:id="rId71"/>
    <p:sldId id="319" r:id="rId72"/>
    <p:sldId id="298" r:id="rId73"/>
    <p:sldId id="317" r:id="rId74"/>
    <p:sldId id="316" r:id="rId75"/>
    <p:sldId id="300" r:id="rId76"/>
    <p:sldId id="302" r:id="rId77"/>
    <p:sldId id="283" r:id="rId7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0C0ED-A648-1357-1388-45C710D98932}" v="2" dt="2023-05-07T11:05:35.615"/>
    <p1510:client id="{B421D80C-2777-03D0-98E5-575375094678}" v="2" dt="2023-05-07T11:04:52.2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24" autoAdjust="0"/>
  </p:normalViewPr>
  <p:slideViewPr>
    <p:cSldViewPr>
      <p:cViewPr varScale="1">
        <p:scale>
          <a:sx n="59" d="100"/>
          <a:sy n="59" d="100"/>
        </p:scale>
        <p:origin x="1332" y="9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1968"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afcd4707b392d4aa08072351efdbc7fe1466d09db7ed6f44cec83bae14832ab::" providerId="AD" clId="Web-{ACD0C0ED-A648-1357-1388-45C710D98932}"/>
    <pc:docChg chg="modSld">
      <pc:chgData name="Guest User" userId="S::urn:spo:anon#dafcd4707b392d4aa08072351efdbc7fe1466d09db7ed6f44cec83bae14832ab::" providerId="AD" clId="Web-{ACD0C0ED-A648-1357-1388-45C710D98932}" dt="2023-05-07T11:05:35.615" v="1" actId="1076"/>
      <pc:docMkLst>
        <pc:docMk/>
      </pc:docMkLst>
      <pc:sldChg chg="modSp">
        <pc:chgData name="Guest User" userId="S::urn:spo:anon#dafcd4707b392d4aa08072351efdbc7fe1466d09db7ed6f44cec83bae14832ab::" providerId="AD" clId="Web-{ACD0C0ED-A648-1357-1388-45C710D98932}" dt="2023-05-07T11:05:35.615" v="1" actId="1076"/>
        <pc:sldMkLst>
          <pc:docMk/>
          <pc:sldMk cId="0" sldId="292"/>
        </pc:sldMkLst>
        <pc:spChg chg="mod">
          <ac:chgData name="Guest User" userId="S::urn:spo:anon#dafcd4707b392d4aa08072351efdbc7fe1466d09db7ed6f44cec83bae14832ab::" providerId="AD" clId="Web-{ACD0C0ED-A648-1357-1388-45C710D98932}" dt="2023-05-07T11:05:35.615" v="1" actId="1076"/>
          <ac:spMkLst>
            <pc:docMk/>
            <pc:sldMk cId="0" sldId="292"/>
            <ac:spMk id="6" creationId="{00000000-0000-0000-0000-000000000000}"/>
          </ac:spMkLst>
        </pc:spChg>
        <pc:spChg chg="mod">
          <ac:chgData name="Guest User" userId="S::urn:spo:anon#dafcd4707b392d4aa08072351efdbc7fe1466d09db7ed6f44cec83bae14832ab::" providerId="AD" clId="Web-{ACD0C0ED-A648-1357-1388-45C710D98932}" dt="2023-05-07T11:05:25.833" v="0" actId="1076"/>
          <ac:spMkLst>
            <pc:docMk/>
            <pc:sldMk cId="0" sldId="292"/>
            <ac:spMk id="14" creationId="{00000000-0000-0000-0000-000000000000}"/>
          </ac:spMkLst>
        </pc:spChg>
      </pc:sldChg>
    </pc:docChg>
  </pc:docChgLst>
  <pc:docChgLst>
    <pc:chgData name="Guest User" userId="S::urn:spo:anon#dafcd4707b392d4aa08072351efdbc7fe1466d09db7ed6f44cec83bae14832ab::" providerId="AD" clId="Web-{B421D80C-2777-03D0-98E5-575375094678}"/>
    <pc:docChg chg="modSld">
      <pc:chgData name="Guest User" userId="S::urn:spo:anon#dafcd4707b392d4aa08072351efdbc7fe1466d09db7ed6f44cec83bae14832ab::" providerId="AD" clId="Web-{B421D80C-2777-03D0-98E5-575375094678}" dt="2023-05-07T11:04:52.243" v="1" actId="1076"/>
      <pc:docMkLst>
        <pc:docMk/>
      </pc:docMkLst>
      <pc:sldChg chg="modSp">
        <pc:chgData name="Guest User" userId="S::urn:spo:anon#dafcd4707b392d4aa08072351efdbc7fe1466d09db7ed6f44cec83bae14832ab::" providerId="AD" clId="Web-{B421D80C-2777-03D0-98E5-575375094678}" dt="2023-05-07T11:04:52.243" v="1" actId="1076"/>
        <pc:sldMkLst>
          <pc:docMk/>
          <pc:sldMk cId="0" sldId="292"/>
        </pc:sldMkLst>
        <pc:spChg chg="mod">
          <ac:chgData name="Guest User" userId="S::urn:spo:anon#dafcd4707b392d4aa08072351efdbc7fe1466d09db7ed6f44cec83bae14832ab::" providerId="AD" clId="Web-{B421D80C-2777-03D0-98E5-575375094678}" dt="2023-05-07T11:04:51.493" v="0" actId="1076"/>
          <ac:spMkLst>
            <pc:docMk/>
            <pc:sldMk cId="0" sldId="292"/>
            <ac:spMk id="6" creationId="{00000000-0000-0000-0000-000000000000}"/>
          </ac:spMkLst>
        </pc:spChg>
        <pc:spChg chg="mod">
          <ac:chgData name="Guest User" userId="S::urn:spo:anon#dafcd4707b392d4aa08072351efdbc7fe1466d09db7ed6f44cec83bae14832ab::" providerId="AD" clId="Web-{B421D80C-2777-03D0-98E5-575375094678}" dt="2023-05-07T11:04:52.243" v="1" actId="1076"/>
          <ac:spMkLst>
            <pc:docMk/>
            <pc:sldMk cId="0" sldId="292"/>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D8E6D1BB-3180-42A2-AE58-6F2542AF67C1}" type="datetimeFigureOut">
              <a:rPr lang="en-US" smtClean="0"/>
              <a:pPr/>
              <a:t>5/7/2023</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AAD7656A-59C1-4EA8-86B6-85DA6F15CC7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1-07T06:06:04.125"/>
    </inkml:context>
    <inkml:brush xml:id="br0">
      <inkml:brushProperty name="width" value="0.05292" units="cm"/>
      <inkml:brushProperty name="height" value="0.05292" units="cm"/>
      <inkml:brushProperty name="color" value="#FF0000"/>
    </inkml:brush>
  </inkml:definitions>
  <inkml:trace contextRef="#ctx0" brushRef="#br0">786 17161 191 0,'0'0'24'16,"5"0"17"-16,-2 0 6 0,-3 0 0 0,2 0-23 16,-1 0-17-16,-1 0 2 15,0 0 3-15,0 0 6 0,0 0 1 16,0 0-2-16,0 0-3 0,0 0-12 0,0 0-4 16,0 0-8-16,0 0 12 0,0 0 44 0,0 0 19 15,0 4 36-15,0-4 11 0,0 5-6 0,0-1-2 16,0 1-12-16,0-1 27 0,6 2-8 0,-6-1-14 15,2-1 16-15,-2 1-15 0,0-2-15 0,4 0 6 16,-4-1-26-16,0 2-36 0,0-4 2 0,0 0-16 0,0 0-5 0,0 0-2 16,0 0-3-16,0 0 11 0,-4 0-12 0,4 0 8 15,0 0-3-15,0-4 1 0,0 1-12 0,0 1-66 16,0 0-117-16,0-1-141 0,0 0-135 0,0-1 37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1-07T06:05:40.987"/>
    </inkml:context>
    <inkml:brush xml:id="br0">
      <inkml:brushProperty name="width" value="0.05292" units="cm"/>
      <inkml:brushProperty name="height" value="0.05292" units="cm"/>
      <inkml:brushProperty name="color" value="#FF0000"/>
    </inkml:brush>
  </inkml:definitions>
  <inkml:trace contextRef="#ctx0" brushRef="#br0">2261 3808 102 0,'-2'-1'10'0,"2"1"2"0,-3 0-5 15,3 0 6-15,0 0-4 0,0 0-11 0,0 0 6 16,0 0-9-16,0 0 3 0,0 0 7 0,0 0-7 16,0 0 9-16,-1 0-5 0,1 0-2 0,0 0 5 15,0 0-14-15,-3 0 1 0,3 0 13 0,-3 0-4 0,3 0 3 0,-2 0-11 0,-1 5-22 16,0-1-12-16</inkml:trace>
  <inkml:trace contextRef="#ctx0" brushRef="#br0" timeOffset="1034.75">1861 4105 116 0,'0'0'5'0,"0"0"3"0,0 0-2 16,0 0-6-16,0 0 0 0,0 0 0 0,0 0 0 16,0 0 8-16,0 0-3 15,0 0 47-15,0 0 26 0,0 0-20 16,0 0 10-16,0 0-51 0,5 0-9 0,-2 0 32 16,0 0 6-16,0 0 13 0,3 0-7 0,-2 0-20 15,0 0-17-15,1 0-11 0,0 0-2 0,2 0 5 16,-1-3-4-16,3 0 1 0,-1 0-8 0,2 0-1 15,0 1 9-15,2-2-6 0,-1 2 7 0,5-1-1 16,-2-1-6-16,3-1 6 0,-1-1-10 0,3 0 1 0,0 0 1 16,0-2 2-16,0-1 10 0,1 0-7 0,1 0 3 15,1-1-2 1,-3 1-9-16,2-2 7 0,-1 1 0 0,-2 1 3 0,-1 1 4 16,-4-1-3-16,1 1 0 0,-3 4-8 0,-2-1 2 15,-1 2 6-15,-5 1-10 0,-1 1 6 0,1 0 2 16,-3-1-7-16,0 1 14 0,0 1 0 0,0 0 24 15,0 0 9-15,0 0-11 0,0 0-2 16,0 0-25-16,0 0-4 0,0 0 4 0,0 0-10 16,-3 0 8-16,3 0-6 0,-5 0 2 0,2 0 10 15,0 0-16-15,-3 0 12 0,4 0-4 0,-1 0-4 16,0 0 12-16,0 0-17 0,-1 0 14 0,1 0 3 16,3 0-12-16,-1 0 13 0,-1 0-9 0,0 0-3 15,2-2 12-15,-3-1-7 0,3 1-2 0,0 0 3 0,0 0-12 0,0 0 11 16,0-1 0-16,0 1-2 0,0-1 5 15,0 2-3-15,-4 1 0 0,4 0 2 0,0 0-6 16,0 0 2-16,0 0 2 0,-2 0-4 0,2 0 6 16,0 0-4-16,0 0 3 0,0 0 3 0,0 0-2 15,0 0-17-15,0 0-26 0,0 0-11 0,0 0 1 16,0 0 9-16,0-5 14 16,0 5 1-16,0-3-27 0,0 0-5 0,0 0 0 15,0 0-18-15,0-1-6 0,0 0 3 0,0 1-5 16,0-1 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EF39460B-92EA-4A60-B4AC-3B7972F7FD1D}" type="datetimeFigureOut">
              <a:rPr lang="en-US" smtClean="0"/>
              <a:pPr/>
              <a:t>5/7/2023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CB5DDF0-EF1A-428D-B986-B55564525F08}" type="slidenum">
              <a:rPr lang="en-US" smtClean="0"/>
              <a:pPr/>
              <a:t>‹#›</a:t>
            </a:fld>
            <a:endParaRPr lang="en-US"/>
          </a:p>
        </p:txBody>
      </p:sp>
    </p:spTree>
    <p:extLst>
      <p:ext uri="{BB962C8B-B14F-4D97-AF65-F5344CB8AC3E}">
        <p14:creationId xmlns:p14="http://schemas.microsoft.com/office/powerpoint/2010/main" val="1826087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4</a:t>
            </a:fld>
            <a:endParaRPr lang="en-US"/>
          </a:p>
        </p:txBody>
      </p:sp>
    </p:spTree>
    <p:extLst>
      <p:ext uri="{BB962C8B-B14F-4D97-AF65-F5344CB8AC3E}">
        <p14:creationId xmlns:p14="http://schemas.microsoft.com/office/powerpoint/2010/main" val="175453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5</a:t>
            </a:fld>
            <a:endParaRPr lang="en-US"/>
          </a:p>
        </p:txBody>
      </p:sp>
    </p:spTree>
    <p:extLst>
      <p:ext uri="{BB962C8B-B14F-4D97-AF65-F5344CB8AC3E}">
        <p14:creationId xmlns:p14="http://schemas.microsoft.com/office/powerpoint/2010/main" val="192604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6</a:t>
            </a:fld>
            <a:endParaRPr lang="en-US"/>
          </a:p>
        </p:txBody>
      </p:sp>
    </p:spTree>
    <p:extLst>
      <p:ext uri="{BB962C8B-B14F-4D97-AF65-F5344CB8AC3E}">
        <p14:creationId xmlns:p14="http://schemas.microsoft.com/office/powerpoint/2010/main" val="324348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B5DDF0-EF1A-428D-B986-B55564525F08}" type="slidenum">
              <a:rPr lang="en-US" smtClean="0"/>
              <a:pPr/>
              <a:t>29</a:t>
            </a:fld>
            <a:endParaRPr lang="en-US"/>
          </a:p>
        </p:txBody>
      </p:sp>
    </p:spTree>
    <p:extLst>
      <p:ext uri="{BB962C8B-B14F-4D97-AF65-F5344CB8AC3E}">
        <p14:creationId xmlns:p14="http://schemas.microsoft.com/office/powerpoint/2010/main" val="161020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9ED4E8-B7DF-4CFD-9CC1-1C76BFB26487}" type="datetime1">
              <a:rPr lang="en-US" smtClean="0"/>
              <a:t>5/7/2023</a:t>
            </a:fld>
            <a:endParaRPr lang="en-US" dirty="0"/>
          </a:p>
        </p:txBody>
      </p:sp>
      <p:sp>
        <p:nvSpPr>
          <p:cNvPr id="5" name="Footer Placeholder 4"/>
          <p:cNvSpPr>
            <a:spLocks noGrp="1"/>
          </p:cNvSpPr>
          <p:nvPr>
            <p:ph type="ftr" sz="quarter" idx="11"/>
          </p:nvPr>
        </p:nvSpPr>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3B5B6-2369-4292-87D8-127E2E95488A}" type="datetime1">
              <a:rPr lang="en-US" smtClean="0"/>
              <a:t>5/7/2023</a:t>
            </a:fld>
            <a:endParaRPr lang="en-US" dirty="0"/>
          </a:p>
        </p:txBody>
      </p:sp>
      <p:sp>
        <p:nvSpPr>
          <p:cNvPr id="5" name="Footer Placeholder 4"/>
          <p:cNvSpPr>
            <a:spLocks noGrp="1"/>
          </p:cNvSpPr>
          <p:nvPr>
            <p:ph type="ftr" sz="quarter" idx="11"/>
          </p:nvPr>
        </p:nvSpPr>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9FF398-D1B3-4204-8084-0022067BCDB3}" type="datetime1">
              <a:rPr lang="en-US" smtClean="0"/>
              <a:t>5/7/2023</a:t>
            </a:fld>
            <a:endParaRPr lang="en-US" dirty="0"/>
          </a:p>
        </p:txBody>
      </p:sp>
      <p:sp>
        <p:nvSpPr>
          <p:cNvPr id="5" name="Footer Placeholder 4"/>
          <p:cNvSpPr>
            <a:spLocks noGrp="1"/>
          </p:cNvSpPr>
          <p:nvPr>
            <p:ph type="ftr" sz="quarter" idx="11"/>
          </p:nvPr>
        </p:nvSpPr>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B7992-2D3E-4497-ADD2-AC30586ACD57}" type="datetime1">
              <a:rPr lang="en-US" smtClean="0"/>
              <a:t>5/7/2023</a:t>
            </a:fld>
            <a:endParaRPr lang="en-US" dirty="0"/>
          </a:p>
        </p:txBody>
      </p:sp>
      <p:sp>
        <p:nvSpPr>
          <p:cNvPr id="5" name="Footer Placeholder 4"/>
          <p:cNvSpPr>
            <a:spLocks noGrp="1"/>
          </p:cNvSpPr>
          <p:nvPr>
            <p:ph type="ftr" sz="quarter" idx="11"/>
          </p:nvPr>
        </p:nvSpPr>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9" name="Picture 2" descr="E:\NIET\Project\xLogo11.png.pagespeed.ic.pydHLuCQEZ.png"/>
          <p:cNvPicPr>
            <a:picLocks noChangeAspect="1" noChangeArrowheads="1"/>
          </p:cNvPicPr>
          <p:nvPr userDrawn="1"/>
        </p:nvPicPr>
        <p:blipFill>
          <a:blip r:embed="rId2" cstate="print"/>
          <a:srcRect/>
          <a:stretch>
            <a:fillRect/>
          </a:stretch>
        </p:blipFill>
        <p:spPr bwMode="auto">
          <a:xfrm>
            <a:off x="28956" y="1"/>
            <a:ext cx="1418844" cy="761999"/>
          </a:xfrm>
          <a:prstGeom prst="rect">
            <a:avLst/>
          </a:prstGeom>
          <a:noFill/>
        </p:spPr>
      </p:pic>
      <p:sp>
        <p:nvSpPr>
          <p:cNvPr id="10" name="Title 1"/>
          <p:cNvSpPr txBox="1">
            <a:spLocks/>
          </p:cNvSpPr>
          <p:nvPr userDrawn="1"/>
        </p:nvSpPr>
        <p:spPr>
          <a:xfrm>
            <a:off x="1676400" y="0"/>
            <a:ext cx="7467600" cy="63950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THE CONCEPT LEARNING TASK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A4D31-1E38-40B4-B983-EE273DC2B0BB}" type="datetime1">
              <a:rPr lang="en-US" smtClean="0"/>
              <a:t>5/7/2023</a:t>
            </a:fld>
            <a:endParaRPr lang="en-US" dirty="0"/>
          </a:p>
        </p:txBody>
      </p:sp>
      <p:sp>
        <p:nvSpPr>
          <p:cNvPr id="5" name="Footer Placeholder 4"/>
          <p:cNvSpPr>
            <a:spLocks noGrp="1"/>
          </p:cNvSpPr>
          <p:nvPr>
            <p:ph type="ftr" sz="quarter" idx="11"/>
          </p:nvPr>
        </p:nvSpPr>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D230BF-578E-4A4C-BDB3-7B480EBEC239}" type="datetime1">
              <a:rPr lang="en-US" smtClean="0"/>
              <a:t>5/7/2023</a:t>
            </a:fld>
            <a:endParaRPr lang="en-US" dirty="0"/>
          </a:p>
        </p:txBody>
      </p:sp>
      <p:sp>
        <p:nvSpPr>
          <p:cNvPr id="6" name="Footer Placeholder 5"/>
          <p:cNvSpPr>
            <a:spLocks noGrp="1"/>
          </p:cNvSpPr>
          <p:nvPr>
            <p:ph type="ftr" sz="quarter" idx="11"/>
          </p:nvPr>
        </p:nvSpPr>
        <p:spPr/>
        <p:txBody>
          <a:bodyPr/>
          <a:lstStyle/>
          <a:p>
            <a:r>
              <a:rPr lang="fi-FI"/>
              <a:t>Ms. Alisha Sikri    ACSML0401     ML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61DEDD-5FF2-4AA1-9C6F-AC9B47E96F05}" type="datetime1">
              <a:rPr lang="en-US" smtClean="0"/>
              <a:t>5/7/2023</a:t>
            </a:fld>
            <a:endParaRPr lang="en-US" dirty="0"/>
          </a:p>
        </p:txBody>
      </p:sp>
      <p:sp>
        <p:nvSpPr>
          <p:cNvPr id="8" name="Footer Placeholder 7"/>
          <p:cNvSpPr>
            <a:spLocks noGrp="1"/>
          </p:cNvSpPr>
          <p:nvPr>
            <p:ph type="ftr" sz="quarter" idx="11"/>
          </p:nvPr>
        </p:nvSpPr>
        <p:spPr/>
        <p:txBody>
          <a:bodyPr/>
          <a:lstStyle/>
          <a:p>
            <a:r>
              <a:rPr lang="fi-FI"/>
              <a:t>Ms. Alisha Sikri    ACSML0401     ML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8AD6AB-2115-45CC-997E-662C5F12FF8A}" type="datetime1">
              <a:rPr lang="en-US" smtClean="0"/>
              <a:t>5/7/2023</a:t>
            </a:fld>
            <a:endParaRPr lang="en-US" dirty="0"/>
          </a:p>
        </p:txBody>
      </p:sp>
      <p:sp>
        <p:nvSpPr>
          <p:cNvPr id="4" name="Footer Placeholder 3"/>
          <p:cNvSpPr>
            <a:spLocks noGrp="1"/>
          </p:cNvSpPr>
          <p:nvPr>
            <p:ph type="ftr" sz="quarter" idx="11"/>
          </p:nvPr>
        </p:nvSpPr>
        <p:spPr/>
        <p:txBody>
          <a:bodyPr/>
          <a:lstStyle/>
          <a:p>
            <a:r>
              <a:rPr lang="fi-FI"/>
              <a:t>Ms. Alisha Sikri    ACSML0401     ML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C05A3-E1C2-407D-AD0D-0C9795D60C68}" type="datetime1">
              <a:rPr lang="en-US" smtClean="0"/>
              <a:t>5/7/2023</a:t>
            </a:fld>
            <a:endParaRPr lang="en-US" dirty="0"/>
          </a:p>
        </p:txBody>
      </p:sp>
      <p:sp>
        <p:nvSpPr>
          <p:cNvPr id="3" name="Footer Placeholder 2"/>
          <p:cNvSpPr>
            <a:spLocks noGrp="1"/>
          </p:cNvSpPr>
          <p:nvPr>
            <p:ph type="ftr" sz="quarter" idx="11"/>
          </p:nvPr>
        </p:nvSpPr>
        <p:spPr/>
        <p:txBody>
          <a:bodyPr/>
          <a:lstStyle/>
          <a:p>
            <a:r>
              <a:rPr lang="fi-FI"/>
              <a:t>Ms. Alisha Sikri    ACSML0401     ML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pic>
        <p:nvPicPr>
          <p:cNvPr id="5" name="Picture 2" descr="E:\NIET\Project\xLogo11.png.pagespeed.ic.pydHLuCQEZ.png"/>
          <p:cNvPicPr>
            <a:picLocks noChangeAspect="1" noChangeArrowheads="1"/>
          </p:cNvPicPr>
          <p:nvPr userDrawn="1"/>
        </p:nvPicPr>
        <p:blipFill>
          <a:blip r:embed="rId2" cstate="print"/>
          <a:srcRect/>
          <a:stretch>
            <a:fillRect/>
          </a:stretch>
        </p:blipFill>
        <p:spPr bwMode="auto">
          <a:xfrm>
            <a:off x="0" y="0"/>
            <a:ext cx="1447800" cy="817163"/>
          </a:xfrm>
          <a:prstGeom prst="rect">
            <a:avLst/>
          </a:prstGeom>
          <a:noFill/>
        </p:spPr>
      </p:pic>
      <p:sp>
        <p:nvSpPr>
          <p:cNvPr id="6" name="Title 1"/>
          <p:cNvSpPr txBox="1">
            <a:spLocks/>
          </p:cNvSpPr>
          <p:nvPr userDrawn="1"/>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CONTENT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E0949B-A1E1-4C4F-BDAB-AE557084B0CB}" type="datetime1">
              <a:rPr lang="en-US" smtClean="0"/>
              <a:t>5/7/2023</a:t>
            </a:fld>
            <a:endParaRPr lang="en-US" dirty="0"/>
          </a:p>
        </p:txBody>
      </p:sp>
      <p:sp>
        <p:nvSpPr>
          <p:cNvPr id="6" name="Footer Placeholder 5"/>
          <p:cNvSpPr>
            <a:spLocks noGrp="1"/>
          </p:cNvSpPr>
          <p:nvPr>
            <p:ph type="ftr" sz="quarter" idx="11"/>
          </p:nvPr>
        </p:nvSpPr>
        <p:spPr/>
        <p:txBody>
          <a:bodyPr/>
          <a:lstStyle/>
          <a:p>
            <a:r>
              <a:rPr lang="fi-FI"/>
              <a:t>Ms. Alisha Sikri    ACSML0401     ML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16CA5-A11E-4D1F-958E-E9CBF4D5C6E5}" type="datetime1">
              <a:rPr lang="en-US" smtClean="0"/>
              <a:t>5/7/2023</a:t>
            </a:fld>
            <a:endParaRPr lang="en-US" dirty="0"/>
          </a:p>
        </p:txBody>
      </p:sp>
      <p:sp>
        <p:nvSpPr>
          <p:cNvPr id="6" name="Footer Placeholder 5"/>
          <p:cNvSpPr>
            <a:spLocks noGrp="1"/>
          </p:cNvSpPr>
          <p:nvPr>
            <p:ph type="ftr" sz="quarter" idx="11"/>
          </p:nvPr>
        </p:nvSpPr>
        <p:spPr/>
        <p:txBody>
          <a:bodyPr/>
          <a:lstStyle/>
          <a:p>
            <a:r>
              <a:rPr lang="fi-FI"/>
              <a:t>Ms. Alisha Sikri    ACSML0401     ML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ACAFC-E9E3-41FE-A3F6-695946258118}" type="datetime1">
              <a:rPr lang="en-US" smtClean="0"/>
              <a:t>5/7/2023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Ms. Alisha Sikri    ACSML0401     ML     Unit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PPLop4L2eGk&amp;list=PLLssT5z_DsK-h9vYZkQkYNWcItqhlRJLN" TargetMode="External"/><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0.emf"/></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youtube.com/watch?v=ncOirIPHTOw" TargetMode="External"/><Relationship Id="rId2" Type="http://schemas.openxmlformats.org/officeDocument/2006/relationships/hyperlink" Target="https://www.youtube.com/watch?v=PDYfCkLY_DE" TargetMode="External"/><Relationship Id="rId1" Type="http://schemas.openxmlformats.org/officeDocument/2006/relationships/slideLayout" Target="../slideLayouts/slideLayout2.xml"/><Relationship Id="rId4" Type="http://schemas.openxmlformats.org/officeDocument/2006/relationships/hyperlink" Target="https://www.youtube.com/watch?v=cW03t3aZkm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762000"/>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447800" y="914400"/>
            <a:ext cx="64008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r>
              <a:rPr lang="en-US" b="1" dirty="0">
                <a:effectLst/>
                <a:latin typeface="Times New Roman" panose="02020603050405020304" pitchFamily="18" charset="0"/>
                <a:ea typeface="Times New Roman" panose="02020603050405020304" pitchFamily="18" charset="0"/>
              </a:rPr>
              <a:t>REINFORCEMENT LEARNING &amp; CASE STUDIES</a:t>
            </a:r>
            <a:endParaRPr lang="en-US" b="1" dirty="0">
              <a:solidFill>
                <a:schemeClr val="tx1"/>
              </a:solidFill>
            </a:endParaRPr>
          </a:p>
        </p:txBody>
      </p:sp>
      <p:sp>
        <p:nvSpPr>
          <p:cNvPr id="9" name="Date Placeholder 8"/>
          <p:cNvSpPr>
            <a:spLocks noGrp="1"/>
          </p:cNvSpPr>
          <p:nvPr>
            <p:ph type="dt" sz="half" idx="10"/>
          </p:nvPr>
        </p:nvSpPr>
        <p:spPr>
          <a:xfrm>
            <a:off x="381000" y="6492875"/>
            <a:ext cx="2133600" cy="365125"/>
          </a:xfrm>
          <a:prstGeom prst="rect">
            <a:avLst/>
          </a:prstGeom>
        </p:spPr>
        <p:txBody>
          <a:bodyPr/>
          <a:lstStyle/>
          <a:p>
            <a:fld id="{1D76CE9B-E581-45C3-B970-D1EF2C2C5B95}" type="datetime1">
              <a:rPr lang="en-US" smtClean="0"/>
              <a:t>5/7/2023</a:t>
            </a:fld>
            <a:endParaRPr lang="en-US" dirty="0"/>
          </a:p>
        </p:txBody>
      </p:sp>
      <p:sp>
        <p:nvSpPr>
          <p:cNvPr id="13" name="Footer Placeholder 12"/>
          <p:cNvSpPr>
            <a:spLocks noGrp="1"/>
          </p:cNvSpPr>
          <p:nvPr>
            <p:ph type="ftr" sz="quarter" idx="11"/>
          </p:nvPr>
        </p:nvSpPr>
        <p:spPr>
          <a:xfrm>
            <a:off x="2286000" y="6248400"/>
            <a:ext cx="5029200" cy="365125"/>
          </a:xfrm>
          <a:prstGeom prst="rect">
            <a:avLst/>
          </a:prstGeom>
        </p:spPr>
        <p:txBody>
          <a:bodyPr/>
          <a:lstStyle/>
          <a:p>
            <a:r>
              <a:rPr lang="fi-FI"/>
              <a:t>Ms. Alisha Sikri    ACSML0401     ML     Unit 3</a:t>
            </a:r>
            <a:endParaRPr lang="en-US" dirty="0"/>
          </a:p>
        </p:txBody>
      </p:sp>
      <p:sp>
        <p:nvSpPr>
          <p:cNvPr id="10" name="Slide Number Placeholder 9"/>
          <p:cNvSpPr>
            <a:spLocks noGrp="1"/>
          </p:cNvSpPr>
          <p:nvPr>
            <p:ph type="sldNum" sz="quarter" idx="12"/>
          </p:nvPr>
        </p:nvSpPr>
        <p:spPr>
          <a:prstGeom prst="rect">
            <a:avLst/>
          </a:prstGeom>
        </p:spPr>
        <p:txBody>
          <a:bodyPr/>
          <a:lstStyle/>
          <a:p>
            <a:fld id="{B6F15528-21DE-4FAA-801E-634DDDAF4B2B}" type="slidenum">
              <a:rPr lang="en-US" smtClean="0"/>
              <a:pPr/>
              <a:t>1</a:t>
            </a:fld>
            <a:endParaRPr lang="en-US"/>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640742" y="4185662"/>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b="1" dirty="0" err="1">
                <a:solidFill>
                  <a:schemeClr val="tx1"/>
                </a:solidFill>
              </a:rPr>
              <a:t>Ms.Alisha</a:t>
            </a:r>
            <a:r>
              <a:rPr lang="en-US" sz="2400" b="1" dirty="0">
                <a:solidFill>
                  <a:schemeClr val="tx1"/>
                </a:solidFill>
              </a:rPr>
              <a:t> Sikri</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a:solidFill>
                  <a:schemeClr val="tx1"/>
                </a:solidFill>
              </a:rPr>
              <a:t>AIML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30226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74744" y="4110917"/>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MACHINE</a:t>
            </a:r>
            <a:r>
              <a:rPr kumimoji="0" lang="en-US" sz="2000" b="1" i="0" u="none" strike="noStrike" kern="1200" cap="none" spc="0" normalizeH="0" noProof="0" dirty="0">
                <a:ln>
                  <a:noFill/>
                </a:ln>
                <a:solidFill>
                  <a:schemeClr val="tx1"/>
                </a:solidFill>
                <a:effectLst/>
                <a:uLnTx/>
                <a:uFillTx/>
                <a:latin typeface="+mn-lt"/>
                <a:ea typeface="+mn-ea"/>
                <a:cs typeface="+mn-cs"/>
              </a:rPr>
              <a:t> LEARNING</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B Tech 3</a:t>
            </a:r>
            <a:r>
              <a:rPr lang="en-US" sz="2000" baseline="30000" dirty="0">
                <a:solidFill>
                  <a:schemeClr val="tx1"/>
                </a:solidFill>
              </a:rPr>
              <a:t>RD</a:t>
            </a:r>
            <a:r>
              <a:rPr kumimoji="0" lang="en-US" sz="2000" b="0" i="0" u="none" strike="noStrike" kern="1200" cap="none" spc="0" normalizeH="0" noProof="0" dirty="0">
                <a:ln>
                  <a:noFill/>
                </a:ln>
                <a:solidFill>
                  <a:schemeClr val="tx1"/>
                </a:solidFill>
                <a:effectLst/>
                <a:uLnTx/>
                <a:uFillTx/>
                <a:latin typeface="+mn-lt"/>
                <a:ea typeface="+mn-ea"/>
                <a:cs typeface="+mn-cs"/>
              </a:rPr>
              <a:t> Sem Section A &amp; B</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10</a:t>
            </a:fld>
            <a:endParaRPr lang="en-US" spc="-5" dirty="0"/>
          </a:p>
        </p:txBody>
      </p:sp>
      <p:sp>
        <p:nvSpPr>
          <p:cNvPr id="3" name="object 7"/>
          <p:cNvSpPr txBox="1"/>
          <p:nvPr/>
        </p:nvSpPr>
        <p:spPr>
          <a:xfrm>
            <a:off x="533400" y="872214"/>
            <a:ext cx="8305800" cy="5504456"/>
          </a:xfrm>
          <a:prstGeom prst="rect">
            <a:avLst/>
          </a:prstGeom>
        </p:spPr>
        <p:txBody>
          <a:bodyPr vert="horz" wrap="square" lIns="0" tIns="12065" rIns="0" bIns="0" rtlCol="0">
            <a:spAutoFit/>
          </a:bodyPr>
          <a:lstStyle/>
          <a:p>
            <a:pPr marL="287020" indent="-274320">
              <a:lnSpc>
                <a:spcPct val="150000"/>
              </a:lnSpc>
              <a:buClr>
                <a:srgbClr val="0AD0D9"/>
              </a:buClr>
              <a:buSzPct val="95454"/>
              <a:buFont typeface="Wingdings 2"/>
              <a:buChar char=""/>
              <a:tabLst>
                <a:tab pos="286385" algn="l"/>
                <a:tab pos="287020" algn="l"/>
              </a:tabLst>
            </a:pPr>
            <a:r>
              <a:rPr lang="en-US" sz="2000" dirty="0"/>
              <a:t>1. Engineering knowledge: </a:t>
            </a:r>
          </a:p>
          <a:p>
            <a:pPr marL="287020" indent="-274320">
              <a:lnSpc>
                <a:spcPct val="150000"/>
              </a:lnSpc>
              <a:buClr>
                <a:srgbClr val="0AD0D9"/>
              </a:buClr>
              <a:buSzPct val="95454"/>
              <a:buFont typeface="Wingdings 2"/>
              <a:buChar char=""/>
              <a:tabLst>
                <a:tab pos="286385" algn="l"/>
                <a:tab pos="287020" algn="l"/>
              </a:tabLst>
            </a:pPr>
            <a:r>
              <a:rPr lang="en-US" sz="2000" dirty="0"/>
              <a:t>2. Problem analysis: </a:t>
            </a:r>
          </a:p>
          <a:p>
            <a:pPr marL="287020" indent="-274320">
              <a:lnSpc>
                <a:spcPct val="150000"/>
              </a:lnSpc>
              <a:buClr>
                <a:srgbClr val="0AD0D9"/>
              </a:buClr>
              <a:buSzPct val="95454"/>
              <a:buFont typeface="Wingdings 2"/>
              <a:buChar char=""/>
              <a:tabLst>
                <a:tab pos="286385" algn="l"/>
                <a:tab pos="287020" algn="l"/>
              </a:tabLst>
            </a:pPr>
            <a:r>
              <a:rPr lang="en-US" sz="2000" dirty="0"/>
              <a:t>3. Design/development of solutions: </a:t>
            </a:r>
          </a:p>
          <a:p>
            <a:pPr marL="287020" indent="-274320">
              <a:lnSpc>
                <a:spcPct val="150000"/>
              </a:lnSpc>
              <a:buClr>
                <a:srgbClr val="0AD0D9"/>
              </a:buClr>
              <a:buSzPct val="95454"/>
              <a:buFont typeface="Wingdings 2"/>
              <a:buChar char=""/>
              <a:tabLst>
                <a:tab pos="286385" algn="l"/>
                <a:tab pos="287020" algn="l"/>
              </a:tabLst>
            </a:pPr>
            <a:r>
              <a:rPr lang="en-US" sz="2000" dirty="0"/>
              <a:t>4. Conduct investigations of complex problems: </a:t>
            </a:r>
          </a:p>
          <a:p>
            <a:pPr marL="287020" indent="-274320">
              <a:lnSpc>
                <a:spcPct val="150000"/>
              </a:lnSpc>
              <a:buClr>
                <a:srgbClr val="0AD0D9"/>
              </a:buClr>
              <a:buSzPct val="95454"/>
              <a:buFont typeface="Wingdings 2"/>
              <a:buChar char=""/>
              <a:tabLst>
                <a:tab pos="286385" algn="l"/>
                <a:tab pos="287020" algn="l"/>
              </a:tabLst>
            </a:pPr>
            <a:r>
              <a:rPr lang="en-US" sz="2000" dirty="0"/>
              <a:t>5. Modern tool usage:</a:t>
            </a:r>
          </a:p>
          <a:p>
            <a:pPr marL="287020" indent="-274320">
              <a:lnSpc>
                <a:spcPct val="150000"/>
              </a:lnSpc>
              <a:buClr>
                <a:srgbClr val="0AD0D9"/>
              </a:buClr>
              <a:buSzPct val="95454"/>
              <a:buFont typeface="Wingdings 2"/>
              <a:buChar char=""/>
              <a:tabLst>
                <a:tab pos="286385" algn="l"/>
                <a:tab pos="287020" algn="l"/>
              </a:tabLst>
            </a:pPr>
            <a:r>
              <a:rPr lang="en-US" sz="2000" dirty="0"/>
              <a:t>6. The engineer and society:</a:t>
            </a:r>
          </a:p>
          <a:p>
            <a:pPr marL="287020" indent="-274320">
              <a:lnSpc>
                <a:spcPct val="150000"/>
              </a:lnSpc>
              <a:buClr>
                <a:srgbClr val="0AD0D9"/>
              </a:buClr>
              <a:buSzPct val="95454"/>
              <a:buFont typeface="Wingdings 2"/>
              <a:buChar char=""/>
              <a:tabLst>
                <a:tab pos="286385" algn="l"/>
                <a:tab pos="287020" algn="l"/>
              </a:tabLst>
            </a:pPr>
            <a:r>
              <a:rPr lang="en-US" sz="2000" dirty="0"/>
              <a:t>7. Environment and sustainability: </a:t>
            </a:r>
          </a:p>
          <a:p>
            <a:pPr marL="287020" indent="-274320">
              <a:lnSpc>
                <a:spcPct val="150000"/>
              </a:lnSpc>
              <a:buClr>
                <a:srgbClr val="0AD0D9"/>
              </a:buClr>
              <a:buSzPct val="95454"/>
              <a:buFont typeface="Wingdings 2"/>
              <a:buChar char=""/>
              <a:tabLst>
                <a:tab pos="286385" algn="l"/>
                <a:tab pos="287020" algn="l"/>
              </a:tabLst>
            </a:pPr>
            <a:r>
              <a:rPr lang="en-US" sz="2000" dirty="0"/>
              <a:t>8. Ethics:</a:t>
            </a:r>
          </a:p>
          <a:p>
            <a:pPr marL="287020" indent="-274320">
              <a:lnSpc>
                <a:spcPct val="150000"/>
              </a:lnSpc>
              <a:buClr>
                <a:srgbClr val="0AD0D9"/>
              </a:buClr>
              <a:buSzPct val="95454"/>
              <a:buFont typeface="Wingdings 2"/>
              <a:buChar char=""/>
              <a:tabLst>
                <a:tab pos="286385" algn="l"/>
                <a:tab pos="287020" algn="l"/>
              </a:tabLst>
            </a:pPr>
            <a:r>
              <a:rPr lang="en-US" sz="2000" dirty="0"/>
              <a:t>9. Individual and team work: </a:t>
            </a:r>
          </a:p>
          <a:p>
            <a:pPr marL="287020" indent="-274320">
              <a:lnSpc>
                <a:spcPct val="150000"/>
              </a:lnSpc>
              <a:buClr>
                <a:srgbClr val="0AD0D9"/>
              </a:buClr>
              <a:buSzPct val="95454"/>
              <a:buFont typeface="Wingdings 2"/>
              <a:buChar char=""/>
              <a:tabLst>
                <a:tab pos="286385" algn="l"/>
                <a:tab pos="287020" algn="l"/>
              </a:tabLst>
            </a:pPr>
            <a:r>
              <a:rPr lang="en-US" sz="2000" dirty="0"/>
              <a:t>10. Communication: </a:t>
            </a:r>
          </a:p>
          <a:p>
            <a:pPr marL="287020" indent="-274320">
              <a:lnSpc>
                <a:spcPct val="150000"/>
              </a:lnSpc>
              <a:buClr>
                <a:srgbClr val="0AD0D9"/>
              </a:buClr>
              <a:buSzPct val="95454"/>
              <a:buFont typeface="Wingdings 2"/>
              <a:buChar char=""/>
              <a:tabLst>
                <a:tab pos="286385" algn="l"/>
                <a:tab pos="287020" algn="l"/>
              </a:tabLst>
            </a:pPr>
            <a:r>
              <a:rPr lang="en-US" sz="2000" dirty="0"/>
              <a:t>11. Project management and finance: </a:t>
            </a:r>
          </a:p>
          <a:p>
            <a:pPr marL="287020" indent="-274320">
              <a:lnSpc>
                <a:spcPct val="150000"/>
              </a:lnSpc>
              <a:buClr>
                <a:srgbClr val="0AD0D9"/>
              </a:buClr>
              <a:buSzPct val="95454"/>
              <a:buFont typeface="Wingdings 2"/>
              <a:buChar char=""/>
              <a:tabLst>
                <a:tab pos="286385" algn="l"/>
                <a:tab pos="287020" algn="l"/>
              </a:tabLst>
            </a:pPr>
            <a:r>
              <a:rPr lang="en-US" sz="2000" dirty="0"/>
              <a:t>12. Life-long learning</a:t>
            </a:r>
          </a:p>
        </p:txBody>
      </p:sp>
      <p:sp>
        <p:nvSpPr>
          <p:cNvPr id="5" name="Date Placeholder 4"/>
          <p:cNvSpPr>
            <a:spLocks noGrp="1"/>
          </p:cNvSpPr>
          <p:nvPr>
            <p:ph type="dt" sz="half" idx="10"/>
          </p:nvPr>
        </p:nvSpPr>
        <p:spPr/>
        <p:txBody>
          <a:bodyPr/>
          <a:lstStyle/>
          <a:p>
            <a:fld id="{10293C26-3BBA-4A60-BEE0-3813E27193E1}" type="datetime1">
              <a:rPr lang="en-US" smtClean="0"/>
              <a:t>5/7/2023</a:t>
            </a:fld>
            <a:endParaRPr lang="en-US" dirty="0"/>
          </a:p>
        </p:txBody>
      </p:sp>
      <p:sp>
        <p:nvSpPr>
          <p:cNvPr id="6" name="Footer Placeholder 5"/>
          <p:cNvSpPr>
            <a:spLocks noGrp="1"/>
          </p:cNvSpPr>
          <p:nvPr>
            <p:ph type="ftr" sz="quarter" idx="11"/>
          </p:nvPr>
        </p:nvSpPr>
        <p:spPr>
          <a:xfrm>
            <a:off x="3124200" y="6356350"/>
            <a:ext cx="4191000" cy="365125"/>
          </a:xfrm>
        </p:spPr>
        <p:txBody>
          <a:bodyPr/>
          <a:lstStyle/>
          <a:p>
            <a:r>
              <a:rPr lang="fi-FI"/>
              <a:t>Ms. Alisha Sikri    ACSML0401     ML     Unit 3</a:t>
            </a:r>
            <a:endParaRPr lang="en-US" dirty="0"/>
          </a:p>
        </p:txBody>
      </p:sp>
      <p:sp>
        <p:nvSpPr>
          <p:cNvPr id="11" name="Title 1">
            <a:extLst>
              <a:ext uri="{FF2B5EF4-FFF2-40B4-BE49-F238E27FC236}">
                <a16:creationId xmlns:a16="http://schemas.microsoft.com/office/drawing/2014/main" id="{E3DF57FB-34D7-44CA-90FC-1B7B4C4357BC}"/>
              </a:ext>
            </a:extLst>
          </p:cNvPr>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Program</a:t>
            </a:r>
            <a:r>
              <a:rPr kumimoji="0" lang="en-US" sz="2800" b="0" i="0" u="none" strike="noStrike" kern="1200" cap="none" spc="0" normalizeH="0" noProof="0" dirty="0">
                <a:ln>
                  <a:noFill/>
                </a:ln>
                <a:solidFill>
                  <a:schemeClr val="dk1"/>
                </a:solidFill>
                <a:effectLst/>
                <a:uLnTx/>
                <a:uFillTx/>
                <a:latin typeface="+mn-lt"/>
                <a:ea typeface="+mn-ea"/>
                <a:cs typeface="+mn-cs"/>
              </a:rPr>
              <a:t> Outcome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DCCD6424-DCC0-4176-A556-91AD21104177}" type="datetime1">
              <a:rPr lang="en-US" smtClean="0"/>
              <a:t>5/7/2023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and PSO Mapping</a:t>
            </a:r>
          </a:p>
        </p:txBody>
      </p:sp>
      <p:sp>
        <p:nvSpPr>
          <p:cNvPr id="17409" name="Rectangle 1"/>
          <p:cNvSpPr>
            <a:spLocks noChangeArrowheads="1"/>
          </p:cNvSpPr>
          <p:nvPr/>
        </p:nvSpPr>
        <p:spPr bwMode="auto">
          <a:xfrm>
            <a:off x="533400" y="1288195"/>
            <a:ext cx="861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a:ln>
                  <a:noFill/>
                </a:ln>
                <a:solidFill>
                  <a:schemeClr val="tx1"/>
                </a:solidFill>
                <a:effectLst/>
                <a:ea typeface="Calibri" pitchFamily="34" charset="0"/>
                <a:cs typeface="Times New Roman" pitchFamily="18" charset="0"/>
              </a:rPr>
              <a:t>Correlation Matrix of CO with PO</a:t>
            </a:r>
            <a:endParaRPr kumimoji="0" lang="en-US" sz="2800" i="0" u="none" strike="noStrike" cap="none" normalizeH="0" baseline="0" dirty="0">
              <a:ln>
                <a:noFill/>
              </a:ln>
              <a:solidFill>
                <a:schemeClr val="tx1"/>
              </a:solidFill>
              <a:effectLst/>
              <a:cs typeface="Arial" pitchFamily="34" charset="0"/>
            </a:endParaRPr>
          </a:p>
        </p:txBody>
      </p:sp>
      <p:graphicFrame>
        <p:nvGraphicFramePr>
          <p:cNvPr id="8" name="Table 7"/>
          <p:cNvGraphicFramePr>
            <a:graphicFrameLocks noGrp="1"/>
          </p:cNvGraphicFramePr>
          <p:nvPr/>
        </p:nvGraphicFramePr>
        <p:xfrm>
          <a:off x="533398" y="2061972"/>
          <a:ext cx="8001000" cy="4110229"/>
        </p:xfrm>
        <a:graphic>
          <a:graphicData uri="http://schemas.openxmlformats.org/drawingml/2006/table">
            <a:tbl>
              <a:tblPr/>
              <a:tblGrid>
                <a:gridCol w="1025833">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555625">
                  <a:extLst>
                    <a:ext uri="{9D8B030D-6E8A-4147-A177-3AD203B41FA5}">
                      <a16:colId xmlns:a16="http://schemas.microsoft.com/office/drawing/2014/main" val="20002"/>
                    </a:ext>
                  </a:extLst>
                </a:gridCol>
                <a:gridCol w="555625">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5625">
                  <a:extLst>
                    <a:ext uri="{9D8B030D-6E8A-4147-A177-3AD203B41FA5}">
                      <a16:colId xmlns:a16="http://schemas.microsoft.com/office/drawing/2014/main" val="20006"/>
                    </a:ext>
                  </a:extLst>
                </a:gridCol>
                <a:gridCol w="555625">
                  <a:extLst>
                    <a:ext uri="{9D8B030D-6E8A-4147-A177-3AD203B41FA5}">
                      <a16:colId xmlns:a16="http://schemas.microsoft.com/office/drawing/2014/main" val="20007"/>
                    </a:ext>
                  </a:extLst>
                </a:gridCol>
                <a:gridCol w="555625">
                  <a:extLst>
                    <a:ext uri="{9D8B030D-6E8A-4147-A177-3AD203B41FA5}">
                      <a16:colId xmlns:a16="http://schemas.microsoft.com/office/drawing/2014/main" val="20008"/>
                    </a:ext>
                  </a:extLst>
                </a:gridCol>
                <a:gridCol w="555625">
                  <a:extLst>
                    <a:ext uri="{9D8B030D-6E8A-4147-A177-3AD203B41FA5}">
                      <a16:colId xmlns:a16="http://schemas.microsoft.com/office/drawing/2014/main" val="20009"/>
                    </a:ext>
                  </a:extLst>
                </a:gridCol>
                <a:gridCol w="655140">
                  <a:extLst>
                    <a:ext uri="{9D8B030D-6E8A-4147-A177-3AD203B41FA5}">
                      <a16:colId xmlns:a16="http://schemas.microsoft.com/office/drawing/2014/main" val="20010"/>
                    </a:ext>
                  </a:extLst>
                </a:gridCol>
                <a:gridCol w="655140">
                  <a:extLst>
                    <a:ext uri="{9D8B030D-6E8A-4147-A177-3AD203B41FA5}">
                      <a16:colId xmlns:a16="http://schemas.microsoft.com/office/drawing/2014/main" val="20011"/>
                    </a:ext>
                  </a:extLst>
                </a:gridCol>
                <a:gridCol w="664262">
                  <a:extLst>
                    <a:ext uri="{9D8B030D-6E8A-4147-A177-3AD203B41FA5}">
                      <a16:colId xmlns:a16="http://schemas.microsoft.com/office/drawing/2014/main" val="20012"/>
                    </a:ext>
                  </a:extLst>
                </a:gridCol>
              </a:tblGrid>
              <a:tr h="632343">
                <a:tc>
                  <a:txBody>
                    <a:bodyPr/>
                    <a:lstStyle/>
                    <a:p>
                      <a:pPr marL="0" marR="0" algn="ctr">
                        <a:lnSpc>
                          <a:spcPct val="115000"/>
                        </a:lnSpc>
                        <a:spcBef>
                          <a:spcPts val="0"/>
                        </a:spcBef>
                        <a:spcAft>
                          <a:spcPts val="0"/>
                        </a:spcAft>
                      </a:pPr>
                      <a:r>
                        <a:rPr lang="en-US" sz="1600" b="1" dirty="0">
                          <a:latin typeface="+mn-lt"/>
                          <a:ea typeface="Calibri"/>
                          <a:cs typeface="Mangal"/>
                        </a:rPr>
                        <a:t>CO.K</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PO5</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PO7</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PO9</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PO10</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2343">
                <a:tc>
                  <a:txBody>
                    <a:bodyPr/>
                    <a:lstStyle/>
                    <a:p>
                      <a:pPr marL="0" marR="0" algn="ctr">
                        <a:lnSpc>
                          <a:spcPct val="115000"/>
                        </a:lnSpc>
                        <a:spcBef>
                          <a:spcPts val="0"/>
                        </a:spcBef>
                        <a:spcAft>
                          <a:spcPts val="0"/>
                        </a:spcAft>
                      </a:pPr>
                      <a:r>
                        <a:rPr lang="en-US" sz="1600" b="1" dirty="0">
                          <a:latin typeface="+mn-lt"/>
                          <a:ea typeface="Calibri"/>
                          <a:cs typeface="Mangal"/>
                        </a:rPr>
                        <a:t>KCS055.1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2343">
                <a:tc>
                  <a:txBody>
                    <a:bodyPr/>
                    <a:lstStyle/>
                    <a:p>
                      <a:pPr marL="0" marR="0" algn="ctr">
                        <a:lnSpc>
                          <a:spcPct val="115000"/>
                        </a:lnSpc>
                        <a:spcBef>
                          <a:spcPts val="0"/>
                        </a:spcBef>
                        <a:spcAft>
                          <a:spcPts val="1000"/>
                        </a:spcAft>
                      </a:pPr>
                      <a:r>
                        <a:rPr lang="en-US" sz="1600" b="1" dirty="0">
                          <a:latin typeface="+mn-lt"/>
                          <a:ea typeface="Calibri"/>
                          <a:cs typeface="Mangal"/>
                        </a:rPr>
                        <a:t>KCS055</a:t>
                      </a: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2343">
                <a:tc>
                  <a:txBody>
                    <a:bodyPr/>
                    <a:lstStyle/>
                    <a:p>
                      <a:pPr marL="0" marR="0" algn="ctr">
                        <a:lnSpc>
                          <a:spcPct val="115000"/>
                        </a:lnSpc>
                        <a:spcBef>
                          <a:spcPts val="0"/>
                        </a:spcBef>
                        <a:spcAft>
                          <a:spcPts val="1000"/>
                        </a:spcAft>
                      </a:pPr>
                      <a:r>
                        <a:rPr lang="en-US" sz="1600" b="1" dirty="0">
                          <a:latin typeface="+mn-lt"/>
                          <a:ea typeface="Calibri"/>
                          <a:cs typeface="Mangal"/>
                        </a:rPr>
                        <a:t>KCS055</a:t>
                      </a: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32343">
                <a:tc>
                  <a:txBody>
                    <a:bodyPr/>
                    <a:lstStyle/>
                    <a:p>
                      <a:pPr marL="0" marR="0" algn="ctr">
                        <a:lnSpc>
                          <a:spcPct val="115000"/>
                        </a:lnSpc>
                        <a:spcBef>
                          <a:spcPts val="0"/>
                        </a:spcBef>
                        <a:spcAft>
                          <a:spcPts val="1000"/>
                        </a:spcAft>
                      </a:pPr>
                      <a:r>
                        <a:rPr lang="en-US" sz="1600" b="1" dirty="0">
                          <a:latin typeface="+mn-lt"/>
                          <a:ea typeface="Calibri"/>
                          <a:cs typeface="Mangal"/>
                        </a:rPr>
                        <a:t>KCS055</a:t>
                      </a:r>
                      <a:r>
                        <a:rPr lang="en-US" sz="1600" b="0" dirty="0">
                          <a:latin typeface="+mn-lt"/>
                          <a:ea typeface="Calibri"/>
                          <a:cs typeface="Mangal"/>
                        </a:rPr>
                        <a:t>.4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32343">
                <a:tc>
                  <a:txBody>
                    <a:bodyPr/>
                    <a:lstStyle/>
                    <a:p>
                      <a:pPr marL="0" marR="0" algn="ctr">
                        <a:lnSpc>
                          <a:spcPct val="115000"/>
                        </a:lnSpc>
                        <a:spcBef>
                          <a:spcPts val="0"/>
                        </a:spcBef>
                        <a:spcAft>
                          <a:spcPts val="1000"/>
                        </a:spcAft>
                      </a:pPr>
                      <a:r>
                        <a:rPr lang="en-US" sz="1600" b="1" dirty="0">
                          <a:latin typeface="+mn-lt"/>
                          <a:ea typeface="Calibri"/>
                          <a:cs typeface="Mangal"/>
                        </a:rPr>
                        <a:t>KCS055</a:t>
                      </a:r>
                      <a:r>
                        <a:rPr lang="en-US" sz="1600" b="0" dirty="0">
                          <a:latin typeface="+mn-lt"/>
                          <a:ea typeface="Calibri"/>
                          <a:cs typeface="Mangal"/>
                        </a:rPr>
                        <a:t>.5</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6171">
                <a:tc>
                  <a:txBody>
                    <a:bodyPr/>
                    <a:lstStyle/>
                    <a:p>
                      <a:pPr marL="0" marR="0" algn="ctr">
                        <a:lnSpc>
                          <a:spcPct val="115000"/>
                        </a:lnSpc>
                        <a:spcBef>
                          <a:spcPts val="0"/>
                        </a:spcBef>
                        <a:spcAft>
                          <a:spcPts val="1000"/>
                        </a:spcAft>
                      </a:pPr>
                      <a:r>
                        <a:rPr lang="en-US" sz="1600" b="0">
                          <a:latin typeface="+mn-lt"/>
                          <a:ea typeface="Calibri"/>
                          <a:cs typeface="Mangal"/>
                        </a:rPr>
                        <a:t>AVG</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A7B92F-E70F-4725-8941-9B4EF7F8441F}" type="datetime1">
              <a:rPr lang="en-US" smtClean="0"/>
              <a:t>5/7/2023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latin typeface="Calibri" panose="020F0502020204030204" pitchFamily="34" charset="0"/>
                <a:ea typeface="Calibri" panose="020F0502020204030204" pitchFamily="34" charset="0"/>
                <a:cs typeface="Mangal" panose="02040503050203030202" pitchFamily="18" charset="0"/>
              </a:rPr>
              <a:t>Program Specific Outcomes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1143000"/>
            <a:ext cx="8229600" cy="4983163"/>
          </a:xfrm>
        </p:spPr>
        <p:txBody>
          <a:bodyPr>
            <a:normAutofit fontScale="85000" lnSpcReduction="20000"/>
          </a:bodyPr>
          <a:lstStyle/>
          <a:p>
            <a:pPr algn="just"/>
            <a:r>
              <a:rPr lang="en-US" sz="3100" b="1" dirty="0"/>
              <a:t>PSO1: </a:t>
            </a:r>
            <a:r>
              <a:rPr lang="en-US" sz="3100" dirty="0"/>
              <a:t>Work as a software developer, database administrator, tester or networking engineer for providing solutions to the real world and industrial problems.</a:t>
            </a:r>
            <a:endParaRPr lang="en-IN" sz="3100" dirty="0"/>
          </a:p>
          <a:p>
            <a:pPr algn="just"/>
            <a:r>
              <a:rPr lang="en-US" sz="3100" b="1" dirty="0"/>
              <a:t>PSO2:</a:t>
            </a:r>
            <a:r>
              <a:rPr lang="en-US" sz="3100" dirty="0"/>
              <a:t>Apply core subjects of information technology related to data structure and algorithm, software engineering, web technology, operating system, database and networking to solve complex IT problems.</a:t>
            </a:r>
            <a:endParaRPr lang="en-IN" sz="3100" dirty="0"/>
          </a:p>
          <a:p>
            <a:pPr algn="just"/>
            <a:r>
              <a:rPr lang="en-US" sz="3100" b="1" dirty="0"/>
              <a:t>PSO3: </a:t>
            </a:r>
            <a:r>
              <a:rPr lang="en-US" sz="3100" dirty="0"/>
              <a:t>Practice multi-disciplinary and modern computing techniques by lifelong learning to establish innovative career.</a:t>
            </a:r>
            <a:endParaRPr lang="en-IN" sz="3100" dirty="0"/>
          </a:p>
          <a:p>
            <a:pPr algn="just"/>
            <a:r>
              <a:rPr lang="en-US" sz="3100" b="1" dirty="0"/>
              <a:t>PSO4:</a:t>
            </a:r>
            <a:r>
              <a:rPr lang="en-US" sz="3100" dirty="0"/>
              <a:t> Work in a team or individual to manage projects with ethical concern to be a successful employee or employer in IT industry. </a:t>
            </a:r>
            <a:r>
              <a:rPr lang="en-US" dirty="0"/>
              <a:t>	</a:t>
            </a:r>
          </a:p>
          <a:p>
            <a:pPr marL="0" indent="0" algn="just">
              <a:buNone/>
            </a:pPr>
            <a:endParaRPr lang="en-US" dirty="0"/>
          </a:p>
        </p:txBody>
      </p:sp>
    </p:spTree>
    <p:extLst>
      <p:ext uri="{BB962C8B-B14F-4D97-AF65-F5344CB8AC3E}">
        <p14:creationId xmlns:p14="http://schemas.microsoft.com/office/powerpoint/2010/main" val="329695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571A7A0D-C021-4823-9FEB-E52F410A9BBA}" type="datetime1">
              <a:rPr lang="en-US" smtClean="0"/>
              <a:t>5/7/2023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CO-PO and PSO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457200" y="1107994"/>
            <a:ext cx="8686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i="0" strike="noStrike" cap="none" normalizeH="0" baseline="0" dirty="0">
                <a:ln>
                  <a:noFill/>
                </a:ln>
                <a:solidFill>
                  <a:schemeClr val="tx1"/>
                </a:solidFill>
                <a:effectLst/>
                <a:ea typeface="Calibri" pitchFamily="34" charset="0"/>
                <a:cs typeface="Times New Roman" pitchFamily="18" charset="0"/>
              </a:rPr>
              <a:t>Matrix of  CO/PSO:</a:t>
            </a:r>
            <a:endParaRPr kumimoji="0" lang="en-US" sz="2800" i="0" strike="noStrike" cap="none" normalizeH="0" baseline="0" dirty="0">
              <a:ln>
                <a:noFill/>
              </a:ln>
              <a:solidFill>
                <a:schemeClr val="tx1"/>
              </a:solidFill>
              <a:effectLst/>
              <a:cs typeface="Arial" pitchFamily="34" charset="0"/>
            </a:endParaRPr>
          </a:p>
        </p:txBody>
      </p:sp>
      <p:graphicFrame>
        <p:nvGraphicFramePr>
          <p:cNvPr id="8" name="Table 7"/>
          <p:cNvGraphicFramePr>
            <a:graphicFrameLocks noGrp="1"/>
          </p:cNvGraphicFramePr>
          <p:nvPr/>
        </p:nvGraphicFramePr>
        <p:xfrm>
          <a:off x="609600" y="1752598"/>
          <a:ext cx="7924799" cy="4495799"/>
        </p:xfrm>
        <a:graphic>
          <a:graphicData uri="http://schemas.openxmlformats.org/drawingml/2006/table">
            <a:tbl>
              <a:tblPr/>
              <a:tblGrid>
                <a:gridCol w="1523838">
                  <a:extLst>
                    <a:ext uri="{9D8B030D-6E8A-4147-A177-3AD203B41FA5}">
                      <a16:colId xmlns:a16="http://schemas.microsoft.com/office/drawing/2014/main" val="20000"/>
                    </a:ext>
                  </a:extLst>
                </a:gridCol>
                <a:gridCol w="1600038">
                  <a:extLst>
                    <a:ext uri="{9D8B030D-6E8A-4147-A177-3AD203B41FA5}">
                      <a16:colId xmlns:a16="http://schemas.microsoft.com/office/drawing/2014/main" val="20001"/>
                    </a:ext>
                  </a:extLst>
                </a:gridCol>
                <a:gridCol w="1600038">
                  <a:extLst>
                    <a:ext uri="{9D8B030D-6E8A-4147-A177-3AD203B41FA5}">
                      <a16:colId xmlns:a16="http://schemas.microsoft.com/office/drawing/2014/main" val="20002"/>
                    </a:ext>
                  </a:extLst>
                </a:gridCol>
                <a:gridCol w="1600038">
                  <a:extLst>
                    <a:ext uri="{9D8B030D-6E8A-4147-A177-3AD203B41FA5}">
                      <a16:colId xmlns:a16="http://schemas.microsoft.com/office/drawing/2014/main" val="20003"/>
                    </a:ext>
                  </a:extLst>
                </a:gridCol>
                <a:gridCol w="1600847">
                  <a:extLst>
                    <a:ext uri="{9D8B030D-6E8A-4147-A177-3AD203B41FA5}">
                      <a16:colId xmlns:a16="http://schemas.microsoft.com/office/drawing/2014/main" val="20004"/>
                    </a:ext>
                  </a:extLst>
                </a:gridCol>
              </a:tblGrid>
              <a:tr h="642257">
                <a:tc>
                  <a:txBody>
                    <a:bodyPr/>
                    <a:lstStyle/>
                    <a:p>
                      <a:pPr marL="0" marR="0" algn="ctr">
                        <a:lnSpc>
                          <a:spcPct val="115000"/>
                        </a:lnSpc>
                        <a:spcBef>
                          <a:spcPts val="0"/>
                        </a:spcBef>
                        <a:spcAft>
                          <a:spcPts val="0"/>
                        </a:spcAft>
                      </a:pPr>
                      <a:endParaRPr lang="en-US" sz="16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PSO1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PSO2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PSO3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PSO4</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257">
                <a:tc>
                  <a:txBody>
                    <a:bodyPr/>
                    <a:lstStyle/>
                    <a:p>
                      <a:pPr marL="0" marR="0" algn="ctr">
                        <a:lnSpc>
                          <a:spcPct val="115000"/>
                        </a:lnSpc>
                        <a:spcBef>
                          <a:spcPts val="0"/>
                        </a:spcBef>
                        <a:spcAft>
                          <a:spcPts val="0"/>
                        </a:spcAft>
                      </a:pPr>
                      <a:r>
                        <a:rPr lang="en-US" sz="1600" b="1" dirty="0">
                          <a:latin typeface="+mn-lt"/>
                          <a:ea typeface="Calibri"/>
                          <a:cs typeface="Mangal"/>
                        </a:rPr>
                        <a:t>RCS080.1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2257">
                <a:tc>
                  <a:txBody>
                    <a:bodyPr/>
                    <a:lstStyle/>
                    <a:p>
                      <a:pPr marL="0" marR="0" algn="ctr">
                        <a:lnSpc>
                          <a:spcPct val="115000"/>
                        </a:lnSpc>
                        <a:spcBef>
                          <a:spcPts val="0"/>
                        </a:spcBef>
                        <a:spcAft>
                          <a:spcPts val="0"/>
                        </a:spcAft>
                      </a:pPr>
                      <a:r>
                        <a:rPr lang="en-US" sz="1600" b="0" dirty="0">
                          <a:latin typeface="+mn-lt"/>
                          <a:ea typeface="Calibri"/>
                          <a:cs typeface="Mangal"/>
                        </a:rPr>
                        <a:t>RCS080.2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2257">
                <a:tc>
                  <a:txBody>
                    <a:bodyPr/>
                    <a:lstStyle/>
                    <a:p>
                      <a:pPr marL="0" marR="0" algn="ctr">
                        <a:lnSpc>
                          <a:spcPct val="115000"/>
                        </a:lnSpc>
                        <a:spcBef>
                          <a:spcPts val="0"/>
                        </a:spcBef>
                        <a:spcAft>
                          <a:spcPts val="0"/>
                        </a:spcAft>
                      </a:pPr>
                      <a:r>
                        <a:rPr lang="en-US" sz="1600" b="0" dirty="0">
                          <a:latin typeface="+mn-lt"/>
                          <a:ea typeface="Calibri"/>
                          <a:cs typeface="Mangal"/>
                        </a:rPr>
                        <a:t>RCS080.3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2257">
                <a:tc>
                  <a:txBody>
                    <a:bodyPr/>
                    <a:lstStyle/>
                    <a:p>
                      <a:pPr marL="0" marR="0" algn="ctr">
                        <a:lnSpc>
                          <a:spcPct val="115000"/>
                        </a:lnSpc>
                        <a:spcBef>
                          <a:spcPts val="0"/>
                        </a:spcBef>
                        <a:spcAft>
                          <a:spcPts val="0"/>
                        </a:spcAft>
                      </a:pPr>
                      <a:r>
                        <a:rPr lang="en-US" sz="1600" b="0" dirty="0">
                          <a:latin typeface="+mn-lt"/>
                          <a:ea typeface="Calibri"/>
                          <a:cs typeface="Mangal"/>
                        </a:rPr>
                        <a:t>RCS080.4</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42257">
                <a:tc>
                  <a:txBody>
                    <a:bodyPr/>
                    <a:lstStyle/>
                    <a:p>
                      <a:pPr marL="0" marR="0" algn="ctr">
                        <a:lnSpc>
                          <a:spcPct val="115000"/>
                        </a:lnSpc>
                        <a:spcBef>
                          <a:spcPts val="0"/>
                        </a:spcBef>
                        <a:spcAft>
                          <a:spcPts val="0"/>
                        </a:spcAft>
                      </a:pPr>
                      <a:r>
                        <a:rPr lang="en-US" sz="1600" b="0" dirty="0">
                          <a:latin typeface="+mn-lt"/>
                          <a:ea typeface="Calibri"/>
                          <a:cs typeface="Mangal"/>
                        </a:rPr>
                        <a:t>RCS080.5</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2257">
                <a:tc>
                  <a:txBody>
                    <a:bodyPr/>
                    <a:lstStyle/>
                    <a:p>
                      <a:pPr marL="0" marR="0" algn="ctr">
                        <a:lnSpc>
                          <a:spcPct val="115000"/>
                        </a:lnSpc>
                        <a:spcBef>
                          <a:spcPts val="0"/>
                        </a:spcBef>
                        <a:spcAft>
                          <a:spcPts val="0"/>
                        </a:spcAft>
                      </a:pPr>
                      <a:r>
                        <a:rPr lang="en-US" sz="1600" b="0" dirty="0">
                          <a:latin typeface="+mn-lt"/>
                          <a:ea typeface="Calibri"/>
                          <a:cs typeface="Mangal"/>
                        </a:rPr>
                        <a:t>AVG</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2.6</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1.8</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1.8</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983FCD-05A9-45A9-9B3A-47D4D926EDCA}" type="datetime1">
              <a:rPr lang="en-US" smtClean="0"/>
              <a:t>5/7/2023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Program Educational Objectives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1143000"/>
            <a:ext cx="8229600" cy="4983163"/>
          </a:xfrm>
        </p:spPr>
        <p:txBody>
          <a:bodyPr>
            <a:normAutofit fontScale="92500" lnSpcReduction="20000"/>
          </a:bodyPr>
          <a:lstStyle/>
          <a:p>
            <a:pPr algn="just"/>
            <a:r>
              <a:rPr lang="en-US" b="1" dirty="0"/>
              <a:t>PEO1: </a:t>
            </a:r>
            <a:r>
              <a:rPr lang="en-US" dirty="0"/>
              <a:t>able to apply sound knowledge in the field of information technology to fulfill the needs of IT industry.</a:t>
            </a:r>
            <a:endParaRPr lang="en-IN" dirty="0"/>
          </a:p>
          <a:p>
            <a:pPr algn="just"/>
            <a:r>
              <a:rPr lang="en-US" b="1" dirty="0"/>
              <a:t>PEO2:a</a:t>
            </a:r>
            <a:r>
              <a:rPr lang="en-US" dirty="0"/>
              <a:t>ble to design innovative and interdisciplinary systems through latest digital      technologies.</a:t>
            </a:r>
            <a:endParaRPr lang="en-IN" dirty="0"/>
          </a:p>
          <a:p>
            <a:pPr algn="just"/>
            <a:r>
              <a:rPr lang="en-US" b="1" dirty="0"/>
              <a:t>PEO3: </a:t>
            </a:r>
            <a:r>
              <a:rPr lang="en-US" dirty="0"/>
              <a:t>able to inculcate professional and social ethics, team work and leadership for serving the society.</a:t>
            </a:r>
            <a:endParaRPr lang="en-IN" dirty="0"/>
          </a:p>
          <a:p>
            <a:pPr algn="just"/>
            <a:r>
              <a:rPr lang="en-US" b="1" dirty="0"/>
              <a:t>PEO4:</a:t>
            </a:r>
            <a:r>
              <a:rPr lang="en-US" dirty="0"/>
              <a:t> able to inculcate lifelong learning in the field of computing for successful career in organizations and R&amp;D sectors.</a:t>
            </a:r>
            <a:endParaRPr lang="en-IN" dirty="0"/>
          </a:p>
        </p:txBody>
      </p:sp>
    </p:spTree>
    <p:extLst>
      <p:ext uri="{BB962C8B-B14F-4D97-AF65-F5344CB8AC3E}">
        <p14:creationId xmlns:p14="http://schemas.microsoft.com/office/powerpoint/2010/main" val="367644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58DED852-4ACF-4986-9237-BB35A94606CA}" type="datetime1">
              <a:rPr lang="en-US" smtClean="0"/>
              <a:t>5/7/2023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15</a:t>
            </a:fld>
            <a:endParaRPr lang="en-US"/>
          </a:p>
        </p:txBody>
      </p:sp>
      <p:sp>
        <p:nvSpPr>
          <p:cNvPr id="7" name="Title 1"/>
          <p:cNvSpPr txBox="1">
            <a:spLocks/>
          </p:cNvSpPr>
          <p:nvPr/>
        </p:nvSpPr>
        <p:spPr>
          <a:xfrm>
            <a:off x="1371600" y="-2032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Result Analysis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533400" y="1981200"/>
            <a:ext cx="8686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ML Result of 2020-21: 89.39%</a:t>
            </a:r>
          </a:p>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Average Marks: 46.05 </a:t>
            </a:r>
            <a:endParaRPr kumimoji="0" lang="en-US" sz="2800" i="0" strike="noStrike" cap="none" normalizeH="0" baseline="0" dirty="0">
              <a:ln>
                <a:noFill/>
              </a:ln>
              <a:solidFill>
                <a:schemeClr val="tx1"/>
              </a:solidFill>
              <a:effectLst/>
              <a:cs typeface="Arial" pitchFamily="34" charset="0"/>
            </a:endParaRPr>
          </a:p>
        </p:txBody>
      </p:sp>
      <p:sp>
        <p:nvSpPr>
          <p:cNvPr id="9"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Tree>
    <p:extLst>
      <p:ext uri="{BB962C8B-B14F-4D97-AF65-F5344CB8AC3E}">
        <p14:creationId xmlns:p14="http://schemas.microsoft.com/office/powerpoint/2010/main" val="100824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75EE552C-A0F6-42AB-9EC3-F255D613D64A}" type="datetime1">
              <a:rPr lang="en-US" smtClean="0"/>
              <a:t>5/7/2023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16</a:t>
            </a:fld>
            <a:endParaRPr lang="en-US"/>
          </a:p>
        </p:txBody>
      </p:sp>
      <p:sp>
        <p:nvSpPr>
          <p:cNvPr id="7" name="Title 1"/>
          <p:cNvSpPr txBox="1">
            <a:spLocks/>
          </p:cNvSpPr>
          <p:nvPr/>
        </p:nvSpPr>
        <p:spPr>
          <a:xfrm>
            <a:off x="1371600" y="-2032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End Semester Question Paper Template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457200" y="1107994"/>
            <a:ext cx="8686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800" dirty="0">
                <a:cs typeface="Times New Roman" pitchFamily="18" charset="0"/>
              </a:rPr>
              <a:t> </a:t>
            </a:r>
            <a:endParaRPr kumimoji="0" lang="en-US" sz="2800" i="0" strike="noStrike" cap="none" normalizeH="0" baseline="0" dirty="0">
              <a:ln>
                <a:noFill/>
              </a:ln>
              <a:solidFill>
                <a:schemeClr val="tx1"/>
              </a:solidFill>
              <a:effectLst/>
              <a:cs typeface="Arial" pitchFamily="34" charset="0"/>
            </a:endParaRPr>
          </a:p>
        </p:txBody>
      </p:sp>
      <p:sp>
        <p:nvSpPr>
          <p:cNvPr id="9"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pic>
        <p:nvPicPr>
          <p:cNvPr id="8" name="Picture 7">
            <a:extLst>
              <a:ext uri="{FF2B5EF4-FFF2-40B4-BE49-F238E27FC236}">
                <a16:creationId xmlns:a16="http://schemas.microsoft.com/office/drawing/2014/main" id="{ABFF548F-33F7-420C-85C1-5A8982CC0D01}"/>
              </a:ext>
            </a:extLst>
          </p:cNvPr>
          <p:cNvPicPr>
            <a:picLocks noChangeAspect="1"/>
          </p:cNvPicPr>
          <p:nvPr/>
        </p:nvPicPr>
        <p:blipFill rotWithShape="1">
          <a:blip r:embed="rId2"/>
          <a:srcRect l="46666" t="18889" r="27500" b="20491"/>
          <a:stretch/>
        </p:blipFill>
        <p:spPr>
          <a:xfrm>
            <a:off x="381000" y="838200"/>
            <a:ext cx="4000500" cy="5280025"/>
          </a:xfrm>
          <a:prstGeom prst="rect">
            <a:avLst/>
          </a:prstGeom>
        </p:spPr>
      </p:pic>
      <p:pic>
        <p:nvPicPr>
          <p:cNvPr id="10" name="Picture 9">
            <a:extLst>
              <a:ext uri="{FF2B5EF4-FFF2-40B4-BE49-F238E27FC236}">
                <a16:creationId xmlns:a16="http://schemas.microsoft.com/office/drawing/2014/main" id="{8B26B288-DDE8-43D2-8679-A96A28A0B044}"/>
              </a:ext>
            </a:extLst>
          </p:cNvPr>
          <p:cNvPicPr>
            <a:picLocks noChangeAspect="1"/>
          </p:cNvPicPr>
          <p:nvPr/>
        </p:nvPicPr>
        <p:blipFill rotWithShape="1">
          <a:blip r:embed="rId3"/>
          <a:srcRect l="46666" t="23333" r="27500" b="12963"/>
          <a:stretch/>
        </p:blipFill>
        <p:spPr>
          <a:xfrm>
            <a:off x="4572000" y="888364"/>
            <a:ext cx="4191000" cy="5459095"/>
          </a:xfrm>
          <a:prstGeom prst="rect">
            <a:avLst/>
          </a:prstGeom>
        </p:spPr>
      </p:pic>
    </p:spTree>
    <p:extLst>
      <p:ext uri="{BB962C8B-B14F-4D97-AF65-F5344CB8AC3E}">
        <p14:creationId xmlns:p14="http://schemas.microsoft.com/office/powerpoint/2010/main" val="246221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3"/>
          </a:xfrm>
        </p:spPr>
        <p:txBody>
          <a:bodyPr/>
          <a:lstStyle/>
          <a:p>
            <a:pPr>
              <a:buNone/>
            </a:pPr>
            <a:r>
              <a:rPr lang="en-US" sz="2800" b="1" dirty="0"/>
              <a:t>Prerequisites:</a:t>
            </a:r>
            <a:endParaRPr lang="en-US" sz="2200" dirty="0"/>
          </a:p>
          <a:p>
            <a:r>
              <a:rPr lang="en-US" sz="2200" dirty="0"/>
              <a:t> Statistics.</a:t>
            </a:r>
          </a:p>
          <a:p>
            <a:r>
              <a:rPr lang="en-US" sz="2200" dirty="0"/>
              <a:t>Linear Algebra.</a:t>
            </a:r>
          </a:p>
          <a:p>
            <a:r>
              <a:rPr lang="en-US" sz="2200" dirty="0"/>
              <a:t>Calculus.</a:t>
            </a:r>
          </a:p>
          <a:p>
            <a:r>
              <a:rPr lang="en-US" sz="2200" dirty="0"/>
              <a:t>Probability.</a:t>
            </a:r>
          </a:p>
          <a:p>
            <a:r>
              <a:rPr lang="en-US" sz="2200" dirty="0"/>
              <a:t>Programming Languages.</a:t>
            </a:r>
          </a:p>
        </p:txBody>
      </p:sp>
      <p:sp>
        <p:nvSpPr>
          <p:cNvPr id="4" name="Date Placeholder 3"/>
          <p:cNvSpPr>
            <a:spLocks noGrp="1"/>
          </p:cNvSpPr>
          <p:nvPr>
            <p:ph type="dt" sz="half" idx="10"/>
          </p:nvPr>
        </p:nvSpPr>
        <p:spPr>
          <a:prstGeom prst="rect">
            <a:avLst/>
          </a:prstGeom>
        </p:spPr>
        <p:txBody>
          <a:bodyPr/>
          <a:lstStyle/>
          <a:p>
            <a:fld id="{5E844CEB-522F-4441-B6F7-8F9DB6DBEECC}" type="datetime1">
              <a:rPr lang="en-US" smtClean="0"/>
              <a:t>5/7/2023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17</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10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1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1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CE3FF7B7-E4CA-4BA8-994E-378CDE25E8D7}" type="datetime1">
              <a:rPr lang="en-US" smtClean="0"/>
              <a:t>5/7/2023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18</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Brief Introduction to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a16="http://schemas.microsoft.com/office/drawing/2014/main" id="{92378696-3BFD-456C-A151-091C7CAC72F3}"/>
              </a:ext>
            </a:extLst>
          </p:cNvPr>
          <p:cNvPicPr>
            <a:picLocks noGrp="1" noChangeAspect="1"/>
          </p:cNvPicPr>
          <p:nvPr>
            <p:ph idx="1"/>
          </p:nvPr>
        </p:nvPicPr>
        <p:blipFill>
          <a:blip r:embed="rId2"/>
          <a:stretch>
            <a:fillRect/>
          </a:stretch>
        </p:blipFill>
        <p:spPr>
          <a:xfrm>
            <a:off x="1701800" y="877094"/>
            <a:ext cx="5786120" cy="4266984"/>
          </a:xfrm>
          <a:prstGeom prst="rect">
            <a:avLst/>
          </a:prstGeom>
        </p:spPr>
      </p:pic>
      <p:sp>
        <p:nvSpPr>
          <p:cNvPr id="9" name="TextBox 8">
            <a:extLst>
              <a:ext uri="{FF2B5EF4-FFF2-40B4-BE49-F238E27FC236}">
                <a16:creationId xmlns:a16="http://schemas.microsoft.com/office/drawing/2014/main" id="{81B52247-B5DE-4DAC-86DA-5C443E3F4B05}"/>
              </a:ext>
            </a:extLst>
          </p:cNvPr>
          <p:cNvSpPr txBox="1"/>
          <p:nvPr/>
        </p:nvSpPr>
        <p:spPr>
          <a:xfrm>
            <a:off x="990600" y="5288549"/>
            <a:ext cx="6781800" cy="923330"/>
          </a:xfrm>
          <a:prstGeom prst="rect">
            <a:avLst/>
          </a:prstGeom>
          <a:noFill/>
        </p:spPr>
        <p:txBody>
          <a:bodyPr wrap="square">
            <a:spAutoFit/>
          </a:bodyPr>
          <a:lstStyle/>
          <a:p>
            <a:r>
              <a:rPr lang="en-IN" dirty="0">
                <a:hlinkClick r:id="rId3"/>
              </a:rPr>
              <a:t>https://www.youtube.com/watch?v=PPLop4L2eGk&amp;list=PLLssT5z_DsK-h9vYZkQkYNWcItqhlRJLN</a:t>
            </a:r>
            <a:endParaRPr lang="en-IN" dirty="0"/>
          </a:p>
          <a:p>
            <a:endParaRPr lang="en-IN" dirty="0"/>
          </a:p>
        </p:txBody>
      </p:sp>
    </p:spTree>
    <p:extLst>
      <p:ext uri="{BB962C8B-B14F-4D97-AF65-F5344CB8AC3E}">
        <p14:creationId xmlns:p14="http://schemas.microsoft.com/office/powerpoint/2010/main" val="356606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72827F26-E695-48D9-9ABB-9A00114452FD}" type="datetime1">
              <a:rPr lang="en-US" smtClean="0"/>
              <a:t>5/7/2023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Topic Mapping with Course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852530202"/>
              </p:ext>
            </p:extLst>
          </p:nvPr>
        </p:nvGraphicFramePr>
        <p:xfrm>
          <a:off x="1981200" y="1218746"/>
          <a:ext cx="5283200" cy="3787730"/>
        </p:xfrm>
        <a:graphic>
          <a:graphicData uri="http://schemas.openxmlformats.org/drawingml/2006/table">
            <a:tbl>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tblGrid>
              <a:tr h="642257">
                <a:tc>
                  <a:txBody>
                    <a:bodyPr/>
                    <a:lstStyle/>
                    <a:p>
                      <a:pPr marL="0" marR="0" algn="ctr">
                        <a:lnSpc>
                          <a:spcPct val="115000"/>
                        </a:lnSpc>
                        <a:spcBef>
                          <a:spcPts val="0"/>
                        </a:spcBef>
                        <a:spcAft>
                          <a:spcPts val="0"/>
                        </a:spcAft>
                      </a:pPr>
                      <a:r>
                        <a:rPr lang="en-US" sz="2000"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Calibri"/>
                          <a:cs typeface="Mangal"/>
                        </a:rPr>
                        <a:t>Course</a:t>
                      </a:r>
                      <a:r>
                        <a:rPr lang="en-US" sz="2000" baseline="0" dirty="0">
                          <a:latin typeface="+mn-lt"/>
                          <a:ea typeface="Calibri"/>
                          <a:cs typeface="Mangal"/>
                        </a:rPr>
                        <a:t> outcome</a:t>
                      </a:r>
                      <a:endParaRPr lang="en-US" sz="20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257">
                <a:tc>
                  <a:txBody>
                    <a:bodyPr/>
                    <a:lstStyle/>
                    <a:p>
                      <a:pPr algn="just">
                        <a:lnSpc>
                          <a:spcPct val="115000"/>
                        </a:lnSpc>
                        <a:spcAft>
                          <a:spcPts val="1000"/>
                        </a:spcAft>
                      </a:pPr>
                      <a:r>
                        <a:rPr lang="en-US" sz="1200" b="1" dirty="0">
                          <a:effectLst/>
                          <a:latin typeface="Times New Roman" panose="02020603050405020304" pitchFamily="18" charset="0"/>
                          <a:ea typeface="Calibri" panose="020F0502020204030204" pitchFamily="34" charset="0"/>
                          <a:cs typeface="SimSun" panose="02010600030101010101" pitchFamily="2" charset="-122"/>
                        </a:rPr>
                        <a:t>Reinforcement Learning: </a:t>
                      </a:r>
                      <a:r>
                        <a:rPr lang="en-US" sz="1200" dirty="0">
                          <a:effectLst/>
                          <a:latin typeface="Times New Roman" panose="02020603050405020304" pitchFamily="18" charset="0"/>
                          <a:ea typeface="Calibri" panose="020F0502020204030204" pitchFamily="34" charset="0"/>
                          <a:cs typeface="SimSun" panose="02010600030101010101" pitchFamily="2" charset="-122"/>
                        </a:rPr>
                        <a:t>Introduction to Reinforcement Learning, </a:t>
                      </a:r>
                    </a:p>
                    <a:p>
                      <a:pPr algn="just">
                        <a:lnSpc>
                          <a:spcPct val="115000"/>
                        </a:lnSpc>
                        <a:spcAft>
                          <a:spcPts val="100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Learning Task, </a:t>
                      </a:r>
                    </a:p>
                    <a:p>
                      <a:pPr algn="just">
                        <a:lnSpc>
                          <a:spcPct val="115000"/>
                        </a:lnSpc>
                        <a:spcAft>
                          <a:spcPts val="100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Example of Reinforcement Learning in Practice, </a:t>
                      </a:r>
                    </a:p>
                    <a:p>
                      <a:pPr algn="just">
                        <a:lnSpc>
                          <a:spcPct val="115000"/>
                        </a:lnSpc>
                        <a:spcAft>
                          <a:spcPts val="100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Learning Models for Reinforcement – (Markov Decision process, </a:t>
                      </a:r>
                    </a:p>
                    <a:p>
                      <a:pPr algn="just">
                        <a:lnSpc>
                          <a:spcPct val="115000"/>
                        </a:lnSpc>
                        <a:spcAft>
                          <a:spcPts val="100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Q Learning – Q Learning function, </a:t>
                      </a:r>
                      <a:r>
                        <a:rPr lang="en-US" sz="1200" dirty="0" err="1">
                          <a:effectLst/>
                          <a:latin typeface="Times New Roman" panose="02020603050405020304" pitchFamily="18" charset="0"/>
                          <a:ea typeface="Calibri" panose="020F0502020204030204" pitchFamily="34" charset="0"/>
                          <a:cs typeface="SimSun" panose="02010600030101010101" pitchFamily="2" charset="-122"/>
                        </a:rPr>
                        <a:t>QLearning</a:t>
                      </a:r>
                      <a:r>
                        <a:rPr lang="en-US" sz="1200" dirty="0">
                          <a:effectLst/>
                          <a:latin typeface="Times New Roman" panose="02020603050405020304" pitchFamily="18" charset="0"/>
                          <a:ea typeface="Calibri" panose="020F0502020204030204" pitchFamily="34" charset="0"/>
                          <a:cs typeface="SimSun" panose="02010600030101010101" pitchFamily="2" charset="-122"/>
                        </a:rPr>
                        <a:t> Algorithm), </a:t>
                      </a:r>
                    </a:p>
                    <a:p>
                      <a:pPr algn="just">
                        <a:lnSpc>
                          <a:spcPct val="115000"/>
                        </a:lnSpc>
                        <a:spcAft>
                          <a:spcPts val="1000"/>
                        </a:spcAft>
                      </a:pPr>
                      <a:r>
                        <a:rPr lang="en-US" sz="1200" dirty="0">
                          <a:effectLst/>
                          <a:latin typeface="Times New Roman" panose="02020603050405020304" pitchFamily="18" charset="0"/>
                          <a:ea typeface="Calibri" panose="020F0502020204030204" pitchFamily="34" charset="0"/>
                          <a:cs typeface="SimSun" panose="02010600030101010101" pitchFamily="2" charset="-122"/>
                        </a:rPr>
                        <a:t>Application of Reinforcement Learning.</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13181-1BAE-4B85-AC29-900B968A91DB}" type="datetime1">
              <a:rPr lang="en-US" smtClean="0"/>
              <a:t>5/7/2023</a:t>
            </a:fld>
            <a:endParaRPr lang="en-US"/>
          </a:p>
        </p:txBody>
      </p:sp>
      <p:sp>
        <p:nvSpPr>
          <p:cNvPr id="3" name="Footer Placeholder 2"/>
          <p:cNvSpPr>
            <a:spLocks noGrp="1"/>
          </p:cNvSpPr>
          <p:nvPr>
            <p:ph type="ftr" sz="quarter" idx="11"/>
          </p:nvPr>
        </p:nvSpPr>
        <p:spPr>
          <a:xfrm>
            <a:off x="3124200" y="6356350"/>
            <a:ext cx="3505200" cy="365125"/>
          </a:xfrm>
        </p:spPr>
        <p:txBody>
          <a:bodyPr/>
          <a:lstStyle/>
          <a:p>
            <a:r>
              <a:rPr lang="fi-FI"/>
              <a:t>Ms. Alisha Sikri    ACSML0401     ML     Unit 3</a:t>
            </a:r>
            <a:endParaRPr lang="en-US" dirty="0"/>
          </a:p>
        </p:txBody>
      </p:sp>
      <p:sp>
        <p:nvSpPr>
          <p:cNvPr id="4" name="Slide Number Placeholder 3"/>
          <p:cNvSpPr>
            <a:spLocks noGrp="1"/>
          </p:cNvSpPr>
          <p:nvPr>
            <p:ph type="sldNum" sz="quarter" idx="12"/>
          </p:nvPr>
        </p:nvSpPr>
        <p:spPr/>
        <p:txBody>
          <a:bodyPr/>
          <a:lstStyle/>
          <a:p>
            <a:fld id="{8F919E07-A009-4766-9B15-09315F669826}" type="slidenum">
              <a:rPr lang="en-US" smtClean="0"/>
              <a:pPr/>
              <a:t>2</a:t>
            </a:fld>
            <a:endParaRPr lang="en-US"/>
          </a:p>
        </p:txBody>
      </p:sp>
      <p:sp>
        <p:nvSpPr>
          <p:cNvPr id="8" name="Rectangle 7"/>
          <p:cNvSpPr/>
          <p:nvPr/>
        </p:nvSpPr>
        <p:spPr>
          <a:xfrm>
            <a:off x="2997200" y="136525"/>
            <a:ext cx="3657600" cy="461665"/>
          </a:xfrm>
          <a:prstGeom prst="rect">
            <a:avLst/>
          </a:prstGeom>
          <a:solidFill>
            <a:schemeClr val="accent5">
              <a:lumMod val="20000"/>
              <a:lumOff val="80000"/>
            </a:schemeClr>
          </a:solidFill>
        </p:spPr>
        <p:txBody>
          <a:bodyPr wrap="square">
            <a:spAutoFit/>
          </a:bodyPr>
          <a:lstStyle/>
          <a:p>
            <a:pPr lvl="0" fontAlgn="base">
              <a:spcBef>
                <a:spcPct val="0"/>
              </a:spcBef>
              <a:spcAft>
                <a:spcPct val="0"/>
              </a:spcAft>
            </a:pPr>
            <a:r>
              <a:rPr lang="en-US" sz="2400" dirty="0">
                <a:cs typeface="Arial" pitchFamily="34" charset="0"/>
              </a:rPr>
              <a:t>Brief Introduction of Faculty</a:t>
            </a:r>
          </a:p>
        </p:txBody>
      </p:sp>
      <p:sp>
        <p:nvSpPr>
          <p:cNvPr id="9" name="TextBox 8">
            <a:extLst>
              <a:ext uri="{FF2B5EF4-FFF2-40B4-BE49-F238E27FC236}">
                <a16:creationId xmlns:a16="http://schemas.microsoft.com/office/drawing/2014/main" id="{BBF21CF9-3894-4398-8A56-78E11539E4F4}"/>
              </a:ext>
            </a:extLst>
          </p:cNvPr>
          <p:cNvSpPr txBox="1"/>
          <p:nvPr/>
        </p:nvSpPr>
        <p:spPr>
          <a:xfrm>
            <a:off x="762000" y="2286000"/>
            <a:ext cx="8036560" cy="3608488"/>
          </a:xfrm>
          <a:prstGeom prst="rect">
            <a:avLst/>
          </a:prstGeom>
          <a:noFill/>
        </p:spPr>
        <p:txBody>
          <a:bodyPr wrap="square">
            <a:spAutoFit/>
          </a:bodyPr>
          <a:lstStyle/>
          <a:p>
            <a:pPr algn="just">
              <a:lnSpc>
                <a:spcPct val="150000"/>
              </a:lnSpc>
            </a:pPr>
            <a:r>
              <a:rPr lang="en-US" sz="1400" dirty="0">
                <a:effectLst/>
                <a:latin typeface="Times New Roman" panose="02020603050405020304" pitchFamily="18" charset="0"/>
                <a:ea typeface="Times New Roman" panose="02020603050405020304" pitchFamily="18" charset="0"/>
              </a:rPr>
              <a:t>I am pleased to introduce myself as </a:t>
            </a:r>
            <a:r>
              <a:rPr lang="en-US" sz="1400" b="1" dirty="0">
                <a:effectLst/>
                <a:latin typeface="Times New Roman" panose="02020603050405020304" pitchFamily="18" charset="0"/>
                <a:ea typeface="Times New Roman" panose="02020603050405020304" pitchFamily="18" charset="0"/>
              </a:rPr>
              <a:t>Dr. Hitesh Singh</a:t>
            </a:r>
            <a:r>
              <a:rPr lang="en-US" sz="1400" dirty="0">
                <a:effectLst/>
                <a:latin typeface="Times New Roman" panose="02020603050405020304" pitchFamily="18" charset="0"/>
                <a:ea typeface="Times New Roman" panose="02020603050405020304" pitchFamily="18" charset="0"/>
              </a:rPr>
              <a:t>, presently associated with NIET, Greater Noida as Assistant Professor in IT Department. I completed my Ph.D. degree under the supervision of </a:t>
            </a:r>
            <a:r>
              <a:rPr lang="en-US" sz="1400" dirty="0" err="1">
                <a:effectLst/>
                <a:latin typeface="Times New Roman" panose="02020603050405020304" pitchFamily="18" charset="0"/>
                <a:ea typeface="Times New Roman" panose="02020603050405020304" pitchFamily="18" charset="0"/>
              </a:rPr>
              <a:t>Boncho</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Bonev</a:t>
            </a:r>
            <a:r>
              <a:rPr lang="en-US" sz="1400" dirty="0">
                <a:effectLst/>
                <a:latin typeface="Times New Roman" panose="02020603050405020304" pitchFamily="18" charset="0"/>
                <a:ea typeface="Times New Roman" panose="02020603050405020304" pitchFamily="18" charset="0"/>
              </a:rPr>
              <a:t> (PhD), Technical University of Sofia, Sofia, Bulgaria in 2019. My area of research interest is related to Radio wave propagation, Machine Learning and have rich experience of </a:t>
            </a:r>
            <a:r>
              <a:rPr lang="en-US" sz="1400" dirty="0" err="1">
                <a:effectLst/>
                <a:latin typeface="Times New Roman" panose="02020603050405020304" pitchFamily="18" charset="0"/>
                <a:ea typeface="Times New Roman" panose="02020603050405020304" pitchFamily="18" charset="0"/>
              </a:rPr>
              <a:t>millimetre</a:t>
            </a:r>
            <a:r>
              <a:rPr lang="en-US" sz="1400" dirty="0">
                <a:effectLst/>
                <a:latin typeface="Times New Roman" panose="02020603050405020304" pitchFamily="18" charset="0"/>
                <a:ea typeface="Times New Roman" panose="02020603050405020304" pitchFamily="18" charset="0"/>
              </a:rPr>
              <a:t> wave technologies.</a:t>
            </a:r>
            <a:endParaRPr lang="en-IN" sz="1400" dirty="0">
              <a:effectLst/>
              <a:latin typeface="Times New Roman" panose="02020603050405020304" pitchFamily="18" charset="0"/>
              <a:ea typeface="Times New Roman" panose="02020603050405020304" pitchFamily="18" charset="0"/>
            </a:endParaRPr>
          </a:p>
          <a:p>
            <a:pPr indent="-5715" algn="just">
              <a:lnSpc>
                <a:spcPct val="150000"/>
              </a:lnSpc>
            </a:pPr>
            <a:r>
              <a:rPr lang="en-US" sz="1400" dirty="0">
                <a:effectLst/>
                <a:latin typeface="Times New Roman" panose="02020603050405020304" pitchFamily="18" charset="0"/>
                <a:ea typeface="Times New Roman" panose="02020603050405020304" pitchFamily="18" charset="0"/>
              </a:rPr>
              <a:t>I started my research carrier in 2009 and since then I published research articles in SCI/Scopus indexed Journals/Conferences like Springer, IEEE, Elsevier. I presented research work in international reputed Conferences like (IEEE International Conference on Infocom Technologies and Unmanned Systems (ICTUS'2017)”, Dubai   and ELECTRONICA, Sofia. Four patents and two book chapter have been published (Elsevier Publication) under my inventor ship and authorship. </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400" dirty="0">
                <a:effectLst/>
                <a:latin typeface="Times New Roman" panose="02020603050405020304" pitchFamily="18" charset="0"/>
                <a:ea typeface="Times New Roman" panose="02020603050405020304" pitchFamily="18" charset="0"/>
              </a:rPr>
              <a:t>My area of research interest is related to Radio wave propagation, Machine Learning and have rich experience of millimeter wave technologies.</a:t>
            </a:r>
            <a:endParaRPr lang="en-IN" sz="1400" dirty="0">
              <a:effectLst/>
              <a:latin typeface="Times New Roman" panose="02020603050405020304" pitchFamily="18" charset="0"/>
              <a:ea typeface="Times New Roman" panose="02020603050405020304" pitchFamily="18" charset="0"/>
            </a:endParaRPr>
          </a:p>
        </p:txBody>
      </p:sp>
      <p:pic>
        <p:nvPicPr>
          <p:cNvPr id="1026" name="Picture 2">
            <a:extLst>
              <a:ext uri="{FF2B5EF4-FFF2-40B4-BE49-F238E27FC236}">
                <a16:creationId xmlns:a16="http://schemas.microsoft.com/office/drawing/2014/main" id="{6D254CED-C6C5-4659-B158-AB0D873EA4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38" y="762000"/>
            <a:ext cx="131286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49C46E-1DB7-403C-8263-3A7427590C97}"/>
              </a:ext>
            </a:extLst>
          </p:cNvPr>
          <p:cNvSpPr>
            <a:spLocks noGrp="1"/>
          </p:cNvSpPr>
          <p:nvPr>
            <p:ph type="dt" sz="half" idx="10"/>
          </p:nvPr>
        </p:nvSpPr>
        <p:spPr/>
        <p:txBody>
          <a:bodyPr/>
          <a:lstStyle/>
          <a:p>
            <a:fld id="{FA5DC2A5-A788-48DA-B7A4-0D4849584871}" type="datetime1">
              <a:rPr lang="en-US" smtClean="0"/>
              <a:t>5/7/2023</a:t>
            </a:fld>
            <a:endParaRPr lang="en-US" dirty="0"/>
          </a:p>
        </p:txBody>
      </p:sp>
      <p:sp>
        <p:nvSpPr>
          <p:cNvPr id="5" name="Footer Placeholder 4">
            <a:extLst>
              <a:ext uri="{FF2B5EF4-FFF2-40B4-BE49-F238E27FC236}">
                <a16:creationId xmlns:a16="http://schemas.microsoft.com/office/drawing/2014/main" id="{80420300-8701-46C7-A6F1-551C21BE11BF}"/>
              </a:ext>
            </a:extLst>
          </p:cNvPr>
          <p:cNvSpPr>
            <a:spLocks noGrp="1"/>
          </p:cNvSpPr>
          <p:nvPr>
            <p:ph type="ftr" sz="quarter" idx="11"/>
          </p:nvPr>
        </p:nvSpPr>
        <p:spPr/>
        <p:txBody>
          <a:bodyPr/>
          <a:lstStyle/>
          <a:p>
            <a:r>
              <a:rPr lang="fi-FI"/>
              <a:t>Ms. Alisha Sikri    ACSML0401     ML     Unit 3</a:t>
            </a:r>
            <a:endParaRPr lang="en-US" dirty="0"/>
          </a:p>
        </p:txBody>
      </p:sp>
      <p:sp>
        <p:nvSpPr>
          <p:cNvPr id="6" name="Slide Number Placeholder 5">
            <a:extLst>
              <a:ext uri="{FF2B5EF4-FFF2-40B4-BE49-F238E27FC236}">
                <a16:creationId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Title 1">
            <a:extLst>
              <a:ext uri="{FF2B5EF4-FFF2-40B4-BE49-F238E27FC236}">
                <a16:creationId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10" name="Picture 9">
            <a:extLst>
              <a:ext uri="{FF2B5EF4-FFF2-40B4-BE49-F238E27FC236}">
                <a16:creationId xmlns:a16="http://schemas.microsoft.com/office/drawing/2014/main" id="{B4AA5F69-35A7-47EF-9AD8-A94B0741D635}"/>
              </a:ext>
            </a:extLst>
          </p:cNvPr>
          <p:cNvPicPr>
            <a:picLocks noChangeAspect="1"/>
          </p:cNvPicPr>
          <p:nvPr/>
        </p:nvPicPr>
        <p:blipFill>
          <a:blip r:embed="rId2"/>
          <a:stretch>
            <a:fillRect/>
          </a:stretch>
        </p:blipFill>
        <p:spPr>
          <a:xfrm>
            <a:off x="1752600" y="735426"/>
            <a:ext cx="6250329" cy="5631084"/>
          </a:xfrm>
          <a:prstGeom prst="rect">
            <a:avLst/>
          </a:prstGeom>
        </p:spPr>
      </p:pic>
    </p:spTree>
    <p:extLst>
      <p:ext uri="{BB962C8B-B14F-4D97-AF65-F5344CB8AC3E}">
        <p14:creationId xmlns:p14="http://schemas.microsoft.com/office/powerpoint/2010/main" val="1267710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49C46E-1DB7-403C-8263-3A7427590C97}"/>
              </a:ext>
            </a:extLst>
          </p:cNvPr>
          <p:cNvSpPr>
            <a:spLocks noGrp="1"/>
          </p:cNvSpPr>
          <p:nvPr>
            <p:ph type="dt" sz="half" idx="10"/>
          </p:nvPr>
        </p:nvSpPr>
        <p:spPr/>
        <p:txBody>
          <a:bodyPr/>
          <a:lstStyle/>
          <a:p>
            <a:fld id="{19875108-25F2-462B-9777-2672564B73D5}" type="datetime1">
              <a:rPr lang="en-US" smtClean="0"/>
              <a:t>5/7/2023</a:t>
            </a:fld>
            <a:endParaRPr lang="en-US" dirty="0"/>
          </a:p>
        </p:txBody>
      </p:sp>
      <p:sp>
        <p:nvSpPr>
          <p:cNvPr id="5" name="Footer Placeholder 4">
            <a:extLst>
              <a:ext uri="{FF2B5EF4-FFF2-40B4-BE49-F238E27FC236}">
                <a16:creationId xmlns:a16="http://schemas.microsoft.com/office/drawing/2014/main" id="{80420300-8701-46C7-A6F1-551C21BE11BF}"/>
              </a:ext>
            </a:extLst>
          </p:cNvPr>
          <p:cNvSpPr>
            <a:spLocks noGrp="1"/>
          </p:cNvSpPr>
          <p:nvPr>
            <p:ph type="ftr" sz="quarter" idx="11"/>
          </p:nvPr>
        </p:nvSpPr>
        <p:spPr/>
        <p:txBody>
          <a:bodyPr/>
          <a:lstStyle/>
          <a:p>
            <a:r>
              <a:rPr lang="fi-FI"/>
              <a:t>Ms. Alisha Sikri    ACSML0401     ML     Unit 3</a:t>
            </a:r>
            <a:endParaRPr lang="en-US" dirty="0"/>
          </a:p>
        </p:txBody>
      </p:sp>
      <p:sp>
        <p:nvSpPr>
          <p:cNvPr id="6" name="Slide Number Placeholder 5">
            <a:extLst>
              <a:ext uri="{FF2B5EF4-FFF2-40B4-BE49-F238E27FC236}">
                <a16:creationId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Title 1">
            <a:extLst>
              <a:ext uri="{FF2B5EF4-FFF2-40B4-BE49-F238E27FC236}">
                <a16:creationId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a16="http://schemas.microsoft.com/office/drawing/2014/main" id="{8E2BA1CD-7E71-4B05-BA45-0EE3F08C26D8}"/>
              </a:ext>
            </a:extLst>
          </p:cNvPr>
          <p:cNvPicPr>
            <a:picLocks noChangeAspect="1"/>
          </p:cNvPicPr>
          <p:nvPr/>
        </p:nvPicPr>
        <p:blipFill>
          <a:blip r:embed="rId2"/>
          <a:stretch>
            <a:fillRect/>
          </a:stretch>
        </p:blipFill>
        <p:spPr>
          <a:xfrm>
            <a:off x="1544320" y="838200"/>
            <a:ext cx="6204030" cy="4120587"/>
          </a:xfrm>
          <a:prstGeom prst="rect">
            <a:avLst/>
          </a:prstGeom>
        </p:spPr>
      </p:pic>
      <p:pic>
        <p:nvPicPr>
          <p:cNvPr id="9" name="Picture 8">
            <a:extLst>
              <a:ext uri="{FF2B5EF4-FFF2-40B4-BE49-F238E27FC236}">
                <a16:creationId xmlns:a16="http://schemas.microsoft.com/office/drawing/2014/main" id="{0C4F5D7A-8732-4E6F-B24A-9CF61400A277}"/>
              </a:ext>
            </a:extLst>
          </p:cNvPr>
          <p:cNvPicPr>
            <a:picLocks noChangeAspect="1"/>
          </p:cNvPicPr>
          <p:nvPr/>
        </p:nvPicPr>
        <p:blipFill>
          <a:blip r:embed="rId3"/>
          <a:stretch>
            <a:fillRect/>
          </a:stretch>
        </p:blipFill>
        <p:spPr>
          <a:xfrm>
            <a:off x="1567469" y="4937567"/>
            <a:ext cx="6180881" cy="1082233"/>
          </a:xfrm>
          <a:prstGeom prst="rect">
            <a:avLst/>
          </a:prstGeom>
        </p:spPr>
      </p:pic>
    </p:spTree>
    <p:extLst>
      <p:ext uri="{BB962C8B-B14F-4D97-AF65-F5344CB8AC3E}">
        <p14:creationId xmlns:p14="http://schemas.microsoft.com/office/powerpoint/2010/main" val="429357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49C46E-1DB7-403C-8263-3A7427590C97}"/>
              </a:ext>
            </a:extLst>
          </p:cNvPr>
          <p:cNvSpPr>
            <a:spLocks noGrp="1"/>
          </p:cNvSpPr>
          <p:nvPr>
            <p:ph type="dt" sz="half" idx="10"/>
          </p:nvPr>
        </p:nvSpPr>
        <p:spPr/>
        <p:txBody>
          <a:bodyPr/>
          <a:lstStyle/>
          <a:p>
            <a:fld id="{3E0B020C-566E-4B78-AAD7-CE661145172A}" type="datetime1">
              <a:rPr lang="en-US" smtClean="0"/>
              <a:t>5/7/2023</a:t>
            </a:fld>
            <a:endParaRPr lang="en-US" dirty="0"/>
          </a:p>
        </p:txBody>
      </p:sp>
      <p:sp>
        <p:nvSpPr>
          <p:cNvPr id="5" name="Footer Placeholder 4">
            <a:extLst>
              <a:ext uri="{FF2B5EF4-FFF2-40B4-BE49-F238E27FC236}">
                <a16:creationId xmlns:a16="http://schemas.microsoft.com/office/drawing/2014/main" id="{80420300-8701-46C7-A6F1-551C21BE11BF}"/>
              </a:ext>
            </a:extLst>
          </p:cNvPr>
          <p:cNvSpPr>
            <a:spLocks noGrp="1"/>
          </p:cNvSpPr>
          <p:nvPr>
            <p:ph type="ftr" sz="quarter" idx="11"/>
          </p:nvPr>
        </p:nvSpPr>
        <p:spPr/>
        <p:txBody>
          <a:bodyPr/>
          <a:lstStyle/>
          <a:p>
            <a:r>
              <a:rPr lang="fi-FI"/>
              <a:t>Ms. Alisha Sikri    ACSML0401     ML     Unit 3</a:t>
            </a:r>
            <a:endParaRPr lang="en-US" dirty="0"/>
          </a:p>
        </p:txBody>
      </p:sp>
      <p:sp>
        <p:nvSpPr>
          <p:cNvPr id="6" name="Slide Number Placeholder 5">
            <a:extLst>
              <a:ext uri="{FF2B5EF4-FFF2-40B4-BE49-F238E27FC236}">
                <a16:creationId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Title 1">
            <a:extLst>
              <a:ext uri="{FF2B5EF4-FFF2-40B4-BE49-F238E27FC236}">
                <a16:creationId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a16="http://schemas.microsoft.com/office/drawing/2014/main" id="{62A24EBD-469B-40BD-9749-795EAF19595D}"/>
              </a:ext>
            </a:extLst>
          </p:cNvPr>
          <p:cNvPicPr>
            <a:picLocks noChangeAspect="1"/>
          </p:cNvPicPr>
          <p:nvPr/>
        </p:nvPicPr>
        <p:blipFill>
          <a:blip r:embed="rId2"/>
          <a:stretch>
            <a:fillRect/>
          </a:stretch>
        </p:blipFill>
        <p:spPr>
          <a:xfrm>
            <a:off x="1481559" y="1676400"/>
            <a:ext cx="6180881" cy="3200400"/>
          </a:xfrm>
          <a:prstGeom prst="rect">
            <a:avLst/>
          </a:prstGeom>
        </p:spPr>
      </p:pic>
    </p:spTree>
    <p:extLst>
      <p:ext uri="{BB962C8B-B14F-4D97-AF65-F5344CB8AC3E}">
        <p14:creationId xmlns:p14="http://schemas.microsoft.com/office/powerpoint/2010/main" val="310925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49C46E-1DB7-403C-8263-3A7427590C97}"/>
              </a:ext>
            </a:extLst>
          </p:cNvPr>
          <p:cNvSpPr>
            <a:spLocks noGrp="1"/>
          </p:cNvSpPr>
          <p:nvPr>
            <p:ph type="dt" sz="half" idx="10"/>
          </p:nvPr>
        </p:nvSpPr>
        <p:spPr/>
        <p:txBody>
          <a:bodyPr/>
          <a:lstStyle/>
          <a:p>
            <a:fld id="{04E40EFF-0573-46E7-B6E5-A73F4FF4C98F}" type="datetime1">
              <a:rPr lang="en-US" smtClean="0"/>
              <a:t>5/7/2023</a:t>
            </a:fld>
            <a:endParaRPr lang="en-US" dirty="0"/>
          </a:p>
        </p:txBody>
      </p:sp>
      <p:sp>
        <p:nvSpPr>
          <p:cNvPr id="5" name="Footer Placeholder 4">
            <a:extLst>
              <a:ext uri="{FF2B5EF4-FFF2-40B4-BE49-F238E27FC236}">
                <a16:creationId xmlns:a16="http://schemas.microsoft.com/office/drawing/2014/main" id="{80420300-8701-46C7-A6F1-551C21BE11BF}"/>
              </a:ext>
            </a:extLst>
          </p:cNvPr>
          <p:cNvSpPr>
            <a:spLocks noGrp="1"/>
          </p:cNvSpPr>
          <p:nvPr>
            <p:ph type="ftr" sz="quarter" idx="11"/>
          </p:nvPr>
        </p:nvSpPr>
        <p:spPr/>
        <p:txBody>
          <a:bodyPr/>
          <a:lstStyle/>
          <a:p>
            <a:r>
              <a:rPr lang="fi-FI"/>
              <a:t>Ms. Alisha Sikri    ACSML0401     ML     Unit 3</a:t>
            </a:r>
            <a:endParaRPr lang="en-US" dirty="0"/>
          </a:p>
        </p:txBody>
      </p:sp>
      <p:sp>
        <p:nvSpPr>
          <p:cNvPr id="6" name="Slide Number Placeholder 5">
            <a:extLst>
              <a:ext uri="{FF2B5EF4-FFF2-40B4-BE49-F238E27FC236}">
                <a16:creationId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a:extLst>
              <a:ext uri="{FF2B5EF4-FFF2-40B4-BE49-F238E27FC236}">
                <a16:creationId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7" name="Picture 6">
            <a:extLst>
              <a:ext uri="{FF2B5EF4-FFF2-40B4-BE49-F238E27FC236}">
                <a16:creationId xmlns:a16="http://schemas.microsoft.com/office/drawing/2014/main" id="{199335D9-5A98-46FC-B9EA-92C9B86C3CA2}"/>
              </a:ext>
            </a:extLst>
          </p:cNvPr>
          <p:cNvPicPr>
            <a:picLocks noChangeAspect="1"/>
          </p:cNvPicPr>
          <p:nvPr/>
        </p:nvPicPr>
        <p:blipFill>
          <a:blip r:embed="rId2"/>
          <a:stretch>
            <a:fillRect/>
          </a:stretch>
        </p:blipFill>
        <p:spPr>
          <a:xfrm>
            <a:off x="1905000" y="685799"/>
            <a:ext cx="5998580" cy="5976280"/>
          </a:xfrm>
          <a:prstGeom prst="rect">
            <a:avLst/>
          </a:prstGeom>
        </p:spPr>
      </p:pic>
    </p:spTree>
    <p:extLst>
      <p:ext uri="{BB962C8B-B14F-4D97-AF65-F5344CB8AC3E}">
        <p14:creationId xmlns:p14="http://schemas.microsoft.com/office/powerpoint/2010/main" val="305688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49C46E-1DB7-403C-8263-3A7427590C97}"/>
              </a:ext>
            </a:extLst>
          </p:cNvPr>
          <p:cNvSpPr>
            <a:spLocks noGrp="1"/>
          </p:cNvSpPr>
          <p:nvPr>
            <p:ph type="dt" sz="half" idx="10"/>
          </p:nvPr>
        </p:nvSpPr>
        <p:spPr/>
        <p:txBody>
          <a:bodyPr/>
          <a:lstStyle/>
          <a:p>
            <a:fld id="{8D1A5FE1-7CF5-4704-94C6-A4C9D79271CD}" type="datetime1">
              <a:rPr lang="en-US" smtClean="0"/>
              <a:t>5/7/2023</a:t>
            </a:fld>
            <a:endParaRPr lang="en-US" dirty="0"/>
          </a:p>
        </p:txBody>
      </p:sp>
      <p:sp>
        <p:nvSpPr>
          <p:cNvPr id="5" name="Footer Placeholder 4">
            <a:extLst>
              <a:ext uri="{FF2B5EF4-FFF2-40B4-BE49-F238E27FC236}">
                <a16:creationId xmlns:a16="http://schemas.microsoft.com/office/drawing/2014/main" id="{80420300-8701-46C7-A6F1-551C21BE11BF}"/>
              </a:ext>
            </a:extLst>
          </p:cNvPr>
          <p:cNvSpPr>
            <a:spLocks noGrp="1"/>
          </p:cNvSpPr>
          <p:nvPr>
            <p:ph type="ftr" sz="quarter" idx="11"/>
          </p:nvPr>
        </p:nvSpPr>
        <p:spPr/>
        <p:txBody>
          <a:bodyPr/>
          <a:lstStyle/>
          <a:p>
            <a:r>
              <a:rPr lang="fi-FI"/>
              <a:t>Ms. Alisha Sikri    ACSML0401     ML     Unit 3</a:t>
            </a:r>
            <a:endParaRPr lang="en-US" dirty="0"/>
          </a:p>
        </p:txBody>
      </p:sp>
      <p:sp>
        <p:nvSpPr>
          <p:cNvPr id="6" name="Slide Number Placeholder 5">
            <a:extLst>
              <a:ext uri="{FF2B5EF4-FFF2-40B4-BE49-F238E27FC236}">
                <a16:creationId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Title 1">
            <a:extLst>
              <a:ext uri="{FF2B5EF4-FFF2-40B4-BE49-F238E27FC236}">
                <a16:creationId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a16="http://schemas.microsoft.com/office/drawing/2014/main" id="{9794C6F2-4B26-4C98-B5AE-25086ACE4AC2}"/>
              </a:ext>
            </a:extLst>
          </p:cNvPr>
          <p:cNvPicPr>
            <a:picLocks noChangeAspect="1"/>
          </p:cNvPicPr>
          <p:nvPr/>
        </p:nvPicPr>
        <p:blipFill>
          <a:blip r:embed="rId2"/>
          <a:stretch>
            <a:fillRect/>
          </a:stretch>
        </p:blipFill>
        <p:spPr>
          <a:xfrm>
            <a:off x="1828800" y="838200"/>
            <a:ext cx="6227180" cy="5619509"/>
          </a:xfrm>
          <a:prstGeom prst="rect">
            <a:avLst/>
          </a:prstGeom>
        </p:spPr>
      </p:pic>
    </p:spTree>
    <p:extLst>
      <p:ext uri="{BB962C8B-B14F-4D97-AF65-F5344CB8AC3E}">
        <p14:creationId xmlns:p14="http://schemas.microsoft.com/office/powerpoint/2010/main" val="3909097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25</a:t>
            </a:fld>
            <a:endParaRPr lang="en-US" spc="-5" dirty="0"/>
          </a:p>
        </p:txBody>
      </p:sp>
      <p:sp>
        <p:nvSpPr>
          <p:cNvPr id="3" name="object 7"/>
          <p:cNvSpPr txBox="1"/>
          <p:nvPr/>
        </p:nvSpPr>
        <p:spPr>
          <a:xfrm>
            <a:off x="643854" y="1828800"/>
            <a:ext cx="8305800" cy="2544479"/>
          </a:xfrm>
          <a:prstGeom prst="rect">
            <a:avLst/>
          </a:prstGeom>
        </p:spPr>
        <p:txBody>
          <a:bodyPr vert="horz" wrap="square" lIns="0" tIns="12065" rIns="0" bIns="0" rtlCol="0">
            <a:spAutoFit/>
          </a:bodyPr>
          <a:lstStyle/>
          <a:p>
            <a:pPr marL="285750" indent="-285750" algn="just">
              <a:lnSpc>
                <a:spcPct val="115000"/>
              </a:lnSpc>
              <a:spcAft>
                <a:spcPts val="10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SimSun" panose="02010600030101010101" pitchFamily="2" charset="-122"/>
              </a:rPr>
              <a:t>Reinforcement Learning: </a:t>
            </a:r>
            <a:r>
              <a:rPr lang="en-US" dirty="0">
                <a:latin typeface="Times New Roman" panose="02020603050405020304" pitchFamily="18" charset="0"/>
                <a:ea typeface="Calibri" panose="020F0502020204030204" pitchFamily="34" charset="0"/>
                <a:cs typeface="SimSun" panose="02010600030101010101" pitchFamily="2" charset="-122"/>
              </a:rPr>
              <a:t>Introduction to Reinforcement Learning, </a:t>
            </a:r>
          </a:p>
          <a:p>
            <a:pPr marL="285750" indent="-285750"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SimSun" panose="02010600030101010101" pitchFamily="2" charset="-122"/>
              </a:rPr>
              <a:t>Learning Task, </a:t>
            </a:r>
          </a:p>
          <a:p>
            <a:pPr marL="285750" indent="-285750"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SimSun" panose="02010600030101010101" pitchFamily="2" charset="-122"/>
              </a:rPr>
              <a:t>Example of Reinforcement Learning in Practice, </a:t>
            </a:r>
          </a:p>
          <a:p>
            <a:pPr marL="285750" indent="-285750"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SimSun" panose="02010600030101010101" pitchFamily="2" charset="-122"/>
              </a:rPr>
              <a:t>Learning Models for Reinforcement – (Markov Decision process, </a:t>
            </a:r>
          </a:p>
          <a:p>
            <a:pPr marL="285750" indent="-285750"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SimSun" panose="02010600030101010101" pitchFamily="2" charset="-122"/>
              </a:rPr>
              <a:t>Q Learning – Q Learning function, </a:t>
            </a:r>
            <a:r>
              <a:rPr lang="en-US" dirty="0" err="1">
                <a:latin typeface="Times New Roman" panose="02020603050405020304" pitchFamily="18" charset="0"/>
                <a:ea typeface="Calibri" panose="020F0502020204030204" pitchFamily="34" charset="0"/>
                <a:cs typeface="SimSun" panose="02010600030101010101" pitchFamily="2" charset="-122"/>
              </a:rPr>
              <a:t>QLearning</a:t>
            </a:r>
            <a:r>
              <a:rPr lang="en-US" dirty="0">
                <a:latin typeface="Times New Roman" panose="02020603050405020304" pitchFamily="18" charset="0"/>
                <a:ea typeface="Calibri" panose="020F0502020204030204" pitchFamily="34" charset="0"/>
                <a:cs typeface="SimSun" panose="02010600030101010101" pitchFamily="2" charset="-122"/>
              </a:rPr>
              <a:t> Algorithm), </a:t>
            </a:r>
          </a:p>
          <a:p>
            <a:pPr marL="285750" indent="-285750"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SimSun" panose="02010600030101010101" pitchFamily="2" charset="-122"/>
              </a:rPr>
              <a:t>Application of Reinforcement Learning.</a:t>
            </a:r>
            <a:endParaRPr lang="en-IN" sz="1600" dirty="0">
              <a:latin typeface="Calibri" panose="020F0502020204030204" pitchFamily="34" charset="0"/>
              <a:ea typeface="Calibri" panose="020F0502020204030204" pitchFamily="34" charset="0"/>
              <a:cs typeface="SimSun" panose="02010600030101010101" pitchFamily="2" charset="-122"/>
            </a:endParaRPr>
          </a:p>
        </p:txBody>
      </p:sp>
      <p:sp>
        <p:nvSpPr>
          <p:cNvPr id="5" name="Date Placeholder 4"/>
          <p:cNvSpPr>
            <a:spLocks noGrp="1"/>
          </p:cNvSpPr>
          <p:nvPr>
            <p:ph type="dt" sz="half" idx="10"/>
          </p:nvPr>
        </p:nvSpPr>
        <p:spPr/>
        <p:txBody>
          <a:bodyPr/>
          <a:lstStyle/>
          <a:p>
            <a:fld id="{CDB3DF06-3DDB-472A-A47F-76A6FF1E7782}" type="datetime1">
              <a:rPr lang="en-US" smtClean="0"/>
              <a:t>5/7/2023</a:t>
            </a:fld>
            <a:endParaRPr lang="en-US" dirty="0"/>
          </a:p>
        </p:txBody>
      </p:sp>
      <p:sp>
        <p:nvSpPr>
          <p:cNvPr id="6" name="Footer Placeholder 5"/>
          <p:cNvSpPr>
            <a:spLocks noGrp="1"/>
          </p:cNvSpPr>
          <p:nvPr>
            <p:ph type="ftr" sz="quarter" idx="11"/>
          </p:nvPr>
        </p:nvSpPr>
        <p:spPr>
          <a:xfrm>
            <a:off x="3124200" y="6356350"/>
            <a:ext cx="4191000" cy="365125"/>
          </a:xfrm>
        </p:spPr>
        <p:txBody>
          <a:bodyPr/>
          <a:lstStyle/>
          <a:p>
            <a:r>
              <a:rPr lang="fi-FI"/>
              <a:t>Ms. Alisha Sikri    ACSML0401     ML     Unit 3</a:t>
            </a:r>
            <a:endParaRPr lang="en-US" dirty="0"/>
          </a:p>
        </p:txBody>
      </p:sp>
      <p:sp>
        <p:nvSpPr>
          <p:cNvPr id="7" name="Rectangle 6"/>
          <p:cNvSpPr/>
          <p:nvPr/>
        </p:nvSpPr>
        <p:spPr>
          <a:xfrm>
            <a:off x="624162" y="968294"/>
            <a:ext cx="5000075" cy="461665"/>
          </a:xfrm>
          <a:prstGeom prst="rect">
            <a:avLst/>
          </a:prstGeom>
        </p:spPr>
        <p:txBody>
          <a:bodyPr wrap="square">
            <a:spAutoFit/>
          </a:bodyPr>
          <a:lstStyle/>
          <a:p>
            <a:pPr>
              <a:buFont typeface="Wingdings" pitchFamily="2" charset="2"/>
              <a:buChar char="Ø"/>
            </a:pPr>
            <a:r>
              <a:rPr lang="en-US" sz="2400" dirty="0"/>
              <a:t> Unit 5 Content: </a:t>
            </a:r>
          </a:p>
        </p:txBody>
      </p:sp>
    </p:spTree>
    <p:extLst>
      <p:ext uri="{BB962C8B-B14F-4D97-AF65-F5344CB8AC3E}">
        <p14:creationId xmlns:p14="http://schemas.microsoft.com/office/powerpoint/2010/main" val="1156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1E848E-8AD1-429B-9180-981242C0E0F2}"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Unit </a:t>
            </a:r>
            <a:r>
              <a:rPr kumimoji="0" lang="en-US" sz="2400" b="0" i="0" u="none" strike="noStrike" kern="1200" cap="none" spc="0" normalizeH="0" noProof="0" dirty="0">
                <a:ln>
                  <a:noFill/>
                </a:ln>
                <a:solidFill>
                  <a:schemeClr val="dk1"/>
                </a:solidFill>
                <a:effectLst/>
                <a:uLnTx/>
                <a:uFillTx/>
                <a:latin typeface="+mn-lt"/>
                <a:ea typeface="+mn-ea"/>
                <a:cs typeface="+mn-cs"/>
              </a:rPr>
              <a:t>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304800" y="1600200"/>
            <a:ext cx="8382000" cy="4525963"/>
          </a:xfrm>
        </p:spPr>
        <p:txBody>
          <a:bodyPr>
            <a:normAutofit/>
          </a:bodyPr>
          <a:lstStyle/>
          <a:p>
            <a:pPr algn="just">
              <a:buNone/>
            </a:pPr>
            <a:r>
              <a:rPr lang="en-US" sz="2200" dirty="0"/>
              <a:t>      The objective of the Unit 1 is</a:t>
            </a:r>
          </a:p>
          <a:p>
            <a:pPr algn="just">
              <a:buNone/>
            </a:pPr>
            <a:r>
              <a:rPr lang="en-US" sz="2200" dirty="0"/>
              <a:t>      1. To understand the basics of Reinforcement learning,</a:t>
            </a:r>
          </a:p>
          <a:p>
            <a:pPr algn="just">
              <a:buNone/>
            </a:pPr>
            <a:r>
              <a:rPr lang="en-US" sz="2200" dirty="0"/>
              <a:t>      2.  A clear concept of Reinforcement Learning and Reinforcement learning systems </a:t>
            </a:r>
          </a:p>
          <a:p>
            <a:pPr algn="just">
              <a:buNone/>
            </a:pPr>
            <a:r>
              <a:rPr lang="en-US" sz="2200" dirty="0"/>
              <a:t>      3.  To understand Q learning Algorithm. </a:t>
            </a:r>
          </a:p>
          <a:p>
            <a:pPr algn="just">
              <a:buNone/>
            </a:pPr>
            <a:r>
              <a:rPr lang="en-US" sz="2200" dirty="0"/>
              <a:t>      4.  To understand Hidden </a:t>
            </a:r>
            <a:r>
              <a:rPr lang="en-US" sz="2200" dirty="0" err="1"/>
              <a:t>Marchove</a:t>
            </a:r>
            <a:r>
              <a:rPr lang="en-US" sz="2200" dirty="0"/>
              <a:t> Model.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685800"/>
          </a:xfrm>
          <a:prstGeom prst="rect">
            <a:avLst/>
          </a:prstGeom>
          <a:noFill/>
        </p:spPr>
      </p:pic>
      <p:sp>
        <p:nvSpPr>
          <p:cNvPr id="10"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599CC-4806-4D2B-86EC-1AD976F5F807}"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1524000"/>
            <a:ext cx="8229600" cy="4602163"/>
          </a:xfrm>
        </p:spPr>
        <p:txBody>
          <a:bodyPr>
            <a:normAutofit lnSpcReduction="10000"/>
          </a:bodyPr>
          <a:lstStyle/>
          <a:p>
            <a:pPr marL="12700" indent="0">
              <a:lnSpc>
                <a:spcPct val="100000"/>
              </a:lnSpc>
              <a:spcBef>
                <a:spcPts val="95"/>
              </a:spcBef>
              <a:buClr>
                <a:srgbClr val="0AD0D9"/>
              </a:buClr>
              <a:buSzPct val="93181"/>
              <a:buNone/>
              <a:tabLst>
                <a:tab pos="286385" algn="l"/>
                <a:tab pos="287020" algn="l"/>
              </a:tabLst>
            </a:pPr>
            <a:r>
              <a:rPr lang="en-US" sz="2400" dirty="0"/>
              <a:t>Student will be able to understand</a:t>
            </a:r>
          </a:p>
          <a:p>
            <a:pPr marL="287020" indent="-274320">
              <a:lnSpc>
                <a:spcPct val="150000"/>
              </a:lnSpc>
              <a:buClr>
                <a:srgbClr val="0AD0D9"/>
              </a:buClr>
              <a:buSzPct val="95454"/>
              <a:buFont typeface="Wingdings 2"/>
              <a:buChar char=""/>
              <a:tabLst>
                <a:tab pos="286385" algn="l"/>
                <a:tab pos="287020" algn="l"/>
              </a:tabLst>
            </a:pPr>
            <a:r>
              <a:rPr lang="en-US" sz="2400" dirty="0"/>
              <a:t>Introduction to Reinforcement Learning, </a:t>
            </a:r>
          </a:p>
          <a:p>
            <a:pPr marL="287020" indent="-274320">
              <a:lnSpc>
                <a:spcPct val="150000"/>
              </a:lnSpc>
              <a:buClr>
                <a:srgbClr val="0AD0D9"/>
              </a:buClr>
              <a:buSzPct val="95454"/>
              <a:buFont typeface="Wingdings 2"/>
              <a:buChar char=""/>
              <a:tabLst>
                <a:tab pos="286385" algn="l"/>
                <a:tab pos="287020" algn="l"/>
              </a:tabLst>
            </a:pPr>
            <a:r>
              <a:rPr lang="en-US" sz="2400" dirty="0"/>
              <a:t>Learning Task,</a:t>
            </a:r>
          </a:p>
          <a:p>
            <a:pPr marL="287020" indent="-274320">
              <a:lnSpc>
                <a:spcPct val="150000"/>
              </a:lnSpc>
              <a:buClr>
                <a:srgbClr val="0AD0D9"/>
              </a:buClr>
              <a:buSzPct val="95454"/>
              <a:buFont typeface="Wingdings 2"/>
              <a:buChar char=""/>
              <a:tabLst>
                <a:tab pos="286385" algn="l"/>
                <a:tab pos="287020" algn="l"/>
              </a:tabLst>
            </a:pPr>
            <a:r>
              <a:rPr lang="en-US" sz="2400" dirty="0"/>
              <a:t>Example of Reinforcement Learning in Practice, </a:t>
            </a:r>
          </a:p>
          <a:p>
            <a:pPr marL="287020" indent="-274320">
              <a:lnSpc>
                <a:spcPct val="150000"/>
              </a:lnSpc>
              <a:buClr>
                <a:srgbClr val="0AD0D9"/>
              </a:buClr>
              <a:buSzPct val="95454"/>
              <a:buFont typeface="Wingdings 2"/>
              <a:buChar char=""/>
              <a:tabLst>
                <a:tab pos="286385" algn="l"/>
                <a:tab pos="287020" algn="l"/>
              </a:tabLst>
            </a:pPr>
            <a:r>
              <a:rPr lang="en-US" sz="2400" dirty="0"/>
              <a:t>Learning Models for Reinforcement – (Markov Decision process, Q Learning – Q Learning function, </a:t>
            </a:r>
          </a:p>
          <a:p>
            <a:pPr marL="287020" indent="-274320">
              <a:lnSpc>
                <a:spcPct val="150000"/>
              </a:lnSpc>
              <a:buClr>
                <a:srgbClr val="0AD0D9"/>
              </a:buClr>
              <a:buSzPct val="95454"/>
              <a:buFont typeface="Wingdings 2"/>
              <a:buChar char=""/>
              <a:tabLst>
                <a:tab pos="286385" algn="l"/>
                <a:tab pos="287020" algn="l"/>
              </a:tabLst>
            </a:pPr>
            <a:r>
              <a:rPr lang="en-US" sz="2400" dirty="0"/>
              <a:t>Q Learning Algorithm), </a:t>
            </a:r>
          </a:p>
          <a:p>
            <a:pPr marL="287020" indent="-274320">
              <a:lnSpc>
                <a:spcPct val="150000"/>
              </a:lnSpc>
              <a:buClr>
                <a:srgbClr val="0AD0D9"/>
              </a:buClr>
              <a:buSzPct val="95454"/>
              <a:buFont typeface="Wingdings 2"/>
              <a:buChar char=""/>
              <a:tabLst>
                <a:tab pos="286385" algn="l"/>
                <a:tab pos="287020" algn="l"/>
              </a:tabLst>
            </a:pPr>
            <a:r>
              <a:rPr lang="en-US" sz="2400" dirty="0"/>
              <a:t>Application of Reinforcement Learning.</a:t>
            </a:r>
          </a:p>
          <a:p>
            <a:endParaRPr lang="en-US" sz="2400" dirty="0"/>
          </a:p>
          <a:p>
            <a:pPr marL="287020" indent="-274320">
              <a:lnSpc>
                <a:spcPct val="100000"/>
              </a:lnSpc>
              <a:spcBef>
                <a:spcPts val="95"/>
              </a:spcBef>
              <a:buClr>
                <a:srgbClr val="0AD0D9"/>
              </a:buClr>
              <a:buSzPct val="93181"/>
              <a:buNone/>
              <a:tabLst>
                <a:tab pos="286385" algn="l"/>
                <a:tab pos="287020" algn="l"/>
              </a:tabLst>
            </a:pPr>
            <a:endParaRPr lang="en-US" sz="2000" dirty="0"/>
          </a:p>
        </p:txBody>
      </p:sp>
      <p:sp>
        <p:nvSpPr>
          <p:cNvPr id="10"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0DA3ED-7D58-4B71-A6AD-5AD0D3C15DFA}"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1524000"/>
            <a:ext cx="8229600" cy="4602163"/>
          </a:xfrm>
        </p:spPr>
        <p:txBody>
          <a:bodyPr>
            <a:normAutofit/>
          </a:bodyPr>
          <a:lstStyle/>
          <a:p>
            <a:pPr marL="12700" indent="0">
              <a:lnSpc>
                <a:spcPct val="100000"/>
              </a:lnSpc>
              <a:spcBef>
                <a:spcPts val="95"/>
              </a:spcBef>
              <a:buClr>
                <a:srgbClr val="0AD0D9"/>
              </a:buClr>
              <a:buSzPct val="93181"/>
              <a:buNone/>
              <a:tabLst>
                <a:tab pos="286385" algn="l"/>
                <a:tab pos="287020" algn="l"/>
              </a:tabLst>
            </a:pPr>
            <a:r>
              <a:rPr lang="en-US" sz="2400" dirty="0"/>
              <a:t>Student will be able to understand</a:t>
            </a:r>
          </a:p>
          <a:p>
            <a:pPr marL="287020" indent="-274320">
              <a:lnSpc>
                <a:spcPct val="150000"/>
              </a:lnSpc>
              <a:buClr>
                <a:srgbClr val="0AD0D9"/>
              </a:buClr>
              <a:buSzPct val="95454"/>
              <a:buFont typeface="Wingdings 2"/>
              <a:buChar char=""/>
              <a:tabLst>
                <a:tab pos="286385" algn="l"/>
                <a:tab pos="287020" algn="l"/>
              </a:tabLst>
            </a:pPr>
            <a:r>
              <a:rPr lang="en-US" sz="2400" dirty="0"/>
              <a:t>     Basics of Reinforcement Learning </a:t>
            </a:r>
          </a:p>
          <a:p>
            <a:pPr marL="12700" indent="0">
              <a:lnSpc>
                <a:spcPct val="150000"/>
              </a:lnSpc>
              <a:buClr>
                <a:srgbClr val="0AD0D9"/>
              </a:buClr>
              <a:buSzPct val="95454"/>
              <a:buNone/>
              <a:tabLst>
                <a:tab pos="286385" algn="l"/>
                <a:tab pos="287020" algn="l"/>
              </a:tabLst>
            </a:pPr>
            <a:endParaRPr lang="en-US" sz="2400" dirty="0"/>
          </a:p>
          <a:p>
            <a:pPr marL="12700" indent="0">
              <a:lnSpc>
                <a:spcPct val="150000"/>
              </a:lnSpc>
              <a:buClr>
                <a:srgbClr val="0AD0D9"/>
              </a:buClr>
              <a:buSzPct val="95454"/>
              <a:buNone/>
              <a:tabLst>
                <a:tab pos="286385" algn="l"/>
                <a:tab pos="287020" algn="l"/>
              </a:tabLst>
            </a:pPr>
            <a:endParaRPr lang="en-US" sz="2400" dirty="0"/>
          </a:p>
          <a:p>
            <a:pPr marL="287020" indent="-274320">
              <a:lnSpc>
                <a:spcPct val="100000"/>
              </a:lnSpc>
              <a:spcBef>
                <a:spcPts val="95"/>
              </a:spcBef>
              <a:buClr>
                <a:srgbClr val="0AD0D9"/>
              </a:buClr>
              <a:buSzPct val="93181"/>
              <a:buNone/>
              <a:tabLst>
                <a:tab pos="286385" algn="l"/>
                <a:tab pos="287020" algn="l"/>
              </a:tabLst>
            </a:pPr>
            <a:endParaRPr lang="en-US" sz="2000" dirty="0"/>
          </a:p>
        </p:txBody>
      </p:sp>
      <p:sp>
        <p:nvSpPr>
          <p:cNvPr id="10" name="Footer Placeholder 4"/>
          <p:cNvSpPr>
            <a:spLocks noGrp="1"/>
          </p:cNvSpPr>
          <p:nvPr>
            <p:ph type="ftr" sz="quarter" idx="11"/>
          </p:nvPr>
        </p:nvSpPr>
        <p:spPr>
          <a:xfrm>
            <a:off x="2514600" y="6356350"/>
            <a:ext cx="5029200" cy="365125"/>
          </a:xfrm>
          <a:prstGeom prst="rect">
            <a:avLst/>
          </a:prstGeom>
        </p:spPr>
        <p:txBody>
          <a:bodyPr/>
          <a:lstStyle/>
          <a:p>
            <a:r>
              <a:rPr lang="fi-FI"/>
              <a:t>Ms. Alisha Sikri    ACSML0401     ML     Unit 3</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1C3744-DDA0-4EAA-B870-14802D218CEA}"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287020" indent="-274320" algn="just">
              <a:lnSpc>
                <a:spcPct val="150000"/>
              </a:lnSpc>
              <a:spcBef>
                <a:spcPts val="95"/>
              </a:spcBef>
              <a:buClr>
                <a:schemeClr val="tx1"/>
              </a:buClr>
              <a:buSzPct val="93181"/>
              <a:tabLst>
                <a:tab pos="286385" algn="l"/>
                <a:tab pos="287020" algn="l"/>
              </a:tabLst>
            </a:pPr>
            <a:r>
              <a:rPr lang="en-US" sz="2400" dirty="0"/>
              <a:t>Reinforcement Learning is defined as a Machine Learning method that is concerned with how software agents should take actions in an environment.</a:t>
            </a:r>
          </a:p>
          <a:p>
            <a:pPr marL="287020" indent="-274320" algn="just">
              <a:lnSpc>
                <a:spcPct val="150000"/>
              </a:lnSpc>
              <a:spcBef>
                <a:spcPts val="95"/>
              </a:spcBef>
              <a:buClr>
                <a:schemeClr val="tx1"/>
              </a:buClr>
              <a:buSzPct val="93181"/>
              <a:tabLst>
                <a:tab pos="286385" algn="l"/>
                <a:tab pos="287020" algn="l"/>
              </a:tabLst>
            </a:pPr>
            <a:r>
              <a:rPr lang="en-US" sz="2400" dirty="0"/>
              <a:t>Reinforcement Learning is a part of the deep learning method that helps you to maximize some portion of the cumulative reward.</a:t>
            </a:r>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1C8CBA11-FF54-C971-20C1-C8BDB8BFC2C5}"/>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65425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0B0D0-8EA2-4C7C-8D19-028FD31DBAB8}" type="datetime1">
              <a:rPr lang="en-US" smtClean="0"/>
              <a:t>5/7/2023</a:t>
            </a:fld>
            <a:endParaRPr lang="en-US"/>
          </a:p>
        </p:txBody>
      </p:sp>
      <p:sp>
        <p:nvSpPr>
          <p:cNvPr id="3" name="Footer Placeholder 2"/>
          <p:cNvSpPr>
            <a:spLocks noGrp="1"/>
          </p:cNvSpPr>
          <p:nvPr>
            <p:ph type="ftr" sz="quarter" idx="11"/>
          </p:nvPr>
        </p:nvSpPr>
        <p:spPr>
          <a:xfrm>
            <a:off x="3124200" y="6356350"/>
            <a:ext cx="3505200" cy="365125"/>
          </a:xfrm>
        </p:spPr>
        <p:txBody>
          <a:bodyPr/>
          <a:lstStyle/>
          <a:p>
            <a:r>
              <a:rPr lang="fi-FI"/>
              <a:t>Ms. Alisha Sikri    ACSML0401     ML     Unit 3</a:t>
            </a:r>
            <a:endParaRPr lang="en-US" dirty="0"/>
          </a:p>
        </p:txBody>
      </p:sp>
      <p:sp>
        <p:nvSpPr>
          <p:cNvPr id="4" name="Slide Number Placeholder 3"/>
          <p:cNvSpPr>
            <a:spLocks noGrp="1"/>
          </p:cNvSpPr>
          <p:nvPr>
            <p:ph type="sldNum" sz="quarter" idx="12"/>
          </p:nvPr>
        </p:nvSpPr>
        <p:spPr/>
        <p:txBody>
          <a:bodyPr/>
          <a:lstStyle/>
          <a:p>
            <a:fld id="{8F919E07-A009-4766-9B15-09315F669826}" type="slidenum">
              <a:rPr lang="en-US" smtClean="0"/>
              <a:pPr/>
              <a:t>3</a:t>
            </a:fld>
            <a:endParaRPr lang="en-US"/>
          </a:p>
        </p:txBody>
      </p:sp>
      <p:pic>
        <p:nvPicPr>
          <p:cNvPr id="7" name="Picture 6"/>
          <p:cNvPicPr>
            <a:picLocks noChangeAspect="1"/>
          </p:cNvPicPr>
          <p:nvPr/>
        </p:nvPicPr>
        <p:blipFill rotWithShape="1">
          <a:blip r:embed="rId2"/>
          <a:srcRect l="30088" t="13542" r="30673" b="14584"/>
          <a:stretch/>
        </p:blipFill>
        <p:spPr>
          <a:xfrm>
            <a:off x="1828800" y="706177"/>
            <a:ext cx="5486400" cy="5650173"/>
          </a:xfrm>
          <a:prstGeom prst="rect">
            <a:avLst/>
          </a:prstGeom>
        </p:spPr>
      </p:pic>
      <p:sp>
        <p:nvSpPr>
          <p:cNvPr id="8" name="Rectangle 7"/>
          <p:cNvSpPr/>
          <p:nvPr/>
        </p:nvSpPr>
        <p:spPr>
          <a:xfrm>
            <a:off x="4191000" y="83364"/>
            <a:ext cx="2819400" cy="461665"/>
          </a:xfrm>
          <a:prstGeom prst="rect">
            <a:avLst/>
          </a:prstGeom>
          <a:solidFill>
            <a:schemeClr val="accent5">
              <a:lumMod val="20000"/>
              <a:lumOff val="80000"/>
            </a:schemeClr>
          </a:solidFill>
        </p:spPr>
        <p:txBody>
          <a:bodyPr wrap="square">
            <a:spAutoFit/>
          </a:bodyPr>
          <a:lstStyle/>
          <a:p>
            <a:pPr lvl="0" fontAlgn="base">
              <a:spcBef>
                <a:spcPct val="0"/>
              </a:spcBef>
              <a:spcAft>
                <a:spcPct val="0"/>
              </a:spcAft>
            </a:pPr>
            <a:r>
              <a:rPr lang="en-US" sz="2400" dirty="0">
                <a:cs typeface="Arial" pitchFamily="34" charset="0"/>
              </a:rPr>
              <a:t>Evaluation Scheme</a:t>
            </a:r>
          </a:p>
        </p:txBody>
      </p:sp>
    </p:spTree>
    <p:extLst>
      <p:ext uri="{BB962C8B-B14F-4D97-AF65-F5344CB8AC3E}">
        <p14:creationId xmlns:p14="http://schemas.microsoft.com/office/powerpoint/2010/main" val="163406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990C11-ACE8-4787-BDCB-010D05C216A0}"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r>
              <a:rPr lang="en-US" sz="2400" dirty="0"/>
              <a:t>AGENT = PEAS ( Performance, Environment, Actuator, Sensor) </a:t>
            </a:r>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pic>
        <p:nvPicPr>
          <p:cNvPr id="3" name="Picture 2">
            <a:extLst>
              <a:ext uri="{FF2B5EF4-FFF2-40B4-BE49-F238E27FC236}">
                <a16:creationId xmlns:a16="http://schemas.microsoft.com/office/drawing/2014/main" id="{03B702F9-1725-478F-8C54-16BD6B355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20" y="978561"/>
            <a:ext cx="6619240" cy="3828609"/>
          </a:xfrm>
          <a:prstGeom prst="rect">
            <a:avLst/>
          </a:prstGeom>
        </p:spPr>
      </p:pic>
      <p:sp>
        <p:nvSpPr>
          <p:cNvPr id="2" name="Footer Placeholder 1">
            <a:extLst>
              <a:ext uri="{FF2B5EF4-FFF2-40B4-BE49-F238E27FC236}">
                <a16:creationId xmlns:a16="http://schemas.microsoft.com/office/drawing/2014/main" id="{8F88B66F-445C-37B0-079B-915F53D6AE44}"/>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93731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031680-CA93-4FEE-865C-C58F146A75CF}"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739140" y="708662"/>
            <a:ext cx="8229600" cy="5518147"/>
          </a:xfrm>
        </p:spPr>
        <p:txBody>
          <a:bodyPr>
            <a:noAutofit/>
          </a:bodyPr>
          <a:lstStyle/>
          <a:p>
            <a:pPr algn="just">
              <a:buFont typeface="Arial" panose="020B0604020202020204" pitchFamily="34" charset="0"/>
              <a:buChar char="•"/>
            </a:pPr>
            <a:r>
              <a:rPr lang="en-US" sz="1800" b="1" dirty="0"/>
              <a:t>Agent: </a:t>
            </a:r>
            <a:r>
              <a:rPr lang="en-US" sz="1800" dirty="0"/>
              <a:t>It is an assumed entity which performs actions in an environment to gain some reward. </a:t>
            </a:r>
          </a:p>
          <a:p>
            <a:pPr algn="just">
              <a:buFont typeface="Arial" panose="020B0604020202020204" pitchFamily="34" charset="0"/>
              <a:buChar char="•"/>
            </a:pPr>
            <a:r>
              <a:rPr lang="en-US" sz="1800" b="1" dirty="0"/>
              <a:t>Environment (e): </a:t>
            </a:r>
            <a:r>
              <a:rPr lang="en-US" sz="1800" dirty="0"/>
              <a:t>A scenario that an agent has to face. </a:t>
            </a:r>
          </a:p>
          <a:p>
            <a:pPr algn="just">
              <a:buFont typeface="Arial" panose="020B0604020202020204" pitchFamily="34" charset="0"/>
              <a:buChar char="•"/>
            </a:pPr>
            <a:r>
              <a:rPr lang="en-US" sz="1800" b="1" dirty="0"/>
              <a:t>Reward (R): </a:t>
            </a:r>
            <a:r>
              <a:rPr lang="en-US" sz="1800" dirty="0"/>
              <a:t>An immediate return given to an agent when he or she performs specific action or task. </a:t>
            </a:r>
          </a:p>
          <a:p>
            <a:pPr algn="just">
              <a:buFont typeface="Arial" panose="020B0604020202020204" pitchFamily="34" charset="0"/>
              <a:buChar char="•"/>
            </a:pPr>
            <a:r>
              <a:rPr lang="en-US" sz="1800" b="1" dirty="0"/>
              <a:t>State (s): </a:t>
            </a:r>
            <a:r>
              <a:rPr lang="en-US" sz="1800" dirty="0"/>
              <a:t>State refers to the current situation returned by the environment. </a:t>
            </a:r>
          </a:p>
          <a:p>
            <a:pPr algn="just">
              <a:buFont typeface="Arial" panose="020B0604020202020204" pitchFamily="34" charset="0"/>
              <a:buChar char="•"/>
            </a:pPr>
            <a:r>
              <a:rPr lang="en-US" sz="1800" b="1" dirty="0"/>
              <a:t>Policy (π): </a:t>
            </a:r>
            <a:r>
              <a:rPr lang="en-US" sz="1800" dirty="0"/>
              <a:t>It is a strategy which applies by the agent to decide the next action based on the current state.</a:t>
            </a:r>
          </a:p>
          <a:p>
            <a:pPr algn="just">
              <a:buFont typeface="Arial" panose="020B0604020202020204" pitchFamily="34" charset="0"/>
              <a:buChar char="•"/>
            </a:pPr>
            <a:r>
              <a:rPr lang="en-US" sz="1800" b="1" dirty="0"/>
              <a:t>Value (V): </a:t>
            </a:r>
            <a:r>
              <a:rPr lang="en-US" sz="1800" dirty="0"/>
              <a:t>It is expected long-term return with discount, as compared to the short-term reward. </a:t>
            </a:r>
          </a:p>
          <a:p>
            <a:pPr algn="just">
              <a:buFont typeface="Arial" panose="020B0604020202020204" pitchFamily="34" charset="0"/>
              <a:buChar char="•"/>
            </a:pPr>
            <a:r>
              <a:rPr lang="en-US" sz="1800" b="1" dirty="0"/>
              <a:t>Value Function: </a:t>
            </a:r>
            <a:r>
              <a:rPr lang="en-US" sz="1800" dirty="0"/>
              <a:t>It</a:t>
            </a:r>
            <a:r>
              <a:rPr lang="en-US" sz="1800" b="1" dirty="0"/>
              <a:t> </a:t>
            </a:r>
            <a:r>
              <a:rPr lang="en-US" sz="1800" dirty="0"/>
              <a:t>specifies the value of a state that is the total amount of reward. It is an agent which should be expected beginning from that state. </a:t>
            </a:r>
          </a:p>
          <a:p>
            <a:pPr algn="just">
              <a:buFont typeface="Arial" panose="020B0604020202020204" pitchFamily="34" charset="0"/>
              <a:buChar char="•"/>
            </a:pPr>
            <a:r>
              <a:rPr lang="en-US" sz="1800" b="1" dirty="0"/>
              <a:t>Model of the environment: </a:t>
            </a:r>
            <a:r>
              <a:rPr lang="en-US" sz="1800" dirty="0"/>
              <a:t>This mimics the behavior of the environment. It helps you to make inferences to be made and also determine how the environment will behave. </a:t>
            </a:r>
          </a:p>
          <a:p>
            <a:pPr algn="just">
              <a:buFont typeface="Arial" panose="020B0604020202020204" pitchFamily="34" charset="0"/>
              <a:buChar char="•"/>
            </a:pPr>
            <a:r>
              <a:rPr lang="en-US" sz="1800" b="1" dirty="0"/>
              <a:t>Model based methods:</a:t>
            </a:r>
            <a:r>
              <a:rPr lang="en-US" sz="1800" dirty="0"/>
              <a:t> It is a method for solving reinforcement learning problems which use model-based methods. </a:t>
            </a:r>
          </a:p>
          <a:p>
            <a:pPr algn="just">
              <a:buFont typeface="Arial" panose="020B0604020202020204" pitchFamily="34" charset="0"/>
              <a:buChar char="•"/>
            </a:pPr>
            <a:r>
              <a:rPr lang="en-US" sz="1800" b="1" dirty="0"/>
              <a:t>Q value or action value (Q): </a:t>
            </a:r>
            <a:r>
              <a:rPr lang="en-US" sz="1800" dirty="0"/>
              <a:t>Q value is quite similar to value. The only difference between the two is that it takes an additional parameter as a current action. </a:t>
            </a:r>
          </a:p>
          <a:p>
            <a:pPr marL="287020" indent="-274320">
              <a:lnSpc>
                <a:spcPct val="150000"/>
              </a:lnSpc>
              <a:spcBef>
                <a:spcPts val="95"/>
              </a:spcBef>
              <a:buClr>
                <a:schemeClr val="tx1"/>
              </a:buClr>
              <a:buSzPct val="93181"/>
              <a:tabLst>
                <a:tab pos="286385" algn="l"/>
                <a:tab pos="287020" algn="l"/>
              </a:tabLst>
            </a:pPr>
            <a:endParaRPr lang="en-US" sz="16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339340" y="648589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E1E76FB6-DBB2-D778-090E-39127D4CEA4A}"/>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616949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A925F-8F7E-4522-BA0C-C00AD926ADF3}"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929641"/>
            <a:ext cx="8229600" cy="4602163"/>
          </a:xfrm>
        </p:spPr>
        <p:txBody>
          <a:bodyPr>
            <a:noAutofit/>
          </a:bodyPr>
          <a:lstStyle/>
          <a:p>
            <a:pPr marL="0" indent="0">
              <a:buNone/>
            </a:pPr>
            <a:r>
              <a:rPr lang="en-US" sz="2000" b="1" dirty="0"/>
              <a:t>How Reinforcement Learning works?</a:t>
            </a:r>
          </a:p>
          <a:p>
            <a:r>
              <a:rPr lang="en-US" sz="2000" dirty="0"/>
              <a:t>Let's see some simple example which helps you to illustrate the reinforcement learning mechanism. </a:t>
            </a:r>
          </a:p>
          <a:p>
            <a:r>
              <a:rPr lang="en-US" sz="2000" dirty="0"/>
              <a:t>Consider the scenario of teaching new tricks to your cat </a:t>
            </a:r>
          </a:p>
          <a:p>
            <a:pPr>
              <a:buFont typeface="Arial" panose="020B0604020202020204" pitchFamily="34" charset="0"/>
              <a:buChar char="•"/>
            </a:pPr>
            <a:r>
              <a:rPr lang="en-US" sz="2000" dirty="0"/>
              <a:t>As cat doesn't understand English or any other human language, we can't tell her directly what to do. Instead, we follow a different strategy. </a:t>
            </a:r>
          </a:p>
          <a:p>
            <a:pPr>
              <a:buFont typeface="Arial" panose="020B0604020202020204" pitchFamily="34" charset="0"/>
              <a:buChar char="•"/>
            </a:pPr>
            <a:r>
              <a:rPr lang="en-US" sz="2000" dirty="0"/>
              <a:t>We emulate a situation, and the cat tries to respond in many different ways. </a:t>
            </a:r>
          </a:p>
          <a:p>
            <a:pPr>
              <a:buFont typeface="Arial" panose="020B0604020202020204" pitchFamily="34" charset="0"/>
              <a:buChar char="•"/>
            </a:pPr>
            <a:r>
              <a:rPr lang="en-US" sz="2000" dirty="0"/>
              <a:t>If the cat's response is the desired way, we will give her fish. </a:t>
            </a:r>
          </a:p>
          <a:p>
            <a:pPr>
              <a:buFont typeface="Arial" panose="020B0604020202020204" pitchFamily="34" charset="0"/>
              <a:buChar char="•"/>
            </a:pPr>
            <a:r>
              <a:rPr lang="en-US" sz="2000" dirty="0"/>
              <a:t>Now whenever the cat is exposed to the same situation, the cat executes a similar action with even more enthusiastically in expectation of getting more reward(food). </a:t>
            </a:r>
          </a:p>
          <a:p>
            <a:pPr>
              <a:buFont typeface="Arial" panose="020B0604020202020204" pitchFamily="34" charset="0"/>
              <a:buChar char="•"/>
            </a:pPr>
            <a:r>
              <a:rPr lang="en-US" sz="2000" dirty="0"/>
              <a:t>That's like learning that cat gets from "what to do" from positive experiences. </a:t>
            </a:r>
          </a:p>
          <a:p>
            <a:pPr>
              <a:buFont typeface="Arial" panose="020B0604020202020204" pitchFamily="34" charset="0"/>
              <a:buChar char="•"/>
            </a:pPr>
            <a:r>
              <a:rPr lang="en-US" sz="2000" dirty="0"/>
              <a:t>At the same time, the cat also learns what not do when faced with negative experiences.</a:t>
            </a:r>
          </a:p>
          <a:p>
            <a:pPr marL="287020" indent="-274320">
              <a:lnSpc>
                <a:spcPct val="150000"/>
              </a:lnSpc>
              <a:spcBef>
                <a:spcPts val="95"/>
              </a:spcBef>
              <a:buClr>
                <a:schemeClr val="tx1"/>
              </a:buClr>
              <a:buSzPct val="93181"/>
              <a:tabLst>
                <a:tab pos="286385" algn="l"/>
                <a:tab pos="287020" algn="l"/>
              </a:tabLst>
            </a:pPr>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D35D02BB-D1C6-4847-2AF8-2F1942B226AA}"/>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957397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810AFC-4DAC-440B-B2D5-29CE7F5B35BE}"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pic>
        <p:nvPicPr>
          <p:cNvPr id="3" name="Picture 2">
            <a:extLst>
              <a:ext uri="{FF2B5EF4-FFF2-40B4-BE49-F238E27FC236}">
                <a16:creationId xmlns:a16="http://schemas.microsoft.com/office/drawing/2014/main" id="{635B09FC-0008-41E2-AD48-74A467A04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 y="928687"/>
            <a:ext cx="7572375" cy="5000625"/>
          </a:xfrm>
          <a:prstGeom prst="rect">
            <a:avLst/>
          </a:prstGeom>
        </p:spPr>
      </p:pic>
      <p:sp>
        <p:nvSpPr>
          <p:cNvPr id="2" name="Footer Placeholder 1">
            <a:extLst>
              <a:ext uri="{FF2B5EF4-FFF2-40B4-BE49-F238E27FC236}">
                <a16:creationId xmlns:a16="http://schemas.microsoft.com/office/drawing/2014/main" id="{6FD981CF-2729-AFDF-E45F-9B3C6609DD45}"/>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32511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A787B2-EA65-45A2-AB34-C7213A982555}"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Autofit/>
          </a:bodyPr>
          <a:lstStyle/>
          <a:p>
            <a:pPr algn="just"/>
            <a:r>
              <a:rPr lang="en-US" sz="2400" dirty="0"/>
              <a:t>In this case, </a:t>
            </a:r>
          </a:p>
          <a:p>
            <a:pPr algn="just">
              <a:buFont typeface="Arial" panose="020B0604020202020204" pitchFamily="34" charset="0"/>
              <a:buChar char="•"/>
            </a:pPr>
            <a:r>
              <a:rPr lang="en-US" sz="2400" dirty="0"/>
              <a:t>Your cat is an agent that is exposed to the environment. </a:t>
            </a:r>
          </a:p>
          <a:p>
            <a:pPr algn="just">
              <a:buFont typeface="Arial" panose="020B0604020202020204" pitchFamily="34" charset="0"/>
              <a:buChar char="•"/>
            </a:pPr>
            <a:r>
              <a:rPr lang="en-US" sz="2400" dirty="0"/>
              <a:t>In this case, it is your house. </a:t>
            </a:r>
          </a:p>
          <a:p>
            <a:pPr algn="just">
              <a:buFont typeface="Arial" panose="020B0604020202020204" pitchFamily="34" charset="0"/>
              <a:buChar char="•"/>
            </a:pPr>
            <a:r>
              <a:rPr lang="en-US" sz="2400" dirty="0"/>
              <a:t>An example of a state could be your cat sitting, and you use a specific word in for cat to walk. </a:t>
            </a:r>
          </a:p>
          <a:p>
            <a:pPr algn="just">
              <a:buFont typeface="Arial" panose="020B0604020202020204" pitchFamily="34" charset="0"/>
              <a:buChar char="•"/>
            </a:pPr>
            <a:r>
              <a:rPr lang="en-US" sz="2400" dirty="0"/>
              <a:t>Our agent reacts by performing an action transition from one "state" to another "state." </a:t>
            </a:r>
          </a:p>
          <a:p>
            <a:pPr algn="just">
              <a:buFont typeface="Arial" panose="020B0604020202020204" pitchFamily="34" charset="0"/>
              <a:buChar char="•"/>
            </a:pPr>
            <a:r>
              <a:rPr lang="en-US" sz="2400" dirty="0"/>
              <a:t>For example, your cat goes from sitting to walking. </a:t>
            </a:r>
          </a:p>
          <a:p>
            <a:pPr algn="just">
              <a:buFont typeface="Arial" panose="020B0604020202020204" pitchFamily="34" charset="0"/>
              <a:buChar char="•"/>
            </a:pPr>
            <a:r>
              <a:rPr lang="en-US" sz="2400" dirty="0"/>
              <a:t>The reaction of an agent is an action, and the policy is a method of selecting an action given a state in expectation of better outcomes. </a:t>
            </a:r>
          </a:p>
          <a:p>
            <a:pPr algn="just">
              <a:buFont typeface="Arial" panose="020B0604020202020204" pitchFamily="34" charset="0"/>
              <a:buChar char="•"/>
            </a:pPr>
            <a:r>
              <a:rPr lang="en-US" sz="2400" dirty="0"/>
              <a:t>After the transition, they may get a reward or penalty in return. </a:t>
            </a:r>
          </a:p>
          <a:p>
            <a:pPr marL="287020" indent="-274320" algn="just">
              <a:lnSpc>
                <a:spcPct val="150000"/>
              </a:lnSpc>
              <a:spcBef>
                <a:spcPts val="95"/>
              </a:spcBef>
              <a:buClr>
                <a:schemeClr val="tx1"/>
              </a:buClr>
              <a:buSzPct val="93181"/>
              <a:tabLst>
                <a:tab pos="286385" algn="l"/>
                <a:tab pos="287020" algn="l"/>
              </a:tabLst>
            </a:pPr>
            <a:endParaRPr lang="en-US" sz="2400" dirty="0"/>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1C896DE6-824F-DFEB-56EA-772573FD354F}"/>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78221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3BC1EA-1384-4431-B920-B8BCF8DF8959}"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066801"/>
            <a:ext cx="8229600" cy="4720720"/>
          </a:xfrm>
        </p:spPr>
        <p:txBody>
          <a:bodyPr>
            <a:noAutofit/>
          </a:bodyPr>
          <a:lstStyle/>
          <a:p>
            <a:pPr marL="0" indent="0">
              <a:buNone/>
            </a:pPr>
            <a:r>
              <a:rPr lang="en-US" sz="2400" b="1" dirty="0"/>
              <a:t>Reinforcement Learning Algorithms:</a:t>
            </a:r>
          </a:p>
          <a:p>
            <a:r>
              <a:rPr lang="en-US" sz="2400" dirty="0"/>
              <a:t>There are three approaches to implement a Reinforcement Learning algorithm. </a:t>
            </a:r>
          </a:p>
          <a:p>
            <a:pPr marL="0" indent="0">
              <a:buNone/>
            </a:pPr>
            <a:r>
              <a:rPr lang="en-US" sz="2400" b="1" dirty="0"/>
              <a:t>     </a:t>
            </a:r>
          </a:p>
          <a:p>
            <a:pPr marL="0" indent="0">
              <a:buNone/>
            </a:pPr>
            <a:r>
              <a:rPr lang="en-US" sz="2400" b="1" dirty="0"/>
              <a:t>Value function-Based:</a:t>
            </a:r>
          </a:p>
          <a:p>
            <a:r>
              <a:rPr lang="en-US" sz="2400" dirty="0"/>
              <a:t>In a value-based Reinforcement Learning method, you should try to maximize a value function </a:t>
            </a:r>
            <a:r>
              <a:rPr lang="en-US" sz="2400" b="1" dirty="0"/>
              <a:t>V(s)</a:t>
            </a:r>
            <a:r>
              <a:rPr lang="en-US" sz="2400" dirty="0"/>
              <a:t>. In this method, the agent is expecting a long-term return of the current states under policy </a:t>
            </a:r>
            <a:r>
              <a:rPr lang="en-US" sz="2400" b="1" dirty="0"/>
              <a:t>π</a:t>
            </a:r>
            <a:r>
              <a:rPr lang="en-US" sz="2400" dirty="0"/>
              <a:t>. </a:t>
            </a:r>
          </a:p>
          <a:p>
            <a:pPr marL="0" indent="0">
              <a:buNone/>
            </a:pPr>
            <a:r>
              <a:rPr lang="en-US" sz="2400" b="1" dirty="0"/>
              <a:t>Policy-based: </a:t>
            </a:r>
          </a:p>
          <a:p>
            <a:r>
              <a:rPr lang="en-US" sz="2400" dirty="0"/>
              <a:t>In a policy-based RL method, you try to come up with such a policy that the action performed in every state helps you to gain maximum reward in the future. </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48B05155-F93F-E552-0724-B7056AD96BDE}"/>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721981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B6734A-69E4-4132-92B3-E26359449218}"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fontScale="62500" lnSpcReduction="20000"/>
          </a:bodyPr>
          <a:lstStyle/>
          <a:p>
            <a:pPr marL="12700" indent="0">
              <a:lnSpc>
                <a:spcPct val="150000"/>
              </a:lnSpc>
              <a:spcBef>
                <a:spcPts val="95"/>
              </a:spcBef>
              <a:buClr>
                <a:schemeClr val="tx1"/>
              </a:buClr>
              <a:buSzPct val="93181"/>
              <a:buNone/>
              <a:tabLst>
                <a:tab pos="286385" algn="l"/>
                <a:tab pos="287020" algn="l"/>
              </a:tabLst>
            </a:pPr>
            <a:r>
              <a:rPr lang="en-US" sz="2900" b="1" dirty="0"/>
              <a:t>Two types of policy-based methods are:</a:t>
            </a:r>
          </a:p>
          <a:p>
            <a:pPr marL="287020" indent="-274320">
              <a:lnSpc>
                <a:spcPct val="150000"/>
              </a:lnSpc>
              <a:spcBef>
                <a:spcPts val="95"/>
              </a:spcBef>
              <a:buClr>
                <a:schemeClr val="tx1"/>
              </a:buClr>
              <a:buSzPct val="93181"/>
              <a:tabLst>
                <a:tab pos="286385" algn="l"/>
                <a:tab pos="287020" algn="l"/>
              </a:tabLst>
            </a:pPr>
            <a:r>
              <a:rPr lang="en-US" sz="2900" b="1" dirty="0"/>
              <a:t>Deterministic: </a:t>
            </a:r>
            <a:r>
              <a:rPr lang="en-US" sz="2900" dirty="0"/>
              <a:t>For any state, the same action is produced by the policy π.</a:t>
            </a:r>
          </a:p>
          <a:p>
            <a:pPr marL="287020" indent="-274320">
              <a:lnSpc>
                <a:spcPct val="150000"/>
              </a:lnSpc>
              <a:spcBef>
                <a:spcPts val="95"/>
              </a:spcBef>
              <a:buClr>
                <a:schemeClr val="tx1"/>
              </a:buClr>
              <a:buSzPct val="93181"/>
              <a:tabLst>
                <a:tab pos="286385" algn="l"/>
                <a:tab pos="287020" algn="l"/>
              </a:tabLst>
            </a:pPr>
            <a:r>
              <a:rPr lang="en-US" sz="2900" b="1" dirty="0"/>
              <a:t>Stochastic: </a:t>
            </a:r>
            <a:r>
              <a:rPr lang="en-US" sz="2900" dirty="0"/>
              <a:t>Every action has a certain probability, which is determined by the following equation. Stochastic Policy :</a:t>
            </a:r>
          </a:p>
          <a:p>
            <a:pPr marL="287020" indent="-274320">
              <a:lnSpc>
                <a:spcPct val="150000"/>
              </a:lnSpc>
              <a:spcBef>
                <a:spcPts val="95"/>
              </a:spcBef>
              <a:buClr>
                <a:schemeClr val="tx1"/>
              </a:buClr>
              <a:buSzPct val="93181"/>
              <a:tabLst>
                <a:tab pos="286385" algn="l"/>
                <a:tab pos="287020" algn="l"/>
              </a:tabLst>
            </a:pPr>
            <a:r>
              <a:rPr lang="en-US" sz="2900" dirty="0"/>
              <a:t>    n{a\s) = P\A, = a\S, =S]</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gn="just">
              <a:lnSpc>
                <a:spcPct val="150000"/>
              </a:lnSpc>
              <a:spcBef>
                <a:spcPts val="95"/>
              </a:spcBef>
              <a:buClr>
                <a:schemeClr val="tx1"/>
              </a:buClr>
              <a:buSzPct val="93181"/>
              <a:tabLst>
                <a:tab pos="286385" algn="l"/>
                <a:tab pos="287020" algn="l"/>
              </a:tabLst>
            </a:pPr>
            <a:r>
              <a:rPr lang="en-US" sz="4400" b="1" dirty="0"/>
              <a:t>Model-Based:</a:t>
            </a:r>
          </a:p>
          <a:p>
            <a:pPr marL="287020" indent="-274320" algn="just">
              <a:lnSpc>
                <a:spcPct val="150000"/>
              </a:lnSpc>
              <a:spcBef>
                <a:spcPts val="95"/>
              </a:spcBef>
              <a:buClr>
                <a:schemeClr val="tx1"/>
              </a:buClr>
              <a:buSzPct val="93181"/>
              <a:tabLst>
                <a:tab pos="286385" algn="l"/>
                <a:tab pos="287020" algn="l"/>
              </a:tabLst>
            </a:pPr>
            <a:r>
              <a:rPr lang="en-US" sz="4400" dirty="0"/>
              <a:t>In this Reinforcement Learning method, you need to create a virtual model for each environment. The agent learns to perform in that specific environment.</a:t>
            </a:r>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B6866A9E-6A38-270F-C914-596F5A4A62CB}"/>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521909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514833-AF53-4B6A-B215-EB8ED887F4CE}"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27918"/>
            <a:ext cx="8229600" cy="4602163"/>
          </a:xfrm>
        </p:spPr>
        <p:txBody>
          <a:bodyPr>
            <a:noAutofit/>
          </a:bodyPr>
          <a:lstStyle/>
          <a:p>
            <a:pPr marL="0" indent="0">
              <a:buNone/>
            </a:pPr>
            <a:r>
              <a:rPr lang="en-US" sz="2800" b="1" dirty="0"/>
              <a:t>Characteristics of Reinforcement Learning:</a:t>
            </a:r>
          </a:p>
          <a:p>
            <a:pPr marL="0" indent="0">
              <a:buNone/>
            </a:pPr>
            <a:r>
              <a:rPr lang="en-US" sz="2800" dirty="0"/>
              <a:t>Here are important characteristics of reinforcement learning. </a:t>
            </a:r>
          </a:p>
          <a:p>
            <a:pPr>
              <a:buFont typeface="Arial" panose="020B0604020202020204" pitchFamily="34" charset="0"/>
              <a:buChar char="•"/>
            </a:pPr>
            <a:r>
              <a:rPr lang="en-US" sz="2800" dirty="0"/>
              <a:t>There is no supervisor, only a real number or reward signal. </a:t>
            </a:r>
          </a:p>
          <a:p>
            <a:pPr>
              <a:buFont typeface="Arial" panose="020B0604020202020204" pitchFamily="34" charset="0"/>
              <a:buChar char="•"/>
            </a:pPr>
            <a:r>
              <a:rPr lang="en-US" sz="2800" dirty="0"/>
              <a:t>Sequential decision making. </a:t>
            </a:r>
          </a:p>
          <a:p>
            <a:pPr>
              <a:buFont typeface="Arial" panose="020B0604020202020204" pitchFamily="34" charset="0"/>
              <a:buChar char="•"/>
            </a:pPr>
            <a:r>
              <a:rPr lang="en-US" sz="2800" dirty="0"/>
              <a:t>Time plays a crucial role in Reinforcement problems. </a:t>
            </a:r>
          </a:p>
          <a:p>
            <a:pPr>
              <a:buFont typeface="Arial" panose="020B0604020202020204" pitchFamily="34" charset="0"/>
              <a:buChar char="•"/>
            </a:pPr>
            <a:r>
              <a:rPr lang="en-US" sz="2800" dirty="0"/>
              <a:t>Feedback is always delayed, not instantaneous. </a:t>
            </a:r>
          </a:p>
          <a:p>
            <a:pPr>
              <a:buFont typeface="Arial" panose="020B0604020202020204" pitchFamily="34" charset="0"/>
              <a:buChar char="•"/>
            </a:pPr>
            <a:r>
              <a:rPr lang="en-US" sz="2800" dirty="0"/>
              <a:t>Agent's actions determine the subsequent data it receives.</a:t>
            </a:r>
          </a:p>
          <a:p>
            <a:pPr marL="287020" indent="-274320">
              <a:lnSpc>
                <a:spcPct val="150000"/>
              </a:lnSpc>
              <a:spcBef>
                <a:spcPts val="95"/>
              </a:spcBef>
              <a:buClr>
                <a:schemeClr val="tx1"/>
              </a:buClr>
              <a:buSzPct val="93181"/>
              <a:tabLst>
                <a:tab pos="286385" algn="l"/>
                <a:tab pos="287020" algn="l"/>
              </a:tabLst>
            </a:pPr>
            <a:endParaRPr lang="en-US" sz="2800" dirty="0"/>
          </a:p>
          <a:p>
            <a:pPr marL="287020" indent="-274320">
              <a:lnSpc>
                <a:spcPct val="150000"/>
              </a:lnSpc>
              <a:spcBef>
                <a:spcPts val="95"/>
              </a:spcBef>
              <a:buClr>
                <a:schemeClr val="tx1"/>
              </a:buClr>
              <a:buSzPct val="93181"/>
              <a:tabLst>
                <a:tab pos="286385" algn="l"/>
                <a:tab pos="287020" algn="l"/>
              </a:tabLst>
            </a:pP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446B934E-F5C1-1D5A-B649-AB7512BCE0D4}"/>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936465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E9DE30-AA51-47D2-AED1-31EA9EF1599A}"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914401"/>
            <a:ext cx="8229600" cy="4873119"/>
          </a:xfrm>
        </p:spPr>
        <p:txBody>
          <a:bodyPr>
            <a:normAutofit fontScale="85000" lnSpcReduction="20000"/>
          </a:bodyPr>
          <a:lstStyle/>
          <a:p>
            <a:pPr marL="0" indent="0">
              <a:buNone/>
            </a:pPr>
            <a:r>
              <a:rPr lang="en-US" sz="2200" b="1" dirty="0"/>
              <a:t>Types of Reinforcement Learning</a:t>
            </a:r>
          </a:p>
          <a:p>
            <a:pPr algn="just"/>
            <a:r>
              <a:rPr lang="en-US" sz="2200" dirty="0"/>
              <a:t>Two kinds of reinforcement learning methods are: </a:t>
            </a:r>
          </a:p>
          <a:p>
            <a:pPr algn="just"/>
            <a:endParaRPr lang="en-US" sz="2200" b="1" dirty="0"/>
          </a:p>
          <a:p>
            <a:pPr marL="0" indent="0" algn="just">
              <a:buNone/>
            </a:pPr>
            <a:r>
              <a:rPr lang="en-US" sz="2200" b="1" dirty="0"/>
              <a:t>Positive:</a:t>
            </a:r>
          </a:p>
          <a:p>
            <a:pPr algn="just"/>
            <a:r>
              <a:rPr lang="en-US" sz="2200" dirty="0"/>
              <a:t>It is defined as an event, that occurs because of specific behavior. It increases the strength and the frequency of the behavior and impacts positively on the action taken by the agent. </a:t>
            </a:r>
          </a:p>
          <a:p>
            <a:pPr algn="just"/>
            <a:r>
              <a:rPr lang="en-US" sz="2200" dirty="0"/>
              <a:t>This type of Reinforcement helps you to maximize performance and sustain change for a more extended period. However, too much Reinforcement may lead to over-optimization of state, which can affect the results. </a:t>
            </a:r>
          </a:p>
          <a:p>
            <a:pPr algn="just"/>
            <a:endParaRPr lang="en-US" sz="2200" b="1" dirty="0"/>
          </a:p>
          <a:p>
            <a:pPr marL="0" indent="0" algn="just">
              <a:buNone/>
            </a:pPr>
            <a:r>
              <a:rPr lang="en-US" sz="2200" b="1" dirty="0"/>
              <a:t>Negative:</a:t>
            </a:r>
          </a:p>
          <a:p>
            <a:pPr algn="just"/>
            <a:r>
              <a:rPr lang="en-US" sz="2200" dirty="0"/>
              <a:t>Negative Reinforcement is defined as strengthening of behavior that occurs because of a negative condition which should have stopped or avoided. It helps you to define the minimum stand of performance. However, the drawback of this method is that it provides enough to meet up the minimum behavior. </a:t>
            </a:r>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D907D1B7-4CA5-6A12-6164-243974654284}"/>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117881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665A71-4989-43F4-9919-FDF1B4DB250F}"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0" indent="0">
              <a:buNone/>
            </a:pPr>
            <a:r>
              <a:rPr lang="en-US" sz="2800" b="1" dirty="0"/>
              <a:t>Learning Models of Reinforcement </a:t>
            </a:r>
          </a:p>
          <a:p>
            <a:endParaRPr lang="en-US" sz="2800" dirty="0"/>
          </a:p>
          <a:p>
            <a:pPr marL="0" indent="0">
              <a:buNone/>
            </a:pPr>
            <a:r>
              <a:rPr lang="en-US" sz="2800" dirty="0"/>
              <a:t>There are two important learning models in reinforcement learning: </a:t>
            </a:r>
          </a:p>
          <a:p>
            <a:pPr>
              <a:buFont typeface="Arial" panose="020B0604020202020204" pitchFamily="34" charset="0"/>
              <a:buChar char="•"/>
            </a:pPr>
            <a:endParaRPr lang="en-US" sz="2800" dirty="0"/>
          </a:p>
          <a:p>
            <a:pPr>
              <a:buFont typeface="Arial" panose="020B0604020202020204" pitchFamily="34" charset="0"/>
              <a:buChar char="•"/>
            </a:pPr>
            <a:r>
              <a:rPr lang="en-US" sz="2800" dirty="0"/>
              <a:t>Markov Decision Process</a:t>
            </a:r>
          </a:p>
          <a:p>
            <a:pPr>
              <a:buFont typeface="Arial" panose="020B0604020202020204" pitchFamily="34" charset="0"/>
              <a:buChar char="•"/>
            </a:pPr>
            <a:endParaRPr lang="en-US" sz="2800" dirty="0"/>
          </a:p>
          <a:p>
            <a:pPr>
              <a:buFont typeface="Arial" panose="020B0604020202020204" pitchFamily="34" charset="0"/>
              <a:buChar char="•"/>
            </a:pPr>
            <a:r>
              <a:rPr lang="en-US" sz="2800" dirty="0"/>
              <a:t>Q learning </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4A8D40C7-BA18-CDEE-45A9-51B262652A53}"/>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356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4415BCB2-720C-4B3C-8F89-299665D6F13B}" type="datetime1">
              <a:rPr lang="en-US" smtClean="0"/>
              <a:t>5/7/2023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4</a:t>
            </a:fld>
            <a:endParaRPr lang="en-US"/>
          </a:p>
        </p:txBody>
      </p:sp>
      <p:sp>
        <p:nvSpPr>
          <p:cNvPr id="7" name="Title 1"/>
          <p:cNvSpPr txBox="1">
            <a:spLocks/>
          </p:cNvSpPr>
          <p:nvPr/>
        </p:nvSpPr>
        <p:spPr>
          <a:xfrm>
            <a:off x="1524000" y="-5080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Subject Syllabus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id="{1819831B-5CA2-8ABA-4972-5C259712673E}"/>
              </a:ext>
            </a:extLst>
          </p:cNvPr>
          <p:cNvPicPr>
            <a:picLocks noChangeAspect="1"/>
          </p:cNvPicPr>
          <p:nvPr/>
        </p:nvPicPr>
        <p:blipFill>
          <a:blip r:embed="rId3"/>
          <a:stretch>
            <a:fillRect/>
          </a:stretch>
        </p:blipFill>
        <p:spPr>
          <a:xfrm>
            <a:off x="1104722" y="1466749"/>
            <a:ext cx="6934556" cy="3924502"/>
          </a:xfrm>
          <a:prstGeom prst="rect">
            <a:avLst/>
          </a:prstGeom>
        </p:spPr>
      </p:pic>
    </p:spTree>
    <p:extLst>
      <p:ext uri="{BB962C8B-B14F-4D97-AF65-F5344CB8AC3E}">
        <p14:creationId xmlns:p14="http://schemas.microsoft.com/office/powerpoint/2010/main" val="1504629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7F8057-7E2A-44B5-AD3A-D1670BB4C65A}"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0" indent="0" algn="just">
              <a:buNone/>
            </a:pPr>
            <a:r>
              <a:rPr lang="en-US" sz="2800" b="1" dirty="0"/>
              <a:t>Markov Decision Process</a:t>
            </a:r>
          </a:p>
          <a:p>
            <a:pPr marL="0" indent="0" algn="just">
              <a:buNone/>
            </a:pPr>
            <a:endParaRPr lang="en-US" sz="2800" dirty="0"/>
          </a:p>
          <a:p>
            <a:pPr marL="0" indent="0">
              <a:buNone/>
            </a:pPr>
            <a:r>
              <a:rPr lang="en-US" sz="2400" dirty="0"/>
              <a:t>A </a:t>
            </a:r>
            <a:r>
              <a:rPr lang="en-US" sz="2400" b="1" dirty="0"/>
              <a:t>Markov Decision Process (MDP)</a:t>
            </a:r>
            <a:r>
              <a:rPr lang="en-US" sz="2400" dirty="0"/>
              <a:t> model contains:</a:t>
            </a:r>
          </a:p>
          <a:p>
            <a:pPr>
              <a:buFont typeface="Arial" panose="020B0604020202020204" pitchFamily="34" charset="0"/>
              <a:buChar char="•"/>
            </a:pPr>
            <a:r>
              <a:rPr lang="en-US" sz="2400" dirty="0"/>
              <a:t>A set of possible world states S.</a:t>
            </a:r>
          </a:p>
          <a:p>
            <a:pPr>
              <a:buFont typeface="Arial" panose="020B0604020202020204" pitchFamily="34" charset="0"/>
              <a:buChar char="•"/>
            </a:pPr>
            <a:r>
              <a:rPr lang="en-US" sz="2400" dirty="0"/>
              <a:t>A set of Models.</a:t>
            </a:r>
          </a:p>
          <a:p>
            <a:pPr>
              <a:buFont typeface="Arial" panose="020B0604020202020204" pitchFamily="34" charset="0"/>
              <a:buChar char="•"/>
            </a:pPr>
            <a:r>
              <a:rPr lang="en-US" sz="2400" dirty="0"/>
              <a:t>A set of possible actions A.</a:t>
            </a:r>
          </a:p>
          <a:p>
            <a:pPr>
              <a:buFont typeface="Arial" panose="020B0604020202020204" pitchFamily="34" charset="0"/>
              <a:buChar char="•"/>
            </a:pPr>
            <a:r>
              <a:rPr lang="en-US" sz="2400" dirty="0"/>
              <a:t>A real valued reward function R(</a:t>
            </a:r>
            <a:r>
              <a:rPr lang="en-US" sz="2400" dirty="0" err="1"/>
              <a:t>s,a</a:t>
            </a:r>
            <a:r>
              <a:rPr lang="en-US" sz="2400" dirty="0"/>
              <a:t>).</a:t>
            </a:r>
          </a:p>
          <a:p>
            <a:pPr>
              <a:buFont typeface="Arial" panose="020B0604020202020204" pitchFamily="34" charset="0"/>
              <a:buChar char="•"/>
            </a:pPr>
            <a:r>
              <a:rPr lang="en-US" sz="2400" dirty="0"/>
              <a:t>A policy the solution of </a:t>
            </a:r>
            <a:r>
              <a:rPr lang="en-US" sz="2400" b="1" dirty="0"/>
              <a:t>Markov Decision Process</a:t>
            </a:r>
            <a:r>
              <a:rPr lang="en-US" sz="2400" dirty="0"/>
              <a:t>.</a:t>
            </a:r>
          </a:p>
          <a:p>
            <a:pPr marL="0" indent="0" algn="just">
              <a:buNone/>
            </a:pPr>
            <a:endParaRPr lang="en-US" sz="28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81BC0B31-2DAF-2F38-2293-32A2EE2B5D51}"/>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2163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615D7E-FC91-4617-9332-B8427F4C5E43}"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pic>
        <p:nvPicPr>
          <p:cNvPr id="5" name="Picture 4">
            <a:extLst>
              <a:ext uri="{FF2B5EF4-FFF2-40B4-BE49-F238E27FC236}">
                <a16:creationId xmlns:a16="http://schemas.microsoft.com/office/drawing/2014/main" id="{0ECCE901-D83E-4D80-AC11-0A3BBB922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440" y="1220916"/>
            <a:ext cx="5699760" cy="4179824"/>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7270472-68FA-423C-A07F-6BD2846B9D78}"/>
                  </a:ext>
                </a:extLst>
              </p14:cNvPr>
              <p14:cNvContentPartPr/>
              <p14:nvPr/>
            </p14:nvContentPartPr>
            <p14:xfrm>
              <a:off x="282960" y="6177960"/>
              <a:ext cx="8640" cy="19800"/>
            </p14:xfrm>
          </p:contentPart>
        </mc:Choice>
        <mc:Fallback xmlns="">
          <p:pic>
            <p:nvPicPr>
              <p:cNvPr id="2" name="Ink 1">
                <a:extLst>
                  <a:ext uri="{FF2B5EF4-FFF2-40B4-BE49-F238E27FC236}">
                    <a16:creationId xmlns:a16="http://schemas.microsoft.com/office/drawing/2014/main" id="{E7270472-68FA-423C-A07F-6BD2846B9D78}"/>
                  </a:ext>
                </a:extLst>
              </p:cNvPr>
              <p:cNvPicPr/>
              <p:nvPr/>
            </p:nvPicPr>
            <p:blipFill>
              <a:blip r:embed="rId5"/>
              <a:stretch>
                <a:fillRect/>
              </a:stretch>
            </p:blipFill>
            <p:spPr>
              <a:xfrm>
                <a:off x="273600" y="6168600"/>
                <a:ext cx="27360" cy="38520"/>
              </a:xfrm>
              <a:prstGeom prst="rect">
                <a:avLst/>
              </a:prstGeom>
            </p:spPr>
          </p:pic>
        </mc:Fallback>
      </mc:AlternateContent>
      <p:sp>
        <p:nvSpPr>
          <p:cNvPr id="3" name="Footer Placeholder 2">
            <a:extLst>
              <a:ext uri="{FF2B5EF4-FFF2-40B4-BE49-F238E27FC236}">
                <a16:creationId xmlns:a16="http://schemas.microsoft.com/office/drawing/2014/main" id="{E5F2E8EE-EC88-B4CE-2A61-8B4063C2333F}"/>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0168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43FF8C-8ABC-4168-823F-3E65BEEE97D7}"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lnSpcReduction="10000"/>
          </a:bodyPr>
          <a:lstStyle/>
          <a:p>
            <a:pPr marL="0" indent="0" algn="just">
              <a:buNone/>
            </a:pPr>
            <a:r>
              <a:rPr lang="en-US" sz="2000" b="1" dirty="0"/>
              <a:t>What is a State?</a:t>
            </a:r>
          </a:p>
          <a:p>
            <a:pPr algn="just"/>
            <a:r>
              <a:rPr lang="en-US" sz="2000" dirty="0"/>
              <a:t>A </a:t>
            </a:r>
            <a:r>
              <a:rPr lang="en-US" sz="2000" b="1" dirty="0"/>
              <a:t>State</a:t>
            </a:r>
            <a:r>
              <a:rPr lang="en-US" sz="2000" dirty="0"/>
              <a:t> is a set of tokens that represent every state that the agent can be in.</a:t>
            </a:r>
          </a:p>
          <a:p>
            <a:pPr marL="0" indent="0" algn="just">
              <a:buNone/>
            </a:pPr>
            <a:endParaRPr lang="en-US" sz="2000" b="1" dirty="0"/>
          </a:p>
          <a:p>
            <a:pPr marL="0" indent="0" algn="just">
              <a:buNone/>
            </a:pPr>
            <a:r>
              <a:rPr lang="en-US" sz="2000" b="1" dirty="0"/>
              <a:t>What is a Model?</a:t>
            </a:r>
          </a:p>
          <a:p>
            <a:pPr algn="just"/>
            <a:r>
              <a:rPr lang="en-US" sz="2000" dirty="0"/>
              <a:t>A </a:t>
            </a:r>
            <a:r>
              <a:rPr lang="en-US" sz="2000" b="1" dirty="0"/>
              <a:t>Model</a:t>
            </a:r>
            <a:r>
              <a:rPr lang="en-US" sz="2000" dirty="0"/>
              <a:t> (sometimes called Transition Model) gives an action’s effect in a state. </a:t>
            </a:r>
          </a:p>
          <a:p>
            <a:pPr algn="just"/>
            <a:r>
              <a:rPr lang="en-US" sz="2000" dirty="0"/>
              <a:t>In particular, T(S, a, S’) defines a transition T where being in state S and taking an action ‘a’ takes us to state S’ (S and S’ may be same).</a:t>
            </a:r>
          </a:p>
          <a:p>
            <a:pPr algn="just"/>
            <a:r>
              <a:rPr lang="en-US" sz="2000" dirty="0"/>
              <a:t>For stochastic actions (noisy, non-deterministic) we also define a probability P(S’|</a:t>
            </a:r>
            <a:r>
              <a:rPr lang="en-US" sz="2000" dirty="0" err="1"/>
              <a:t>S,a</a:t>
            </a:r>
            <a:r>
              <a:rPr lang="en-US" sz="2000" dirty="0"/>
              <a:t>) which represents the probability of reaching a state S’ if action ‘a’ is taken in state S. </a:t>
            </a:r>
          </a:p>
          <a:p>
            <a:pPr algn="just"/>
            <a:r>
              <a:rPr lang="en-US" sz="2000" dirty="0"/>
              <a:t>Note Markov property states that the effects of an action taken in a state depend only on that state and not on the prior history.</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E0296872-0EF1-FB64-E7E9-9C187F29775C}"/>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7408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0A32C2-4EC3-4404-B05C-FBA578C25C7C}"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990601"/>
            <a:ext cx="8229600" cy="4796920"/>
          </a:xfrm>
        </p:spPr>
        <p:txBody>
          <a:bodyPr>
            <a:normAutofit lnSpcReduction="10000"/>
          </a:bodyPr>
          <a:lstStyle/>
          <a:p>
            <a:pPr marL="0" indent="0" algn="just">
              <a:buNone/>
            </a:pPr>
            <a:r>
              <a:rPr lang="en-US" sz="2400" b="1" dirty="0"/>
              <a:t>What is Actions?</a:t>
            </a:r>
          </a:p>
          <a:p>
            <a:pPr algn="just"/>
            <a:r>
              <a:rPr lang="en-US" sz="2400" dirty="0"/>
              <a:t>An </a:t>
            </a:r>
            <a:r>
              <a:rPr lang="en-US" sz="2400" b="1" dirty="0"/>
              <a:t>Action</a:t>
            </a:r>
            <a:r>
              <a:rPr lang="en-US" sz="2400" dirty="0"/>
              <a:t> A is set of all possible actions. A(s) defines the set of actions that can be taken being in state S.</a:t>
            </a:r>
          </a:p>
          <a:p>
            <a:pPr marL="0" indent="0" algn="just">
              <a:buNone/>
            </a:pPr>
            <a:r>
              <a:rPr lang="en-US" sz="2400" b="1" dirty="0"/>
              <a:t>What is a Reward?</a:t>
            </a:r>
          </a:p>
          <a:p>
            <a:pPr algn="just"/>
            <a:r>
              <a:rPr lang="en-US" sz="2400" dirty="0"/>
              <a:t>A </a:t>
            </a:r>
            <a:r>
              <a:rPr lang="en-US" sz="2400" b="1" dirty="0"/>
              <a:t>Reward</a:t>
            </a:r>
            <a:r>
              <a:rPr lang="en-US" sz="2400" dirty="0"/>
              <a:t> is a real-valued reward function. R(s) indicates the reward for simply being in the state S. R(</a:t>
            </a:r>
            <a:r>
              <a:rPr lang="en-US" sz="2400" dirty="0" err="1"/>
              <a:t>S,a</a:t>
            </a:r>
            <a:r>
              <a:rPr lang="en-US" sz="2400" dirty="0"/>
              <a:t>) indicates the reward for being in a state S and taking an action ‘a’. R(</a:t>
            </a:r>
            <a:r>
              <a:rPr lang="en-US" sz="2400" dirty="0" err="1"/>
              <a:t>S,a,S</a:t>
            </a:r>
            <a:r>
              <a:rPr lang="en-US" sz="2400" dirty="0"/>
              <a:t>’) indicates the reward for being in a state S, taking an action ‘a’ and ending up in a state S’.</a:t>
            </a:r>
          </a:p>
          <a:p>
            <a:pPr marL="0" indent="0" algn="just">
              <a:buNone/>
            </a:pPr>
            <a:r>
              <a:rPr lang="en-US" sz="2400" b="1" dirty="0"/>
              <a:t>What is a Policy?</a:t>
            </a:r>
          </a:p>
          <a:p>
            <a:pPr algn="just"/>
            <a:r>
              <a:rPr lang="en-US" sz="2400" dirty="0"/>
              <a:t>A </a:t>
            </a:r>
            <a:r>
              <a:rPr lang="en-US" sz="2400" b="1" dirty="0"/>
              <a:t>Policy</a:t>
            </a:r>
            <a:r>
              <a:rPr lang="en-US" sz="2400" dirty="0"/>
              <a:t> is a solution to the Markov Decision Process. A policy is a mapping from S to a. It indicates the action ‘a’ to be taken while in state S.</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B8B44FC3-34A7-763D-611B-82B5F284339A}"/>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68820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397EB5-E69B-4BB7-9301-91FD3B087C9D}"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pic>
        <p:nvPicPr>
          <p:cNvPr id="3" name="Picture 2">
            <a:extLst>
              <a:ext uri="{FF2B5EF4-FFF2-40B4-BE49-F238E27FC236}">
                <a16:creationId xmlns:a16="http://schemas.microsoft.com/office/drawing/2014/main" id="{EC68F725-2360-49E0-92FE-0E412F80B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99" y="1070480"/>
            <a:ext cx="7239001" cy="4990621"/>
          </a:xfrm>
          <a:prstGeom prst="rect">
            <a:avLst/>
          </a:prstGeom>
        </p:spPr>
      </p:pic>
      <p:sp>
        <p:nvSpPr>
          <p:cNvPr id="2" name="Footer Placeholder 1">
            <a:extLst>
              <a:ext uri="{FF2B5EF4-FFF2-40B4-BE49-F238E27FC236}">
                <a16:creationId xmlns:a16="http://schemas.microsoft.com/office/drawing/2014/main" id="{86B7CF38-2C0F-576F-40D1-194279C43F85}"/>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889133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43E1C2-BD8F-4537-B91B-4E340D4F5255}"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942392"/>
          </a:xfrm>
        </p:spPr>
        <p:txBody>
          <a:bodyPr>
            <a:normAutofit/>
          </a:bodyPr>
          <a:lstStyle/>
          <a:p>
            <a:pPr algn="just"/>
            <a:r>
              <a:rPr lang="en-US" sz="2000" dirty="0"/>
              <a:t>An agent lives in the grid. The above example is a 3*4 grid. The grid has a START state(grid no 1,1). </a:t>
            </a:r>
          </a:p>
          <a:p>
            <a:pPr algn="just"/>
            <a:r>
              <a:rPr lang="en-US" sz="2000" dirty="0"/>
              <a:t>The purpose of the agent is to wander around the grid to finally reach the Blue Diamond (grid no 4,3). </a:t>
            </a:r>
          </a:p>
          <a:p>
            <a:pPr algn="just"/>
            <a:r>
              <a:rPr lang="en-US" sz="2000" dirty="0"/>
              <a:t>Under all circumstances, the agent should avoid the Fire grid (orange color, grid no 4,2). </a:t>
            </a:r>
          </a:p>
          <a:p>
            <a:pPr algn="just"/>
            <a:r>
              <a:rPr lang="en-US" sz="2000" dirty="0"/>
              <a:t>Also the grid no 2,2 is a blocked grid, it acts like a wall hence the agent cannot enter it.</a:t>
            </a:r>
          </a:p>
          <a:p>
            <a:pPr algn="just"/>
            <a:r>
              <a:rPr lang="en-US" sz="2000" dirty="0"/>
              <a:t>The agent can take any one of these actions: </a:t>
            </a:r>
            <a:r>
              <a:rPr lang="en-US" sz="2000" b="1" dirty="0"/>
              <a:t>UP, DOWN, LEFT, RIGHT</a:t>
            </a:r>
            <a:endParaRPr lang="en-US" sz="2000" dirty="0"/>
          </a:p>
          <a:p>
            <a:pPr algn="just"/>
            <a:r>
              <a:rPr lang="en-US" sz="2000" dirty="0"/>
              <a:t>Walls block the agent path, i.e., if there is a wall in the direction the agent would have taken, the agent stays in the same place. </a:t>
            </a:r>
          </a:p>
          <a:p>
            <a:pPr algn="just"/>
            <a:r>
              <a:rPr lang="en-US" sz="2000" dirty="0"/>
              <a:t>So for example, if the agent says LEFT in the START grid he would stay put in the START grid.</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AF178B3-5B31-405E-9560-4EFFEB401BAB}"/>
                  </a:ext>
                </a:extLst>
              </p14:cNvPr>
              <p14:cNvContentPartPr/>
              <p14:nvPr/>
            </p14:nvContentPartPr>
            <p14:xfrm>
              <a:off x="669960" y="1370520"/>
              <a:ext cx="169920" cy="107640"/>
            </p14:xfrm>
          </p:contentPart>
        </mc:Choice>
        <mc:Fallback xmlns="">
          <p:pic>
            <p:nvPicPr>
              <p:cNvPr id="2" name="Ink 1">
                <a:extLst>
                  <a:ext uri="{FF2B5EF4-FFF2-40B4-BE49-F238E27FC236}">
                    <a16:creationId xmlns:a16="http://schemas.microsoft.com/office/drawing/2014/main" id="{BAF178B3-5B31-405E-9560-4EFFEB401BAB}"/>
                  </a:ext>
                </a:extLst>
              </p:cNvPr>
              <p:cNvPicPr/>
              <p:nvPr/>
            </p:nvPicPr>
            <p:blipFill>
              <a:blip r:embed="rId4"/>
              <a:stretch>
                <a:fillRect/>
              </a:stretch>
            </p:blipFill>
            <p:spPr>
              <a:xfrm>
                <a:off x="660600" y="1361160"/>
                <a:ext cx="188640" cy="126360"/>
              </a:xfrm>
              <a:prstGeom prst="rect">
                <a:avLst/>
              </a:prstGeom>
            </p:spPr>
          </p:pic>
        </mc:Fallback>
      </mc:AlternateContent>
      <p:sp>
        <p:nvSpPr>
          <p:cNvPr id="3" name="Footer Placeholder 2">
            <a:extLst>
              <a:ext uri="{FF2B5EF4-FFF2-40B4-BE49-F238E27FC236}">
                <a16:creationId xmlns:a16="http://schemas.microsoft.com/office/drawing/2014/main" id="{47B9DEE9-D121-C9A5-8EFD-5D5796CF0C5B}"/>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45255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B2802D-2B1C-4099-B65F-ED546A7F22D9}"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algn="just"/>
            <a:r>
              <a:rPr lang="en-US" sz="2000" b="1" dirty="0"/>
              <a:t>First Aim:</a:t>
            </a:r>
            <a:r>
              <a:rPr lang="en-US" sz="2000" dirty="0"/>
              <a:t> To find the shortest sequence getting from START to the Diamond. Two such sequences can be found:</a:t>
            </a:r>
          </a:p>
          <a:p>
            <a:pPr algn="just">
              <a:buFont typeface="Arial" panose="020B0604020202020204" pitchFamily="34" charset="0"/>
              <a:buChar char="•"/>
            </a:pPr>
            <a:r>
              <a:rPr lang="en-US" sz="2000" b="1" dirty="0"/>
              <a:t>RIGHT </a:t>
            </a:r>
            <a:r>
              <a:rPr lang="en-US" sz="2000" b="1" dirty="0" err="1"/>
              <a:t>RIGHT</a:t>
            </a:r>
            <a:r>
              <a:rPr lang="en-US" sz="2000" b="1" dirty="0"/>
              <a:t> UP </a:t>
            </a:r>
            <a:r>
              <a:rPr lang="en-US" sz="2000" b="1" dirty="0" err="1"/>
              <a:t>UP</a:t>
            </a:r>
            <a:r>
              <a:rPr lang="en-US" sz="2000" b="1" dirty="0"/>
              <a:t> RIGHT</a:t>
            </a:r>
            <a:endParaRPr lang="en-US" sz="2000" dirty="0"/>
          </a:p>
          <a:p>
            <a:pPr algn="just">
              <a:buFont typeface="Arial" panose="020B0604020202020204" pitchFamily="34" charset="0"/>
              <a:buChar char="•"/>
            </a:pPr>
            <a:r>
              <a:rPr lang="en-US" sz="2000" b="1" dirty="0"/>
              <a:t>UP </a:t>
            </a:r>
            <a:r>
              <a:rPr lang="en-US" sz="2000" b="1" dirty="0" err="1"/>
              <a:t>UP</a:t>
            </a:r>
            <a:r>
              <a:rPr lang="en-US" sz="2000" b="1" dirty="0"/>
              <a:t> RIGHT </a:t>
            </a:r>
            <a:r>
              <a:rPr lang="en-US" sz="2000" b="1" dirty="0" err="1"/>
              <a:t>RIGHT</a:t>
            </a:r>
            <a:r>
              <a:rPr lang="en-US" sz="2000" b="1" dirty="0"/>
              <a:t> </a:t>
            </a:r>
            <a:r>
              <a:rPr lang="en-US" sz="2000" b="1" dirty="0" err="1"/>
              <a:t>RIGHT</a:t>
            </a:r>
            <a:endParaRPr lang="en-US" sz="2000" dirty="0"/>
          </a:p>
          <a:p>
            <a:r>
              <a:rPr lang="en-US" sz="2000" dirty="0"/>
              <a:t>Let us take the second one (UP </a:t>
            </a:r>
            <a:r>
              <a:rPr lang="en-US" sz="2000" dirty="0" err="1"/>
              <a:t>UP</a:t>
            </a:r>
            <a:r>
              <a:rPr lang="en-US" sz="2000" dirty="0"/>
              <a:t> RIGHT </a:t>
            </a:r>
            <a:r>
              <a:rPr lang="en-US" sz="2000" dirty="0" err="1"/>
              <a:t>RIGHT</a:t>
            </a:r>
            <a:r>
              <a:rPr lang="en-US" sz="2000" dirty="0"/>
              <a:t> RIGHT) for the subsequent discussion.</a:t>
            </a:r>
          </a:p>
          <a:p>
            <a:r>
              <a:rPr lang="en-US" sz="2000" dirty="0"/>
              <a:t>The move is now noisy. </a:t>
            </a:r>
          </a:p>
          <a:p>
            <a:r>
              <a:rPr lang="en-US" sz="2000" dirty="0"/>
              <a:t>80% of the time the intended action works correctly. </a:t>
            </a:r>
          </a:p>
          <a:p>
            <a:r>
              <a:rPr lang="en-US" sz="2000" dirty="0"/>
              <a:t>20% of the time the action agent takes causes it to move at right angles.</a:t>
            </a:r>
          </a:p>
          <a:p>
            <a:r>
              <a:rPr lang="en-US" sz="2000" dirty="0"/>
              <a:t>For example, if the agent says UP the probability of going UP is 0.8 whereas the probability of going LEFT is 0.1 and probability of going RIGHT is 0.1 (since LEFT and RIGHT is right angles to UP).</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214BD605-2871-2AB7-F4CC-8DB91B2FAB05}"/>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435711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A86F8-C169-48F1-9EC4-604F4F1C3ADB}"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0" indent="0" algn="just">
              <a:buNone/>
            </a:pPr>
            <a:r>
              <a:rPr lang="en-US" sz="2000" dirty="0"/>
              <a:t>The agent receives rewards each time step:-</a:t>
            </a:r>
          </a:p>
          <a:p>
            <a:pPr algn="just">
              <a:buFont typeface="Arial" panose="020B0604020202020204" pitchFamily="34" charset="0"/>
              <a:buChar char="•"/>
            </a:pPr>
            <a:endParaRPr lang="en-US" sz="2000" dirty="0"/>
          </a:p>
          <a:p>
            <a:pPr algn="just">
              <a:buFont typeface="Arial" panose="020B0604020202020204" pitchFamily="34" charset="0"/>
              <a:buChar char="•"/>
            </a:pPr>
            <a:r>
              <a:rPr lang="en-US" sz="2000" dirty="0"/>
              <a:t>Small reward each step (can be negative when can also be term as punishment, in the above example entering the Fire can have a reward of -1).</a:t>
            </a:r>
          </a:p>
          <a:p>
            <a:pPr algn="just">
              <a:buFont typeface="Arial" panose="020B0604020202020204" pitchFamily="34" charset="0"/>
              <a:buChar char="•"/>
            </a:pPr>
            <a:r>
              <a:rPr lang="en-US" sz="2000" dirty="0"/>
              <a:t>Big rewards come at the end (good or bad).</a:t>
            </a:r>
          </a:p>
          <a:p>
            <a:pPr algn="just">
              <a:buFont typeface="Arial" panose="020B0604020202020204" pitchFamily="34" charset="0"/>
              <a:buChar char="•"/>
            </a:pPr>
            <a:r>
              <a:rPr lang="en-US" sz="2000" dirty="0"/>
              <a:t>The goal is to Maximize sum of rewards.</a:t>
            </a:r>
          </a:p>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CE9B741C-A793-8DFA-494D-158FD5AD8FF2}"/>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951882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CA2486-9F1E-42CA-97D9-261B5037581F}"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708660" y="889001"/>
            <a:ext cx="8229600" cy="4602163"/>
          </a:xfrm>
        </p:spPr>
        <p:txBody>
          <a:bodyPr>
            <a:noAutofit/>
          </a:bodyPr>
          <a:lstStyle/>
          <a:p>
            <a:pPr marL="0" indent="0">
              <a:buNone/>
            </a:pPr>
            <a:r>
              <a:rPr lang="en-US" sz="1800" b="1" dirty="0"/>
              <a:t>There are two popular Learning approaches</a:t>
            </a:r>
          </a:p>
          <a:p>
            <a:pPr marL="0" indent="0">
              <a:buNone/>
            </a:pPr>
            <a:r>
              <a:rPr lang="en-US" sz="1800" b="1" dirty="0"/>
              <a:t>1. Policy Based- </a:t>
            </a:r>
            <a:endParaRPr lang="en-US" sz="1800" dirty="0"/>
          </a:p>
          <a:p>
            <a:r>
              <a:rPr lang="en-US" sz="1800" dirty="0"/>
              <a:t>In this learning approach, a policy i.e. a function mapping each state to the best action is optimized. Once we have a well-defined policy, the agent can determine the best action to take by giving the current state as an input to the policy.     </a:t>
            </a:r>
            <a:br>
              <a:rPr lang="en-US" sz="1800" dirty="0"/>
            </a:br>
            <a:endParaRPr lang="en-US" sz="1800" dirty="0"/>
          </a:p>
          <a:p>
            <a:r>
              <a:rPr lang="en-US" sz="1800" dirty="0"/>
              <a:t>We can further divide the policies in two types- </a:t>
            </a:r>
          </a:p>
          <a:p>
            <a:pPr>
              <a:buFont typeface="Arial" panose="020B0604020202020204" pitchFamily="34" charset="0"/>
              <a:buChar char="•"/>
            </a:pPr>
            <a:r>
              <a:rPr lang="en-US" sz="1800" b="1" dirty="0"/>
              <a:t>Deterministic – </a:t>
            </a:r>
            <a:r>
              <a:rPr lang="en-US" sz="1800" dirty="0"/>
              <a:t>A policy at a given state returns a unique action </a:t>
            </a:r>
          </a:p>
          <a:p>
            <a:r>
              <a:rPr lang="en-US" sz="1800" dirty="0"/>
              <a:t>           S=(s) ➡ A= (a)</a:t>
            </a:r>
          </a:p>
          <a:p>
            <a:pPr>
              <a:buFont typeface="Arial" panose="020B0604020202020204" pitchFamily="34" charset="0"/>
              <a:buChar char="•"/>
            </a:pPr>
            <a:r>
              <a:rPr lang="en-US" sz="1800" b="1" dirty="0"/>
              <a:t>Stochastic –</a:t>
            </a:r>
            <a:r>
              <a:rPr lang="en-US" sz="1800" dirty="0"/>
              <a:t> Instead of returning a unique action, it returns a probability distribution of actions at a given state. </a:t>
            </a:r>
          </a:p>
          <a:p>
            <a:r>
              <a:rPr lang="en-US" sz="1800" dirty="0"/>
              <a:t>           Policy ➡ p (A = a | S = s) </a:t>
            </a:r>
          </a:p>
          <a:p>
            <a:pPr marL="0" indent="0">
              <a:buNone/>
            </a:pPr>
            <a:r>
              <a:rPr lang="en-US" sz="1800" b="1" dirty="0"/>
              <a:t>2. Value Based- </a:t>
            </a:r>
            <a:endParaRPr lang="en-US" sz="1800" dirty="0"/>
          </a:p>
          <a:p>
            <a:r>
              <a:rPr lang="en-US" sz="1800" dirty="0"/>
              <a:t>In value-based RL, the objective is to optimize a value function, a function (can be thought of as a simple Lookup table) which maps maximum future reward to a given state. The value of each state is the total amount of reward an RL agent can expect to receive until the fulfilment of goal.</a:t>
            </a:r>
          </a:p>
          <a:p>
            <a:pPr marL="12700" indent="0">
              <a:lnSpc>
                <a:spcPct val="150000"/>
              </a:lnSpc>
              <a:spcBef>
                <a:spcPts val="95"/>
              </a:spcBef>
              <a:buClr>
                <a:schemeClr val="tx1"/>
              </a:buClr>
              <a:buSzPct val="93181"/>
              <a:buNone/>
              <a:tabLst>
                <a:tab pos="286385" algn="l"/>
                <a:tab pos="287020" algn="l"/>
              </a:tabLst>
            </a:pPr>
            <a:endParaRPr lang="en-US" sz="1800" dirty="0"/>
          </a:p>
          <a:p>
            <a:pPr marL="287020" indent="-274320">
              <a:lnSpc>
                <a:spcPct val="150000"/>
              </a:lnSpc>
              <a:spcBef>
                <a:spcPts val="95"/>
              </a:spcBef>
              <a:buClr>
                <a:schemeClr val="tx1"/>
              </a:buClr>
              <a:buSzPct val="93181"/>
              <a:tabLst>
                <a:tab pos="286385" algn="l"/>
                <a:tab pos="287020" algn="l"/>
              </a:tabLst>
            </a:pPr>
            <a:endParaRPr lang="en-US" sz="1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86B3509C-534F-EC7B-7D29-646DE581A6B3}"/>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795303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6ED012-0303-4392-93A7-BF67958726DA}"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0" indent="0" algn="just">
              <a:buNone/>
            </a:pPr>
            <a:r>
              <a:rPr lang="en-US" sz="2000" b="1" dirty="0"/>
              <a:t>Q Learning </a:t>
            </a:r>
          </a:p>
          <a:p>
            <a:pPr algn="just"/>
            <a:r>
              <a:rPr lang="en-US" sz="2000" dirty="0"/>
              <a:t>Q Learning comes under Value-based learning algorithms. </a:t>
            </a:r>
          </a:p>
          <a:p>
            <a:pPr algn="just"/>
            <a:r>
              <a:rPr lang="en-US" sz="2000" dirty="0"/>
              <a:t>The objective is to optimize a value function suited to a given problem/environment. </a:t>
            </a:r>
          </a:p>
          <a:p>
            <a:pPr algn="just"/>
            <a:r>
              <a:rPr lang="en-US" sz="2000" dirty="0"/>
              <a:t>The ‘Q’ stands for quality; it helps in finding the next action resulting in a state of the highest quality. </a:t>
            </a:r>
          </a:p>
          <a:p>
            <a:pPr algn="just"/>
            <a:r>
              <a:rPr lang="en-US" sz="2000" dirty="0"/>
              <a:t>This approach is rather simple and intuitive. </a:t>
            </a:r>
          </a:p>
          <a:p>
            <a:pPr algn="just"/>
            <a:r>
              <a:rPr lang="en-US" sz="2000" dirty="0"/>
              <a:t>It a very good place to start the RL journey.</a:t>
            </a:r>
          </a:p>
          <a:p>
            <a:pPr algn="just"/>
            <a:r>
              <a:rPr lang="en-US" sz="2000" dirty="0"/>
              <a:t>The values are stored in a table, called a Q Table. </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9CBF5E7F-2DB9-AC7D-1D5E-FF6DB89D9657}"/>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89736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2084521A-0E50-417A-9C51-061022B6BF9F}" type="datetime1">
              <a:rPr lang="en-US" smtClean="0"/>
              <a:t>5/7/2023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5</a:t>
            </a:fld>
            <a:endParaRPr lang="en-US"/>
          </a:p>
        </p:txBody>
      </p:sp>
      <p:sp>
        <p:nvSpPr>
          <p:cNvPr id="7" name="Title 1"/>
          <p:cNvSpPr txBox="1">
            <a:spLocks/>
          </p:cNvSpPr>
          <p:nvPr/>
        </p:nvSpPr>
        <p:spPr>
          <a:xfrm>
            <a:off x="1524000" y="-5080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Subject Syllabus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id="{BC3F67B3-99E5-D0ED-0138-15D08B26DB7F}"/>
              </a:ext>
            </a:extLst>
          </p:cNvPr>
          <p:cNvPicPr>
            <a:picLocks noChangeAspect="1"/>
          </p:cNvPicPr>
          <p:nvPr/>
        </p:nvPicPr>
        <p:blipFill>
          <a:blip r:embed="rId3"/>
          <a:stretch>
            <a:fillRect/>
          </a:stretch>
        </p:blipFill>
        <p:spPr>
          <a:xfrm>
            <a:off x="1524000" y="669246"/>
            <a:ext cx="6636091" cy="3492679"/>
          </a:xfrm>
          <a:prstGeom prst="rect">
            <a:avLst/>
          </a:prstGeom>
        </p:spPr>
      </p:pic>
      <p:pic>
        <p:nvPicPr>
          <p:cNvPr id="8" name="Picture 7">
            <a:extLst>
              <a:ext uri="{FF2B5EF4-FFF2-40B4-BE49-F238E27FC236}">
                <a16:creationId xmlns:a16="http://schemas.microsoft.com/office/drawing/2014/main" id="{84776E3E-D4F6-0F88-764D-F452865BEE4C}"/>
              </a:ext>
            </a:extLst>
          </p:cNvPr>
          <p:cNvPicPr>
            <a:picLocks noChangeAspect="1"/>
          </p:cNvPicPr>
          <p:nvPr/>
        </p:nvPicPr>
        <p:blipFill>
          <a:blip r:embed="rId4"/>
          <a:stretch>
            <a:fillRect/>
          </a:stretch>
        </p:blipFill>
        <p:spPr>
          <a:xfrm>
            <a:off x="1600200" y="4267200"/>
            <a:ext cx="6686894" cy="1625684"/>
          </a:xfrm>
          <a:prstGeom prst="rect">
            <a:avLst/>
          </a:prstGeom>
        </p:spPr>
      </p:pic>
    </p:spTree>
    <p:extLst>
      <p:ext uri="{BB962C8B-B14F-4D97-AF65-F5344CB8AC3E}">
        <p14:creationId xmlns:p14="http://schemas.microsoft.com/office/powerpoint/2010/main" val="3705187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764D33-28DE-4255-B7C2-7298C52DE572}"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914401"/>
            <a:ext cx="8229600" cy="4602163"/>
          </a:xfrm>
        </p:spPr>
        <p:txBody>
          <a:bodyPr>
            <a:normAutofit/>
          </a:bodyPr>
          <a:lstStyle/>
          <a:p>
            <a:pPr marL="287020" indent="-274320" algn="just">
              <a:lnSpc>
                <a:spcPct val="150000"/>
              </a:lnSpc>
              <a:spcBef>
                <a:spcPts val="95"/>
              </a:spcBef>
              <a:buClr>
                <a:schemeClr val="tx1"/>
              </a:buClr>
              <a:buSzPct val="93181"/>
              <a:tabLst>
                <a:tab pos="286385" algn="l"/>
                <a:tab pos="287020" algn="l"/>
              </a:tabLst>
            </a:pPr>
            <a:r>
              <a:rPr lang="en-US" sz="2000" dirty="0"/>
              <a:t>Let us devise a simple 2D game environment of size 4 x 4 and understand how Q- Learning can be used to arrive at the best solution.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pic>
        <p:nvPicPr>
          <p:cNvPr id="3" name="Picture 2">
            <a:extLst>
              <a:ext uri="{FF2B5EF4-FFF2-40B4-BE49-F238E27FC236}">
                <a16:creationId xmlns:a16="http://schemas.microsoft.com/office/drawing/2014/main" id="{B0E2CA79-C865-4645-9830-A4C218E3E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981200"/>
            <a:ext cx="4605337" cy="4245863"/>
          </a:xfrm>
          <a:prstGeom prst="rect">
            <a:avLst/>
          </a:prstGeom>
        </p:spPr>
      </p:pic>
      <p:sp>
        <p:nvSpPr>
          <p:cNvPr id="2" name="Footer Placeholder 1">
            <a:extLst>
              <a:ext uri="{FF2B5EF4-FFF2-40B4-BE49-F238E27FC236}">
                <a16:creationId xmlns:a16="http://schemas.microsoft.com/office/drawing/2014/main" id="{7C602AB0-E804-F231-8393-B69B2E643F24}"/>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38120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A66C17-CD00-414E-A35D-CC86B6C213DD}"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0" indent="0">
              <a:buNone/>
            </a:pPr>
            <a:r>
              <a:rPr lang="en-US" sz="2400" b="1" dirty="0"/>
              <a:t>Goal:</a:t>
            </a:r>
            <a:r>
              <a:rPr lang="en-US" sz="2400" dirty="0"/>
              <a:t> Guide the kid to the Park</a:t>
            </a:r>
          </a:p>
          <a:p>
            <a:pPr marL="0" indent="0">
              <a:buNone/>
            </a:pPr>
            <a:endParaRPr lang="en-US" sz="2400" dirty="0"/>
          </a:p>
          <a:p>
            <a:r>
              <a:rPr lang="en-US" sz="2400" b="1" dirty="0"/>
              <a:t>Reward System:</a:t>
            </a:r>
            <a:r>
              <a:rPr lang="en-US" sz="2400" dirty="0"/>
              <a:t> </a:t>
            </a:r>
            <a:br>
              <a:rPr lang="en-US" sz="2400" dirty="0"/>
            </a:br>
            <a:r>
              <a:rPr lang="en-US" sz="2400" dirty="0"/>
              <a:t>A. Get candy = +10 points</a:t>
            </a:r>
            <a:br>
              <a:rPr lang="en-US" sz="2400" dirty="0"/>
            </a:br>
            <a:r>
              <a:rPr lang="en-US" sz="2400" dirty="0"/>
              <a:t>B. Encounter Dog = -50 points </a:t>
            </a:r>
            <a:br>
              <a:rPr lang="en-US" sz="2400" dirty="0"/>
            </a:br>
            <a:r>
              <a:rPr lang="en-US" sz="2400" dirty="0"/>
              <a:t>C. Reach Park = +50 points </a:t>
            </a:r>
          </a:p>
          <a:p>
            <a:endParaRPr lang="en-US" sz="2400" dirty="0"/>
          </a:p>
          <a:p>
            <a:r>
              <a:rPr lang="en-US" sz="2400" b="1" dirty="0"/>
              <a:t>End of an Episode:</a:t>
            </a:r>
            <a:r>
              <a:rPr lang="en-US" sz="2400" dirty="0"/>
              <a:t> </a:t>
            </a:r>
            <a:br>
              <a:rPr lang="en-US" sz="2400" dirty="0"/>
            </a:br>
            <a:r>
              <a:rPr lang="en-US" sz="2400" dirty="0"/>
              <a:t>A. Encounter Dog </a:t>
            </a:r>
            <a:br>
              <a:rPr lang="en-US" sz="2400" dirty="0"/>
            </a:br>
            <a:r>
              <a:rPr lang="en-US" sz="2400" dirty="0"/>
              <a:t>B. Reach Park </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B9FF437B-859C-CBD6-F8F4-E9FA712739E7}"/>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5365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0BC4CA-AA46-467F-9EB7-E32251C91FBD}"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287020" indent="-274320" algn="just">
              <a:lnSpc>
                <a:spcPct val="150000"/>
              </a:lnSpc>
              <a:spcBef>
                <a:spcPts val="95"/>
              </a:spcBef>
              <a:buClr>
                <a:schemeClr val="tx1"/>
              </a:buClr>
              <a:buSzPct val="93181"/>
              <a:tabLst>
                <a:tab pos="286385" algn="l"/>
                <a:tab pos="287020" algn="l"/>
              </a:tabLst>
            </a:pPr>
            <a:r>
              <a:rPr lang="en-US" sz="2000" dirty="0"/>
              <a:t>Now let us see how a typical Q learning agent will play this game. </a:t>
            </a:r>
          </a:p>
          <a:p>
            <a:pPr marL="287020" indent="-274320" algn="just">
              <a:lnSpc>
                <a:spcPct val="150000"/>
              </a:lnSpc>
              <a:spcBef>
                <a:spcPts val="95"/>
              </a:spcBef>
              <a:buClr>
                <a:schemeClr val="tx1"/>
              </a:buClr>
              <a:buSzPct val="93181"/>
              <a:tabLst>
                <a:tab pos="286385" algn="l"/>
                <a:tab pos="287020" algn="l"/>
              </a:tabLst>
            </a:pPr>
            <a:r>
              <a:rPr lang="en-US" sz="2000" dirty="0"/>
              <a:t>First, let us create a Q- table where we will keep a track of all values associated with each state. </a:t>
            </a:r>
          </a:p>
          <a:p>
            <a:pPr marL="287020" indent="-274320" algn="just">
              <a:lnSpc>
                <a:spcPct val="150000"/>
              </a:lnSpc>
              <a:spcBef>
                <a:spcPts val="95"/>
              </a:spcBef>
              <a:buClr>
                <a:schemeClr val="tx1"/>
              </a:buClr>
              <a:buSzPct val="93181"/>
              <a:tabLst>
                <a:tab pos="286385" algn="l"/>
                <a:tab pos="287020" algn="l"/>
              </a:tabLst>
            </a:pPr>
            <a:r>
              <a:rPr lang="en-US" sz="2000" dirty="0"/>
              <a:t>The Q Table will have rows equal to the number of states in the problem i.e. 16 in our case, and the number of columns would be equal to the number of actions an agent can make which happens to be 4 (Up, Down, Left &amp; Right).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D3BF23CC-99CD-7E8A-B0D8-B70DC5FF5116}"/>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01276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58A7D1-A59F-4778-83E6-63C99B0DFDB6}"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graphicFrame>
        <p:nvGraphicFramePr>
          <p:cNvPr id="2" name="Content Placeholder 1">
            <a:extLst>
              <a:ext uri="{FF2B5EF4-FFF2-40B4-BE49-F238E27FC236}">
                <a16:creationId xmlns:a16="http://schemas.microsoft.com/office/drawing/2014/main" id="{B866AF61-4475-44CF-B927-9192A32B59BF}"/>
              </a:ext>
            </a:extLst>
          </p:cNvPr>
          <p:cNvGraphicFramePr>
            <a:graphicFrameLocks noGrp="1"/>
          </p:cNvGraphicFramePr>
          <p:nvPr>
            <p:ph idx="1"/>
            <p:extLst>
              <p:ext uri="{D42A27DB-BD31-4B8C-83A1-F6EECF244321}">
                <p14:modId xmlns:p14="http://schemas.microsoft.com/office/powerpoint/2010/main" val="1176912774"/>
              </p:ext>
            </p:extLst>
          </p:nvPr>
        </p:nvGraphicFramePr>
        <p:xfrm>
          <a:off x="701040" y="2298224"/>
          <a:ext cx="8214360" cy="2103120"/>
        </p:xfrm>
        <a:graphic>
          <a:graphicData uri="http://schemas.openxmlformats.org/drawingml/2006/table">
            <a:tbl>
              <a:tblPr/>
              <a:tblGrid>
                <a:gridCol w="1642872">
                  <a:extLst>
                    <a:ext uri="{9D8B030D-6E8A-4147-A177-3AD203B41FA5}">
                      <a16:colId xmlns:a16="http://schemas.microsoft.com/office/drawing/2014/main" val="2448637687"/>
                    </a:ext>
                  </a:extLst>
                </a:gridCol>
                <a:gridCol w="1642872">
                  <a:extLst>
                    <a:ext uri="{9D8B030D-6E8A-4147-A177-3AD203B41FA5}">
                      <a16:colId xmlns:a16="http://schemas.microsoft.com/office/drawing/2014/main" val="1820951034"/>
                    </a:ext>
                  </a:extLst>
                </a:gridCol>
                <a:gridCol w="1642872">
                  <a:extLst>
                    <a:ext uri="{9D8B030D-6E8A-4147-A177-3AD203B41FA5}">
                      <a16:colId xmlns:a16="http://schemas.microsoft.com/office/drawing/2014/main" val="3542627152"/>
                    </a:ext>
                  </a:extLst>
                </a:gridCol>
                <a:gridCol w="1642872">
                  <a:extLst>
                    <a:ext uri="{9D8B030D-6E8A-4147-A177-3AD203B41FA5}">
                      <a16:colId xmlns:a16="http://schemas.microsoft.com/office/drawing/2014/main" val="1684802957"/>
                    </a:ext>
                  </a:extLst>
                </a:gridCol>
                <a:gridCol w="1642872">
                  <a:extLst>
                    <a:ext uri="{9D8B030D-6E8A-4147-A177-3AD203B41FA5}">
                      <a16:colId xmlns:a16="http://schemas.microsoft.com/office/drawing/2014/main" val="2497411237"/>
                    </a:ext>
                  </a:extLst>
                </a:gridCol>
              </a:tblGrid>
              <a:tr h="634524">
                <a:tc>
                  <a:txBody>
                    <a:bodyPr/>
                    <a:lstStyle/>
                    <a:p>
                      <a:r>
                        <a:rPr lang="en-IN" b="1" dirty="0"/>
                        <a:t> ACTIONS </a:t>
                      </a:r>
                      <a:br>
                        <a:rPr lang="en-IN" dirty="0"/>
                      </a:br>
                      <a:r>
                        <a:rPr lang="en-IN" b="1" dirty="0"/>
                        <a:t>STATES </a:t>
                      </a:r>
                      <a:endParaRPr lang="en-IN" dirty="0"/>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b="1"/>
                        <a:t>UP</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b="1"/>
                        <a:t>DOWN </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b="1"/>
                        <a:t>LEFT</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b="1"/>
                        <a:t>RIGHT </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35959940"/>
                  </a:ext>
                </a:extLst>
              </a:tr>
              <a:tr h="362585">
                <a:tc>
                  <a:txBody>
                    <a:bodyPr/>
                    <a:lstStyle/>
                    <a:p>
                      <a:r>
                        <a:rPr lang="en-IN" b="1"/>
                        <a:t>1 (START)</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27481899"/>
                  </a:ext>
                </a:extLst>
              </a:tr>
              <a:tr h="362585">
                <a:tc>
                  <a:txBody>
                    <a:bodyPr/>
                    <a:lstStyle/>
                    <a:p>
                      <a:r>
                        <a:rPr lang="en-IN" b="1"/>
                        <a:t>2</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21437842"/>
                  </a:ext>
                </a:extLst>
              </a:tr>
              <a:tr h="362585">
                <a:tc>
                  <a:txBody>
                    <a:bodyPr/>
                    <a:lstStyle/>
                    <a:p>
                      <a:r>
                        <a:rPr lang="en-IN" b="1"/>
                        <a:t>……</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74425235"/>
                  </a:ext>
                </a:extLst>
              </a:tr>
              <a:tr h="362585">
                <a:tc>
                  <a:txBody>
                    <a:bodyPr/>
                    <a:lstStyle/>
                    <a:p>
                      <a:r>
                        <a:rPr lang="en-IN" b="1"/>
                        <a:t>16</a:t>
                      </a:r>
                      <a:endParaRPr lang="en-IN"/>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dirty="0"/>
                        <a:t>0</a:t>
                      </a:r>
                    </a:p>
                  </a:txBody>
                  <a:tcPr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54514503"/>
                  </a:ext>
                </a:extLst>
              </a:tr>
            </a:tbl>
          </a:graphicData>
        </a:graphic>
      </p:graphicFrame>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3" name="Footer Placeholder 2">
            <a:extLst>
              <a:ext uri="{FF2B5EF4-FFF2-40B4-BE49-F238E27FC236}">
                <a16:creationId xmlns:a16="http://schemas.microsoft.com/office/drawing/2014/main" id="{6E9A6DF6-CB08-8428-D1CE-348B657E3A70}"/>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03073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CFD911-29A9-4160-8378-BA61C6BC12F0}"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5170991"/>
          </a:xfrm>
        </p:spPr>
        <p:txBody>
          <a:bodyPr>
            <a:normAutofit lnSpcReduction="10000"/>
          </a:bodyPr>
          <a:lstStyle/>
          <a:p>
            <a:pPr marL="0" indent="0" algn="just">
              <a:buNone/>
            </a:pPr>
            <a:r>
              <a:rPr lang="en-US" sz="2400" b="1" dirty="0"/>
              <a:t>Learning Process </a:t>
            </a:r>
          </a:p>
          <a:p>
            <a:pPr marL="0" indent="0" algn="just">
              <a:buNone/>
            </a:pPr>
            <a:r>
              <a:rPr lang="en-US" sz="1800" b="1" dirty="0"/>
              <a:t>Step 1: Initialization </a:t>
            </a:r>
          </a:p>
          <a:p>
            <a:pPr algn="just"/>
            <a:r>
              <a:rPr lang="en-US" sz="1800" dirty="0"/>
              <a:t>When the agent plays the game for the first time, it has no prior knowledge so let’s initialize the table with zeroes.  </a:t>
            </a:r>
          </a:p>
          <a:p>
            <a:pPr marL="0" indent="0" algn="just">
              <a:buNone/>
            </a:pPr>
            <a:r>
              <a:rPr lang="en-US" sz="1800" b="1" dirty="0"/>
              <a:t>Step 2: Exploitation OR Exploration </a:t>
            </a:r>
          </a:p>
          <a:p>
            <a:pPr lvl="1" algn="just"/>
            <a:r>
              <a:rPr lang="en-US" sz="1800" dirty="0"/>
              <a:t>Now the agent can interact with the environment in two ways: either it can use already gained info from the Q-table i.e. exploit, or it can venture to uncharted territories i.e. explore. </a:t>
            </a:r>
          </a:p>
          <a:p>
            <a:pPr lvl="1" algn="just"/>
            <a:r>
              <a:rPr lang="en-US" sz="1800" dirty="0"/>
              <a:t>Exploitation becomes very useful when the agent has worked out a high number of episodes and has information about the environment. </a:t>
            </a:r>
          </a:p>
          <a:p>
            <a:pPr lvl="1" algn="just"/>
            <a:r>
              <a:rPr lang="en-US" sz="1800" dirty="0"/>
              <a:t>Whereas, the exploration becomes important when the agent is naïve and does not have much experience. </a:t>
            </a:r>
          </a:p>
          <a:p>
            <a:pPr lvl="1" algn="just"/>
            <a:r>
              <a:rPr lang="en-US" sz="1800" dirty="0"/>
              <a:t>This tradeoff between exploitation and exploration can be handled by including epsilon in the value function. </a:t>
            </a:r>
          </a:p>
          <a:p>
            <a:pPr lvl="1" algn="just"/>
            <a:r>
              <a:rPr lang="en-US" sz="1800" dirty="0"/>
              <a:t>Ideally, at initial stages, we would like to give more preference to exploration, while in the later stages exploitation would be more useful.  </a:t>
            </a:r>
          </a:p>
          <a:p>
            <a:pPr algn="just"/>
            <a:r>
              <a:rPr lang="en-US" sz="1800" dirty="0"/>
              <a:t>In Step 2, the agent takes an action (exploit or explore). </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2934193A-E0B6-7155-75B9-10FA461CE33B}"/>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40500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4B833C-3B98-4862-8E45-B9026CD34DFC}"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819547"/>
            <a:ext cx="8229600" cy="4602163"/>
          </a:xfrm>
        </p:spPr>
        <p:txBody>
          <a:bodyPr>
            <a:normAutofit/>
          </a:bodyPr>
          <a:lstStyle/>
          <a:p>
            <a:r>
              <a:rPr lang="en-US" sz="1800" b="1" dirty="0"/>
              <a:t>Step 3: Measure Reward </a:t>
            </a:r>
          </a:p>
          <a:p>
            <a:r>
              <a:rPr lang="en-US" sz="1800" dirty="0"/>
              <a:t>After the agent performs an action decided in step 2, it reaches the next state say </a:t>
            </a:r>
            <a:r>
              <a:rPr lang="en-US" sz="1800" b="1" dirty="0"/>
              <a:t>s</a:t>
            </a:r>
            <a:r>
              <a:rPr lang="en-US" sz="1800" dirty="0"/>
              <a:t>’. Now again at state </a:t>
            </a:r>
            <a:r>
              <a:rPr lang="en-US" sz="1800" b="1" dirty="0"/>
              <a:t>s’</a:t>
            </a:r>
            <a:r>
              <a:rPr lang="en-US" sz="1800" dirty="0"/>
              <a:t> the four actions can be performed, each one leading to a different reward score. </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pic>
        <p:nvPicPr>
          <p:cNvPr id="3" name="Picture 2">
            <a:extLst>
              <a:ext uri="{FF2B5EF4-FFF2-40B4-BE49-F238E27FC236}">
                <a16:creationId xmlns:a16="http://schemas.microsoft.com/office/drawing/2014/main" id="{D85AF18A-468C-472B-BD73-911875000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2080732"/>
            <a:ext cx="6934200" cy="4201957"/>
          </a:xfrm>
          <a:prstGeom prst="rect">
            <a:avLst/>
          </a:prstGeom>
        </p:spPr>
      </p:pic>
      <p:sp>
        <p:nvSpPr>
          <p:cNvPr id="2" name="Footer Placeholder 1">
            <a:extLst>
              <a:ext uri="{FF2B5EF4-FFF2-40B4-BE49-F238E27FC236}">
                <a16:creationId xmlns:a16="http://schemas.microsoft.com/office/drawing/2014/main" id="{6CD2DBC2-85E3-7583-5A34-C3EA4DA5D042}"/>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2942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ADCFAB-32E7-46FB-88DE-1069BF59CC20}"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algn="just"/>
            <a:r>
              <a:rPr lang="en-US" sz="2000" dirty="0"/>
              <a:t>For </a:t>
            </a:r>
            <a:r>
              <a:rPr lang="en-US" sz="2000" dirty="0" err="1"/>
              <a:t>e.g</a:t>
            </a:r>
            <a:r>
              <a:rPr lang="en-US" sz="2000" dirty="0"/>
              <a:t>, the boy moves from 1 to 5, now either 6 can be selected or 9 can be selected. </a:t>
            </a:r>
          </a:p>
          <a:p>
            <a:pPr algn="just"/>
            <a:r>
              <a:rPr lang="en-US" sz="2000" dirty="0"/>
              <a:t>Now for finding the reward value for state 5, we will find out the reward values of all the future states </a:t>
            </a:r>
            <a:r>
              <a:rPr lang="en-US" sz="2000" dirty="0" err="1"/>
              <a:t>i.e</a:t>
            </a:r>
            <a:r>
              <a:rPr lang="en-US" sz="2000" dirty="0"/>
              <a:t>, 6 &amp; 9, and select the maximum value.</a:t>
            </a:r>
          </a:p>
          <a:p>
            <a:pPr algn="just"/>
            <a:r>
              <a:rPr lang="en-US" sz="2000" dirty="0"/>
              <a:t>At 5, there are two options (For simplicity retracing steps is not performed)– </a:t>
            </a:r>
          </a:p>
          <a:p>
            <a:pPr algn="just">
              <a:buFont typeface="+mj-lt"/>
              <a:buAutoNum type="arabicPeriod"/>
            </a:pPr>
            <a:r>
              <a:rPr lang="en-US" sz="2000" dirty="0"/>
              <a:t>Go to 9 : End of Episode </a:t>
            </a:r>
          </a:p>
          <a:p>
            <a:pPr algn="just">
              <a:buFont typeface="+mj-lt"/>
              <a:buAutoNum type="arabicPeriod"/>
            </a:pPr>
            <a:r>
              <a:rPr lang="en-US" sz="2000" dirty="0"/>
              <a:t>Go to 6 : At state 6 there are again 3 options – </a:t>
            </a:r>
          </a:p>
          <a:p>
            <a:pPr algn="just">
              <a:buFont typeface="+mj-lt"/>
              <a:buAutoNum type="arabicPeriod"/>
            </a:pPr>
            <a:r>
              <a:rPr lang="en-US" sz="2000" dirty="0"/>
              <a:t>Go to 7 –  End of Episode </a:t>
            </a:r>
          </a:p>
          <a:p>
            <a:pPr algn="just">
              <a:buFont typeface="+mj-lt"/>
              <a:buAutoNum type="arabicPeriod"/>
            </a:pPr>
            <a:r>
              <a:rPr lang="en-US" sz="2000" dirty="0"/>
              <a:t>Go to 2 – Continue this step until reach end of episode and find out the reward  </a:t>
            </a:r>
          </a:p>
          <a:p>
            <a:pPr algn="just">
              <a:buFont typeface="+mj-lt"/>
              <a:buAutoNum type="arabicPeriod"/>
            </a:pPr>
            <a:r>
              <a:rPr lang="en-US" sz="2000" dirty="0"/>
              <a:t>Go to 10 – Continue this step, find out reward  </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753C2F8D-53E0-B3CD-E597-ADDDA17EAA1F}"/>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68706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DD601E-3178-4112-BD96-63A53144DB9E}"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0" indent="0">
              <a:buNone/>
            </a:pPr>
            <a:r>
              <a:rPr lang="en-US" sz="2400" b="1" dirty="0"/>
              <a:t>Sample Calculation </a:t>
            </a:r>
          </a:p>
          <a:p>
            <a:pPr marL="0" indent="0">
              <a:buNone/>
            </a:pPr>
            <a:endParaRPr lang="en-US" sz="2400" b="1" dirty="0"/>
          </a:p>
          <a:p>
            <a:r>
              <a:rPr lang="en-US" sz="2400" dirty="0"/>
              <a:t>Path A reward = 10 + 50 = 60 </a:t>
            </a:r>
          </a:p>
          <a:p>
            <a:r>
              <a:rPr lang="en-US" sz="2400" dirty="0"/>
              <a:t>Path B reward = 50 </a:t>
            </a:r>
          </a:p>
          <a:p>
            <a:r>
              <a:rPr lang="en-US" sz="2400" dirty="0"/>
              <a:t>Max Reward = 60 (Path A) </a:t>
            </a:r>
          </a:p>
          <a:p>
            <a:r>
              <a:rPr lang="en-US" sz="2400" dirty="0"/>
              <a:t>Total Rewards at State 5:  -50 (Faced dog at 9), 10 + 60 (Max reward from State 6 onwards) </a:t>
            </a:r>
          </a:p>
          <a:p>
            <a:r>
              <a:rPr lang="en-US" sz="2400" dirty="0"/>
              <a:t>Value of reward at 5 = Max (-50 , 10+60 ) = 70</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CE1E966F-215C-D08D-648F-4DF1AF48EDD6}"/>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01858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30F94F-2F4E-457D-A327-3EA30FD48096}"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728980" y="745492"/>
            <a:ext cx="8229600" cy="4602163"/>
          </a:xfrm>
        </p:spPr>
        <p:txBody>
          <a:bodyPr>
            <a:normAutofit/>
          </a:bodyPr>
          <a:lstStyle/>
          <a:p>
            <a:r>
              <a:rPr lang="en-US" sz="2000" b="1" dirty="0"/>
              <a:t>Step 4: Update the Q table</a:t>
            </a:r>
          </a:p>
          <a:p>
            <a:r>
              <a:rPr lang="en-US" sz="2000" dirty="0"/>
              <a:t>The reward value calculated in step 3 is then used to update the value at state 5 using the Bellman’s equation-</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pic>
        <p:nvPicPr>
          <p:cNvPr id="3" name="Picture 2">
            <a:extLst>
              <a:ext uri="{FF2B5EF4-FFF2-40B4-BE49-F238E27FC236}">
                <a16:creationId xmlns:a16="http://schemas.microsoft.com/office/drawing/2014/main" id="{2175EF99-C12F-4342-A8D1-3E7E8EDA8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3095"/>
            <a:ext cx="9144000" cy="4044462"/>
          </a:xfrm>
          <a:prstGeom prst="rect">
            <a:avLst/>
          </a:prstGeom>
        </p:spPr>
      </p:pic>
      <p:sp>
        <p:nvSpPr>
          <p:cNvPr id="2" name="Footer Placeholder 1">
            <a:extLst>
              <a:ext uri="{FF2B5EF4-FFF2-40B4-BE49-F238E27FC236}">
                <a16:creationId xmlns:a16="http://schemas.microsoft.com/office/drawing/2014/main" id="{21BAC595-E825-F803-EBAF-123C34CDF070}"/>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2283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D49ED6-94C6-4100-A3CA-6ED93A58A94F}"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r>
              <a:rPr lang="en-US" sz="2000" dirty="0"/>
              <a:t>Here, Learning rate = A constant which determines how much weightage you want to give to the new value vs the old value. </a:t>
            </a:r>
          </a:p>
          <a:p>
            <a:r>
              <a:rPr lang="en-US" sz="2000" dirty="0"/>
              <a:t>Discount Rate = Constant that discounts the effect of future rewards (0.8 to 0.99), i.e., balance the effect of future rewards in the new values.   </a:t>
            </a:r>
          </a:p>
          <a:p>
            <a:r>
              <a:rPr lang="en-US" sz="2000" dirty="0"/>
              <a:t>The agent will iterate over these steps and achieve a Q- Table with updated values.</a:t>
            </a:r>
          </a:p>
          <a:p>
            <a:r>
              <a:rPr lang="en-US" sz="2000" dirty="0"/>
              <a:t>Now using this Q-Table is as simple as using a map, for each state select an action, which leads to a state with the maximum Q value. </a:t>
            </a:r>
          </a:p>
          <a:p>
            <a:pPr marL="287020" indent="-274320" algn="just">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993AE733-0504-E1A7-272F-FB3B73248316}"/>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64112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8E71D565-D594-42B3-BBF4-C5A37DFCE46C}" type="datetime1">
              <a:rPr lang="en-US" smtClean="0"/>
              <a:t>5/7/2023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6</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Text Books</a:t>
            </a:r>
          </a:p>
        </p:txBody>
      </p:sp>
      <p:pic>
        <p:nvPicPr>
          <p:cNvPr id="10" name="Picture 9">
            <a:extLst>
              <a:ext uri="{FF2B5EF4-FFF2-40B4-BE49-F238E27FC236}">
                <a16:creationId xmlns:a16="http://schemas.microsoft.com/office/drawing/2014/main" id="{6D86B4E2-939C-060C-8382-2C715F0B0BB9}"/>
              </a:ext>
            </a:extLst>
          </p:cNvPr>
          <p:cNvPicPr>
            <a:picLocks noChangeAspect="1"/>
          </p:cNvPicPr>
          <p:nvPr/>
        </p:nvPicPr>
        <p:blipFill>
          <a:blip r:embed="rId3"/>
          <a:stretch>
            <a:fillRect/>
          </a:stretch>
        </p:blipFill>
        <p:spPr>
          <a:xfrm>
            <a:off x="1752599" y="1066800"/>
            <a:ext cx="6210693" cy="5105400"/>
          </a:xfrm>
          <a:prstGeom prst="rect">
            <a:avLst/>
          </a:prstGeom>
        </p:spPr>
      </p:pic>
    </p:spTree>
    <p:extLst>
      <p:ext uri="{BB962C8B-B14F-4D97-AF65-F5344CB8AC3E}">
        <p14:creationId xmlns:p14="http://schemas.microsoft.com/office/powerpoint/2010/main" val="941102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477A66-D3EF-4F5A-9F2C-631B3B21B670}"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287020" indent="-274320">
              <a:lnSpc>
                <a:spcPct val="150000"/>
              </a:lnSpc>
              <a:spcBef>
                <a:spcPts val="95"/>
              </a:spcBef>
              <a:buClr>
                <a:schemeClr val="tx1"/>
              </a:buClr>
              <a:buSzPct val="93181"/>
              <a:tabLst>
                <a:tab pos="286385" algn="l"/>
                <a:tab pos="287020" algn="l"/>
              </a:tabLst>
            </a:pPr>
            <a:endParaRPr lang="en-US" sz="2400" dirty="0"/>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graphicFrame>
        <p:nvGraphicFramePr>
          <p:cNvPr id="2" name="Table 1">
            <a:extLst>
              <a:ext uri="{FF2B5EF4-FFF2-40B4-BE49-F238E27FC236}">
                <a16:creationId xmlns:a16="http://schemas.microsoft.com/office/drawing/2014/main" id="{3259FBBD-B2A2-4F6E-B3E9-735D43F95BD7}"/>
              </a:ext>
            </a:extLst>
          </p:cNvPr>
          <p:cNvGraphicFramePr>
            <a:graphicFrameLocks noGrp="1"/>
          </p:cNvGraphicFramePr>
          <p:nvPr/>
        </p:nvGraphicFramePr>
        <p:xfrm>
          <a:off x="578503" y="1600200"/>
          <a:ext cx="7986993" cy="4525963"/>
        </p:xfrm>
        <a:graphic>
          <a:graphicData uri="http://schemas.openxmlformats.org/drawingml/2006/table">
            <a:tbl>
              <a:tblPr/>
              <a:tblGrid>
                <a:gridCol w="2662331">
                  <a:extLst>
                    <a:ext uri="{9D8B030D-6E8A-4147-A177-3AD203B41FA5}">
                      <a16:colId xmlns:a16="http://schemas.microsoft.com/office/drawing/2014/main" val="2155235926"/>
                    </a:ext>
                  </a:extLst>
                </a:gridCol>
                <a:gridCol w="2662331">
                  <a:extLst>
                    <a:ext uri="{9D8B030D-6E8A-4147-A177-3AD203B41FA5}">
                      <a16:colId xmlns:a16="http://schemas.microsoft.com/office/drawing/2014/main" val="3894423449"/>
                    </a:ext>
                  </a:extLst>
                </a:gridCol>
                <a:gridCol w="2662331">
                  <a:extLst>
                    <a:ext uri="{9D8B030D-6E8A-4147-A177-3AD203B41FA5}">
                      <a16:colId xmlns:a16="http://schemas.microsoft.com/office/drawing/2014/main" val="3924367500"/>
                    </a:ext>
                  </a:extLst>
                </a:gridCol>
              </a:tblGrid>
              <a:tr h="354977">
                <a:tc>
                  <a:txBody>
                    <a:bodyPr/>
                    <a:lstStyle/>
                    <a:p>
                      <a:r>
                        <a:rPr lang="en-IN" sz="1700" b="1"/>
                        <a:t>Parameters</a:t>
                      </a:r>
                      <a:r>
                        <a:rPr lang="en-IN" sz="1700"/>
                        <a:t> </a:t>
                      </a:r>
                    </a:p>
                  </a:txBody>
                  <a:tcPr marL="88744" marR="88744" marT="44372" marB="44372" anchor="ctr">
                    <a:lnL>
                      <a:noFill/>
                    </a:lnL>
                    <a:lnR>
                      <a:noFill/>
                    </a:lnR>
                    <a:lnT>
                      <a:noFill/>
                    </a:lnT>
                    <a:lnB>
                      <a:noFill/>
                    </a:lnB>
                  </a:tcPr>
                </a:tc>
                <a:tc>
                  <a:txBody>
                    <a:bodyPr/>
                    <a:lstStyle/>
                    <a:p>
                      <a:r>
                        <a:rPr lang="en-IN" sz="1700" b="1"/>
                        <a:t>Reinforcement Learning</a:t>
                      </a:r>
                      <a:r>
                        <a:rPr lang="en-IN" sz="1700"/>
                        <a:t> </a:t>
                      </a:r>
                    </a:p>
                  </a:txBody>
                  <a:tcPr marL="88744" marR="88744" marT="44372" marB="44372" anchor="ctr">
                    <a:lnL>
                      <a:noFill/>
                    </a:lnL>
                    <a:lnR>
                      <a:noFill/>
                    </a:lnR>
                    <a:lnT>
                      <a:noFill/>
                    </a:lnT>
                    <a:lnB>
                      <a:noFill/>
                    </a:lnB>
                  </a:tcPr>
                </a:tc>
                <a:tc>
                  <a:txBody>
                    <a:bodyPr/>
                    <a:lstStyle/>
                    <a:p>
                      <a:r>
                        <a:rPr lang="en-IN" sz="1700" b="1"/>
                        <a:t>Supervised Learning</a:t>
                      </a:r>
                      <a:r>
                        <a:rPr lang="en-IN" sz="1700"/>
                        <a:t> </a:t>
                      </a:r>
                    </a:p>
                  </a:txBody>
                  <a:tcPr marL="88744" marR="88744" marT="44372" marB="44372" anchor="ctr">
                    <a:lnL>
                      <a:noFill/>
                    </a:lnL>
                    <a:lnR>
                      <a:noFill/>
                    </a:lnR>
                    <a:lnT>
                      <a:noFill/>
                    </a:lnT>
                    <a:lnB>
                      <a:noFill/>
                    </a:lnB>
                  </a:tcPr>
                </a:tc>
                <a:extLst>
                  <a:ext uri="{0D108BD9-81ED-4DB2-BD59-A6C34878D82A}">
                    <a16:rowId xmlns:a16="http://schemas.microsoft.com/office/drawing/2014/main" val="4147384564"/>
                  </a:ext>
                </a:extLst>
              </a:tr>
              <a:tr h="887444">
                <a:tc>
                  <a:txBody>
                    <a:bodyPr/>
                    <a:lstStyle/>
                    <a:p>
                      <a:r>
                        <a:rPr lang="en-IN" sz="1700"/>
                        <a:t>Decision style </a:t>
                      </a:r>
                    </a:p>
                  </a:txBody>
                  <a:tcPr marL="88744" marR="88744" marT="44372" marB="44372" anchor="ctr">
                    <a:lnL>
                      <a:noFill/>
                    </a:lnL>
                    <a:lnR>
                      <a:noFill/>
                    </a:lnR>
                    <a:lnT>
                      <a:noFill/>
                    </a:lnT>
                    <a:lnB>
                      <a:noFill/>
                    </a:lnB>
                  </a:tcPr>
                </a:tc>
                <a:tc>
                  <a:txBody>
                    <a:bodyPr/>
                    <a:lstStyle/>
                    <a:p>
                      <a:r>
                        <a:rPr lang="en-US" sz="1700"/>
                        <a:t>reinforcement learning helps you to take your decisions sequentially. </a:t>
                      </a:r>
                    </a:p>
                  </a:txBody>
                  <a:tcPr marL="88744" marR="88744" marT="44372" marB="44372" anchor="ctr">
                    <a:lnL>
                      <a:noFill/>
                    </a:lnL>
                    <a:lnR>
                      <a:noFill/>
                    </a:lnR>
                    <a:lnT>
                      <a:noFill/>
                    </a:lnT>
                    <a:lnB>
                      <a:noFill/>
                    </a:lnB>
                  </a:tcPr>
                </a:tc>
                <a:tc>
                  <a:txBody>
                    <a:bodyPr/>
                    <a:lstStyle/>
                    <a:p>
                      <a:r>
                        <a:rPr lang="en-US" sz="1700"/>
                        <a:t>In this method, a decision is made on the input given at the beginning. </a:t>
                      </a:r>
                    </a:p>
                  </a:txBody>
                  <a:tcPr marL="88744" marR="88744" marT="44372" marB="44372" anchor="ctr">
                    <a:lnL>
                      <a:noFill/>
                    </a:lnL>
                    <a:lnR>
                      <a:noFill/>
                    </a:lnR>
                    <a:lnT>
                      <a:noFill/>
                    </a:lnT>
                    <a:lnB>
                      <a:noFill/>
                    </a:lnB>
                  </a:tcPr>
                </a:tc>
                <a:extLst>
                  <a:ext uri="{0D108BD9-81ED-4DB2-BD59-A6C34878D82A}">
                    <a16:rowId xmlns:a16="http://schemas.microsoft.com/office/drawing/2014/main" val="1875950769"/>
                  </a:ext>
                </a:extLst>
              </a:tr>
              <a:tr h="621211">
                <a:tc>
                  <a:txBody>
                    <a:bodyPr/>
                    <a:lstStyle/>
                    <a:p>
                      <a:r>
                        <a:rPr lang="en-IN" sz="1700"/>
                        <a:t>Works on </a:t>
                      </a:r>
                    </a:p>
                  </a:txBody>
                  <a:tcPr marL="88744" marR="88744" marT="44372" marB="44372" anchor="ctr">
                    <a:lnL>
                      <a:noFill/>
                    </a:lnL>
                    <a:lnR>
                      <a:noFill/>
                    </a:lnR>
                    <a:lnT>
                      <a:noFill/>
                    </a:lnT>
                    <a:lnB>
                      <a:noFill/>
                    </a:lnB>
                  </a:tcPr>
                </a:tc>
                <a:tc>
                  <a:txBody>
                    <a:bodyPr/>
                    <a:lstStyle/>
                    <a:p>
                      <a:r>
                        <a:rPr lang="en-US" sz="1700"/>
                        <a:t>Works on interacting with the environment. </a:t>
                      </a:r>
                    </a:p>
                  </a:txBody>
                  <a:tcPr marL="88744" marR="88744" marT="44372" marB="44372" anchor="ctr">
                    <a:lnL>
                      <a:noFill/>
                    </a:lnL>
                    <a:lnR>
                      <a:noFill/>
                    </a:lnR>
                    <a:lnT>
                      <a:noFill/>
                    </a:lnT>
                    <a:lnB>
                      <a:noFill/>
                    </a:lnB>
                  </a:tcPr>
                </a:tc>
                <a:tc>
                  <a:txBody>
                    <a:bodyPr/>
                    <a:lstStyle/>
                    <a:p>
                      <a:r>
                        <a:rPr lang="en-US" sz="1700"/>
                        <a:t>Works on examples or given sample data. </a:t>
                      </a:r>
                    </a:p>
                  </a:txBody>
                  <a:tcPr marL="88744" marR="88744" marT="44372" marB="44372" anchor="ctr">
                    <a:lnL>
                      <a:noFill/>
                    </a:lnL>
                    <a:lnR>
                      <a:noFill/>
                    </a:lnR>
                    <a:lnT>
                      <a:noFill/>
                    </a:lnT>
                    <a:lnB>
                      <a:noFill/>
                    </a:lnB>
                  </a:tcPr>
                </a:tc>
                <a:extLst>
                  <a:ext uri="{0D108BD9-81ED-4DB2-BD59-A6C34878D82A}">
                    <a16:rowId xmlns:a16="http://schemas.microsoft.com/office/drawing/2014/main" val="2332562522"/>
                  </a:ext>
                </a:extLst>
              </a:tr>
              <a:tr h="1419910">
                <a:tc>
                  <a:txBody>
                    <a:bodyPr/>
                    <a:lstStyle/>
                    <a:p>
                      <a:r>
                        <a:rPr lang="en-IN" sz="1700"/>
                        <a:t>Dependency on decision </a:t>
                      </a:r>
                    </a:p>
                  </a:txBody>
                  <a:tcPr marL="88744" marR="88744" marT="44372" marB="44372" anchor="ctr">
                    <a:lnL>
                      <a:noFill/>
                    </a:lnL>
                    <a:lnR>
                      <a:noFill/>
                    </a:lnR>
                    <a:lnT>
                      <a:noFill/>
                    </a:lnT>
                    <a:lnB>
                      <a:noFill/>
                    </a:lnB>
                  </a:tcPr>
                </a:tc>
                <a:tc>
                  <a:txBody>
                    <a:bodyPr/>
                    <a:lstStyle/>
                    <a:p>
                      <a:r>
                        <a:rPr lang="en-US" sz="1700"/>
                        <a:t>In RL method learning decision is dependent. Therefore, you should give labels to all the dependent decisions. </a:t>
                      </a:r>
                    </a:p>
                  </a:txBody>
                  <a:tcPr marL="88744" marR="88744" marT="44372" marB="44372" anchor="ctr">
                    <a:lnL>
                      <a:noFill/>
                    </a:lnL>
                    <a:lnR>
                      <a:noFill/>
                    </a:lnR>
                    <a:lnT>
                      <a:noFill/>
                    </a:lnT>
                    <a:lnB>
                      <a:noFill/>
                    </a:lnB>
                  </a:tcPr>
                </a:tc>
                <a:tc>
                  <a:txBody>
                    <a:bodyPr/>
                    <a:lstStyle/>
                    <a:p>
                      <a:r>
                        <a:rPr lang="en-US" sz="1700"/>
                        <a:t>Supervised learning the decisions which are independent of each other, so labels are given for every decision. </a:t>
                      </a:r>
                    </a:p>
                  </a:txBody>
                  <a:tcPr marL="88744" marR="88744" marT="44372" marB="44372" anchor="ctr">
                    <a:lnL>
                      <a:noFill/>
                    </a:lnL>
                    <a:lnR>
                      <a:noFill/>
                    </a:lnR>
                    <a:lnT>
                      <a:noFill/>
                    </a:lnT>
                    <a:lnB>
                      <a:noFill/>
                    </a:lnB>
                  </a:tcPr>
                </a:tc>
                <a:extLst>
                  <a:ext uri="{0D108BD9-81ED-4DB2-BD59-A6C34878D82A}">
                    <a16:rowId xmlns:a16="http://schemas.microsoft.com/office/drawing/2014/main" val="1271994436"/>
                  </a:ext>
                </a:extLst>
              </a:tr>
              <a:tr h="887444">
                <a:tc>
                  <a:txBody>
                    <a:bodyPr/>
                    <a:lstStyle/>
                    <a:p>
                      <a:r>
                        <a:rPr lang="en-IN" sz="1700"/>
                        <a:t>Best suited </a:t>
                      </a:r>
                    </a:p>
                  </a:txBody>
                  <a:tcPr marL="88744" marR="88744" marT="44372" marB="44372" anchor="ctr">
                    <a:lnL>
                      <a:noFill/>
                    </a:lnL>
                    <a:lnR>
                      <a:noFill/>
                    </a:lnR>
                    <a:lnT>
                      <a:noFill/>
                    </a:lnT>
                    <a:lnB>
                      <a:noFill/>
                    </a:lnB>
                  </a:tcPr>
                </a:tc>
                <a:tc>
                  <a:txBody>
                    <a:bodyPr/>
                    <a:lstStyle/>
                    <a:p>
                      <a:r>
                        <a:rPr lang="en-US" sz="1700"/>
                        <a:t>Supports and work better in AI, where human interaction is prevalent. </a:t>
                      </a:r>
                    </a:p>
                  </a:txBody>
                  <a:tcPr marL="88744" marR="88744" marT="44372" marB="44372" anchor="ctr">
                    <a:lnL>
                      <a:noFill/>
                    </a:lnL>
                    <a:lnR>
                      <a:noFill/>
                    </a:lnR>
                    <a:lnT>
                      <a:noFill/>
                    </a:lnT>
                    <a:lnB>
                      <a:noFill/>
                    </a:lnB>
                  </a:tcPr>
                </a:tc>
                <a:tc>
                  <a:txBody>
                    <a:bodyPr/>
                    <a:lstStyle/>
                    <a:p>
                      <a:r>
                        <a:rPr lang="en-US" sz="1700"/>
                        <a:t>It is mostly operated with an interactive software system or applications. </a:t>
                      </a:r>
                    </a:p>
                  </a:txBody>
                  <a:tcPr marL="88744" marR="88744" marT="44372" marB="44372" anchor="ctr">
                    <a:lnL>
                      <a:noFill/>
                    </a:lnL>
                    <a:lnR>
                      <a:noFill/>
                    </a:lnR>
                    <a:lnT>
                      <a:noFill/>
                    </a:lnT>
                    <a:lnB>
                      <a:noFill/>
                    </a:lnB>
                  </a:tcPr>
                </a:tc>
                <a:extLst>
                  <a:ext uri="{0D108BD9-81ED-4DB2-BD59-A6C34878D82A}">
                    <a16:rowId xmlns:a16="http://schemas.microsoft.com/office/drawing/2014/main" val="809519954"/>
                  </a:ext>
                </a:extLst>
              </a:tr>
              <a:tr h="354977">
                <a:tc>
                  <a:txBody>
                    <a:bodyPr/>
                    <a:lstStyle/>
                    <a:p>
                      <a:r>
                        <a:rPr lang="en-IN" sz="1700"/>
                        <a:t>Example </a:t>
                      </a:r>
                    </a:p>
                  </a:txBody>
                  <a:tcPr marL="88744" marR="88744" marT="44372" marB="44372" anchor="ctr">
                    <a:lnL>
                      <a:noFill/>
                    </a:lnL>
                    <a:lnR>
                      <a:noFill/>
                    </a:lnR>
                    <a:lnT>
                      <a:noFill/>
                    </a:lnT>
                    <a:lnB>
                      <a:noFill/>
                    </a:lnB>
                  </a:tcPr>
                </a:tc>
                <a:tc>
                  <a:txBody>
                    <a:bodyPr/>
                    <a:lstStyle/>
                    <a:p>
                      <a:r>
                        <a:rPr lang="en-IN" sz="1700"/>
                        <a:t>Chess game </a:t>
                      </a:r>
                    </a:p>
                  </a:txBody>
                  <a:tcPr marL="88744" marR="88744" marT="44372" marB="44372" anchor="ctr">
                    <a:lnL>
                      <a:noFill/>
                    </a:lnL>
                    <a:lnR>
                      <a:noFill/>
                    </a:lnR>
                    <a:lnT>
                      <a:noFill/>
                    </a:lnT>
                    <a:lnB>
                      <a:noFill/>
                    </a:lnB>
                  </a:tcPr>
                </a:tc>
                <a:tc>
                  <a:txBody>
                    <a:bodyPr/>
                    <a:lstStyle/>
                    <a:p>
                      <a:r>
                        <a:rPr lang="en-IN" sz="1700" dirty="0"/>
                        <a:t>Object recognition </a:t>
                      </a:r>
                    </a:p>
                  </a:txBody>
                  <a:tcPr marL="88744" marR="88744" marT="44372" marB="44372" anchor="ctr">
                    <a:lnL>
                      <a:noFill/>
                    </a:lnL>
                    <a:lnR>
                      <a:noFill/>
                    </a:lnR>
                    <a:lnT>
                      <a:noFill/>
                    </a:lnT>
                    <a:lnB>
                      <a:noFill/>
                    </a:lnB>
                  </a:tcPr>
                </a:tc>
                <a:extLst>
                  <a:ext uri="{0D108BD9-81ED-4DB2-BD59-A6C34878D82A}">
                    <a16:rowId xmlns:a16="http://schemas.microsoft.com/office/drawing/2014/main" val="609692202"/>
                  </a:ext>
                </a:extLst>
              </a:tr>
            </a:tbl>
          </a:graphicData>
        </a:graphic>
      </p:graphicFrame>
      <p:sp>
        <p:nvSpPr>
          <p:cNvPr id="3" name="Rectangle 1">
            <a:extLst>
              <a:ext uri="{FF2B5EF4-FFF2-40B4-BE49-F238E27FC236}">
                <a16:creationId xmlns:a16="http://schemas.microsoft.com/office/drawing/2014/main" id="{8F7E7725-0E30-40AF-8F11-16F52584688D}"/>
              </a:ext>
            </a:extLst>
          </p:cNvPr>
          <p:cNvSpPr>
            <a:spLocks noChangeArrowheads="1"/>
          </p:cNvSpPr>
          <p:nvPr/>
        </p:nvSpPr>
        <p:spPr bwMode="auto">
          <a:xfrm>
            <a:off x="457200" y="1001857"/>
            <a:ext cx="56348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Reinforcement Learning vs. Supervised Learning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Footer Placeholder 4">
            <a:extLst>
              <a:ext uri="{FF2B5EF4-FFF2-40B4-BE49-F238E27FC236}">
                <a16:creationId xmlns:a16="http://schemas.microsoft.com/office/drawing/2014/main" id="{DB186A3E-823C-FC6A-B58D-D771550BB184}"/>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555823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5200D-F179-4F9B-91BB-E1A943EF4659}"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1185357"/>
            <a:ext cx="8229600" cy="4602163"/>
          </a:xfrm>
        </p:spPr>
        <p:txBody>
          <a:bodyPr>
            <a:normAutofit/>
          </a:bodyPr>
          <a:lstStyle/>
          <a:p>
            <a:pPr marL="0" indent="0">
              <a:buNone/>
            </a:pPr>
            <a:r>
              <a:rPr lang="en-US" sz="2000" b="1" dirty="0"/>
              <a:t>Applications of Reinforcement Learning</a:t>
            </a:r>
          </a:p>
          <a:p>
            <a:endParaRPr lang="en-US" sz="2000" b="1" dirty="0"/>
          </a:p>
          <a:p>
            <a:r>
              <a:rPr lang="en-US" sz="2000" dirty="0"/>
              <a:t>Here are applications of Reinforcement Learning: </a:t>
            </a:r>
          </a:p>
          <a:p>
            <a:pPr marL="0" indent="0">
              <a:buNone/>
            </a:pPr>
            <a:endParaRPr lang="en-US" sz="2000" dirty="0"/>
          </a:p>
          <a:p>
            <a:pPr>
              <a:buFont typeface="Arial" panose="020B0604020202020204" pitchFamily="34" charset="0"/>
              <a:buChar char="•"/>
            </a:pPr>
            <a:r>
              <a:rPr lang="en-US" sz="2000" dirty="0"/>
              <a:t>Robotics for industrial automation.</a:t>
            </a:r>
          </a:p>
          <a:p>
            <a:pPr>
              <a:buFont typeface="Arial" panose="020B0604020202020204" pitchFamily="34" charset="0"/>
              <a:buChar char="•"/>
            </a:pPr>
            <a:r>
              <a:rPr lang="en-US" sz="2000" dirty="0"/>
              <a:t>Business strategy planning</a:t>
            </a:r>
          </a:p>
          <a:p>
            <a:pPr>
              <a:buFont typeface="Arial" panose="020B0604020202020204" pitchFamily="34" charset="0"/>
              <a:buChar char="•"/>
            </a:pPr>
            <a:r>
              <a:rPr lang="en-US" sz="2000" dirty="0"/>
              <a:t>Machine learning and data processing</a:t>
            </a:r>
          </a:p>
          <a:p>
            <a:pPr>
              <a:buFont typeface="Arial" panose="020B0604020202020204" pitchFamily="34" charset="0"/>
              <a:buChar char="•"/>
            </a:pPr>
            <a:r>
              <a:rPr lang="en-US" sz="2000" dirty="0"/>
              <a:t>It helps you to create training systems that provide custom instruction and materials according to the requirement of students.</a:t>
            </a:r>
          </a:p>
          <a:p>
            <a:pPr>
              <a:buFont typeface="Arial" panose="020B0604020202020204" pitchFamily="34" charset="0"/>
              <a:buChar char="•"/>
            </a:pPr>
            <a:r>
              <a:rPr lang="en-US" sz="2000" dirty="0"/>
              <a:t>Aircraft control and robot motion control</a:t>
            </a:r>
          </a:p>
          <a:p>
            <a:pPr marL="287020" indent="-274320">
              <a:lnSpc>
                <a:spcPct val="150000"/>
              </a:lnSpc>
              <a:spcBef>
                <a:spcPts val="95"/>
              </a:spcBef>
              <a:buClr>
                <a:schemeClr val="tx1"/>
              </a:buClr>
              <a:buSzPct val="93181"/>
              <a:tabLst>
                <a:tab pos="286385" algn="l"/>
                <a:tab pos="287020" algn="l"/>
              </a:tabLst>
            </a:pPr>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F895C136-8A30-F8C9-7025-67611F919C18}"/>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243798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FCC17D-4232-408D-95FD-4027A015AA06}"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914401"/>
            <a:ext cx="8229600" cy="5213348"/>
          </a:xfrm>
        </p:spPr>
        <p:txBody>
          <a:bodyPr>
            <a:normAutofit lnSpcReduction="10000"/>
          </a:bodyPr>
          <a:lstStyle/>
          <a:p>
            <a:pPr marL="0" indent="0">
              <a:buNone/>
            </a:pPr>
            <a:r>
              <a:rPr lang="en-US" sz="2000" b="1" dirty="0"/>
              <a:t>Why use Reinforcement Learning?</a:t>
            </a:r>
          </a:p>
          <a:p>
            <a:r>
              <a:rPr lang="en-US" sz="2000" dirty="0"/>
              <a:t>Here are prime reasons for using Reinforcement Learning: </a:t>
            </a:r>
          </a:p>
          <a:p>
            <a:pPr>
              <a:buFont typeface="Arial" panose="020B0604020202020204" pitchFamily="34" charset="0"/>
              <a:buChar char="•"/>
            </a:pPr>
            <a:r>
              <a:rPr lang="en-US" sz="2000" dirty="0"/>
              <a:t>It helps you to find which situation needs an action</a:t>
            </a:r>
          </a:p>
          <a:p>
            <a:pPr>
              <a:buFont typeface="Arial" panose="020B0604020202020204" pitchFamily="34" charset="0"/>
              <a:buChar char="•"/>
            </a:pPr>
            <a:r>
              <a:rPr lang="en-US" sz="2000" dirty="0"/>
              <a:t>Helps you to discover which action yields the highest reward over the longer period.</a:t>
            </a:r>
          </a:p>
          <a:p>
            <a:pPr>
              <a:buFont typeface="Arial" panose="020B0604020202020204" pitchFamily="34" charset="0"/>
              <a:buChar char="•"/>
            </a:pPr>
            <a:r>
              <a:rPr lang="en-US" sz="2000" dirty="0"/>
              <a:t>Reinforcement Learning also provides the learning agent with a reward function. </a:t>
            </a:r>
          </a:p>
          <a:p>
            <a:pPr>
              <a:buFont typeface="Arial" panose="020B0604020202020204" pitchFamily="34" charset="0"/>
              <a:buChar char="•"/>
            </a:pPr>
            <a:r>
              <a:rPr lang="en-US" sz="2000" dirty="0"/>
              <a:t>It also allows it to figure out the best method for obtaining large rewards.</a:t>
            </a:r>
          </a:p>
          <a:p>
            <a:pPr marL="0" indent="0">
              <a:buNone/>
            </a:pPr>
            <a:endParaRPr lang="en-US" sz="2000" b="1" dirty="0"/>
          </a:p>
          <a:p>
            <a:pPr marL="0" indent="0">
              <a:buNone/>
            </a:pPr>
            <a:r>
              <a:rPr lang="en-US" sz="2000" b="1" dirty="0"/>
              <a:t>When Not to Use Reinforcement Learning?</a:t>
            </a:r>
          </a:p>
          <a:p>
            <a:r>
              <a:rPr lang="en-US" sz="2000" dirty="0"/>
              <a:t>You can't apply reinforcement learning model is all the situation. Here are some conditions when you should not use reinforcement learning model. </a:t>
            </a:r>
          </a:p>
          <a:p>
            <a:pPr>
              <a:buFont typeface="Arial" panose="020B0604020202020204" pitchFamily="34" charset="0"/>
              <a:buChar char="•"/>
            </a:pPr>
            <a:r>
              <a:rPr lang="en-US" sz="2000" dirty="0"/>
              <a:t>When you have enough data to solve the problem with a supervised learning method </a:t>
            </a:r>
          </a:p>
          <a:p>
            <a:pPr>
              <a:buFont typeface="Arial" panose="020B0604020202020204" pitchFamily="34" charset="0"/>
              <a:buChar char="•"/>
            </a:pPr>
            <a:r>
              <a:rPr lang="en-US" sz="2000" dirty="0"/>
              <a:t>You need to remember that Reinforcement Learning is computing-heavy and time-consuming. in particular when the action space is large. </a:t>
            </a:r>
          </a:p>
          <a:p>
            <a:pPr marL="287020" indent="-274320">
              <a:lnSpc>
                <a:spcPct val="150000"/>
              </a:lnSpc>
              <a:spcBef>
                <a:spcPts val="95"/>
              </a:spcBef>
              <a:buClr>
                <a:schemeClr val="tx1"/>
              </a:buClr>
              <a:buSzPct val="93181"/>
              <a:tabLst>
                <a:tab pos="286385" algn="l"/>
                <a:tab pos="287020" algn="l"/>
              </a:tabLst>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C932141C-AFB4-B6AE-EEC2-E11F533205B6}"/>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109448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8740A5-3D3A-4282-BF66-BD6AC845BA27}"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t>Reinforcement Learning</a:t>
            </a:r>
            <a:r>
              <a:rPr kumimoji="0" lang="en-US" sz="4000" b="0" i="0" u="none" strike="noStrike" kern="1200" cap="none" spc="0" normalizeH="0" baseline="0" noProof="0" dirty="0">
                <a:ln>
                  <a:noFill/>
                </a:ln>
                <a:solidFill>
                  <a:schemeClr val="dk1"/>
                </a:solidFill>
                <a:effectLst/>
                <a:uLnTx/>
                <a:uFillTx/>
                <a:latin typeface="+mn-lt"/>
                <a:ea typeface="+mn-ea"/>
                <a:cs typeface="+mn-cs"/>
              </a:rPr>
              <a:t>  (CO1,2,3,5)</a:t>
            </a:r>
          </a:p>
        </p:txBody>
      </p:sp>
      <p:sp>
        <p:nvSpPr>
          <p:cNvPr id="9" name="Content Placeholder 8"/>
          <p:cNvSpPr>
            <a:spLocks noGrp="1"/>
          </p:cNvSpPr>
          <p:nvPr>
            <p:ph idx="1"/>
          </p:nvPr>
        </p:nvSpPr>
        <p:spPr>
          <a:xfrm>
            <a:off x="685800" y="914401"/>
            <a:ext cx="8229600" cy="4873119"/>
          </a:xfrm>
        </p:spPr>
        <p:txBody>
          <a:bodyPr>
            <a:noAutofit/>
          </a:bodyPr>
          <a:lstStyle/>
          <a:p>
            <a:pPr marL="0" indent="0">
              <a:buNone/>
            </a:pPr>
            <a:r>
              <a:rPr lang="en-US" sz="2800" b="1" dirty="0"/>
              <a:t>Challenges of Reinforcement Learning</a:t>
            </a:r>
          </a:p>
          <a:p>
            <a:r>
              <a:rPr lang="en-US" sz="2800" dirty="0"/>
              <a:t>Here are the major challenges you will face while doing Reinforcement earning: </a:t>
            </a:r>
          </a:p>
          <a:p>
            <a:pPr>
              <a:buFont typeface="Arial" panose="020B0604020202020204" pitchFamily="34" charset="0"/>
              <a:buChar char="•"/>
            </a:pPr>
            <a:r>
              <a:rPr lang="en-US" sz="2800" dirty="0"/>
              <a:t>Feature/reward design which should be very involved </a:t>
            </a:r>
          </a:p>
          <a:p>
            <a:pPr>
              <a:buFont typeface="Arial" panose="020B0604020202020204" pitchFamily="34" charset="0"/>
              <a:buChar char="•"/>
            </a:pPr>
            <a:r>
              <a:rPr lang="en-US" sz="2800" dirty="0"/>
              <a:t>Parameters may affect the speed of learning. </a:t>
            </a:r>
          </a:p>
          <a:p>
            <a:pPr>
              <a:buFont typeface="Arial" panose="020B0604020202020204" pitchFamily="34" charset="0"/>
              <a:buChar char="•"/>
            </a:pPr>
            <a:r>
              <a:rPr lang="en-US" sz="2800" dirty="0"/>
              <a:t>Realistic environments can have partial observability. </a:t>
            </a:r>
          </a:p>
          <a:p>
            <a:pPr>
              <a:buFont typeface="Arial" panose="020B0604020202020204" pitchFamily="34" charset="0"/>
              <a:buChar char="•"/>
            </a:pPr>
            <a:r>
              <a:rPr lang="en-US" sz="2800" dirty="0"/>
              <a:t>Too much Reinforcement may lead to an overload of states which can diminish the results. </a:t>
            </a:r>
          </a:p>
          <a:p>
            <a:pPr>
              <a:buFont typeface="Arial" panose="020B0604020202020204" pitchFamily="34" charset="0"/>
              <a:buChar char="•"/>
            </a:pPr>
            <a:r>
              <a:rPr lang="en-US" sz="2800" dirty="0"/>
              <a:t>Realistic environments can be non-stationary. </a:t>
            </a:r>
          </a:p>
          <a:p>
            <a:pPr marL="12700" indent="0">
              <a:lnSpc>
                <a:spcPct val="150000"/>
              </a:lnSpc>
              <a:spcBef>
                <a:spcPts val="95"/>
              </a:spcBef>
              <a:buClr>
                <a:schemeClr val="tx1"/>
              </a:buClr>
              <a:buSzPct val="93181"/>
              <a:buNone/>
              <a:tabLst>
                <a:tab pos="286385" algn="l"/>
                <a:tab pos="287020" algn="l"/>
              </a:tabLst>
            </a:pPr>
            <a:endParaRPr lang="en-US" sz="2800" dirty="0"/>
          </a:p>
          <a:p>
            <a:pPr marL="287020" indent="-274320">
              <a:lnSpc>
                <a:spcPct val="150000"/>
              </a:lnSpc>
              <a:spcBef>
                <a:spcPts val="95"/>
              </a:spcBef>
              <a:buClr>
                <a:schemeClr val="tx1"/>
              </a:buClr>
              <a:buSzPct val="93181"/>
              <a:tabLst>
                <a:tab pos="286385" algn="l"/>
                <a:tab pos="287020" algn="l"/>
              </a:tabLst>
            </a:pP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5</a:t>
            </a:r>
          </a:p>
        </p:txBody>
      </p:sp>
      <p:sp>
        <p:nvSpPr>
          <p:cNvPr id="2" name="Footer Placeholder 1">
            <a:extLst>
              <a:ext uri="{FF2B5EF4-FFF2-40B4-BE49-F238E27FC236}">
                <a16:creationId xmlns:a16="http://schemas.microsoft.com/office/drawing/2014/main" id="{E887D324-7F80-7A92-FC6E-13E3237E82DC}"/>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3239502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5D25CA-8AEE-470B-B194-1C755D458853}" type="datetime1">
              <a:rPr lang="en-US" smtClean="0"/>
              <a:t>5/7/2023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t>Assignment 1: </a:t>
            </a:r>
          </a:p>
        </p:txBody>
      </p:sp>
      <p:sp>
        <p:nvSpPr>
          <p:cNvPr id="9" name="Content Placeholder 8"/>
          <p:cNvSpPr>
            <a:spLocks noGrp="1"/>
          </p:cNvSpPr>
          <p:nvPr>
            <p:ph idx="1"/>
          </p:nvPr>
        </p:nvSpPr>
        <p:spPr>
          <a:xfrm>
            <a:off x="723900" y="609601"/>
            <a:ext cx="8229600" cy="5867399"/>
          </a:xfrm>
        </p:spPr>
        <p:txBody>
          <a:bodyPr>
            <a:normAutofit/>
          </a:bodyPr>
          <a:lstStyle/>
          <a:p>
            <a:pPr marL="355600">
              <a:lnSpc>
                <a:spcPct val="150000"/>
              </a:lnSpc>
              <a:spcBef>
                <a:spcPts val="95"/>
              </a:spcBef>
              <a:buClr>
                <a:schemeClr val="tx1"/>
              </a:buClr>
              <a:buSzPct val="93181"/>
              <a:tabLst>
                <a:tab pos="286385" algn="l"/>
                <a:tab pos="287020" algn="l"/>
              </a:tabLst>
            </a:pPr>
            <a:endParaRPr lang="en-US" sz="1400" dirty="0">
              <a:effectLst/>
              <a:latin typeface="Arial" panose="020B0604020202020204" pitchFamily="34" charset="0"/>
            </a:endParaRPr>
          </a:p>
          <a:p>
            <a:pPr marL="355600" algn="just">
              <a:lnSpc>
                <a:spcPct val="150000"/>
              </a:lnSpc>
              <a:spcBef>
                <a:spcPts val="95"/>
              </a:spcBef>
              <a:buClr>
                <a:schemeClr val="tx1"/>
              </a:buClr>
              <a:buSzPct val="93181"/>
              <a:buFont typeface="+mj-lt"/>
              <a:buAutoNum type="arabicPeriod"/>
              <a:tabLst>
                <a:tab pos="286385" algn="l"/>
                <a:tab pos="287020" algn="l"/>
              </a:tabLst>
            </a:pPr>
            <a:r>
              <a:rPr lang="en-US" sz="2400" b="1" dirty="0"/>
              <a:t>What is </a:t>
            </a:r>
            <a:r>
              <a:rPr lang="en-US" sz="2400" b="1" i="1" dirty="0"/>
              <a:t>Reinforcement Learning</a:t>
            </a:r>
            <a:r>
              <a:rPr lang="en-US" sz="2400" b="1" dirty="0"/>
              <a:t>? How does it compare with other ML techniques?</a:t>
            </a:r>
          </a:p>
          <a:p>
            <a:pPr marL="355600" algn="just">
              <a:lnSpc>
                <a:spcPct val="150000"/>
              </a:lnSpc>
              <a:spcBef>
                <a:spcPts val="95"/>
              </a:spcBef>
              <a:buClr>
                <a:schemeClr val="tx1"/>
              </a:buClr>
              <a:buSzPct val="93181"/>
              <a:buFont typeface="+mj-lt"/>
              <a:buAutoNum type="arabicPeriod"/>
              <a:tabLst>
                <a:tab pos="286385" algn="l"/>
                <a:tab pos="287020" algn="l"/>
              </a:tabLst>
            </a:pPr>
            <a:r>
              <a:rPr lang="en-US" sz="2400" b="1" dirty="0"/>
              <a:t>How to define </a:t>
            </a:r>
            <a:r>
              <a:rPr lang="en-US" sz="2400" b="1" i="1" dirty="0"/>
              <a:t>States</a:t>
            </a:r>
            <a:r>
              <a:rPr lang="en-US" sz="2400" b="1" dirty="0"/>
              <a:t> in Reinforcement Learning?</a:t>
            </a:r>
          </a:p>
          <a:p>
            <a:pPr marL="355600" algn="just">
              <a:lnSpc>
                <a:spcPct val="150000"/>
              </a:lnSpc>
              <a:spcBef>
                <a:spcPts val="95"/>
              </a:spcBef>
              <a:buClr>
                <a:schemeClr val="tx1"/>
              </a:buClr>
              <a:buSzPct val="93181"/>
              <a:buFont typeface="+mj-lt"/>
              <a:buAutoNum type="arabicPeriod"/>
              <a:tabLst>
                <a:tab pos="286385" algn="l"/>
                <a:tab pos="287020" algn="l"/>
              </a:tabLst>
            </a:pPr>
            <a:r>
              <a:rPr lang="en-US" sz="2400" b="1" dirty="0"/>
              <a:t>Name some </a:t>
            </a:r>
            <a:r>
              <a:rPr lang="en-US" sz="2400" b="1" i="1" dirty="0"/>
              <a:t>approaches or algorithms</a:t>
            </a:r>
            <a:r>
              <a:rPr lang="en-US" sz="2400" b="1" dirty="0"/>
              <a:t> you know in to solve a problem in Reinforcement Learning</a:t>
            </a:r>
          </a:p>
          <a:p>
            <a:pPr marL="355600" algn="just">
              <a:lnSpc>
                <a:spcPct val="150000"/>
              </a:lnSpc>
              <a:spcBef>
                <a:spcPts val="95"/>
              </a:spcBef>
              <a:buClr>
                <a:schemeClr val="tx1"/>
              </a:buClr>
              <a:buSzPct val="93181"/>
              <a:buFont typeface="+mj-lt"/>
              <a:buAutoNum type="arabicPeriod"/>
              <a:tabLst>
                <a:tab pos="286385" algn="l"/>
                <a:tab pos="287020" algn="l"/>
              </a:tabLst>
            </a:pPr>
            <a:r>
              <a:rPr lang="en-US" sz="2400" b="1" dirty="0"/>
              <a:t>Provide an intuitive explanation of what is a </a:t>
            </a:r>
            <a:r>
              <a:rPr lang="en-US" sz="2400" b="1" i="1" dirty="0"/>
              <a:t>Policy</a:t>
            </a:r>
            <a:r>
              <a:rPr lang="en-US" sz="2400" b="1" dirty="0"/>
              <a:t> in Reinforcement learning</a:t>
            </a:r>
          </a:p>
          <a:p>
            <a:pPr marL="355600" algn="just">
              <a:lnSpc>
                <a:spcPct val="150000"/>
              </a:lnSpc>
              <a:spcBef>
                <a:spcPts val="95"/>
              </a:spcBef>
              <a:buClr>
                <a:schemeClr val="tx1"/>
              </a:buClr>
              <a:buSzPct val="93181"/>
              <a:buFont typeface="+mj-lt"/>
              <a:buAutoNum type="arabicPeriod"/>
              <a:tabLst>
                <a:tab pos="286385" algn="l"/>
                <a:tab pos="287020" algn="l"/>
              </a:tabLst>
            </a:pPr>
            <a:r>
              <a:rPr lang="en-US" sz="2400" b="1" dirty="0"/>
              <a:t>What are the </a:t>
            </a:r>
            <a:r>
              <a:rPr lang="en-US" sz="2400" b="1" i="1" dirty="0"/>
              <a:t>steps</a:t>
            </a:r>
            <a:r>
              <a:rPr lang="en-US" sz="2400" b="1" dirty="0"/>
              <a:t> involved in a typical </a:t>
            </a:r>
            <a:r>
              <a:rPr lang="en-US" sz="2400" b="1" i="1" dirty="0"/>
              <a:t>Reinforcement Learning</a:t>
            </a:r>
            <a:r>
              <a:rPr lang="en-US" sz="2400" b="1" dirty="0"/>
              <a:t> algorithm?</a:t>
            </a:r>
          </a:p>
          <a:p>
            <a:pPr marL="287020" indent="-274320">
              <a:lnSpc>
                <a:spcPct val="150000"/>
              </a:lnSpc>
              <a:spcBef>
                <a:spcPts val="95"/>
              </a:spcBef>
              <a:buClr>
                <a:schemeClr val="tx1"/>
              </a:buClr>
              <a:buSzPct val="93181"/>
              <a:tabLst>
                <a:tab pos="286385" algn="l"/>
                <a:tab pos="287020" algn="l"/>
              </a:tabLst>
            </a:pPr>
            <a:endParaRPr lang="en-US" sz="2200" dirty="0"/>
          </a:p>
          <a:p>
            <a:pPr marL="287020" indent="-274320">
              <a:lnSpc>
                <a:spcPct val="150000"/>
              </a:lnSpc>
              <a:spcBef>
                <a:spcPts val="95"/>
              </a:spcBef>
              <a:buClr>
                <a:schemeClr val="tx1"/>
              </a:buClr>
              <a:buSzPct val="93181"/>
              <a:tabLst>
                <a:tab pos="286385" algn="l"/>
                <a:tab pos="287020" algn="l"/>
              </a:tabLst>
            </a:pPr>
            <a:endParaRPr lang="en-US" sz="2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914400"/>
          </a:xfrm>
          <a:prstGeom prst="rect">
            <a:avLst/>
          </a:prstGeom>
          <a:noFill/>
        </p:spPr>
      </p:pic>
      <p:sp>
        <p:nvSpPr>
          <p:cNvPr id="10" name="Footer Placeholder 4"/>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055     ML     Unit 1</a:t>
            </a:r>
          </a:p>
        </p:txBody>
      </p:sp>
      <p:sp>
        <p:nvSpPr>
          <p:cNvPr id="2" name="Footer Placeholder 1">
            <a:extLst>
              <a:ext uri="{FF2B5EF4-FFF2-40B4-BE49-F238E27FC236}">
                <a16:creationId xmlns:a16="http://schemas.microsoft.com/office/drawing/2014/main" id="{59B6FA23-4883-9ED6-EC3F-FF824C4B7738}"/>
              </a:ext>
            </a:extLst>
          </p:cNvPr>
          <p:cNvSpPr>
            <a:spLocks noGrp="1"/>
          </p:cNvSpPr>
          <p:nvPr>
            <p:ph type="ftr" sz="quarter" idx="11"/>
          </p:nvPr>
        </p:nvSpPr>
        <p:spPr/>
        <p:txBody>
          <a:bodyPr/>
          <a:lstStyle/>
          <a:p>
            <a:r>
              <a:rPr lang="fi-FI"/>
              <a:t>Ms. Alisha Sikri    ACSML0401     ML     Unit 3</a:t>
            </a:r>
            <a:endParaRPr lang="en-US" dirty="0"/>
          </a:p>
        </p:txBody>
      </p:sp>
    </p:spTree>
    <p:extLst>
      <p:ext uri="{BB962C8B-B14F-4D97-AF65-F5344CB8AC3E}">
        <p14:creationId xmlns:p14="http://schemas.microsoft.com/office/powerpoint/2010/main" val="1535162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76400"/>
            <a:ext cx="7696200" cy="738664"/>
          </a:xfrm>
          <a:prstGeom prst="rect">
            <a:avLst/>
          </a:prstGeom>
        </p:spPr>
        <p:txBody>
          <a:bodyPr wrap="square">
            <a:spAutoFit/>
          </a:bodyPr>
          <a:lstStyle/>
          <a:p>
            <a:br>
              <a:rPr lang="en-US" sz="2400" dirty="0"/>
            </a:br>
            <a:endParaRPr lang="en-US" dirty="0"/>
          </a:p>
        </p:txBody>
      </p:sp>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Daily Quiz</a:t>
            </a:r>
            <a:endParaRPr lang="en-US" sz="3000" dirty="0"/>
          </a:p>
        </p:txBody>
      </p:sp>
      <p:sp>
        <p:nvSpPr>
          <p:cNvPr id="8" name="Date Placeholder 7"/>
          <p:cNvSpPr>
            <a:spLocks noGrp="1"/>
          </p:cNvSpPr>
          <p:nvPr>
            <p:ph type="dt" sz="half" idx="10"/>
          </p:nvPr>
        </p:nvSpPr>
        <p:spPr/>
        <p:txBody>
          <a:bodyPr/>
          <a:lstStyle/>
          <a:p>
            <a:fld id="{1DE17E78-9598-4ACC-B5A7-C4968AEA4C24}"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65</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
        <p:nvSpPr>
          <p:cNvPr id="11" name="TextBox 10">
            <a:extLst>
              <a:ext uri="{FF2B5EF4-FFF2-40B4-BE49-F238E27FC236}">
                <a16:creationId xmlns:a16="http://schemas.microsoft.com/office/drawing/2014/main" id="{014150FC-D891-0A97-EA87-24A463F5F9D3}"/>
              </a:ext>
            </a:extLst>
          </p:cNvPr>
          <p:cNvSpPr txBox="1"/>
          <p:nvPr/>
        </p:nvSpPr>
        <p:spPr>
          <a:xfrm>
            <a:off x="457200" y="1072040"/>
            <a:ext cx="8534400" cy="5632311"/>
          </a:xfrm>
          <a:prstGeom prst="rect">
            <a:avLst/>
          </a:prstGeom>
          <a:noFill/>
        </p:spPr>
        <p:txBody>
          <a:bodyPr wrap="square">
            <a:spAutoFit/>
          </a:bodyPr>
          <a:lstStyle/>
          <a:p>
            <a:r>
              <a:rPr lang="en-US" dirty="0"/>
              <a:t>1. Which of the following is not Advantages of reinforcement learning?</a:t>
            </a:r>
          </a:p>
          <a:p>
            <a:endParaRPr lang="en-US" dirty="0"/>
          </a:p>
          <a:p>
            <a:r>
              <a:rPr lang="en-US" dirty="0"/>
              <a:t>    A) Maximizes Performance</a:t>
            </a:r>
          </a:p>
          <a:p>
            <a:r>
              <a:rPr lang="en-US" dirty="0"/>
              <a:t>    B) Sustain Change for a long period of time</a:t>
            </a:r>
          </a:p>
          <a:p>
            <a:r>
              <a:rPr lang="en-US" dirty="0"/>
              <a:t>    C) Too much Reinforcement can lead to overload of states which can diminish the results</a:t>
            </a:r>
          </a:p>
          <a:p>
            <a:r>
              <a:rPr lang="en-US" dirty="0"/>
              <a:t>    D) None of these</a:t>
            </a:r>
          </a:p>
          <a:p>
            <a:endParaRPr lang="en-US" dirty="0"/>
          </a:p>
          <a:p>
            <a:r>
              <a:rPr lang="en-US" dirty="0"/>
              <a:t>ANSWER= C) Too much Reinforcement can lead to overload of states which can diminish the results</a:t>
            </a:r>
          </a:p>
          <a:p>
            <a:endParaRPr lang="en-US" dirty="0"/>
          </a:p>
          <a:p>
            <a:r>
              <a:rPr lang="en-US" dirty="0"/>
              <a:t>2. Reinforcement learning is one of ______ basic machine learning paradigms</a:t>
            </a:r>
          </a:p>
          <a:p>
            <a:endParaRPr lang="en-US" dirty="0"/>
          </a:p>
          <a:p>
            <a:r>
              <a:rPr lang="en-US" dirty="0"/>
              <a:t>    A) 5</a:t>
            </a:r>
          </a:p>
          <a:p>
            <a:r>
              <a:rPr lang="en-US" dirty="0"/>
              <a:t>    B) 4</a:t>
            </a:r>
          </a:p>
          <a:p>
            <a:r>
              <a:rPr lang="en-US" dirty="0"/>
              <a:t>    C) 2</a:t>
            </a:r>
          </a:p>
          <a:p>
            <a:r>
              <a:rPr lang="en-US" dirty="0"/>
              <a:t>    D) 3</a:t>
            </a:r>
          </a:p>
          <a:p>
            <a:endParaRPr lang="en-US" dirty="0"/>
          </a:p>
          <a:p>
            <a:r>
              <a:rPr lang="en-US" dirty="0"/>
              <a:t>ANSWER= D) 3 </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219200"/>
            <a:ext cx="7696200" cy="738664"/>
          </a:xfrm>
          <a:prstGeom prst="rect">
            <a:avLst/>
          </a:prstGeom>
        </p:spPr>
        <p:txBody>
          <a:bodyPr wrap="square">
            <a:spAutoFit/>
          </a:bodyPr>
          <a:lstStyle/>
          <a:p>
            <a:br>
              <a:rPr lang="en-US" sz="2400" dirty="0"/>
            </a:br>
            <a:endParaRPr lang="en-US" dirty="0"/>
          </a:p>
        </p:txBody>
      </p:sp>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Daily Quiz</a:t>
            </a:r>
            <a:endParaRPr lang="en-US" sz="3000" dirty="0"/>
          </a:p>
        </p:txBody>
      </p:sp>
      <p:sp>
        <p:nvSpPr>
          <p:cNvPr id="8" name="Date Placeholder 7"/>
          <p:cNvSpPr>
            <a:spLocks noGrp="1"/>
          </p:cNvSpPr>
          <p:nvPr>
            <p:ph type="dt" sz="half" idx="10"/>
          </p:nvPr>
        </p:nvSpPr>
        <p:spPr/>
        <p:txBody>
          <a:bodyPr/>
          <a:lstStyle/>
          <a:p>
            <a:fld id="{1DBE1ED9-8CE6-4957-87B3-EED2F0D45B8A}"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66</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
        <p:nvSpPr>
          <p:cNvPr id="11" name="TextBox 10">
            <a:extLst>
              <a:ext uri="{FF2B5EF4-FFF2-40B4-BE49-F238E27FC236}">
                <a16:creationId xmlns:a16="http://schemas.microsoft.com/office/drawing/2014/main" id="{1D946688-27DB-62AE-47A9-D09B6415158B}"/>
              </a:ext>
            </a:extLst>
          </p:cNvPr>
          <p:cNvSpPr txBox="1"/>
          <p:nvPr/>
        </p:nvSpPr>
        <p:spPr>
          <a:xfrm>
            <a:off x="190500" y="1001038"/>
            <a:ext cx="8762999" cy="5355312"/>
          </a:xfrm>
          <a:prstGeom prst="rect">
            <a:avLst/>
          </a:prstGeom>
          <a:noFill/>
        </p:spPr>
        <p:txBody>
          <a:bodyPr wrap="square">
            <a:spAutoFit/>
          </a:bodyPr>
          <a:lstStyle/>
          <a:p>
            <a:r>
              <a:rPr lang="en-US" dirty="0"/>
              <a:t>3. ________is a type of Machine Learning paradigms in which a learning algorithm is trained not on preset data but rather based on a feedback system.</a:t>
            </a:r>
          </a:p>
          <a:p>
            <a:endParaRPr lang="en-US" dirty="0"/>
          </a:p>
          <a:p>
            <a:r>
              <a:rPr lang="en-US" dirty="0"/>
              <a:t>    A) Supervised learning</a:t>
            </a:r>
          </a:p>
          <a:p>
            <a:r>
              <a:rPr lang="en-US" dirty="0"/>
              <a:t>    B) Unsupervised learning</a:t>
            </a:r>
          </a:p>
          <a:p>
            <a:r>
              <a:rPr lang="en-US" dirty="0"/>
              <a:t>    C) Reinforcement Learning</a:t>
            </a:r>
          </a:p>
          <a:p>
            <a:r>
              <a:rPr lang="en-US" dirty="0"/>
              <a:t>    D) None of the above </a:t>
            </a:r>
          </a:p>
          <a:p>
            <a:endParaRPr lang="en-US" dirty="0"/>
          </a:p>
          <a:p>
            <a:r>
              <a:rPr lang="en-US" dirty="0"/>
              <a:t>ANSWER= C) Reinforcement Learning </a:t>
            </a:r>
          </a:p>
          <a:p>
            <a:endParaRPr lang="en-IN" dirty="0"/>
          </a:p>
          <a:p>
            <a:r>
              <a:rPr lang="en-US" dirty="0"/>
              <a:t>4. There are _______ types of reinforcement.</a:t>
            </a:r>
          </a:p>
          <a:p>
            <a:endParaRPr lang="en-US" dirty="0"/>
          </a:p>
          <a:p>
            <a:r>
              <a:rPr lang="en-US" dirty="0"/>
              <a:t>    A) 3</a:t>
            </a:r>
          </a:p>
          <a:p>
            <a:r>
              <a:rPr lang="en-US" dirty="0"/>
              <a:t>    B) 2</a:t>
            </a:r>
          </a:p>
          <a:p>
            <a:r>
              <a:rPr lang="en-US" dirty="0"/>
              <a:t>    C) 4</a:t>
            </a:r>
          </a:p>
          <a:p>
            <a:r>
              <a:rPr lang="en-US" dirty="0"/>
              <a:t>    D) None of these</a:t>
            </a:r>
          </a:p>
          <a:p>
            <a:endParaRPr lang="en-US" dirty="0"/>
          </a:p>
          <a:p>
            <a:r>
              <a:rPr lang="en-US" dirty="0"/>
              <a:t>ANSWER= B) 2</a:t>
            </a:r>
          </a:p>
          <a:p>
            <a:r>
              <a:rPr lang="en-US" dirty="0"/>
              <a:t>Explain:- there are 2 types of reinforcement which are positive and negative </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Glossary Questions </a:t>
            </a:r>
            <a:endParaRPr lang="en-US" sz="3000" dirty="0"/>
          </a:p>
        </p:txBody>
      </p:sp>
      <p:sp>
        <p:nvSpPr>
          <p:cNvPr id="8" name="Date Placeholder 7"/>
          <p:cNvSpPr>
            <a:spLocks noGrp="1"/>
          </p:cNvSpPr>
          <p:nvPr>
            <p:ph type="dt" sz="half" idx="10"/>
          </p:nvPr>
        </p:nvSpPr>
        <p:spPr/>
        <p:txBody>
          <a:bodyPr/>
          <a:lstStyle/>
          <a:p>
            <a:fld id="{8A0A626D-60EC-4204-A3DE-E17C0B7DB31B}"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67</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
        <p:nvSpPr>
          <p:cNvPr id="11" name="TextBox 10">
            <a:extLst>
              <a:ext uri="{FF2B5EF4-FFF2-40B4-BE49-F238E27FC236}">
                <a16:creationId xmlns:a16="http://schemas.microsoft.com/office/drawing/2014/main" id="{0760E2F5-2088-8A93-FBF3-843D4A42290D}"/>
              </a:ext>
            </a:extLst>
          </p:cNvPr>
          <p:cNvSpPr txBox="1"/>
          <p:nvPr/>
        </p:nvSpPr>
        <p:spPr>
          <a:xfrm>
            <a:off x="220038" y="762000"/>
            <a:ext cx="8915400" cy="5909310"/>
          </a:xfrm>
          <a:prstGeom prst="rect">
            <a:avLst/>
          </a:prstGeom>
          <a:noFill/>
        </p:spPr>
        <p:txBody>
          <a:bodyPr wrap="square">
            <a:spAutoFit/>
          </a:bodyPr>
          <a:lstStyle/>
          <a:p>
            <a:r>
              <a:rPr lang="en-US" dirty="0"/>
              <a:t>1._______ is an area of Machine Learning in which about taking suitable action to maximize reward in a particular situation.</a:t>
            </a:r>
          </a:p>
          <a:p>
            <a:endParaRPr lang="en-US" dirty="0"/>
          </a:p>
          <a:p>
            <a:r>
              <a:rPr lang="en-US" dirty="0"/>
              <a:t> A) Supervised learning</a:t>
            </a:r>
          </a:p>
          <a:p>
            <a:r>
              <a:rPr lang="en-US" dirty="0"/>
              <a:t>    B) unsupervised learning</a:t>
            </a:r>
          </a:p>
          <a:p>
            <a:r>
              <a:rPr lang="en-US" dirty="0"/>
              <a:t>    C) Reinforcement learning</a:t>
            </a:r>
          </a:p>
          <a:p>
            <a:r>
              <a:rPr lang="en-US" dirty="0"/>
              <a:t>    D) None of these</a:t>
            </a:r>
          </a:p>
          <a:p>
            <a:endParaRPr lang="en-US" dirty="0"/>
          </a:p>
          <a:p>
            <a:r>
              <a:rPr lang="en-US" dirty="0"/>
              <a:t>ANSWER= C) Reinforcement learning</a:t>
            </a:r>
          </a:p>
          <a:p>
            <a:r>
              <a:rPr lang="en-US" dirty="0"/>
              <a:t>Explain:-Reinforcement learning is an area of Machine Learning. It is about taking suitable action to maximize reward in a particular situation.</a:t>
            </a:r>
          </a:p>
          <a:p>
            <a:endParaRPr lang="en-US" dirty="0"/>
          </a:p>
          <a:p>
            <a:r>
              <a:rPr lang="en-US" dirty="0"/>
              <a:t> 2._______is all about making decisions sequentially</a:t>
            </a:r>
          </a:p>
          <a:p>
            <a:endParaRPr lang="en-US" dirty="0"/>
          </a:p>
          <a:p>
            <a:r>
              <a:rPr lang="en-US" dirty="0"/>
              <a:t>    A) Supervised learning</a:t>
            </a:r>
          </a:p>
          <a:p>
            <a:r>
              <a:rPr lang="en-US" dirty="0"/>
              <a:t>    B) unsupervised learning</a:t>
            </a:r>
          </a:p>
          <a:p>
            <a:r>
              <a:rPr lang="en-US" dirty="0"/>
              <a:t>    C) Reinforcement learning</a:t>
            </a:r>
          </a:p>
          <a:p>
            <a:r>
              <a:rPr lang="en-US" dirty="0"/>
              <a:t>    D) None of these</a:t>
            </a:r>
          </a:p>
          <a:p>
            <a:endParaRPr lang="en-US" dirty="0"/>
          </a:p>
          <a:p>
            <a:r>
              <a:rPr lang="en-US" dirty="0"/>
              <a:t>ANSWER= C) Reinforcement learning</a:t>
            </a:r>
          </a:p>
          <a:p>
            <a:r>
              <a:rPr lang="en-US" dirty="0"/>
              <a:t>Explain:- Reinforcement learning is all about making decisions sequentially. </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Glossary Questions </a:t>
            </a:r>
            <a:endParaRPr lang="en-US" sz="3000" dirty="0"/>
          </a:p>
        </p:txBody>
      </p:sp>
      <p:sp>
        <p:nvSpPr>
          <p:cNvPr id="8" name="Date Placeholder 7"/>
          <p:cNvSpPr>
            <a:spLocks noGrp="1"/>
          </p:cNvSpPr>
          <p:nvPr>
            <p:ph type="dt" sz="half" idx="10"/>
          </p:nvPr>
        </p:nvSpPr>
        <p:spPr/>
        <p:txBody>
          <a:bodyPr/>
          <a:lstStyle/>
          <a:p>
            <a:fld id="{B5FF2984-E0C5-4C66-AD52-AD7C714798B6}"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68</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
        <p:nvSpPr>
          <p:cNvPr id="11" name="TextBox 10">
            <a:extLst>
              <a:ext uri="{FF2B5EF4-FFF2-40B4-BE49-F238E27FC236}">
                <a16:creationId xmlns:a16="http://schemas.microsoft.com/office/drawing/2014/main" id="{66784B9D-5021-5539-CAA1-B34A63B5E303}"/>
              </a:ext>
            </a:extLst>
          </p:cNvPr>
          <p:cNvSpPr txBox="1"/>
          <p:nvPr/>
        </p:nvSpPr>
        <p:spPr>
          <a:xfrm>
            <a:off x="354458" y="812165"/>
            <a:ext cx="8763000" cy="5909310"/>
          </a:xfrm>
          <a:prstGeom prst="rect">
            <a:avLst/>
          </a:prstGeom>
          <a:noFill/>
        </p:spPr>
        <p:txBody>
          <a:bodyPr wrap="square">
            <a:spAutoFit/>
          </a:bodyPr>
          <a:lstStyle/>
          <a:p>
            <a:r>
              <a:rPr lang="en-US" dirty="0"/>
              <a:t> 3.In_________ output depends on the state of the current input and the next input depends on the output of the previous input.</a:t>
            </a:r>
          </a:p>
          <a:p>
            <a:endParaRPr lang="en-US" dirty="0"/>
          </a:p>
          <a:p>
            <a:r>
              <a:rPr lang="en-US" dirty="0"/>
              <a:t>    A) Supervised learning</a:t>
            </a:r>
          </a:p>
          <a:p>
            <a:r>
              <a:rPr lang="en-US" dirty="0"/>
              <a:t>    B) unsupervised learning</a:t>
            </a:r>
          </a:p>
          <a:p>
            <a:r>
              <a:rPr lang="en-US" dirty="0"/>
              <a:t>    C) Reinforcement learning</a:t>
            </a:r>
          </a:p>
          <a:p>
            <a:r>
              <a:rPr lang="en-US" dirty="0"/>
              <a:t>    D) None of these</a:t>
            </a:r>
          </a:p>
          <a:p>
            <a:endParaRPr lang="en-US" dirty="0"/>
          </a:p>
          <a:p>
            <a:r>
              <a:rPr lang="en-US" dirty="0"/>
              <a:t>ANSWER= C) Reinforcement learning</a:t>
            </a:r>
          </a:p>
          <a:p>
            <a:r>
              <a:rPr lang="en-US" dirty="0"/>
              <a:t>Explain:-In Reinforcement learning the output depends on the state of the current input and the next input depends on the output of the previous input </a:t>
            </a:r>
          </a:p>
          <a:p>
            <a:endParaRPr lang="en-US" dirty="0"/>
          </a:p>
          <a:p>
            <a:r>
              <a:rPr lang="en-US" dirty="0"/>
              <a:t> 4._________Reinforcement is defined as when an event, occurs due to a particular behavior.</a:t>
            </a:r>
          </a:p>
          <a:p>
            <a:endParaRPr lang="en-US" dirty="0"/>
          </a:p>
          <a:p>
            <a:r>
              <a:rPr lang="en-US" dirty="0"/>
              <a:t>    A) </a:t>
            </a:r>
            <a:r>
              <a:rPr lang="en-US" dirty="0" err="1"/>
              <a:t>negetive</a:t>
            </a:r>
            <a:endParaRPr lang="en-US" dirty="0"/>
          </a:p>
          <a:p>
            <a:r>
              <a:rPr lang="en-US" dirty="0"/>
              <a:t>    B) positive</a:t>
            </a:r>
          </a:p>
          <a:p>
            <a:r>
              <a:rPr lang="en-US" dirty="0"/>
              <a:t>    C) neutral</a:t>
            </a:r>
          </a:p>
          <a:p>
            <a:r>
              <a:rPr lang="en-US" dirty="0"/>
              <a:t>    D) None of these</a:t>
            </a:r>
          </a:p>
          <a:p>
            <a:endParaRPr lang="en-US" dirty="0"/>
          </a:p>
          <a:p>
            <a:r>
              <a:rPr lang="en-US" dirty="0"/>
              <a:t>ANSWER= B) positive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MCQ</a:t>
            </a:r>
            <a:endParaRPr lang="en-US" sz="3000" dirty="0"/>
          </a:p>
        </p:txBody>
      </p:sp>
      <p:sp>
        <p:nvSpPr>
          <p:cNvPr id="8" name="Date Placeholder 7"/>
          <p:cNvSpPr>
            <a:spLocks noGrp="1"/>
          </p:cNvSpPr>
          <p:nvPr>
            <p:ph type="dt" sz="half" idx="10"/>
          </p:nvPr>
        </p:nvSpPr>
        <p:spPr/>
        <p:txBody>
          <a:bodyPr/>
          <a:lstStyle/>
          <a:p>
            <a:fld id="{7555FEE7-8638-4456-ADAD-AD881C6C6E9F}"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69</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
        <p:nvSpPr>
          <p:cNvPr id="11" name="TextBox 10">
            <a:extLst>
              <a:ext uri="{FF2B5EF4-FFF2-40B4-BE49-F238E27FC236}">
                <a16:creationId xmlns:a16="http://schemas.microsoft.com/office/drawing/2014/main" id="{08D29D42-8B14-1D34-6742-13469F17955E}"/>
              </a:ext>
            </a:extLst>
          </p:cNvPr>
          <p:cNvSpPr txBox="1"/>
          <p:nvPr/>
        </p:nvSpPr>
        <p:spPr>
          <a:xfrm>
            <a:off x="942654" y="1090136"/>
            <a:ext cx="4597684" cy="1477328"/>
          </a:xfrm>
          <a:prstGeom prst="rect">
            <a:avLst/>
          </a:prstGeom>
          <a:noFill/>
        </p:spPr>
        <p:txBody>
          <a:bodyPr wrap="square">
            <a:spAutoFit/>
          </a:bodyPr>
          <a:lstStyle/>
          <a:p>
            <a:r>
              <a:rPr lang="en-US" dirty="0"/>
              <a:t> 1. Reinforcement learning is-</a:t>
            </a:r>
          </a:p>
          <a:p>
            <a:r>
              <a:rPr lang="en-US" dirty="0"/>
              <a:t>A. Unsupervised learning</a:t>
            </a:r>
          </a:p>
          <a:p>
            <a:r>
              <a:rPr lang="en-US" dirty="0"/>
              <a:t>B. Supervised learning</a:t>
            </a:r>
          </a:p>
          <a:p>
            <a:r>
              <a:rPr lang="en-US" dirty="0"/>
              <a:t>C. Award based learning</a:t>
            </a:r>
          </a:p>
          <a:p>
            <a:r>
              <a:rPr lang="en-US" dirty="0"/>
              <a:t>D. None</a:t>
            </a:r>
            <a:endParaRPr lang="en-IN" dirty="0"/>
          </a:p>
        </p:txBody>
      </p:sp>
      <p:sp>
        <p:nvSpPr>
          <p:cNvPr id="12" name="TextBox 11">
            <a:extLst>
              <a:ext uri="{FF2B5EF4-FFF2-40B4-BE49-F238E27FC236}">
                <a16:creationId xmlns:a16="http://schemas.microsoft.com/office/drawing/2014/main" id="{E5831793-54ED-6CFF-DDD1-C03BE336331B}"/>
              </a:ext>
            </a:extLst>
          </p:cNvPr>
          <p:cNvSpPr txBox="1"/>
          <p:nvPr/>
        </p:nvSpPr>
        <p:spPr>
          <a:xfrm>
            <a:off x="914400" y="2895600"/>
            <a:ext cx="4597684" cy="1754326"/>
          </a:xfrm>
          <a:prstGeom prst="rect">
            <a:avLst/>
          </a:prstGeom>
          <a:noFill/>
        </p:spPr>
        <p:txBody>
          <a:bodyPr wrap="square">
            <a:spAutoFit/>
          </a:bodyPr>
          <a:lstStyle/>
          <a:p>
            <a:r>
              <a:rPr lang="en-US" dirty="0"/>
              <a:t> 2. Which of the following is an application of reinforcement learning?</a:t>
            </a:r>
          </a:p>
          <a:p>
            <a:r>
              <a:rPr lang="en-US" dirty="0"/>
              <a:t>A. Topic modeling</a:t>
            </a:r>
          </a:p>
          <a:p>
            <a:r>
              <a:rPr lang="en-US" dirty="0"/>
              <a:t>B. Recommendation system</a:t>
            </a:r>
          </a:p>
          <a:p>
            <a:r>
              <a:rPr lang="en-US" dirty="0"/>
              <a:t>C. Pattern recognition</a:t>
            </a:r>
          </a:p>
          <a:p>
            <a:r>
              <a:rPr lang="en-US" dirty="0"/>
              <a:t>D. Image classification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2C346C-F278-4CB6-B065-0B8C01957C8C}" type="datetime1">
              <a:rPr lang="en-US" smtClean="0"/>
              <a:t>5/7/2023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Branch Wise Applications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a16="http://schemas.microsoft.com/office/drawing/2014/main" id="{8DC2C4C8-E1C2-42BE-913A-8348E1F10E6B}"/>
              </a:ext>
            </a:extLst>
          </p:cNvPr>
          <p:cNvPicPr>
            <a:picLocks noGrp="1" noChangeAspect="1"/>
          </p:cNvPicPr>
          <p:nvPr>
            <p:ph idx="1"/>
          </p:nvPr>
        </p:nvPicPr>
        <p:blipFill>
          <a:blip r:embed="rId2"/>
          <a:stretch>
            <a:fillRect/>
          </a:stretch>
        </p:blipFill>
        <p:spPr>
          <a:xfrm>
            <a:off x="1371600" y="1077311"/>
            <a:ext cx="6934200" cy="4703377"/>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MCQ</a:t>
            </a:r>
            <a:endParaRPr lang="en-US" sz="3000" dirty="0"/>
          </a:p>
        </p:txBody>
      </p:sp>
      <p:sp>
        <p:nvSpPr>
          <p:cNvPr id="8" name="Date Placeholder 7"/>
          <p:cNvSpPr>
            <a:spLocks noGrp="1"/>
          </p:cNvSpPr>
          <p:nvPr>
            <p:ph type="dt" sz="half" idx="10"/>
          </p:nvPr>
        </p:nvSpPr>
        <p:spPr/>
        <p:txBody>
          <a:bodyPr/>
          <a:lstStyle/>
          <a:p>
            <a:fld id="{7E1493D9-2F38-4E9B-98A4-3C399B50C050}"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70</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
        <p:nvSpPr>
          <p:cNvPr id="11" name="TextBox 10">
            <a:extLst>
              <a:ext uri="{FF2B5EF4-FFF2-40B4-BE49-F238E27FC236}">
                <a16:creationId xmlns:a16="http://schemas.microsoft.com/office/drawing/2014/main" id="{97438AF3-6707-38D6-BE15-3BC8EF29E53A}"/>
              </a:ext>
            </a:extLst>
          </p:cNvPr>
          <p:cNvSpPr txBox="1"/>
          <p:nvPr/>
        </p:nvSpPr>
        <p:spPr>
          <a:xfrm>
            <a:off x="1339064" y="1219200"/>
            <a:ext cx="6661936" cy="1477328"/>
          </a:xfrm>
          <a:prstGeom prst="rect">
            <a:avLst/>
          </a:prstGeom>
          <a:noFill/>
        </p:spPr>
        <p:txBody>
          <a:bodyPr wrap="square">
            <a:spAutoFit/>
          </a:bodyPr>
          <a:lstStyle/>
          <a:p>
            <a:r>
              <a:rPr lang="en-US" dirty="0"/>
              <a:t> 3. Upper confidence bound is a</a:t>
            </a:r>
          </a:p>
          <a:p>
            <a:r>
              <a:rPr lang="en-US" dirty="0"/>
              <a:t>A. Reinforcement algorithm</a:t>
            </a:r>
          </a:p>
          <a:p>
            <a:r>
              <a:rPr lang="en-US" dirty="0"/>
              <a:t>B. Supervised algorithm</a:t>
            </a:r>
          </a:p>
          <a:p>
            <a:r>
              <a:rPr lang="en-US" dirty="0"/>
              <a:t>C. Unsupervised algorithm</a:t>
            </a:r>
          </a:p>
          <a:p>
            <a:r>
              <a:rPr lang="en-US" dirty="0"/>
              <a:t>D. None</a:t>
            </a:r>
            <a:endParaRPr lang="en-IN" dirty="0"/>
          </a:p>
        </p:txBody>
      </p:sp>
      <p:sp>
        <p:nvSpPr>
          <p:cNvPr id="12" name="TextBox 11">
            <a:extLst>
              <a:ext uri="{FF2B5EF4-FFF2-40B4-BE49-F238E27FC236}">
                <a16:creationId xmlns:a16="http://schemas.microsoft.com/office/drawing/2014/main" id="{90D80DA2-B32D-4F99-66B0-15DADAB9574F}"/>
              </a:ext>
            </a:extLst>
          </p:cNvPr>
          <p:cNvSpPr txBox="1"/>
          <p:nvPr/>
        </p:nvSpPr>
        <p:spPr>
          <a:xfrm>
            <a:off x="1219200" y="3007311"/>
            <a:ext cx="6934200" cy="1477328"/>
          </a:xfrm>
          <a:prstGeom prst="rect">
            <a:avLst/>
          </a:prstGeom>
          <a:noFill/>
        </p:spPr>
        <p:txBody>
          <a:bodyPr wrap="square">
            <a:spAutoFit/>
          </a:bodyPr>
          <a:lstStyle/>
          <a:p>
            <a:r>
              <a:rPr lang="en-US" dirty="0"/>
              <a:t> 4. Which of the following is true about reinforcement learning?</a:t>
            </a:r>
          </a:p>
          <a:p>
            <a:r>
              <a:rPr lang="en-US" dirty="0"/>
              <a:t>A. The agent gets rewards or penalty according to the action</a:t>
            </a:r>
          </a:p>
          <a:p>
            <a:r>
              <a:rPr lang="en-US" dirty="0"/>
              <a:t>B. It’s an online learning</a:t>
            </a:r>
          </a:p>
          <a:p>
            <a:r>
              <a:rPr lang="en-US" dirty="0"/>
              <a:t>C. The target of an agent is to maximize the rewards</a:t>
            </a:r>
          </a:p>
          <a:p>
            <a:r>
              <a:rPr lang="en-US" dirty="0"/>
              <a:t>D. All of the above</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dirty="0"/>
              <a:t>Faculty Video Links, </a:t>
            </a:r>
            <a:r>
              <a:rPr lang="en-US" sz="2400" dirty="0" err="1"/>
              <a:t>Youtube</a:t>
            </a:r>
            <a:r>
              <a:rPr lang="en-US" sz="2400" dirty="0"/>
              <a:t> &amp; NPTEL Video Links and Online Courses Details  </a:t>
            </a:r>
          </a:p>
        </p:txBody>
      </p:sp>
      <p:sp>
        <p:nvSpPr>
          <p:cNvPr id="5" name="Rectangle 4"/>
          <p:cNvSpPr/>
          <p:nvPr/>
        </p:nvSpPr>
        <p:spPr>
          <a:xfrm>
            <a:off x="685800" y="1859340"/>
            <a:ext cx="7772400" cy="3277820"/>
          </a:xfrm>
          <a:prstGeom prst="rect">
            <a:avLst/>
          </a:prstGeom>
        </p:spPr>
        <p:txBody>
          <a:bodyPr wrap="square">
            <a:spAutoFit/>
          </a:bodyPr>
          <a:lstStyle/>
          <a:p>
            <a:r>
              <a:rPr lang="en-US" sz="2200" dirty="0" err="1"/>
              <a:t>Youtube</a:t>
            </a:r>
            <a:r>
              <a:rPr lang="en-US" sz="2200" dirty="0"/>
              <a:t> video-</a:t>
            </a:r>
          </a:p>
          <a:p>
            <a:pPr>
              <a:lnSpc>
                <a:spcPct val="150000"/>
              </a:lnSpc>
            </a:pPr>
            <a:endParaRPr lang="en-US" sz="2200" dirty="0"/>
          </a:p>
          <a:p>
            <a:pPr>
              <a:lnSpc>
                <a:spcPct val="150000"/>
              </a:lnSpc>
              <a:buFont typeface="Arial" pitchFamily="34" charset="0"/>
              <a:buChar char="•"/>
            </a:pPr>
            <a:r>
              <a:rPr lang="en-US" sz="2400" dirty="0">
                <a:hlinkClick r:id="rId2"/>
              </a:rPr>
              <a:t>https://www.youtube.com/watch?v=PDYfCkLY_DE</a:t>
            </a:r>
            <a:endParaRPr lang="en-US" sz="2400" dirty="0"/>
          </a:p>
          <a:p>
            <a:pPr>
              <a:lnSpc>
                <a:spcPct val="150000"/>
              </a:lnSpc>
              <a:buFont typeface="Arial" pitchFamily="34" charset="0"/>
              <a:buChar char="•"/>
            </a:pPr>
            <a:r>
              <a:rPr lang="en-US" sz="2400" dirty="0">
                <a:hlinkClick r:id="rId3"/>
              </a:rPr>
              <a:t>https://www.youtube.com/watch?v=ncOirIPHTOw</a:t>
            </a:r>
            <a:endParaRPr lang="en-US" sz="2400" dirty="0"/>
          </a:p>
          <a:p>
            <a:pPr>
              <a:lnSpc>
                <a:spcPct val="150000"/>
              </a:lnSpc>
              <a:buFont typeface="Arial" pitchFamily="34" charset="0"/>
              <a:buChar char="•"/>
            </a:pPr>
            <a:r>
              <a:rPr lang="en-US" sz="2400" dirty="0">
                <a:hlinkClick r:id="rId4"/>
              </a:rPr>
              <a:t>https://www.youtube.com/watch?v=cW03t3aZkmE</a:t>
            </a:r>
            <a:endParaRPr lang="en-US" sz="2200" dirty="0"/>
          </a:p>
          <a:p>
            <a:r>
              <a:rPr lang="en-US" sz="2200" dirty="0"/>
              <a:t> </a:t>
            </a:r>
          </a:p>
          <a:p>
            <a:endParaRPr lang="en-US" sz="2200" dirty="0"/>
          </a:p>
        </p:txBody>
      </p:sp>
      <p:sp>
        <p:nvSpPr>
          <p:cNvPr id="8" name="Date Placeholder 7"/>
          <p:cNvSpPr>
            <a:spLocks noGrp="1"/>
          </p:cNvSpPr>
          <p:nvPr>
            <p:ph type="dt" sz="half" idx="10"/>
          </p:nvPr>
        </p:nvSpPr>
        <p:spPr/>
        <p:txBody>
          <a:bodyPr/>
          <a:lstStyle/>
          <a:p>
            <a:fld id="{1578C0BE-1AE3-4770-AC29-0071EDEEE175}"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71</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457200" y="914400"/>
            <a:ext cx="8382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Q1: What is Reinforcement Learning? How does it compare with other ML techniques?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Q2: What is Markov Decision Process?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Q3: Provide an intuitive explanation of what is a Policy in Reinforcement learning</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Q4: What is the role of the Discount Factor in Reinforcement Learning?</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Q5: Name some approaches or algorithms you know in to solve a problem in Reinforcement Learning</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Q6: How to define States in Reinforcement Learning?</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Q7: What is the difference between a Reward and a Value for a given State?</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Q8: How do you know when a Q-Learning Algorithm converges?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 name="Title 1"/>
          <p:cNvSpPr txBox="1">
            <a:spLocks/>
          </p:cNvSpPr>
          <p:nvPr/>
        </p:nvSpPr>
        <p:spPr>
          <a:xfrm>
            <a:off x="1371600" y="1"/>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Weekly Assignment</a:t>
            </a:r>
            <a:endParaRPr lang="en-US" sz="3000" dirty="0"/>
          </a:p>
        </p:txBody>
      </p:sp>
      <p:sp>
        <p:nvSpPr>
          <p:cNvPr id="6" name="Date Placeholder 5"/>
          <p:cNvSpPr>
            <a:spLocks noGrp="1"/>
          </p:cNvSpPr>
          <p:nvPr>
            <p:ph type="dt" sz="half" idx="10"/>
          </p:nvPr>
        </p:nvSpPr>
        <p:spPr/>
        <p:txBody>
          <a:bodyPr/>
          <a:lstStyle/>
          <a:p>
            <a:fld id="{4A6A87EC-7437-47CC-830F-30918433C46D}" type="datetime1">
              <a:rPr lang="en-US" smtClean="0"/>
              <a:t>5/7/2023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72</a:t>
            </a:fld>
            <a:endParaRPr lang="en-US" dirty="0"/>
          </a:p>
        </p:txBody>
      </p:sp>
      <p:sp>
        <p:nvSpPr>
          <p:cNvPr id="11" name="Footer Placeholder 10"/>
          <p:cNvSpPr>
            <a:spLocks noGrp="1"/>
          </p:cNvSpPr>
          <p:nvPr>
            <p:ph type="ftr" sz="quarter" idx="11"/>
          </p:nvPr>
        </p:nvSpPr>
        <p:spPr/>
        <p:txBody>
          <a:bodyPr/>
          <a:lstStyle/>
          <a:p>
            <a:r>
              <a:rPr lang="fi-FI"/>
              <a:t>Ms. Alisha Sikri    ACSML0401     ML     Unit 3</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3000" dirty="0"/>
              <a:t>Old Question Papers</a:t>
            </a:r>
          </a:p>
        </p:txBody>
      </p:sp>
      <p:sp>
        <p:nvSpPr>
          <p:cNvPr id="6" name="Date Placeholder 5"/>
          <p:cNvSpPr>
            <a:spLocks noGrp="1"/>
          </p:cNvSpPr>
          <p:nvPr>
            <p:ph type="dt" sz="half" idx="10"/>
          </p:nvPr>
        </p:nvSpPr>
        <p:spPr/>
        <p:txBody>
          <a:bodyPr/>
          <a:lstStyle/>
          <a:p>
            <a:fld id="{18EAEB63-69E5-47BE-A526-0F720826873A}" type="datetime1">
              <a:rPr lang="en-US" smtClean="0"/>
              <a:t>5/7/2023</a:t>
            </a:fld>
            <a:endParaRPr lang="en-US"/>
          </a:p>
        </p:txBody>
      </p:sp>
      <p:sp>
        <p:nvSpPr>
          <p:cNvPr id="9" name="Slide Number Placeholder 8"/>
          <p:cNvSpPr>
            <a:spLocks noGrp="1"/>
          </p:cNvSpPr>
          <p:nvPr>
            <p:ph type="sldNum" sz="quarter" idx="12"/>
          </p:nvPr>
        </p:nvSpPr>
        <p:spPr/>
        <p:txBody>
          <a:bodyPr/>
          <a:lstStyle/>
          <a:p>
            <a:fld id="{ADBB5553-CC4E-421F-BF7E-F99287E58467}" type="slidenum">
              <a:rPr lang="en-US" smtClean="0"/>
              <a:pPr/>
              <a:t>73</a:t>
            </a:fld>
            <a:endParaRPr lang="en-US"/>
          </a:p>
        </p:txBody>
      </p:sp>
      <p:sp>
        <p:nvSpPr>
          <p:cNvPr id="10" name="Footer Placeholder 9"/>
          <p:cNvSpPr>
            <a:spLocks noGrp="1"/>
          </p:cNvSpPr>
          <p:nvPr>
            <p:ph type="ftr" sz="quarter" idx="11"/>
          </p:nvPr>
        </p:nvSpPr>
        <p:spPr/>
        <p:txBody>
          <a:bodyPr/>
          <a:lstStyle/>
          <a:p>
            <a:r>
              <a:rPr lang="fi-FI"/>
              <a:t>Ms. Alisha Sikri    ACSML0401     ML     Unit 3</a:t>
            </a:r>
            <a:endParaRPr lang="en-US"/>
          </a:p>
        </p:txBody>
      </p:sp>
      <p:sp>
        <p:nvSpPr>
          <p:cNvPr id="12" name="Rectangle 11"/>
          <p:cNvSpPr/>
          <p:nvPr/>
        </p:nvSpPr>
        <p:spPr>
          <a:xfrm>
            <a:off x="685800" y="1371600"/>
            <a:ext cx="7924800" cy="1785104"/>
          </a:xfrm>
          <a:prstGeom prst="rect">
            <a:avLst/>
          </a:prstGeom>
        </p:spPr>
        <p:txBody>
          <a:bodyPr wrap="square">
            <a:spAutoFit/>
          </a:bodyPr>
          <a:lstStyle/>
          <a:p>
            <a:r>
              <a:rPr lang="en-US" sz="2200" b="1" dirty="0"/>
              <a:t>Note: No old question paper available for this subject. Introduced first time.</a:t>
            </a:r>
          </a:p>
          <a:p>
            <a:endParaRPr lang="en-US" sz="2200" b="1" dirty="0"/>
          </a:p>
          <a:p>
            <a:r>
              <a:rPr lang="en-US" sz="2200" b="1" dirty="0"/>
              <a:t>I have added expected question for university exam in next slide.</a:t>
            </a:r>
          </a:p>
          <a:p>
            <a:endParaRPr lang="en-US" sz="22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1100"/>
            <a:ext cx="8229600" cy="4495800"/>
          </a:xfrm>
        </p:spPr>
        <p:txBody>
          <a:bodyPr>
            <a:normAutofit/>
          </a:bodyPr>
          <a:lstStyle/>
          <a:p>
            <a:pPr marL="0" indent="0">
              <a:buNone/>
            </a:pPr>
            <a:r>
              <a:rPr lang="en-US" sz="2600" dirty="0"/>
              <a:t>1. What is Reinforcement Learning? How does it compare with other ML techniques?</a:t>
            </a:r>
          </a:p>
          <a:p>
            <a:pPr marL="0" indent="0">
              <a:buNone/>
            </a:pPr>
            <a:r>
              <a:rPr lang="en-US" sz="2600" b="1" dirty="0"/>
              <a:t>2. How to formulate a basic Reinforcement Learning problem?</a:t>
            </a:r>
          </a:p>
          <a:p>
            <a:pPr marL="0" indent="0">
              <a:buNone/>
            </a:pPr>
            <a:r>
              <a:rPr lang="en-US" sz="2600" b="1" dirty="0"/>
              <a:t>3. What are some of the most used Reinforcement Learning algorithms?</a:t>
            </a:r>
          </a:p>
          <a:p>
            <a:pPr marL="0" indent="0">
              <a:buNone/>
            </a:pPr>
            <a:r>
              <a:rPr lang="en-US" sz="2600" b="1" dirty="0"/>
              <a:t>4. What are the practical applications of Reinforcement Learning?</a:t>
            </a:r>
          </a:p>
          <a:p>
            <a:pPr marL="0" indent="0">
              <a:buNone/>
            </a:pPr>
            <a:r>
              <a:rPr lang="en-US" sz="2600" b="1" dirty="0"/>
              <a:t>5. How can I get started with Reinforcement Learning?</a:t>
            </a:r>
          </a:p>
          <a:p>
            <a:endParaRPr lang="en-US" dirty="0"/>
          </a:p>
        </p:txBody>
      </p:sp>
      <p:sp>
        <p:nvSpPr>
          <p:cNvPr id="4" name="Date Placeholder 3"/>
          <p:cNvSpPr>
            <a:spLocks noGrp="1"/>
          </p:cNvSpPr>
          <p:nvPr>
            <p:ph type="dt" sz="half" idx="10"/>
          </p:nvPr>
        </p:nvSpPr>
        <p:spPr/>
        <p:txBody>
          <a:bodyPr/>
          <a:lstStyle/>
          <a:p>
            <a:fld id="{25B55985-9C34-446C-B9F8-C499C7F417B7}" type="datetime1">
              <a:rPr lang="en-US" smtClean="0"/>
              <a:t>5/7/2023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References</a:t>
            </a:r>
            <a:endParaRPr lang="en-US" sz="3000" dirty="0"/>
          </a:p>
        </p:txBody>
      </p:sp>
      <p:sp>
        <p:nvSpPr>
          <p:cNvPr id="5" name="Rectangle 4"/>
          <p:cNvSpPr/>
          <p:nvPr/>
        </p:nvSpPr>
        <p:spPr>
          <a:xfrm>
            <a:off x="685800" y="1859340"/>
            <a:ext cx="7772400" cy="3477875"/>
          </a:xfrm>
          <a:prstGeom prst="rect">
            <a:avLst/>
          </a:prstGeom>
        </p:spPr>
        <p:txBody>
          <a:bodyPr wrap="square">
            <a:spAutoFit/>
          </a:bodyPr>
          <a:lstStyle/>
          <a:p>
            <a:r>
              <a:rPr lang="en-US" sz="2200" dirty="0"/>
              <a:t>Text books: </a:t>
            </a:r>
          </a:p>
          <a:p>
            <a:endParaRPr lang="en-US" sz="2200" dirty="0"/>
          </a:p>
          <a:p>
            <a:r>
              <a:rPr lang="en-US" sz="2200" dirty="0"/>
              <a:t>1. Tom M. Mitchell, ―Machine Learning, McGraw-Hill Education (India) Private Limited, 2013. </a:t>
            </a:r>
          </a:p>
          <a:p>
            <a:r>
              <a:rPr lang="en-US" sz="2200" dirty="0"/>
              <a:t>2. </a:t>
            </a:r>
            <a:r>
              <a:rPr lang="en-US" sz="2200" dirty="0" err="1"/>
              <a:t>Ethem</a:t>
            </a:r>
            <a:r>
              <a:rPr lang="en-US" sz="2200" dirty="0"/>
              <a:t> </a:t>
            </a:r>
            <a:r>
              <a:rPr lang="en-US" sz="2200" dirty="0" err="1"/>
              <a:t>Alpaydin</a:t>
            </a:r>
            <a:r>
              <a:rPr lang="en-US" sz="2200" dirty="0"/>
              <a:t>, ―Introduction to Machine Learning (Adaptive Computation and Machine Learning), The MIT Press 2004. </a:t>
            </a:r>
          </a:p>
          <a:p>
            <a:r>
              <a:rPr lang="en-US" sz="2200" dirty="0"/>
              <a:t>3. Stephen </a:t>
            </a:r>
            <a:r>
              <a:rPr lang="en-US" sz="2200" dirty="0" err="1"/>
              <a:t>Marsland</a:t>
            </a:r>
            <a:r>
              <a:rPr lang="en-US" sz="2200" dirty="0"/>
              <a:t>, ―Machine Learning: An Algorithmic Perspective, CRC Press, 2009. </a:t>
            </a:r>
          </a:p>
          <a:p>
            <a:r>
              <a:rPr lang="en-US" sz="2200" dirty="0"/>
              <a:t>4. Bishop, C., Pattern Recognition and Machine Learning. Berlin: Springer-</a:t>
            </a:r>
            <a:r>
              <a:rPr lang="en-US" sz="2200" dirty="0" err="1"/>
              <a:t>Verlag</a:t>
            </a:r>
            <a:r>
              <a:rPr lang="en-US" sz="2200" dirty="0"/>
              <a:t>.</a:t>
            </a:r>
          </a:p>
        </p:txBody>
      </p:sp>
      <p:sp>
        <p:nvSpPr>
          <p:cNvPr id="9" name="Date Placeholder 8"/>
          <p:cNvSpPr>
            <a:spLocks noGrp="1"/>
          </p:cNvSpPr>
          <p:nvPr>
            <p:ph type="dt" sz="half" idx="10"/>
          </p:nvPr>
        </p:nvSpPr>
        <p:spPr/>
        <p:txBody>
          <a:bodyPr/>
          <a:lstStyle/>
          <a:p>
            <a:fld id="{02E49AE7-12EE-4558-B370-2A9259620E0B}" type="datetime1">
              <a:rPr lang="en-US" smtClean="0"/>
              <a:t>5/7/2023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75</a:t>
            </a:fld>
            <a:endParaRPr lang="en-US" dirty="0"/>
          </a:p>
        </p:txBody>
      </p:sp>
      <p:sp>
        <p:nvSpPr>
          <p:cNvPr id="11" name="Footer Placeholder 10"/>
          <p:cNvSpPr>
            <a:spLocks noGrp="1"/>
          </p:cNvSpPr>
          <p:nvPr>
            <p:ph type="ftr" sz="quarter" idx="11"/>
          </p:nvPr>
        </p:nvSpPr>
        <p:spPr/>
        <p:txBody>
          <a:bodyPr/>
          <a:lstStyle/>
          <a:p>
            <a:r>
              <a:rPr lang="fi-FI"/>
              <a:t>Ms. Alisha Sikri    ACSML0401     ML     Unit 3</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a:t>Recap of Unit </a:t>
            </a:r>
            <a:endParaRPr lang="en-US" sz="3000" dirty="0"/>
          </a:p>
        </p:txBody>
      </p:sp>
      <p:sp>
        <p:nvSpPr>
          <p:cNvPr id="5" name="Rectangle 4"/>
          <p:cNvSpPr/>
          <p:nvPr/>
        </p:nvSpPr>
        <p:spPr>
          <a:xfrm>
            <a:off x="685800" y="1859340"/>
            <a:ext cx="7772400" cy="1107996"/>
          </a:xfrm>
          <a:prstGeom prst="rect">
            <a:avLst/>
          </a:prstGeom>
        </p:spPr>
        <p:txBody>
          <a:bodyPr wrap="square">
            <a:spAutoFit/>
          </a:bodyPr>
          <a:lstStyle/>
          <a:p>
            <a:endParaRPr lang="en-US" sz="2200" dirty="0"/>
          </a:p>
          <a:p>
            <a:r>
              <a:rPr lang="en-US" sz="2200" dirty="0"/>
              <a:t> </a:t>
            </a:r>
          </a:p>
          <a:p>
            <a:endParaRPr lang="en-US" sz="2200" dirty="0"/>
          </a:p>
        </p:txBody>
      </p:sp>
      <p:sp>
        <p:nvSpPr>
          <p:cNvPr id="8" name="Date Placeholder 7"/>
          <p:cNvSpPr>
            <a:spLocks noGrp="1"/>
          </p:cNvSpPr>
          <p:nvPr>
            <p:ph type="dt" sz="half" idx="10"/>
          </p:nvPr>
        </p:nvSpPr>
        <p:spPr/>
        <p:txBody>
          <a:bodyPr/>
          <a:lstStyle/>
          <a:p>
            <a:fld id="{708FFB20-D9B1-44E3-97F0-81EC80675FB0}" type="datetime1">
              <a:rPr lang="en-US" smtClean="0"/>
              <a:t>5/7/2023</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76</a:t>
            </a:fld>
            <a:endParaRPr lang="en-US" dirty="0"/>
          </a:p>
        </p:txBody>
      </p:sp>
      <p:sp>
        <p:nvSpPr>
          <p:cNvPr id="10" name="Footer Placeholder 9"/>
          <p:cNvSpPr>
            <a:spLocks noGrp="1"/>
          </p:cNvSpPr>
          <p:nvPr>
            <p:ph type="ftr" sz="quarter" idx="11"/>
          </p:nvPr>
        </p:nvSpPr>
        <p:spPr/>
        <p:txBody>
          <a:bodyPr/>
          <a:lstStyle/>
          <a:p>
            <a:r>
              <a:rPr lang="fi-FI"/>
              <a:t>Ms. Alisha Sikri    ACSML0401     ML     Unit 3</a:t>
            </a:r>
            <a:endParaRPr lang="en-US" dirty="0"/>
          </a:p>
        </p:txBody>
      </p:sp>
      <p:sp>
        <p:nvSpPr>
          <p:cNvPr id="11" name="Rectangle 10"/>
          <p:cNvSpPr/>
          <p:nvPr/>
        </p:nvSpPr>
        <p:spPr>
          <a:xfrm>
            <a:off x="609600" y="1600200"/>
            <a:ext cx="8077200" cy="2243756"/>
          </a:xfrm>
          <a:prstGeom prst="rect">
            <a:avLst/>
          </a:prstGeom>
        </p:spPr>
        <p:txBody>
          <a:bodyPr wrap="square">
            <a:spAutoFit/>
          </a:bodyPr>
          <a:lstStyle/>
          <a:p>
            <a:pPr marL="476037" marR="722685" indent="-191528" algn="just">
              <a:lnSpc>
                <a:spcPct val="118200"/>
              </a:lnSpc>
              <a:tabLst>
                <a:tab pos="476593" algn="l"/>
              </a:tabLst>
            </a:pPr>
            <a:r>
              <a:rPr lang="en-US" sz="2400" b="1" dirty="0"/>
              <a:t>Reinforcement Learning addresses the problem of learning control strategies for autonomous agents with least or no data</a:t>
            </a:r>
            <a:r>
              <a:rPr lang="en-US" sz="2400" dirty="0"/>
              <a:t>. RL algorithms are powerful in machine learning as collecting and labelling a large set of sample patterns cost more than data itself. </a:t>
            </a:r>
            <a:endParaRPr lang="en-US" sz="2200" dirty="0">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362200"/>
            <a:ext cx="4495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Thank you</a:t>
            </a:r>
          </a:p>
        </p:txBody>
      </p:sp>
      <p:sp>
        <p:nvSpPr>
          <p:cNvPr id="3" name="Date Placeholder 2"/>
          <p:cNvSpPr>
            <a:spLocks noGrp="1"/>
          </p:cNvSpPr>
          <p:nvPr>
            <p:ph type="dt" sz="half" idx="10"/>
          </p:nvPr>
        </p:nvSpPr>
        <p:spPr/>
        <p:txBody>
          <a:bodyPr/>
          <a:lstStyle/>
          <a:p>
            <a:fld id="{E1FD7060-A0D9-48F8-BF37-A350E9E1972E}" type="datetime1">
              <a:rPr lang="en-US" smtClean="0"/>
              <a:t>5/7/2023</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dirty="0"/>
          </a:p>
        </p:txBody>
      </p:sp>
      <p:sp>
        <p:nvSpPr>
          <p:cNvPr id="5" name="Footer Placeholder 4"/>
          <p:cNvSpPr>
            <a:spLocks noGrp="1"/>
          </p:cNvSpPr>
          <p:nvPr>
            <p:ph type="ftr" sz="quarter" idx="11"/>
          </p:nvPr>
        </p:nvSpPr>
        <p:spPr/>
        <p:txBody>
          <a:bodyPr/>
          <a:lstStyle/>
          <a:p>
            <a:r>
              <a:rPr lang="fi-FI"/>
              <a:t>Ms. Alisha Sikri    ACSML0401     ML     Unit 3</a:t>
            </a:r>
            <a:endParaRPr lang="en-US" dirty="0"/>
          </a:p>
        </p:txBody>
      </p:sp>
      <p:sp>
        <p:nvSpPr>
          <p:cNvPr id="6" name="Title 1"/>
          <p:cNvSpPr txBox="1">
            <a:spLocks/>
          </p:cNvSpPr>
          <p:nvPr/>
        </p:nvSpPr>
        <p:spPr>
          <a:xfrm>
            <a:off x="1371599"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INTRODUCTION</a:t>
            </a:r>
            <a:endParaRPr 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491037-4194-4C69-B85B-4263434E4E5B}" type="datetime1">
              <a:rPr lang="en-US" smtClean="0"/>
              <a:t>5/7/2023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Course</a:t>
            </a:r>
            <a:r>
              <a:rPr kumimoji="0" lang="en-US" sz="2800" b="0" i="0" u="none" strike="noStrike" kern="1200" cap="none" spc="0" normalizeH="0" noProof="0" dirty="0">
                <a:ln>
                  <a:noFill/>
                </a:ln>
                <a:solidFill>
                  <a:schemeClr val="dk1"/>
                </a:solidFill>
                <a:effectLst/>
                <a:uLnTx/>
                <a:uFillTx/>
                <a:latin typeface="+mn-lt"/>
                <a:ea typeface="+mn-ea"/>
                <a:cs typeface="+mn-cs"/>
              </a:rPr>
              <a:t> Objective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p:txBody>
          <a:bodyPr>
            <a:normAutofit/>
          </a:bodyPr>
          <a:lstStyle/>
          <a:p>
            <a:pPr algn="just">
              <a:lnSpc>
                <a:spcPct val="150000"/>
              </a:lnSpc>
            </a:pPr>
            <a:r>
              <a:rPr lang="en-US" sz="2200" dirty="0"/>
              <a:t>To introduce students to the basic concepts of Machine Learning.</a:t>
            </a:r>
          </a:p>
          <a:p>
            <a:pPr algn="just">
              <a:lnSpc>
                <a:spcPct val="150000"/>
              </a:lnSpc>
            </a:pPr>
            <a:r>
              <a:rPr lang="en-US" sz="2200" dirty="0"/>
              <a:t>To develop skills of implementing machine learning for solving practical problems.</a:t>
            </a:r>
          </a:p>
          <a:p>
            <a:pPr algn="just">
              <a:lnSpc>
                <a:spcPct val="150000"/>
              </a:lnSpc>
            </a:pPr>
            <a:r>
              <a:rPr lang="en-US" sz="2200" dirty="0"/>
              <a:t>To gain experience of doing independent study and research related to Machine Learning</a:t>
            </a:r>
          </a:p>
        </p:txBody>
      </p:sp>
    </p:spTree>
    <p:extLst>
      <p:ext uri="{BB962C8B-B14F-4D97-AF65-F5344CB8AC3E}">
        <p14:creationId xmlns:p14="http://schemas.microsoft.com/office/powerpoint/2010/main" val="160720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2AD728BA-4DF4-414F-904B-7CD3BB61DF33}" type="datetime1">
              <a:rPr lang="en-US" smtClean="0"/>
              <a:t>5/7/2023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fi-FI"/>
              <a:t>Ms. Alisha Sikri    ACSML0401     ML     Unit 3</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9</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8433" name="Rectangle 1"/>
          <p:cNvSpPr>
            <a:spLocks noChangeArrowheads="1"/>
          </p:cNvSpPr>
          <p:nvPr/>
        </p:nvSpPr>
        <p:spPr bwMode="auto">
          <a:xfrm>
            <a:off x="457200" y="914400"/>
            <a:ext cx="8686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ea typeface="Calibri" pitchFamily="34" charset="0"/>
                <a:cs typeface="Times New Roman" pitchFamily="18" charset="0"/>
              </a:rPr>
              <a:t>At the end of the semester, student will be able to:</a:t>
            </a:r>
            <a:endParaRPr kumimoji="0" lang="en-US" sz="2400" i="0" u="none" strike="noStrike" cap="none" normalizeH="0" baseline="0" dirty="0">
              <a:ln>
                <a:noFill/>
              </a:ln>
              <a:solidFill>
                <a:schemeClr val="tx1"/>
              </a:solidFill>
              <a:effectLst/>
              <a:cs typeface="Arial" pitchFamily="34" charset="0"/>
            </a:endParaRPr>
          </a:p>
        </p:txBody>
      </p:sp>
      <p:graphicFrame>
        <p:nvGraphicFramePr>
          <p:cNvPr id="9" name="Table 8"/>
          <p:cNvGraphicFramePr>
            <a:graphicFrameLocks noGrp="1"/>
          </p:cNvGraphicFramePr>
          <p:nvPr/>
        </p:nvGraphicFramePr>
        <p:xfrm>
          <a:off x="533400" y="1752599"/>
          <a:ext cx="8000999" cy="4719428"/>
        </p:xfrm>
        <a:graphic>
          <a:graphicData uri="http://schemas.openxmlformats.org/drawingml/2006/table">
            <a:tbl>
              <a:tblPr/>
              <a:tblGrid>
                <a:gridCol w="10668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1600199">
                  <a:extLst>
                    <a:ext uri="{9D8B030D-6E8A-4147-A177-3AD203B41FA5}">
                      <a16:colId xmlns:a16="http://schemas.microsoft.com/office/drawing/2014/main" val="20002"/>
                    </a:ext>
                  </a:extLst>
                </a:gridCol>
              </a:tblGrid>
              <a:tr h="923931">
                <a:tc>
                  <a:txBody>
                    <a:bodyPr/>
                    <a:lstStyle/>
                    <a:p>
                      <a:pPr marL="0" marR="0" algn="ctr">
                        <a:lnSpc>
                          <a:spcPct val="115000"/>
                        </a:lnSpc>
                        <a:spcBef>
                          <a:spcPts val="0"/>
                        </a:spcBef>
                        <a:spcAft>
                          <a:spcPts val="0"/>
                        </a:spcAft>
                      </a:pPr>
                      <a:r>
                        <a:rPr lang="en-US" sz="1600" b="1" dirty="0">
                          <a:latin typeface="+mn-lt"/>
                          <a:ea typeface="Calibri"/>
                          <a:cs typeface="Mangal"/>
                        </a:rPr>
                        <a:t>Course Outcomes (CO)</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CO Description</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Blooms’ Taxonomy</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9399">
                <a:tc>
                  <a:txBody>
                    <a:bodyPr/>
                    <a:lstStyle/>
                    <a:p>
                      <a:pPr marL="0" marR="0" algn="ctr">
                        <a:lnSpc>
                          <a:spcPct val="115000"/>
                        </a:lnSpc>
                        <a:spcBef>
                          <a:spcPts val="0"/>
                        </a:spcBef>
                        <a:spcAft>
                          <a:spcPts val="0"/>
                        </a:spcAft>
                      </a:pPr>
                      <a:r>
                        <a:rPr lang="en-US" sz="1600" b="1" dirty="0">
                          <a:latin typeface="+mn-lt"/>
                          <a:ea typeface="Calibri"/>
                          <a:cs typeface="Calibri"/>
                        </a:rPr>
                        <a:t>CO1</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Understanding utilization and implementation proper machine learning algorithm.</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solidFill>
                            <a:srgbClr val="000000"/>
                          </a:solidFill>
                          <a:latin typeface="+mn-lt"/>
                          <a:ea typeface="Calibri"/>
                          <a:cs typeface="Mangal"/>
                        </a:rPr>
                        <a:t>K2</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9706">
                <a:tc>
                  <a:txBody>
                    <a:bodyPr/>
                    <a:lstStyle/>
                    <a:p>
                      <a:pPr marL="0" marR="0" algn="ctr">
                        <a:lnSpc>
                          <a:spcPct val="115000"/>
                        </a:lnSpc>
                        <a:spcBef>
                          <a:spcPts val="0"/>
                        </a:spcBef>
                        <a:spcAft>
                          <a:spcPts val="0"/>
                        </a:spcAft>
                      </a:pPr>
                      <a:r>
                        <a:rPr lang="en-US" sz="1600" b="1">
                          <a:latin typeface="+mn-lt"/>
                          <a:ea typeface="Calibri"/>
                          <a:cs typeface="Calibri"/>
                        </a:rPr>
                        <a:t>CO2</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 the basic supervised machine learning algorithms.</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8824">
                <a:tc>
                  <a:txBody>
                    <a:bodyPr/>
                    <a:lstStyle/>
                    <a:p>
                      <a:pPr marL="0" marR="0" algn="ctr">
                        <a:lnSpc>
                          <a:spcPct val="115000"/>
                        </a:lnSpc>
                        <a:spcBef>
                          <a:spcPts val="0"/>
                        </a:spcBef>
                        <a:spcAft>
                          <a:spcPts val="0"/>
                        </a:spcAft>
                      </a:pPr>
                      <a:r>
                        <a:rPr lang="en-US" sz="1600" b="1" dirty="0">
                          <a:latin typeface="+mn-lt"/>
                          <a:ea typeface="Calibri"/>
                          <a:cs typeface="Calibri"/>
                        </a:rPr>
                        <a:t>CO3</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 the difference between supervise and unsupervised learning.</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9706">
                <a:tc>
                  <a:txBody>
                    <a:bodyPr/>
                    <a:lstStyle/>
                    <a:p>
                      <a:pPr marL="0" marR="0" algn="ctr">
                        <a:lnSpc>
                          <a:spcPct val="115000"/>
                        </a:lnSpc>
                        <a:spcBef>
                          <a:spcPts val="0"/>
                        </a:spcBef>
                        <a:spcAft>
                          <a:spcPts val="0"/>
                        </a:spcAft>
                      </a:pPr>
                      <a:r>
                        <a:rPr lang="en-US" sz="1600" b="1">
                          <a:latin typeface="+mn-lt"/>
                          <a:ea typeface="Calibri"/>
                          <a:cs typeface="Calibri"/>
                        </a:rPr>
                        <a:t>CO4</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lnSpc>
                          <a:spcPct val="115000"/>
                        </a:lnSpc>
                        <a:spcBef>
                          <a:spcPts val="0"/>
                        </a:spcBef>
                        <a:spcAft>
                          <a:spcPts val="0"/>
                        </a:spcAft>
                      </a:pPr>
                      <a:r>
                        <a:rPr lang="en-US" sz="1800" kern="1200" dirty="0">
                          <a:solidFill>
                            <a:schemeClr val="tx1"/>
                          </a:solidFill>
                          <a:effectLst/>
                          <a:latin typeface="+mn-lt"/>
                          <a:ea typeface="+mn-ea"/>
                          <a:cs typeface="+mn-cs"/>
                        </a:rPr>
                        <a:t>Understand algorithmic topics of machine learning and mathematically deep enough to introduce the required theory.</a:t>
                      </a:r>
                      <a:endParaRPr lang="en-IN" sz="1800" kern="1200" dirty="0">
                        <a:solidFill>
                          <a:schemeClr val="tx1"/>
                        </a:solidFill>
                        <a:effectLst/>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9706">
                <a:tc>
                  <a:txBody>
                    <a:bodyPr/>
                    <a:lstStyle/>
                    <a:p>
                      <a:pPr marL="0" marR="0" algn="ctr">
                        <a:lnSpc>
                          <a:spcPct val="115000"/>
                        </a:lnSpc>
                        <a:spcBef>
                          <a:spcPts val="0"/>
                        </a:spcBef>
                        <a:spcAft>
                          <a:spcPts val="0"/>
                        </a:spcAft>
                      </a:pPr>
                      <a:r>
                        <a:rPr lang="en-US" sz="1600" b="1">
                          <a:latin typeface="+mn-lt"/>
                          <a:ea typeface="Calibri"/>
                          <a:cs typeface="Calibri"/>
                        </a:rPr>
                        <a:t>CO5</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Apply an appreciation for what is involved in learning from data.</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solidFill>
                            <a:srgbClr val="000000"/>
                          </a:solidFill>
                          <a:latin typeface="+mn-lt"/>
                          <a:ea typeface="Calibri"/>
                          <a:cs typeface="Mangal"/>
                        </a:rPr>
                        <a:t>K3</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3574</TotalTime>
  <Words>6416</Words>
  <Application>Microsoft Office PowerPoint</Application>
  <PresentationFormat>On-screen Show (4:3)</PresentationFormat>
  <Paragraphs>956</Paragraphs>
  <Slides>77</Slides>
  <Notes>6</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S340</dc:creator>
  <cp:lastModifiedBy>Alisha Sikri</cp:lastModifiedBy>
  <cp:revision>363</cp:revision>
  <dcterms:created xsi:type="dcterms:W3CDTF">2020-04-10T07:02:33Z</dcterms:created>
  <dcterms:modified xsi:type="dcterms:W3CDTF">2023-05-07T11:05:36Z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2012-11-12T00:00:00Z</vt:filetime>
  </property>
  <property fmtid="{D5CDD505-2E9C-101B-9397-08002B2CF9AE}" pid="3" name="Creator">
    <vt:lpwstr>Microsoft® Office PowerPoint® 2007</vt:lpwstr>
  </property>
  <property fmtid="{D5CDD505-2E9C-101B-9397-08002B2CF9AE}" pid="4" name="LastSaved">
    <vt:filetime>2020-04-10T00:00:00Z</vt:filetime>
  </property>
</Properties>
</file>