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notesSlides/notesSlide4.xml" ContentType="application/vnd.openxmlformats-officedocument.presentationml.notesSlide+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7" r:id="rId3"/>
    <p:sldId id="313" r:id="rId4"/>
    <p:sldId id="314" r:id="rId5"/>
    <p:sldId id="294" r:id="rId6"/>
    <p:sldId id="315" r:id="rId7"/>
    <p:sldId id="264" r:id="rId8"/>
    <p:sldId id="323" r:id="rId9"/>
    <p:sldId id="316" r:id="rId10"/>
    <p:sldId id="317" r:id="rId11"/>
    <p:sldId id="318" r:id="rId12"/>
    <p:sldId id="319" r:id="rId13"/>
    <p:sldId id="288" r:id="rId14"/>
    <p:sldId id="289" r:id="rId15"/>
    <p:sldId id="301" r:id="rId16"/>
    <p:sldId id="290" r:id="rId17"/>
    <p:sldId id="291" r:id="rId18"/>
    <p:sldId id="302" r:id="rId19"/>
    <p:sldId id="320" r:id="rId20"/>
    <p:sldId id="308" r:id="rId21"/>
    <p:sldId id="321" r:id="rId22"/>
    <p:sldId id="304" r:id="rId23"/>
    <p:sldId id="309" r:id="rId24"/>
    <p:sldId id="310" r:id="rId25"/>
    <p:sldId id="32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4" autoAdjust="0"/>
    <p:restoredTop sz="94660"/>
  </p:normalViewPr>
  <p:slideViewPr>
    <p:cSldViewPr>
      <p:cViewPr varScale="1">
        <p:scale>
          <a:sx n="111" d="100"/>
          <a:sy n="111" d="100"/>
        </p:scale>
        <p:origin x="104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EC2BD-FD62-4911-AB70-1774DF738D5A}" type="datetimeFigureOut">
              <a:rPr lang="en-US" smtClean="0"/>
              <a:t>2/26/2020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A5D9CE-8299-422E-95D3-8DEE1F5E8867}" type="slidenum">
              <a:rPr lang="en-US" smtClean="0"/>
              <a:t>‹#›</a:t>
            </a:fld>
            <a:endParaRPr lang="en-US"/>
          </a:p>
        </p:txBody>
      </p:sp>
    </p:spTree>
    <p:extLst>
      <p:ext uri="{BB962C8B-B14F-4D97-AF65-F5344CB8AC3E}">
        <p14:creationId xmlns:p14="http://schemas.microsoft.com/office/powerpoint/2010/main" val="3804573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A5D9CE-8299-422E-95D3-8DEE1F5E8867}" type="slidenum">
              <a:rPr lang="en-US" smtClean="0"/>
              <a:t>16</a:t>
            </a:fld>
            <a:endParaRPr lang="en-US"/>
          </a:p>
        </p:txBody>
      </p:sp>
    </p:spTree>
    <p:extLst>
      <p:ext uri="{BB962C8B-B14F-4D97-AF65-F5344CB8AC3E}">
        <p14:creationId xmlns:p14="http://schemas.microsoft.com/office/powerpoint/2010/main" val="2671318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A5D9CE-8299-422E-95D3-8DEE1F5E8867}" type="slidenum">
              <a:rPr lang="en-US" smtClean="0"/>
              <a:t>17</a:t>
            </a:fld>
            <a:endParaRPr lang="en-US"/>
          </a:p>
        </p:txBody>
      </p:sp>
    </p:spTree>
    <p:extLst>
      <p:ext uri="{BB962C8B-B14F-4D97-AF65-F5344CB8AC3E}">
        <p14:creationId xmlns:p14="http://schemas.microsoft.com/office/powerpoint/2010/main" val="3269604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Reliable response from the routine, the AHI subtest is not stable. Sometimes it passes and sometimes it fails. </a:t>
            </a:r>
            <a:endParaRPr lang="en-US" dirty="0"/>
          </a:p>
        </p:txBody>
      </p:sp>
      <p:sp>
        <p:nvSpPr>
          <p:cNvPr id="4" name="Slide Number Placeholder 3"/>
          <p:cNvSpPr>
            <a:spLocks noGrp="1"/>
          </p:cNvSpPr>
          <p:nvPr>
            <p:ph type="sldNum" sz="quarter" idx="10"/>
          </p:nvPr>
        </p:nvSpPr>
        <p:spPr/>
        <p:txBody>
          <a:bodyPr/>
          <a:lstStyle/>
          <a:p>
            <a:fld id="{D96DE076-0420-4A0C-BB6D-496B20456629}" type="slidenum">
              <a:rPr lang="en-US" smtClean="0"/>
              <a:t>20</a:t>
            </a:fld>
            <a:endParaRPr lang="en-US"/>
          </a:p>
        </p:txBody>
      </p:sp>
    </p:spTree>
    <p:extLst>
      <p:ext uri="{BB962C8B-B14F-4D97-AF65-F5344CB8AC3E}">
        <p14:creationId xmlns:p14="http://schemas.microsoft.com/office/powerpoint/2010/main" val="2676196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Simulation of all subtest with “Not Reliable” response</a:t>
            </a:r>
            <a:endParaRPr lang="en-US" dirty="0"/>
          </a:p>
        </p:txBody>
      </p:sp>
      <p:sp>
        <p:nvSpPr>
          <p:cNvPr id="4" name="Slide Number Placeholder 3"/>
          <p:cNvSpPr>
            <a:spLocks noGrp="1"/>
          </p:cNvSpPr>
          <p:nvPr>
            <p:ph type="sldNum" sz="quarter" idx="10"/>
          </p:nvPr>
        </p:nvSpPr>
        <p:spPr/>
        <p:txBody>
          <a:bodyPr/>
          <a:lstStyle/>
          <a:p>
            <a:fld id="{D96DE076-0420-4A0C-BB6D-496B20456629}" type="slidenum">
              <a:rPr lang="en-US" smtClean="0"/>
              <a:t>23</a:t>
            </a:fld>
            <a:endParaRPr lang="en-US"/>
          </a:p>
        </p:txBody>
      </p:sp>
    </p:spTree>
    <p:extLst>
      <p:ext uri="{BB962C8B-B14F-4D97-AF65-F5344CB8AC3E}">
        <p14:creationId xmlns:p14="http://schemas.microsoft.com/office/powerpoint/2010/main" val="4111237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Simulation of the Unknown</a:t>
            </a:r>
            <a:r>
              <a:rPr lang="en-US" baseline="0" dirty="0" smtClean="0"/>
              <a:t> response from both NOx sensors. The decision from the global Red Card team was to use this icon. Contact Tech Support for further instructions.</a:t>
            </a:r>
            <a:endParaRPr lang="en-US" dirty="0"/>
          </a:p>
        </p:txBody>
      </p:sp>
      <p:sp>
        <p:nvSpPr>
          <p:cNvPr id="4" name="Slide Number Placeholder 3"/>
          <p:cNvSpPr>
            <a:spLocks noGrp="1"/>
          </p:cNvSpPr>
          <p:nvPr>
            <p:ph type="sldNum" sz="quarter" idx="10"/>
          </p:nvPr>
        </p:nvSpPr>
        <p:spPr/>
        <p:txBody>
          <a:bodyPr/>
          <a:lstStyle/>
          <a:p>
            <a:fld id="{D96DE076-0420-4A0C-BB6D-496B20456629}" type="slidenum">
              <a:rPr lang="en-US" smtClean="0"/>
              <a:t>24</a:t>
            </a:fld>
            <a:endParaRPr lang="en-US"/>
          </a:p>
        </p:txBody>
      </p:sp>
    </p:spTree>
    <p:extLst>
      <p:ext uri="{BB962C8B-B14F-4D97-AF65-F5344CB8AC3E}">
        <p14:creationId xmlns:p14="http://schemas.microsoft.com/office/powerpoint/2010/main" val="3012458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D6C0D9-BD7E-4DEB-A57F-A3559B7105A5}"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77019-17CE-41ED-86CA-FC43E14FF373}" type="slidenum">
              <a:rPr lang="en-US" smtClean="0"/>
              <a:t>‹#›</a:t>
            </a:fld>
            <a:endParaRPr lang="en-US"/>
          </a:p>
        </p:txBody>
      </p:sp>
    </p:spTree>
    <p:extLst>
      <p:ext uri="{BB962C8B-B14F-4D97-AF65-F5344CB8AC3E}">
        <p14:creationId xmlns:p14="http://schemas.microsoft.com/office/powerpoint/2010/main" val="55014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6C0D9-BD7E-4DEB-A57F-A3559B7105A5}"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77019-17CE-41ED-86CA-FC43E14FF373}" type="slidenum">
              <a:rPr lang="en-US" smtClean="0"/>
              <a:t>‹#›</a:t>
            </a:fld>
            <a:endParaRPr lang="en-US"/>
          </a:p>
        </p:txBody>
      </p:sp>
    </p:spTree>
    <p:extLst>
      <p:ext uri="{BB962C8B-B14F-4D97-AF65-F5344CB8AC3E}">
        <p14:creationId xmlns:p14="http://schemas.microsoft.com/office/powerpoint/2010/main" val="469998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6C0D9-BD7E-4DEB-A57F-A3559B7105A5}"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77019-17CE-41ED-86CA-FC43E14FF373}" type="slidenum">
              <a:rPr lang="en-US" smtClean="0"/>
              <a:t>‹#›</a:t>
            </a:fld>
            <a:endParaRPr lang="en-US"/>
          </a:p>
        </p:txBody>
      </p:sp>
    </p:spTree>
    <p:extLst>
      <p:ext uri="{BB962C8B-B14F-4D97-AF65-F5344CB8AC3E}">
        <p14:creationId xmlns:p14="http://schemas.microsoft.com/office/powerpoint/2010/main" val="162667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6C0D9-BD7E-4DEB-A57F-A3559B7105A5}"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77019-17CE-41ED-86CA-FC43E14FF373}" type="slidenum">
              <a:rPr lang="en-US" smtClean="0"/>
              <a:t>‹#›</a:t>
            </a:fld>
            <a:endParaRPr lang="en-US"/>
          </a:p>
        </p:txBody>
      </p:sp>
    </p:spTree>
    <p:extLst>
      <p:ext uri="{BB962C8B-B14F-4D97-AF65-F5344CB8AC3E}">
        <p14:creationId xmlns:p14="http://schemas.microsoft.com/office/powerpoint/2010/main" val="397469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6C0D9-BD7E-4DEB-A57F-A3559B7105A5}"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77019-17CE-41ED-86CA-FC43E14FF373}" type="slidenum">
              <a:rPr lang="en-US" smtClean="0"/>
              <a:t>‹#›</a:t>
            </a:fld>
            <a:endParaRPr lang="en-US"/>
          </a:p>
        </p:txBody>
      </p:sp>
    </p:spTree>
    <p:extLst>
      <p:ext uri="{BB962C8B-B14F-4D97-AF65-F5344CB8AC3E}">
        <p14:creationId xmlns:p14="http://schemas.microsoft.com/office/powerpoint/2010/main" val="103568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D6C0D9-BD7E-4DEB-A57F-A3559B7105A5}"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77019-17CE-41ED-86CA-FC43E14FF373}" type="slidenum">
              <a:rPr lang="en-US" smtClean="0"/>
              <a:t>‹#›</a:t>
            </a:fld>
            <a:endParaRPr lang="en-US"/>
          </a:p>
        </p:txBody>
      </p:sp>
    </p:spTree>
    <p:extLst>
      <p:ext uri="{BB962C8B-B14F-4D97-AF65-F5344CB8AC3E}">
        <p14:creationId xmlns:p14="http://schemas.microsoft.com/office/powerpoint/2010/main" val="2659281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6C0D9-BD7E-4DEB-A57F-A3559B7105A5}" type="datetimeFigureOut">
              <a:rPr lang="en-US" smtClean="0"/>
              <a:t>2/26/2020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977019-17CE-41ED-86CA-FC43E14FF373}" type="slidenum">
              <a:rPr lang="en-US" smtClean="0"/>
              <a:t>‹#›</a:t>
            </a:fld>
            <a:endParaRPr lang="en-US"/>
          </a:p>
        </p:txBody>
      </p:sp>
    </p:spTree>
    <p:extLst>
      <p:ext uri="{BB962C8B-B14F-4D97-AF65-F5344CB8AC3E}">
        <p14:creationId xmlns:p14="http://schemas.microsoft.com/office/powerpoint/2010/main" val="3600757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6C0D9-BD7E-4DEB-A57F-A3559B7105A5}" type="datetimeFigureOut">
              <a:rPr lang="en-US" smtClean="0"/>
              <a:t>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977019-17CE-41ED-86CA-FC43E14FF373}" type="slidenum">
              <a:rPr lang="en-US" smtClean="0"/>
              <a:t>‹#›</a:t>
            </a:fld>
            <a:endParaRPr lang="en-US"/>
          </a:p>
        </p:txBody>
      </p:sp>
    </p:spTree>
    <p:extLst>
      <p:ext uri="{BB962C8B-B14F-4D97-AF65-F5344CB8AC3E}">
        <p14:creationId xmlns:p14="http://schemas.microsoft.com/office/powerpoint/2010/main" val="4211196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6C0D9-BD7E-4DEB-A57F-A3559B7105A5}" type="datetimeFigureOut">
              <a:rPr lang="en-US" smtClean="0"/>
              <a:t>2/26/2020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977019-17CE-41ED-86CA-FC43E14FF373}" type="slidenum">
              <a:rPr lang="en-US" smtClean="0"/>
              <a:t>‹#›</a:t>
            </a:fld>
            <a:endParaRPr lang="en-US"/>
          </a:p>
        </p:txBody>
      </p:sp>
    </p:spTree>
    <p:extLst>
      <p:ext uri="{BB962C8B-B14F-4D97-AF65-F5344CB8AC3E}">
        <p14:creationId xmlns:p14="http://schemas.microsoft.com/office/powerpoint/2010/main" val="1910141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6C0D9-BD7E-4DEB-A57F-A3559B7105A5}"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77019-17CE-41ED-86CA-FC43E14FF373}" type="slidenum">
              <a:rPr lang="en-US" smtClean="0"/>
              <a:t>‹#›</a:t>
            </a:fld>
            <a:endParaRPr lang="en-US"/>
          </a:p>
        </p:txBody>
      </p:sp>
    </p:spTree>
    <p:extLst>
      <p:ext uri="{BB962C8B-B14F-4D97-AF65-F5344CB8AC3E}">
        <p14:creationId xmlns:p14="http://schemas.microsoft.com/office/powerpoint/2010/main" val="3995556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6C0D9-BD7E-4DEB-A57F-A3559B7105A5}"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77019-17CE-41ED-86CA-FC43E14FF373}" type="slidenum">
              <a:rPr lang="en-US" smtClean="0"/>
              <a:t>‹#›</a:t>
            </a:fld>
            <a:endParaRPr lang="en-US"/>
          </a:p>
        </p:txBody>
      </p:sp>
    </p:spTree>
    <p:extLst>
      <p:ext uri="{BB962C8B-B14F-4D97-AF65-F5344CB8AC3E}">
        <p14:creationId xmlns:p14="http://schemas.microsoft.com/office/powerpoint/2010/main" val="1803119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6C0D9-BD7E-4DEB-A57F-A3559B7105A5}" type="datetimeFigureOut">
              <a:rPr lang="en-US" smtClean="0"/>
              <a:t>2/26/2020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977019-17CE-41ED-86CA-FC43E14FF373}" type="slidenum">
              <a:rPr lang="en-US" smtClean="0"/>
              <a:t>‹#›</a:t>
            </a:fld>
            <a:endParaRPr lang="en-US"/>
          </a:p>
        </p:txBody>
      </p:sp>
    </p:spTree>
    <p:extLst>
      <p:ext uri="{BB962C8B-B14F-4D97-AF65-F5344CB8AC3E}">
        <p14:creationId xmlns:p14="http://schemas.microsoft.com/office/powerpoint/2010/main" val="272959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1"/>
            <a:ext cx="8839200" cy="1447799"/>
          </a:xfrm>
          <a:solidFill>
            <a:schemeClr val="accent3">
              <a:lumMod val="40000"/>
              <a:lumOff val="60000"/>
            </a:schemeClr>
          </a:solidFill>
        </p:spPr>
        <p:txBody>
          <a:bodyPr>
            <a:normAutofit/>
          </a:bodyPr>
          <a:lstStyle/>
          <a:p>
            <a:r>
              <a:rPr lang="en-US" sz="2800" u="sng" dirty="0" smtClean="0"/>
              <a:t>Description &amp; Function</a:t>
            </a:r>
            <a:r>
              <a:rPr lang="en-US" sz="2800" dirty="0" smtClean="0"/>
              <a:t>:</a:t>
            </a:r>
            <a:br>
              <a:rPr lang="en-US" sz="2800" dirty="0" smtClean="0"/>
            </a:br>
            <a:r>
              <a:rPr lang="en-US" sz="2800" dirty="0" smtClean="0"/>
              <a:t>Exhaust Aftertreatment System Analysis</a:t>
            </a:r>
            <a:br>
              <a:rPr lang="en-US" sz="2800" dirty="0" smtClean="0"/>
            </a:br>
            <a:r>
              <a:rPr lang="en-US" sz="2800" dirty="0" smtClean="0"/>
              <a:t>(Tech Tool operation 2589-08-03-18)</a:t>
            </a:r>
            <a:endParaRPr lang="en-US" sz="2800" dirty="0"/>
          </a:p>
        </p:txBody>
      </p:sp>
      <p:sp>
        <p:nvSpPr>
          <p:cNvPr id="4" name="TextBox 3"/>
          <p:cNvSpPr txBox="1"/>
          <p:nvPr/>
        </p:nvSpPr>
        <p:spPr>
          <a:xfrm>
            <a:off x="152400" y="1724083"/>
            <a:ext cx="8839200" cy="4911344"/>
          </a:xfrm>
          <a:prstGeom prst="rect">
            <a:avLst/>
          </a:prstGeom>
          <a:solidFill>
            <a:schemeClr val="bg1">
              <a:lumMod val="85000"/>
            </a:schemeClr>
          </a:solidFill>
        </p:spPr>
        <p:txBody>
          <a:bodyPr wrap="square" rtlCol="0">
            <a:spAutoFit/>
          </a:bodyPr>
          <a:lstStyle/>
          <a:p>
            <a:pPr>
              <a:lnSpc>
                <a:spcPts val="3800"/>
              </a:lnSpc>
              <a:spcBef>
                <a:spcPts val="600"/>
              </a:spcBef>
              <a:spcAft>
                <a:spcPts val="600"/>
              </a:spcAft>
            </a:pPr>
            <a:r>
              <a:rPr lang="en-US" sz="2000" i="1" u="sng" dirty="0" smtClean="0"/>
              <a:t>Purpose</a:t>
            </a:r>
            <a:r>
              <a:rPr lang="en-US" sz="2000" dirty="0" smtClean="0"/>
              <a:t>:  To have a series of routines in Premium Tech Tool (PTT) to effectively evaluate and diagnose the NOx sensors, Urea dosing system and SCR efficiency.  The routine is also captured in a .csv file and can be downloaded from Product History Viewer for later review if necessary. This document includes the list of DTCs that, when following GD, will list this operation as a step. This document will outline key details that the technician should be aware of when performing the operation. </a:t>
            </a:r>
            <a:r>
              <a:rPr lang="en-US" sz="2000" b="1" i="1" dirty="0" smtClean="0"/>
              <a:t>Currently this operation is only available for EM-USA17 11 &amp; 13L  VGT engines. EMS SW PN 23766686. For these engines, the NOx Conversion test (2549-08-03-03) is replaced by this operation (2589-08-03-18), the NOx conversion test will remain available for all other variants except EM-USA17 turbo compound. </a:t>
            </a:r>
            <a:endParaRPr lang="en-US" sz="2000" b="1" i="1" dirty="0"/>
          </a:p>
        </p:txBody>
      </p:sp>
    </p:spTree>
    <p:extLst>
      <p:ext uri="{BB962C8B-B14F-4D97-AF65-F5344CB8AC3E}">
        <p14:creationId xmlns:p14="http://schemas.microsoft.com/office/powerpoint/2010/main" val="7993429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07990"/>
            <a:ext cx="8839200" cy="769441"/>
          </a:xfrm>
          <a:prstGeom prst="rect">
            <a:avLst/>
          </a:prstGeom>
          <a:solidFill>
            <a:schemeClr val="bg1">
              <a:lumMod val="85000"/>
            </a:schemeClr>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smtClean="0">
                <a:ln>
                  <a:noFill/>
                </a:ln>
                <a:solidFill>
                  <a:prstClr val="black"/>
                </a:solidFill>
                <a:effectLst/>
                <a:uLnTx/>
                <a:uFillTx/>
                <a:latin typeface="Calibri"/>
                <a:ea typeface="+mn-ea"/>
                <a:cs typeface="+mn-cs"/>
              </a:rPr>
              <a:t>Recommended actions if operation aborts at “</a:t>
            </a:r>
            <a:r>
              <a:rPr kumimoji="0" lang="en-US" sz="1600" b="1" i="1" u="sng" strike="noStrike" kern="1200" cap="none" spc="0" normalizeH="0" baseline="0" noProof="0" dirty="0" smtClean="0">
                <a:ln>
                  <a:noFill/>
                </a:ln>
                <a:solidFill>
                  <a:prstClr val="black"/>
                </a:solidFill>
                <a:effectLst/>
                <a:uLnTx/>
                <a:uFillTx/>
                <a:latin typeface="Calibri"/>
                <a:ea typeface="+mn-ea"/>
                <a:cs typeface="+mn-cs"/>
              </a:rPr>
              <a:t>Heating EATS phase”:</a:t>
            </a:r>
          </a:p>
          <a:p>
            <a:pPr marL="800100" lvl="1" indent="-342900">
              <a:spcAft>
                <a:spcPts val="600"/>
              </a:spcAft>
              <a:buFont typeface="Arial" panose="020B0604020202020204" pitchFamily="34" charset="0"/>
              <a:buChar char="•"/>
              <a:defRPr/>
            </a:pPr>
            <a:r>
              <a:rPr kumimoji="0" lang="en-US" sz="1400" b="0" i="0" u="none" strike="noStrike" kern="1200" cap="none" spc="0" normalizeH="0" baseline="0" noProof="0" dirty="0" smtClean="0">
                <a:ln>
                  <a:noFill/>
                </a:ln>
                <a:solidFill>
                  <a:prstClr val="black"/>
                </a:solidFill>
                <a:effectLst/>
                <a:uLnTx/>
                <a:uFillTx/>
                <a:latin typeface="Calibri"/>
                <a:ea typeface="+mn-ea"/>
                <a:cs typeface="+mn-cs"/>
              </a:rPr>
              <a:t>The screen shot shows the current recommended actions for the scenario where the T3</a:t>
            </a:r>
            <a:r>
              <a:rPr kumimoji="0" lang="en-US" sz="1400" b="0" i="0" u="none" strike="noStrike" kern="1200" cap="none" spc="0" normalizeH="0" noProof="0" dirty="0" smtClean="0">
                <a:ln>
                  <a:noFill/>
                </a:ln>
                <a:solidFill>
                  <a:prstClr val="black"/>
                </a:solidFill>
                <a:effectLst/>
                <a:uLnTx/>
                <a:uFillTx/>
                <a:latin typeface="Calibri"/>
                <a:ea typeface="+mn-ea"/>
                <a:cs typeface="+mn-cs"/>
              </a:rPr>
              <a:t> exceeded 914 </a:t>
            </a:r>
            <a:r>
              <a:rPr lang="en-US" sz="1400" dirty="0" smtClean="0">
                <a:solidFill>
                  <a:prstClr val="black"/>
                </a:solidFill>
              </a:rPr>
              <a:t>°</a:t>
            </a:r>
            <a:r>
              <a:rPr kumimoji="0" lang="en-US" sz="1400" b="0" i="0" u="none" strike="noStrike" kern="1200" cap="none" spc="0" normalizeH="0" noProof="0" dirty="0" smtClean="0">
                <a:ln>
                  <a:noFill/>
                </a:ln>
                <a:solidFill>
                  <a:prstClr val="black"/>
                </a:solidFill>
                <a:effectLst/>
                <a:uLnTx/>
                <a:uFillTx/>
                <a:latin typeface="Calibri"/>
                <a:ea typeface="+mn-ea"/>
                <a:cs typeface="+mn-cs"/>
              </a:rPr>
              <a:t>F (490 </a:t>
            </a:r>
            <a:r>
              <a:rPr lang="en-US" sz="1400" dirty="0" smtClean="0">
                <a:solidFill>
                  <a:prstClr val="black"/>
                </a:solidFill>
              </a:rPr>
              <a:t>°</a:t>
            </a:r>
            <a:r>
              <a:rPr kumimoji="0" lang="en-US" sz="1400" b="0" i="0" u="none" strike="noStrike" kern="1200" cap="none" spc="0" normalizeH="0" noProof="0" dirty="0" smtClean="0">
                <a:ln>
                  <a:noFill/>
                </a:ln>
                <a:solidFill>
                  <a:prstClr val="black"/>
                </a:solidFill>
                <a:effectLst/>
                <a:uLnTx/>
                <a:uFillTx/>
                <a:latin typeface="Calibri"/>
                <a:ea typeface="+mn-ea"/>
                <a:cs typeface="+mn-cs"/>
              </a:rPr>
              <a:t>C) during the AHI subtest</a:t>
            </a:r>
            <a:endParaRPr kumimoji="0" lang="en-US" sz="1400" b="0"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5" name="TextBox 4"/>
          <p:cNvSpPr txBox="1"/>
          <p:nvPr/>
        </p:nvSpPr>
        <p:spPr>
          <a:xfrm>
            <a:off x="152400" y="6096000"/>
            <a:ext cx="8839200" cy="307777"/>
          </a:xfrm>
          <a:prstGeom prst="rect">
            <a:avLst/>
          </a:prstGeom>
          <a:solidFill>
            <a:schemeClr val="accent3">
              <a:lumMod val="60000"/>
              <a:lumOff val="40000"/>
            </a:schemeClr>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alibri"/>
                <a:ea typeface="+mn-ea"/>
                <a:cs typeface="+mn-cs"/>
              </a:rPr>
              <a:t>First recommended action, specifically if the unit did not have NOx sensor DTCs – is to rerun the test.</a:t>
            </a:r>
            <a:endParaRPr kumimoji="0" lang="en-US" sz="1400" b="0" i="0" u="none" strike="noStrike" kern="1200" cap="none" spc="0" normalizeH="0" baseline="0" noProof="0" dirty="0" smtClean="0">
              <a:ln>
                <a:noFill/>
              </a:ln>
              <a:solidFill>
                <a:prstClr val="black"/>
              </a:solidFill>
              <a:effectLst/>
              <a:uLnTx/>
              <a:uFillTx/>
              <a:latin typeface="Calibri"/>
              <a:ea typeface="+mn-ea"/>
              <a:cs typeface="+mn-cs"/>
            </a:endParaRPr>
          </a:p>
        </p:txBody>
      </p:sp>
      <p:pic>
        <p:nvPicPr>
          <p:cNvPr id="3074" name="Picture 2" descr="C:\Users\ru55372\AppData\Local\Temp\SNAGHTML13767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41" y="949576"/>
            <a:ext cx="8925317" cy="5020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96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12671" y="180207"/>
            <a:ext cx="4903629" cy="338554"/>
          </a:xfrm>
          <a:prstGeom prst="rect">
            <a:avLst/>
          </a:prstGeom>
          <a:solidFill>
            <a:schemeClr val="bg1">
              <a:lumMod val="85000"/>
            </a:schemeClr>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smtClean="0">
                <a:ln>
                  <a:noFill/>
                </a:ln>
                <a:solidFill>
                  <a:prstClr val="black"/>
                </a:solidFill>
                <a:effectLst/>
                <a:uLnTx/>
                <a:uFillTx/>
                <a:latin typeface="Calibri"/>
                <a:ea typeface="+mn-ea"/>
                <a:cs typeface="+mn-cs"/>
              </a:rPr>
              <a:t>Operations screens – NOx sensor high level evaluation </a:t>
            </a:r>
            <a:endParaRPr kumimoji="0" lang="en-US" sz="1600" b="0"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4" name="TextBox 3"/>
          <p:cNvSpPr txBox="1"/>
          <p:nvPr/>
        </p:nvSpPr>
        <p:spPr>
          <a:xfrm>
            <a:off x="152400" y="6033087"/>
            <a:ext cx="8839200" cy="307777"/>
          </a:xfrm>
          <a:prstGeom prst="rect">
            <a:avLst/>
          </a:prstGeom>
          <a:solidFill>
            <a:schemeClr val="accent3">
              <a:lumMod val="60000"/>
              <a:lumOff val="40000"/>
            </a:schemeClr>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alibri"/>
                <a:ea typeface="+mn-ea"/>
                <a:cs typeface="+mn-cs"/>
              </a:rPr>
              <a:t>See page 13 for details on this phase</a:t>
            </a:r>
            <a:endParaRPr kumimoji="0" lang="en-US" sz="1400" b="0" i="0" u="none" strike="noStrike" kern="1200" cap="none" spc="0" normalizeH="0" baseline="0" noProof="0" dirty="0" smtClean="0">
              <a:ln>
                <a:noFill/>
              </a:ln>
              <a:solidFill>
                <a:prstClr val="black"/>
              </a:solidFill>
              <a:effectLst/>
              <a:uLnTx/>
              <a:uFillTx/>
              <a:latin typeface="Calibri"/>
              <a:ea typeface="+mn-ea"/>
              <a:cs typeface="+mn-cs"/>
            </a:endParaRPr>
          </a:p>
        </p:txBody>
      </p:sp>
      <p:pic>
        <p:nvPicPr>
          <p:cNvPr id="2050" name="Picture 2" descr="C:\Users\ru55372\AppData\Local\Temp\SNAGHTML100cf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0" y="838200"/>
            <a:ext cx="8992379" cy="5052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126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54527" y="193691"/>
            <a:ext cx="4834943" cy="338554"/>
          </a:xfrm>
          <a:prstGeom prst="rect">
            <a:avLst/>
          </a:prstGeom>
          <a:solidFill>
            <a:schemeClr val="bg1">
              <a:lumMod val="85000"/>
            </a:schemeClr>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smtClean="0">
                <a:ln>
                  <a:noFill/>
                </a:ln>
                <a:solidFill>
                  <a:prstClr val="black"/>
                </a:solidFill>
                <a:effectLst/>
                <a:uLnTx/>
                <a:uFillTx/>
                <a:latin typeface="Calibri"/>
                <a:ea typeface="+mn-ea"/>
                <a:cs typeface="+mn-cs"/>
              </a:rPr>
              <a:t>Operations screens – NOx sensor low level evaluation </a:t>
            </a:r>
            <a:endParaRPr kumimoji="0" lang="en-US" sz="1600" b="0"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4" name="TextBox 3"/>
          <p:cNvSpPr txBox="1"/>
          <p:nvPr/>
        </p:nvSpPr>
        <p:spPr>
          <a:xfrm>
            <a:off x="152400" y="6033087"/>
            <a:ext cx="8839200" cy="307777"/>
          </a:xfrm>
          <a:prstGeom prst="rect">
            <a:avLst/>
          </a:prstGeom>
          <a:solidFill>
            <a:schemeClr val="accent3">
              <a:lumMod val="60000"/>
              <a:lumOff val="40000"/>
            </a:schemeClr>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alibri"/>
                <a:ea typeface="+mn-ea"/>
                <a:cs typeface="+mn-cs"/>
              </a:rPr>
              <a:t>See page 13 for details and recommendations on the NOx sensor high and low level evaluation phases</a:t>
            </a:r>
            <a:endParaRPr kumimoji="0" lang="en-US" sz="1400" b="0" i="0" u="none" strike="noStrike" kern="1200" cap="none" spc="0" normalizeH="0" baseline="0" noProof="0" dirty="0" smtClean="0">
              <a:ln>
                <a:noFill/>
              </a:ln>
              <a:solidFill>
                <a:prstClr val="black"/>
              </a:solidFill>
              <a:effectLst/>
              <a:uLnTx/>
              <a:uFillTx/>
              <a:latin typeface="Calibri"/>
              <a:ea typeface="+mn-ea"/>
              <a:cs typeface="+mn-cs"/>
            </a:endParaRPr>
          </a:p>
        </p:txBody>
      </p:sp>
      <p:pic>
        <p:nvPicPr>
          <p:cNvPr id="1026" name="Picture 2" descr="C:\Users\ru55372\AppData\Local\Temp\SNAGHTMLa64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72" y="782143"/>
            <a:ext cx="8946655" cy="5044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007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6200"/>
            <a:ext cx="8839200" cy="6524863"/>
          </a:xfrm>
          <a:prstGeom prst="rect">
            <a:avLst/>
          </a:prstGeom>
          <a:solidFill>
            <a:schemeClr val="bg1">
              <a:lumMod val="85000"/>
            </a:schemeClr>
          </a:solidFill>
          <a:ln>
            <a:solidFill>
              <a:schemeClr val="tx1"/>
            </a:solidFill>
          </a:ln>
        </p:spPr>
        <p:txBody>
          <a:bodyPr wrap="square" rtlCol="0">
            <a:spAutoFit/>
          </a:bodyPr>
          <a:lstStyle/>
          <a:p>
            <a:pPr algn="ctr">
              <a:spcAft>
                <a:spcPts val="1200"/>
              </a:spcAft>
            </a:pPr>
            <a:r>
              <a:rPr lang="en-US" sz="1600" b="1" u="sng" dirty="0" smtClean="0">
                <a:solidFill>
                  <a:prstClr val="black"/>
                </a:solidFill>
              </a:rPr>
              <a:t>Operation information – </a:t>
            </a:r>
            <a:r>
              <a:rPr lang="en-US" sz="1600" b="1" i="1" u="sng" dirty="0" smtClean="0">
                <a:solidFill>
                  <a:prstClr val="black"/>
                </a:solidFill>
              </a:rPr>
              <a:t>NOx sensor high level and </a:t>
            </a:r>
            <a:r>
              <a:rPr lang="en-US" sz="1600" b="1" i="1" u="sng" dirty="0" err="1" smtClean="0">
                <a:solidFill>
                  <a:prstClr val="black"/>
                </a:solidFill>
              </a:rPr>
              <a:t>Nox</a:t>
            </a:r>
            <a:r>
              <a:rPr lang="en-US" sz="1600" b="1" i="1" u="sng" dirty="0" smtClean="0">
                <a:solidFill>
                  <a:prstClr val="black"/>
                </a:solidFill>
              </a:rPr>
              <a:t> sensor low level phases:</a:t>
            </a:r>
          </a:p>
          <a:p>
            <a:pPr>
              <a:spcAft>
                <a:spcPts val="600"/>
              </a:spcAft>
            </a:pPr>
            <a:r>
              <a:rPr lang="en-US" sz="1400" i="1" dirty="0" smtClean="0">
                <a:solidFill>
                  <a:prstClr val="black"/>
                </a:solidFill>
              </a:rPr>
              <a:t>After conditions are satisfied for the warmup state, the routine enters the NOx sensor high and low evaluation phases. </a:t>
            </a:r>
            <a:r>
              <a:rPr lang="en-US" sz="1400" b="1" i="1" dirty="0" smtClean="0">
                <a:solidFill>
                  <a:prstClr val="black"/>
                </a:solidFill>
              </a:rPr>
              <a:t>This phase replaces the current NOCO test</a:t>
            </a:r>
            <a:r>
              <a:rPr lang="en-US" sz="1400" i="1" dirty="0" smtClean="0">
                <a:solidFill>
                  <a:prstClr val="black"/>
                </a:solidFill>
              </a:rPr>
              <a:t>. These steps serve several purposes:  </a:t>
            </a:r>
          </a:p>
          <a:p>
            <a:r>
              <a:rPr lang="en-US" sz="1400" b="1" i="1" u="sng" dirty="0" smtClean="0">
                <a:solidFill>
                  <a:prstClr val="black"/>
                </a:solidFill>
              </a:rPr>
              <a:t>Test conditions</a:t>
            </a:r>
            <a:r>
              <a:rPr lang="en-US" sz="1400" b="1" i="1" dirty="0" smtClean="0">
                <a:solidFill>
                  <a:prstClr val="black"/>
                </a:solidFill>
              </a:rPr>
              <a:t>:</a:t>
            </a:r>
          </a:p>
          <a:p>
            <a:r>
              <a:rPr lang="en-US" sz="1400" b="1" i="1" dirty="0" smtClean="0">
                <a:solidFill>
                  <a:prstClr val="black"/>
                </a:solidFill>
              </a:rPr>
              <a:t>NOx sensor high evaluation - </a:t>
            </a:r>
            <a:endParaRPr lang="en-US" sz="1400" b="1" dirty="0" smtClean="0">
              <a:solidFill>
                <a:prstClr val="black"/>
              </a:solidFill>
            </a:endParaRPr>
          </a:p>
          <a:p>
            <a:pPr marL="342900" indent="-342900">
              <a:buAutoNum type="arabicParenR"/>
            </a:pPr>
            <a:r>
              <a:rPr lang="en-US" sz="1400" dirty="0" smtClean="0">
                <a:solidFill>
                  <a:prstClr val="black"/>
                </a:solidFill>
              </a:rPr>
              <a:t>Engine rpm will drop to 1050 (</a:t>
            </a:r>
            <a:r>
              <a:rPr lang="en-US" sz="1400" i="1" dirty="0" smtClean="0">
                <a:solidFill>
                  <a:prstClr val="black"/>
                </a:solidFill>
              </a:rPr>
              <a:t>for 11 L</a:t>
            </a:r>
            <a:r>
              <a:rPr lang="en-US" sz="1400" dirty="0" smtClean="0">
                <a:solidFill>
                  <a:prstClr val="black"/>
                </a:solidFill>
              </a:rPr>
              <a:t>), or 1100 (</a:t>
            </a:r>
            <a:r>
              <a:rPr lang="en-US" sz="1400" i="1" dirty="0" smtClean="0">
                <a:solidFill>
                  <a:prstClr val="black"/>
                </a:solidFill>
              </a:rPr>
              <a:t>for 13L</a:t>
            </a:r>
            <a:r>
              <a:rPr lang="en-US" sz="1400" dirty="0" smtClean="0">
                <a:solidFill>
                  <a:prstClr val="black"/>
                </a:solidFill>
              </a:rPr>
              <a:t>)</a:t>
            </a:r>
          </a:p>
          <a:p>
            <a:pPr marL="342900" indent="-342900">
              <a:buAutoNum type="arabicParenR"/>
            </a:pPr>
            <a:r>
              <a:rPr lang="en-US" sz="1400" dirty="0" smtClean="0">
                <a:solidFill>
                  <a:prstClr val="black"/>
                </a:solidFill>
              </a:rPr>
              <a:t>VGT position will be 10% (for 11L), or 7% (for 13L)</a:t>
            </a:r>
          </a:p>
          <a:p>
            <a:pPr marL="342900" indent="-342900">
              <a:buFontTx/>
              <a:buAutoNum type="arabicParenR"/>
            </a:pPr>
            <a:r>
              <a:rPr lang="en-US" sz="1400" dirty="0" smtClean="0">
                <a:solidFill>
                  <a:prstClr val="black"/>
                </a:solidFill>
              </a:rPr>
              <a:t>Injection timing </a:t>
            </a:r>
            <a:r>
              <a:rPr lang="en-US" sz="1400" dirty="0">
                <a:solidFill>
                  <a:prstClr val="black"/>
                </a:solidFill>
              </a:rPr>
              <a:t>will </a:t>
            </a:r>
            <a:r>
              <a:rPr lang="en-US" sz="1400" dirty="0" smtClean="0">
                <a:solidFill>
                  <a:prstClr val="black"/>
                </a:solidFill>
              </a:rPr>
              <a:t>be 5° BTDC (both 11 and 13L)</a:t>
            </a:r>
          </a:p>
          <a:p>
            <a:pPr marL="342900" indent="-342900">
              <a:buFontTx/>
              <a:buAutoNum type="arabicParenR"/>
            </a:pPr>
            <a:r>
              <a:rPr lang="en-US" sz="1400" dirty="0" smtClean="0">
                <a:solidFill>
                  <a:prstClr val="black"/>
                </a:solidFill>
              </a:rPr>
              <a:t>Fans will turn on to full-speed / max engagement</a:t>
            </a:r>
          </a:p>
          <a:p>
            <a:pPr marL="342900" indent="-342900">
              <a:spcAft>
                <a:spcPts val="600"/>
              </a:spcAft>
              <a:buFontTx/>
              <a:buAutoNum type="arabicParenR"/>
            </a:pPr>
            <a:r>
              <a:rPr lang="en-US" sz="1400" dirty="0" smtClean="0">
                <a:solidFill>
                  <a:prstClr val="black"/>
                </a:solidFill>
              </a:rPr>
              <a:t>Routine will stabilize for 40 seconds and then average NOx sensor reading for 20 seconds before entering NOx low evaluation</a:t>
            </a:r>
          </a:p>
          <a:p>
            <a:r>
              <a:rPr lang="en-US" sz="1400" b="1" i="1" dirty="0" smtClean="0">
                <a:solidFill>
                  <a:prstClr val="black"/>
                </a:solidFill>
              </a:rPr>
              <a:t>NOx sensor low </a:t>
            </a:r>
            <a:r>
              <a:rPr lang="en-US" sz="1400" b="1" i="1" dirty="0">
                <a:solidFill>
                  <a:prstClr val="black"/>
                </a:solidFill>
              </a:rPr>
              <a:t>evaluation - </a:t>
            </a:r>
            <a:endParaRPr lang="en-US" sz="1400" b="1" dirty="0">
              <a:solidFill>
                <a:prstClr val="black"/>
              </a:solidFill>
            </a:endParaRPr>
          </a:p>
          <a:p>
            <a:pPr marL="342900" indent="-342900">
              <a:buAutoNum type="arabicParenR"/>
            </a:pPr>
            <a:r>
              <a:rPr lang="en-US" sz="1400" dirty="0">
                <a:solidFill>
                  <a:prstClr val="black"/>
                </a:solidFill>
              </a:rPr>
              <a:t>Engine rpm will </a:t>
            </a:r>
            <a:r>
              <a:rPr lang="en-US" sz="1400" dirty="0" smtClean="0">
                <a:solidFill>
                  <a:prstClr val="black"/>
                </a:solidFill>
              </a:rPr>
              <a:t>hold 1050 </a:t>
            </a:r>
            <a:r>
              <a:rPr lang="en-US" sz="1400" dirty="0">
                <a:solidFill>
                  <a:prstClr val="black"/>
                </a:solidFill>
              </a:rPr>
              <a:t>(</a:t>
            </a:r>
            <a:r>
              <a:rPr lang="en-US" sz="1400" i="1" dirty="0">
                <a:solidFill>
                  <a:prstClr val="black"/>
                </a:solidFill>
              </a:rPr>
              <a:t>for </a:t>
            </a:r>
            <a:r>
              <a:rPr lang="en-US" sz="1400" i="1" dirty="0" smtClean="0">
                <a:solidFill>
                  <a:prstClr val="black"/>
                </a:solidFill>
              </a:rPr>
              <a:t>11 </a:t>
            </a:r>
            <a:r>
              <a:rPr lang="en-US" sz="1400" i="1" dirty="0">
                <a:solidFill>
                  <a:prstClr val="black"/>
                </a:solidFill>
              </a:rPr>
              <a:t>L</a:t>
            </a:r>
            <a:r>
              <a:rPr lang="en-US" sz="1400" dirty="0">
                <a:solidFill>
                  <a:prstClr val="black"/>
                </a:solidFill>
              </a:rPr>
              <a:t>), or </a:t>
            </a:r>
            <a:r>
              <a:rPr lang="en-US" sz="1400" dirty="0" smtClean="0">
                <a:solidFill>
                  <a:prstClr val="black"/>
                </a:solidFill>
              </a:rPr>
              <a:t>1100 (</a:t>
            </a:r>
            <a:r>
              <a:rPr lang="en-US" sz="1400" i="1" dirty="0" smtClean="0">
                <a:solidFill>
                  <a:prstClr val="black"/>
                </a:solidFill>
              </a:rPr>
              <a:t>for 13L</a:t>
            </a:r>
            <a:r>
              <a:rPr lang="en-US" sz="1400" dirty="0" smtClean="0">
                <a:solidFill>
                  <a:prstClr val="black"/>
                </a:solidFill>
              </a:rPr>
              <a:t>)</a:t>
            </a:r>
            <a:endParaRPr lang="en-US" sz="1400" dirty="0">
              <a:solidFill>
                <a:prstClr val="black"/>
              </a:solidFill>
            </a:endParaRPr>
          </a:p>
          <a:p>
            <a:pPr marL="342900" indent="-342900">
              <a:buAutoNum type="arabicParenR"/>
            </a:pPr>
            <a:r>
              <a:rPr lang="en-US" sz="1400" dirty="0">
                <a:solidFill>
                  <a:prstClr val="black"/>
                </a:solidFill>
              </a:rPr>
              <a:t>VGT position will be </a:t>
            </a:r>
            <a:r>
              <a:rPr lang="en-US" sz="1400" dirty="0" smtClean="0">
                <a:solidFill>
                  <a:prstClr val="black"/>
                </a:solidFill>
              </a:rPr>
              <a:t>25% for both 11 and 13L</a:t>
            </a:r>
            <a:endParaRPr lang="en-US" sz="1400" dirty="0">
              <a:solidFill>
                <a:prstClr val="black"/>
              </a:solidFill>
            </a:endParaRPr>
          </a:p>
          <a:p>
            <a:pPr marL="342900" indent="-342900">
              <a:buFontTx/>
              <a:buAutoNum type="arabicParenR"/>
            </a:pPr>
            <a:r>
              <a:rPr lang="en-US" sz="1400" dirty="0">
                <a:solidFill>
                  <a:prstClr val="black"/>
                </a:solidFill>
              </a:rPr>
              <a:t>Injection timing will </a:t>
            </a:r>
            <a:r>
              <a:rPr lang="en-US" sz="1400" dirty="0" smtClean="0">
                <a:solidFill>
                  <a:prstClr val="black"/>
                </a:solidFill>
              </a:rPr>
              <a:t>drop to 0° (TDC) </a:t>
            </a:r>
            <a:r>
              <a:rPr lang="en-US" sz="1400" dirty="0">
                <a:solidFill>
                  <a:prstClr val="black"/>
                </a:solidFill>
              </a:rPr>
              <a:t>(both </a:t>
            </a:r>
            <a:r>
              <a:rPr lang="en-US" sz="1400" dirty="0" smtClean="0">
                <a:solidFill>
                  <a:prstClr val="black"/>
                </a:solidFill>
              </a:rPr>
              <a:t>11 </a:t>
            </a:r>
            <a:r>
              <a:rPr lang="en-US" sz="1400" dirty="0">
                <a:solidFill>
                  <a:prstClr val="black"/>
                </a:solidFill>
              </a:rPr>
              <a:t>and </a:t>
            </a:r>
            <a:r>
              <a:rPr lang="en-US" sz="1400" dirty="0" smtClean="0">
                <a:solidFill>
                  <a:prstClr val="black"/>
                </a:solidFill>
              </a:rPr>
              <a:t>13L)</a:t>
            </a:r>
          </a:p>
          <a:p>
            <a:pPr marL="342900" indent="-342900">
              <a:buFontTx/>
              <a:buAutoNum type="arabicParenR"/>
            </a:pPr>
            <a:r>
              <a:rPr lang="en-US" sz="1400" dirty="0">
                <a:solidFill>
                  <a:prstClr val="black"/>
                </a:solidFill>
              </a:rPr>
              <a:t>Fans will </a:t>
            </a:r>
            <a:r>
              <a:rPr lang="en-US" sz="1400" dirty="0" smtClean="0">
                <a:solidFill>
                  <a:prstClr val="black"/>
                </a:solidFill>
              </a:rPr>
              <a:t>remain </a:t>
            </a:r>
            <a:r>
              <a:rPr lang="en-US" sz="1400" dirty="0">
                <a:solidFill>
                  <a:prstClr val="black"/>
                </a:solidFill>
              </a:rPr>
              <a:t>on </a:t>
            </a:r>
            <a:r>
              <a:rPr lang="en-US" sz="1400" dirty="0" smtClean="0">
                <a:solidFill>
                  <a:prstClr val="black"/>
                </a:solidFill>
              </a:rPr>
              <a:t>full-speed </a:t>
            </a:r>
            <a:r>
              <a:rPr lang="en-US" sz="1400" dirty="0">
                <a:solidFill>
                  <a:prstClr val="black"/>
                </a:solidFill>
              </a:rPr>
              <a:t>/ max engagement</a:t>
            </a:r>
          </a:p>
          <a:p>
            <a:pPr marL="342900" indent="-342900">
              <a:spcAft>
                <a:spcPts val="600"/>
              </a:spcAft>
              <a:buFontTx/>
              <a:buAutoNum type="arabicParenR"/>
            </a:pPr>
            <a:r>
              <a:rPr lang="en-US" sz="1400" dirty="0" smtClean="0">
                <a:solidFill>
                  <a:prstClr val="black"/>
                </a:solidFill>
              </a:rPr>
              <a:t>Routine </a:t>
            </a:r>
            <a:r>
              <a:rPr lang="en-US" sz="1400" dirty="0">
                <a:solidFill>
                  <a:prstClr val="black"/>
                </a:solidFill>
              </a:rPr>
              <a:t>will stabilize for 40 seconds and then average for 20 </a:t>
            </a:r>
            <a:r>
              <a:rPr lang="en-US" sz="1400" dirty="0" smtClean="0">
                <a:solidFill>
                  <a:prstClr val="black"/>
                </a:solidFill>
              </a:rPr>
              <a:t>seconds</a:t>
            </a:r>
          </a:p>
          <a:p>
            <a:pPr>
              <a:spcAft>
                <a:spcPts val="600"/>
              </a:spcAft>
            </a:pPr>
            <a:r>
              <a:rPr lang="en-US" sz="1200" b="1" u="sng" dirty="0" smtClean="0">
                <a:solidFill>
                  <a:schemeClr val="tx2">
                    <a:lumMod val="75000"/>
                  </a:schemeClr>
                </a:solidFill>
              </a:rPr>
              <a:t>IMPORTANT NOTE</a:t>
            </a:r>
            <a:r>
              <a:rPr lang="en-US" sz="1200" b="1" dirty="0" smtClean="0">
                <a:solidFill>
                  <a:schemeClr val="tx2">
                    <a:lumMod val="75000"/>
                  </a:schemeClr>
                </a:solidFill>
              </a:rPr>
              <a:t>: in the rare case that there are enough crystals in the urea injection pipe to sublimate during the warmup – NOx outlet will read significantly lower than NOx inlet during the last part of the Heating EATS phase, typically when the DPF temp (T3) is above ~626 °F (~330 °C); as T3 drops, which should occur during NOx sensor high and low evaluations, NOx outlet may rise as less sublimation occurs. This could cause the routine to abort immediately after the Heating EATS phase, or cause the NOx sensor evaluation to fail – if this is suspected, a crystal sublimation should remedy the problem. </a:t>
            </a:r>
          </a:p>
          <a:p>
            <a:pPr>
              <a:spcAft>
                <a:spcPts val="600"/>
              </a:spcAft>
            </a:pPr>
            <a:r>
              <a:rPr lang="en-US" sz="1400" b="1" i="1" u="sng" dirty="0" smtClean="0">
                <a:solidFill>
                  <a:prstClr val="black"/>
                </a:solidFill>
              </a:rPr>
              <a:t>Limits </a:t>
            </a:r>
            <a:r>
              <a:rPr lang="en-US" sz="1400" b="1" i="1" u="sng" dirty="0">
                <a:solidFill>
                  <a:prstClr val="black"/>
                </a:solidFill>
              </a:rPr>
              <a:t>&amp; Purpose</a:t>
            </a:r>
            <a:r>
              <a:rPr lang="en-US" sz="1400" b="1" i="1" dirty="0">
                <a:solidFill>
                  <a:prstClr val="black"/>
                </a:solidFill>
              </a:rPr>
              <a:t>:</a:t>
            </a:r>
          </a:p>
          <a:p>
            <a:pPr marL="800100" lvl="1" indent="-342900">
              <a:buFont typeface="Arial" panose="020B0604020202020204" pitchFamily="34" charset="0"/>
              <a:buChar char="•"/>
            </a:pPr>
            <a:r>
              <a:rPr lang="en-US" sz="1400" b="1" dirty="0">
                <a:solidFill>
                  <a:prstClr val="black"/>
                </a:solidFill>
              </a:rPr>
              <a:t>NOx sensor high phase - the max allowable difference between NOx inlet and outlet is 100 ppm</a:t>
            </a:r>
          </a:p>
          <a:p>
            <a:pPr marL="800100" lvl="1" indent="-342900">
              <a:spcAft>
                <a:spcPts val="600"/>
              </a:spcAft>
              <a:buFont typeface="Arial" panose="020B0604020202020204" pitchFamily="34" charset="0"/>
              <a:buChar char="•"/>
            </a:pPr>
            <a:r>
              <a:rPr lang="en-US" sz="1400" b="1" dirty="0">
                <a:solidFill>
                  <a:prstClr val="black"/>
                </a:solidFill>
              </a:rPr>
              <a:t>NOx sensor low phase - the max allowable difference between NOx inlet and outlet is 50 ppm</a:t>
            </a:r>
          </a:p>
          <a:p>
            <a:pPr marL="0" lvl="2"/>
            <a:r>
              <a:rPr lang="en-US" sz="1200" dirty="0">
                <a:solidFill>
                  <a:prstClr val="black"/>
                </a:solidFill>
              </a:rPr>
              <a:t>The primary purpose for the NOx high and low phase evaluation is to verify the plausibility of the sensors at two points in the measurement range where the readings should be within the manufacturers specified accuracy – with the SCR buffer cleared, the readings should be within the “allowable difference” tolerance and </a:t>
            </a:r>
            <a:r>
              <a:rPr lang="en-US" sz="1200" dirty="0" smtClean="0">
                <a:solidFill>
                  <a:prstClr val="black"/>
                </a:solidFill>
              </a:rPr>
              <a:t>the NOx level is not expected to exceed the Max / Min limits.</a:t>
            </a:r>
            <a:endParaRPr lang="en-US" sz="1200" b="1" dirty="0" smtClean="0"/>
          </a:p>
        </p:txBody>
      </p:sp>
    </p:spTree>
    <p:extLst>
      <p:ext uri="{BB962C8B-B14F-4D97-AF65-F5344CB8AC3E}">
        <p14:creationId xmlns:p14="http://schemas.microsoft.com/office/powerpoint/2010/main" val="3016244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07990"/>
            <a:ext cx="8839200" cy="6486391"/>
          </a:xfrm>
          <a:prstGeom prst="rect">
            <a:avLst/>
          </a:prstGeom>
          <a:solidFill>
            <a:schemeClr val="bg1">
              <a:lumMod val="85000"/>
            </a:schemeClr>
          </a:solidFill>
          <a:ln>
            <a:solidFill>
              <a:schemeClr val="tx1"/>
            </a:solidFill>
          </a:ln>
        </p:spPr>
        <p:txBody>
          <a:bodyPr wrap="square" rtlCol="0">
            <a:spAutoFit/>
          </a:bodyPr>
          <a:lstStyle/>
          <a:p>
            <a:pPr algn="ctr">
              <a:spcAft>
                <a:spcPts val="600"/>
              </a:spcAft>
            </a:pPr>
            <a:r>
              <a:rPr lang="en-US" sz="1600" b="1" u="sng" dirty="0" smtClean="0">
                <a:solidFill>
                  <a:prstClr val="black"/>
                </a:solidFill>
              </a:rPr>
              <a:t>Operation information – </a:t>
            </a:r>
            <a:r>
              <a:rPr lang="en-US" sz="1600" b="1" i="1" u="sng" dirty="0" smtClean="0">
                <a:solidFill>
                  <a:prstClr val="black"/>
                </a:solidFill>
              </a:rPr>
              <a:t>DEF dosing system evaluation:</a:t>
            </a:r>
          </a:p>
          <a:p>
            <a:r>
              <a:rPr lang="en-US" sz="1200" i="1" dirty="0" smtClean="0">
                <a:solidFill>
                  <a:prstClr val="black"/>
                </a:solidFill>
              </a:rPr>
              <a:t>After conditions are satisfied for the NOx high and low steps, the routine enters the </a:t>
            </a:r>
            <a:r>
              <a:rPr lang="en-US" sz="1200" i="1" u="sng" dirty="0" smtClean="0">
                <a:solidFill>
                  <a:prstClr val="black"/>
                </a:solidFill>
              </a:rPr>
              <a:t>DEF dosing system check</a:t>
            </a:r>
            <a:r>
              <a:rPr lang="en-US" sz="1200" i="1" dirty="0" smtClean="0">
                <a:solidFill>
                  <a:prstClr val="black"/>
                </a:solidFill>
              </a:rPr>
              <a:t>: </a:t>
            </a:r>
            <a:r>
              <a:rPr lang="en-US" sz="1400" i="1" dirty="0" smtClean="0">
                <a:solidFill>
                  <a:prstClr val="black"/>
                </a:solidFill>
              </a:rPr>
              <a:t> </a:t>
            </a:r>
          </a:p>
          <a:p>
            <a:endParaRPr lang="en-US" sz="800" i="1" dirty="0" smtClean="0">
              <a:solidFill>
                <a:prstClr val="black"/>
              </a:solidFill>
            </a:endParaRPr>
          </a:p>
          <a:p>
            <a:pPr>
              <a:spcAft>
                <a:spcPts val="600"/>
              </a:spcAft>
            </a:pPr>
            <a:r>
              <a:rPr lang="en-US" sz="1200" b="1" i="1" u="sng" dirty="0" smtClean="0">
                <a:solidFill>
                  <a:prstClr val="black"/>
                </a:solidFill>
              </a:rPr>
              <a:t>Test conditions</a:t>
            </a:r>
            <a:r>
              <a:rPr lang="en-US" sz="1200" b="1" i="1" dirty="0" smtClean="0">
                <a:solidFill>
                  <a:prstClr val="black"/>
                </a:solidFill>
              </a:rPr>
              <a:t>:</a:t>
            </a:r>
          </a:p>
          <a:p>
            <a:pPr marL="342900" indent="-342900">
              <a:buAutoNum type="arabicParenR"/>
            </a:pPr>
            <a:r>
              <a:rPr lang="en-US" sz="1100" dirty="0" smtClean="0">
                <a:solidFill>
                  <a:prstClr val="black"/>
                </a:solidFill>
              </a:rPr>
              <a:t>Engine rpm will drop to 1000 rpm (11 &amp; 13L)</a:t>
            </a:r>
          </a:p>
          <a:p>
            <a:pPr marL="342900" indent="-342900">
              <a:buAutoNum type="arabicParenR"/>
            </a:pPr>
            <a:r>
              <a:rPr lang="en-US" sz="1100" dirty="0" smtClean="0">
                <a:solidFill>
                  <a:prstClr val="black"/>
                </a:solidFill>
              </a:rPr>
              <a:t>VGT position will ~10% for both 11 &amp; 13L</a:t>
            </a:r>
          </a:p>
          <a:p>
            <a:pPr marL="342900" indent="-342900">
              <a:buFontTx/>
              <a:buAutoNum type="arabicParenR"/>
            </a:pPr>
            <a:r>
              <a:rPr lang="en-US" sz="1100" dirty="0" smtClean="0">
                <a:solidFill>
                  <a:prstClr val="black"/>
                </a:solidFill>
              </a:rPr>
              <a:t>Injection timing </a:t>
            </a:r>
            <a:r>
              <a:rPr lang="en-US" sz="1100" dirty="0">
                <a:solidFill>
                  <a:prstClr val="black"/>
                </a:solidFill>
              </a:rPr>
              <a:t>will </a:t>
            </a:r>
            <a:r>
              <a:rPr lang="en-US" sz="1100" dirty="0" smtClean="0">
                <a:solidFill>
                  <a:prstClr val="black"/>
                </a:solidFill>
              </a:rPr>
              <a:t>be 20° BTDC (both 13 and 11L)</a:t>
            </a:r>
          </a:p>
          <a:p>
            <a:pPr marL="342900" indent="-342900">
              <a:buFontTx/>
              <a:buAutoNum type="arabicParenR"/>
            </a:pPr>
            <a:r>
              <a:rPr lang="en-US" sz="1100" dirty="0" smtClean="0">
                <a:solidFill>
                  <a:prstClr val="black"/>
                </a:solidFill>
              </a:rPr>
              <a:t>This step lasts ~30 seconds, during which it will evaluate average urea pump DC during “no dosing” state at 900 </a:t>
            </a:r>
            <a:r>
              <a:rPr lang="en-US" sz="1100" dirty="0" err="1" smtClean="0">
                <a:solidFill>
                  <a:prstClr val="black"/>
                </a:solidFill>
              </a:rPr>
              <a:t>kPa</a:t>
            </a:r>
            <a:r>
              <a:rPr lang="en-US" sz="1100" dirty="0" smtClean="0">
                <a:solidFill>
                  <a:prstClr val="black"/>
                </a:solidFill>
              </a:rPr>
              <a:t> pressure (131 psi), it will then command .8 g/s urea flow </a:t>
            </a:r>
            <a:r>
              <a:rPr lang="en-US" sz="1100" i="1" dirty="0" smtClean="0">
                <a:solidFill>
                  <a:prstClr val="black"/>
                </a:solidFill>
              </a:rPr>
              <a:t>(urea dosing valve duty cycle ~41%)</a:t>
            </a:r>
            <a:r>
              <a:rPr lang="en-US" sz="1100" dirty="0" smtClean="0">
                <a:solidFill>
                  <a:prstClr val="black"/>
                </a:solidFill>
              </a:rPr>
              <a:t> for 10 seconds, and evaluate the change in pump duty cycle to maintain pressure.</a:t>
            </a:r>
          </a:p>
          <a:p>
            <a:endParaRPr lang="en-US" sz="800" dirty="0" smtClean="0">
              <a:solidFill>
                <a:prstClr val="black"/>
              </a:solidFill>
            </a:endParaRPr>
          </a:p>
          <a:p>
            <a:r>
              <a:rPr lang="en-US" sz="1200" b="1" i="1" u="sng" dirty="0" smtClean="0">
                <a:solidFill>
                  <a:prstClr val="black"/>
                </a:solidFill>
              </a:rPr>
              <a:t>Limits &amp; Purpose</a:t>
            </a:r>
            <a:r>
              <a:rPr lang="en-US" sz="1200" b="1" i="1" dirty="0" smtClean="0">
                <a:solidFill>
                  <a:prstClr val="black"/>
                </a:solidFill>
              </a:rPr>
              <a:t>:</a:t>
            </a:r>
          </a:p>
          <a:p>
            <a:pPr marL="800100" lvl="1" indent="-342900">
              <a:buFont typeface="Arial" panose="020B0604020202020204" pitchFamily="34" charset="0"/>
              <a:buChar char="•"/>
            </a:pPr>
            <a:r>
              <a:rPr lang="en-US" sz="1200" b="1" dirty="0" smtClean="0">
                <a:solidFill>
                  <a:prstClr val="black"/>
                </a:solidFill>
              </a:rPr>
              <a:t>The allowable change in urea pump duty cycle at .8 g/s commanded flow is 8-12% (averaged over 10 seconds)</a:t>
            </a:r>
          </a:p>
          <a:p>
            <a:pPr marL="1257300" lvl="2" indent="-342900">
              <a:spcAft>
                <a:spcPts val="600"/>
              </a:spcAft>
              <a:buFont typeface="Wingdings" panose="05000000000000000000" pitchFamily="2" charset="2"/>
              <a:buChar char="ü"/>
            </a:pPr>
            <a:r>
              <a:rPr lang="en-US" sz="1050" dirty="0" smtClean="0">
                <a:solidFill>
                  <a:prstClr val="black"/>
                </a:solidFill>
              </a:rPr>
              <a:t>This range allowance, while appearing narrow is actually quite wide, based on test data, typical pump DC change is ~9-10%</a:t>
            </a:r>
          </a:p>
          <a:p>
            <a:pPr marL="0" lvl="2">
              <a:spcAft>
                <a:spcPts val="600"/>
              </a:spcAft>
            </a:pPr>
            <a:r>
              <a:rPr lang="en-US" sz="1200" dirty="0" smtClean="0">
                <a:solidFill>
                  <a:prstClr val="black"/>
                </a:solidFill>
              </a:rPr>
              <a:t>The primary purpose for the urea dosing system check is to verify urea flow prior to evaluation of the SCR efficiency. While this test can be performed separately, and has the advantage over the flow test in that there is no dis-assembly – for some cases it may be good practice to also perform the standard dosing valve test, especially in any case when SCR replacement is considered. This would allow for visual inspection of the urea injection pipe for excessive crystal buildup. In any cases where excessive crystal buildup is observed, it may be advisable to perform a crystal sublimation and then re-run the operation.</a:t>
            </a:r>
          </a:p>
          <a:p>
            <a:pPr algn="ctr">
              <a:spcAft>
                <a:spcPts val="600"/>
              </a:spcAft>
            </a:pPr>
            <a:r>
              <a:rPr lang="en-US" sz="1400" b="1" u="sng" dirty="0" smtClean="0">
                <a:solidFill>
                  <a:prstClr val="black"/>
                </a:solidFill>
              </a:rPr>
              <a:t>Operation </a:t>
            </a:r>
            <a:r>
              <a:rPr lang="en-US" sz="1400" b="1" u="sng" dirty="0">
                <a:solidFill>
                  <a:prstClr val="black"/>
                </a:solidFill>
              </a:rPr>
              <a:t>information – </a:t>
            </a:r>
            <a:r>
              <a:rPr lang="en-US" sz="1400" b="1" i="1" u="sng" dirty="0" smtClean="0">
                <a:solidFill>
                  <a:prstClr val="black"/>
                </a:solidFill>
              </a:rPr>
              <a:t>Cool down mode:</a:t>
            </a:r>
            <a:endParaRPr lang="en-US" sz="1400" b="1" i="1" u="sng" dirty="0">
              <a:solidFill>
                <a:prstClr val="black"/>
              </a:solidFill>
            </a:endParaRPr>
          </a:p>
          <a:p>
            <a:r>
              <a:rPr lang="en-US" sz="1200" i="1" dirty="0">
                <a:solidFill>
                  <a:prstClr val="black"/>
                </a:solidFill>
              </a:rPr>
              <a:t>After conditions are satisfied for the </a:t>
            </a:r>
            <a:r>
              <a:rPr lang="en-US" sz="1200" i="1" dirty="0" smtClean="0">
                <a:solidFill>
                  <a:prstClr val="black"/>
                </a:solidFill>
              </a:rPr>
              <a:t>UDS check, </a:t>
            </a:r>
            <a:r>
              <a:rPr lang="en-US" sz="1200" i="1" dirty="0">
                <a:solidFill>
                  <a:prstClr val="black"/>
                </a:solidFill>
              </a:rPr>
              <a:t>the routine enters the </a:t>
            </a:r>
            <a:r>
              <a:rPr lang="en-US" sz="1200" i="1" u="sng" dirty="0" smtClean="0">
                <a:solidFill>
                  <a:prstClr val="black"/>
                </a:solidFill>
              </a:rPr>
              <a:t>Cooling step</a:t>
            </a:r>
            <a:r>
              <a:rPr lang="en-US" sz="1200" i="1" dirty="0" smtClean="0">
                <a:solidFill>
                  <a:prstClr val="black"/>
                </a:solidFill>
              </a:rPr>
              <a:t>: </a:t>
            </a:r>
            <a:r>
              <a:rPr lang="en-US" sz="1400" i="1" dirty="0" smtClean="0">
                <a:solidFill>
                  <a:prstClr val="black"/>
                </a:solidFill>
              </a:rPr>
              <a:t> </a:t>
            </a:r>
          </a:p>
          <a:p>
            <a:endParaRPr lang="en-US" sz="800" i="1" dirty="0">
              <a:solidFill>
                <a:prstClr val="black"/>
              </a:solidFill>
            </a:endParaRPr>
          </a:p>
          <a:p>
            <a:pPr>
              <a:spcAft>
                <a:spcPts val="600"/>
              </a:spcAft>
            </a:pPr>
            <a:r>
              <a:rPr lang="en-US" sz="1200" b="1" i="1" u="sng" dirty="0" smtClean="0">
                <a:solidFill>
                  <a:prstClr val="black"/>
                </a:solidFill>
              </a:rPr>
              <a:t>Test </a:t>
            </a:r>
            <a:r>
              <a:rPr lang="en-US" sz="1200" b="1" i="1" u="sng" dirty="0">
                <a:solidFill>
                  <a:prstClr val="black"/>
                </a:solidFill>
              </a:rPr>
              <a:t>conditions</a:t>
            </a:r>
            <a:r>
              <a:rPr lang="en-US" sz="1200" b="1" i="1" dirty="0">
                <a:solidFill>
                  <a:prstClr val="black"/>
                </a:solidFill>
              </a:rPr>
              <a:t>:</a:t>
            </a:r>
          </a:p>
          <a:p>
            <a:pPr marL="342900" indent="-342900">
              <a:buAutoNum type="arabicParenR"/>
            </a:pPr>
            <a:r>
              <a:rPr lang="en-US" sz="1100" dirty="0">
                <a:solidFill>
                  <a:prstClr val="black"/>
                </a:solidFill>
              </a:rPr>
              <a:t>Engine rpm </a:t>
            </a:r>
            <a:r>
              <a:rPr lang="en-US" sz="1100" dirty="0" smtClean="0">
                <a:solidFill>
                  <a:prstClr val="black"/>
                </a:solidFill>
              </a:rPr>
              <a:t>1600 </a:t>
            </a:r>
            <a:r>
              <a:rPr lang="en-US" sz="1100" dirty="0">
                <a:solidFill>
                  <a:prstClr val="black"/>
                </a:solidFill>
              </a:rPr>
              <a:t>rpm (11 &amp; 13L)</a:t>
            </a:r>
          </a:p>
          <a:p>
            <a:pPr marL="342900" indent="-342900">
              <a:buAutoNum type="arabicParenR"/>
            </a:pPr>
            <a:r>
              <a:rPr lang="en-US" sz="1100" dirty="0">
                <a:solidFill>
                  <a:prstClr val="black"/>
                </a:solidFill>
              </a:rPr>
              <a:t>VGT </a:t>
            </a:r>
            <a:r>
              <a:rPr lang="en-US" sz="1100" dirty="0" smtClean="0">
                <a:solidFill>
                  <a:prstClr val="black"/>
                </a:solidFill>
              </a:rPr>
              <a:t>position and injection timing will vary (not fixed)</a:t>
            </a:r>
          </a:p>
          <a:p>
            <a:pPr marL="342900" indent="-342900">
              <a:buAutoNum type="arabicParenR"/>
            </a:pPr>
            <a:r>
              <a:rPr lang="en-US" sz="1100" dirty="0" smtClean="0">
                <a:solidFill>
                  <a:prstClr val="black"/>
                </a:solidFill>
              </a:rPr>
              <a:t>Step time is currently set to 30 seconds</a:t>
            </a:r>
          </a:p>
          <a:p>
            <a:pPr marL="342900" indent="-342900">
              <a:buAutoNum type="arabicParenR"/>
            </a:pPr>
            <a:endParaRPr lang="en-US" sz="800" dirty="0">
              <a:solidFill>
                <a:prstClr val="black"/>
              </a:solidFill>
            </a:endParaRPr>
          </a:p>
          <a:p>
            <a:r>
              <a:rPr lang="en-US" sz="1200" b="1" i="1" u="sng" dirty="0">
                <a:solidFill>
                  <a:prstClr val="black"/>
                </a:solidFill>
              </a:rPr>
              <a:t>Limits &amp; Purpose</a:t>
            </a:r>
            <a:r>
              <a:rPr lang="en-US" sz="1200" b="1" i="1" dirty="0">
                <a:solidFill>
                  <a:prstClr val="black"/>
                </a:solidFill>
              </a:rPr>
              <a:t>:</a:t>
            </a:r>
          </a:p>
          <a:p>
            <a:pPr marL="800100" lvl="1" indent="-342900">
              <a:buFont typeface="Arial" panose="020B0604020202020204" pitchFamily="34" charset="0"/>
              <a:buChar char="•"/>
            </a:pPr>
            <a:r>
              <a:rPr lang="en-US" sz="1200" b="1" dirty="0" smtClean="0">
                <a:solidFill>
                  <a:prstClr val="black"/>
                </a:solidFill>
              </a:rPr>
              <a:t>No established limits during this phase</a:t>
            </a:r>
            <a:endParaRPr lang="en-US" sz="1050" dirty="0">
              <a:solidFill>
                <a:prstClr val="black"/>
              </a:solidFill>
            </a:endParaRPr>
          </a:p>
          <a:p>
            <a:pPr marL="0" lvl="2">
              <a:spcAft>
                <a:spcPts val="600"/>
              </a:spcAft>
            </a:pPr>
            <a:r>
              <a:rPr lang="en-US" sz="1200" dirty="0">
                <a:solidFill>
                  <a:prstClr val="black"/>
                </a:solidFill>
              </a:rPr>
              <a:t>The primary purpose for the </a:t>
            </a:r>
            <a:r>
              <a:rPr lang="en-US" sz="1200" dirty="0" smtClean="0">
                <a:solidFill>
                  <a:prstClr val="black"/>
                </a:solidFill>
              </a:rPr>
              <a:t>cooling phase is to bring exhaust / SCR temperatures lower in order to expedite the stabilization step, although seemingly counter-intuitive, the target SCR temperature for the stabilization and SCR efficiency low evaluation steps is relatively low (270±5 </a:t>
            </a:r>
            <a:r>
              <a:rPr lang="en-US" sz="1200" dirty="0">
                <a:solidFill>
                  <a:prstClr val="black"/>
                </a:solidFill>
              </a:rPr>
              <a:t>°</a:t>
            </a:r>
            <a:r>
              <a:rPr lang="en-US" sz="1200" dirty="0" smtClean="0">
                <a:solidFill>
                  <a:prstClr val="black"/>
                </a:solidFill>
              </a:rPr>
              <a:t>C, or 518±9 °F</a:t>
            </a:r>
            <a:r>
              <a:rPr lang="en-US" sz="1200" dirty="0">
                <a:solidFill>
                  <a:prstClr val="black"/>
                </a:solidFill>
              </a:rPr>
              <a:t>) </a:t>
            </a:r>
            <a:r>
              <a:rPr lang="en-US" sz="1200" dirty="0" smtClean="0">
                <a:solidFill>
                  <a:prstClr val="black"/>
                </a:solidFill>
              </a:rPr>
              <a:t>, compared to the temperature targets reached during warmup step, and the SCR temperature reacts significantly slower than the other temperatures, and is usually elevated well above the target temperature for SCR evaluation from the previous steps.</a:t>
            </a:r>
            <a:endParaRPr lang="en-US" sz="1200" dirty="0">
              <a:solidFill>
                <a:prstClr val="black"/>
              </a:solidFill>
            </a:endParaRPr>
          </a:p>
          <a:p>
            <a:pPr marL="0" lvl="2">
              <a:spcAft>
                <a:spcPts val="600"/>
              </a:spcAft>
            </a:pPr>
            <a:endParaRPr lang="en-US" sz="1200" dirty="0">
              <a:solidFill>
                <a:prstClr val="black"/>
              </a:solidFill>
            </a:endParaRPr>
          </a:p>
        </p:txBody>
      </p:sp>
    </p:spTree>
    <p:extLst>
      <p:ext uri="{BB962C8B-B14F-4D97-AF65-F5344CB8AC3E}">
        <p14:creationId xmlns:p14="http://schemas.microsoft.com/office/powerpoint/2010/main" val="19884845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26971" y="149423"/>
            <a:ext cx="4675029" cy="307777"/>
          </a:xfrm>
          <a:prstGeom prst="rect">
            <a:avLst/>
          </a:prstGeom>
          <a:solidFill>
            <a:schemeClr val="bg1">
              <a:lumMod val="85000"/>
            </a:schemeClr>
          </a:solidFill>
          <a:ln>
            <a:solidFill>
              <a:schemeClr val="tx1"/>
            </a:solidFill>
          </a:ln>
        </p:spPr>
        <p:txBody>
          <a:bodyPr wrap="square" rtlCol="0">
            <a:spAutoFit/>
          </a:bodyPr>
          <a:lstStyle/>
          <a:p>
            <a:pPr algn="ctr"/>
            <a:r>
              <a:rPr lang="en-US" sz="1400" b="1" u="sng" dirty="0" smtClean="0">
                <a:solidFill>
                  <a:prstClr val="black"/>
                </a:solidFill>
              </a:rPr>
              <a:t>Operations screens – Stabilize low SCR temperature phase </a:t>
            </a:r>
            <a:endParaRPr lang="en-US" sz="1400" dirty="0" smtClean="0">
              <a:solidFill>
                <a:prstClr val="black"/>
              </a:solidFill>
            </a:endParaRPr>
          </a:p>
        </p:txBody>
      </p:sp>
      <p:sp>
        <p:nvSpPr>
          <p:cNvPr id="4" name="TextBox 3"/>
          <p:cNvSpPr txBox="1"/>
          <p:nvPr/>
        </p:nvSpPr>
        <p:spPr>
          <a:xfrm>
            <a:off x="144884" y="6068944"/>
            <a:ext cx="8839200" cy="307777"/>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US" sz="1400" b="1" dirty="0" smtClean="0">
                <a:solidFill>
                  <a:prstClr val="black"/>
                </a:solidFill>
              </a:rPr>
              <a:t>See page 17 for details on this phase</a:t>
            </a:r>
            <a:endParaRPr lang="en-US" sz="1400" dirty="0" smtClean="0">
              <a:solidFill>
                <a:prstClr val="black"/>
              </a:solidFill>
            </a:endParaRPr>
          </a:p>
        </p:txBody>
      </p:sp>
      <p:pic>
        <p:nvPicPr>
          <p:cNvPr id="5" name="Picture 4"/>
          <p:cNvPicPr>
            <a:picLocks noChangeAspect="1"/>
          </p:cNvPicPr>
          <p:nvPr/>
        </p:nvPicPr>
        <p:blipFill>
          <a:blip r:embed="rId2"/>
          <a:stretch>
            <a:fillRect/>
          </a:stretch>
        </p:blipFill>
        <p:spPr>
          <a:xfrm>
            <a:off x="113531" y="726916"/>
            <a:ext cx="8901907" cy="5072312"/>
          </a:xfrm>
          <a:prstGeom prst="rect">
            <a:avLst/>
          </a:prstGeom>
        </p:spPr>
      </p:pic>
    </p:spTree>
    <p:extLst>
      <p:ext uri="{BB962C8B-B14F-4D97-AF65-F5344CB8AC3E}">
        <p14:creationId xmlns:p14="http://schemas.microsoft.com/office/powerpoint/2010/main" val="2026597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07990"/>
            <a:ext cx="8839200" cy="6663363"/>
          </a:xfrm>
          <a:prstGeom prst="rect">
            <a:avLst/>
          </a:prstGeom>
          <a:solidFill>
            <a:schemeClr val="bg1">
              <a:lumMod val="85000"/>
            </a:schemeClr>
          </a:solidFill>
          <a:ln>
            <a:solidFill>
              <a:schemeClr val="tx1"/>
            </a:solidFill>
          </a:ln>
        </p:spPr>
        <p:txBody>
          <a:bodyPr wrap="square" rtlCol="0">
            <a:spAutoFit/>
          </a:bodyPr>
          <a:lstStyle/>
          <a:p>
            <a:pPr algn="ctr"/>
            <a:r>
              <a:rPr lang="en-US" sz="1600" b="1" u="sng" dirty="0" smtClean="0">
                <a:solidFill>
                  <a:prstClr val="black"/>
                </a:solidFill>
              </a:rPr>
              <a:t>Operation information – </a:t>
            </a:r>
            <a:r>
              <a:rPr lang="en-US" sz="1600" b="1" i="1" u="sng" dirty="0" smtClean="0">
                <a:solidFill>
                  <a:prstClr val="black"/>
                </a:solidFill>
              </a:rPr>
              <a:t>Stabilize low SCR temperature:</a:t>
            </a:r>
          </a:p>
          <a:p>
            <a:r>
              <a:rPr lang="en-US" sz="1200" i="1" dirty="0" smtClean="0">
                <a:solidFill>
                  <a:prstClr val="black"/>
                </a:solidFill>
              </a:rPr>
              <a:t>After the cooling step, the routine enters the </a:t>
            </a:r>
            <a:r>
              <a:rPr lang="en-US" sz="1200" i="1" u="sng" dirty="0" smtClean="0">
                <a:solidFill>
                  <a:prstClr val="black"/>
                </a:solidFill>
              </a:rPr>
              <a:t>Stabilize low SCR temp step</a:t>
            </a:r>
            <a:r>
              <a:rPr lang="en-US" sz="1200" i="1" dirty="0" smtClean="0">
                <a:solidFill>
                  <a:prstClr val="black"/>
                </a:solidFill>
              </a:rPr>
              <a:t>: </a:t>
            </a:r>
            <a:r>
              <a:rPr lang="en-US" sz="1400" i="1" dirty="0" smtClean="0">
                <a:solidFill>
                  <a:prstClr val="black"/>
                </a:solidFill>
              </a:rPr>
              <a:t> </a:t>
            </a:r>
          </a:p>
          <a:p>
            <a:endParaRPr lang="en-US" sz="800" i="1" dirty="0" smtClean="0">
              <a:solidFill>
                <a:prstClr val="black"/>
              </a:solidFill>
            </a:endParaRPr>
          </a:p>
          <a:p>
            <a:pPr>
              <a:spcAft>
                <a:spcPts val="600"/>
              </a:spcAft>
            </a:pPr>
            <a:r>
              <a:rPr lang="en-US" sz="1400" b="1" i="1" u="sng" dirty="0" smtClean="0">
                <a:solidFill>
                  <a:prstClr val="black"/>
                </a:solidFill>
              </a:rPr>
              <a:t>Test conditions</a:t>
            </a:r>
            <a:r>
              <a:rPr lang="en-US" sz="1400" b="1" i="1" dirty="0" smtClean="0">
                <a:solidFill>
                  <a:prstClr val="black"/>
                </a:solidFill>
              </a:rPr>
              <a:t>:</a:t>
            </a:r>
          </a:p>
          <a:p>
            <a:pPr marL="342900" indent="-342900">
              <a:buAutoNum type="arabicParenR"/>
            </a:pPr>
            <a:r>
              <a:rPr lang="en-US" sz="1400" dirty="0" smtClean="0">
                <a:solidFill>
                  <a:prstClr val="black"/>
                </a:solidFill>
              </a:rPr>
              <a:t>Engine rpm will decrease to 1550 rpm (11 &amp; 13L)</a:t>
            </a:r>
          </a:p>
          <a:p>
            <a:pPr marL="342900" indent="-342900">
              <a:buAutoNum type="arabicParenR"/>
            </a:pPr>
            <a:r>
              <a:rPr lang="en-US" sz="1400" dirty="0" smtClean="0">
                <a:solidFill>
                  <a:prstClr val="black"/>
                </a:solidFill>
              </a:rPr>
              <a:t>VGT position will start at 18% for both 11 &amp; 13L</a:t>
            </a:r>
          </a:p>
          <a:p>
            <a:pPr marL="342900" indent="-342900">
              <a:buAutoNum type="arabicParenR"/>
            </a:pPr>
            <a:r>
              <a:rPr lang="en-US" sz="1400" dirty="0" smtClean="0">
                <a:solidFill>
                  <a:prstClr val="black"/>
                </a:solidFill>
              </a:rPr>
              <a:t>Intake Throttle Valve position will close from 87% to 20%</a:t>
            </a:r>
            <a:endParaRPr lang="en-US" sz="1400" i="1" dirty="0" smtClean="0">
              <a:solidFill>
                <a:prstClr val="black"/>
              </a:solidFill>
            </a:endParaRPr>
          </a:p>
          <a:p>
            <a:pPr marL="342900" indent="-342900">
              <a:buFontTx/>
              <a:buAutoNum type="arabicParenR"/>
            </a:pPr>
            <a:r>
              <a:rPr lang="en-US" sz="1400" dirty="0" smtClean="0">
                <a:solidFill>
                  <a:prstClr val="black"/>
                </a:solidFill>
              </a:rPr>
              <a:t>After ~5 seconds, Injection timing will retard from 20° BTDC to control NOx flow at .40 ±.01 g/s  (.052 to .054 </a:t>
            </a:r>
            <a:r>
              <a:rPr lang="en-US" sz="1400" dirty="0" err="1" smtClean="0">
                <a:solidFill>
                  <a:prstClr val="black"/>
                </a:solidFill>
              </a:rPr>
              <a:t>lb</a:t>
            </a:r>
            <a:r>
              <a:rPr lang="en-US" sz="1400" dirty="0" smtClean="0">
                <a:solidFill>
                  <a:prstClr val="black"/>
                </a:solidFill>
              </a:rPr>
              <a:t>/min)</a:t>
            </a:r>
          </a:p>
          <a:p>
            <a:pPr marL="342900" indent="-342900">
              <a:buFontTx/>
              <a:buAutoNum type="arabicParenR"/>
            </a:pPr>
            <a:r>
              <a:rPr lang="en-US" sz="1400" dirty="0" smtClean="0">
                <a:solidFill>
                  <a:prstClr val="black"/>
                </a:solidFill>
              </a:rPr>
              <a:t>After ~1 minute, the routine will evaluate the exhaust temperature and exhaust mass flow – routine will adjust the VGT to raise or lower the exhaust temperature between 270 - 280 </a:t>
            </a:r>
            <a:r>
              <a:rPr lang="en-US" sz="1400" dirty="0">
                <a:solidFill>
                  <a:prstClr val="black"/>
                </a:solidFill>
              </a:rPr>
              <a:t>°</a:t>
            </a:r>
            <a:r>
              <a:rPr lang="en-US" sz="1400" dirty="0" smtClean="0">
                <a:solidFill>
                  <a:prstClr val="black"/>
                </a:solidFill>
              </a:rPr>
              <a:t>C  (518 </a:t>
            </a:r>
            <a:r>
              <a:rPr lang="en-US" sz="1400" dirty="0">
                <a:solidFill>
                  <a:prstClr val="black"/>
                </a:solidFill>
              </a:rPr>
              <a:t>- </a:t>
            </a:r>
            <a:r>
              <a:rPr lang="en-US" sz="1400" dirty="0" smtClean="0">
                <a:solidFill>
                  <a:prstClr val="black"/>
                </a:solidFill>
              </a:rPr>
              <a:t>536 °F) and RPM may be increased or decreased in 30 rpm intervals if required to maintain exhaust mass flow between .21 to .26 kg/s (27.8 to 34.4 </a:t>
            </a:r>
            <a:r>
              <a:rPr lang="en-US" sz="1400" dirty="0" err="1" smtClean="0">
                <a:solidFill>
                  <a:prstClr val="black"/>
                </a:solidFill>
              </a:rPr>
              <a:t>lb</a:t>
            </a:r>
            <a:r>
              <a:rPr lang="en-US" sz="1400" dirty="0" smtClean="0">
                <a:solidFill>
                  <a:prstClr val="black"/>
                </a:solidFill>
              </a:rPr>
              <a:t>/min) </a:t>
            </a:r>
          </a:p>
          <a:p>
            <a:pPr marL="342900" indent="-342900">
              <a:buFontTx/>
              <a:buAutoNum type="arabicParenR"/>
            </a:pPr>
            <a:r>
              <a:rPr lang="en-US" sz="1400" dirty="0" smtClean="0">
                <a:solidFill>
                  <a:prstClr val="black"/>
                </a:solidFill>
              </a:rPr>
              <a:t>After the target exhaust mass flow and engine temperatures are reached, the routine will wait until the SCR average temperature falls within range 265 </a:t>
            </a:r>
            <a:r>
              <a:rPr lang="en-US" sz="1400" dirty="0">
                <a:solidFill>
                  <a:prstClr val="black"/>
                </a:solidFill>
              </a:rPr>
              <a:t>- </a:t>
            </a:r>
            <a:r>
              <a:rPr lang="en-US" sz="1400" dirty="0" smtClean="0">
                <a:solidFill>
                  <a:prstClr val="black"/>
                </a:solidFill>
              </a:rPr>
              <a:t>275 </a:t>
            </a:r>
            <a:r>
              <a:rPr lang="en-US" sz="1400" dirty="0">
                <a:solidFill>
                  <a:prstClr val="black"/>
                </a:solidFill>
              </a:rPr>
              <a:t>°C  (</a:t>
            </a:r>
            <a:r>
              <a:rPr lang="en-US" sz="1400" dirty="0" smtClean="0">
                <a:solidFill>
                  <a:prstClr val="black"/>
                </a:solidFill>
              </a:rPr>
              <a:t>509 </a:t>
            </a:r>
            <a:r>
              <a:rPr lang="en-US" sz="1400" dirty="0">
                <a:solidFill>
                  <a:prstClr val="black"/>
                </a:solidFill>
              </a:rPr>
              <a:t>- </a:t>
            </a:r>
            <a:r>
              <a:rPr lang="en-US" sz="1400" dirty="0" smtClean="0">
                <a:solidFill>
                  <a:prstClr val="black"/>
                </a:solidFill>
              </a:rPr>
              <a:t>527 </a:t>
            </a:r>
            <a:r>
              <a:rPr lang="en-US" sz="1400" dirty="0">
                <a:solidFill>
                  <a:prstClr val="black"/>
                </a:solidFill>
              </a:rPr>
              <a:t>°F</a:t>
            </a:r>
            <a:r>
              <a:rPr lang="en-US" sz="1400" dirty="0" smtClean="0">
                <a:solidFill>
                  <a:prstClr val="black"/>
                </a:solidFill>
              </a:rPr>
              <a:t>) for 30 seconds to begin the SCR efficiency low step </a:t>
            </a:r>
          </a:p>
          <a:p>
            <a:pPr marL="342900" indent="-342900">
              <a:buFontTx/>
              <a:buAutoNum type="arabicParenR"/>
            </a:pPr>
            <a:r>
              <a:rPr lang="en-US" sz="1400" dirty="0" smtClean="0">
                <a:solidFill>
                  <a:prstClr val="black"/>
                </a:solidFill>
              </a:rPr>
              <a:t>Additional condition for exiting stabilize low is the difference between NOx inlet and outlet doesn’t exceed 150 ppm (this is to ensure any SCR buffer accumulated during the UDS check is clear)</a:t>
            </a:r>
          </a:p>
          <a:p>
            <a:pPr marL="342900" indent="-342900">
              <a:buFontTx/>
              <a:buAutoNum type="arabicParenR"/>
            </a:pPr>
            <a:r>
              <a:rPr lang="en-US" sz="1400" dirty="0" smtClean="0">
                <a:solidFill>
                  <a:prstClr val="black"/>
                </a:solidFill>
              </a:rPr>
              <a:t>Routine will timeout if target temperatures and exhaust flow are not met within 1800 seconds.</a:t>
            </a:r>
          </a:p>
          <a:p>
            <a:endParaRPr lang="en-US" sz="1400" dirty="0" smtClean="0">
              <a:solidFill>
                <a:prstClr val="black"/>
              </a:solidFill>
            </a:endParaRPr>
          </a:p>
          <a:p>
            <a:pPr>
              <a:spcAft>
                <a:spcPts val="600"/>
              </a:spcAft>
            </a:pPr>
            <a:r>
              <a:rPr lang="en-US" sz="1400" b="1" i="1" u="sng" dirty="0" smtClean="0">
                <a:solidFill>
                  <a:prstClr val="black"/>
                </a:solidFill>
              </a:rPr>
              <a:t>Limits &amp; Purpose</a:t>
            </a:r>
            <a:r>
              <a:rPr lang="en-US" sz="1400" b="1" i="1" dirty="0" smtClean="0">
                <a:solidFill>
                  <a:prstClr val="black"/>
                </a:solidFill>
              </a:rPr>
              <a:t>:</a:t>
            </a:r>
          </a:p>
          <a:p>
            <a:pPr marL="800100" lvl="1" indent="-342900">
              <a:buFont typeface="Arial" panose="020B0604020202020204" pitchFamily="34" charset="0"/>
              <a:buChar char="•"/>
            </a:pPr>
            <a:r>
              <a:rPr lang="en-US" sz="1400" b="1" dirty="0" smtClean="0">
                <a:solidFill>
                  <a:prstClr val="black"/>
                </a:solidFill>
              </a:rPr>
              <a:t>Allowable rpm change over the stabilization period is 150 rpm</a:t>
            </a:r>
          </a:p>
          <a:p>
            <a:pPr marL="800100" lvl="1" indent="-342900">
              <a:spcAft>
                <a:spcPts val="600"/>
              </a:spcAft>
              <a:buFont typeface="Arial" panose="020B0604020202020204" pitchFamily="34" charset="0"/>
              <a:buChar char="•"/>
            </a:pPr>
            <a:r>
              <a:rPr lang="en-US" sz="1400" b="1" dirty="0" smtClean="0">
                <a:solidFill>
                  <a:prstClr val="black"/>
                </a:solidFill>
              </a:rPr>
              <a:t>Allowable VGT change is 10% from the start position</a:t>
            </a:r>
          </a:p>
          <a:p>
            <a:pPr marL="0" lvl="2">
              <a:spcAft>
                <a:spcPts val="600"/>
              </a:spcAft>
            </a:pPr>
            <a:r>
              <a:rPr lang="en-US" sz="1400" dirty="0" smtClean="0">
                <a:solidFill>
                  <a:prstClr val="black"/>
                </a:solidFill>
              </a:rPr>
              <a:t>The purpose of the stabilization step is to stabilize the SCR temperature, exhaust mass flow and NOx flow to begin the SCR efficiency evaluation. In the rare case that conditions are not met before the 1800 second timeout period, consider contacting technical support to evaluate possible causes.</a:t>
            </a:r>
          </a:p>
          <a:p>
            <a:pPr marL="0" lvl="2">
              <a:spcAft>
                <a:spcPts val="600"/>
              </a:spcAft>
            </a:pPr>
            <a:r>
              <a:rPr lang="en-US" sz="1400" dirty="0" smtClean="0">
                <a:solidFill>
                  <a:prstClr val="black"/>
                </a:solidFill>
              </a:rPr>
              <a:t>Also note that both the NOx flow and Exhaust mass flow are recorded in the csv file and displayed in the results of the test – these are not displayed during the test.</a:t>
            </a:r>
          </a:p>
          <a:p>
            <a:pPr marL="0" lvl="2">
              <a:spcAft>
                <a:spcPts val="600"/>
              </a:spcAft>
            </a:pPr>
            <a:endParaRPr lang="en-US" sz="1400" dirty="0" smtClean="0">
              <a:solidFill>
                <a:prstClr val="black"/>
              </a:solidFill>
            </a:endParaRPr>
          </a:p>
        </p:txBody>
      </p:sp>
      <p:sp>
        <p:nvSpPr>
          <p:cNvPr id="3" name="TextBox 2"/>
          <p:cNvSpPr txBox="1"/>
          <p:nvPr/>
        </p:nvSpPr>
        <p:spPr>
          <a:xfrm>
            <a:off x="152400" y="6477000"/>
            <a:ext cx="8839200" cy="307777"/>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US" sz="1400" b="1" dirty="0" smtClean="0">
                <a:solidFill>
                  <a:prstClr val="black"/>
                </a:solidFill>
              </a:rPr>
              <a:t>See page 19 for the results pages in PTT</a:t>
            </a:r>
            <a:endParaRPr lang="en-US" sz="1400" dirty="0" smtClean="0">
              <a:solidFill>
                <a:prstClr val="black"/>
              </a:solidFill>
            </a:endParaRPr>
          </a:p>
        </p:txBody>
      </p:sp>
    </p:spTree>
    <p:extLst>
      <p:ext uri="{BB962C8B-B14F-4D97-AF65-F5344CB8AC3E}">
        <p14:creationId xmlns:p14="http://schemas.microsoft.com/office/powerpoint/2010/main" val="1364424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07990"/>
            <a:ext cx="8839200" cy="6463308"/>
          </a:xfrm>
          <a:prstGeom prst="rect">
            <a:avLst/>
          </a:prstGeom>
          <a:solidFill>
            <a:schemeClr val="bg1">
              <a:lumMod val="85000"/>
            </a:schemeClr>
          </a:solidFill>
          <a:ln>
            <a:solidFill>
              <a:schemeClr val="tx1"/>
            </a:solidFill>
          </a:ln>
        </p:spPr>
        <p:txBody>
          <a:bodyPr wrap="square" rtlCol="0">
            <a:spAutoFit/>
          </a:bodyPr>
          <a:lstStyle/>
          <a:p>
            <a:pPr algn="ctr"/>
            <a:r>
              <a:rPr lang="en-US" sz="1600" b="1" u="sng" dirty="0" smtClean="0">
                <a:solidFill>
                  <a:prstClr val="black"/>
                </a:solidFill>
              </a:rPr>
              <a:t>Operation </a:t>
            </a:r>
            <a:r>
              <a:rPr lang="en-US" sz="1600" b="1" u="sng" dirty="0">
                <a:solidFill>
                  <a:prstClr val="black"/>
                </a:solidFill>
              </a:rPr>
              <a:t>information – </a:t>
            </a:r>
            <a:r>
              <a:rPr lang="en-US" sz="1600" b="1" u="sng" dirty="0" smtClean="0">
                <a:solidFill>
                  <a:prstClr val="black"/>
                </a:solidFill>
              </a:rPr>
              <a:t>NOx conversion efficiency low temperature evaluation</a:t>
            </a:r>
            <a:r>
              <a:rPr lang="en-US" sz="1600" b="1" i="1" u="sng" dirty="0" smtClean="0">
                <a:solidFill>
                  <a:prstClr val="black"/>
                </a:solidFill>
              </a:rPr>
              <a:t>:</a:t>
            </a:r>
            <a:endParaRPr lang="en-US" sz="1600" b="1" i="1" u="sng" dirty="0">
              <a:solidFill>
                <a:prstClr val="black"/>
              </a:solidFill>
            </a:endParaRPr>
          </a:p>
          <a:p>
            <a:r>
              <a:rPr lang="en-US" sz="1200" i="1" dirty="0">
                <a:solidFill>
                  <a:prstClr val="black"/>
                </a:solidFill>
              </a:rPr>
              <a:t>After </a:t>
            </a:r>
            <a:r>
              <a:rPr lang="en-US" sz="1200" i="1" dirty="0" smtClean="0">
                <a:solidFill>
                  <a:prstClr val="black"/>
                </a:solidFill>
              </a:rPr>
              <a:t>the stabilize low SCR temperature conditions </a:t>
            </a:r>
            <a:r>
              <a:rPr lang="en-US" sz="1200" i="1" dirty="0">
                <a:solidFill>
                  <a:prstClr val="black"/>
                </a:solidFill>
              </a:rPr>
              <a:t>are </a:t>
            </a:r>
            <a:r>
              <a:rPr lang="en-US" sz="1200" i="1" dirty="0" smtClean="0">
                <a:solidFill>
                  <a:prstClr val="black"/>
                </a:solidFill>
              </a:rPr>
              <a:t>satisfied, the </a:t>
            </a:r>
            <a:r>
              <a:rPr lang="en-US" sz="1200" i="1" dirty="0">
                <a:solidFill>
                  <a:prstClr val="black"/>
                </a:solidFill>
              </a:rPr>
              <a:t>routine enters the </a:t>
            </a:r>
            <a:r>
              <a:rPr lang="en-US" sz="1200" i="1" u="sng" dirty="0">
                <a:solidFill>
                  <a:prstClr val="black"/>
                </a:solidFill>
              </a:rPr>
              <a:t>NOx conversion efficiency low temperature </a:t>
            </a:r>
            <a:r>
              <a:rPr lang="en-US" sz="1200" i="1" u="sng" dirty="0" smtClean="0">
                <a:solidFill>
                  <a:prstClr val="black"/>
                </a:solidFill>
              </a:rPr>
              <a:t>evaluation</a:t>
            </a:r>
            <a:r>
              <a:rPr lang="en-US" sz="1200" i="1" dirty="0" smtClean="0">
                <a:solidFill>
                  <a:prstClr val="black"/>
                </a:solidFill>
              </a:rPr>
              <a:t>: </a:t>
            </a:r>
            <a:r>
              <a:rPr lang="en-US" sz="1400" i="1" dirty="0" smtClean="0">
                <a:solidFill>
                  <a:prstClr val="black"/>
                </a:solidFill>
              </a:rPr>
              <a:t> </a:t>
            </a:r>
          </a:p>
          <a:p>
            <a:endParaRPr lang="en-US" sz="800" i="1" dirty="0">
              <a:solidFill>
                <a:prstClr val="black"/>
              </a:solidFill>
            </a:endParaRPr>
          </a:p>
          <a:p>
            <a:pPr>
              <a:spcAft>
                <a:spcPts val="600"/>
              </a:spcAft>
            </a:pPr>
            <a:r>
              <a:rPr lang="en-US" sz="1200" b="1" i="1" u="sng" dirty="0" smtClean="0">
                <a:solidFill>
                  <a:prstClr val="black"/>
                </a:solidFill>
              </a:rPr>
              <a:t>Test </a:t>
            </a:r>
            <a:r>
              <a:rPr lang="en-US" sz="1200" b="1" i="1" u="sng" dirty="0">
                <a:solidFill>
                  <a:prstClr val="black"/>
                </a:solidFill>
              </a:rPr>
              <a:t>conditions</a:t>
            </a:r>
            <a:r>
              <a:rPr lang="en-US" sz="1200" b="1" i="1" dirty="0">
                <a:solidFill>
                  <a:prstClr val="black"/>
                </a:solidFill>
              </a:rPr>
              <a:t>:</a:t>
            </a:r>
          </a:p>
          <a:p>
            <a:pPr marL="342900" indent="-342900">
              <a:buAutoNum type="arabicParenR"/>
            </a:pPr>
            <a:r>
              <a:rPr lang="en-US" sz="1100" dirty="0" smtClean="0">
                <a:solidFill>
                  <a:prstClr val="black"/>
                </a:solidFill>
              </a:rPr>
              <a:t>Maintain SCR temperature between </a:t>
            </a:r>
            <a:r>
              <a:rPr lang="en-US" sz="1100" dirty="0">
                <a:solidFill>
                  <a:prstClr val="black"/>
                </a:solidFill>
              </a:rPr>
              <a:t>265 - 275 °C  (509 - 527 °F) </a:t>
            </a:r>
          </a:p>
          <a:p>
            <a:pPr marL="342900" indent="-342900">
              <a:buAutoNum type="arabicParenR"/>
            </a:pPr>
            <a:r>
              <a:rPr lang="en-US" sz="1100" dirty="0" smtClean="0">
                <a:solidFill>
                  <a:prstClr val="black"/>
                </a:solidFill>
              </a:rPr>
              <a:t>Maintain exhaust mass flow between 27.8 – 34.4 </a:t>
            </a:r>
            <a:r>
              <a:rPr lang="en-US" sz="1100" dirty="0" err="1" smtClean="0">
                <a:solidFill>
                  <a:prstClr val="black"/>
                </a:solidFill>
              </a:rPr>
              <a:t>lb</a:t>
            </a:r>
            <a:r>
              <a:rPr lang="en-US" sz="1100" dirty="0" smtClean="0">
                <a:solidFill>
                  <a:prstClr val="black"/>
                </a:solidFill>
              </a:rPr>
              <a:t>/min (.21 - .26 kg/s)</a:t>
            </a:r>
          </a:p>
          <a:p>
            <a:pPr marL="342900" indent="-342900">
              <a:buAutoNum type="arabicParenR"/>
            </a:pPr>
            <a:r>
              <a:rPr lang="en-US" sz="1100" dirty="0" smtClean="0">
                <a:solidFill>
                  <a:prstClr val="black"/>
                </a:solidFill>
              </a:rPr>
              <a:t>Maintain NOx flow between .052 - .054 </a:t>
            </a:r>
            <a:r>
              <a:rPr lang="en-US" sz="1100" dirty="0" err="1" smtClean="0">
                <a:solidFill>
                  <a:prstClr val="black"/>
                </a:solidFill>
              </a:rPr>
              <a:t>lb</a:t>
            </a:r>
            <a:r>
              <a:rPr lang="en-US" sz="1100" dirty="0" smtClean="0">
                <a:solidFill>
                  <a:prstClr val="black"/>
                </a:solidFill>
              </a:rPr>
              <a:t>/min (.39 - .41 g/s)</a:t>
            </a:r>
          </a:p>
          <a:p>
            <a:pPr marL="342900" indent="-342900">
              <a:buAutoNum type="arabicParenR"/>
            </a:pPr>
            <a:r>
              <a:rPr lang="en-US" sz="1100" dirty="0" smtClean="0">
                <a:solidFill>
                  <a:prstClr val="black"/>
                </a:solidFill>
              </a:rPr>
              <a:t>Begin urea dosing at .8 g/s</a:t>
            </a:r>
          </a:p>
          <a:p>
            <a:pPr marL="342900" indent="-342900">
              <a:buAutoNum type="arabicParenR"/>
            </a:pPr>
            <a:endParaRPr lang="en-US" sz="800" dirty="0">
              <a:solidFill>
                <a:prstClr val="black"/>
              </a:solidFill>
            </a:endParaRPr>
          </a:p>
          <a:p>
            <a:r>
              <a:rPr lang="en-US" sz="1200" b="1" i="1" u="sng" dirty="0" smtClean="0">
                <a:solidFill>
                  <a:prstClr val="black"/>
                </a:solidFill>
              </a:rPr>
              <a:t>Purpose</a:t>
            </a:r>
            <a:r>
              <a:rPr lang="en-US" sz="1200" b="1" i="1" dirty="0" smtClean="0">
                <a:solidFill>
                  <a:prstClr val="black"/>
                </a:solidFill>
              </a:rPr>
              <a:t>:</a:t>
            </a:r>
            <a:endParaRPr lang="en-US" sz="1200" b="1" i="1" dirty="0">
              <a:solidFill>
                <a:prstClr val="black"/>
              </a:solidFill>
            </a:endParaRPr>
          </a:p>
          <a:p>
            <a:pPr marL="0" lvl="2">
              <a:spcAft>
                <a:spcPts val="600"/>
              </a:spcAft>
            </a:pPr>
            <a:r>
              <a:rPr lang="en-US" sz="1200" dirty="0" smtClean="0">
                <a:solidFill>
                  <a:prstClr val="black"/>
                </a:solidFill>
              </a:rPr>
              <a:t>The purpose </a:t>
            </a:r>
            <a:r>
              <a:rPr lang="en-US" sz="1200" dirty="0">
                <a:solidFill>
                  <a:prstClr val="black"/>
                </a:solidFill>
              </a:rPr>
              <a:t>for </a:t>
            </a:r>
            <a:r>
              <a:rPr lang="en-US" sz="1200" dirty="0" smtClean="0">
                <a:solidFill>
                  <a:prstClr val="black"/>
                </a:solidFill>
              </a:rPr>
              <a:t>SCR efficiency evaluation is to evaluate SCR performance, and assist in determination of whether the SCR is failed or still serviceable. </a:t>
            </a:r>
          </a:p>
          <a:p>
            <a:pPr marL="0" lvl="2">
              <a:spcAft>
                <a:spcPts val="600"/>
              </a:spcAft>
            </a:pPr>
            <a:r>
              <a:rPr lang="en-US" sz="1200" b="1" i="1" u="sng" dirty="0" smtClean="0">
                <a:solidFill>
                  <a:prstClr val="black"/>
                </a:solidFill>
              </a:rPr>
              <a:t>LIMITS</a:t>
            </a:r>
            <a:r>
              <a:rPr lang="en-US" sz="1200" dirty="0" smtClean="0">
                <a:solidFill>
                  <a:prstClr val="black"/>
                </a:solidFill>
              </a:rPr>
              <a:t>:</a:t>
            </a:r>
          </a:p>
          <a:p>
            <a:pPr marL="171450" lvl="2" indent="-171450">
              <a:spcAft>
                <a:spcPts val="600"/>
              </a:spcAft>
              <a:buFont typeface="Wingdings" panose="05000000000000000000" pitchFamily="2" charset="2"/>
              <a:buChar char="ü"/>
            </a:pPr>
            <a:r>
              <a:rPr lang="en-US" sz="1200" dirty="0" smtClean="0">
                <a:solidFill>
                  <a:prstClr val="black"/>
                </a:solidFill>
              </a:rPr>
              <a:t>SCR efficiency that meets or exceeds 85% within the first 5 minutes of evaluation can be considered a “pass” and test should stop</a:t>
            </a:r>
          </a:p>
          <a:p>
            <a:pPr marL="171450" lvl="2" indent="-171450">
              <a:buFont typeface="Wingdings" panose="05000000000000000000" pitchFamily="2" charset="2"/>
              <a:buChar char="ü"/>
            </a:pPr>
            <a:r>
              <a:rPr lang="en-US" sz="1200" dirty="0" smtClean="0">
                <a:solidFill>
                  <a:prstClr val="black"/>
                </a:solidFill>
              </a:rPr>
              <a:t>SCR efficiency that does not exceed 85% within 5 minutes of evaluation will continue dosing for 5 more minutes, if SCR efficiency </a:t>
            </a:r>
            <a:r>
              <a:rPr lang="en-US" sz="1200" i="1" dirty="0" smtClean="0">
                <a:solidFill>
                  <a:prstClr val="black"/>
                </a:solidFill>
              </a:rPr>
              <a:t>fails</a:t>
            </a:r>
            <a:r>
              <a:rPr lang="en-US" sz="1200" dirty="0" smtClean="0">
                <a:solidFill>
                  <a:prstClr val="black"/>
                </a:solidFill>
              </a:rPr>
              <a:t> to reach 77% after 10 minutes – it will be recorded as a failed SCR, in cases where the efficiency is borderline (within 3-4% above or below the limit) consult the notes below and if there are extenuating circumstances, consult technical support.</a:t>
            </a:r>
          </a:p>
          <a:p>
            <a:pPr marL="171450" lvl="2" indent="-171450">
              <a:spcAft>
                <a:spcPts val="600"/>
              </a:spcAft>
              <a:buFont typeface="Wingdings" panose="05000000000000000000" pitchFamily="2" charset="2"/>
              <a:buChar char="ü"/>
            </a:pPr>
            <a:endParaRPr lang="en-US" sz="800" dirty="0">
              <a:solidFill>
                <a:prstClr val="black"/>
              </a:solidFill>
            </a:endParaRPr>
          </a:p>
          <a:p>
            <a:pPr marL="171450" lvl="2" indent="-171450">
              <a:spcAft>
                <a:spcPts val="600"/>
              </a:spcAft>
              <a:buFont typeface="Wingdings" panose="05000000000000000000" pitchFamily="2" charset="2"/>
              <a:buChar char="Ø"/>
            </a:pPr>
            <a:r>
              <a:rPr lang="en-US" sz="1200" b="1" u="sng" dirty="0" smtClean="0">
                <a:solidFill>
                  <a:prstClr val="black"/>
                </a:solidFill>
              </a:rPr>
              <a:t>NOTE 1</a:t>
            </a:r>
            <a:r>
              <a:rPr lang="en-US" sz="1200" dirty="0" smtClean="0">
                <a:solidFill>
                  <a:prstClr val="black"/>
                </a:solidFill>
              </a:rPr>
              <a:t>: There are some cases of aged SCRs that will finish the evaluation step a few percent below the failure limit after 10 minutes of evaluation, but may not warrant SCR replacement, these should be handled on a case-by-case basis. Cases when SCR evaluation is border line or slightly below the limit, but replacement may not be necessary are vehicles that don’t show frequent SCR related faults and may operate in extreme enough conditions to allow average exhaust temperatures greater than 300 °C (</a:t>
            </a:r>
            <a:r>
              <a:rPr lang="en-US" sz="1200" dirty="0">
                <a:solidFill>
                  <a:prstClr val="black"/>
                </a:solidFill>
              </a:rPr>
              <a:t>572 </a:t>
            </a:r>
            <a:r>
              <a:rPr lang="en-US" sz="1200" dirty="0" smtClean="0">
                <a:solidFill>
                  <a:prstClr val="black"/>
                </a:solidFill>
              </a:rPr>
              <a:t>°F).</a:t>
            </a:r>
          </a:p>
          <a:p>
            <a:pPr marL="171450" lvl="2" indent="-171450">
              <a:spcAft>
                <a:spcPts val="600"/>
              </a:spcAft>
              <a:buFont typeface="Wingdings" panose="05000000000000000000" pitchFamily="2" charset="2"/>
              <a:buChar char="Ø"/>
            </a:pPr>
            <a:r>
              <a:rPr lang="en-US" sz="1200" b="1" u="sng" dirty="0" smtClean="0">
                <a:solidFill>
                  <a:prstClr val="black"/>
                </a:solidFill>
              </a:rPr>
              <a:t>NOTE 2</a:t>
            </a:r>
            <a:r>
              <a:rPr lang="en-US" sz="1200" b="1" dirty="0" smtClean="0">
                <a:solidFill>
                  <a:prstClr val="black"/>
                </a:solidFill>
              </a:rPr>
              <a:t>: </a:t>
            </a:r>
            <a:r>
              <a:rPr lang="en-US" sz="1200" dirty="0" smtClean="0">
                <a:solidFill>
                  <a:prstClr val="black"/>
                </a:solidFill>
              </a:rPr>
              <a:t>Conversely, there </a:t>
            </a:r>
            <a:r>
              <a:rPr lang="en-US" sz="1200" dirty="0">
                <a:solidFill>
                  <a:prstClr val="black"/>
                </a:solidFill>
              </a:rPr>
              <a:t>may be cases when the vehicle has a history of SCR related faults (P20EE), but the results of the operation show a “passing” status – this could result from circumstances in which the on-board diagnostic occurs during lower temperature operation than the conditions set during the TT </a:t>
            </a:r>
            <a:r>
              <a:rPr lang="en-US" sz="1200" dirty="0" smtClean="0">
                <a:solidFill>
                  <a:prstClr val="black"/>
                </a:solidFill>
              </a:rPr>
              <a:t>operation, such as a lot of transient or light-load operation.</a:t>
            </a:r>
          </a:p>
          <a:p>
            <a:pPr marL="171450" lvl="2" indent="-171450">
              <a:spcAft>
                <a:spcPts val="600"/>
              </a:spcAft>
              <a:buFont typeface="Wingdings" panose="05000000000000000000" pitchFamily="2" charset="2"/>
              <a:buChar char="Ø"/>
            </a:pPr>
            <a:r>
              <a:rPr lang="en-US" sz="1200" b="1" u="sng" dirty="0" smtClean="0">
                <a:solidFill>
                  <a:prstClr val="black"/>
                </a:solidFill>
              </a:rPr>
              <a:t>NOTE 3</a:t>
            </a:r>
            <a:r>
              <a:rPr lang="en-US" sz="1200" b="1" dirty="0" smtClean="0">
                <a:solidFill>
                  <a:prstClr val="black"/>
                </a:solidFill>
              </a:rPr>
              <a:t>: </a:t>
            </a:r>
            <a:r>
              <a:rPr lang="en-US" sz="1200" dirty="0" smtClean="0">
                <a:solidFill>
                  <a:prstClr val="black"/>
                </a:solidFill>
              </a:rPr>
              <a:t>In all cases where the SCR shows efficiency at or below the passing limit, the following checks should always be done prior to SCR replacement:</a:t>
            </a:r>
          </a:p>
          <a:p>
            <a:pPr marL="628650" lvl="3" indent="-171450">
              <a:buFont typeface="Arial" panose="020B0604020202020204" pitchFamily="34" charset="0"/>
              <a:buChar char="•"/>
            </a:pPr>
            <a:r>
              <a:rPr lang="en-US" sz="1200" b="1" dirty="0" smtClean="0">
                <a:solidFill>
                  <a:prstClr val="black"/>
                </a:solidFill>
              </a:rPr>
              <a:t>Check DEF quality with refractometer and test strips, and perform visual inspection of the tank for any contaminants</a:t>
            </a:r>
          </a:p>
          <a:p>
            <a:pPr marL="628650" lvl="3" indent="-171450">
              <a:buFont typeface="Arial" panose="020B0604020202020204" pitchFamily="34" charset="0"/>
              <a:buChar char="•"/>
            </a:pPr>
            <a:r>
              <a:rPr lang="en-US" sz="1200" b="1" dirty="0" smtClean="0">
                <a:solidFill>
                  <a:prstClr val="black"/>
                </a:solidFill>
              </a:rPr>
              <a:t>Inspect SCR inlet for excessive crystal buildup, also inspect the SCR inlet for any indications of contaminants – e.g. – oil in exhaust from component failure upstream</a:t>
            </a:r>
            <a:endParaRPr lang="en-US" sz="1400" dirty="0" smtClean="0">
              <a:solidFill>
                <a:prstClr val="black"/>
              </a:solidFill>
            </a:endParaRPr>
          </a:p>
        </p:txBody>
      </p:sp>
    </p:spTree>
    <p:extLst>
      <p:ext uri="{BB962C8B-B14F-4D97-AF65-F5344CB8AC3E}">
        <p14:creationId xmlns:p14="http://schemas.microsoft.com/office/powerpoint/2010/main" val="23959626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9285" y="134580"/>
            <a:ext cx="5530400" cy="307777"/>
          </a:xfrm>
          <a:prstGeom prst="rect">
            <a:avLst/>
          </a:prstGeom>
          <a:solidFill>
            <a:schemeClr val="bg1">
              <a:lumMod val="85000"/>
            </a:schemeClr>
          </a:solidFill>
          <a:ln>
            <a:solidFill>
              <a:schemeClr val="tx1"/>
            </a:solidFill>
          </a:ln>
        </p:spPr>
        <p:txBody>
          <a:bodyPr wrap="square" rtlCol="0">
            <a:spAutoFit/>
          </a:bodyPr>
          <a:lstStyle/>
          <a:p>
            <a:pPr algn="ctr"/>
            <a:r>
              <a:rPr lang="en-US" sz="1400" b="1" u="sng" dirty="0" smtClean="0">
                <a:solidFill>
                  <a:prstClr val="black"/>
                </a:solidFill>
              </a:rPr>
              <a:t>Operations screens – Post-test results screens w/ recommend actions</a:t>
            </a:r>
            <a:endParaRPr lang="en-US" sz="1400" dirty="0" smtClean="0">
              <a:solidFill>
                <a:prstClr val="black"/>
              </a:solidFill>
            </a:endParaRPr>
          </a:p>
        </p:txBody>
      </p:sp>
      <p:sp>
        <p:nvSpPr>
          <p:cNvPr id="4" name="TextBox 3"/>
          <p:cNvSpPr txBox="1"/>
          <p:nvPr/>
        </p:nvSpPr>
        <p:spPr>
          <a:xfrm>
            <a:off x="144885" y="6019800"/>
            <a:ext cx="8839200" cy="307777"/>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US" sz="1400" b="1" dirty="0" smtClean="0">
                <a:solidFill>
                  <a:prstClr val="black"/>
                </a:solidFill>
              </a:rPr>
              <a:t>The “Not tested” response is the result of un-checking the AHI subtest</a:t>
            </a:r>
            <a:endParaRPr lang="en-US" sz="1400" dirty="0" smtClean="0">
              <a:solidFill>
                <a:prstClr val="black"/>
              </a:solidFill>
            </a:endParaRPr>
          </a:p>
        </p:txBody>
      </p:sp>
      <p:pic>
        <p:nvPicPr>
          <p:cNvPr id="5" name="Picture 2" descr="C:\Users\ru55372\AppData\Local\Temp\SNAGHTMLa0ad8c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47" y="609600"/>
            <a:ext cx="9020476" cy="5075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83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ru55372\AppData\Local\Temp\SNAGHTML449b4b.PN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68" y="685800"/>
            <a:ext cx="9071634" cy="50284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4885" y="5942817"/>
            <a:ext cx="8839200" cy="523220"/>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US" sz="1400" b="1" dirty="0" smtClean="0">
                <a:solidFill>
                  <a:prstClr val="black"/>
                </a:solidFill>
              </a:rPr>
              <a:t>The “Not tested” response is the result of un-checking the AHI subtest, and this screen shows results if the SCR efficiency is below limits, next page shows the sensor values test results</a:t>
            </a:r>
            <a:endParaRPr lang="en-US" sz="1400" dirty="0" smtClean="0">
              <a:solidFill>
                <a:prstClr val="black"/>
              </a:solidFill>
            </a:endParaRPr>
          </a:p>
        </p:txBody>
      </p:sp>
      <p:sp>
        <p:nvSpPr>
          <p:cNvPr id="5" name="TextBox 4"/>
          <p:cNvSpPr txBox="1"/>
          <p:nvPr/>
        </p:nvSpPr>
        <p:spPr>
          <a:xfrm>
            <a:off x="1799285" y="149423"/>
            <a:ext cx="5530400" cy="307777"/>
          </a:xfrm>
          <a:prstGeom prst="rect">
            <a:avLst/>
          </a:prstGeom>
          <a:solidFill>
            <a:schemeClr val="bg1">
              <a:lumMod val="85000"/>
            </a:schemeClr>
          </a:solidFill>
          <a:ln>
            <a:solidFill>
              <a:schemeClr val="tx1"/>
            </a:solidFill>
          </a:ln>
        </p:spPr>
        <p:txBody>
          <a:bodyPr wrap="square" rtlCol="0">
            <a:spAutoFit/>
          </a:bodyPr>
          <a:lstStyle/>
          <a:p>
            <a:pPr algn="ctr"/>
            <a:r>
              <a:rPr lang="en-US" sz="1400" b="1" u="sng" dirty="0" smtClean="0">
                <a:solidFill>
                  <a:prstClr val="black"/>
                </a:solidFill>
              </a:rPr>
              <a:t>Operations screens – Post-test results screens w/ recommend actions</a:t>
            </a:r>
            <a:endParaRPr lang="en-US" sz="1400" dirty="0" smtClean="0">
              <a:solidFill>
                <a:prstClr val="black"/>
              </a:solidFill>
            </a:endParaRPr>
          </a:p>
        </p:txBody>
      </p:sp>
    </p:spTree>
    <p:extLst>
      <p:ext uri="{BB962C8B-B14F-4D97-AF65-F5344CB8AC3E}">
        <p14:creationId xmlns:p14="http://schemas.microsoft.com/office/powerpoint/2010/main" val="3723148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686801" cy="5155257"/>
          </a:xfrm>
          <a:prstGeom prst="rect">
            <a:avLst/>
          </a:prstGeom>
          <a:solidFill>
            <a:schemeClr val="bg1">
              <a:lumMod val="95000"/>
            </a:schemeClr>
          </a:solidFill>
          <a:ln>
            <a:solidFill>
              <a:schemeClr val="tx1"/>
            </a:solidFill>
          </a:ln>
        </p:spPr>
        <p:txBody>
          <a:bodyPr wrap="square" rtlCol="0">
            <a:spAutoFit/>
          </a:bodyPr>
          <a:lstStyle/>
          <a:p>
            <a:pPr algn="ctr"/>
            <a:r>
              <a:rPr lang="en-US" b="1" u="sng" dirty="0" smtClean="0">
                <a:solidFill>
                  <a:prstClr val="black"/>
                </a:solidFill>
              </a:rPr>
              <a:t>Background:</a:t>
            </a:r>
          </a:p>
          <a:p>
            <a:pPr algn="ctr"/>
            <a:endParaRPr lang="en-US" sz="1200" b="1" u="sng" dirty="0" smtClean="0">
              <a:solidFill>
                <a:prstClr val="black"/>
              </a:solidFill>
            </a:endParaRPr>
          </a:p>
          <a:p>
            <a:r>
              <a:rPr lang="en-US" dirty="0" smtClean="0">
                <a:solidFill>
                  <a:prstClr val="black"/>
                </a:solidFill>
              </a:rPr>
              <a:t>The concept of the Exhaust Aftertreatment System analysis can allow for evaluation of the NOx sensors, Urea dosing system and the SCR, without removing engine components and by testing the components as a system, and under more controlled operating conditions.</a:t>
            </a:r>
          </a:p>
          <a:p>
            <a:endParaRPr lang="en-US" sz="1200" dirty="0">
              <a:solidFill>
                <a:prstClr val="black"/>
              </a:solidFill>
            </a:endParaRPr>
          </a:p>
          <a:p>
            <a:pPr>
              <a:spcAft>
                <a:spcPts val="600"/>
              </a:spcAft>
            </a:pPr>
            <a:r>
              <a:rPr lang="en-US" dirty="0" smtClean="0">
                <a:solidFill>
                  <a:prstClr val="black"/>
                </a:solidFill>
              </a:rPr>
              <a:t>The current operation consists of 4 sub-tests, </a:t>
            </a:r>
            <a:r>
              <a:rPr lang="en-US" i="1" dirty="0" smtClean="0">
                <a:solidFill>
                  <a:prstClr val="black"/>
                </a:solidFill>
              </a:rPr>
              <a:t>prior to these tests, there is a warm-up step to ensure proper exhaust/</a:t>
            </a:r>
            <a:r>
              <a:rPr lang="en-US" i="1" dirty="0" err="1" smtClean="0">
                <a:solidFill>
                  <a:prstClr val="black"/>
                </a:solidFill>
              </a:rPr>
              <a:t>aftertreatment</a:t>
            </a:r>
            <a:r>
              <a:rPr lang="en-US" i="1" dirty="0" smtClean="0">
                <a:solidFill>
                  <a:prstClr val="black"/>
                </a:solidFill>
              </a:rPr>
              <a:t> temperatures and that the NOx sensors are warmed-up/enabled</a:t>
            </a:r>
            <a:r>
              <a:rPr lang="en-US" dirty="0" smtClean="0">
                <a:solidFill>
                  <a:prstClr val="black"/>
                </a:solidFill>
              </a:rPr>
              <a:t>:</a:t>
            </a:r>
          </a:p>
          <a:p>
            <a:pPr>
              <a:tabLst>
                <a:tab pos="519113" algn="l"/>
              </a:tabLst>
            </a:pPr>
            <a:r>
              <a:rPr lang="en-US" dirty="0">
                <a:solidFill>
                  <a:prstClr val="black"/>
                </a:solidFill>
              </a:rPr>
              <a:t>	</a:t>
            </a:r>
            <a:r>
              <a:rPr lang="en-US" dirty="0" smtClean="0">
                <a:solidFill>
                  <a:prstClr val="black"/>
                </a:solidFill>
              </a:rPr>
              <a:t>1) AHI system (</a:t>
            </a:r>
            <a:r>
              <a:rPr lang="en-US" i="1" dirty="0" smtClean="0">
                <a:solidFill>
                  <a:prstClr val="black"/>
                </a:solidFill>
              </a:rPr>
              <a:t>if initial AHI sub-test fails, first step is to un-check it and re-run the 	     	     operation</a:t>
            </a:r>
            <a:r>
              <a:rPr lang="en-US" dirty="0" smtClean="0">
                <a:solidFill>
                  <a:prstClr val="black"/>
                </a:solidFill>
              </a:rPr>
              <a:t>) – this additional subtest helps bring temperatures up faster</a:t>
            </a:r>
          </a:p>
          <a:p>
            <a:pPr>
              <a:tabLst>
                <a:tab pos="519113" algn="l"/>
              </a:tabLst>
            </a:pPr>
            <a:r>
              <a:rPr lang="en-US" dirty="0">
                <a:solidFill>
                  <a:prstClr val="black"/>
                </a:solidFill>
              </a:rPr>
              <a:t>	</a:t>
            </a:r>
            <a:r>
              <a:rPr lang="en-US" dirty="0" smtClean="0">
                <a:solidFill>
                  <a:prstClr val="black"/>
                </a:solidFill>
              </a:rPr>
              <a:t>2) NOx sensors </a:t>
            </a:r>
          </a:p>
          <a:p>
            <a:pPr>
              <a:tabLst>
                <a:tab pos="519113" algn="l"/>
              </a:tabLst>
            </a:pPr>
            <a:r>
              <a:rPr lang="en-US" dirty="0">
                <a:solidFill>
                  <a:prstClr val="black"/>
                </a:solidFill>
              </a:rPr>
              <a:t>	</a:t>
            </a:r>
            <a:r>
              <a:rPr lang="en-US" dirty="0" smtClean="0">
                <a:solidFill>
                  <a:prstClr val="black"/>
                </a:solidFill>
              </a:rPr>
              <a:t>3) DEF dosing system (</a:t>
            </a:r>
            <a:r>
              <a:rPr lang="en-US" i="1" dirty="0" smtClean="0">
                <a:solidFill>
                  <a:prstClr val="black"/>
                </a:solidFill>
              </a:rPr>
              <a:t>verify DEF flow / valve / pump function</a:t>
            </a:r>
            <a:r>
              <a:rPr lang="en-US" dirty="0" smtClean="0">
                <a:solidFill>
                  <a:prstClr val="black"/>
                </a:solidFill>
              </a:rPr>
              <a:t>)</a:t>
            </a:r>
          </a:p>
          <a:p>
            <a:pPr>
              <a:tabLst>
                <a:tab pos="519113" algn="l"/>
              </a:tabLst>
            </a:pPr>
            <a:r>
              <a:rPr lang="en-US" dirty="0">
                <a:solidFill>
                  <a:prstClr val="black"/>
                </a:solidFill>
              </a:rPr>
              <a:t>	</a:t>
            </a:r>
            <a:r>
              <a:rPr lang="en-US" dirty="0" smtClean="0">
                <a:solidFill>
                  <a:prstClr val="black"/>
                </a:solidFill>
              </a:rPr>
              <a:t>4) SCR efficiency (</a:t>
            </a:r>
            <a:r>
              <a:rPr lang="en-US" i="1" dirty="0" smtClean="0">
                <a:solidFill>
                  <a:prstClr val="black"/>
                </a:solidFill>
              </a:rPr>
              <a:t>provide objective evaluation of SCR efficiency under 	     	    	     controlled / repeatable conditions</a:t>
            </a:r>
            <a:r>
              <a:rPr lang="en-US" dirty="0" smtClean="0">
                <a:solidFill>
                  <a:prstClr val="black"/>
                </a:solidFill>
              </a:rPr>
              <a:t>)</a:t>
            </a:r>
          </a:p>
          <a:p>
            <a:pPr>
              <a:tabLst>
                <a:tab pos="519113" algn="l"/>
              </a:tabLst>
            </a:pPr>
            <a:endParaRPr lang="en-US" sz="1200" dirty="0">
              <a:solidFill>
                <a:prstClr val="black"/>
              </a:solidFill>
            </a:endParaRPr>
          </a:p>
          <a:p>
            <a:pPr>
              <a:tabLst>
                <a:tab pos="914400" algn="l"/>
              </a:tabLst>
            </a:pPr>
            <a:r>
              <a:rPr lang="en-US" dirty="0" smtClean="0">
                <a:solidFill>
                  <a:prstClr val="black"/>
                </a:solidFill>
              </a:rPr>
              <a:t>These routines can be run separately or in combination, by default, all the subtests are enabled. Typical time to run all 4 sub-tests is 25-45 minutes, depending on many factors – such as engine/coolant temperature, ambient temperature and other variables.</a:t>
            </a:r>
          </a:p>
        </p:txBody>
      </p:sp>
    </p:spTree>
    <p:extLst>
      <p:ext uri="{BB962C8B-B14F-4D97-AF65-F5344CB8AC3E}">
        <p14:creationId xmlns:p14="http://schemas.microsoft.com/office/powerpoint/2010/main" val="3497481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884" y="5562600"/>
            <a:ext cx="8839200" cy="954107"/>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US" sz="1400" b="1" dirty="0" smtClean="0">
                <a:solidFill>
                  <a:prstClr val="black"/>
                </a:solidFill>
              </a:rPr>
              <a:t>Typically failure of the AHI subsystem test can be caused if T2 does not reach the specified minimum temperature for each of the 3 steps, see page 7 for the limits, also if the engine out temperature falls below 527 </a:t>
            </a:r>
            <a:r>
              <a:rPr lang="en-US" sz="1400" b="1" dirty="0">
                <a:solidFill>
                  <a:prstClr val="black"/>
                </a:solidFill>
              </a:rPr>
              <a:t>°</a:t>
            </a:r>
            <a:r>
              <a:rPr lang="en-US" sz="1400" b="1" dirty="0" smtClean="0">
                <a:solidFill>
                  <a:prstClr val="black"/>
                </a:solidFill>
              </a:rPr>
              <a:t>F after AHI dosing starts. While this can occur during 10-20% of tests, this subtest has the advantage of adding heat to the exhaust system and SCR faster than standard warm-up</a:t>
            </a:r>
            <a:endParaRPr lang="en-US" sz="1400" dirty="0" smtClean="0">
              <a:solidFill>
                <a:prstClr val="black"/>
              </a:solidFill>
            </a:endParaRPr>
          </a:p>
        </p:txBody>
      </p:sp>
      <p:pic>
        <p:nvPicPr>
          <p:cNvPr id="5" name="Picture 2" descr="C:\Users\ru55372\AppData\Local\Temp\SNAGHTML4bff6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946" y="620251"/>
            <a:ext cx="8861076" cy="47792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99285" y="149423"/>
            <a:ext cx="5530400" cy="307777"/>
          </a:xfrm>
          <a:prstGeom prst="rect">
            <a:avLst/>
          </a:prstGeom>
          <a:solidFill>
            <a:schemeClr val="bg1">
              <a:lumMod val="85000"/>
            </a:schemeClr>
          </a:solidFill>
          <a:ln>
            <a:solidFill>
              <a:schemeClr val="tx1"/>
            </a:solidFill>
          </a:ln>
        </p:spPr>
        <p:txBody>
          <a:bodyPr wrap="square" rtlCol="0">
            <a:spAutoFit/>
          </a:bodyPr>
          <a:lstStyle/>
          <a:p>
            <a:pPr algn="ctr"/>
            <a:r>
              <a:rPr lang="en-US" sz="1400" b="1" u="sng" dirty="0" smtClean="0">
                <a:solidFill>
                  <a:prstClr val="black"/>
                </a:solidFill>
              </a:rPr>
              <a:t>Operations screens – Post-test results screens w/ recommend actions</a:t>
            </a:r>
            <a:endParaRPr lang="en-US" sz="1400" dirty="0" smtClean="0">
              <a:solidFill>
                <a:prstClr val="black"/>
              </a:solidFill>
            </a:endParaRPr>
          </a:p>
        </p:txBody>
      </p:sp>
    </p:spTree>
    <p:extLst>
      <p:ext uri="{BB962C8B-B14F-4D97-AF65-F5344CB8AC3E}">
        <p14:creationId xmlns:p14="http://schemas.microsoft.com/office/powerpoint/2010/main" val="233632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6033087"/>
            <a:ext cx="8839200" cy="307777"/>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US" sz="1400" b="1" dirty="0" smtClean="0">
                <a:solidFill>
                  <a:prstClr val="black"/>
                </a:solidFill>
              </a:rPr>
              <a:t>NOx sensor evaluation results – shows both High and Low phases w/ the difference and average value</a:t>
            </a:r>
            <a:endParaRPr lang="en-US" sz="1400" dirty="0" smtClean="0">
              <a:solidFill>
                <a:prstClr val="black"/>
              </a:solidFill>
            </a:endParaRPr>
          </a:p>
        </p:txBody>
      </p:sp>
      <p:pic>
        <p:nvPicPr>
          <p:cNvPr id="4098" name="Picture 2" descr="C:\Users\ru55372\AppData\Local\Temp\SNAGHTML4eae65.PN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68" y="798662"/>
            <a:ext cx="9071634" cy="50137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99285" y="149423"/>
            <a:ext cx="5530400" cy="307777"/>
          </a:xfrm>
          <a:prstGeom prst="rect">
            <a:avLst/>
          </a:prstGeom>
          <a:solidFill>
            <a:schemeClr val="bg1">
              <a:lumMod val="85000"/>
            </a:schemeClr>
          </a:solidFill>
          <a:ln>
            <a:solidFill>
              <a:schemeClr val="tx1"/>
            </a:solidFill>
          </a:ln>
        </p:spPr>
        <p:txBody>
          <a:bodyPr wrap="square" rtlCol="0">
            <a:spAutoFit/>
          </a:bodyPr>
          <a:lstStyle/>
          <a:p>
            <a:pPr algn="ctr"/>
            <a:r>
              <a:rPr lang="en-US" sz="1400" b="1" u="sng" dirty="0" smtClean="0">
                <a:solidFill>
                  <a:prstClr val="black"/>
                </a:solidFill>
              </a:rPr>
              <a:t>Operations screens – Post-test results screens w/ sensor values</a:t>
            </a:r>
            <a:endParaRPr lang="en-US" sz="1400" dirty="0" smtClean="0">
              <a:solidFill>
                <a:prstClr val="black"/>
              </a:solidFill>
            </a:endParaRPr>
          </a:p>
        </p:txBody>
      </p:sp>
    </p:spTree>
    <p:extLst>
      <p:ext uri="{BB962C8B-B14F-4D97-AF65-F5344CB8AC3E}">
        <p14:creationId xmlns:p14="http://schemas.microsoft.com/office/powerpoint/2010/main" val="16435308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6033087"/>
            <a:ext cx="8839200" cy="523220"/>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US" sz="1400" b="1" dirty="0" smtClean="0">
                <a:solidFill>
                  <a:prstClr val="black"/>
                </a:solidFill>
              </a:rPr>
              <a:t>DEF Dosing system and SCR evaluation phases – Step 2 conversion efficiency not shown because the “fast pass” limit is 85%, when conversion efficiency reaches or exceeds 85% in first 5 minutes, test passes and stops</a:t>
            </a:r>
            <a:endParaRPr lang="en-US" sz="1400" dirty="0" smtClean="0">
              <a:solidFill>
                <a:prstClr val="black"/>
              </a:solidFill>
            </a:endParaRPr>
          </a:p>
        </p:txBody>
      </p:sp>
      <p:pic>
        <p:nvPicPr>
          <p:cNvPr id="5" name="Picture 2" descr="C:\Users\ru55372\AppData\Local\Temp\SNAGHTML5183e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40" y="668759"/>
            <a:ext cx="8929890" cy="50555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99285" y="149423"/>
            <a:ext cx="5530400" cy="307777"/>
          </a:xfrm>
          <a:prstGeom prst="rect">
            <a:avLst/>
          </a:prstGeom>
          <a:solidFill>
            <a:schemeClr val="bg1">
              <a:lumMod val="85000"/>
            </a:schemeClr>
          </a:solidFill>
          <a:ln>
            <a:solidFill>
              <a:schemeClr val="tx1"/>
            </a:solidFill>
          </a:ln>
        </p:spPr>
        <p:txBody>
          <a:bodyPr wrap="square" rtlCol="0">
            <a:spAutoFit/>
          </a:bodyPr>
          <a:lstStyle/>
          <a:p>
            <a:pPr algn="ctr"/>
            <a:r>
              <a:rPr lang="en-US" sz="1400" b="1" u="sng" dirty="0" smtClean="0">
                <a:solidFill>
                  <a:prstClr val="black"/>
                </a:solidFill>
              </a:rPr>
              <a:t>Operations screens – Post-test results screens w/ sensor values</a:t>
            </a:r>
            <a:endParaRPr lang="en-US" sz="1400" dirty="0" smtClean="0">
              <a:solidFill>
                <a:prstClr val="black"/>
              </a:solidFill>
            </a:endParaRPr>
          </a:p>
        </p:txBody>
      </p:sp>
    </p:spTree>
    <p:extLst>
      <p:ext uri="{BB962C8B-B14F-4D97-AF65-F5344CB8AC3E}">
        <p14:creationId xmlns:p14="http://schemas.microsoft.com/office/powerpoint/2010/main" val="4271355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04485" y="685800"/>
            <a:ext cx="8520000" cy="5753334"/>
          </a:xfrm>
          <a:prstGeom prst="rect">
            <a:avLst/>
          </a:prstGeom>
        </p:spPr>
      </p:pic>
      <p:sp>
        <p:nvSpPr>
          <p:cNvPr id="4" name="TextBox 3"/>
          <p:cNvSpPr txBox="1"/>
          <p:nvPr/>
        </p:nvSpPr>
        <p:spPr>
          <a:xfrm>
            <a:off x="2226971" y="149423"/>
            <a:ext cx="4675029" cy="307777"/>
          </a:xfrm>
          <a:prstGeom prst="rect">
            <a:avLst/>
          </a:prstGeom>
          <a:solidFill>
            <a:schemeClr val="bg1">
              <a:lumMod val="85000"/>
            </a:schemeClr>
          </a:solidFill>
          <a:ln>
            <a:solidFill>
              <a:schemeClr val="tx1"/>
            </a:solidFill>
          </a:ln>
        </p:spPr>
        <p:txBody>
          <a:bodyPr wrap="square" rtlCol="0">
            <a:spAutoFit/>
          </a:bodyPr>
          <a:lstStyle/>
          <a:p>
            <a:pPr algn="ctr"/>
            <a:r>
              <a:rPr lang="en-US" sz="1400" b="1" u="sng" dirty="0" smtClean="0">
                <a:solidFill>
                  <a:prstClr val="black"/>
                </a:solidFill>
              </a:rPr>
              <a:t>Recommended Actions screens - samples</a:t>
            </a:r>
            <a:endParaRPr lang="en-US" sz="1400" dirty="0" smtClean="0">
              <a:solidFill>
                <a:prstClr val="black"/>
              </a:solidFill>
            </a:endParaRPr>
          </a:p>
        </p:txBody>
      </p:sp>
    </p:spTree>
    <p:extLst>
      <p:ext uri="{BB962C8B-B14F-4D97-AF65-F5344CB8AC3E}">
        <p14:creationId xmlns:p14="http://schemas.microsoft.com/office/powerpoint/2010/main" val="1586082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83024" y="857250"/>
            <a:ext cx="7385590" cy="5030595"/>
          </a:xfrm>
          <a:prstGeom prst="rect">
            <a:avLst/>
          </a:prstGeom>
        </p:spPr>
      </p:pic>
      <p:sp>
        <p:nvSpPr>
          <p:cNvPr id="3" name="TextBox 2"/>
          <p:cNvSpPr txBox="1"/>
          <p:nvPr/>
        </p:nvSpPr>
        <p:spPr>
          <a:xfrm>
            <a:off x="2226971" y="149423"/>
            <a:ext cx="4675029" cy="307777"/>
          </a:xfrm>
          <a:prstGeom prst="rect">
            <a:avLst/>
          </a:prstGeom>
          <a:solidFill>
            <a:schemeClr val="bg1">
              <a:lumMod val="85000"/>
            </a:schemeClr>
          </a:solidFill>
          <a:ln>
            <a:solidFill>
              <a:schemeClr val="tx1"/>
            </a:solidFill>
          </a:ln>
        </p:spPr>
        <p:txBody>
          <a:bodyPr wrap="square" rtlCol="0">
            <a:spAutoFit/>
          </a:bodyPr>
          <a:lstStyle/>
          <a:p>
            <a:pPr algn="ctr"/>
            <a:r>
              <a:rPr lang="en-US" sz="1400" b="1" u="sng" dirty="0" smtClean="0">
                <a:solidFill>
                  <a:prstClr val="black"/>
                </a:solidFill>
              </a:rPr>
              <a:t>Recommended Actions screens - samples</a:t>
            </a:r>
            <a:endParaRPr lang="en-US" sz="1400" dirty="0" smtClean="0">
              <a:solidFill>
                <a:prstClr val="black"/>
              </a:solidFill>
            </a:endParaRPr>
          </a:p>
        </p:txBody>
      </p:sp>
      <p:sp>
        <p:nvSpPr>
          <p:cNvPr id="5" name="TextBox 4"/>
          <p:cNvSpPr txBox="1"/>
          <p:nvPr/>
        </p:nvSpPr>
        <p:spPr>
          <a:xfrm>
            <a:off x="152400" y="6033087"/>
            <a:ext cx="8839200" cy="523220"/>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US" sz="1400" b="1" dirty="0" smtClean="0">
                <a:solidFill>
                  <a:prstClr val="black"/>
                </a:solidFill>
              </a:rPr>
              <a:t>This shows the rare scenario when one or both sensors fail to reach a minimum value and also exceeds the allowable difference between the sensors, in this case it is advisable to review the data in the .csv file</a:t>
            </a:r>
          </a:p>
        </p:txBody>
      </p:sp>
    </p:spTree>
    <p:extLst>
      <p:ext uri="{BB962C8B-B14F-4D97-AF65-F5344CB8AC3E}">
        <p14:creationId xmlns:p14="http://schemas.microsoft.com/office/powerpoint/2010/main" val="3509937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ru55372\AppData\Local\Temp\SNAGHTML45f8f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68" y="762000"/>
            <a:ext cx="9071634" cy="48712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4885" y="5935102"/>
            <a:ext cx="8839200" cy="523220"/>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US" sz="1400" b="1" dirty="0" smtClean="0">
                <a:solidFill>
                  <a:prstClr val="black"/>
                </a:solidFill>
              </a:rPr>
              <a:t>DEF Dosing system and SCR evaluation phases – Step 2 conversion efficiency failed to reach efficiency limits in both steps of SCR evaluation. </a:t>
            </a:r>
            <a:endParaRPr lang="en-US" sz="1400" dirty="0" smtClean="0">
              <a:solidFill>
                <a:prstClr val="black"/>
              </a:solidFill>
            </a:endParaRPr>
          </a:p>
        </p:txBody>
      </p:sp>
      <p:sp>
        <p:nvSpPr>
          <p:cNvPr id="5" name="TextBox 4"/>
          <p:cNvSpPr txBox="1"/>
          <p:nvPr/>
        </p:nvSpPr>
        <p:spPr>
          <a:xfrm>
            <a:off x="1799285" y="152400"/>
            <a:ext cx="5530400" cy="307777"/>
          </a:xfrm>
          <a:prstGeom prst="rect">
            <a:avLst/>
          </a:prstGeom>
          <a:solidFill>
            <a:schemeClr val="bg1">
              <a:lumMod val="85000"/>
            </a:schemeClr>
          </a:solidFill>
          <a:ln>
            <a:solidFill>
              <a:schemeClr val="tx1"/>
            </a:solidFill>
          </a:ln>
        </p:spPr>
        <p:txBody>
          <a:bodyPr wrap="square" rtlCol="0">
            <a:spAutoFit/>
          </a:bodyPr>
          <a:lstStyle/>
          <a:p>
            <a:pPr algn="ctr"/>
            <a:r>
              <a:rPr lang="en-US" sz="1400" b="1" u="sng" dirty="0" smtClean="0">
                <a:solidFill>
                  <a:prstClr val="black"/>
                </a:solidFill>
              </a:rPr>
              <a:t>Operations screens – Post-test results screens w/ sensor values</a:t>
            </a:r>
            <a:endParaRPr lang="en-US" sz="1400" dirty="0" smtClean="0">
              <a:solidFill>
                <a:prstClr val="black"/>
              </a:solidFill>
            </a:endParaRPr>
          </a:p>
        </p:txBody>
      </p:sp>
    </p:spTree>
    <p:extLst>
      <p:ext uri="{BB962C8B-B14F-4D97-AF65-F5344CB8AC3E}">
        <p14:creationId xmlns:p14="http://schemas.microsoft.com/office/powerpoint/2010/main" val="232602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43200" y="228600"/>
            <a:ext cx="3657600" cy="338554"/>
          </a:xfrm>
          <a:prstGeom prst="rect">
            <a:avLst/>
          </a:prstGeom>
          <a:solidFill>
            <a:schemeClr val="bg1">
              <a:lumMod val="85000"/>
            </a:schemeClr>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smtClean="0">
                <a:ln>
                  <a:noFill/>
                </a:ln>
                <a:solidFill>
                  <a:prstClr val="black"/>
                </a:solidFill>
                <a:effectLst/>
                <a:uLnTx/>
                <a:uFillTx/>
                <a:latin typeface="Calibri"/>
                <a:ea typeface="+mn-ea"/>
                <a:cs typeface="+mn-cs"/>
              </a:rPr>
              <a:t>Operations screens for PTT</a:t>
            </a:r>
            <a:endParaRPr kumimoji="0" lang="en-US" sz="1600" b="0" i="0" u="none" strike="noStrike" kern="1200" cap="none" spc="0" normalizeH="0" baseline="0" noProof="0" dirty="0" smtClean="0">
              <a:ln>
                <a:noFill/>
              </a:ln>
              <a:solidFill>
                <a:prstClr val="black"/>
              </a:solidFill>
              <a:effectLst/>
              <a:uLnTx/>
              <a:uFillTx/>
              <a:latin typeface="Calibri"/>
              <a:ea typeface="+mn-ea"/>
              <a:cs typeface="+mn-cs"/>
            </a:endParaRPr>
          </a:p>
        </p:txBody>
      </p:sp>
      <p:pic>
        <p:nvPicPr>
          <p:cNvPr id="1026" name="Picture 2" descr="C:\Users\ru55372\AppData\Local\Temp\SNAGHTML9bebda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57" y="685800"/>
            <a:ext cx="8982286" cy="5380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35686" y="194846"/>
            <a:ext cx="3657600" cy="338554"/>
          </a:xfrm>
          <a:prstGeom prst="rect">
            <a:avLst/>
          </a:prstGeom>
          <a:solidFill>
            <a:schemeClr val="bg1">
              <a:lumMod val="85000"/>
            </a:schemeClr>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smtClean="0">
                <a:ln>
                  <a:noFill/>
                </a:ln>
                <a:solidFill>
                  <a:prstClr val="black"/>
                </a:solidFill>
                <a:effectLst/>
                <a:uLnTx/>
                <a:uFillTx/>
                <a:latin typeface="Calibri"/>
                <a:ea typeface="+mn-ea"/>
                <a:cs typeface="+mn-cs"/>
              </a:rPr>
              <a:t>Operations screens for PTT</a:t>
            </a:r>
            <a:endParaRPr kumimoji="0" lang="en-US" sz="1600" b="0"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4" name="TextBox 3"/>
          <p:cNvSpPr txBox="1"/>
          <p:nvPr/>
        </p:nvSpPr>
        <p:spPr>
          <a:xfrm>
            <a:off x="144886" y="6227159"/>
            <a:ext cx="8839200" cy="307777"/>
          </a:xfrm>
          <a:prstGeom prst="rect">
            <a:avLst/>
          </a:prstGeom>
          <a:solidFill>
            <a:schemeClr val="accent3">
              <a:lumMod val="60000"/>
              <a:lumOff val="40000"/>
            </a:schemeClr>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alibri"/>
                <a:ea typeface="+mn-ea"/>
                <a:cs typeface="+mn-cs"/>
              </a:rPr>
              <a:t>Condition Step – DEF quality / Concentration </a:t>
            </a:r>
            <a:r>
              <a:rPr kumimoji="0" lang="en-US" sz="1400" b="1" i="0" u="none" strike="noStrike" kern="1200" cap="none" spc="0" normalizeH="0" baseline="0" noProof="0" dirty="0">
                <a:ln>
                  <a:noFill/>
                </a:ln>
                <a:solidFill>
                  <a:prstClr val="black"/>
                </a:solidFill>
                <a:effectLst/>
                <a:uLnTx/>
                <a:uFillTx/>
                <a:latin typeface="Calibri"/>
                <a:ea typeface="+mn-ea"/>
                <a:cs typeface="+mn-cs"/>
              </a:rPr>
              <a:t>C</a:t>
            </a:r>
            <a:r>
              <a:rPr kumimoji="0" lang="en-US" sz="1400" b="1" i="0" u="none" strike="noStrike" kern="1200" cap="none" spc="0" normalizeH="0" baseline="0" noProof="0" dirty="0" smtClean="0">
                <a:ln>
                  <a:noFill/>
                </a:ln>
                <a:solidFill>
                  <a:prstClr val="black"/>
                </a:solidFill>
                <a:effectLst/>
                <a:uLnTx/>
                <a:uFillTx/>
                <a:latin typeface="Calibri"/>
                <a:ea typeface="+mn-ea"/>
                <a:cs typeface="+mn-cs"/>
              </a:rPr>
              <a:t>heck</a:t>
            </a:r>
            <a:endParaRPr kumimoji="0" lang="en-US" sz="1400" b="0" i="0" u="none" strike="noStrike" kern="1200" cap="none" spc="0" normalizeH="0" baseline="0" noProof="0" dirty="0" smtClean="0">
              <a:ln>
                <a:noFill/>
              </a:ln>
              <a:solidFill>
                <a:prstClr val="black"/>
              </a:solidFill>
              <a:effectLst/>
              <a:uLnTx/>
              <a:uFillTx/>
              <a:latin typeface="Calibri"/>
              <a:ea typeface="+mn-ea"/>
              <a:cs typeface="+mn-cs"/>
            </a:endParaRPr>
          </a:p>
        </p:txBody>
      </p:sp>
      <p:pic>
        <p:nvPicPr>
          <p:cNvPr id="2050" name="Picture 2" descr="C:\Users\ru55372\AppData\Local\Temp\SNAGHTML9cbfbf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85" y="754367"/>
            <a:ext cx="9007429" cy="5405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79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686801" cy="6340197"/>
          </a:xfrm>
          <a:prstGeom prst="rect">
            <a:avLst/>
          </a:prstGeom>
          <a:solidFill>
            <a:schemeClr val="bg1">
              <a:lumMod val="95000"/>
            </a:schemeClr>
          </a:solidFill>
          <a:ln>
            <a:solidFill>
              <a:schemeClr val="tx1"/>
            </a:solidFill>
          </a:ln>
        </p:spPr>
        <p:txBody>
          <a:bodyPr wrap="square" rtlCol="0">
            <a:spAutoFit/>
          </a:bodyPr>
          <a:lstStyle/>
          <a:p>
            <a:pPr algn="ctr">
              <a:spcAft>
                <a:spcPts val="600"/>
              </a:spcAft>
            </a:pPr>
            <a:r>
              <a:rPr lang="en-US" b="1" u="sng" dirty="0" smtClean="0">
                <a:solidFill>
                  <a:prstClr val="black"/>
                </a:solidFill>
              </a:rPr>
              <a:t>Related DTCs and GD:</a:t>
            </a:r>
          </a:p>
          <a:p>
            <a:pPr>
              <a:spcAft>
                <a:spcPts val="1200"/>
              </a:spcAft>
            </a:pPr>
            <a:r>
              <a:rPr lang="en-US" sz="1600" dirty="0" smtClean="0">
                <a:solidFill>
                  <a:prstClr val="black"/>
                </a:solidFill>
              </a:rPr>
              <a:t>The GD trees for the following DTCs will be updated to reflect this operation:</a:t>
            </a:r>
          </a:p>
          <a:p>
            <a:r>
              <a:rPr lang="en-US" i="1" u="sng" dirty="0" smtClean="0">
                <a:solidFill>
                  <a:prstClr val="black"/>
                </a:solidFill>
              </a:rPr>
              <a:t>P20EE00</a:t>
            </a:r>
            <a:r>
              <a:rPr lang="en-US" i="1" dirty="0" smtClean="0">
                <a:solidFill>
                  <a:prstClr val="black"/>
                </a:solidFill>
              </a:rPr>
              <a:t> – SCR NOx Catalyst Efficiency Below Threshold Bank 1</a:t>
            </a:r>
          </a:p>
          <a:p>
            <a:pPr>
              <a:spcAft>
                <a:spcPts val="1200"/>
              </a:spcAft>
            </a:pPr>
            <a:r>
              <a:rPr lang="en-US" dirty="0" smtClean="0">
                <a:solidFill>
                  <a:prstClr val="black"/>
                </a:solidFill>
              </a:rPr>
              <a:t>All subtests should be performed</a:t>
            </a:r>
          </a:p>
          <a:p>
            <a:r>
              <a:rPr lang="en-US" i="1" u="sng" dirty="0" smtClean="0">
                <a:solidFill>
                  <a:prstClr val="black"/>
                </a:solidFill>
              </a:rPr>
              <a:t>P103C00</a:t>
            </a:r>
            <a:r>
              <a:rPr lang="en-US" i="1" dirty="0" smtClean="0">
                <a:solidFill>
                  <a:prstClr val="black"/>
                </a:solidFill>
              </a:rPr>
              <a:t> – SCR </a:t>
            </a:r>
            <a:r>
              <a:rPr lang="en-US" i="1" dirty="0" err="1" smtClean="0">
                <a:solidFill>
                  <a:prstClr val="black"/>
                </a:solidFill>
              </a:rPr>
              <a:t>Nox</a:t>
            </a:r>
            <a:r>
              <a:rPr lang="en-US" i="1" dirty="0" smtClean="0">
                <a:solidFill>
                  <a:prstClr val="black"/>
                </a:solidFill>
              </a:rPr>
              <a:t> Catalyst Efficiency Inducement </a:t>
            </a:r>
          </a:p>
          <a:p>
            <a:pPr>
              <a:spcAft>
                <a:spcPts val="1200"/>
              </a:spcAft>
            </a:pPr>
            <a:r>
              <a:rPr lang="en-US" dirty="0">
                <a:solidFill>
                  <a:prstClr val="black"/>
                </a:solidFill>
              </a:rPr>
              <a:t>All subtests should be performed</a:t>
            </a:r>
          </a:p>
          <a:p>
            <a:r>
              <a:rPr lang="en-US" i="1" u="sng" dirty="0" smtClean="0">
                <a:solidFill>
                  <a:prstClr val="black"/>
                </a:solidFill>
              </a:rPr>
              <a:t>P042200</a:t>
            </a:r>
            <a:r>
              <a:rPr lang="en-US" i="1" dirty="0" smtClean="0">
                <a:solidFill>
                  <a:prstClr val="black"/>
                </a:solidFill>
              </a:rPr>
              <a:t> – Catalyst 2 Efficiency Below Threshold Bank 1 (DPF NMHC conversion efficiency)</a:t>
            </a:r>
          </a:p>
          <a:p>
            <a:pPr>
              <a:spcAft>
                <a:spcPts val="1200"/>
              </a:spcAft>
            </a:pPr>
            <a:r>
              <a:rPr lang="en-US" dirty="0">
                <a:solidFill>
                  <a:prstClr val="black"/>
                </a:solidFill>
              </a:rPr>
              <a:t>All subtests should be </a:t>
            </a:r>
            <a:r>
              <a:rPr lang="en-US" dirty="0" smtClean="0">
                <a:solidFill>
                  <a:prstClr val="black"/>
                </a:solidFill>
              </a:rPr>
              <a:t>performed (only when DTC is confirmed)</a:t>
            </a:r>
          </a:p>
          <a:p>
            <a:r>
              <a:rPr lang="en-US" i="1" u="sng" dirty="0" smtClean="0">
                <a:solidFill>
                  <a:prstClr val="black"/>
                </a:solidFill>
              </a:rPr>
              <a:t>P225E00</a:t>
            </a:r>
            <a:r>
              <a:rPr lang="en-US" i="1" dirty="0" smtClean="0">
                <a:solidFill>
                  <a:prstClr val="black"/>
                </a:solidFill>
              </a:rPr>
              <a:t> – NOx Sensor Performance – Signal Stuck High Bank 1 Sensor 2 (NOx outlet)</a:t>
            </a:r>
          </a:p>
          <a:p>
            <a:pPr>
              <a:spcAft>
                <a:spcPts val="1200"/>
              </a:spcAft>
            </a:pPr>
            <a:r>
              <a:rPr lang="en-US" dirty="0">
                <a:solidFill>
                  <a:prstClr val="black"/>
                </a:solidFill>
              </a:rPr>
              <a:t>All subtests should be </a:t>
            </a:r>
            <a:r>
              <a:rPr lang="en-US" dirty="0" smtClean="0">
                <a:solidFill>
                  <a:prstClr val="black"/>
                </a:solidFill>
              </a:rPr>
              <a:t>performed (</a:t>
            </a:r>
            <a:r>
              <a:rPr lang="en-US" dirty="0">
                <a:solidFill>
                  <a:prstClr val="black"/>
                </a:solidFill>
              </a:rPr>
              <a:t>only when DTC is confirmed)</a:t>
            </a:r>
          </a:p>
          <a:p>
            <a:r>
              <a:rPr lang="en-US" i="1" u="sng" dirty="0" smtClean="0">
                <a:solidFill>
                  <a:prstClr val="black"/>
                </a:solidFill>
              </a:rPr>
              <a:t>P220164</a:t>
            </a:r>
            <a:r>
              <a:rPr lang="en-US" i="1" dirty="0" smtClean="0">
                <a:solidFill>
                  <a:prstClr val="black"/>
                </a:solidFill>
              </a:rPr>
              <a:t> – NOx Sensor Circuit Range/Performance Bank 1 Sensor 1 / Signal Plausibility Failure (NOx inlet)</a:t>
            </a:r>
          </a:p>
          <a:p>
            <a:pPr>
              <a:spcAft>
                <a:spcPts val="1200"/>
              </a:spcAft>
            </a:pPr>
            <a:r>
              <a:rPr lang="en-US" dirty="0" smtClean="0">
                <a:solidFill>
                  <a:prstClr val="black"/>
                </a:solidFill>
              </a:rPr>
              <a:t>Only the NOx sensors subtest should be performed</a:t>
            </a:r>
          </a:p>
          <a:p>
            <a:r>
              <a:rPr lang="en-US" i="1" u="sng" dirty="0" smtClean="0">
                <a:solidFill>
                  <a:prstClr val="black"/>
                </a:solidFill>
              </a:rPr>
              <a:t>P225C00</a:t>
            </a:r>
            <a:r>
              <a:rPr lang="en-US" i="1" dirty="0" smtClean="0">
                <a:solidFill>
                  <a:prstClr val="black"/>
                </a:solidFill>
              </a:rPr>
              <a:t> </a:t>
            </a:r>
            <a:r>
              <a:rPr lang="en-US" i="1" dirty="0">
                <a:solidFill>
                  <a:prstClr val="black"/>
                </a:solidFill>
              </a:rPr>
              <a:t>- NOx Sensor Performance – Signal Stuck High Bank 1 Sensor </a:t>
            </a:r>
            <a:r>
              <a:rPr lang="en-US" i="1" dirty="0" smtClean="0">
                <a:solidFill>
                  <a:prstClr val="black"/>
                </a:solidFill>
              </a:rPr>
              <a:t>1 </a:t>
            </a:r>
            <a:r>
              <a:rPr lang="en-US" i="1" dirty="0">
                <a:solidFill>
                  <a:prstClr val="black"/>
                </a:solidFill>
              </a:rPr>
              <a:t>(NOx </a:t>
            </a:r>
            <a:r>
              <a:rPr lang="en-US" i="1" dirty="0" smtClean="0">
                <a:solidFill>
                  <a:prstClr val="black"/>
                </a:solidFill>
              </a:rPr>
              <a:t>inlet)</a:t>
            </a:r>
            <a:endParaRPr lang="en-US" i="1" dirty="0">
              <a:solidFill>
                <a:prstClr val="black"/>
              </a:solidFill>
            </a:endParaRPr>
          </a:p>
          <a:p>
            <a:pPr>
              <a:spcAft>
                <a:spcPts val="1200"/>
              </a:spcAft>
            </a:pPr>
            <a:r>
              <a:rPr lang="en-US" dirty="0">
                <a:solidFill>
                  <a:prstClr val="black"/>
                </a:solidFill>
              </a:rPr>
              <a:t>Only the NOx sensors subtest should be performed</a:t>
            </a:r>
          </a:p>
          <a:p>
            <a:r>
              <a:rPr lang="en-US" i="1" u="sng" dirty="0" smtClean="0">
                <a:solidFill>
                  <a:prstClr val="black"/>
                </a:solidFill>
              </a:rPr>
              <a:t>P229F64</a:t>
            </a:r>
            <a:r>
              <a:rPr lang="en-US" i="1" dirty="0" smtClean="0">
                <a:solidFill>
                  <a:prstClr val="black"/>
                </a:solidFill>
              </a:rPr>
              <a:t> </a:t>
            </a:r>
            <a:r>
              <a:rPr lang="en-US" i="1" dirty="0">
                <a:solidFill>
                  <a:prstClr val="black"/>
                </a:solidFill>
              </a:rPr>
              <a:t>- NOx Sensor Circuit Range/Performance Bank 1 Sensor </a:t>
            </a:r>
            <a:r>
              <a:rPr lang="en-US" i="1" dirty="0" smtClean="0">
                <a:solidFill>
                  <a:prstClr val="black"/>
                </a:solidFill>
              </a:rPr>
              <a:t>2 </a:t>
            </a:r>
            <a:r>
              <a:rPr lang="en-US" i="1" dirty="0">
                <a:solidFill>
                  <a:prstClr val="black"/>
                </a:solidFill>
              </a:rPr>
              <a:t>/ Signal Plausibility Failure (NOx </a:t>
            </a:r>
            <a:r>
              <a:rPr lang="en-US" i="1" dirty="0" smtClean="0">
                <a:solidFill>
                  <a:prstClr val="black"/>
                </a:solidFill>
              </a:rPr>
              <a:t>outlet)</a:t>
            </a:r>
            <a:endParaRPr lang="en-US" i="1" dirty="0">
              <a:solidFill>
                <a:prstClr val="black"/>
              </a:solidFill>
            </a:endParaRPr>
          </a:p>
          <a:p>
            <a:r>
              <a:rPr lang="en-US" dirty="0">
                <a:solidFill>
                  <a:prstClr val="black"/>
                </a:solidFill>
              </a:rPr>
              <a:t>Only the NOx sensors subtest should be performed</a:t>
            </a:r>
          </a:p>
        </p:txBody>
      </p:sp>
    </p:spTree>
    <p:extLst>
      <p:ext uri="{BB962C8B-B14F-4D97-AF65-F5344CB8AC3E}">
        <p14:creationId xmlns:p14="http://schemas.microsoft.com/office/powerpoint/2010/main" val="1479263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0" y="227597"/>
            <a:ext cx="6096000" cy="338554"/>
          </a:xfrm>
          <a:prstGeom prst="rect">
            <a:avLst/>
          </a:prstGeom>
          <a:solidFill>
            <a:schemeClr val="bg1">
              <a:lumMod val="85000"/>
            </a:schemeClr>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smtClean="0">
                <a:ln>
                  <a:noFill/>
                </a:ln>
                <a:solidFill>
                  <a:prstClr val="black"/>
                </a:solidFill>
                <a:effectLst/>
                <a:uLnTx/>
                <a:uFillTx/>
                <a:latin typeface="Calibri"/>
                <a:ea typeface="+mn-ea"/>
                <a:cs typeface="+mn-cs"/>
              </a:rPr>
              <a:t>Operation information – </a:t>
            </a:r>
            <a:r>
              <a:rPr kumimoji="0" lang="en-US" sz="1600" b="1" i="1" u="sng" strike="noStrike" kern="1200" cap="none" spc="0" normalizeH="0" baseline="0" noProof="0" dirty="0" smtClean="0">
                <a:ln>
                  <a:noFill/>
                </a:ln>
                <a:solidFill>
                  <a:prstClr val="black"/>
                </a:solidFill>
                <a:effectLst/>
                <a:uLnTx/>
                <a:uFillTx/>
                <a:latin typeface="Calibri"/>
                <a:ea typeface="+mn-ea"/>
                <a:cs typeface="+mn-cs"/>
              </a:rPr>
              <a:t>Heating EATS phase (warmup):</a:t>
            </a:r>
          </a:p>
        </p:txBody>
      </p:sp>
      <p:sp>
        <p:nvSpPr>
          <p:cNvPr id="5" name="TextBox 4"/>
          <p:cNvSpPr txBox="1"/>
          <p:nvPr/>
        </p:nvSpPr>
        <p:spPr>
          <a:xfrm>
            <a:off x="152400" y="6324600"/>
            <a:ext cx="8839200" cy="307777"/>
          </a:xfrm>
          <a:prstGeom prst="rect">
            <a:avLst/>
          </a:prstGeom>
          <a:solidFill>
            <a:schemeClr val="accent3">
              <a:lumMod val="60000"/>
              <a:lumOff val="40000"/>
            </a:schemeClr>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alibri"/>
                <a:ea typeface="+mn-ea"/>
                <a:cs typeface="+mn-cs"/>
              </a:rPr>
              <a:t>Next pages explains the step in detail</a:t>
            </a:r>
            <a:endParaRPr kumimoji="0" lang="en-US" sz="1400" b="0" i="0" u="none" strike="noStrike" kern="1200" cap="none" spc="0" normalizeH="0" baseline="0" noProof="0" dirty="0" smtClean="0">
              <a:ln>
                <a:noFill/>
              </a:ln>
              <a:solidFill>
                <a:prstClr val="black"/>
              </a:solidFill>
              <a:effectLst/>
              <a:uLnTx/>
              <a:uFillTx/>
              <a:latin typeface="Calibri"/>
              <a:ea typeface="+mn-ea"/>
              <a:cs typeface="+mn-cs"/>
            </a:endParaRPr>
          </a:p>
        </p:txBody>
      </p:sp>
      <p:pic>
        <p:nvPicPr>
          <p:cNvPr id="3074" name="Picture 2" descr="C:\Users\ru55372\AppData\Local\Temp\SNAGHTML9e320c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42" y="762000"/>
            <a:ext cx="8945715" cy="5066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949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07990"/>
            <a:ext cx="8839200" cy="6217087"/>
          </a:xfrm>
          <a:prstGeom prst="rect">
            <a:avLst/>
          </a:prstGeom>
          <a:solidFill>
            <a:schemeClr val="bg1">
              <a:lumMod val="85000"/>
            </a:schemeClr>
          </a:solidFill>
          <a:ln>
            <a:solidFill>
              <a:schemeClr val="tx1"/>
            </a:solidFill>
          </a:ln>
        </p:spPr>
        <p:txBody>
          <a:bodyPr wrap="square" rtlCol="0">
            <a:spAutoFit/>
          </a:bodyPr>
          <a:lstStyle/>
          <a:p>
            <a:pPr algn="ctr">
              <a:spcBef>
                <a:spcPts val="600"/>
              </a:spcBef>
              <a:spcAft>
                <a:spcPts val="1800"/>
              </a:spcAft>
            </a:pPr>
            <a:r>
              <a:rPr lang="en-US" sz="1600" b="1" u="sng" dirty="0" smtClean="0">
                <a:solidFill>
                  <a:prstClr val="black"/>
                </a:solidFill>
              </a:rPr>
              <a:t>Operation details – </a:t>
            </a:r>
            <a:r>
              <a:rPr lang="en-US" sz="1600" b="1" i="1" u="sng" dirty="0" smtClean="0">
                <a:solidFill>
                  <a:prstClr val="black"/>
                </a:solidFill>
              </a:rPr>
              <a:t>Heating EATS phase and AHI subtest:</a:t>
            </a:r>
          </a:p>
          <a:p>
            <a:pPr>
              <a:lnSpc>
                <a:spcPts val="2000"/>
              </a:lnSpc>
              <a:spcAft>
                <a:spcPts val="1200"/>
              </a:spcAft>
              <a:tabLst>
                <a:tab pos="457200" algn="l"/>
              </a:tabLst>
            </a:pPr>
            <a:r>
              <a:rPr lang="en-US" sz="1200" i="1" dirty="0" smtClean="0">
                <a:solidFill>
                  <a:prstClr val="black"/>
                </a:solidFill>
              </a:rPr>
              <a:t>	</a:t>
            </a:r>
            <a:r>
              <a:rPr lang="en-US" sz="1400" dirty="0" smtClean="0">
                <a:solidFill>
                  <a:prstClr val="black"/>
                </a:solidFill>
              </a:rPr>
              <a:t>During the </a:t>
            </a:r>
            <a:r>
              <a:rPr lang="en-US" sz="1400" i="1" dirty="0" smtClean="0">
                <a:solidFill>
                  <a:prstClr val="black"/>
                </a:solidFill>
              </a:rPr>
              <a:t>Heating EATS phase </a:t>
            </a:r>
            <a:r>
              <a:rPr lang="en-US" sz="1400" dirty="0" smtClean="0">
                <a:solidFill>
                  <a:prstClr val="black"/>
                </a:solidFill>
              </a:rPr>
              <a:t>(sometimes referred to as “warmup”) the engine enters a state similar to 	regeneration and will vary engine rpm between 1200 – 1250 rpm and control VGT position to reach target engine 	exhaust temperatures (T1). This phase will occur during all of the selected sub-tests.</a:t>
            </a:r>
          </a:p>
          <a:p>
            <a:pPr>
              <a:lnSpc>
                <a:spcPts val="2000"/>
              </a:lnSpc>
              <a:spcAft>
                <a:spcPts val="1200"/>
              </a:spcAft>
              <a:tabLst>
                <a:tab pos="457200" algn="l"/>
              </a:tabLst>
            </a:pPr>
            <a:r>
              <a:rPr lang="en-US" sz="1400" dirty="0" smtClean="0">
                <a:solidFill>
                  <a:prstClr val="black"/>
                </a:solidFill>
              </a:rPr>
              <a:t>	AHI dosing will occur whether or not the AHI subtest is selected, this is to meet target DOC outlet (T2) and SCR 	average temperatures and bring the NOx sensors online faster. </a:t>
            </a:r>
          </a:p>
          <a:p>
            <a:pPr>
              <a:lnSpc>
                <a:spcPts val="2000"/>
              </a:lnSpc>
              <a:spcAft>
                <a:spcPts val="1200"/>
              </a:spcAft>
              <a:tabLst>
                <a:tab pos="457200" algn="l"/>
              </a:tabLst>
            </a:pPr>
            <a:r>
              <a:rPr lang="en-US" sz="1400" dirty="0">
                <a:solidFill>
                  <a:prstClr val="black"/>
                </a:solidFill>
              </a:rPr>
              <a:t>	</a:t>
            </a:r>
            <a:r>
              <a:rPr lang="en-US" sz="1400" dirty="0" smtClean="0">
                <a:solidFill>
                  <a:prstClr val="black"/>
                </a:solidFill>
              </a:rPr>
              <a:t>When the AHI system subtest is selected, it adds AHI dosing at 3 fixed dosing rates for 2 minutes at each step. 	When the AHI subtest is selected and when</a:t>
            </a:r>
            <a:r>
              <a:rPr lang="en-US" sz="1400" i="1" dirty="0" smtClean="0">
                <a:solidFill>
                  <a:prstClr val="black"/>
                </a:solidFill>
              </a:rPr>
              <a:t> </a:t>
            </a:r>
            <a:r>
              <a:rPr lang="en-US" sz="1400" dirty="0" smtClean="0">
                <a:solidFill>
                  <a:prstClr val="black"/>
                </a:solidFill>
              </a:rPr>
              <a:t>the Engine exhaust temperature (T1) reaches 527 </a:t>
            </a:r>
            <a:r>
              <a:rPr lang="en-US" sz="1400" dirty="0">
                <a:solidFill>
                  <a:prstClr val="black"/>
                </a:solidFill>
              </a:rPr>
              <a:t>°</a:t>
            </a:r>
            <a:r>
              <a:rPr lang="en-US" sz="1400" dirty="0" smtClean="0">
                <a:solidFill>
                  <a:prstClr val="black"/>
                </a:solidFill>
              </a:rPr>
              <a:t>F (275 </a:t>
            </a:r>
            <a:r>
              <a:rPr lang="en-US" sz="1400" dirty="0">
                <a:solidFill>
                  <a:prstClr val="black"/>
                </a:solidFill>
              </a:rPr>
              <a:t>°</a:t>
            </a:r>
            <a:r>
              <a:rPr lang="en-US" sz="1400" dirty="0" smtClean="0">
                <a:solidFill>
                  <a:prstClr val="black"/>
                </a:solidFill>
              </a:rPr>
              <a:t>C), AHI 	dosing will begin. </a:t>
            </a:r>
          </a:p>
          <a:p>
            <a:pPr>
              <a:lnSpc>
                <a:spcPts val="2000"/>
              </a:lnSpc>
              <a:spcAft>
                <a:spcPts val="1200"/>
              </a:spcAft>
              <a:tabLst>
                <a:tab pos="457200" algn="l"/>
              </a:tabLst>
            </a:pPr>
            <a:r>
              <a:rPr lang="en-US" sz="1400" i="1" dirty="0">
                <a:solidFill>
                  <a:prstClr val="black"/>
                </a:solidFill>
              </a:rPr>
              <a:t>	</a:t>
            </a:r>
            <a:r>
              <a:rPr lang="en-US" sz="1400" i="1" dirty="0" smtClean="0">
                <a:solidFill>
                  <a:prstClr val="black"/>
                </a:solidFill>
              </a:rPr>
              <a:t>During AHI dosing subtest, if any of the 3 measured temperatures exceed </a:t>
            </a:r>
            <a:r>
              <a:rPr lang="en-US" sz="1400" dirty="0">
                <a:solidFill>
                  <a:prstClr val="black"/>
                </a:solidFill>
              </a:rPr>
              <a:t>914 °F </a:t>
            </a:r>
            <a:r>
              <a:rPr lang="en-US" sz="1400" dirty="0" smtClean="0">
                <a:solidFill>
                  <a:prstClr val="black"/>
                </a:solidFill>
              </a:rPr>
              <a:t>(</a:t>
            </a:r>
            <a:r>
              <a:rPr lang="en-US" sz="1400" i="1" dirty="0">
                <a:solidFill>
                  <a:prstClr val="black"/>
                </a:solidFill>
              </a:rPr>
              <a:t>490 </a:t>
            </a:r>
            <a:r>
              <a:rPr lang="en-US" sz="1400" dirty="0">
                <a:solidFill>
                  <a:prstClr val="black"/>
                </a:solidFill>
              </a:rPr>
              <a:t>°C) </a:t>
            </a:r>
            <a:r>
              <a:rPr lang="en-US" sz="1400" dirty="0" smtClean="0">
                <a:solidFill>
                  <a:prstClr val="black"/>
                </a:solidFill>
              </a:rPr>
              <a:t>the test will abort for 	over-temperature, in this case the first recommended action is to uncheck the AHI system test and proceed. The 	following conditions will result in a “test failed” status for the AHI subtest results, however the operation will 	complete:</a:t>
            </a:r>
          </a:p>
          <a:p>
            <a:pPr marL="798513" indent="-171450">
              <a:spcAft>
                <a:spcPts val="600"/>
              </a:spcAft>
              <a:buFont typeface="Arial" panose="020B0604020202020204" pitchFamily="34" charset="0"/>
              <a:buChar char="•"/>
              <a:tabLst>
                <a:tab pos="457200" algn="l"/>
              </a:tabLst>
            </a:pPr>
            <a:r>
              <a:rPr lang="en-US" sz="1400" dirty="0" smtClean="0">
                <a:solidFill>
                  <a:prstClr val="black"/>
                </a:solidFill>
              </a:rPr>
              <a:t>If T2 fails to reach </a:t>
            </a:r>
            <a:r>
              <a:rPr lang="en-US" sz="1400" dirty="0">
                <a:solidFill>
                  <a:prstClr val="black"/>
                </a:solidFill>
              </a:rPr>
              <a:t>464 °F (240 °C), </a:t>
            </a:r>
            <a:r>
              <a:rPr lang="en-US" sz="1400" dirty="0" smtClean="0">
                <a:solidFill>
                  <a:prstClr val="black"/>
                </a:solidFill>
              </a:rPr>
              <a:t>after the first 2 minutes of AHI dosing </a:t>
            </a:r>
          </a:p>
          <a:p>
            <a:pPr marL="798513" indent="-171450">
              <a:spcAft>
                <a:spcPts val="600"/>
              </a:spcAft>
              <a:buFont typeface="Arial" panose="020B0604020202020204" pitchFamily="34" charset="0"/>
              <a:buChar char="•"/>
              <a:tabLst>
                <a:tab pos="457200" algn="l"/>
              </a:tabLst>
            </a:pPr>
            <a:r>
              <a:rPr lang="en-US" sz="1400" dirty="0" smtClean="0">
                <a:solidFill>
                  <a:prstClr val="black"/>
                </a:solidFill>
              </a:rPr>
              <a:t>If T2 fails to </a:t>
            </a:r>
            <a:r>
              <a:rPr lang="en-US" sz="1400" dirty="0">
                <a:solidFill>
                  <a:prstClr val="black"/>
                </a:solidFill>
              </a:rPr>
              <a:t>reach 626 °F (330 °C), after the </a:t>
            </a:r>
            <a:r>
              <a:rPr lang="en-US" sz="1400" dirty="0" smtClean="0">
                <a:solidFill>
                  <a:prstClr val="black"/>
                </a:solidFill>
              </a:rPr>
              <a:t>second </a:t>
            </a:r>
            <a:r>
              <a:rPr lang="en-US" sz="1400" dirty="0">
                <a:solidFill>
                  <a:prstClr val="black"/>
                </a:solidFill>
              </a:rPr>
              <a:t>2 minutes of AHI dosing 	</a:t>
            </a:r>
            <a:endParaRPr lang="en-US" sz="1400" dirty="0" smtClean="0">
              <a:solidFill>
                <a:prstClr val="black"/>
              </a:solidFill>
            </a:endParaRPr>
          </a:p>
          <a:p>
            <a:pPr marL="798513" indent="-171450">
              <a:spcAft>
                <a:spcPts val="600"/>
              </a:spcAft>
              <a:buFont typeface="Arial" panose="020B0604020202020204" pitchFamily="34" charset="0"/>
              <a:buChar char="•"/>
              <a:tabLst>
                <a:tab pos="457200" algn="l"/>
              </a:tabLst>
            </a:pPr>
            <a:r>
              <a:rPr lang="en-US" sz="1400" dirty="0" smtClean="0">
                <a:solidFill>
                  <a:prstClr val="black"/>
                </a:solidFill>
              </a:rPr>
              <a:t>If T2 fails to reach </a:t>
            </a:r>
            <a:r>
              <a:rPr lang="en-US" sz="1400" dirty="0">
                <a:solidFill>
                  <a:prstClr val="black"/>
                </a:solidFill>
              </a:rPr>
              <a:t>734 °F (390 °C), after the </a:t>
            </a:r>
            <a:r>
              <a:rPr lang="en-US" sz="1400" dirty="0" smtClean="0">
                <a:solidFill>
                  <a:prstClr val="black"/>
                </a:solidFill>
              </a:rPr>
              <a:t>third  </a:t>
            </a:r>
            <a:r>
              <a:rPr lang="en-US" sz="1400" dirty="0">
                <a:solidFill>
                  <a:prstClr val="black"/>
                </a:solidFill>
              </a:rPr>
              <a:t>2 minutes of AHI dosing </a:t>
            </a:r>
            <a:r>
              <a:rPr lang="en-US" sz="1400" dirty="0" smtClean="0">
                <a:solidFill>
                  <a:prstClr val="black"/>
                </a:solidFill>
              </a:rPr>
              <a:t>	</a:t>
            </a:r>
          </a:p>
          <a:p>
            <a:pPr>
              <a:tabLst>
                <a:tab pos="457200" algn="l"/>
              </a:tabLst>
            </a:pPr>
            <a:endParaRPr lang="en-US" sz="1400" dirty="0">
              <a:solidFill>
                <a:prstClr val="black"/>
              </a:solidFill>
            </a:endParaRPr>
          </a:p>
          <a:p>
            <a:pPr>
              <a:tabLst>
                <a:tab pos="457200" algn="l"/>
              </a:tabLst>
            </a:pPr>
            <a:r>
              <a:rPr lang="en-US" sz="1400" b="1" dirty="0" smtClean="0">
                <a:solidFill>
                  <a:prstClr val="black"/>
                </a:solidFill>
              </a:rPr>
              <a:t> 	</a:t>
            </a:r>
            <a:r>
              <a:rPr lang="en-US" sz="1400" b="1" i="1" dirty="0" smtClean="0">
                <a:solidFill>
                  <a:prstClr val="black"/>
                </a:solidFill>
              </a:rPr>
              <a:t>Purpose of the warmup phase is the stabilize temperatures, bring NOx sensors online and clear the SCR buffer, 	the AHI subtest has the advantage of adding more heat to the system and aids in clearing the SCR buffer faster.</a:t>
            </a:r>
          </a:p>
          <a:p>
            <a:pPr>
              <a:tabLst>
                <a:tab pos="457200" algn="l"/>
              </a:tabLst>
            </a:pPr>
            <a:endParaRPr lang="en-US" sz="1400" b="1" i="1" dirty="0">
              <a:solidFill>
                <a:prstClr val="black"/>
              </a:solidFill>
            </a:endParaRPr>
          </a:p>
          <a:p>
            <a:pPr algn="ctr">
              <a:tabLst>
                <a:tab pos="457200" algn="l"/>
              </a:tabLst>
            </a:pPr>
            <a:r>
              <a:rPr lang="en-US" sz="1400" b="1" i="1" dirty="0" smtClean="0">
                <a:solidFill>
                  <a:prstClr val="black"/>
                </a:solidFill>
              </a:rPr>
              <a:t>(continued on page 8)</a:t>
            </a:r>
          </a:p>
        </p:txBody>
      </p:sp>
      <p:sp>
        <p:nvSpPr>
          <p:cNvPr id="3" name="TextBox 2"/>
          <p:cNvSpPr txBox="1"/>
          <p:nvPr/>
        </p:nvSpPr>
        <p:spPr>
          <a:xfrm>
            <a:off x="152400" y="6324600"/>
            <a:ext cx="8839200" cy="307777"/>
          </a:xfrm>
          <a:prstGeom prst="rect">
            <a:avLst/>
          </a:prstGeom>
          <a:solidFill>
            <a:schemeClr val="accent3">
              <a:lumMod val="60000"/>
              <a:lumOff val="40000"/>
            </a:schemeClr>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alibri"/>
                <a:ea typeface="+mn-ea"/>
                <a:cs typeface="+mn-cs"/>
              </a:rPr>
              <a:t>Next page (8) details the primary</a:t>
            </a:r>
            <a:r>
              <a:rPr kumimoji="0" lang="en-US" sz="1400" b="1" i="0" u="none" strike="noStrike" kern="1200" cap="none" spc="0" normalizeH="0" noProof="0" dirty="0" smtClean="0">
                <a:ln>
                  <a:noFill/>
                </a:ln>
                <a:solidFill>
                  <a:prstClr val="black"/>
                </a:solidFill>
                <a:effectLst/>
                <a:uLnTx/>
                <a:uFillTx/>
                <a:latin typeface="Calibri"/>
                <a:ea typeface="+mn-ea"/>
                <a:cs typeface="+mn-cs"/>
              </a:rPr>
              <a:t> enable conditions and thresholds to exit the Heating EATS phase</a:t>
            </a:r>
            <a:endParaRPr kumimoji="0" lang="en-US" sz="1400" b="0" i="0" u="none" strike="noStrike" kern="1200" cap="none" spc="0" normalizeH="0" baseline="0" noProof="0" dirty="0" smtClean="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67621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07990"/>
            <a:ext cx="8839200" cy="5842625"/>
          </a:xfrm>
          <a:prstGeom prst="rect">
            <a:avLst/>
          </a:prstGeom>
          <a:solidFill>
            <a:schemeClr val="bg1">
              <a:lumMod val="85000"/>
            </a:schemeClr>
          </a:solidFill>
          <a:ln>
            <a:solidFill>
              <a:schemeClr val="tx1"/>
            </a:solidFill>
          </a:ln>
        </p:spPr>
        <p:txBody>
          <a:bodyPr wrap="square" rtlCol="0">
            <a:spAutoFit/>
          </a:bodyPr>
          <a:lstStyle/>
          <a:p>
            <a:pPr algn="ctr">
              <a:spcAft>
                <a:spcPts val="1800"/>
              </a:spcAft>
            </a:pPr>
            <a:r>
              <a:rPr lang="en-US" sz="1600" b="1" u="sng" dirty="0" smtClean="0">
                <a:solidFill>
                  <a:prstClr val="black"/>
                </a:solidFill>
              </a:rPr>
              <a:t>Operation information – </a:t>
            </a:r>
            <a:r>
              <a:rPr lang="en-US" sz="1600" b="1" i="1" u="sng" dirty="0" smtClean="0">
                <a:solidFill>
                  <a:prstClr val="black"/>
                </a:solidFill>
              </a:rPr>
              <a:t>Heating EATS phase and AHI subtest (continued):</a:t>
            </a:r>
          </a:p>
          <a:p>
            <a:pPr>
              <a:spcAft>
                <a:spcPts val="1200"/>
              </a:spcAft>
              <a:tabLst>
                <a:tab pos="457200" algn="l"/>
              </a:tabLst>
            </a:pPr>
            <a:r>
              <a:rPr lang="en-US" sz="1200" i="1" dirty="0" smtClean="0">
                <a:solidFill>
                  <a:prstClr val="black"/>
                </a:solidFill>
              </a:rPr>
              <a:t>	</a:t>
            </a:r>
            <a:r>
              <a:rPr lang="en-US" sz="1600" b="1" i="1" dirty="0" smtClean="0">
                <a:solidFill>
                  <a:prstClr val="black"/>
                </a:solidFill>
              </a:rPr>
              <a:t>The primary thresholds / enable and exit conditions are listed below:  </a:t>
            </a:r>
          </a:p>
          <a:p>
            <a:pPr marL="800100" lvl="1" indent="-342900">
              <a:lnSpc>
                <a:spcPts val="2000"/>
              </a:lnSpc>
              <a:spcAft>
                <a:spcPts val="600"/>
              </a:spcAft>
              <a:buFont typeface="Arial" panose="020B0604020202020204" pitchFamily="34" charset="0"/>
              <a:buChar char="•"/>
            </a:pPr>
            <a:r>
              <a:rPr lang="en-US" sz="1600" u="sng" dirty="0" smtClean="0">
                <a:solidFill>
                  <a:prstClr val="black"/>
                </a:solidFill>
              </a:rPr>
              <a:t>Allowable ambient temperature range</a:t>
            </a:r>
            <a:r>
              <a:rPr lang="en-US" sz="1600" dirty="0">
                <a:solidFill>
                  <a:prstClr val="black"/>
                </a:solidFill>
              </a:rPr>
              <a:t>: - </a:t>
            </a:r>
            <a:r>
              <a:rPr lang="en-US" sz="1600" dirty="0" smtClean="0">
                <a:solidFill>
                  <a:prstClr val="black"/>
                </a:solidFill>
              </a:rPr>
              <a:t>12 °C </a:t>
            </a:r>
            <a:r>
              <a:rPr lang="en-US" sz="1600" dirty="0">
                <a:solidFill>
                  <a:prstClr val="black"/>
                </a:solidFill>
              </a:rPr>
              <a:t>to + </a:t>
            </a:r>
            <a:r>
              <a:rPr lang="en-US" sz="1600" dirty="0" smtClean="0">
                <a:solidFill>
                  <a:prstClr val="black"/>
                </a:solidFill>
              </a:rPr>
              <a:t>40 °</a:t>
            </a:r>
            <a:r>
              <a:rPr lang="en-US" sz="1600" dirty="0">
                <a:solidFill>
                  <a:prstClr val="black"/>
                </a:solidFill>
              </a:rPr>
              <a:t>C (</a:t>
            </a:r>
            <a:r>
              <a:rPr lang="en-US" sz="1600" dirty="0" smtClean="0">
                <a:solidFill>
                  <a:prstClr val="black"/>
                </a:solidFill>
              </a:rPr>
              <a:t>10.4 </a:t>
            </a:r>
            <a:r>
              <a:rPr lang="en-US" sz="1600" dirty="0">
                <a:solidFill>
                  <a:prstClr val="black"/>
                </a:solidFill>
              </a:rPr>
              <a:t>°F to </a:t>
            </a:r>
            <a:r>
              <a:rPr lang="en-US" sz="1600" dirty="0" smtClean="0">
                <a:solidFill>
                  <a:prstClr val="black"/>
                </a:solidFill>
              </a:rPr>
              <a:t>104 </a:t>
            </a:r>
            <a:r>
              <a:rPr lang="en-US" sz="1600" dirty="0">
                <a:solidFill>
                  <a:prstClr val="black"/>
                </a:solidFill>
              </a:rPr>
              <a:t>°F</a:t>
            </a:r>
            <a:r>
              <a:rPr lang="en-US" sz="1600" dirty="0" smtClean="0">
                <a:solidFill>
                  <a:prstClr val="black"/>
                </a:solidFill>
              </a:rPr>
              <a:t>)</a:t>
            </a:r>
          </a:p>
          <a:p>
            <a:pPr marL="800100" lvl="1" indent="-342900">
              <a:lnSpc>
                <a:spcPts val="2000"/>
              </a:lnSpc>
              <a:spcAft>
                <a:spcPts val="600"/>
              </a:spcAft>
              <a:buFont typeface="Arial" panose="020B0604020202020204" pitchFamily="34" charset="0"/>
              <a:buChar char="•"/>
            </a:pPr>
            <a:r>
              <a:rPr lang="en-US" sz="1600" u="sng" dirty="0" smtClean="0">
                <a:solidFill>
                  <a:prstClr val="black"/>
                </a:solidFill>
              </a:rPr>
              <a:t>Max allowable DPF soot load to start routine</a:t>
            </a:r>
            <a:r>
              <a:rPr lang="en-US" sz="1600" dirty="0" smtClean="0">
                <a:solidFill>
                  <a:prstClr val="black"/>
                </a:solidFill>
              </a:rPr>
              <a:t>: 69%</a:t>
            </a:r>
          </a:p>
          <a:p>
            <a:pPr marL="800100" lvl="1" indent="-342900">
              <a:lnSpc>
                <a:spcPts val="2000"/>
              </a:lnSpc>
              <a:spcAft>
                <a:spcPts val="600"/>
              </a:spcAft>
              <a:buFont typeface="Arial" panose="020B0604020202020204" pitchFamily="34" charset="0"/>
              <a:buChar char="•"/>
            </a:pPr>
            <a:r>
              <a:rPr lang="en-US" sz="1600" u="sng" dirty="0" smtClean="0">
                <a:solidFill>
                  <a:prstClr val="black"/>
                </a:solidFill>
              </a:rPr>
              <a:t>Minimum DEF tank level to start routine</a:t>
            </a:r>
            <a:r>
              <a:rPr lang="en-US" sz="1600" dirty="0" smtClean="0">
                <a:solidFill>
                  <a:prstClr val="black"/>
                </a:solidFill>
              </a:rPr>
              <a:t>: 10%</a:t>
            </a:r>
          </a:p>
          <a:p>
            <a:pPr marL="800100" lvl="1" indent="-342900">
              <a:lnSpc>
                <a:spcPts val="2000"/>
              </a:lnSpc>
              <a:spcAft>
                <a:spcPts val="600"/>
              </a:spcAft>
              <a:buFont typeface="Arial" panose="020B0604020202020204" pitchFamily="34" charset="0"/>
              <a:buChar char="•"/>
            </a:pPr>
            <a:r>
              <a:rPr lang="en-US" sz="1600" u="sng" dirty="0" smtClean="0">
                <a:solidFill>
                  <a:prstClr val="black"/>
                </a:solidFill>
              </a:rPr>
              <a:t>Minimum coolant temp to </a:t>
            </a:r>
            <a:r>
              <a:rPr lang="en-US" sz="1600" i="1" u="sng" dirty="0" smtClean="0">
                <a:solidFill>
                  <a:prstClr val="black"/>
                </a:solidFill>
              </a:rPr>
              <a:t>exit</a:t>
            </a:r>
            <a:r>
              <a:rPr lang="en-US" sz="1600" u="sng" dirty="0" smtClean="0">
                <a:solidFill>
                  <a:prstClr val="black"/>
                </a:solidFill>
              </a:rPr>
              <a:t> warmup and enter NOx sensor evaluation</a:t>
            </a:r>
            <a:r>
              <a:rPr lang="en-US" sz="1600" dirty="0">
                <a:solidFill>
                  <a:prstClr val="black"/>
                </a:solidFill>
              </a:rPr>
              <a:t>: </a:t>
            </a:r>
            <a:r>
              <a:rPr lang="en-US" sz="1600" dirty="0" smtClean="0">
                <a:solidFill>
                  <a:prstClr val="black"/>
                </a:solidFill>
              </a:rPr>
              <a:t>60 °C (140 °F)</a:t>
            </a:r>
          </a:p>
          <a:p>
            <a:pPr marL="800100" lvl="1" indent="-342900">
              <a:lnSpc>
                <a:spcPts val="2000"/>
              </a:lnSpc>
              <a:spcAft>
                <a:spcPts val="600"/>
              </a:spcAft>
              <a:buFont typeface="Arial" panose="020B0604020202020204" pitchFamily="34" charset="0"/>
              <a:buChar char="•"/>
            </a:pPr>
            <a:r>
              <a:rPr lang="en-US" sz="1600" dirty="0">
                <a:solidFill>
                  <a:prstClr val="black"/>
                </a:solidFill>
              </a:rPr>
              <a:t>System will target </a:t>
            </a:r>
            <a:r>
              <a:rPr lang="en-US" sz="1600" dirty="0" smtClean="0">
                <a:solidFill>
                  <a:prstClr val="black"/>
                </a:solidFill>
              </a:rPr>
              <a:t>a minimum T2 </a:t>
            </a:r>
            <a:r>
              <a:rPr lang="en-US" sz="1600" dirty="0">
                <a:solidFill>
                  <a:prstClr val="black"/>
                </a:solidFill>
              </a:rPr>
              <a:t>(DOC outlet) temp of 390 °C (734 °F</a:t>
            </a:r>
            <a:r>
              <a:rPr lang="en-US" sz="1600" dirty="0" smtClean="0">
                <a:solidFill>
                  <a:prstClr val="black"/>
                </a:solidFill>
              </a:rPr>
              <a:t>)</a:t>
            </a:r>
          </a:p>
          <a:p>
            <a:pPr marL="800100" lvl="1" indent="-342900">
              <a:lnSpc>
                <a:spcPts val="2000"/>
              </a:lnSpc>
              <a:spcAft>
                <a:spcPts val="600"/>
              </a:spcAft>
              <a:buFont typeface="Arial" panose="020B0604020202020204" pitchFamily="34" charset="0"/>
              <a:buChar char="•"/>
            </a:pPr>
            <a:r>
              <a:rPr lang="en-US" sz="1600" dirty="0" smtClean="0">
                <a:solidFill>
                  <a:prstClr val="black"/>
                </a:solidFill>
              </a:rPr>
              <a:t>SCR average temp (calculated temp) must reach 360 °C (680 </a:t>
            </a:r>
            <a:r>
              <a:rPr lang="en-US" sz="1600" dirty="0">
                <a:solidFill>
                  <a:prstClr val="black"/>
                </a:solidFill>
              </a:rPr>
              <a:t>°</a:t>
            </a:r>
            <a:r>
              <a:rPr lang="en-US" sz="1600" dirty="0" smtClean="0">
                <a:solidFill>
                  <a:prstClr val="black"/>
                </a:solidFill>
              </a:rPr>
              <a:t>F) for 2 minutes</a:t>
            </a:r>
          </a:p>
          <a:p>
            <a:pPr marL="800100" lvl="1" indent="-342900">
              <a:lnSpc>
                <a:spcPts val="2000"/>
              </a:lnSpc>
              <a:spcAft>
                <a:spcPts val="600"/>
              </a:spcAft>
              <a:buFont typeface="Arial" panose="020B0604020202020204" pitchFamily="34" charset="0"/>
              <a:buChar char="•"/>
            </a:pPr>
            <a:r>
              <a:rPr lang="en-US" sz="1600" dirty="0" smtClean="0">
                <a:solidFill>
                  <a:prstClr val="black"/>
                </a:solidFill>
              </a:rPr>
              <a:t>When coolant and SCR average temp requirements are satisfied, and if NOx sensors have not come online, the routine allows 4 minutes for NOx Inlet and 5 minutes for NOx outlet to come online before it will abort test for NOx sensor quality (bad). </a:t>
            </a:r>
          </a:p>
          <a:p>
            <a:pPr marL="1257300" lvl="2" indent="-342900">
              <a:lnSpc>
                <a:spcPts val="2000"/>
              </a:lnSpc>
              <a:spcAft>
                <a:spcPts val="600"/>
              </a:spcAft>
              <a:buFont typeface="Wingdings" panose="05000000000000000000" pitchFamily="2" charset="2"/>
              <a:buChar char="ü"/>
            </a:pPr>
            <a:r>
              <a:rPr lang="en-US" sz="1400" b="1" i="1" dirty="0" smtClean="0">
                <a:solidFill>
                  <a:prstClr val="black"/>
                </a:solidFill>
              </a:rPr>
              <a:t>Test abort due to NOx Inlet or Outlet sensor quality bad is an unlikely scenario, however if this exception occurs, it is advisable to re-run test 1 more time. </a:t>
            </a:r>
          </a:p>
          <a:p>
            <a:pPr marL="800100" lvl="1" indent="-342900">
              <a:lnSpc>
                <a:spcPts val="2000"/>
              </a:lnSpc>
              <a:spcAft>
                <a:spcPts val="600"/>
              </a:spcAft>
              <a:buFont typeface="Arial" panose="020B0604020202020204" pitchFamily="34" charset="0"/>
              <a:buChar char="•"/>
            </a:pPr>
            <a:r>
              <a:rPr lang="en-US" sz="1600" dirty="0" smtClean="0">
                <a:solidFill>
                  <a:prstClr val="black"/>
                </a:solidFill>
              </a:rPr>
              <a:t>Additionally, if the NOx sensors are the last to come online, there is a 60 second delay before it will enter the NOx sensor evaluation.</a:t>
            </a:r>
          </a:p>
          <a:p>
            <a:pPr marL="800100" lvl="1" indent="-342900">
              <a:lnSpc>
                <a:spcPts val="2000"/>
              </a:lnSpc>
              <a:spcAft>
                <a:spcPts val="600"/>
              </a:spcAft>
              <a:buFont typeface="Arial" panose="020B0604020202020204" pitchFamily="34" charset="0"/>
              <a:buChar char="•"/>
            </a:pPr>
            <a:r>
              <a:rPr lang="en-US" sz="1600" dirty="0" smtClean="0">
                <a:solidFill>
                  <a:prstClr val="black"/>
                </a:solidFill>
              </a:rPr>
              <a:t>If the conditions are not met within 1800 seconds (30 minutes) the test will abort.  </a:t>
            </a:r>
          </a:p>
          <a:p>
            <a:pPr marL="800100" lvl="1" indent="-342900">
              <a:lnSpc>
                <a:spcPts val="2000"/>
              </a:lnSpc>
              <a:spcAft>
                <a:spcPts val="600"/>
              </a:spcAft>
              <a:buFont typeface="Arial" panose="020B0604020202020204" pitchFamily="34" charset="0"/>
              <a:buChar char="•"/>
            </a:pPr>
            <a:r>
              <a:rPr lang="en-US" sz="1600" dirty="0" smtClean="0">
                <a:solidFill>
                  <a:prstClr val="black"/>
                </a:solidFill>
              </a:rPr>
              <a:t>EGR position is commanded to zero (full-closed) for warmup and currently every phase of the operation</a:t>
            </a:r>
          </a:p>
        </p:txBody>
      </p:sp>
    </p:spTree>
    <p:extLst>
      <p:ext uri="{BB962C8B-B14F-4D97-AF65-F5344CB8AC3E}">
        <p14:creationId xmlns:p14="http://schemas.microsoft.com/office/powerpoint/2010/main" val="356313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50790" y="228600"/>
            <a:ext cx="7086600" cy="338554"/>
          </a:xfrm>
          <a:prstGeom prst="rect">
            <a:avLst/>
          </a:prstGeom>
          <a:solidFill>
            <a:schemeClr val="bg1">
              <a:lumMod val="85000"/>
            </a:schemeClr>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smtClean="0">
                <a:ln>
                  <a:noFill/>
                </a:ln>
                <a:solidFill>
                  <a:prstClr val="black"/>
                </a:solidFill>
                <a:effectLst/>
                <a:uLnTx/>
                <a:uFillTx/>
                <a:latin typeface="Calibri"/>
                <a:ea typeface="+mn-ea"/>
                <a:cs typeface="+mn-cs"/>
              </a:rPr>
              <a:t>Operation information – </a:t>
            </a:r>
            <a:r>
              <a:rPr kumimoji="0" lang="en-US" sz="1600" b="1" i="1" u="sng" strike="noStrike" kern="1200" cap="none" spc="0" normalizeH="0" baseline="0" noProof="0" dirty="0" smtClean="0">
                <a:ln>
                  <a:noFill/>
                </a:ln>
                <a:solidFill>
                  <a:prstClr val="black"/>
                </a:solidFill>
                <a:effectLst/>
                <a:uLnTx/>
                <a:uFillTx/>
                <a:latin typeface="Calibri"/>
                <a:ea typeface="+mn-ea"/>
                <a:cs typeface="+mn-cs"/>
              </a:rPr>
              <a:t>Recommended actions in the event of AHI subtest failure</a:t>
            </a:r>
          </a:p>
        </p:txBody>
      </p:sp>
      <p:pic>
        <p:nvPicPr>
          <p:cNvPr id="4098" name="Picture 2" descr="C:\Users\ru55372\AppData\Local\Temp\SNAGHTML9e709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35" y="914400"/>
            <a:ext cx="8897709"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161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llaboration Document" ma:contentTypeID="0x0101007A60771C5753A247A9E629B69FD0F51E080050C6894DB846F44D82C96A8F292A42B2" ma:contentTypeVersion="12" ma:contentTypeDescription="Create a new document." ma:contentTypeScope="" ma:versionID="7aabbb2ba7bccc4e6c353e20f6e87999">
  <xsd:schema xmlns:xsd="http://www.w3.org/2001/XMLSchema" xmlns:xs="http://www.w3.org/2001/XMLSchema" xmlns:p="http://schemas.microsoft.com/office/2006/metadata/properties" xmlns:ns2="754e40e2-4c18-4182-9cd4-e32d54b9a9eb" xmlns:ns3="66ccac7a-92ee-452f-9a5c-634f5f6e0d2b" targetNamespace="http://schemas.microsoft.com/office/2006/metadata/properties" ma:root="true" ma:fieldsID="2aa83c2c5131e08eadbb866f7ba693f3" ns2:_="" ns3:_="">
    <xsd:import namespace="754e40e2-4c18-4182-9cd4-e32d54b9a9eb"/>
    <xsd:import namespace="66ccac7a-92ee-452f-9a5c-634f5f6e0d2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4e40e2-4c18-4182-9cd4-e32d54b9a9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ccac7a-92ee-452f-9a5c-634f5f6e0d2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EC432B-F593-4D86-BBA4-DF9F205D5F8A}"/>
</file>

<file path=customXml/itemProps2.xml><?xml version="1.0" encoding="utf-8"?>
<ds:datastoreItem xmlns:ds="http://schemas.openxmlformats.org/officeDocument/2006/customXml" ds:itemID="{BD351DC7-70C3-48F5-A839-CFD25905A275}"/>
</file>

<file path=customXml/itemProps3.xml><?xml version="1.0" encoding="utf-8"?>
<ds:datastoreItem xmlns:ds="http://schemas.openxmlformats.org/officeDocument/2006/customXml" ds:itemID="{0ABE85F7-8B69-4CAB-A5D5-8B72332EFBD9}"/>
</file>

<file path=docProps/app.xml><?xml version="1.0" encoding="utf-8"?>
<Properties xmlns="http://schemas.openxmlformats.org/officeDocument/2006/extended-properties" xmlns:vt="http://schemas.openxmlformats.org/officeDocument/2006/docPropsVTypes">
  <TotalTime>23789</TotalTime>
  <Words>3462</Words>
  <Application>Microsoft Office PowerPoint</Application>
  <PresentationFormat>On-screen Show (4:3)</PresentationFormat>
  <Paragraphs>176</Paragraphs>
  <Slides>25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Office Theme</vt:lpstr>
      <vt:lpstr>Description &amp; Function: Exhaust Aftertreatment System Analysis (Tech Tool operation 2589-08-03-18)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Volvo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an engine “health check” for 11 &amp; 13L engines &amp; aftertreatment systems – US10 and newer</dc:title>
  <dc:creator>Whelan John</dc:creator>
  <cp:lastModifiedBy>Pickens Bradley</cp:lastModifiedBy>
  <cp:revision>285</cp:revision>
  <dcterms:created xsi:type="dcterms:W3CDTF">2017-05-30T12:49:42Z</dcterms:created>
  <dcterms:modified xsi:type="dcterms:W3CDTF">2020-02-26T17:01:09Z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0x0101007A60771C5753A247A9E629B69FD0F51E080050C6894DB846F44D82C96A8F292A42B2</vt:lpwstr>
  </property>
</Properties>
</file>