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323" r:id="rId24"/>
    <p:sldId id="279" r:id="rId25"/>
    <p:sldId id="280" r:id="rId26"/>
    <p:sldId id="324" r:id="rId27"/>
    <p:sldId id="325" r:id="rId28"/>
    <p:sldId id="281" r:id="rId29"/>
    <p:sldId id="326" r:id="rId30"/>
    <p:sldId id="282" r:id="rId31"/>
    <p:sldId id="327" r:id="rId32"/>
    <p:sldId id="328"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1" r:id="rId61"/>
    <p:sldId id="329" r:id="rId62"/>
    <p:sldId id="330" r:id="rId63"/>
    <p:sldId id="357" r:id="rId64"/>
    <p:sldId id="312" r:id="rId65"/>
    <p:sldId id="331" r:id="rId66"/>
    <p:sldId id="313" r:id="rId67"/>
    <p:sldId id="314" r:id="rId68"/>
    <p:sldId id="315" r:id="rId69"/>
    <p:sldId id="316" r:id="rId70"/>
    <p:sldId id="317" r:id="rId71"/>
    <p:sldId id="318" r:id="rId72"/>
    <p:sldId id="319" r:id="rId73"/>
    <p:sldId id="320" r:id="rId74"/>
    <p:sldId id="321" r:id="rId75"/>
    <p:sldId id="322"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08855C-E3EA-4072-9EB4-A2E07FE617D7}"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EAAA5-105A-47E1-999A-210D4DBCBF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2EAAA5-105A-47E1-999A-210D4DBCBFD2}"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5ED6435-22D6-45C2-96F5-38C470837A15}" type="slidenum">
              <a:rPr lang="ar-SA"/>
              <a:pPr/>
              <a:t>63</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84E5A0-EACE-4DBF-AB7D-A6622ADE07B6}"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4E5A0-EACE-4DBF-AB7D-A6622ADE07B6}"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4E5A0-EACE-4DBF-AB7D-A6622ADE07B6}"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84E5A0-EACE-4DBF-AB7D-A6622ADE07B6}"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4E5A0-EACE-4DBF-AB7D-A6622ADE07B6}"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84E5A0-EACE-4DBF-AB7D-A6622ADE07B6}"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84E5A0-EACE-4DBF-AB7D-A6622ADE07B6}" type="datetimeFigureOut">
              <a:rPr lang="en-US" smtClean="0"/>
              <a:pPr/>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84E5A0-EACE-4DBF-AB7D-A6622ADE07B6}" type="datetimeFigureOut">
              <a:rPr lang="en-US" smtClean="0"/>
              <a:pPr/>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4E5A0-EACE-4DBF-AB7D-A6622ADE07B6}" type="datetimeFigureOut">
              <a:rPr lang="en-US" smtClean="0"/>
              <a:pPr/>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4E5A0-EACE-4DBF-AB7D-A6622ADE07B6}"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4E5A0-EACE-4DBF-AB7D-A6622ADE07B6}"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3D705-DB51-4511-B52F-99D537EE10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4E5A0-EACE-4DBF-AB7D-A6622ADE07B6}" type="datetimeFigureOut">
              <a:rPr lang="en-US" smtClean="0"/>
              <a:pPr/>
              <a:t>2/14/2019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3D705-DB51-4511-B52F-99D537EE10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Computer Organization</a:t>
            </a:r>
            <a:endParaRPr lang="en-US" dirty="0"/>
          </a:p>
        </p:txBody>
      </p:sp>
      <p:sp>
        <p:nvSpPr>
          <p:cNvPr id="3" name="Subtitle 2"/>
          <p:cNvSpPr>
            <a:spLocks noGrp="1"/>
          </p:cNvSpPr>
          <p:nvPr>
            <p:ph type="subTitle" idx="1"/>
          </p:nvPr>
        </p:nvSpPr>
        <p:spPr/>
        <p:txBody>
          <a:bodyPr/>
          <a:lstStyle/>
          <a:p>
            <a:r>
              <a:rPr lang="en-US" dirty="0" smtClean="0"/>
              <a:t>CSEN2203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Unit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Memory </a:t>
            </a:r>
            <a:r>
              <a:rPr lang="en-US" dirty="0"/>
              <a:t>unit is used to store the data and program. CPU can work with the information stored in memory unit. This memory unit is termed as primary memory or main memory module. These are basically semi conductor memories.</a:t>
            </a:r>
          </a:p>
          <a:p>
            <a:r>
              <a:rPr lang="en-US" dirty="0"/>
              <a:t>There ate two types of semiconductor memories - </a:t>
            </a:r>
          </a:p>
          <a:p>
            <a:pPr lvl="0"/>
            <a:r>
              <a:rPr lang="en-US" dirty="0"/>
              <a:t>Volatile </a:t>
            </a:r>
            <a:r>
              <a:rPr lang="en-US" dirty="0" smtClean="0"/>
              <a:t>Memory</a:t>
            </a:r>
            <a:r>
              <a:rPr lang="en-US" dirty="0"/>
              <a:t> : RAM (Random Access Memory). </a:t>
            </a:r>
          </a:p>
          <a:p>
            <a:pPr lvl="0"/>
            <a:r>
              <a:rPr lang="en-US" dirty="0"/>
              <a:t>Non-Volatile Memory </a:t>
            </a:r>
            <a:r>
              <a:rPr lang="en-US" dirty="0" smtClean="0"/>
              <a:t>:</a:t>
            </a:r>
          </a:p>
          <a:p>
            <a:pPr lvl="1"/>
            <a:r>
              <a:rPr lang="en-US" dirty="0" smtClean="0"/>
              <a:t> </a:t>
            </a:r>
            <a:r>
              <a:rPr lang="en-US" dirty="0"/>
              <a:t>ROM (Read only Memory),  PROM (Programmable ROM)</a:t>
            </a:r>
            <a:br>
              <a:rPr lang="en-US" dirty="0"/>
            </a:br>
            <a:r>
              <a:rPr lang="en-US" dirty="0" smtClean="0"/>
              <a:t> </a:t>
            </a:r>
            <a:r>
              <a:rPr lang="en-US" dirty="0"/>
              <a:t>EPROM (Erasable PROM),  EEPROM (Electrically </a:t>
            </a:r>
            <a:r>
              <a:rPr lang="en-US" dirty="0" smtClean="0"/>
              <a:t>Erasable</a:t>
            </a:r>
            <a:r>
              <a:rPr lang="en-US" dirty="0"/>
              <a:t> PROM).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processor has 16 integer registers (R0, R1, .. , R15) and 64 floating point registers (F0, F1,… , F63). It uses a 2-byte instruction format. There are four categories of instructions:Type-1, Type-2, Type-3, and Type-4. Type-1 category consists of four instructions, each with 3 integer register operands (3Rs). Type-2 category consists of four instructions, each with 2 floating point register operands (2Fs). Type-3 category consists of fourteen instructions, each with one integer register operand and one floating point register operand (1R+1F). Type-4 category consists of N instructions, each with a floating point register operand (1F). </a:t>
            </a:r>
          </a:p>
          <a:p>
            <a:r>
              <a:rPr lang="en-US" dirty="0" smtClean="0"/>
              <a:t>Specify instruction format for each type.</a:t>
            </a:r>
          </a:p>
          <a:p>
            <a:r>
              <a:rPr lang="en-US" dirty="0" smtClean="0"/>
              <a:t> The maximum value of N is __________.</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Module I</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sz="5400" dirty="0" smtClean="0"/>
              <a:t>                Thank you</a:t>
            </a:r>
            <a:endParaRPr lang="en-US" sz="5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Secondary Memory </a:t>
            </a:r>
            <a:r>
              <a:rPr lang="en-US" b="1" dirty="0" smtClean="0"/>
              <a:t>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Secondary memories are non volatile memory and it is used for permanent storage of data and program</a:t>
            </a:r>
            <a:r>
              <a:rPr lang="en-US" b="1" dirty="0"/>
              <a:t>.</a:t>
            </a:r>
          </a:p>
          <a:p>
            <a:r>
              <a:rPr lang="en-US" dirty="0" smtClean="0"/>
              <a:t>Example of secondary memories</a:t>
            </a:r>
          </a:p>
          <a:p>
            <a:r>
              <a:rPr lang="en-US" dirty="0"/>
              <a:t>Hard Disk,  Floppy Disk,  </a:t>
            </a:r>
            <a:r>
              <a:rPr lang="en-US" dirty="0" smtClean="0"/>
              <a:t>Magnetic Tape :</a:t>
            </a:r>
            <a:r>
              <a:rPr lang="en-US" dirty="0"/>
              <a:t>magnetic </a:t>
            </a:r>
            <a:r>
              <a:rPr lang="en-US" dirty="0" smtClean="0"/>
              <a:t>devices</a:t>
            </a:r>
          </a:p>
          <a:p>
            <a:r>
              <a:rPr lang="en-US" dirty="0" smtClean="0"/>
              <a:t>CD-ROM: optical device</a:t>
            </a:r>
          </a:p>
          <a:p>
            <a:r>
              <a:rPr lang="en-US" dirty="0"/>
              <a:t>Thumb drive (or pen drive</a:t>
            </a:r>
            <a:r>
              <a:rPr lang="en-US" dirty="0" smtClean="0"/>
              <a:t>):</a:t>
            </a:r>
            <a:r>
              <a:rPr lang="en-US" dirty="0"/>
              <a:t>semiconductor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Working Principle of a Computer </a:t>
            </a:r>
            <a:br>
              <a:rPr lang="en-US" dirty="0"/>
            </a:br>
            <a:endParaRPr lang="en-US" dirty="0"/>
          </a:p>
        </p:txBody>
      </p:sp>
      <p:sp>
        <p:nvSpPr>
          <p:cNvPr id="3" name="Content Placeholder 2"/>
          <p:cNvSpPr>
            <a:spLocks noGrp="1"/>
          </p:cNvSpPr>
          <p:nvPr>
            <p:ph idx="1"/>
          </p:nvPr>
        </p:nvSpPr>
        <p:spPr/>
        <p:txBody>
          <a:bodyPr/>
          <a:lstStyle/>
          <a:p>
            <a:r>
              <a:rPr lang="en-US" dirty="0"/>
              <a:t>Before going into the details of working principle of a computer, we will </a:t>
            </a:r>
            <a:r>
              <a:rPr lang="en-US" dirty="0" err="1"/>
              <a:t>analyse</a:t>
            </a:r>
            <a:r>
              <a:rPr lang="en-US" dirty="0"/>
              <a:t> how computers work with the   help of a small hypothetical computer.</a:t>
            </a:r>
          </a:p>
          <a:p>
            <a:r>
              <a:rPr lang="en-US" dirty="0"/>
              <a:t>In this small computer, we do not consider about Input and Output unit. We will consider only CPU and memory module. Assume that somehow we have stored the program and data into main memory. We will see how CPU can perform the job depending on the program stored in main memory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and Logic Unit (ALU) of Central Processing Unit </a:t>
            </a:r>
            <a:endParaRPr lang="en-US" dirty="0"/>
          </a:p>
        </p:txBody>
      </p:sp>
      <p:sp>
        <p:nvSpPr>
          <p:cNvPr id="3" name="Content Placeholder 2"/>
          <p:cNvSpPr>
            <a:spLocks noGrp="1"/>
          </p:cNvSpPr>
          <p:nvPr>
            <p:ph idx="1"/>
          </p:nvPr>
        </p:nvSpPr>
        <p:spPr/>
        <p:txBody>
          <a:bodyPr>
            <a:normAutofit/>
          </a:bodyPr>
          <a:lstStyle/>
          <a:p>
            <a:r>
              <a:rPr lang="en-US" dirty="0"/>
              <a:t>Consider an ALU which can perform four arithmetic operations and four logical operations</a:t>
            </a:r>
            <a:br>
              <a:rPr lang="en-US" dirty="0"/>
            </a:br>
            <a:r>
              <a:rPr lang="en-US" dirty="0"/>
              <a:t>To distingish between arithmetic and logical operation, we may use a signal line, </a:t>
            </a:r>
          </a:p>
          <a:p>
            <a:r>
              <a:rPr lang="en-US" dirty="0"/>
              <a:t>0  -  </a:t>
            </a:r>
            <a:r>
              <a:rPr lang="en-US" dirty="0" smtClean="0"/>
              <a:t>signal, represents </a:t>
            </a:r>
            <a:r>
              <a:rPr lang="en-US" dirty="0"/>
              <a:t>an arithmetic operation </a:t>
            </a:r>
            <a:r>
              <a:rPr lang="en-US" dirty="0" smtClean="0"/>
              <a:t>a</a:t>
            </a:r>
            <a:endParaRPr lang="en-US" dirty="0"/>
          </a:p>
          <a:p>
            <a:r>
              <a:rPr lang="en-US" dirty="0"/>
              <a:t>1  -   </a:t>
            </a:r>
            <a:r>
              <a:rPr lang="en-US" dirty="0" smtClean="0"/>
              <a:t>signal, represents </a:t>
            </a:r>
            <a:r>
              <a:rPr lang="en-US" dirty="0"/>
              <a:t>a logical operation.</a:t>
            </a:r>
          </a:p>
          <a:p>
            <a:r>
              <a:rPr lang="en-US" dirty="0"/>
              <a:t>In the similar manner, we need another two signal lines to distinguish between four </a:t>
            </a:r>
            <a:r>
              <a:rPr lang="en-US" dirty="0" smtClean="0"/>
              <a:t>arithmetic operations and four logic operations.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Table</a:t>
            </a:r>
            <a:endParaRPr lang="en-US" dirty="0"/>
          </a:p>
        </p:txBody>
      </p:sp>
      <p:graphicFrame>
        <p:nvGraphicFramePr>
          <p:cNvPr id="4" name="Content Placeholder 3"/>
          <p:cNvGraphicFramePr>
            <a:graphicFrameLocks noGrp="1"/>
          </p:cNvGraphicFramePr>
          <p:nvPr>
            <p:ph idx="1"/>
          </p:nvPr>
        </p:nvGraphicFramePr>
        <p:xfrm>
          <a:off x="381000" y="24384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sz="1800" b="1" kern="1200" dirty="0" err="1" smtClean="0">
                          <a:solidFill>
                            <a:schemeClr val="lt1"/>
                          </a:solidFill>
                          <a:latin typeface="+mn-lt"/>
                          <a:ea typeface="+mn-ea"/>
                          <a:cs typeface="+mn-cs"/>
                        </a:rPr>
                        <a:t>Arithmatic</a:t>
                      </a:r>
                      <a:r>
                        <a:rPr lang="en-US" sz="1800" b="1" kern="1200" dirty="0" smtClean="0">
                          <a:solidFill>
                            <a:schemeClr val="lt1"/>
                          </a:solidFill>
                          <a:latin typeface="+mn-lt"/>
                          <a:ea typeface="+mn-ea"/>
                          <a:cs typeface="+mn-cs"/>
                        </a:rPr>
                        <a:t> </a:t>
                      </a:r>
                      <a:endParaRPr lang="en-US" dirty="0"/>
                    </a:p>
                  </a:txBody>
                  <a:tcPr/>
                </a:tc>
                <a:tc>
                  <a:txBody>
                    <a:bodyPr/>
                    <a:lstStyle/>
                    <a:p>
                      <a:r>
                        <a:rPr lang="en-US" dirty="0" smtClean="0"/>
                        <a:t>operations</a:t>
                      </a:r>
                      <a:endParaRPr lang="en-US" dirty="0"/>
                    </a:p>
                  </a:txBody>
                  <a:tcPr/>
                </a:tc>
                <a:tc>
                  <a:txBody>
                    <a:bodyPr/>
                    <a:lstStyle/>
                    <a:p>
                      <a:r>
                        <a:rPr lang="en-US" sz="1800" b="1" kern="1200" dirty="0" smtClean="0">
                          <a:solidFill>
                            <a:schemeClr val="lt1"/>
                          </a:solidFill>
                          <a:latin typeface="+mn-lt"/>
                          <a:ea typeface="+mn-ea"/>
                          <a:cs typeface="+mn-cs"/>
                        </a:rPr>
                        <a:t>Logical </a:t>
                      </a:r>
                      <a:endParaRPr lang="en-US" dirty="0"/>
                    </a:p>
                  </a:txBody>
                  <a:tcPr/>
                </a:tc>
                <a:tc>
                  <a:txBody>
                    <a:bodyPr/>
                    <a:lstStyle/>
                    <a:p>
                      <a:r>
                        <a:rPr lang="en-US" dirty="0" smtClean="0"/>
                        <a:t>operations</a:t>
                      </a:r>
                      <a:endParaRPr lang="en-US" dirty="0"/>
                    </a:p>
                  </a:txBody>
                  <a:tcPr/>
                </a:tc>
              </a:tr>
              <a:tr h="370840">
                <a:tc>
                  <a:txBody>
                    <a:bodyPr/>
                    <a:lstStyle/>
                    <a:p>
                      <a:r>
                        <a:rPr lang="en-US" dirty="0" smtClean="0"/>
                        <a:t>000</a:t>
                      </a:r>
                      <a:endParaRPr lang="en-US" dirty="0"/>
                    </a:p>
                  </a:txBody>
                  <a:tcPr/>
                </a:tc>
                <a:tc>
                  <a:txBody>
                    <a:bodyPr/>
                    <a:lstStyle/>
                    <a:p>
                      <a:r>
                        <a:rPr lang="en-US" dirty="0" smtClean="0"/>
                        <a:t>ADD</a:t>
                      </a:r>
                      <a:endParaRPr lang="en-US" dirty="0"/>
                    </a:p>
                  </a:txBody>
                  <a:tcPr/>
                </a:tc>
                <a:tc>
                  <a:txBody>
                    <a:bodyPr/>
                    <a:lstStyle/>
                    <a:p>
                      <a:r>
                        <a:rPr lang="en-US" dirty="0" smtClean="0"/>
                        <a:t>100</a:t>
                      </a:r>
                      <a:endParaRPr lang="en-US" dirty="0"/>
                    </a:p>
                  </a:txBody>
                  <a:tcPr/>
                </a:tc>
                <a:tc>
                  <a:txBody>
                    <a:bodyPr/>
                    <a:lstStyle/>
                    <a:p>
                      <a:r>
                        <a:rPr lang="en-US" dirty="0" smtClean="0"/>
                        <a:t>OR</a:t>
                      </a:r>
                      <a:endParaRPr lang="en-US" dirty="0"/>
                    </a:p>
                  </a:txBody>
                  <a:tcPr/>
                </a:tc>
              </a:tr>
              <a:tr h="370840">
                <a:tc>
                  <a:txBody>
                    <a:bodyPr/>
                    <a:lstStyle/>
                    <a:p>
                      <a:r>
                        <a:rPr lang="en-US" dirty="0" smtClean="0"/>
                        <a:t>001</a:t>
                      </a:r>
                      <a:endParaRPr lang="en-US" dirty="0"/>
                    </a:p>
                  </a:txBody>
                  <a:tcPr/>
                </a:tc>
                <a:tc>
                  <a:txBody>
                    <a:bodyPr/>
                    <a:lstStyle/>
                    <a:p>
                      <a:r>
                        <a:rPr lang="en-US" dirty="0" smtClean="0"/>
                        <a:t>SUB</a:t>
                      </a:r>
                      <a:endParaRPr lang="en-US" dirty="0"/>
                    </a:p>
                  </a:txBody>
                  <a:tcPr/>
                </a:tc>
                <a:tc>
                  <a:txBody>
                    <a:bodyPr/>
                    <a:lstStyle/>
                    <a:p>
                      <a:r>
                        <a:rPr lang="en-US" dirty="0" smtClean="0"/>
                        <a:t>101</a:t>
                      </a:r>
                      <a:endParaRPr lang="en-US" dirty="0"/>
                    </a:p>
                  </a:txBody>
                  <a:tcPr/>
                </a:tc>
                <a:tc>
                  <a:txBody>
                    <a:bodyPr/>
                    <a:lstStyle/>
                    <a:p>
                      <a:r>
                        <a:rPr lang="en-US" dirty="0" smtClean="0"/>
                        <a:t>AND</a:t>
                      </a:r>
                      <a:endParaRPr lang="en-US" dirty="0"/>
                    </a:p>
                  </a:txBody>
                  <a:tcPr/>
                </a:tc>
              </a:tr>
              <a:tr h="370840">
                <a:tc>
                  <a:txBody>
                    <a:bodyPr/>
                    <a:lstStyle/>
                    <a:p>
                      <a:r>
                        <a:rPr lang="en-US" dirty="0" smtClean="0"/>
                        <a:t>010</a:t>
                      </a:r>
                      <a:endParaRPr lang="en-US" dirty="0"/>
                    </a:p>
                  </a:txBody>
                  <a:tcPr/>
                </a:tc>
                <a:tc>
                  <a:txBody>
                    <a:bodyPr/>
                    <a:lstStyle/>
                    <a:p>
                      <a:r>
                        <a:rPr lang="en-US" dirty="0" smtClean="0"/>
                        <a:t>MULT</a:t>
                      </a:r>
                      <a:endParaRPr lang="en-US" dirty="0"/>
                    </a:p>
                  </a:txBody>
                  <a:tcPr/>
                </a:tc>
                <a:tc>
                  <a:txBody>
                    <a:bodyPr/>
                    <a:lstStyle/>
                    <a:p>
                      <a:r>
                        <a:rPr lang="en-US" dirty="0" smtClean="0"/>
                        <a:t>110</a:t>
                      </a:r>
                      <a:endParaRPr lang="en-US" dirty="0"/>
                    </a:p>
                  </a:txBody>
                  <a:tcPr/>
                </a:tc>
                <a:tc>
                  <a:txBody>
                    <a:bodyPr/>
                    <a:lstStyle/>
                    <a:p>
                      <a:r>
                        <a:rPr lang="en-US" dirty="0" smtClean="0"/>
                        <a:t>NAND</a:t>
                      </a:r>
                      <a:endParaRPr lang="en-US" dirty="0"/>
                    </a:p>
                  </a:txBody>
                  <a:tcPr/>
                </a:tc>
              </a:tr>
              <a:tr h="370840">
                <a:tc>
                  <a:txBody>
                    <a:bodyPr/>
                    <a:lstStyle/>
                    <a:p>
                      <a:r>
                        <a:rPr lang="en-US" dirty="0" smtClean="0"/>
                        <a:t>011</a:t>
                      </a:r>
                      <a:endParaRPr lang="en-US" dirty="0"/>
                    </a:p>
                  </a:txBody>
                  <a:tcPr/>
                </a:tc>
                <a:tc>
                  <a:txBody>
                    <a:bodyPr/>
                    <a:lstStyle/>
                    <a:p>
                      <a:r>
                        <a:rPr lang="en-US" dirty="0" smtClean="0"/>
                        <a:t>DIV</a:t>
                      </a:r>
                      <a:endParaRPr lang="en-US" dirty="0"/>
                    </a:p>
                  </a:txBody>
                  <a:tcPr/>
                </a:tc>
                <a:tc>
                  <a:txBody>
                    <a:bodyPr/>
                    <a:lstStyle/>
                    <a:p>
                      <a:r>
                        <a:rPr lang="en-US" dirty="0" smtClean="0"/>
                        <a:t>111</a:t>
                      </a:r>
                      <a:endParaRPr lang="en-US" dirty="0"/>
                    </a:p>
                  </a:txBody>
                  <a:tcPr/>
                </a:tc>
                <a:tc>
                  <a:txBody>
                    <a:bodyPr/>
                    <a:lstStyle/>
                    <a:p>
                      <a:r>
                        <a:rPr lang="en-US" dirty="0" smtClean="0"/>
                        <a:t>NOR</a:t>
                      </a:r>
                      <a:endParaRPr lang="en-US" dirty="0"/>
                    </a:p>
                  </a:txBody>
                  <a:tcPr/>
                </a:tc>
              </a:tr>
            </a:tbl>
          </a:graphicData>
        </a:graphic>
      </p:graphicFrame>
      <p:sp>
        <p:nvSpPr>
          <p:cNvPr id="63489" name="Rectangle 1"/>
          <p:cNvSpPr>
            <a:spLocks noChangeArrowheads="1"/>
          </p:cNvSpPr>
          <p:nvPr/>
        </p:nvSpPr>
        <p:spPr bwMode="auto">
          <a:xfrm>
            <a:off x="609600" y="13716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ea typeface="Arial Unicode MS" pitchFamily="34" charset="-128"/>
                <a:cs typeface="Arial" pitchFamily="34" charset="0"/>
              </a:rPr>
              <a:t>The different operations and their binary code is as follows:</a:t>
            </a: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ea typeface="Arial Unicode MS" pitchFamily="34" charset="-128"/>
              <a:cs typeface="Arial" pitchFamily="34" charset="0"/>
            </a:endParaRPr>
          </a:p>
          <a:p>
            <a:pPr fontAlgn="base">
              <a:spcBef>
                <a:spcPct val="0"/>
              </a:spcBef>
              <a:spcAft>
                <a:spcPct val="0"/>
              </a:spcAft>
            </a:pPr>
            <a:r>
              <a:rPr lang="en-US" sz="2800" dirty="0"/>
              <a:t>Consider the part of control unit, its task is to generate the appropriate signal at right moment.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ea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Arithmetic and Logic Unit (ALU)</a:t>
            </a:r>
            <a:endParaRPr lang="en-US" dirty="0"/>
          </a:p>
        </p:txBody>
      </p:sp>
      <p:sp>
        <p:nvSpPr>
          <p:cNvPr id="3" name="Content Placeholder 2"/>
          <p:cNvSpPr>
            <a:spLocks noGrp="1"/>
          </p:cNvSpPr>
          <p:nvPr>
            <p:ph idx="1"/>
          </p:nvPr>
        </p:nvSpPr>
        <p:spPr/>
        <p:txBody>
          <a:bodyPr/>
          <a:lstStyle/>
          <a:p>
            <a:r>
              <a:rPr lang="en-US" dirty="0"/>
              <a:t>There is an instruction decoder in CPU which decodes this information in such a way that computer can perform the desired task </a:t>
            </a:r>
          </a:p>
          <a:p>
            <a:r>
              <a:rPr lang="en-US" dirty="0" smtClean="0"/>
              <a:t> </a:t>
            </a:r>
            <a:r>
              <a:rPr lang="en-US" dirty="0"/>
              <a:t>The simple model for the decoder may be considered that there is three input lines to the decoder and correspondingly it generates eight output lines. Depending on input combination only one of the output signals will be generated and it is used to indicate the corresponding operation of ALU.</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units</a:t>
            </a:r>
            <a:endParaRPr lang="en-US" dirty="0"/>
          </a:p>
        </p:txBody>
      </p:sp>
      <p:sp>
        <p:nvSpPr>
          <p:cNvPr id="3" name="Content Placeholder 2"/>
          <p:cNvSpPr>
            <a:spLocks noGrp="1"/>
          </p:cNvSpPr>
          <p:nvPr>
            <p:ph idx="1"/>
          </p:nvPr>
        </p:nvSpPr>
        <p:spPr/>
        <p:txBody>
          <a:bodyPr>
            <a:normAutofit fontScale="92500"/>
          </a:bodyPr>
          <a:lstStyle/>
          <a:p>
            <a:r>
              <a:rPr lang="en-US" dirty="0"/>
              <a:t>In our simple model, we use three storage units in CPU, </a:t>
            </a:r>
            <a:br>
              <a:rPr lang="en-US" dirty="0"/>
            </a:br>
            <a:r>
              <a:rPr lang="en-US" dirty="0"/>
              <a:t>                Two  --  for storing the </a:t>
            </a:r>
            <a:r>
              <a:rPr lang="en-US" dirty="0" smtClean="0"/>
              <a:t>operands </a:t>
            </a:r>
            <a:r>
              <a:rPr lang="en-US" dirty="0"/>
              <a:t>and </a:t>
            </a:r>
            <a:br>
              <a:rPr lang="en-US" dirty="0"/>
            </a:br>
            <a:r>
              <a:rPr lang="en-US" dirty="0"/>
              <a:t>                 one  --  for storing the results. </a:t>
            </a:r>
            <a:br>
              <a:rPr lang="en-US" dirty="0"/>
            </a:br>
            <a:r>
              <a:rPr lang="en-US" dirty="0"/>
              <a:t>These storage units are known as register.</a:t>
            </a:r>
          </a:p>
          <a:p>
            <a:r>
              <a:rPr lang="en-US" dirty="0"/>
              <a:t>But in computer, we need more storage space for proper functioning of the Computer. </a:t>
            </a:r>
          </a:p>
          <a:p>
            <a:r>
              <a:rPr lang="en-US" dirty="0"/>
              <a:t>Some of them are inside CPU, which are known as register. Other bigger chunk of storage space is known as primary memory or main memory. The CPU can work with the information available in main memory only.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Interfacing with the Primary Memory</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access the data from memory, we need two special registers one is known </a:t>
            </a:r>
            <a:r>
              <a:rPr lang="en-US" dirty="0" smtClean="0"/>
              <a:t>as</a:t>
            </a:r>
          </a:p>
          <a:p>
            <a:r>
              <a:rPr lang="en-US" dirty="0" smtClean="0"/>
              <a:t> </a:t>
            </a:r>
            <a:r>
              <a:rPr lang="en-US" dirty="0"/>
              <a:t>Memory Data Register (MDR) </a:t>
            </a:r>
            <a:endParaRPr lang="en-US" dirty="0" smtClean="0"/>
          </a:p>
          <a:p>
            <a:r>
              <a:rPr lang="en-US" dirty="0" smtClean="0"/>
              <a:t> </a:t>
            </a:r>
            <a:r>
              <a:rPr lang="en-US" dirty="0"/>
              <a:t>Memory Address Register (MAR).</a:t>
            </a:r>
          </a:p>
          <a:p>
            <a:r>
              <a:rPr lang="en-US" dirty="0"/>
              <a:t>Data and program is stored in main memory. While executing a program, CPU brings instruction and data from main memory, performs the tasks as per the instruction fetch from the memory. After completion of operation, CPU stores the result back into the memory.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Main Memory Organization</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Main memory unit is the storage unit, There are several location for storing information in the main memory module.</a:t>
            </a:r>
          </a:p>
          <a:p>
            <a:r>
              <a:rPr lang="en-US" dirty="0"/>
              <a:t>The capacity of a memory module is specified by the number of memory location and the information stored in each location.</a:t>
            </a:r>
          </a:p>
          <a:p>
            <a:r>
              <a:rPr lang="en-US" dirty="0"/>
              <a:t>A memory module of capacity 16 X 4 indicates that, there are 16 location in the memory module and in each location, we can store 4 </a:t>
            </a:r>
            <a:r>
              <a:rPr lang="en-US" dirty="0" smtClean="0"/>
              <a:t>bits </a:t>
            </a:r>
            <a:r>
              <a:rPr lang="en-US" dirty="0"/>
              <a:t>of information.</a:t>
            </a:r>
          </a:p>
          <a:p>
            <a:r>
              <a:rPr lang="en-US" dirty="0"/>
              <a:t>We have to know how to indicate or point to a specific memory location. This is done by address of the memory location.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need two operation to </a:t>
            </a:r>
            <a:r>
              <a:rPr lang="en-US" dirty="0" smtClean="0"/>
              <a:t>work </a:t>
            </a:r>
            <a:r>
              <a:rPr lang="en-US" dirty="0"/>
              <a:t>with </a:t>
            </a:r>
            <a:r>
              <a:rPr lang="en-US" dirty="0" smtClean="0"/>
              <a:t>memory</a:t>
            </a:r>
          </a:p>
          <a:p>
            <a:r>
              <a:rPr lang="en-US" b="1" dirty="0" smtClean="0"/>
              <a:t>READ</a:t>
            </a:r>
            <a:r>
              <a:rPr lang="en-US" dirty="0"/>
              <a:t> </a:t>
            </a:r>
            <a:r>
              <a:rPr lang="en-US" dirty="0" smtClean="0"/>
              <a:t>: This </a:t>
            </a:r>
            <a:r>
              <a:rPr lang="en-US" dirty="0"/>
              <a:t>operation is to </a:t>
            </a:r>
            <a:r>
              <a:rPr lang="en-US" dirty="0" smtClean="0"/>
              <a:t>retrieve </a:t>
            </a:r>
            <a:r>
              <a:rPr lang="en-US" dirty="0"/>
              <a:t>the data from memory and bring it to CPU </a:t>
            </a:r>
            <a:r>
              <a:rPr lang="en-US" dirty="0" smtClean="0"/>
              <a:t>register </a:t>
            </a:r>
          </a:p>
          <a:p>
            <a:r>
              <a:rPr lang="en-US" b="1" dirty="0" smtClean="0"/>
              <a:t>WRITE:</a:t>
            </a:r>
            <a:r>
              <a:rPr lang="en-US" dirty="0"/>
              <a:t> This operation is to store the data to a memory location from CPU register </a:t>
            </a:r>
            <a:endParaRPr lang="en-US" dirty="0" smtClean="0"/>
          </a:p>
          <a:p>
            <a:r>
              <a:rPr lang="en-US" dirty="0"/>
              <a:t>With the help of one signal line, we can differentiate these two operations. If the content of this signal line is</a:t>
            </a:r>
            <a:br>
              <a:rPr lang="en-US" dirty="0"/>
            </a:br>
            <a:r>
              <a:rPr lang="en-US" dirty="0"/>
              <a:t>  0,    we say that we will do a READ operation; and if it is </a:t>
            </a:r>
            <a:br>
              <a:rPr lang="en-US" dirty="0"/>
            </a:br>
            <a:r>
              <a:rPr lang="en-US" dirty="0"/>
              <a:t>  </a:t>
            </a:r>
            <a:r>
              <a:rPr lang="en-US" dirty="0" smtClean="0"/>
              <a:t>1</a:t>
            </a:r>
            <a:r>
              <a:rPr lang="en-US" dirty="0"/>
              <a:t>,    then it is a WRITE operation. </a:t>
            </a:r>
            <a:endParaRPr lang="en-US" dirty="0" smtClean="0"/>
          </a:p>
          <a:p>
            <a:r>
              <a:rPr lang="en-US" dirty="0" smtClean="0"/>
              <a:t>To </a:t>
            </a:r>
            <a:r>
              <a:rPr lang="en-US" dirty="0"/>
              <a:t>transfer the data from CPU to memory module and vice-versa, we need some connection. This is termed as DATA BUS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a:t>
            </a:r>
            <a:r>
              <a:rPr lang="en-US" b="1" dirty="0" smtClean="0"/>
              <a:t>I</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 Basics of Computer Organization:  		</a:t>
            </a:r>
            <a:endParaRPr lang="en-US" dirty="0"/>
          </a:p>
          <a:p>
            <a:r>
              <a:rPr lang="en-US" dirty="0"/>
              <a:t>Basic organization of the stored program computer and operation sequence for execution of a </a:t>
            </a:r>
            <a:r>
              <a:rPr lang="en-US" dirty="0" smtClean="0"/>
              <a:t>program</a:t>
            </a:r>
          </a:p>
          <a:p>
            <a:r>
              <a:rPr lang="en-US" dirty="0" smtClean="0"/>
              <a:t> </a:t>
            </a:r>
            <a:r>
              <a:rPr lang="en-US" dirty="0"/>
              <a:t>Von Neumann &amp; Harvard Architecture.  </a:t>
            </a:r>
            <a:endParaRPr lang="en-US" dirty="0" smtClean="0"/>
          </a:p>
          <a:p>
            <a:r>
              <a:rPr lang="en-US" dirty="0" smtClean="0"/>
              <a:t>RISC </a:t>
            </a:r>
            <a:r>
              <a:rPr lang="en-US" dirty="0"/>
              <a:t>vs. CISC based architecture. 	</a:t>
            </a:r>
          </a:p>
          <a:p>
            <a:r>
              <a:rPr lang="en-US" dirty="0"/>
              <a:t>Fetch, decode and execute cycle, </a:t>
            </a:r>
            <a:endParaRPr lang="en-US" dirty="0" smtClean="0"/>
          </a:p>
          <a:p>
            <a:r>
              <a:rPr lang="en-US" dirty="0" smtClean="0"/>
              <a:t>Concept </a:t>
            </a:r>
            <a:r>
              <a:rPr lang="en-US" dirty="0"/>
              <a:t>of registers and storage</a:t>
            </a:r>
            <a:r>
              <a:rPr lang="en-US" dirty="0" smtClean="0"/>
              <a:t>,</a:t>
            </a:r>
          </a:p>
          <a:p>
            <a:r>
              <a:rPr lang="en-US" dirty="0" smtClean="0"/>
              <a:t> </a:t>
            </a:r>
            <a:r>
              <a:rPr lang="en-US" dirty="0"/>
              <a:t>Instruction format</a:t>
            </a:r>
            <a:r>
              <a:rPr lang="en-US" dirty="0" smtClean="0"/>
              <a:t>,</a:t>
            </a:r>
          </a:p>
          <a:p>
            <a:r>
              <a:rPr lang="en-US" dirty="0" smtClean="0"/>
              <a:t> </a:t>
            </a:r>
            <a:r>
              <a:rPr lang="en-US" dirty="0"/>
              <a:t>Instruction sets </a:t>
            </a:r>
            <a:endParaRPr lang="en-US" dirty="0" smtClean="0"/>
          </a:p>
          <a:p>
            <a:r>
              <a:rPr lang="en-US" dirty="0" smtClean="0"/>
              <a:t>addressing </a:t>
            </a:r>
            <a:r>
              <a:rPr lang="en-US" dirty="0"/>
              <a:t>modes.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BUS &amp;ADDRESS BUS.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size of the data bus indicate how many bit we can transfer at a time. Size of data bus is mainly specified by the data storage capacity of each location of memory module.</a:t>
            </a:r>
          </a:p>
          <a:p>
            <a:r>
              <a:rPr lang="en-US" dirty="0"/>
              <a:t>We have to resolve the issues how to specify a particular memory location where we want to store our data or from where we want to retrieve the data.</a:t>
            </a:r>
          </a:p>
          <a:p>
            <a:r>
              <a:rPr lang="en-US" dirty="0"/>
              <a:t>This can be done by the memory address. Each location can be specified with the help of a binary address.</a:t>
            </a:r>
          </a:p>
          <a:p>
            <a:r>
              <a:rPr lang="en-US" dirty="0"/>
              <a:t>These signal lines use to identify a memory location is termed as ADDRESS BUS.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BUS</a:t>
            </a:r>
            <a:endParaRPr lang="en-US" dirty="0"/>
          </a:p>
        </p:txBody>
      </p:sp>
      <p:sp>
        <p:nvSpPr>
          <p:cNvPr id="3" name="Content Placeholder 2"/>
          <p:cNvSpPr>
            <a:spLocks noGrp="1"/>
          </p:cNvSpPr>
          <p:nvPr>
            <p:ph idx="1"/>
          </p:nvPr>
        </p:nvSpPr>
        <p:spPr/>
        <p:txBody>
          <a:bodyPr>
            <a:normAutofit fontScale="92500"/>
          </a:bodyPr>
          <a:lstStyle/>
          <a:p>
            <a:r>
              <a:rPr lang="en-US" dirty="0"/>
              <a:t>Size of address bus depends on the memory size. </a:t>
            </a:r>
          </a:p>
          <a:p>
            <a:r>
              <a:rPr lang="en-US" dirty="0" smtClean="0"/>
              <a:t>For </a:t>
            </a:r>
            <a:r>
              <a:rPr lang="en-US" dirty="0"/>
              <a:t>a memory module of capacity of 2</a:t>
            </a:r>
            <a:r>
              <a:rPr lang="en-US" baseline="30000" dirty="0"/>
              <a:t>n</a:t>
            </a:r>
            <a:r>
              <a:rPr lang="en-US" dirty="0"/>
              <a:t> location, we need </a:t>
            </a:r>
            <a:r>
              <a:rPr lang="en-US" i="1" dirty="0"/>
              <a:t>n</a:t>
            </a:r>
            <a:r>
              <a:rPr lang="en-US" dirty="0"/>
              <a:t> address lines, that is, an address bus of size </a:t>
            </a:r>
            <a:r>
              <a:rPr lang="en-US" i="1" dirty="0"/>
              <a:t>n</a:t>
            </a:r>
            <a:r>
              <a:rPr lang="en-US" dirty="0"/>
              <a:t>.  </a:t>
            </a:r>
            <a:endParaRPr lang="en-US" dirty="0" smtClean="0"/>
          </a:p>
          <a:p>
            <a:r>
              <a:rPr lang="en-US" dirty="0"/>
              <a:t>We use a address decoder to decode the address that are present in address bus </a:t>
            </a:r>
          </a:p>
          <a:p>
            <a:r>
              <a:rPr lang="en-US" dirty="0"/>
              <a:t>As for example, consider a memory module of 16 location and each location can store 4 bit of </a:t>
            </a:r>
            <a:r>
              <a:rPr lang="en-US" dirty="0" smtClean="0"/>
              <a:t>information.</a:t>
            </a:r>
          </a:p>
          <a:p>
            <a:pPr lvl="1"/>
            <a:r>
              <a:rPr lang="en-US" dirty="0" smtClean="0"/>
              <a:t>The </a:t>
            </a:r>
            <a:r>
              <a:rPr lang="en-US" dirty="0"/>
              <a:t>size of address bus is   4 </a:t>
            </a:r>
            <a:r>
              <a:rPr lang="en-US" dirty="0" smtClean="0"/>
              <a:t>bits</a:t>
            </a:r>
          </a:p>
          <a:p>
            <a:pPr lvl="1"/>
            <a:r>
              <a:rPr lang="en-US" dirty="0" smtClean="0"/>
              <a:t>size </a:t>
            </a:r>
            <a:r>
              <a:rPr lang="en-US" dirty="0"/>
              <a:t>of the data bus is  4 </a:t>
            </a:r>
            <a:r>
              <a:rPr lang="en-US" dirty="0" smtClean="0"/>
              <a:t>bits</a:t>
            </a:r>
          </a:p>
          <a:p>
            <a:pPr lvl="1"/>
            <a:r>
              <a:rPr lang="en-US" dirty="0" smtClean="0"/>
              <a:t>The </a:t>
            </a:r>
            <a:r>
              <a:rPr lang="en-US" dirty="0"/>
              <a:t>size of address decoder is   4 X 16.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for read or write</a:t>
            </a:r>
            <a:endParaRPr lang="en-US" dirty="0"/>
          </a:p>
        </p:txBody>
      </p:sp>
      <p:sp>
        <p:nvSpPr>
          <p:cNvPr id="3" name="Content Placeholder 2"/>
          <p:cNvSpPr>
            <a:spLocks noGrp="1"/>
          </p:cNvSpPr>
          <p:nvPr>
            <p:ph idx="1"/>
          </p:nvPr>
        </p:nvSpPr>
        <p:spPr/>
        <p:txBody>
          <a:bodyPr>
            <a:normAutofit/>
          </a:bodyPr>
          <a:lstStyle/>
          <a:p>
            <a:r>
              <a:rPr lang="en-US" dirty="0"/>
              <a:t>There is a control signal named R/W. </a:t>
            </a:r>
            <a:br>
              <a:rPr lang="en-US" dirty="0"/>
            </a:br>
            <a:r>
              <a:rPr lang="en-US" dirty="0"/>
              <a:t>  </a:t>
            </a:r>
            <a:r>
              <a:rPr lang="en-US" dirty="0" smtClean="0"/>
              <a:t> </a:t>
            </a:r>
            <a:r>
              <a:rPr lang="en-US" dirty="0"/>
              <a:t>If   R/W  =  0,    </a:t>
            </a:r>
            <a:r>
              <a:rPr lang="en-US" dirty="0" smtClean="0"/>
              <a:t>indicates</a:t>
            </a:r>
            <a:r>
              <a:rPr lang="en-US" dirty="0"/>
              <a:t>  READ    operation </a:t>
            </a:r>
            <a:endParaRPr lang="en-US" dirty="0" smtClean="0"/>
          </a:p>
          <a:p>
            <a:r>
              <a:rPr lang="en-US" dirty="0"/>
              <a:t>   if   R/W  =  1,    </a:t>
            </a:r>
            <a:r>
              <a:rPr lang="en-US" dirty="0" smtClean="0"/>
              <a:t>indicates</a:t>
            </a:r>
            <a:r>
              <a:rPr lang="en-US" dirty="0"/>
              <a:t>  WRITE   operation         </a:t>
            </a:r>
          </a:p>
          <a:p>
            <a:r>
              <a:rPr lang="en-US" dirty="0"/>
              <a:t>If the contents of address bus is  0101  and contents of data bus is 1100 and R/W = 1, then 1100 will be</a:t>
            </a:r>
            <a:br>
              <a:rPr lang="en-US" dirty="0"/>
            </a:br>
            <a:r>
              <a:rPr lang="en-US" dirty="0"/>
              <a:t>written in location 5.</a:t>
            </a:r>
          </a:p>
          <a:p>
            <a:r>
              <a:rPr lang="en-US" dirty="0"/>
              <a:t>If the contents of address bus is 1011 and R/W=0, then the contents of location 1011 will be placed in data bus.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Interfacing with the Primary Memory</a:t>
            </a:r>
            <a:r>
              <a:rPr lang="en-US" dirty="0"/>
              <a:t/>
            </a:r>
            <a:br>
              <a:rPr lang="en-US" dirty="0"/>
            </a:b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dirty="0"/>
              <a:t>To read data from memory</a:t>
            </a:r>
          </a:p>
          <a:p>
            <a:pPr lvl="1"/>
            <a:r>
              <a:rPr lang="en-US" dirty="0" smtClean="0"/>
              <a:t> </a:t>
            </a:r>
            <a:r>
              <a:rPr lang="en-US" dirty="0"/>
              <a:t>Load the memory address into MAR.</a:t>
            </a:r>
          </a:p>
          <a:p>
            <a:pPr lvl="1"/>
            <a:r>
              <a:rPr lang="en-US" dirty="0" smtClean="0"/>
              <a:t>Issue </a:t>
            </a:r>
            <a:r>
              <a:rPr lang="en-US" dirty="0"/>
              <a:t>the control signal </a:t>
            </a:r>
            <a:r>
              <a:rPr lang="en-US" i="1" dirty="0"/>
              <a:t>READ.</a:t>
            </a:r>
            <a:endParaRPr lang="en-US" dirty="0"/>
          </a:p>
          <a:p>
            <a:pPr lvl="1"/>
            <a:r>
              <a:rPr lang="en-US" dirty="0" smtClean="0"/>
              <a:t>The </a:t>
            </a:r>
            <a:r>
              <a:rPr lang="en-US" dirty="0"/>
              <a:t>data read from the memory is stored into MDR.</a:t>
            </a:r>
          </a:p>
          <a:p>
            <a:pPr lvl="0"/>
            <a:r>
              <a:rPr lang="en-US" dirty="0"/>
              <a:t> To write data into memory</a:t>
            </a:r>
          </a:p>
          <a:p>
            <a:pPr lvl="1"/>
            <a:r>
              <a:rPr lang="en-US" dirty="0" smtClean="0"/>
              <a:t>Load </a:t>
            </a:r>
            <a:r>
              <a:rPr lang="en-US" dirty="0"/>
              <a:t>the memory address into MAR.</a:t>
            </a:r>
          </a:p>
          <a:p>
            <a:pPr lvl="1"/>
            <a:r>
              <a:rPr lang="en-US" dirty="0" smtClean="0"/>
              <a:t>Load </a:t>
            </a:r>
            <a:r>
              <a:rPr lang="en-US" dirty="0"/>
              <a:t>the data to be written into MDR.</a:t>
            </a:r>
          </a:p>
          <a:p>
            <a:pPr lvl="1"/>
            <a:r>
              <a:rPr lang="en-US" dirty="0" smtClean="0"/>
              <a:t>Issue </a:t>
            </a:r>
            <a:r>
              <a:rPr lang="en-US" dirty="0"/>
              <a:t>the control signal </a:t>
            </a:r>
            <a:r>
              <a:rPr lang="en-US" i="1" dirty="0"/>
              <a:t>WRITE.</a:t>
            </a:r>
            <a:r>
              <a:rPr lang="en-US" dirty="0"/>
              <a:t> </a:t>
            </a:r>
          </a:p>
          <a:p>
            <a:endParaRPr lang="en-US" dirty="0"/>
          </a:p>
        </p:txBody>
      </p:sp>
      <p:pic>
        <p:nvPicPr>
          <p:cNvPr id="5" name="Picture 4"/>
          <p:cNvPicPr/>
          <p:nvPr/>
        </p:nvPicPr>
        <p:blipFill>
          <a:blip r:embed="rId2"/>
          <a:srcRect/>
          <a:stretch>
            <a:fillRect/>
          </a:stretch>
        </p:blipFill>
        <p:spPr bwMode="auto">
          <a:xfrm>
            <a:off x="5562600" y="4419600"/>
            <a:ext cx="32004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memory has 4096 words in it</a:t>
            </a:r>
          </a:p>
          <a:p>
            <a:r>
              <a:rPr lang="en-US" dirty="0"/>
              <a:t>4096 = 2</a:t>
            </a:r>
            <a:r>
              <a:rPr lang="en-US" baseline="30000" dirty="0"/>
              <a:t>12</a:t>
            </a:r>
            <a:r>
              <a:rPr lang="en-US" dirty="0"/>
              <a:t>, so it takes 12 bits to select a word in memory</a:t>
            </a:r>
          </a:p>
          <a:p>
            <a:r>
              <a:rPr lang="en-US" dirty="0"/>
              <a:t>Each word is 16 bits long</a:t>
            </a:r>
          </a:p>
          <a:p>
            <a:r>
              <a:rPr lang="en-US" dirty="0"/>
              <a:t>Size of MAR=12 bits</a:t>
            </a:r>
          </a:p>
          <a:p>
            <a:r>
              <a:rPr lang="en-US" dirty="0"/>
              <a:t>Size of MDR=16bits </a:t>
            </a:r>
            <a:endParaRPr lang="en-US" dirty="0" smtClean="0"/>
          </a:p>
          <a:p>
            <a:pPr lvl="0"/>
            <a:r>
              <a:rPr lang="en-US" dirty="0"/>
              <a:t>Two special-purpose registers are used:</a:t>
            </a:r>
          </a:p>
          <a:p>
            <a:pPr lvl="0"/>
            <a:r>
              <a:rPr lang="en-US" b="1" i="1" dirty="0"/>
              <a:t>Program Counter (PC): </a:t>
            </a:r>
            <a:r>
              <a:rPr lang="en-US" i="1" dirty="0"/>
              <a:t>Holds the memory address of the next </a:t>
            </a:r>
            <a:r>
              <a:rPr lang="en-US" dirty="0"/>
              <a:t>instruction to be executed.</a:t>
            </a:r>
          </a:p>
          <a:p>
            <a:pPr lvl="0"/>
            <a:r>
              <a:rPr lang="en-US" dirty="0"/>
              <a:t> Automatically incremented to point to the next instruction when an instruction is being executed.</a:t>
            </a:r>
          </a:p>
          <a:p>
            <a:pPr lvl="0"/>
            <a:r>
              <a:rPr lang="en-US" dirty="0"/>
              <a:t> </a:t>
            </a:r>
            <a:r>
              <a:rPr lang="en-US" b="1" i="1" dirty="0"/>
              <a:t>Instruction Register (IR): </a:t>
            </a:r>
            <a:r>
              <a:rPr lang="en-US" i="1" dirty="0"/>
              <a:t>Temporarily holds an instruction that has </a:t>
            </a:r>
            <a:r>
              <a:rPr lang="en-US" dirty="0"/>
              <a:t>been fetched from memory.</a:t>
            </a:r>
          </a:p>
          <a:p>
            <a:pPr lvl="0"/>
            <a:r>
              <a:rPr lang="en-US" dirty="0"/>
              <a:t> Need to be decoded to find out the instruction type.</a:t>
            </a:r>
          </a:p>
          <a:p>
            <a:pPr lvl="0"/>
            <a:r>
              <a:rPr lang="en-US" dirty="0"/>
              <a:t> Also contains information about the location of the data. </a:t>
            </a:r>
          </a:p>
          <a:p>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7964" y="228600"/>
            <a:ext cx="8501236" cy="6425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78914" y="228600"/>
            <a:ext cx="8484085" cy="63246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3466" y="152400"/>
            <a:ext cx="8761933" cy="649748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Instruction Cycle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GB" dirty="0"/>
              <a:t>Two steps:</a:t>
            </a:r>
            <a:endParaRPr lang="en-US" dirty="0"/>
          </a:p>
          <a:p>
            <a:pPr lvl="1"/>
            <a:r>
              <a:rPr lang="en-GB" dirty="0"/>
              <a:t>Fetch</a:t>
            </a:r>
            <a:endParaRPr lang="en-US" dirty="0"/>
          </a:p>
          <a:p>
            <a:pPr lvl="1"/>
            <a:r>
              <a:rPr lang="en-GB" dirty="0"/>
              <a:t>Execute</a:t>
            </a:r>
            <a:endParaRPr lang="en-US" sz="2800" dirty="0"/>
          </a:p>
          <a:p>
            <a:r>
              <a:rPr lang="en-US" b="1" dirty="0"/>
              <a:t>Fetch Cycle</a:t>
            </a:r>
            <a:endParaRPr lang="en-US" dirty="0"/>
          </a:p>
          <a:p>
            <a:pPr lvl="1"/>
            <a:r>
              <a:rPr lang="en-US" dirty="0"/>
              <a:t>Program Counter (PC) holds address of next instruction to fetch</a:t>
            </a:r>
          </a:p>
          <a:p>
            <a:pPr lvl="1"/>
            <a:r>
              <a:rPr lang="en-US" dirty="0"/>
              <a:t>Processor fetches instruction from memory location pointed to by PC</a:t>
            </a:r>
          </a:p>
          <a:p>
            <a:pPr lvl="1"/>
            <a:r>
              <a:rPr lang="en-US" dirty="0"/>
              <a:t>Increment PC</a:t>
            </a:r>
          </a:p>
          <a:p>
            <a:pPr lvl="2"/>
            <a:r>
              <a:rPr lang="en-US" dirty="0"/>
              <a:t>Unless told otherwise</a:t>
            </a:r>
          </a:p>
          <a:p>
            <a:pPr lvl="1"/>
            <a:r>
              <a:rPr lang="en-US" dirty="0"/>
              <a:t>Instruction loaded into Instruction Register (IR)</a:t>
            </a:r>
          </a:p>
          <a:p>
            <a:pPr lvl="1"/>
            <a:r>
              <a:rPr lang="en-US" dirty="0"/>
              <a:t>Processor interprets instruction and performs required actions</a:t>
            </a:r>
          </a:p>
          <a:p>
            <a:endParaRPr lang="en-US" dirty="0"/>
          </a:p>
        </p:txBody>
      </p:sp>
      <p:pic>
        <p:nvPicPr>
          <p:cNvPr id="4" name="Picture 3"/>
          <p:cNvPicPr/>
          <p:nvPr/>
        </p:nvPicPr>
        <p:blipFill>
          <a:blip r:embed="rId2"/>
          <a:srcRect b="40727"/>
          <a:stretch>
            <a:fillRect/>
          </a:stretch>
        </p:blipFill>
        <p:spPr bwMode="auto">
          <a:xfrm>
            <a:off x="3352800" y="914400"/>
            <a:ext cx="52673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IAS –the FETCH-EXECUTE cycle</a:t>
            </a:r>
            <a:endParaRPr lang="en-US" dirty="0"/>
          </a:p>
        </p:txBody>
      </p:sp>
      <p:sp>
        <p:nvSpPr>
          <p:cNvPr id="3" name="Content Placeholder 2"/>
          <p:cNvSpPr>
            <a:spLocks noGrp="1"/>
          </p:cNvSpPr>
          <p:nvPr>
            <p:ph idx="1"/>
          </p:nvPr>
        </p:nvSpPr>
        <p:spPr/>
        <p:txBody>
          <a:bodyPr/>
          <a:lstStyle/>
          <a:p>
            <a:r>
              <a:rPr lang="en-US" b="1" dirty="0" smtClean="0"/>
              <a:t>Each instruction is executed in the same two-step manner:</a:t>
            </a:r>
          </a:p>
          <a:p>
            <a:r>
              <a:rPr lang="en-US" dirty="0" smtClean="0"/>
              <a:t>FETCH load the binary code of the instr. from Memory (or IBR)</a:t>
            </a:r>
          </a:p>
          <a:p>
            <a:r>
              <a:rPr lang="en-US" dirty="0" err="1" smtClean="0"/>
              <a:t>Opcode</a:t>
            </a:r>
            <a:r>
              <a:rPr lang="en-US" dirty="0" smtClean="0"/>
              <a:t> goes into IR</a:t>
            </a:r>
          </a:p>
          <a:p>
            <a:r>
              <a:rPr lang="en-US" dirty="0" smtClean="0"/>
              <a:t>Address goes into MAR</a:t>
            </a:r>
          </a:p>
          <a:p>
            <a:endParaRPr lang="en-US" dirty="0" smtClean="0"/>
          </a:p>
          <a:p>
            <a:r>
              <a:rPr lang="en-US" dirty="0" smtClean="0"/>
              <a:t>EXECUTE send appropriate control signals to do what the instr. needs to do</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Computer Organization and Architecture </a:t>
            </a:r>
            <a:br>
              <a:rPr lang="en-US" sz="3600" dirty="0"/>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pPr>
              <a:buNone/>
            </a:pPr>
            <a:r>
              <a:rPr lang="en-US" sz="2400" dirty="0"/>
              <a:t>Computer technology has made incredible improvement in the past half century. In the early part of computer evolution, there were no stored-program computer, the computational power was less and on the top of it the size of the computer was a very huge one.</a:t>
            </a:r>
          </a:p>
          <a:p>
            <a:pPr>
              <a:buNone/>
            </a:pPr>
            <a:r>
              <a:rPr lang="en-US" sz="2400" dirty="0"/>
              <a:t>Today, a personal computer has more computational power, more main memory, more disk storage, smaller in size and it is available in affordable cost. </a:t>
            </a:r>
          </a:p>
          <a:p>
            <a:pPr>
              <a:buNone/>
            </a:pPr>
            <a:r>
              <a:rPr lang="en-US" sz="2400" dirty="0"/>
              <a:t>This rapid rate of improvement has come both from advances in the technology used to build computers and from innovation in computer design. </a:t>
            </a:r>
            <a:endParaRPr lang="en-US" sz="2400" dirty="0" smtClean="0"/>
          </a:p>
          <a:p>
            <a:pPr>
              <a:buNone/>
            </a:pPr>
            <a:r>
              <a:rPr lang="en-US" sz="2400" b="1" dirty="0" smtClean="0"/>
              <a:t>In </a:t>
            </a:r>
            <a:r>
              <a:rPr lang="en-US" sz="2400" b="1" dirty="0"/>
              <a:t>this course we will mainly deal with the innovation in computer design. </a:t>
            </a:r>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Execute Cycle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Processor-memory</a:t>
            </a:r>
          </a:p>
          <a:p>
            <a:pPr lvl="1"/>
            <a:r>
              <a:rPr lang="en-US" dirty="0"/>
              <a:t>data transfer between CPU and main memory</a:t>
            </a:r>
          </a:p>
          <a:p>
            <a:pPr lvl="0"/>
            <a:r>
              <a:rPr lang="en-US" dirty="0"/>
              <a:t>Processor I/O</a:t>
            </a:r>
          </a:p>
          <a:p>
            <a:pPr lvl="1"/>
            <a:r>
              <a:rPr lang="en-US" dirty="0"/>
              <a:t>Data transfer between CPU and I/O module</a:t>
            </a:r>
          </a:p>
          <a:p>
            <a:pPr lvl="0"/>
            <a:r>
              <a:rPr lang="en-US" dirty="0"/>
              <a:t>Data processing</a:t>
            </a:r>
          </a:p>
          <a:p>
            <a:pPr lvl="1"/>
            <a:r>
              <a:rPr lang="en-US" dirty="0"/>
              <a:t>Some arithmetic or logical operation on data</a:t>
            </a:r>
          </a:p>
          <a:p>
            <a:pPr lvl="0"/>
            <a:r>
              <a:rPr lang="en-US" dirty="0"/>
              <a:t>Control</a:t>
            </a:r>
          </a:p>
          <a:p>
            <a:pPr lvl="1"/>
            <a:r>
              <a:rPr lang="en-US" dirty="0"/>
              <a:t>Alteration of sequence of operations</a:t>
            </a:r>
          </a:p>
          <a:p>
            <a:pPr lvl="1"/>
            <a:r>
              <a:rPr lang="en-US" dirty="0"/>
              <a:t>e.g. jump</a:t>
            </a:r>
          </a:p>
          <a:p>
            <a:pPr lvl="1"/>
            <a:r>
              <a:rPr lang="en-US" dirty="0"/>
              <a:t>Combination of above</a:t>
            </a:r>
            <a:endParaRPr lang="en-US" sz="2800" dirty="0"/>
          </a:p>
          <a:p>
            <a:endParaRPr lang="en-US" sz="32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89856" y="381000"/>
            <a:ext cx="8196943" cy="612038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94090" y="381000"/>
            <a:ext cx="8368910" cy="610555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 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Input devices are used to put the information into computer. With the help of input devices we can store information in memory so that CPU can use it. Program or data is read into main memory from input device or secondary storage under the control of CPU input instruction.</a:t>
            </a:r>
          </a:p>
          <a:p>
            <a:r>
              <a:rPr lang="en-US" dirty="0"/>
              <a:t>Output devices are used to output the information from computer. If some results are evaluated by computer and it is stored in computer, then with the help of output devices, we can present it to the user. Output data from the main memory go to output device under the control of CPU output instruction.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von-Neumann Architecture</a:t>
            </a:r>
            <a:br>
              <a:rPr lang="en-US" dirty="0"/>
            </a:br>
            <a:endParaRPr lang="en-US" dirty="0"/>
          </a:p>
        </p:txBody>
      </p:sp>
      <p:sp>
        <p:nvSpPr>
          <p:cNvPr id="3" name="Content Placeholder 2"/>
          <p:cNvSpPr>
            <a:spLocks noGrp="1"/>
          </p:cNvSpPr>
          <p:nvPr>
            <p:ph sz="half" idx="1"/>
          </p:nvPr>
        </p:nvSpPr>
        <p:spPr>
          <a:xfrm>
            <a:off x="457200" y="990600"/>
            <a:ext cx="4572000" cy="4525963"/>
          </a:xfrm>
        </p:spPr>
        <p:txBody>
          <a:bodyPr>
            <a:noAutofit/>
          </a:bodyPr>
          <a:lstStyle/>
          <a:p>
            <a:pPr lvl="0"/>
            <a:r>
              <a:rPr lang="en-US" sz="2400" dirty="0" smtClean="0"/>
              <a:t>Stored Program concept</a:t>
            </a:r>
          </a:p>
          <a:p>
            <a:pPr lvl="0"/>
            <a:r>
              <a:rPr lang="en-US" sz="2400" dirty="0" smtClean="0"/>
              <a:t>Main memory storing programs and data</a:t>
            </a:r>
          </a:p>
          <a:p>
            <a:pPr lvl="0"/>
            <a:r>
              <a:rPr lang="en-US" sz="2400" dirty="0" smtClean="0"/>
              <a:t> ALU operating on binary data</a:t>
            </a:r>
          </a:p>
          <a:p>
            <a:pPr lvl="0"/>
            <a:r>
              <a:rPr lang="en-US" sz="2400" dirty="0" smtClean="0"/>
              <a:t> Control unit interpreting instructions from memory and executing</a:t>
            </a:r>
          </a:p>
          <a:p>
            <a:pPr lvl="0"/>
            <a:r>
              <a:rPr lang="en-US" sz="2400" dirty="0" smtClean="0"/>
              <a:t>Input and output equipment operated by control unit</a:t>
            </a:r>
          </a:p>
          <a:p>
            <a:r>
              <a:rPr lang="en-US" sz="2400" dirty="0" smtClean="0"/>
              <a:t> More flexible and easier to implement.</a:t>
            </a:r>
          </a:p>
          <a:p>
            <a:r>
              <a:rPr lang="en-US" sz="2400" dirty="0" smtClean="0"/>
              <a:t>  Suitable for most of the general purpose processors.</a:t>
            </a:r>
            <a:endParaRPr lang="en-US" sz="2400" dirty="0"/>
          </a:p>
        </p:txBody>
      </p:sp>
      <p:sp>
        <p:nvSpPr>
          <p:cNvPr id="7" name="Content Placeholder 6"/>
          <p:cNvSpPr>
            <a:spLocks noGrp="1"/>
          </p:cNvSpPr>
          <p:nvPr>
            <p:ph sz="half" idx="2"/>
          </p:nvPr>
        </p:nvSpPr>
        <p:spPr>
          <a:xfrm>
            <a:off x="5105400" y="2971800"/>
            <a:ext cx="4038600" cy="3154363"/>
          </a:xfrm>
        </p:spPr>
        <p:txBody>
          <a:bodyPr>
            <a:normAutofit/>
          </a:bodyPr>
          <a:lstStyle/>
          <a:p>
            <a:r>
              <a:rPr lang="en-US" sz="2400" dirty="0"/>
              <a:t>Disadvantage:</a:t>
            </a:r>
          </a:p>
          <a:p>
            <a:r>
              <a:rPr lang="en-US" sz="2400" dirty="0" smtClean="0"/>
              <a:t>The </a:t>
            </a:r>
            <a:r>
              <a:rPr lang="en-US" sz="2400" dirty="0"/>
              <a:t>processor-memory bus acts as the bottleneck.</a:t>
            </a:r>
          </a:p>
          <a:p>
            <a:r>
              <a:rPr lang="en-US" sz="2400" dirty="0" smtClean="0"/>
              <a:t>All </a:t>
            </a:r>
            <a:r>
              <a:rPr lang="en-US" sz="2400" dirty="0"/>
              <a:t>instructi</a:t>
            </a:r>
            <a:r>
              <a:rPr lang="en-US" sz="2400" b="1" dirty="0"/>
              <a:t>ons</a:t>
            </a:r>
            <a:r>
              <a:rPr lang="en-US" sz="2400" dirty="0"/>
              <a:t> and data are moved back and forth through the pipe</a:t>
            </a:r>
          </a:p>
          <a:p>
            <a:endParaRPr lang="en-US" sz="2400" dirty="0"/>
          </a:p>
        </p:txBody>
      </p:sp>
      <p:pic>
        <p:nvPicPr>
          <p:cNvPr id="4" name="Picture 3"/>
          <p:cNvPicPr/>
          <p:nvPr/>
        </p:nvPicPr>
        <p:blipFill>
          <a:blip r:embed="rId3"/>
          <a:srcRect/>
          <a:stretch>
            <a:fillRect/>
          </a:stretch>
        </p:blipFill>
        <p:spPr bwMode="auto">
          <a:xfrm>
            <a:off x="5943600" y="762001"/>
            <a:ext cx="2514600" cy="2286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von-Neumann Architecture</a:t>
            </a:r>
            <a:endParaRPr lang="en-US" dirty="0"/>
          </a:p>
        </p:txBody>
      </p:sp>
      <p:sp>
        <p:nvSpPr>
          <p:cNvPr id="3" name="Content Placeholder 2"/>
          <p:cNvSpPr>
            <a:spLocks noGrp="1"/>
          </p:cNvSpPr>
          <p:nvPr>
            <p:ph idx="1"/>
          </p:nvPr>
        </p:nvSpPr>
        <p:spPr/>
        <p:txBody>
          <a:bodyPr/>
          <a:lstStyle/>
          <a:p>
            <a:r>
              <a:rPr lang="en-US" b="1" dirty="0"/>
              <a:t>How can this be reduced</a:t>
            </a:r>
            <a:r>
              <a:rPr lang="en-US" b="1" dirty="0" smtClean="0"/>
              <a:t>?</a:t>
            </a:r>
          </a:p>
          <a:p>
            <a:r>
              <a:rPr lang="en-US" dirty="0"/>
              <a:t>This performance problem is reduced by using cache memory.(details in memory part)</a:t>
            </a:r>
          </a:p>
          <a:p>
            <a:r>
              <a:rPr lang="en-US" dirty="0"/>
              <a:t>Using RISC architecture as it uses less number of memory reference instruction and uses large number of registers.</a:t>
            </a:r>
          </a:p>
          <a:p>
            <a:pPr>
              <a:buNone/>
            </a:pP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Harvard Architecture</a:t>
            </a:r>
            <a:r>
              <a:rPr lang="en-US" dirty="0"/>
              <a:t/>
            </a:r>
            <a:br>
              <a:rPr lang="en-US" dirty="0"/>
            </a:b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Separate </a:t>
            </a:r>
            <a:r>
              <a:rPr lang="en-US" dirty="0"/>
              <a:t>memory for program and data.</a:t>
            </a:r>
          </a:p>
          <a:p>
            <a:r>
              <a:rPr lang="en-US" dirty="0" smtClean="0"/>
              <a:t> </a:t>
            </a:r>
            <a:r>
              <a:rPr lang="en-US" dirty="0"/>
              <a:t>Instructions are stored in program memory</a:t>
            </a:r>
          </a:p>
          <a:p>
            <a:r>
              <a:rPr lang="en-US" dirty="0" smtClean="0"/>
              <a:t>Data </a:t>
            </a:r>
            <a:r>
              <a:rPr lang="en-US" dirty="0"/>
              <a:t>are stored in data memory.</a:t>
            </a:r>
          </a:p>
          <a:p>
            <a:r>
              <a:rPr lang="en-US" dirty="0" smtClean="0"/>
              <a:t> </a:t>
            </a:r>
            <a:r>
              <a:rPr lang="en-US" dirty="0"/>
              <a:t>Instruction and data accesses can be </a:t>
            </a:r>
            <a:r>
              <a:rPr lang="en-US" dirty="0" smtClean="0"/>
              <a:t>done in </a:t>
            </a:r>
            <a:r>
              <a:rPr lang="en-US" dirty="0"/>
              <a:t>parallel.</a:t>
            </a:r>
          </a:p>
          <a:p>
            <a:r>
              <a:rPr lang="en-US" dirty="0" smtClean="0"/>
              <a:t> </a:t>
            </a:r>
            <a:r>
              <a:rPr lang="en-US" dirty="0"/>
              <a:t>Some microcontrollers and pipelines </a:t>
            </a:r>
            <a:r>
              <a:rPr lang="en-US" dirty="0" smtClean="0"/>
              <a:t>with separate </a:t>
            </a:r>
            <a:r>
              <a:rPr lang="en-US" dirty="0"/>
              <a:t>instruction and data caches </a:t>
            </a:r>
            <a:r>
              <a:rPr lang="en-US" dirty="0" smtClean="0"/>
              <a:t>follow this </a:t>
            </a:r>
            <a:r>
              <a:rPr lang="en-US" dirty="0"/>
              <a:t>concept.	</a:t>
            </a:r>
          </a:p>
          <a:p>
            <a:r>
              <a:rPr lang="en-US" dirty="0" smtClean="0"/>
              <a:t>The </a:t>
            </a:r>
            <a:r>
              <a:rPr lang="en-US" dirty="0"/>
              <a:t>processor-memory bottleneck remains.</a:t>
            </a:r>
          </a:p>
          <a:p>
            <a:endParaRPr lang="en-US" dirty="0"/>
          </a:p>
        </p:txBody>
      </p:sp>
      <p:pic>
        <p:nvPicPr>
          <p:cNvPr id="6" name="Content Placeholder 5"/>
          <p:cNvPicPr>
            <a:picLocks noGrp="1"/>
          </p:cNvPicPr>
          <p:nvPr>
            <p:ph sz="half" idx="2"/>
          </p:nvPr>
        </p:nvPicPr>
        <p:blipFill>
          <a:blip r:embed="rId2"/>
          <a:srcRect/>
          <a:stretch>
            <a:fillRect/>
          </a:stretch>
        </p:blipFill>
        <p:spPr bwMode="auto">
          <a:xfrm>
            <a:off x="5029200" y="1981200"/>
            <a:ext cx="3861646" cy="240089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Set &amp; Addressing</a:t>
            </a:r>
            <a:endParaRPr lang="en-US" dirty="0"/>
          </a:p>
        </p:txBody>
      </p:sp>
      <p:sp>
        <p:nvSpPr>
          <p:cNvPr id="3" name="Content Placeholder 2"/>
          <p:cNvSpPr>
            <a:spLocks noGrp="1"/>
          </p:cNvSpPr>
          <p:nvPr>
            <p:ph idx="1"/>
          </p:nvPr>
        </p:nvSpPr>
        <p:spPr/>
        <p:txBody>
          <a:bodyPr/>
          <a:lstStyle/>
          <a:p>
            <a:endParaRPr lang="en-IN" dirty="0" smtClean="0"/>
          </a:p>
          <a:p>
            <a:r>
              <a:rPr lang="en-US" b="1" dirty="0" smtClean="0"/>
              <a:t> Various addressing modes</a:t>
            </a:r>
          </a:p>
          <a:p>
            <a:r>
              <a:rPr lang="en-US" b="1" dirty="0" smtClean="0"/>
              <a:t>  Machine Instruction </a:t>
            </a:r>
          </a:p>
          <a:p>
            <a:r>
              <a:rPr lang="en-US" b="1" dirty="0" smtClean="0"/>
              <a:t>Instruction Format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Program</a:t>
            </a:r>
            <a:endParaRPr lang="en-IN" dirty="0" smtClean="0"/>
          </a:p>
          <a:p>
            <a:pPr lvl="1"/>
            <a:r>
              <a:rPr lang="en-US" b="1" dirty="0" smtClean="0"/>
              <a:t>A sequence of (machine) instructions </a:t>
            </a:r>
            <a:endParaRPr lang="en-IN" dirty="0" smtClean="0"/>
          </a:p>
          <a:p>
            <a:pPr lvl="0"/>
            <a:r>
              <a:rPr lang="en-US" b="1" dirty="0" smtClean="0"/>
              <a:t>(Machine) Instruction</a:t>
            </a:r>
            <a:endParaRPr lang="en-IN" dirty="0" smtClean="0"/>
          </a:p>
          <a:p>
            <a:pPr lvl="1"/>
            <a:r>
              <a:rPr lang="en-US" b="1" dirty="0" smtClean="0"/>
              <a:t>A group of bits that tell the computer to </a:t>
            </a:r>
            <a:r>
              <a:rPr lang="en-US" b="1" i="1" dirty="0" smtClean="0"/>
              <a:t>perform a specific operation</a:t>
            </a:r>
            <a:r>
              <a:rPr lang="en-US" b="1" dirty="0" smtClean="0"/>
              <a:t> (a sequence of micro-operation) </a:t>
            </a:r>
            <a:endParaRPr lang="en-IN" dirty="0" smtClean="0"/>
          </a:p>
          <a:p>
            <a:pPr lvl="0"/>
            <a:r>
              <a:rPr lang="en-US" b="1" dirty="0" smtClean="0"/>
              <a:t>The instructions of a program, along with any needed data are stored in memory</a:t>
            </a:r>
            <a:endParaRPr lang="en-IN" dirty="0" smtClean="0"/>
          </a:p>
          <a:p>
            <a:pPr lvl="0"/>
            <a:r>
              <a:rPr lang="en-US" b="1" dirty="0" smtClean="0"/>
              <a:t>The CPU reads the next instruction from memory</a:t>
            </a:r>
            <a:endParaRPr lang="en-IN" dirty="0" smtClean="0"/>
          </a:p>
          <a:p>
            <a:pPr lvl="0"/>
            <a:r>
              <a:rPr lang="en-US" b="1" dirty="0" smtClean="0"/>
              <a:t>It is placed in an </a:t>
            </a:r>
            <a:r>
              <a:rPr lang="en-US" b="1" i="1" dirty="0" smtClean="0"/>
              <a:t>Instruction Register</a:t>
            </a:r>
            <a:r>
              <a:rPr lang="en-US" b="1" dirty="0" smtClean="0"/>
              <a:t> (IR)</a:t>
            </a:r>
            <a:endParaRPr lang="en-IN" dirty="0" smtClean="0"/>
          </a:p>
          <a:p>
            <a:pPr lvl="0"/>
            <a:r>
              <a:rPr lang="en-US" b="1" dirty="0" smtClean="0"/>
              <a:t>Control circuitry in control unit then translates the instruction into the sequence of micro operations necessary to implement it</a:t>
            </a:r>
            <a:endParaRPr lang="en-IN"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Set Architecture (ISA)</a:t>
            </a:r>
            <a:r>
              <a:rPr lang="en-IN" dirty="0" smtClean="0"/>
              <a:t/>
            </a:r>
            <a:br>
              <a:rPr lang="en-IN" dirty="0" smtClean="0"/>
            </a:br>
            <a:endParaRPr lang="en-US" dirty="0"/>
          </a:p>
        </p:txBody>
      </p:sp>
      <p:sp>
        <p:nvSpPr>
          <p:cNvPr id="3" name="Content Placeholder 2"/>
          <p:cNvSpPr>
            <a:spLocks noGrp="1"/>
          </p:cNvSpPr>
          <p:nvPr>
            <p:ph idx="1"/>
          </p:nvPr>
        </p:nvSpPr>
        <p:spPr/>
        <p:txBody>
          <a:bodyPr>
            <a:normAutofit fontScale="92500"/>
          </a:bodyPr>
          <a:lstStyle/>
          <a:p>
            <a:pPr lvl="0"/>
            <a:r>
              <a:rPr lang="en-US" b="1" dirty="0" smtClean="0"/>
              <a:t>Serves as an interface between software and hardware.</a:t>
            </a:r>
            <a:endParaRPr lang="en-IN" dirty="0" smtClean="0"/>
          </a:p>
          <a:p>
            <a:pPr lvl="0"/>
            <a:r>
              <a:rPr lang="en-US" b="1" dirty="0" smtClean="0"/>
              <a:t>Typically consists of information regarding the programmer’s view of the architecture (i.e. the registers, address and data buses, etc.).</a:t>
            </a:r>
            <a:endParaRPr lang="en-IN" dirty="0" smtClean="0"/>
          </a:p>
          <a:p>
            <a:pPr lvl="0"/>
            <a:r>
              <a:rPr lang="en-US" b="1" dirty="0" smtClean="0"/>
              <a:t>Also consists of the instruction set.</a:t>
            </a:r>
            <a:endParaRPr lang="en-IN" dirty="0" smtClean="0"/>
          </a:p>
          <a:p>
            <a:pPr lvl="0"/>
            <a:r>
              <a:rPr lang="en-US" b="1" dirty="0" smtClean="0"/>
              <a:t>Many ISA’s are not specific to a particular computer architecture.</a:t>
            </a:r>
            <a:endParaRPr lang="en-IN" dirty="0" smtClean="0"/>
          </a:p>
          <a:p>
            <a:pPr lvl="0"/>
            <a:r>
              <a:rPr lang="en-US" b="1" dirty="0" smtClean="0"/>
              <a:t> They survive across generations.</a:t>
            </a:r>
            <a:endParaRPr lang="en-IN" dirty="0" smtClean="0"/>
          </a:p>
          <a:p>
            <a:pPr lvl="0"/>
            <a:r>
              <a:rPr lang="en-US" b="1" dirty="0" smtClean="0"/>
              <a:t>Classic examples: IBM 360 series, Intel x86 series, etc. </a:t>
            </a:r>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Computer architecture </a:t>
            </a:r>
          </a:p>
        </p:txBody>
      </p:sp>
      <p:sp>
        <p:nvSpPr>
          <p:cNvPr id="3" name="Content Placeholder 2"/>
          <p:cNvSpPr>
            <a:spLocks noGrp="1"/>
          </p:cNvSpPr>
          <p:nvPr>
            <p:ph idx="1"/>
          </p:nvPr>
        </p:nvSpPr>
        <p:spPr/>
        <p:txBody>
          <a:bodyPr>
            <a:normAutofit lnSpcReduction="10000"/>
          </a:bodyPr>
          <a:lstStyle/>
          <a:p>
            <a:r>
              <a:rPr lang="en-US" dirty="0"/>
              <a:t>Computer architecture refers to those parameters of a computer system that are visible to a programmer or those parameters that have a direct impact on the logical execution of a program. </a:t>
            </a:r>
            <a:endParaRPr lang="en-US" dirty="0" smtClean="0"/>
          </a:p>
          <a:p>
            <a:r>
              <a:rPr lang="en-US" dirty="0" smtClean="0"/>
              <a:t>Examples </a:t>
            </a:r>
            <a:r>
              <a:rPr lang="en-US" dirty="0"/>
              <a:t>of architectural attributes include </a:t>
            </a:r>
            <a:r>
              <a:rPr lang="en-US" dirty="0" smtClean="0"/>
              <a:t>the</a:t>
            </a:r>
          </a:p>
          <a:p>
            <a:r>
              <a:rPr lang="en-US" dirty="0" smtClean="0"/>
              <a:t> </a:t>
            </a:r>
            <a:r>
              <a:rPr lang="en-US" dirty="0"/>
              <a:t>instruction </a:t>
            </a:r>
            <a:r>
              <a:rPr lang="en-US" dirty="0" smtClean="0"/>
              <a:t>sets</a:t>
            </a:r>
          </a:p>
          <a:p>
            <a:r>
              <a:rPr lang="en-US" dirty="0" smtClean="0"/>
              <a:t> </a:t>
            </a:r>
            <a:r>
              <a:rPr lang="en-US" dirty="0"/>
              <a:t>the number of bits used to represent different data </a:t>
            </a:r>
            <a:r>
              <a:rPr lang="en-US" dirty="0" smtClean="0"/>
              <a:t>types</a:t>
            </a:r>
          </a:p>
          <a:p>
            <a:r>
              <a:rPr lang="en-US" dirty="0" smtClean="0"/>
              <a:t> </a:t>
            </a:r>
            <a:r>
              <a:rPr lang="en-US" dirty="0"/>
              <a:t>I/O </a:t>
            </a:r>
            <a:r>
              <a:rPr lang="en-US" dirty="0" smtClean="0"/>
              <a:t>mechanisms</a:t>
            </a:r>
          </a:p>
          <a:p>
            <a:r>
              <a:rPr lang="en-US" dirty="0" smtClean="0"/>
              <a:t> </a:t>
            </a:r>
            <a:r>
              <a:rPr lang="en-US" dirty="0"/>
              <a:t>techniques for addressing memory.</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Formats</a:t>
            </a:r>
            <a:r>
              <a:rPr lang="en-IN" dirty="0" smtClean="0"/>
              <a:t/>
            </a:r>
            <a:br>
              <a:rPr lang="en-IN" dirty="0" smtClean="0"/>
            </a:br>
            <a:endParaRPr lang="en-US" dirty="0"/>
          </a:p>
        </p:txBody>
      </p:sp>
      <p:sp>
        <p:nvSpPr>
          <p:cNvPr id="3" name="Content Placeholder 2"/>
          <p:cNvSpPr>
            <a:spLocks noGrp="1"/>
          </p:cNvSpPr>
          <p:nvPr>
            <p:ph idx="1"/>
          </p:nvPr>
        </p:nvSpPr>
        <p:spPr/>
        <p:txBody>
          <a:bodyPr/>
          <a:lstStyle/>
          <a:p>
            <a:pPr lvl="0"/>
            <a:r>
              <a:rPr lang="en-US" b="1" dirty="0" smtClean="0"/>
              <a:t>Layout of bits in an instruction</a:t>
            </a:r>
            <a:endParaRPr lang="en-IN" dirty="0" smtClean="0"/>
          </a:p>
          <a:p>
            <a:pPr lvl="0"/>
            <a:r>
              <a:rPr lang="en-US" b="1" dirty="0" smtClean="0"/>
              <a:t>Includes </a:t>
            </a:r>
            <a:r>
              <a:rPr lang="en-US" b="1" dirty="0" err="1" smtClean="0"/>
              <a:t>opcode</a:t>
            </a:r>
            <a:r>
              <a:rPr lang="en-US" b="1" dirty="0" smtClean="0"/>
              <a:t> </a:t>
            </a:r>
            <a:endParaRPr lang="en-IN" dirty="0" smtClean="0"/>
          </a:p>
          <a:p>
            <a:pPr lvl="0"/>
            <a:r>
              <a:rPr lang="en-US" b="1" dirty="0" smtClean="0"/>
              <a:t>Includes (implicit or explicit) operand(s)</a:t>
            </a:r>
            <a:endParaRPr lang="en-IN" dirty="0" smtClean="0"/>
          </a:p>
          <a:p>
            <a:pPr lvl="0"/>
            <a:r>
              <a:rPr lang="en-US" b="1" dirty="0" smtClean="0"/>
              <a:t>Usually more than one instruction format in an instruction set</a:t>
            </a:r>
            <a:endParaRPr lang="en-IN"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Length</a:t>
            </a:r>
            <a:r>
              <a:rPr lang="en-IN" dirty="0" smtClean="0"/>
              <a:t/>
            </a:r>
            <a:br>
              <a:rPr lang="en-IN" dirty="0" smtClean="0"/>
            </a:br>
            <a:endParaRPr lang="en-US" dirty="0"/>
          </a:p>
        </p:txBody>
      </p:sp>
      <p:sp>
        <p:nvSpPr>
          <p:cNvPr id="3" name="Content Placeholder 2"/>
          <p:cNvSpPr>
            <a:spLocks noGrp="1"/>
          </p:cNvSpPr>
          <p:nvPr>
            <p:ph idx="1"/>
          </p:nvPr>
        </p:nvSpPr>
        <p:spPr/>
        <p:txBody>
          <a:bodyPr/>
          <a:lstStyle/>
          <a:p>
            <a:pPr lvl="0"/>
            <a:r>
              <a:rPr lang="en-US" b="1" dirty="0" smtClean="0"/>
              <a:t>Affected by and affects:</a:t>
            </a:r>
            <a:endParaRPr lang="en-IN" dirty="0" smtClean="0"/>
          </a:p>
          <a:p>
            <a:pPr lvl="1"/>
            <a:r>
              <a:rPr lang="en-US" b="1" dirty="0" smtClean="0"/>
              <a:t>Memory size</a:t>
            </a:r>
            <a:endParaRPr lang="en-IN" dirty="0" smtClean="0"/>
          </a:p>
          <a:p>
            <a:pPr lvl="1"/>
            <a:r>
              <a:rPr lang="en-US" b="1" dirty="0" smtClean="0"/>
              <a:t>Memory organization</a:t>
            </a:r>
            <a:endParaRPr lang="en-IN" dirty="0" smtClean="0"/>
          </a:p>
          <a:p>
            <a:pPr lvl="1"/>
            <a:r>
              <a:rPr lang="en-US" b="1" dirty="0" smtClean="0"/>
              <a:t>Bus structure</a:t>
            </a:r>
            <a:endParaRPr lang="en-IN" dirty="0" smtClean="0"/>
          </a:p>
          <a:p>
            <a:pPr lvl="1"/>
            <a:r>
              <a:rPr lang="en-US" b="1" dirty="0" smtClean="0"/>
              <a:t>CPU complexity</a:t>
            </a:r>
            <a:endParaRPr lang="en-IN" dirty="0" smtClean="0"/>
          </a:p>
          <a:p>
            <a:pPr lvl="1"/>
            <a:r>
              <a:rPr lang="en-US" b="1" dirty="0" smtClean="0"/>
              <a:t>CPU speed </a:t>
            </a:r>
            <a:endParaRPr lang="en-IN"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Addressing</a:t>
            </a:r>
            <a:r>
              <a:rPr lang="en-US" dirty="0" smtClean="0"/>
              <a:t>             </a:t>
            </a:r>
            <a:endParaRPr lang="en-US" dirty="0"/>
          </a:p>
        </p:txBody>
      </p:sp>
      <p:sp>
        <p:nvSpPr>
          <p:cNvPr id="3" name="Content Placeholder 2"/>
          <p:cNvSpPr>
            <a:spLocks noGrp="1"/>
          </p:cNvSpPr>
          <p:nvPr>
            <p:ph idx="1"/>
          </p:nvPr>
        </p:nvSpPr>
        <p:spPr/>
        <p:txBody>
          <a:bodyPr/>
          <a:lstStyle/>
          <a:p>
            <a:r>
              <a:rPr lang="en-US" b="1" dirty="0" smtClean="0"/>
              <a:t>We have examined the types of </a:t>
            </a:r>
            <a:r>
              <a:rPr lang="en-US" i="1" dirty="0" smtClean="0"/>
              <a:t>operands</a:t>
            </a:r>
            <a:r>
              <a:rPr lang="en-US" b="1" dirty="0" smtClean="0"/>
              <a:t> </a:t>
            </a:r>
            <a:r>
              <a:rPr lang="en-US" dirty="0" smtClean="0"/>
              <a:t>and </a:t>
            </a:r>
            <a:r>
              <a:rPr lang="en-US" i="1" dirty="0" smtClean="0"/>
              <a:t>operations</a:t>
            </a:r>
            <a:r>
              <a:rPr lang="en-US" dirty="0" smtClean="0"/>
              <a:t> that may be specified by </a:t>
            </a:r>
            <a:r>
              <a:rPr lang="en-US" i="1" dirty="0" smtClean="0"/>
              <a:t>machine instructions</a:t>
            </a:r>
            <a:r>
              <a:rPr lang="en-US" dirty="0" smtClean="0"/>
              <a:t>. Now we have to see how is the address of an operand specified, and how are the </a:t>
            </a:r>
            <a:r>
              <a:rPr lang="en-US" i="1" dirty="0" smtClean="0"/>
              <a:t>bits</a:t>
            </a:r>
            <a:r>
              <a:rPr lang="en-US" dirty="0" smtClean="0"/>
              <a:t> of an instruction organized to define the </a:t>
            </a:r>
            <a:r>
              <a:rPr lang="en-US" i="1" dirty="0" smtClean="0"/>
              <a:t>operand addresses</a:t>
            </a:r>
            <a:r>
              <a:rPr lang="en-US" dirty="0" smtClean="0"/>
              <a:t> and operation of that instruction. </a:t>
            </a:r>
            <a:endParaRPr lang="en-IN"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Modes: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most common addressing techniques are:</a:t>
            </a:r>
            <a:endParaRPr lang="en-IN" sz="3200" dirty="0" smtClean="0"/>
          </a:p>
          <a:p>
            <a:pPr lvl="1"/>
            <a:r>
              <a:rPr lang="en-US" sz="2800" dirty="0" smtClean="0"/>
              <a:t>Immediate </a:t>
            </a:r>
            <a:br>
              <a:rPr lang="en-US" sz="2800" dirty="0" smtClean="0"/>
            </a:br>
            <a:r>
              <a:rPr lang="en-US" sz="2800" dirty="0" smtClean="0"/>
              <a:t>                   </a:t>
            </a:r>
            <a:endParaRPr lang="en-IN" sz="2800" dirty="0" smtClean="0"/>
          </a:p>
          <a:p>
            <a:pPr lvl="1"/>
            <a:r>
              <a:rPr lang="en-US" sz="2800" dirty="0" smtClean="0"/>
              <a:t>Direct</a:t>
            </a:r>
            <a:br>
              <a:rPr lang="en-US" sz="2800" dirty="0" smtClean="0"/>
            </a:br>
            <a:r>
              <a:rPr lang="en-US" sz="2800" dirty="0" smtClean="0"/>
              <a:t>                      </a:t>
            </a:r>
            <a:endParaRPr lang="en-IN" sz="2800" dirty="0" smtClean="0"/>
          </a:p>
          <a:p>
            <a:pPr lvl="1"/>
            <a:r>
              <a:rPr lang="en-US" sz="2800" dirty="0" smtClean="0"/>
              <a:t>Indirect </a:t>
            </a:r>
            <a:br>
              <a:rPr lang="en-US" sz="2800" dirty="0" smtClean="0"/>
            </a:br>
            <a:r>
              <a:rPr lang="en-US" sz="2800" dirty="0" smtClean="0"/>
              <a:t>                      </a:t>
            </a:r>
            <a:endParaRPr lang="en-IN" sz="2800" dirty="0" smtClean="0"/>
          </a:p>
          <a:p>
            <a:pPr lvl="1"/>
            <a:r>
              <a:rPr lang="en-US" sz="2800" dirty="0" smtClean="0"/>
              <a:t>Register</a:t>
            </a:r>
            <a:br>
              <a:rPr lang="en-US" sz="2800" dirty="0" smtClean="0"/>
            </a:br>
            <a:r>
              <a:rPr lang="en-US" sz="2800" dirty="0" smtClean="0"/>
              <a:t>                         </a:t>
            </a:r>
            <a:endParaRPr lang="en-IN" sz="2800" dirty="0" smtClean="0"/>
          </a:p>
          <a:p>
            <a:pPr lvl="1"/>
            <a:r>
              <a:rPr lang="en-US" sz="2800" dirty="0" smtClean="0"/>
              <a:t>Register Indirect</a:t>
            </a:r>
            <a:br>
              <a:rPr lang="en-US" sz="2800" dirty="0" smtClean="0"/>
            </a:br>
            <a:r>
              <a:rPr lang="en-US" sz="2800" dirty="0" smtClean="0"/>
              <a:t>                      </a:t>
            </a:r>
            <a:endParaRPr lang="en-IN" sz="2800" dirty="0" smtClean="0"/>
          </a:p>
          <a:p>
            <a:pPr lvl="1"/>
            <a:r>
              <a:rPr lang="en-US" sz="2800" dirty="0" smtClean="0"/>
              <a:t>Displacement</a:t>
            </a:r>
            <a:br>
              <a:rPr lang="en-US" sz="2800" dirty="0" smtClean="0"/>
            </a:br>
            <a:r>
              <a:rPr lang="en-US" sz="2800" dirty="0" smtClean="0"/>
              <a:t>                    </a:t>
            </a:r>
            <a:endParaRPr lang="en-IN" sz="2800" dirty="0" smtClean="0"/>
          </a:p>
          <a:p>
            <a:pPr lvl="1"/>
            <a:r>
              <a:rPr lang="en-US" sz="2800" dirty="0" smtClean="0"/>
              <a:t>Stack </a:t>
            </a:r>
            <a:endParaRPr lang="en-IN" sz="2800"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Modes: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computer architectures provide more than one of these </a:t>
            </a:r>
            <a:r>
              <a:rPr lang="en-US" i="1" dirty="0" smtClean="0"/>
              <a:t>addressing modes</a:t>
            </a:r>
            <a:r>
              <a:rPr lang="en-US" dirty="0" smtClean="0"/>
              <a:t>. The question arises as to how the </a:t>
            </a:r>
            <a:r>
              <a:rPr lang="en-US" i="1" dirty="0" smtClean="0"/>
              <a:t>control unit</a:t>
            </a:r>
            <a:r>
              <a:rPr lang="en-US" dirty="0" smtClean="0"/>
              <a:t> can determine which addressing mode is being used in a particular instruction. Several approaches are used. Often, different </a:t>
            </a:r>
            <a:r>
              <a:rPr lang="en-US" i="1" dirty="0" err="1" smtClean="0"/>
              <a:t>opcodes</a:t>
            </a:r>
            <a:r>
              <a:rPr lang="en-US" dirty="0" smtClean="0"/>
              <a:t> will use different addressing modes. Also, one or more bits in the </a:t>
            </a:r>
            <a:r>
              <a:rPr lang="en-US" i="1" dirty="0" smtClean="0"/>
              <a:t>instruction format </a:t>
            </a:r>
            <a:r>
              <a:rPr lang="en-US" dirty="0" smtClean="0"/>
              <a:t>can be used as a </a:t>
            </a:r>
            <a:r>
              <a:rPr lang="en-US" i="1" dirty="0" smtClean="0"/>
              <a:t>mode field</a:t>
            </a:r>
            <a:r>
              <a:rPr lang="en-US" dirty="0" smtClean="0"/>
              <a:t>. The value of the mode field determines which addressing mode is to be used. </a:t>
            </a:r>
            <a:endParaRPr lang="en-IN" dirty="0" smtClean="0"/>
          </a:p>
          <a:p>
            <a:r>
              <a:rPr lang="en-US" dirty="0" smtClean="0"/>
              <a:t>What is the interpretation of </a:t>
            </a:r>
            <a:r>
              <a:rPr lang="en-US" i="1" dirty="0" smtClean="0"/>
              <a:t>effective address</a:t>
            </a:r>
            <a:r>
              <a:rPr lang="en-US" dirty="0" smtClean="0"/>
              <a:t>. In a system without virtual memory, the effective address will be either a main memory address or a register. In a virtual memory system, the effective address is a virtual address or a register. The actual mapping to a physical address is a function of the paging mechanism and is invisible to the programmer. </a:t>
            </a:r>
            <a:endParaRPr lang="en-IN"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Modes:</a:t>
            </a:r>
            <a:endParaRPr lang="en-US" dirty="0"/>
          </a:p>
        </p:txBody>
      </p:sp>
      <p:sp>
        <p:nvSpPr>
          <p:cNvPr id="3" name="Content Placeholder 2"/>
          <p:cNvSpPr>
            <a:spLocks noGrp="1"/>
          </p:cNvSpPr>
          <p:nvPr>
            <p:ph idx="1"/>
          </p:nvPr>
        </p:nvSpPr>
        <p:spPr/>
        <p:txBody>
          <a:bodyPr>
            <a:normAutofit/>
          </a:bodyPr>
          <a:lstStyle/>
          <a:p>
            <a:r>
              <a:rPr lang="en-US" dirty="0" smtClean="0"/>
              <a:t>To explain the addressing modes, we use the following notation: </a:t>
            </a:r>
          </a:p>
          <a:p>
            <a:r>
              <a:rPr lang="en-US" dirty="0" smtClean="0"/>
              <a:t> </a:t>
            </a:r>
            <a:r>
              <a:rPr lang="en-US" b="1" dirty="0" smtClean="0"/>
              <a:t>A</a:t>
            </a:r>
            <a:r>
              <a:rPr lang="en-US" dirty="0" smtClean="0"/>
              <a:t>=contents of an address field in the instruction that refers to a memory</a:t>
            </a:r>
            <a:endParaRPr lang="en-IN" dirty="0" smtClean="0"/>
          </a:p>
          <a:p>
            <a:r>
              <a:rPr lang="en-US" dirty="0" smtClean="0"/>
              <a:t> </a:t>
            </a:r>
            <a:r>
              <a:rPr lang="en-US" b="1" dirty="0" smtClean="0"/>
              <a:t>R</a:t>
            </a:r>
            <a:r>
              <a:rPr lang="en-US" dirty="0" smtClean="0"/>
              <a:t>=contents of an address field in the instruction that refers to a register</a:t>
            </a:r>
            <a:endParaRPr lang="en-IN" dirty="0" smtClean="0"/>
          </a:p>
          <a:p>
            <a:r>
              <a:rPr lang="en-US" dirty="0" smtClean="0"/>
              <a:t> </a:t>
            </a:r>
            <a:r>
              <a:rPr lang="en-US" b="1" dirty="0" smtClean="0"/>
              <a:t>EA</a:t>
            </a:r>
            <a:r>
              <a:rPr lang="en-US" dirty="0" smtClean="0"/>
              <a:t>=actual (effective) address of the location containing the referenced operand</a:t>
            </a:r>
            <a:endParaRPr lang="en-IN" dirty="0" smtClean="0"/>
          </a:p>
          <a:p>
            <a:r>
              <a:rPr lang="en-US" dirty="0" smtClean="0"/>
              <a:t> </a:t>
            </a:r>
            <a:r>
              <a:rPr lang="en-US" b="1" dirty="0" smtClean="0"/>
              <a:t>(X)</a:t>
            </a:r>
            <a:r>
              <a:rPr lang="en-US" dirty="0" smtClean="0"/>
              <a:t>=contents of location X</a:t>
            </a:r>
            <a:endParaRPr lang="en-IN" dirty="0" smtClean="0"/>
          </a:p>
          <a:p>
            <a:endParaRPr lang="en-IN"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Immediate Addressing:</a:t>
            </a:r>
            <a:r>
              <a:rPr lang="en-IN" dirty="0" smtClean="0"/>
              <a:t/>
            </a:r>
            <a:br>
              <a:rPr lang="en-IN" dirty="0" smtClean="0"/>
            </a:br>
            <a:endParaRPr lang="en-US" dirty="0"/>
          </a:p>
        </p:txBody>
      </p:sp>
      <p:sp>
        <p:nvSpPr>
          <p:cNvPr id="3" name="Content Placeholder 2"/>
          <p:cNvSpPr>
            <a:spLocks noGrp="1"/>
          </p:cNvSpPr>
          <p:nvPr>
            <p:ph idx="1"/>
          </p:nvPr>
        </p:nvSpPr>
        <p:spPr/>
        <p:txBody>
          <a:bodyPr>
            <a:normAutofit/>
          </a:bodyPr>
          <a:lstStyle/>
          <a:p>
            <a:r>
              <a:rPr lang="en-US" dirty="0" smtClean="0"/>
              <a:t>The simplest form of addressing is immediate addressing, in which the operand is actually present in the instruction:</a:t>
            </a:r>
          </a:p>
          <a:p>
            <a:r>
              <a:rPr lang="en-US" dirty="0" smtClean="0"/>
              <a:t>OPERAND   =   A </a:t>
            </a:r>
            <a:endParaRPr lang="en-IN" dirty="0" smtClean="0"/>
          </a:p>
          <a:p>
            <a:r>
              <a:rPr lang="en-US" dirty="0" smtClean="0"/>
              <a:t>This mode can be used to define and use constants or set initial values of variables. </a:t>
            </a:r>
            <a:endParaRPr lang="en-IN" dirty="0" smtClean="0"/>
          </a:p>
          <a:p>
            <a:endParaRPr lang="en-US" dirty="0"/>
          </a:p>
        </p:txBody>
      </p:sp>
      <p:pic>
        <p:nvPicPr>
          <p:cNvPr id="4" name="Picture 3" descr="img1"/>
          <p:cNvPicPr/>
          <p:nvPr/>
        </p:nvPicPr>
        <p:blipFill>
          <a:blip r:embed="rId2"/>
          <a:srcRect/>
          <a:stretch>
            <a:fillRect/>
          </a:stretch>
        </p:blipFill>
        <p:spPr bwMode="auto">
          <a:xfrm>
            <a:off x="3619500" y="4724400"/>
            <a:ext cx="3024000" cy="1044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Immediate Addressing:</a:t>
            </a:r>
            <a:r>
              <a:rPr lang="en-IN" dirty="0" smtClean="0"/>
              <a:t/>
            </a:r>
            <a:br>
              <a:rPr lang="en-IN" dirty="0" smtClean="0"/>
            </a:br>
            <a:endParaRPr lang="en-US" dirty="0"/>
          </a:p>
        </p:txBody>
      </p:sp>
      <p:sp>
        <p:nvSpPr>
          <p:cNvPr id="3" name="Content Placeholder 2"/>
          <p:cNvSpPr>
            <a:spLocks noGrp="1"/>
          </p:cNvSpPr>
          <p:nvPr>
            <p:ph idx="1"/>
          </p:nvPr>
        </p:nvSpPr>
        <p:spPr/>
        <p:txBody>
          <a:bodyPr/>
          <a:lstStyle/>
          <a:p>
            <a:r>
              <a:rPr lang="en-US" dirty="0" smtClean="0"/>
              <a:t>The advantage of immediate addressing is that no memory reference other than the instruction fetch is required to obtain the operand.</a:t>
            </a:r>
          </a:p>
          <a:p>
            <a:r>
              <a:rPr lang="en-US" dirty="0" smtClean="0"/>
              <a:t> The disadvantage is that the size of the number is restricted to the size of the address field, which, in most instruction sets, is small compared with the world length.</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Addressing:</a:t>
            </a:r>
            <a:endParaRPr lang="en-US" dirty="0"/>
          </a:p>
        </p:txBody>
      </p:sp>
      <p:sp>
        <p:nvSpPr>
          <p:cNvPr id="3" name="Content Placeholder 2"/>
          <p:cNvSpPr>
            <a:spLocks noGrp="1"/>
          </p:cNvSpPr>
          <p:nvPr>
            <p:ph idx="1"/>
          </p:nvPr>
        </p:nvSpPr>
        <p:spPr/>
        <p:txBody>
          <a:bodyPr/>
          <a:lstStyle/>
          <a:p>
            <a:r>
              <a:rPr lang="en-US" dirty="0" smtClean="0"/>
              <a:t>A very simple form of addressing is direct addressing, in which the address field contains the effective address of the operand: </a:t>
            </a:r>
            <a:endParaRPr lang="en-IN" dirty="0" smtClean="0"/>
          </a:p>
          <a:p>
            <a:r>
              <a:rPr lang="en-US" dirty="0" smtClean="0"/>
              <a:t>EA   =   A </a:t>
            </a:r>
            <a:endParaRPr lang="en-IN" dirty="0" smtClean="0"/>
          </a:p>
          <a:p>
            <a:r>
              <a:rPr lang="en-US" dirty="0" smtClean="0"/>
              <a:t>It requires only </a:t>
            </a:r>
          </a:p>
          <a:p>
            <a:pPr>
              <a:buNone/>
            </a:pPr>
            <a:r>
              <a:rPr lang="en-US" dirty="0" smtClean="0"/>
              <a:t>one memory reference</a:t>
            </a:r>
          </a:p>
          <a:p>
            <a:pPr>
              <a:buNone/>
            </a:pPr>
            <a:r>
              <a:rPr lang="en-US" dirty="0" smtClean="0"/>
              <a:t>and no special calculation. </a:t>
            </a:r>
            <a:endParaRPr lang="en-IN" dirty="0" smtClean="0"/>
          </a:p>
          <a:p>
            <a:r>
              <a:rPr lang="en-US" dirty="0" smtClean="0"/>
              <a:t>Here, 'A' indicates the memory</a:t>
            </a:r>
          </a:p>
          <a:p>
            <a:pPr>
              <a:buNone/>
            </a:pPr>
            <a:r>
              <a:rPr lang="en-US" dirty="0" smtClean="0"/>
              <a:t> address field for the operand. </a:t>
            </a:r>
            <a:endParaRPr lang="en-IN" dirty="0" smtClean="0"/>
          </a:p>
          <a:p>
            <a:endParaRPr lang="en-US" dirty="0"/>
          </a:p>
        </p:txBody>
      </p:sp>
      <p:pic>
        <p:nvPicPr>
          <p:cNvPr id="8" name="Picture 7" descr="img2"/>
          <p:cNvPicPr/>
          <p:nvPr/>
        </p:nvPicPr>
        <p:blipFill>
          <a:blip r:embed="rId2"/>
          <a:srcRect/>
          <a:stretch>
            <a:fillRect/>
          </a:stretch>
        </p:blipFill>
        <p:spPr bwMode="auto">
          <a:xfrm>
            <a:off x="5486400" y="2667000"/>
            <a:ext cx="2988000" cy="3276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Indirect Addressing: </a:t>
            </a:r>
            <a:r>
              <a:rPr lang="en-IN" dirty="0" smtClean="0"/>
              <a:t/>
            </a:r>
            <a:br>
              <a:rPr lang="en-IN" dirty="0" smtClean="0"/>
            </a:br>
            <a:endParaRPr lang="en-US" dirty="0"/>
          </a:p>
        </p:txBody>
      </p:sp>
      <p:sp>
        <p:nvSpPr>
          <p:cNvPr id="5" name="Content Placeholder 4"/>
          <p:cNvSpPr>
            <a:spLocks noGrp="1"/>
          </p:cNvSpPr>
          <p:nvPr>
            <p:ph sz="half" idx="2"/>
          </p:nvPr>
        </p:nvSpPr>
        <p:spPr>
          <a:xfrm>
            <a:off x="457200" y="1219200"/>
            <a:ext cx="4040188" cy="4906963"/>
          </a:xfrm>
        </p:spPr>
        <p:txBody>
          <a:bodyPr>
            <a:normAutofit lnSpcReduction="10000"/>
          </a:bodyPr>
          <a:lstStyle/>
          <a:p>
            <a:r>
              <a:rPr lang="en-US" dirty="0" smtClean="0"/>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 as indirect addressing: </a:t>
            </a:r>
          </a:p>
          <a:p>
            <a:r>
              <a:rPr lang="en-US" dirty="0" smtClean="0"/>
              <a:t>EA   =   (A) </a:t>
            </a:r>
            <a:endParaRPr lang="en-IN" dirty="0" smtClean="0"/>
          </a:p>
          <a:p>
            <a:pPr>
              <a:buNone/>
            </a:pPr>
            <a:endParaRPr lang="en-IN" dirty="0" smtClean="0"/>
          </a:p>
          <a:p>
            <a:endParaRPr lang="en-IN" dirty="0"/>
          </a:p>
        </p:txBody>
      </p:sp>
      <p:sp>
        <p:nvSpPr>
          <p:cNvPr id="6" name="Text Placeholder 5"/>
          <p:cNvSpPr>
            <a:spLocks noGrp="1"/>
          </p:cNvSpPr>
          <p:nvPr>
            <p:ph type="body" sz="quarter" idx="3"/>
          </p:nvPr>
        </p:nvSpPr>
        <p:spPr>
          <a:xfrm>
            <a:off x="4645025" y="1219200"/>
            <a:ext cx="4041775" cy="955675"/>
          </a:xfrm>
        </p:spPr>
        <p:txBody>
          <a:bodyPr>
            <a:normAutofit fontScale="92500" lnSpcReduction="20000"/>
          </a:bodyPr>
          <a:lstStyle/>
          <a:p>
            <a:r>
              <a:rPr lang="en-US" dirty="0" smtClean="0"/>
              <a:t>Here 'A' indicates the memory address field of the required operands.</a:t>
            </a:r>
            <a:endParaRPr lang="en-IN" dirty="0"/>
          </a:p>
        </p:txBody>
      </p:sp>
      <p:pic>
        <p:nvPicPr>
          <p:cNvPr id="9" name="Content Placeholder 8" descr="img3"/>
          <p:cNvPicPr>
            <a:picLocks noGrp="1"/>
          </p:cNvPicPr>
          <p:nvPr>
            <p:ph sz="quarter" idx="4"/>
          </p:nvPr>
        </p:nvPicPr>
        <p:blipFill>
          <a:blip r:embed="rId2"/>
          <a:srcRect/>
          <a:stretch>
            <a:fillRect/>
          </a:stretch>
        </p:blipFill>
        <p:spPr bwMode="auto">
          <a:xfrm>
            <a:off x="5105400" y="2229600"/>
            <a:ext cx="2952000" cy="295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organization </a:t>
            </a:r>
          </a:p>
        </p:txBody>
      </p:sp>
      <p:sp>
        <p:nvSpPr>
          <p:cNvPr id="3" name="Content Placeholder 2"/>
          <p:cNvSpPr>
            <a:spLocks noGrp="1"/>
          </p:cNvSpPr>
          <p:nvPr>
            <p:ph idx="1"/>
          </p:nvPr>
        </p:nvSpPr>
        <p:spPr/>
        <p:txBody>
          <a:bodyPr/>
          <a:lstStyle/>
          <a:p>
            <a:r>
              <a:rPr lang="en-US" dirty="0"/>
              <a:t>Computer organization refers to the operational units and their interconnections that realize the architectural </a:t>
            </a:r>
            <a:r>
              <a:rPr lang="en-US" dirty="0" smtClean="0"/>
              <a:t>specifications.</a:t>
            </a:r>
          </a:p>
          <a:p>
            <a:r>
              <a:rPr lang="en-US" dirty="0"/>
              <a:t>Examples of organizational attributes include </a:t>
            </a:r>
            <a:r>
              <a:rPr lang="en-US" dirty="0" smtClean="0"/>
              <a:t>those </a:t>
            </a:r>
            <a:r>
              <a:rPr lang="en-US" dirty="0"/>
              <a:t>hardware details transparent to the programmer, such as </a:t>
            </a:r>
            <a:endParaRPr lang="en-US" dirty="0" smtClean="0"/>
          </a:p>
          <a:p>
            <a:pPr lvl="1"/>
            <a:r>
              <a:rPr lang="en-US" dirty="0" smtClean="0"/>
              <a:t>control </a:t>
            </a:r>
            <a:r>
              <a:rPr lang="en-US" dirty="0"/>
              <a:t>signals, </a:t>
            </a:r>
            <a:endParaRPr lang="en-US" dirty="0" smtClean="0"/>
          </a:p>
          <a:p>
            <a:pPr lvl="1"/>
            <a:r>
              <a:rPr lang="en-US" dirty="0" smtClean="0"/>
              <a:t>interfaces </a:t>
            </a:r>
            <a:r>
              <a:rPr lang="en-US" dirty="0"/>
              <a:t>between the computer and peripherals, </a:t>
            </a:r>
            <a:r>
              <a:rPr lang="en-US" dirty="0" smtClean="0"/>
              <a:t>and </a:t>
            </a:r>
            <a:r>
              <a:rPr lang="en-US" dirty="0"/>
              <a:t>the memory technology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Addressing:</a:t>
            </a:r>
            <a:endParaRPr lang="en-IN" dirty="0"/>
          </a:p>
        </p:txBody>
      </p:sp>
      <p:sp>
        <p:nvSpPr>
          <p:cNvPr id="5" name="Content Placeholder 4"/>
          <p:cNvSpPr>
            <a:spLocks noGrp="1"/>
          </p:cNvSpPr>
          <p:nvPr>
            <p:ph sz="half" idx="1"/>
          </p:nvPr>
        </p:nvSpPr>
        <p:spPr/>
        <p:txBody>
          <a:bodyPr>
            <a:normAutofit fontScale="85000" lnSpcReduction="10000"/>
          </a:bodyPr>
          <a:lstStyle/>
          <a:p>
            <a:r>
              <a:rPr lang="en-US" dirty="0" smtClean="0"/>
              <a:t>Register addressing is similar to direct addressing. The only difference is that the address field </a:t>
            </a:r>
            <a:r>
              <a:rPr lang="en-US" dirty="0" err="1" smtClean="0"/>
              <a:t>referes</a:t>
            </a:r>
            <a:r>
              <a:rPr lang="en-US" dirty="0" smtClean="0"/>
              <a:t> to a register rather than a main memory address: </a:t>
            </a:r>
            <a:endParaRPr lang="en-IN" dirty="0" smtClean="0"/>
          </a:p>
          <a:p>
            <a:r>
              <a:rPr lang="en-US" dirty="0" smtClean="0"/>
              <a:t>EA   =   R </a:t>
            </a:r>
            <a:endParaRPr lang="en-IN" dirty="0" smtClean="0"/>
          </a:p>
          <a:p>
            <a:r>
              <a:rPr lang="en-US" dirty="0" smtClean="0"/>
              <a:t>The advantages of register addressing are that only a small address field is needed in the instruction and no memory reference is required. </a:t>
            </a:r>
            <a:endParaRPr lang="en-IN" dirty="0" smtClean="0"/>
          </a:p>
          <a:p>
            <a:endParaRPr lang="en-IN" dirty="0"/>
          </a:p>
        </p:txBody>
      </p:sp>
      <p:sp>
        <p:nvSpPr>
          <p:cNvPr id="6" name="Content Placeholder 5"/>
          <p:cNvSpPr>
            <a:spLocks noGrp="1"/>
          </p:cNvSpPr>
          <p:nvPr>
            <p:ph sz="half" idx="2"/>
          </p:nvPr>
        </p:nvSpPr>
        <p:spPr/>
        <p:txBody>
          <a:bodyPr>
            <a:normAutofit fontScale="85000" lnSpcReduction="10000"/>
          </a:bodyPr>
          <a:lstStyle/>
          <a:p>
            <a:r>
              <a:rPr lang="en-US" dirty="0" smtClean="0"/>
              <a:t>The disadvantage of register addressing is that the address space is very limited.</a:t>
            </a:r>
          </a:p>
          <a:p>
            <a:r>
              <a:rPr lang="en-US" dirty="0" smtClean="0"/>
              <a:t>'R' indicates a register where the operand is present.</a:t>
            </a:r>
            <a:endParaRPr lang="en-IN" dirty="0"/>
          </a:p>
        </p:txBody>
      </p:sp>
      <p:pic>
        <p:nvPicPr>
          <p:cNvPr id="7" name="Picture 6" descr="img4"/>
          <p:cNvPicPr/>
          <p:nvPr/>
        </p:nvPicPr>
        <p:blipFill>
          <a:blip r:embed="rId2"/>
          <a:srcRect/>
          <a:stretch>
            <a:fillRect/>
          </a:stretch>
        </p:blipFill>
        <p:spPr bwMode="auto">
          <a:xfrm>
            <a:off x="5940000" y="3793800"/>
            <a:ext cx="3204000" cy="2988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 Indirect Addressing:</a:t>
            </a: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Register indirect addressing is similar to indirect addressing, except that the address field refers to a register instead of a memory location. </a:t>
            </a:r>
            <a:br>
              <a:rPr lang="en-US" dirty="0" smtClean="0"/>
            </a:br>
            <a:r>
              <a:rPr lang="en-US" dirty="0" smtClean="0"/>
              <a:t>It requires only one memory reference and no special calculation. </a:t>
            </a:r>
            <a:endParaRPr lang="en-IN" dirty="0" smtClean="0"/>
          </a:p>
          <a:p>
            <a:r>
              <a:rPr lang="en-US" dirty="0" smtClean="0"/>
              <a:t>EA   =   (R)</a:t>
            </a:r>
          </a:p>
          <a:p>
            <a:r>
              <a:rPr lang="en-US" dirty="0" smtClean="0"/>
              <a:t>Register indirect addressing uses one less memory reference than indirect addressing. Because, the first information is available in a register which is nothing but a memory address.</a:t>
            </a:r>
            <a:endParaRPr lang="en-IN" dirty="0"/>
          </a:p>
        </p:txBody>
      </p:sp>
      <p:sp>
        <p:nvSpPr>
          <p:cNvPr id="5" name="Content Placeholder 4"/>
          <p:cNvSpPr>
            <a:spLocks noGrp="1"/>
          </p:cNvSpPr>
          <p:nvPr>
            <p:ph sz="half" idx="2"/>
          </p:nvPr>
        </p:nvSpPr>
        <p:spPr>
          <a:xfrm>
            <a:off x="4648200" y="1219200"/>
            <a:ext cx="4038600" cy="4525963"/>
          </a:xfrm>
        </p:spPr>
        <p:txBody>
          <a:bodyPr>
            <a:normAutofit fontScale="77500" lnSpcReduction="20000"/>
          </a:bodyPr>
          <a:lstStyle/>
          <a:p>
            <a:endParaRPr lang="en-IN" dirty="0" smtClean="0"/>
          </a:p>
          <a:p>
            <a:r>
              <a:rPr lang="en-US" dirty="0" smtClean="0"/>
              <a:t>From that memory location, we use to get the data or information. In general, register access is much more faster than the memory access.</a:t>
            </a:r>
            <a:endParaRPr lang="en-IN" dirty="0" smtClean="0"/>
          </a:p>
          <a:p>
            <a:endParaRPr lang="en-IN" dirty="0"/>
          </a:p>
        </p:txBody>
      </p:sp>
      <p:pic>
        <p:nvPicPr>
          <p:cNvPr id="6" name="Picture 5" descr="img5"/>
          <p:cNvPicPr/>
          <p:nvPr/>
        </p:nvPicPr>
        <p:blipFill>
          <a:blip r:embed="rId2"/>
          <a:srcRect/>
          <a:stretch>
            <a:fillRect/>
          </a:stretch>
        </p:blipFill>
        <p:spPr bwMode="auto">
          <a:xfrm>
            <a:off x="5486400" y="3505200"/>
            <a:ext cx="2808000" cy="2556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Displacement Addressing: </a:t>
            </a:r>
            <a:r>
              <a:rPr lang="en-IN" dirty="0" smtClean="0"/>
              <a:t/>
            </a:r>
            <a:br>
              <a:rPr lang="en-IN"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very powerful mode of addressing combines the capabilities of direct addressing and register indirect addressing, which is broadly categorized as displacement addressing: </a:t>
            </a:r>
            <a:endParaRPr lang="en-IN" dirty="0" smtClean="0"/>
          </a:p>
          <a:p>
            <a:r>
              <a:rPr lang="en-US" dirty="0" smtClean="0"/>
              <a:t>EA   =   A   +  (R) </a:t>
            </a:r>
            <a:endParaRPr lang="en-IN" dirty="0" smtClean="0"/>
          </a:p>
          <a:p>
            <a:r>
              <a:rPr lang="en-US" dirty="0" smtClean="0"/>
              <a:t>Displacement addressing requires that the instruction have two address fields, at least one of which is explicit. The value contained in one address field (value = A) is used directly. </a:t>
            </a:r>
          </a:p>
          <a:p>
            <a:r>
              <a:rPr lang="en-US" dirty="0" smtClean="0"/>
              <a:t>The other address field, or an implicit reference based on </a:t>
            </a:r>
            <a:r>
              <a:rPr lang="en-US" dirty="0" err="1" smtClean="0"/>
              <a:t>opcode</a:t>
            </a:r>
            <a:r>
              <a:rPr lang="en-US" dirty="0" smtClean="0"/>
              <a:t>, refers to a register whose contents are added to A to produce the effective address.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Displacement Addressing:</a:t>
            </a:r>
            <a:endParaRPr lang="en-US" dirty="0"/>
          </a:p>
        </p:txBody>
      </p:sp>
      <p:sp>
        <p:nvSpPr>
          <p:cNvPr id="3" name="Content Placeholder 2"/>
          <p:cNvSpPr>
            <a:spLocks noGrp="1"/>
          </p:cNvSpPr>
          <p:nvPr>
            <p:ph idx="1"/>
          </p:nvPr>
        </p:nvSpPr>
        <p:spPr/>
        <p:txBody>
          <a:bodyPr/>
          <a:lstStyle/>
          <a:p>
            <a:r>
              <a:rPr lang="en-US" dirty="0" smtClean="0"/>
              <a:t>Three of the most common use of displacement addressing are: </a:t>
            </a:r>
            <a:endParaRPr lang="en-IN" dirty="0" smtClean="0"/>
          </a:p>
          <a:p>
            <a:pPr lvl="0"/>
            <a:r>
              <a:rPr lang="en-US" dirty="0" smtClean="0"/>
              <a:t>Relative addressing                  </a:t>
            </a:r>
            <a:endParaRPr lang="en-IN" dirty="0" smtClean="0"/>
          </a:p>
          <a:p>
            <a:pPr lvl="0"/>
            <a:r>
              <a:rPr lang="en-US" dirty="0" smtClean="0"/>
              <a:t>Base-register addressing               </a:t>
            </a:r>
            <a:endParaRPr lang="en-IN" dirty="0" smtClean="0"/>
          </a:p>
          <a:p>
            <a:pPr lvl="0"/>
            <a:r>
              <a:rPr lang="en-US" dirty="0" smtClean="0"/>
              <a:t>Indexing </a:t>
            </a:r>
            <a:endParaRPr lang="en-IN" dirty="0" smtClean="0"/>
          </a:p>
          <a:p>
            <a:endParaRPr lang="en-US" dirty="0"/>
          </a:p>
        </p:txBody>
      </p:sp>
      <p:pic>
        <p:nvPicPr>
          <p:cNvPr id="4" name="Picture 3" descr="img6"/>
          <p:cNvPicPr/>
          <p:nvPr/>
        </p:nvPicPr>
        <p:blipFill>
          <a:blip r:embed="rId2"/>
          <a:srcRect/>
          <a:stretch>
            <a:fillRect/>
          </a:stretch>
        </p:blipFill>
        <p:spPr bwMode="auto">
          <a:xfrm>
            <a:off x="4953000" y="3257550"/>
            <a:ext cx="3528000" cy="32400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Displacement Addressing:</a:t>
            </a:r>
            <a:endParaRPr lang="en-IN" dirty="0"/>
          </a:p>
        </p:txBody>
      </p:sp>
      <p:sp>
        <p:nvSpPr>
          <p:cNvPr id="5" name="Content Placeholder 4"/>
          <p:cNvSpPr>
            <a:spLocks noGrp="1"/>
          </p:cNvSpPr>
          <p:nvPr>
            <p:ph sz="half" idx="1"/>
          </p:nvPr>
        </p:nvSpPr>
        <p:spPr/>
        <p:txBody>
          <a:bodyPr>
            <a:noAutofit/>
          </a:bodyPr>
          <a:lstStyle/>
          <a:p>
            <a:r>
              <a:rPr lang="en-US" sz="2400" b="1" dirty="0" smtClean="0"/>
              <a:t>Relative Addressing: </a:t>
            </a:r>
          </a:p>
          <a:p>
            <a:r>
              <a:rPr lang="en-US" sz="2400" dirty="0" smtClean="0"/>
              <a:t>It implicitly referenced register is the </a:t>
            </a:r>
            <a:r>
              <a:rPr lang="en-US" sz="2400" i="1" dirty="0" smtClean="0"/>
              <a:t>program counter</a:t>
            </a:r>
            <a:r>
              <a:rPr lang="en-US" sz="2400" dirty="0" smtClean="0"/>
              <a:t> (PC). </a:t>
            </a:r>
          </a:p>
          <a:p>
            <a:r>
              <a:rPr lang="en-US" sz="2400" dirty="0" smtClean="0"/>
              <a:t>That is, the current instruction address is added to the address field to produce the EA. </a:t>
            </a:r>
          </a:p>
          <a:p>
            <a:r>
              <a:rPr lang="en-US" sz="2400" dirty="0" smtClean="0"/>
              <a:t>Thus, the effective address is a displacement relative to the address of the instruction.</a:t>
            </a:r>
            <a:endParaRPr lang="en-IN" sz="2400" dirty="0" smtClean="0"/>
          </a:p>
          <a:p>
            <a:endParaRPr lang="en-IN" sz="2400" dirty="0" smtClean="0"/>
          </a:p>
          <a:p>
            <a:endParaRPr lang="en-IN" sz="2400" dirty="0"/>
          </a:p>
        </p:txBody>
      </p:sp>
      <p:sp>
        <p:nvSpPr>
          <p:cNvPr id="6" name="Content Placeholder 5"/>
          <p:cNvSpPr>
            <a:spLocks noGrp="1"/>
          </p:cNvSpPr>
          <p:nvPr>
            <p:ph sz="half" idx="2"/>
          </p:nvPr>
        </p:nvSpPr>
        <p:spPr/>
        <p:txBody>
          <a:bodyPr>
            <a:normAutofit fontScale="77500" lnSpcReduction="20000"/>
          </a:bodyPr>
          <a:lstStyle/>
          <a:p>
            <a:r>
              <a:rPr lang="en-US" b="1" dirty="0" smtClean="0"/>
              <a:t>Base-Register Addressing: </a:t>
            </a:r>
            <a:endParaRPr lang="en-IN" dirty="0" smtClean="0"/>
          </a:p>
          <a:p>
            <a:r>
              <a:rPr lang="en-US" dirty="0" smtClean="0"/>
              <a:t>The reference register contains a memory address, and the address field contains a displacement from that address. The register reference may be </a:t>
            </a:r>
            <a:r>
              <a:rPr lang="en-US" i="1" dirty="0" smtClean="0"/>
              <a:t>explicit</a:t>
            </a:r>
            <a:r>
              <a:rPr lang="en-US" dirty="0" smtClean="0"/>
              <a:t> or </a:t>
            </a:r>
            <a:r>
              <a:rPr lang="en-US" i="1" dirty="0" smtClean="0"/>
              <a:t>implicit</a:t>
            </a:r>
            <a:r>
              <a:rPr lang="en-US" dirty="0" smtClean="0"/>
              <a:t>. </a:t>
            </a:r>
            <a:endParaRPr lang="en-IN" dirty="0" smtClean="0"/>
          </a:p>
          <a:p>
            <a:r>
              <a:rPr lang="en-US" dirty="0" smtClean="0"/>
              <a:t>In some implementation, a single segment/base register is employed and is used implicitly. In others, the programmer may choose a register to hold the base address of a segment, and the instruction must reference it explicitly. </a:t>
            </a:r>
            <a:endParaRPr lang="en-IN" dirty="0" smtClean="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Indexing: </a:t>
            </a:r>
            <a:r>
              <a:rPr lang="en-IN" dirty="0" smtClean="0"/>
              <a:t/>
            </a:r>
            <a:br>
              <a:rPr lang="en-IN"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address field references a main memory address, and the reference register contains a positive displacement from that address. In this case also the register reference is sometimes explicit and sometimes implicit.</a:t>
            </a:r>
            <a:endParaRPr lang="en-IN" dirty="0" smtClean="0"/>
          </a:p>
          <a:p>
            <a:r>
              <a:rPr lang="en-US" dirty="0" smtClean="0"/>
              <a:t>Generally index register are used for iterative tasks, it is typical that there is a need to increment or decrement the index register after each reference to it. Because this is such a common operation, some system will automatically do this as part of the same instruction cycle. </a:t>
            </a:r>
            <a:endParaRPr lang="en-IN"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This is known as </a:t>
            </a:r>
            <a:r>
              <a:rPr lang="en-US" i="1" dirty="0" smtClean="0"/>
              <a:t>auto-indexing.</a:t>
            </a:r>
            <a:r>
              <a:rPr lang="en-US" dirty="0" smtClean="0"/>
              <a:t>  We may get two types of auto-indexing: </a:t>
            </a:r>
            <a:br>
              <a:rPr lang="en-US" dirty="0" smtClean="0"/>
            </a:br>
            <a:r>
              <a:rPr lang="en-US" dirty="0" smtClean="0"/>
              <a:t>            --    auto-incrementing </a:t>
            </a:r>
            <a:br>
              <a:rPr lang="en-US" dirty="0" smtClean="0"/>
            </a:br>
            <a:r>
              <a:rPr lang="en-US" dirty="0" smtClean="0"/>
              <a:t>            --    auto-decrementing.</a:t>
            </a:r>
            <a:endParaRPr lang="en-IN" dirty="0" smtClean="0"/>
          </a:p>
          <a:p>
            <a:r>
              <a:rPr lang="en-US" dirty="0" smtClean="0"/>
              <a:t>If certain registers are devoted exclusively to indexing, then auto-indexing can be invoked implicitly and automatically. </a:t>
            </a:r>
          </a:p>
          <a:p>
            <a:r>
              <a:rPr lang="en-US" dirty="0" smtClean="0"/>
              <a:t>If general purpose register are used, the auto index operation may need to be signaled by a bit in the instruction. </a:t>
            </a:r>
            <a:endParaRPr lang="en-IN"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Auto-indexing using </a:t>
            </a:r>
            <a:r>
              <a:rPr lang="en-US" i="1" dirty="0" smtClean="0"/>
              <a:t>increment</a:t>
            </a:r>
            <a:r>
              <a:rPr lang="en-US" dirty="0" smtClean="0"/>
              <a:t> can be depicted as follows: </a:t>
            </a:r>
            <a:br>
              <a:rPr lang="en-US" dirty="0" smtClean="0"/>
            </a:br>
            <a:r>
              <a:rPr lang="en-US" dirty="0" smtClean="0"/>
              <a:t>                        EA   =   (R) </a:t>
            </a:r>
            <a:br>
              <a:rPr lang="en-US" dirty="0" smtClean="0"/>
            </a:br>
            <a:r>
              <a:rPr lang="en-US" dirty="0" smtClean="0"/>
              <a:t>                        R     =  (R)  +   1</a:t>
            </a:r>
            <a:endParaRPr lang="en-IN" dirty="0" smtClean="0"/>
          </a:p>
          <a:p>
            <a:r>
              <a:rPr lang="en-US" dirty="0" smtClean="0"/>
              <a:t>Auto-indexing using </a:t>
            </a:r>
            <a:r>
              <a:rPr lang="en-US" i="1" dirty="0" smtClean="0"/>
              <a:t>decrement</a:t>
            </a:r>
            <a:r>
              <a:rPr lang="en-US" dirty="0" smtClean="0"/>
              <a:t> can be depicted as follows: </a:t>
            </a:r>
            <a:endParaRPr lang="en-IN" dirty="0" smtClean="0"/>
          </a:p>
          <a:p>
            <a:r>
              <a:rPr lang="en-US" dirty="0" smtClean="0"/>
              <a:t>R       =    (R)   -    1 </a:t>
            </a:r>
          </a:p>
          <a:p>
            <a:r>
              <a:rPr lang="en-US" dirty="0" smtClean="0"/>
              <a:t>EA     =    (R)</a:t>
            </a:r>
            <a:endParaRPr lang="en-IN"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 some machines, both </a:t>
            </a:r>
            <a:r>
              <a:rPr lang="en-US" i="1" dirty="0" smtClean="0"/>
              <a:t>indirect addressing</a:t>
            </a:r>
            <a:r>
              <a:rPr lang="en-US" dirty="0" smtClean="0"/>
              <a:t> and </a:t>
            </a:r>
            <a:r>
              <a:rPr lang="en-US" i="1" dirty="0" smtClean="0"/>
              <a:t>indexing</a:t>
            </a:r>
            <a:r>
              <a:rPr lang="en-US" dirty="0" smtClean="0"/>
              <a:t> are provided, and it is possible to employ both in the same instruction. There are two possibilities: The indexing is performed either before or after the indirection. </a:t>
            </a:r>
            <a:endParaRPr lang="en-IN" dirty="0" smtClean="0"/>
          </a:p>
          <a:p>
            <a:r>
              <a:rPr lang="en-US" dirty="0" smtClean="0"/>
              <a:t>If indexing is performed after the indirection, it is termed </a:t>
            </a:r>
            <a:r>
              <a:rPr lang="en-US" i="1" dirty="0" err="1" smtClean="0"/>
              <a:t>postindexing</a:t>
            </a:r>
            <a:r>
              <a:rPr lang="en-US" dirty="0" smtClean="0"/>
              <a:t> </a:t>
            </a:r>
            <a:endParaRPr lang="en-IN" dirty="0" smtClean="0"/>
          </a:p>
          <a:p>
            <a:r>
              <a:rPr lang="en-US" dirty="0" smtClean="0"/>
              <a:t>EA     =   (A)    +   (R) </a:t>
            </a:r>
            <a:endParaRPr lang="en-IN" dirty="0" smtClean="0"/>
          </a:p>
          <a:p>
            <a:r>
              <a:rPr lang="en-US" dirty="0" smtClean="0"/>
              <a:t>First, the contents of the address field are used to access a memory location containing an address. This address is then indexed by the register value.</a:t>
            </a:r>
            <a:endParaRPr lang="en-IN" dirty="0" smtClean="0"/>
          </a:p>
          <a:p>
            <a:r>
              <a:rPr lang="en-US" dirty="0" smtClean="0"/>
              <a:t>With </a:t>
            </a:r>
            <a:r>
              <a:rPr lang="en-US" dirty="0" err="1" smtClean="0"/>
              <a:t>preindexing</a:t>
            </a:r>
            <a:r>
              <a:rPr lang="en-US" dirty="0" smtClean="0"/>
              <a:t>, the indexing is performed before the indirection: </a:t>
            </a:r>
            <a:endParaRPr lang="en-IN" dirty="0" smtClean="0"/>
          </a:p>
          <a:p>
            <a:r>
              <a:rPr lang="en-US" dirty="0" smtClean="0"/>
              <a:t>EA    =    ( A    +    (R) ) </a:t>
            </a:r>
            <a:endParaRPr lang="en-IN" dirty="0" smtClean="0"/>
          </a:p>
          <a:p>
            <a:r>
              <a:rPr lang="en-US" dirty="0" smtClean="0"/>
              <a:t>  An address is calculated, the calculated address contains not the operand, but the address of the operand. </a:t>
            </a:r>
            <a:endParaRPr lang="en-IN"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Stack Addressing: </a:t>
            </a:r>
            <a:r>
              <a:rPr lang="en-IN" dirty="0" smtClean="0"/>
              <a:t/>
            </a:r>
            <a:br>
              <a:rPr lang="en-IN"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stack is a linear array or list of locations. It is sometimes referred to as a </a:t>
            </a:r>
            <a:r>
              <a:rPr lang="en-US" i="1" dirty="0" smtClean="0"/>
              <a:t>pushdown list</a:t>
            </a:r>
            <a:r>
              <a:rPr lang="en-US" dirty="0" smtClean="0"/>
              <a:t> or </a:t>
            </a:r>
            <a:r>
              <a:rPr lang="en-US" i="1" dirty="0" smtClean="0"/>
              <a:t>last-in-first-out queue</a:t>
            </a:r>
            <a:r>
              <a:rPr lang="en-US" dirty="0" smtClean="0"/>
              <a:t>. A stack is a reserved block of locations. Items are appended to the top of the stack so that, at any given time, the block is partially filled. Associated with the stack is a pointer whose value is the address of the top of the stack. The stack pointer is maintained in a register. Thus, references to stack locations in memory are in fact register indirect addresses. </a:t>
            </a:r>
            <a:endParaRPr lang="en-IN" dirty="0" smtClean="0"/>
          </a:p>
          <a:p>
            <a:r>
              <a:rPr lang="en-US" dirty="0" smtClean="0"/>
              <a:t>The stack mode of addressing is a form of implied addressing. The machine instructions need not include a memory reference but implicitly operate on the top of the stack.</a:t>
            </a: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200" dirty="0"/>
              <a:t> </a:t>
            </a:r>
            <a:r>
              <a:rPr lang="en-US" sz="3200" b="1" dirty="0"/>
              <a:t>Figure 1.1:</a:t>
            </a:r>
            <a:r>
              <a:rPr lang="en-US" sz="3200" dirty="0"/>
              <a:t> Basic Unit of a Computer </a:t>
            </a:r>
            <a:br>
              <a:rPr lang="en-US" sz="3200" dirty="0"/>
            </a:br>
            <a:endParaRPr lang="en-US" sz="3200" dirty="0"/>
          </a:p>
        </p:txBody>
      </p:sp>
      <p:sp>
        <p:nvSpPr>
          <p:cNvPr id="3" name="Content Placeholder 2"/>
          <p:cNvSpPr>
            <a:spLocks noGrp="1"/>
          </p:cNvSpPr>
          <p:nvPr>
            <p:ph idx="1"/>
          </p:nvPr>
        </p:nvSpPr>
        <p:spPr/>
        <p:txBody>
          <a:bodyPr/>
          <a:lstStyle/>
          <a:p>
            <a:r>
              <a:rPr lang="en-US" b="1" dirty="0"/>
              <a:t>Central Processor </a:t>
            </a:r>
            <a:r>
              <a:rPr lang="en-US" b="1" dirty="0" smtClean="0"/>
              <a:t>Unit</a:t>
            </a:r>
            <a:r>
              <a:rPr lang="en-US" b="1" dirty="0"/>
              <a:t>          </a:t>
            </a:r>
            <a:endParaRPr lang="en-US" sz="2200" dirty="0"/>
          </a:p>
          <a:p>
            <a:r>
              <a:rPr lang="en-US" b="1" dirty="0"/>
              <a:t>Input </a:t>
            </a:r>
            <a:r>
              <a:rPr lang="en-US" b="1" dirty="0" smtClean="0"/>
              <a:t>Unit</a:t>
            </a:r>
            <a:r>
              <a:rPr lang="en-US" b="1" dirty="0"/>
              <a:t>                  </a:t>
            </a:r>
            <a:endParaRPr lang="en-US" sz="2200" dirty="0"/>
          </a:p>
          <a:p>
            <a:r>
              <a:rPr lang="en-US" b="1" dirty="0"/>
              <a:t>Output </a:t>
            </a:r>
            <a:r>
              <a:rPr lang="en-US" b="1" dirty="0" smtClean="0"/>
              <a:t>Unit</a:t>
            </a:r>
          </a:p>
          <a:p>
            <a:r>
              <a:rPr lang="en-US" b="1" dirty="0" smtClean="0"/>
              <a:t>Memory</a:t>
            </a:r>
            <a:r>
              <a:rPr lang="en-US" b="1" dirty="0"/>
              <a:t> Unit </a:t>
            </a:r>
            <a:endParaRPr lang="en-US" dirty="0"/>
          </a:p>
        </p:txBody>
      </p:sp>
      <p:pic>
        <p:nvPicPr>
          <p:cNvPr id="7" name="Picture 6" descr="http://nptel.iitm.ac.in/courses/Webcourse-contents/IIT-%20Guwahati/comp_org_arc/web/module01_introduction/lecture_01/pic/pic1.gif"/>
          <p:cNvPicPr/>
          <p:nvPr/>
        </p:nvPicPr>
        <p:blipFill>
          <a:blip r:embed="rId2"/>
          <a:srcRect/>
          <a:stretch>
            <a:fillRect/>
          </a:stretch>
        </p:blipFill>
        <p:spPr bwMode="auto">
          <a:xfrm>
            <a:off x="3581400" y="2362200"/>
            <a:ext cx="4419600" cy="32004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two address instruction available at memory location 200. 1</a:t>
            </a:r>
            <a:r>
              <a:rPr lang="en-US" baseline="30000" dirty="0" smtClean="0"/>
              <a:t>st</a:t>
            </a:r>
            <a:r>
              <a:rPr lang="en-US" dirty="0" smtClean="0"/>
              <a:t> word  ” LOAD  AC” and mode stored at location 200 with its address field at location 201. The address field has the value 500. Pc has the value 200 for fetching the instruction .The processor register R1 contains the number 400, index register has value 100. AC receives the operand after the instruction executed.</a:t>
            </a:r>
          </a:p>
          <a:p>
            <a:r>
              <a:rPr lang="en-US" dirty="0" smtClean="0"/>
              <a:t> Evaluate the effective address of operand  and content of accumulator after this statement if the addressing mode of the instruction is  as follows </a:t>
            </a:r>
            <a:r>
              <a:rPr lang="en-US" b="1" dirty="0" err="1" smtClean="0"/>
              <a:t>i</a:t>
            </a:r>
            <a:r>
              <a:rPr lang="en-US" b="1" dirty="0" smtClean="0"/>
              <a:t>)</a:t>
            </a:r>
            <a:r>
              <a:rPr lang="en-US" dirty="0" smtClean="0"/>
              <a:t> direct </a:t>
            </a:r>
            <a:r>
              <a:rPr lang="en-US" b="1" dirty="0" smtClean="0"/>
              <a:t>ii)</a:t>
            </a:r>
            <a:r>
              <a:rPr lang="en-US" dirty="0" smtClean="0"/>
              <a:t> immediate </a:t>
            </a:r>
            <a:r>
              <a:rPr lang="en-US" b="1" dirty="0" smtClean="0"/>
              <a:t>iii)</a:t>
            </a:r>
            <a:r>
              <a:rPr lang="en-US" dirty="0" smtClean="0"/>
              <a:t> relative </a:t>
            </a:r>
            <a:r>
              <a:rPr lang="en-US" b="1" dirty="0" smtClean="0"/>
              <a:t>iv)</a:t>
            </a:r>
            <a:r>
              <a:rPr lang="en-US" dirty="0" smtClean="0"/>
              <a:t> register indirect </a:t>
            </a:r>
            <a:r>
              <a:rPr lang="en-US" b="1" dirty="0" smtClean="0"/>
              <a:t> v)</a:t>
            </a:r>
            <a:r>
              <a:rPr lang="en-US" dirty="0" smtClean="0"/>
              <a:t>index vi)Register vii)Auto increment viii) Auto decrement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84195" y="1066800"/>
            <a:ext cx="6964405" cy="5280956"/>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53912" y="1447801"/>
            <a:ext cx="7384173" cy="511123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SimSun" pitchFamily="2" charset="-122"/>
              </a:rPr>
              <a:t>Addressing Modes</a:t>
            </a:r>
          </a:p>
        </p:txBody>
      </p:sp>
      <p:sp>
        <p:nvSpPr>
          <p:cNvPr id="52227" name="Rectangle 3"/>
          <p:cNvSpPr>
            <a:spLocks noGrp="1" noChangeArrowheads="1"/>
          </p:cNvSpPr>
          <p:nvPr>
            <p:ph type="body" idx="1"/>
          </p:nvPr>
        </p:nvSpPr>
        <p:spPr>
          <a:xfrm>
            <a:off x="0" y="1719263"/>
            <a:ext cx="2057400" cy="2776537"/>
          </a:xfrm>
        </p:spPr>
        <p:txBody>
          <a:bodyPr/>
          <a:lstStyle/>
          <a:p>
            <a:pPr eaLnBrk="1" hangingPunct="1">
              <a:lnSpc>
                <a:spcPct val="80000"/>
              </a:lnSpc>
            </a:pPr>
            <a:r>
              <a:rPr lang="en-US" altLang="zh-CN" sz="1900" smtClean="0">
                <a:ea typeface="SimSun" pitchFamily="2" charset="-122"/>
              </a:rPr>
              <a:t>The different ways in which the location of an operand is specified in an instruction are referred to as addressing modes.</a:t>
            </a:r>
          </a:p>
        </p:txBody>
      </p:sp>
      <p:sp>
        <p:nvSpPr>
          <p:cNvPr id="52228" name="Rectangle 4"/>
          <p:cNvSpPr>
            <a:spLocks noChangeArrowheads="1"/>
          </p:cNvSpPr>
          <p:nvPr/>
        </p:nvSpPr>
        <p:spPr bwMode="auto">
          <a:xfrm>
            <a:off x="2268538" y="1392238"/>
            <a:ext cx="5654675" cy="1587"/>
          </a:xfrm>
          <a:prstGeom prst="rect">
            <a:avLst/>
          </a:prstGeom>
          <a:solidFill>
            <a:srgbClr val="000000"/>
          </a:solidFill>
          <a:ln w="0">
            <a:solidFill>
              <a:srgbClr val="000000"/>
            </a:solidFill>
            <a:miter lim="800000"/>
            <a:headEnd/>
            <a:tailEnd/>
          </a:ln>
        </p:spPr>
        <p:txBody>
          <a:bodyPr/>
          <a:lstStyle/>
          <a:p>
            <a:endParaRPr lang="en-US"/>
          </a:p>
        </p:txBody>
      </p:sp>
      <p:sp>
        <p:nvSpPr>
          <p:cNvPr id="52229" name="Rectangle 5"/>
          <p:cNvSpPr>
            <a:spLocks noChangeArrowheads="1"/>
          </p:cNvSpPr>
          <p:nvPr/>
        </p:nvSpPr>
        <p:spPr bwMode="auto">
          <a:xfrm>
            <a:off x="2268538" y="1511300"/>
            <a:ext cx="52070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Name</a:t>
            </a:r>
            <a:endParaRPr lang="en-US" altLang="zh-CN" sz="2400">
              <a:latin typeface="Times New Roman" pitchFamily="18" charset="0"/>
              <a:ea typeface="SimSun" pitchFamily="2" charset="-122"/>
            </a:endParaRPr>
          </a:p>
        </p:txBody>
      </p:sp>
      <p:sp>
        <p:nvSpPr>
          <p:cNvPr id="52230" name="Rectangle 6"/>
          <p:cNvSpPr>
            <a:spLocks noChangeArrowheads="1"/>
          </p:cNvSpPr>
          <p:nvPr/>
        </p:nvSpPr>
        <p:spPr bwMode="auto">
          <a:xfrm>
            <a:off x="3886200" y="1511300"/>
            <a:ext cx="62706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Assem</a:t>
            </a:r>
            <a:endParaRPr lang="en-US" altLang="zh-CN" sz="2400">
              <a:latin typeface="Times New Roman" pitchFamily="18" charset="0"/>
              <a:ea typeface="SimSun" pitchFamily="2" charset="-122"/>
            </a:endParaRPr>
          </a:p>
        </p:txBody>
      </p:sp>
      <p:sp>
        <p:nvSpPr>
          <p:cNvPr id="52231" name="Rectangle 7"/>
          <p:cNvSpPr>
            <a:spLocks noChangeArrowheads="1"/>
          </p:cNvSpPr>
          <p:nvPr/>
        </p:nvSpPr>
        <p:spPr bwMode="auto">
          <a:xfrm>
            <a:off x="4495800" y="1511300"/>
            <a:ext cx="349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bler</a:t>
            </a:r>
            <a:endParaRPr lang="en-US" altLang="zh-CN" sz="2400">
              <a:latin typeface="Times New Roman" pitchFamily="18" charset="0"/>
              <a:ea typeface="SimSun" pitchFamily="2" charset="-122"/>
            </a:endParaRPr>
          </a:p>
        </p:txBody>
      </p:sp>
      <p:sp>
        <p:nvSpPr>
          <p:cNvPr id="52232" name="Rectangle 8"/>
          <p:cNvSpPr>
            <a:spLocks noChangeArrowheads="1"/>
          </p:cNvSpPr>
          <p:nvPr/>
        </p:nvSpPr>
        <p:spPr bwMode="auto">
          <a:xfrm>
            <a:off x="4972050" y="1511300"/>
            <a:ext cx="32861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syn</a:t>
            </a:r>
            <a:endParaRPr lang="en-US" altLang="zh-CN" sz="2400">
              <a:latin typeface="Times New Roman" pitchFamily="18" charset="0"/>
              <a:ea typeface="SimSun" pitchFamily="2" charset="-122"/>
            </a:endParaRPr>
          </a:p>
        </p:txBody>
      </p:sp>
      <p:sp>
        <p:nvSpPr>
          <p:cNvPr id="52233" name="Rectangle 9"/>
          <p:cNvSpPr>
            <a:spLocks noChangeArrowheads="1"/>
          </p:cNvSpPr>
          <p:nvPr/>
        </p:nvSpPr>
        <p:spPr bwMode="auto">
          <a:xfrm>
            <a:off x="5286375" y="1511300"/>
            <a:ext cx="2762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tax</a:t>
            </a:r>
            <a:endParaRPr lang="en-US" altLang="zh-CN" sz="2400">
              <a:latin typeface="Times New Roman" pitchFamily="18" charset="0"/>
              <a:ea typeface="SimSun" pitchFamily="2" charset="-122"/>
            </a:endParaRPr>
          </a:p>
        </p:txBody>
      </p:sp>
      <p:sp>
        <p:nvSpPr>
          <p:cNvPr id="52234" name="Rectangle 10"/>
          <p:cNvSpPr>
            <a:spLocks noChangeArrowheads="1"/>
          </p:cNvSpPr>
          <p:nvPr/>
        </p:nvSpPr>
        <p:spPr bwMode="auto">
          <a:xfrm>
            <a:off x="5899150" y="1511300"/>
            <a:ext cx="10477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Addressing</a:t>
            </a:r>
            <a:endParaRPr lang="en-US" altLang="zh-CN" sz="2400">
              <a:latin typeface="Times New Roman" pitchFamily="18" charset="0"/>
              <a:ea typeface="SimSun" pitchFamily="2" charset="-122"/>
            </a:endParaRPr>
          </a:p>
        </p:txBody>
      </p:sp>
      <p:sp>
        <p:nvSpPr>
          <p:cNvPr id="52235" name="Rectangle 11"/>
          <p:cNvSpPr>
            <a:spLocks noChangeArrowheads="1"/>
          </p:cNvSpPr>
          <p:nvPr/>
        </p:nvSpPr>
        <p:spPr bwMode="auto">
          <a:xfrm>
            <a:off x="6946900" y="1511300"/>
            <a:ext cx="74930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Computer Modern" charset="0"/>
                <a:ea typeface="SimSun" pitchFamily="2" charset="-122"/>
              </a:rPr>
              <a:t>function</a:t>
            </a:r>
            <a:endParaRPr lang="en-US" altLang="zh-CN" sz="2400">
              <a:latin typeface="Times New Roman" pitchFamily="18" charset="0"/>
              <a:ea typeface="SimSun" pitchFamily="2" charset="-122"/>
            </a:endParaRPr>
          </a:p>
        </p:txBody>
      </p:sp>
      <p:sp>
        <p:nvSpPr>
          <p:cNvPr id="52236" name="Rectangle 12"/>
          <p:cNvSpPr>
            <a:spLocks noChangeArrowheads="1"/>
          </p:cNvSpPr>
          <p:nvPr/>
        </p:nvSpPr>
        <p:spPr bwMode="auto">
          <a:xfrm>
            <a:off x="2268538" y="1939925"/>
            <a:ext cx="5654675" cy="1588"/>
          </a:xfrm>
          <a:prstGeom prst="rect">
            <a:avLst/>
          </a:prstGeom>
          <a:solidFill>
            <a:srgbClr val="000000"/>
          </a:solidFill>
          <a:ln w="0">
            <a:solidFill>
              <a:srgbClr val="000000"/>
            </a:solidFill>
            <a:miter lim="800000"/>
            <a:headEnd/>
            <a:tailEnd/>
          </a:ln>
        </p:spPr>
        <p:txBody>
          <a:bodyPr/>
          <a:lstStyle/>
          <a:p>
            <a:endParaRPr lang="en-US"/>
          </a:p>
        </p:txBody>
      </p:sp>
      <p:sp>
        <p:nvSpPr>
          <p:cNvPr id="52237" name="Rectangle 13"/>
          <p:cNvSpPr>
            <a:spLocks noChangeArrowheads="1"/>
          </p:cNvSpPr>
          <p:nvPr/>
        </p:nvSpPr>
        <p:spPr bwMode="auto">
          <a:xfrm>
            <a:off x="2268538" y="2019300"/>
            <a:ext cx="8905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Immediate</a:t>
            </a:r>
            <a:endParaRPr lang="en-US" altLang="zh-CN" sz="2400">
              <a:latin typeface="Times New Roman" pitchFamily="18" charset="0"/>
              <a:ea typeface="SimSun" pitchFamily="2" charset="-122"/>
            </a:endParaRPr>
          </a:p>
        </p:txBody>
      </p:sp>
      <p:sp>
        <p:nvSpPr>
          <p:cNvPr id="52238" name="Rectangle 14"/>
          <p:cNvSpPr>
            <a:spLocks noChangeArrowheads="1"/>
          </p:cNvSpPr>
          <p:nvPr/>
        </p:nvSpPr>
        <p:spPr bwMode="auto">
          <a:xfrm>
            <a:off x="3990975" y="2019300"/>
            <a:ext cx="23336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#V</a:t>
            </a:r>
            <a:endParaRPr lang="en-US" altLang="zh-CN" sz="2400">
              <a:latin typeface="Times New Roman" pitchFamily="18" charset="0"/>
              <a:ea typeface="SimSun" pitchFamily="2" charset="-122"/>
            </a:endParaRPr>
          </a:p>
        </p:txBody>
      </p:sp>
      <p:sp>
        <p:nvSpPr>
          <p:cNvPr id="52239" name="Rectangle 15"/>
          <p:cNvSpPr>
            <a:spLocks noChangeArrowheads="1"/>
          </p:cNvSpPr>
          <p:nvPr/>
        </p:nvSpPr>
        <p:spPr bwMode="auto">
          <a:xfrm>
            <a:off x="4217988" y="2019300"/>
            <a:ext cx="361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alue</a:t>
            </a:r>
            <a:endParaRPr lang="en-US" altLang="zh-CN" sz="2400">
              <a:latin typeface="Times New Roman" pitchFamily="18" charset="0"/>
              <a:ea typeface="SimSun" pitchFamily="2" charset="-122"/>
            </a:endParaRPr>
          </a:p>
        </p:txBody>
      </p:sp>
      <p:sp>
        <p:nvSpPr>
          <p:cNvPr id="52240" name="Rectangle 16"/>
          <p:cNvSpPr>
            <a:spLocks noChangeArrowheads="1"/>
          </p:cNvSpPr>
          <p:nvPr/>
        </p:nvSpPr>
        <p:spPr bwMode="auto">
          <a:xfrm>
            <a:off x="5937250" y="20193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Op</a:t>
            </a:r>
            <a:endParaRPr lang="en-US" altLang="zh-CN" sz="2400">
              <a:latin typeface="Times New Roman" pitchFamily="18" charset="0"/>
              <a:ea typeface="SimSun" pitchFamily="2" charset="-122"/>
            </a:endParaRPr>
          </a:p>
        </p:txBody>
      </p:sp>
      <p:sp>
        <p:nvSpPr>
          <p:cNvPr id="52241" name="Rectangle 17"/>
          <p:cNvSpPr>
            <a:spLocks noChangeArrowheads="1"/>
          </p:cNvSpPr>
          <p:nvPr/>
        </p:nvSpPr>
        <p:spPr bwMode="auto">
          <a:xfrm>
            <a:off x="6216650" y="2019300"/>
            <a:ext cx="488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erand</a:t>
            </a:r>
            <a:endParaRPr lang="en-US" altLang="zh-CN" sz="2400">
              <a:latin typeface="Times New Roman" pitchFamily="18" charset="0"/>
              <a:ea typeface="SimSun" pitchFamily="2" charset="-122"/>
            </a:endParaRPr>
          </a:p>
        </p:txBody>
      </p:sp>
      <p:sp>
        <p:nvSpPr>
          <p:cNvPr id="52242" name="Rectangle 18"/>
          <p:cNvSpPr>
            <a:spLocks noChangeArrowheads="1"/>
          </p:cNvSpPr>
          <p:nvPr/>
        </p:nvSpPr>
        <p:spPr bwMode="auto">
          <a:xfrm>
            <a:off x="6746875" y="20288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43" name="Rectangle 19"/>
          <p:cNvSpPr>
            <a:spLocks noChangeArrowheads="1"/>
          </p:cNvSpPr>
          <p:nvPr/>
        </p:nvSpPr>
        <p:spPr bwMode="auto">
          <a:xfrm>
            <a:off x="6911975" y="2028825"/>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V</a:t>
            </a:r>
            <a:endParaRPr lang="en-US" altLang="zh-CN" sz="2400">
              <a:latin typeface="Times New Roman" pitchFamily="18" charset="0"/>
              <a:ea typeface="SimSun" pitchFamily="2" charset="-122"/>
            </a:endParaRPr>
          </a:p>
        </p:txBody>
      </p:sp>
      <p:sp>
        <p:nvSpPr>
          <p:cNvPr id="52244" name="Rectangle 20"/>
          <p:cNvSpPr>
            <a:spLocks noChangeArrowheads="1"/>
          </p:cNvSpPr>
          <p:nvPr/>
        </p:nvSpPr>
        <p:spPr bwMode="auto">
          <a:xfrm>
            <a:off x="7029450" y="2028825"/>
            <a:ext cx="361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alue</a:t>
            </a:r>
            <a:endParaRPr lang="en-US" altLang="zh-CN" sz="2400">
              <a:latin typeface="Times New Roman" pitchFamily="18" charset="0"/>
              <a:ea typeface="SimSun" pitchFamily="2" charset="-122"/>
            </a:endParaRPr>
          </a:p>
        </p:txBody>
      </p:sp>
      <p:sp>
        <p:nvSpPr>
          <p:cNvPr id="52245" name="Rectangle 21"/>
          <p:cNvSpPr>
            <a:spLocks noChangeArrowheads="1"/>
          </p:cNvSpPr>
          <p:nvPr/>
        </p:nvSpPr>
        <p:spPr bwMode="auto">
          <a:xfrm>
            <a:off x="2268538" y="2390775"/>
            <a:ext cx="711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Register</a:t>
            </a:r>
            <a:endParaRPr lang="en-US" altLang="zh-CN" sz="2400">
              <a:latin typeface="Times New Roman" pitchFamily="18" charset="0"/>
              <a:ea typeface="SimSun" pitchFamily="2" charset="-122"/>
            </a:endParaRPr>
          </a:p>
        </p:txBody>
      </p:sp>
      <p:sp>
        <p:nvSpPr>
          <p:cNvPr id="52246" name="Rectangle 22"/>
          <p:cNvSpPr>
            <a:spLocks noChangeArrowheads="1"/>
          </p:cNvSpPr>
          <p:nvPr/>
        </p:nvSpPr>
        <p:spPr bwMode="auto">
          <a:xfrm>
            <a:off x="3990975" y="239077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47" name="Rectangle 23"/>
          <p:cNvSpPr>
            <a:spLocks noChangeArrowheads="1"/>
          </p:cNvSpPr>
          <p:nvPr/>
        </p:nvSpPr>
        <p:spPr bwMode="auto">
          <a:xfrm>
            <a:off x="4146550" y="239077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48" name="Rectangle 24"/>
          <p:cNvSpPr>
            <a:spLocks noChangeArrowheads="1"/>
          </p:cNvSpPr>
          <p:nvPr/>
        </p:nvSpPr>
        <p:spPr bwMode="auto">
          <a:xfrm>
            <a:off x="5946775" y="2390775"/>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49" name="Rectangle 25"/>
          <p:cNvSpPr>
            <a:spLocks noChangeArrowheads="1"/>
          </p:cNvSpPr>
          <p:nvPr/>
        </p:nvSpPr>
        <p:spPr bwMode="auto">
          <a:xfrm>
            <a:off x="6261100" y="239077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50" name="Rectangle 26"/>
          <p:cNvSpPr>
            <a:spLocks noChangeArrowheads="1"/>
          </p:cNvSpPr>
          <p:nvPr/>
        </p:nvSpPr>
        <p:spPr bwMode="auto">
          <a:xfrm>
            <a:off x="6477000" y="239077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51" name="Rectangle 27"/>
          <p:cNvSpPr>
            <a:spLocks noChangeArrowheads="1"/>
          </p:cNvSpPr>
          <p:nvPr/>
        </p:nvSpPr>
        <p:spPr bwMode="auto">
          <a:xfrm>
            <a:off x="6613525" y="239077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52" name="Rectangle 28"/>
          <p:cNvSpPr>
            <a:spLocks noChangeArrowheads="1"/>
          </p:cNvSpPr>
          <p:nvPr/>
        </p:nvSpPr>
        <p:spPr bwMode="auto">
          <a:xfrm>
            <a:off x="2268538" y="2782888"/>
            <a:ext cx="74295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Absolute</a:t>
            </a:r>
            <a:endParaRPr lang="en-US" altLang="zh-CN" sz="2400">
              <a:latin typeface="Times New Roman" pitchFamily="18" charset="0"/>
              <a:ea typeface="SimSun" pitchFamily="2" charset="-122"/>
            </a:endParaRPr>
          </a:p>
        </p:txBody>
      </p:sp>
      <p:sp>
        <p:nvSpPr>
          <p:cNvPr id="52253" name="Rectangle 29"/>
          <p:cNvSpPr>
            <a:spLocks noChangeArrowheads="1"/>
          </p:cNvSpPr>
          <p:nvPr/>
        </p:nvSpPr>
        <p:spPr bwMode="auto">
          <a:xfrm>
            <a:off x="3033713" y="2782888"/>
            <a:ext cx="6254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(Direct)</a:t>
            </a:r>
            <a:endParaRPr lang="en-US" altLang="zh-CN" sz="2400">
              <a:latin typeface="Times New Roman" pitchFamily="18" charset="0"/>
              <a:ea typeface="SimSun" pitchFamily="2" charset="-122"/>
            </a:endParaRPr>
          </a:p>
        </p:txBody>
      </p:sp>
      <p:sp>
        <p:nvSpPr>
          <p:cNvPr id="52254" name="Rectangle 30"/>
          <p:cNvSpPr>
            <a:spLocks noChangeArrowheads="1"/>
          </p:cNvSpPr>
          <p:nvPr/>
        </p:nvSpPr>
        <p:spPr bwMode="auto">
          <a:xfrm>
            <a:off x="3990975" y="2782888"/>
            <a:ext cx="392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52255" name="Rectangle 31"/>
          <p:cNvSpPr>
            <a:spLocks noChangeArrowheads="1"/>
          </p:cNvSpPr>
          <p:nvPr/>
        </p:nvSpPr>
        <p:spPr bwMode="auto">
          <a:xfrm>
            <a:off x="5946775" y="2782888"/>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56" name="Rectangle 32"/>
          <p:cNvSpPr>
            <a:spLocks noChangeArrowheads="1"/>
          </p:cNvSpPr>
          <p:nvPr/>
        </p:nvSpPr>
        <p:spPr bwMode="auto">
          <a:xfrm>
            <a:off x="6261100" y="278288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57" name="Rectangle 33"/>
          <p:cNvSpPr>
            <a:spLocks noChangeArrowheads="1"/>
          </p:cNvSpPr>
          <p:nvPr/>
        </p:nvSpPr>
        <p:spPr bwMode="auto">
          <a:xfrm>
            <a:off x="6477000" y="2782888"/>
            <a:ext cx="392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52258" name="Rectangle 34"/>
          <p:cNvSpPr>
            <a:spLocks noChangeArrowheads="1"/>
          </p:cNvSpPr>
          <p:nvPr/>
        </p:nvSpPr>
        <p:spPr bwMode="auto">
          <a:xfrm>
            <a:off x="2268538" y="3173413"/>
            <a:ext cx="6254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Indirect</a:t>
            </a:r>
            <a:endParaRPr lang="en-US" altLang="zh-CN" sz="2400">
              <a:latin typeface="Times New Roman" pitchFamily="18" charset="0"/>
              <a:ea typeface="SimSun" pitchFamily="2" charset="-122"/>
            </a:endParaRPr>
          </a:p>
        </p:txBody>
      </p:sp>
      <p:sp>
        <p:nvSpPr>
          <p:cNvPr id="52259" name="Rectangle 35"/>
          <p:cNvSpPr>
            <a:spLocks noChangeArrowheads="1"/>
          </p:cNvSpPr>
          <p:nvPr/>
        </p:nvSpPr>
        <p:spPr bwMode="auto">
          <a:xfrm>
            <a:off x="3990975" y="3173413"/>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60" name="Rectangle 36"/>
          <p:cNvSpPr>
            <a:spLocks noChangeArrowheads="1"/>
          </p:cNvSpPr>
          <p:nvPr/>
        </p:nvSpPr>
        <p:spPr bwMode="auto">
          <a:xfrm>
            <a:off x="4205288" y="31734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61" name="Rectangle 37"/>
          <p:cNvSpPr>
            <a:spLocks noChangeArrowheads="1"/>
          </p:cNvSpPr>
          <p:nvPr/>
        </p:nvSpPr>
        <p:spPr bwMode="auto">
          <a:xfrm>
            <a:off x="4284663" y="3173413"/>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62" name="Rectangle 38"/>
          <p:cNvSpPr>
            <a:spLocks noChangeArrowheads="1"/>
          </p:cNvSpPr>
          <p:nvPr/>
        </p:nvSpPr>
        <p:spPr bwMode="auto">
          <a:xfrm>
            <a:off x="5946775" y="317341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63" name="Rectangle 39"/>
          <p:cNvSpPr>
            <a:spLocks noChangeArrowheads="1"/>
          </p:cNvSpPr>
          <p:nvPr/>
        </p:nvSpPr>
        <p:spPr bwMode="auto">
          <a:xfrm>
            <a:off x="6261100" y="317341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64" name="Rectangle 40"/>
          <p:cNvSpPr>
            <a:spLocks noChangeArrowheads="1"/>
          </p:cNvSpPr>
          <p:nvPr/>
        </p:nvSpPr>
        <p:spPr bwMode="auto">
          <a:xfrm>
            <a:off x="6477000" y="3173413"/>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65" name="Rectangle 41"/>
          <p:cNvSpPr>
            <a:spLocks noChangeArrowheads="1"/>
          </p:cNvSpPr>
          <p:nvPr/>
        </p:nvSpPr>
        <p:spPr bwMode="auto">
          <a:xfrm>
            <a:off x="6672263" y="31734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66" name="Rectangle 42"/>
          <p:cNvSpPr>
            <a:spLocks noChangeArrowheads="1"/>
          </p:cNvSpPr>
          <p:nvPr/>
        </p:nvSpPr>
        <p:spPr bwMode="auto">
          <a:xfrm>
            <a:off x="6750050" y="31734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67" name="Rectangle 43"/>
          <p:cNvSpPr>
            <a:spLocks noChangeArrowheads="1"/>
          </p:cNvSpPr>
          <p:nvPr/>
        </p:nvSpPr>
        <p:spPr bwMode="auto">
          <a:xfrm>
            <a:off x="3990975" y="3408363"/>
            <a:ext cx="519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52268" name="Rectangle 44"/>
          <p:cNvSpPr>
            <a:spLocks noChangeArrowheads="1"/>
          </p:cNvSpPr>
          <p:nvPr/>
        </p:nvSpPr>
        <p:spPr bwMode="auto">
          <a:xfrm>
            <a:off x="5946775" y="340836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69" name="Rectangle 45"/>
          <p:cNvSpPr>
            <a:spLocks noChangeArrowheads="1"/>
          </p:cNvSpPr>
          <p:nvPr/>
        </p:nvSpPr>
        <p:spPr bwMode="auto">
          <a:xfrm>
            <a:off x="6261100" y="340836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70" name="Rectangle 46"/>
          <p:cNvSpPr>
            <a:spLocks noChangeArrowheads="1"/>
          </p:cNvSpPr>
          <p:nvPr/>
        </p:nvSpPr>
        <p:spPr bwMode="auto">
          <a:xfrm>
            <a:off x="6477000" y="3408363"/>
            <a:ext cx="4968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[LOC]</a:t>
            </a:r>
            <a:endParaRPr lang="en-US" altLang="zh-CN" sz="2400">
              <a:latin typeface="Times New Roman" pitchFamily="18" charset="0"/>
              <a:ea typeface="SimSun" pitchFamily="2" charset="-122"/>
            </a:endParaRPr>
          </a:p>
        </p:txBody>
      </p:sp>
      <p:sp>
        <p:nvSpPr>
          <p:cNvPr id="52271" name="Rectangle 47"/>
          <p:cNvSpPr>
            <a:spLocks noChangeArrowheads="1"/>
          </p:cNvSpPr>
          <p:nvPr/>
        </p:nvSpPr>
        <p:spPr bwMode="auto">
          <a:xfrm>
            <a:off x="2268538" y="3779838"/>
            <a:ext cx="466725" cy="228600"/>
          </a:xfrm>
          <a:prstGeom prst="rect">
            <a:avLst/>
          </a:prstGeom>
          <a:noFill/>
          <a:ln w="9525">
            <a:noFill/>
            <a:miter lim="800000"/>
            <a:headEnd/>
            <a:tailEnd/>
          </a:ln>
        </p:spPr>
        <p:txBody>
          <a:bodyPr wrap="none" lIns="0" tIns="0" rIns="0" bIns="0">
            <a:spAutoFit/>
          </a:bodyPr>
          <a:lstStyle/>
          <a:p>
            <a:r>
              <a:rPr lang="en-US" altLang="zh-CN" sz="1500" dirty="0">
                <a:solidFill>
                  <a:srgbClr val="000000"/>
                </a:solidFill>
                <a:latin typeface="Computer Modern" charset="0"/>
                <a:ea typeface="SimSun" pitchFamily="2" charset="-122"/>
              </a:rPr>
              <a:t>Index</a:t>
            </a:r>
            <a:endParaRPr lang="en-US" altLang="zh-CN" sz="2400" dirty="0">
              <a:latin typeface="Times New Roman" pitchFamily="18" charset="0"/>
              <a:ea typeface="SimSun" pitchFamily="2" charset="-122"/>
            </a:endParaRPr>
          </a:p>
        </p:txBody>
      </p:sp>
      <p:sp>
        <p:nvSpPr>
          <p:cNvPr id="52272" name="Rectangle 48"/>
          <p:cNvSpPr>
            <a:spLocks noChangeArrowheads="1"/>
          </p:cNvSpPr>
          <p:nvPr/>
        </p:nvSpPr>
        <p:spPr bwMode="auto">
          <a:xfrm>
            <a:off x="3990975" y="3779838"/>
            <a:ext cx="328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X(R</a:t>
            </a:r>
            <a:endParaRPr lang="en-US" altLang="zh-CN" sz="2400">
              <a:latin typeface="Times New Roman" pitchFamily="18" charset="0"/>
              <a:ea typeface="SimSun" pitchFamily="2" charset="-122"/>
            </a:endParaRPr>
          </a:p>
        </p:txBody>
      </p:sp>
      <p:sp>
        <p:nvSpPr>
          <p:cNvPr id="52273" name="Rectangle 49"/>
          <p:cNvSpPr>
            <a:spLocks noChangeArrowheads="1"/>
          </p:cNvSpPr>
          <p:nvPr/>
        </p:nvSpPr>
        <p:spPr bwMode="auto">
          <a:xfrm>
            <a:off x="4343400" y="3779838"/>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74" name="Rectangle 50"/>
          <p:cNvSpPr>
            <a:spLocks noChangeArrowheads="1"/>
          </p:cNvSpPr>
          <p:nvPr/>
        </p:nvSpPr>
        <p:spPr bwMode="auto">
          <a:xfrm>
            <a:off x="4402138" y="3779838"/>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75" name="Rectangle 51"/>
          <p:cNvSpPr>
            <a:spLocks noChangeArrowheads="1"/>
          </p:cNvSpPr>
          <p:nvPr/>
        </p:nvSpPr>
        <p:spPr bwMode="auto">
          <a:xfrm>
            <a:off x="5946775" y="3779838"/>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76" name="Rectangle 52"/>
          <p:cNvSpPr>
            <a:spLocks noChangeArrowheads="1"/>
          </p:cNvSpPr>
          <p:nvPr/>
        </p:nvSpPr>
        <p:spPr bwMode="auto">
          <a:xfrm>
            <a:off x="6261100" y="377983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77" name="Rectangle 53"/>
          <p:cNvSpPr>
            <a:spLocks noChangeArrowheads="1"/>
          </p:cNvSpPr>
          <p:nvPr/>
        </p:nvSpPr>
        <p:spPr bwMode="auto">
          <a:xfrm>
            <a:off x="6477000" y="3779838"/>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78" name="Rectangle 54"/>
          <p:cNvSpPr>
            <a:spLocks noChangeArrowheads="1"/>
          </p:cNvSpPr>
          <p:nvPr/>
        </p:nvSpPr>
        <p:spPr bwMode="auto">
          <a:xfrm>
            <a:off x="6672263" y="3779838"/>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79" name="Rectangle 55"/>
          <p:cNvSpPr>
            <a:spLocks noChangeArrowheads="1"/>
          </p:cNvSpPr>
          <p:nvPr/>
        </p:nvSpPr>
        <p:spPr bwMode="auto">
          <a:xfrm>
            <a:off x="6750050" y="3779838"/>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80" name="Rectangle 56"/>
          <p:cNvSpPr>
            <a:spLocks noChangeArrowheads="1"/>
          </p:cNvSpPr>
          <p:nvPr/>
        </p:nvSpPr>
        <p:spPr bwMode="auto">
          <a:xfrm>
            <a:off x="6867525" y="3779838"/>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81" name="Rectangle 57"/>
          <p:cNvSpPr>
            <a:spLocks noChangeArrowheads="1"/>
          </p:cNvSpPr>
          <p:nvPr/>
        </p:nvSpPr>
        <p:spPr bwMode="auto">
          <a:xfrm>
            <a:off x="7054850" y="3779838"/>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52282" name="Rectangle 58"/>
          <p:cNvSpPr>
            <a:spLocks noChangeArrowheads="1"/>
          </p:cNvSpPr>
          <p:nvPr/>
        </p:nvSpPr>
        <p:spPr bwMode="auto">
          <a:xfrm>
            <a:off x="2268538" y="4171950"/>
            <a:ext cx="4349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Base</a:t>
            </a:r>
            <a:endParaRPr lang="en-US" altLang="zh-CN" sz="2400">
              <a:latin typeface="Times New Roman" pitchFamily="18" charset="0"/>
              <a:ea typeface="SimSun" pitchFamily="2" charset="-122"/>
            </a:endParaRPr>
          </a:p>
        </p:txBody>
      </p:sp>
      <p:sp>
        <p:nvSpPr>
          <p:cNvPr id="52283" name="Rectangle 59"/>
          <p:cNvSpPr>
            <a:spLocks noChangeArrowheads="1"/>
          </p:cNvSpPr>
          <p:nvPr/>
        </p:nvSpPr>
        <p:spPr bwMode="auto">
          <a:xfrm>
            <a:off x="2717800" y="4171950"/>
            <a:ext cx="3397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with</a:t>
            </a:r>
            <a:endParaRPr lang="en-US" altLang="zh-CN" sz="2400">
              <a:latin typeface="Times New Roman" pitchFamily="18" charset="0"/>
              <a:ea typeface="SimSun" pitchFamily="2" charset="-122"/>
            </a:endParaRPr>
          </a:p>
        </p:txBody>
      </p:sp>
      <p:sp>
        <p:nvSpPr>
          <p:cNvPr id="52284" name="Rectangle 60"/>
          <p:cNvSpPr>
            <a:spLocks noChangeArrowheads="1"/>
          </p:cNvSpPr>
          <p:nvPr/>
        </p:nvSpPr>
        <p:spPr bwMode="auto">
          <a:xfrm>
            <a:off x="3130550" y="4171950"/>
            <a:ext cx="457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index</a:t>
            </a:r>
            <a:endParaRPr lang="en-US" altLang="zh-CN" sz="2400">
              <a:latin typeface="Times New Roman" pitchFamily="18" charset="0"/>
              <a:ea typeface="SimSun" pitchFamily="2" charset="-122"/>
            </a:endParaRPr>
          </a:p>
        </p:txBody>
      </p:sp>
      <p:sp>
        <p:nvSpPr>
          <p:cNvPr id="52285" name="Rectangle 61"/>
          <p:cNvSpPr>
            <a:spLocks noChangeArrowheads="1"/>
          </p:cNvSpPr>
          <p:nvPr/>
        </p:nvSpPr>
        <p:spPr bwMode="auto">
          <a:xfrm>
            <a:off x="3990975" y="4171950"/>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86" name="Rectangle 62"/>
          <p:cNvSpPr>
            <a:spLocks noChangeArrowheads="1"/>
          </p:cNvSpPr>
          <p:nvPr/>
        </p:nvSpPr>
        <p:spPr bwMode="auto">
          <a:xfrm>
            <a:off x="4205288"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87" name="Rectangle 63"/>
          <p:cNvSpPr>
            <a:spLocks noChangeArrowheads="1"/>
          </p:cNvSpPr>
          <p:nvPr/>
        </p:nvSpPr>
        <p:spPr bwMode="auto">
          <a:xfrm>
            <a:off x="4284663"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88" name="Rectangle 64"/>
          <p:cNvSpPr>
            <a:spLocks noChangeArrowheads="1"/>
          </p:cNvSpPr>
          <p:nvPr/>
        </p:nvSpPr>
        <p:spPr bwMode="auto">
          <a:xfrm>
            <a:off x="4479925" y="4171950"/>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52289" name="Rectangle 65"/>
          <p:cNvSpPr>
            <a:spLocks noChangeArrowheads="1"/>
          </p:cNvSpPr>
          <p:nvPr/>
        </p:nvSpPr>
        <p:spPr bwMode="auto">
          <a:xfrm>
            <a:off x="4576763" y="4171950"/>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90" name="Rectangle 66"/>
          <p:cNvSpPr>
            <a:spLocks noChangeArrowheads="1"/>
          </p:cNvSpPr>
          <p:nvPr/>
        </p:nvSpPr>
        <p:spPr bwMode="auto">
          <a:xfrm>
            <a:off x="5946775" y="417195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291" name="Rectangle 67"/>
          <p:cNvSpPr>
            <a:spLocks noChangeArrowheads="1"/>
          </p:cNvSpPr>
          <p:nvPr/>
        </p:nvSpPr>
        <p:spPr bwMode="auto">
          <a:xfrm>
            <a:off x="6261100" y="417195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92" name="Rectangle 68"/>
          <p:cNvSpPr>
            <a:spLocks noChangeArrowheads="1"/>
          </p:cNvSpPr>
          <p:nvPr/>
        </p:nvSpPr>
        <p:spPr bwMode="auto">
          <a:xfrm>
            <a:off x="6477000"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93" name="Rectangle 69"/>
          <p:cNvSpPr>
            <a:spLocks noChangeArrowheads="1"/>
          </p:cNvSpPr>
          <p:nvPr/>
        </p:nvSpPr>
        <p:spPr bwMode="auto">
          <a:xfrm>
            <a:off x="6672263"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294" name="Rectangle 70"/>
          <p:cNvSpPr>
            <a:spLocks noChangeArrowheads="1"/>
          </p:cNvSpPr>
          <p:nvPr/>
        </p:nvSpPr>
        <p:spPr bwMode="auto">
          <a:xfrm>
            <a:off x="6750050" y="417195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95" name="Rectangle 71"/>
          <p:cNvSpPr>
            <a:spLocks noChangeArrowheads="1"/>
          </p:cNvSpPr>
          <p:nvPr/>
        </p:nvSpPr>
        <p:spPr bwMode="auto">
          <a:xfrm>
            <a:off x="6867525" y="417195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96" name="Rectangle 72"/>
          <p:cNvSpPr>
            <a:spLocks noChangeArrowheads="1"/>
          </p:cNvSpPr>
          <p:nvPr/>
        </p:nvSpPr>
        <p:spPr bwMode="auto">
          <a:xfrm>
            <a:off x="7054850" y="417195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297" name="Rectangle 73"/>
          <p:cNvSpPr>
            <a:spLocks noChangeArrowheads="1"/>
          </p:cNvSpPr>
          <p:nvPr/>
        </p:nvSpPr>
        <p:spPr bwMode="auto">
          <a:xfrm>
            <a:off x="7250113" y="417195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52298" name="Rectangle 74"/>
          <p:cNvSpPr>
            <a:spLocks noChangeArrowheads="1"/>
          </p:cNvSpPr>
          <p:nvPr/>
        </p:nvSpPr>
        <p:spPr bwMode="auto">
          <a:xfrm>
            <a:off x="7327900" y="417195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299" name="Rectangle 75"/>
          <p:cNvSpPr>
            <a:spLocks noChangeArrowheads="1"/>
          </p:cNvSpPr>
          <p:nvPr/>
        </p:nvSpPr>
        <p:spPr bwMode="auto">
          <a:xfrm>
            <a:off x="2268538" y="4543425"/>
            <a:ext cx="4349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Base</a:t>
            </a:r>
            <a:endParaRPr lang="en-US" altLang="zh-CN" sz="2400">
              <a:latin typeface="Times New Roman" pitchFamily="18" charset="0"/>
              <a:ea typeface="SimSun" pitchFamily="2" charset="-122"/>
            </a:endParaRPr>
          </a:p>
        </p:txBody>
      </p:sp>
      <p:sp>
        <p:nvSpPr>
          <p:cNvPr id="52300" name="Rectangle 76"/>
          <p:cNvSpPr>
            <a:spLocks noChangeArrowheads="1"/>
          </p:cNvSpPr>
          <p:nvPr/>
        </p:nvSpPr>
        <p:spPr bwMode="auto">
          <a:xfrm>
            <a:off x="2717800" y="4543425"/>
            <a:ext cx="3397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with</a:t>
            </a:r>
            <a:endParaRPr lang="en-US" altLang="zh-CN" sz="2400">
              <a:latin typeface="Times New Roman" pitchFamily="18" charset="0"/>
              <a:ea typeface="SimSun" pitchFamily="2" charset="-122"/>
            </a:endParaRPr>
          </a:p>
        </p:txBody>
      </p:sp>
      <p:sp>
        <p:nvSpPr>
          <p:cNvPr id="52301" name="Rectangle 77"/>
          <p:cNvSpPr>
            <a:spLocks noChangeArrowheads="1"/>
          </p:cNvSpPr>
          <p:nvPr/>
        </p:nvSpPr>
        <p:spPr bwMode="auto">
          <a:xfrm>
            <a:off x="3130550" y="4543425"/>
            <a:ext cx="4572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index</a:t>
            </a:r>
            <a:endParaRPr lang="en-US" altLang="zh-CN" sz="2400">
              <a:latin typeface="Times New Roman" pitchFamily="18" charset="0"/>
              <a:ea typeface="SimSun" pitchFamily="2" charset="-122"/>
            </a:endParaRPr>
          </a:p>
        </p:txBody>
      </p:sp>
      <p:sp>
        <p:nvSpPr>
          <p:cNvPr id="52302" name="Rectangle 78"/>
          <p:cNvSpPr>
            <a:spLocks noChangeArrowheads="1"/>
          </p:cNvSpPr>
          <p:nvPr/>
        </p:nvSpPr>
        <p:spPr bwMode="auto">
          <a:xfrm>
            <a:off x="3990975" y="4543425"/>
            <a:ext cx="328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X(R</a:t>
            </a:r>
            <a:endParaRPr lang="en-US" altLang="zh-CN" sz="2400">
              <a:latin typeface="Times New Roman" pitchFamily="18" charset="0"/>
              <a:ea typeface="SimSun" pitchFamily="2" charset="-122"/>
            </a:endParaRPr>
          </a:p>
        </p:txBody>
      </p:sp>
      <p:sp>
        <p:nvSpPr>
          <p:cNvPr id="52303" name="Rectangle 79"/>
          <p:cNvSpPr>
            <a:spLocks noChangeArrowheads="1"/>
          </p:cNvSpPr>
          <p:nvPr/>
        </p:nvSpPr>
        <p:spPr bwMode="auto">
          <a:xfrm>
            <a:off x="4343400" y="45434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04" name="Rectangle 80"/>
          <p:cNvSpPr>
            <a:spLocks noChangeArrowheads="1"/>
          </p:cNvSpPr>
          <p:nvPr/>
        </p:nvSpPr>
        <p:spPr bwMode="auto">
          <a:xfrm>
            <a:off x="4402138"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05" name="Rectangle 81"/>
          <p:cNvSpPr>
            <a:spLocks noChangeArrowheads="1"/>
          </p:cNvSpPr>
          <p:nvPr/>
        </p:nvSpPr>
        <p:spPr bwMode="auto">
          <a:xfrm>
            <a:off x="4597400" y="45434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52306" name="Rectangle 82"/>
          <p:cNvSpPr>
            <a:spLocks noChangeArrowheads="1"/>
          </p:cNvSpPr>
          <p:nvPr/>
        </p:nvSpPr>
        <p:spPr bwMode="auto">
          <a:xfrm>
            <a:off x="4695825" y="4543425"/>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07" name="Rectangle 83"/>
          <p:cNvSpPr>
            <a:spLocks noChangeArrowheads="1"/>
          </p:cNvSpPr>
          <p:nvPr/>
        </p:nvSpPr>
        <p:spPr bwMode="auto">
          <a:xfrm>
            <a:off x="5946775" y="4543425"/>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308" name="Rectangle 84"/>
          <p:cNvSpPr>
            <a:spLocks noChangeArrowheads="1"/>
          </p:cNvSpPr>
          <p:nvPr/>
        </p:nvSpPr>
        <p:spPr bwMode="auto">
          <a:xfrm>
            <a:off x="6261100"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09" name="Rectangle 85"/>
          <p:cNvSpPr>
            <a:spLocks noChangeArrowheads="1"/>
          </p:cNvSpPr>
          <p:nvPr/>
        </p:nvSpPr>
        <p:spPr bwMode="auto">
          <a:xfrm>
            <a:off x="6477000"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10" name="Rectangle 86"/>
          <p:cNvSpPr>
            <a:spLocks noChangeArrowheads="1"/>
          </p:cNvSpPr>
          <p:nvPr/>
        </p:nvSpPr>
        <p:spPr bwMode="auto">
          <a:xfrm>
            <a:off x="6672263" y="4543425"/>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11" name="Rectangle 87"/>
          <p:cNvSpPr>
            <a:spLocks noChangeArrowheads="1"/>
          </p:cNvSpPr>
          <p:nvPr/>
        </p:nvSpPr>
        <p:spPr bwMode="auto">
          <a:xfrm>
            <a:off x="6750050" y="4543425"/>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12" name="Rectangle 88"/>
          <p:cNvSpPr>
            <a:spLocks noChangeArrowheads="1"/>
          </p:cNvSpPr>
          <p:nvPr/>
        </p:nvSpPr>
        <p:spPr bwMode="auto">
          <a:xfrm>
            <a:off x="6867525"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13" name="Rectangle 89"/>
          <p:cNvSpPr>
            <a:spLocks noChangeArrowheads="1"/>
          </p:cNvSpPr>
          <p:nvPr/>
        </p:nvSpPr>
        <p:spPr bwMode="auto">
          <a:xfrm>
            <a:off x="7054850" y="4543425"/>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14" name="Rectangle 90"/>
          <p:cNvSpPr>
            <a:spLocks noChangeArrowheads="1"/>
          </p:cNvSpPr>
          <p:nvPr/>
        </p:nvSpPr>
        <p:spPr bwMode="auto">
          <a:xfrm>
            <a:off x="7250113" y="4543425"/>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j</a:t>
            </a:r>
            <a:endParaRPr lang="en-US" altLang="zh-CN" sz="2400" i="1">
              <a:latin typeface="Times New Roman" pitchFamily="18" charset="0"/>
              <a:ea typeface="SimSun" pitchFamily="2" charset="-122"/>
            </a:endParaRPr>
          </a:p>
        </p:txBody>
      </p:sp>
      <p:sp>
        <p:nvSpPr>
          <p:cNvPr id="52315" name="Rectangle 91"/>
          <p:cNvSpPr>
            <a:spLocks noChangeArrowheads="1"/>
          </p:cNvSpPr>
          <p:nvPr/>
        </p:nvSpPr>
        <p:spPr bwMode="auto">
          <a:xfrm>
            <a:off x="7327900" y="4543425"/>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16" name="Rectangle 92"/>
          <p:cNvSpPr>
            <a:spLocks noChangeArrowheads="1"/>
          </p:cNvSpPr>
          <p:nvPr/>
        </p:nvSpPr>
        <p:spPr bwMode="auto">
          <a:xfrm>
            <a:off x="7464425" y="4543425"/>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17" name="Rectangle 93"/>
          <p:cNvSpPr>
            <a:spLocks noChangeArrowheads="1"/>
          </p:cNvSpPr>
          <p:nvPr/>
        </p:nvSpPr>
        <p:spPr bwMode="auto">
          <a:xfrm>
            <a:off x="7680325" y="4543425"/>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52318" name="Rectangle 94"/>
          <p:cNvSpPr>
            <a:spLocks noChangeArrowheads="1"/>
          </p:cNvSpPr>
          <p:nvPr/>
        </p:nvSpPr>
        <p:spPr bwMode="auto">
          <a:xfrm>
            <a:off x="2386013" y="4778375"/>
            <a:ext cx="3190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and</a:t>
            </a:r>
            <a:endParaRPr lang="en-US" altLang="zh-CN" sz="2400">
              <a:latin typeface="Times New Roman" pitchFamily="18" charset="0"/>
              <a:ea typeface="SimSun" pitchFamily="2" charset="-122"/>
            </a:endParaRPr>
          </a:p>
        </p:txBody>
      </p:sp>
      <p:sp>
        <p:nvSpPr>
          <p:cNvPr id="52319" name="Rectangle 95"/>
          <p:cNvSpPr>
            <a:spLocks noChangeArrowheads="1"/>
          </p:cNvSpPr>
          <p:nvPr/>
        </p:nvSpPr>
        <p:spPr bwMode="auto">
          <a:xfrm>
            <a:off x="2738438" y="4778375"/>
            <a:ext cx="46513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offset</a:t>
            </a:r>
            <a:endParaRPr lang="en-US" altLang="zh-CN" sz="2400">
              <a:latin typeface="Times New Roman" pitchFamily="18" charset="0"/>
              <a:ea typeface="SimSun" pitchFamily="2" charset="-122"/>
            </a:endParaRPr>
          </a:p>
        </p:txBody>
      </p:sp>
      <p:sp>
        <p:nvSpPr>
          <p:cNvPr id="52320" name="Rectangle 96"/>
          <p:cNvSpPr>
            <a:spLocks noChangeArrowheads="1"/>
          </p:cNvSpPr>
          <p:nvPr/>
        </p:nvSpPr>
        <p:spPr bwMode="auto">
          <a:xfrm>
            <a:off x="2268538" y="5168900"/>
            <a:ext cx="690562"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Relative</a:t>
            </a:r>
            <a:endParaRPr lang="en-US" altLang="zh-CN" sz="2400">
              <a:latin typeface="Times New Roman" pitchFamily="18" charset="0"/>
              <a:ea typeface="SimSun" pitchFamily="2" charset="-122"/>
            </a:endParaRPr>
          </a:p>
        </p:txBody>
      </p:sp>
      <p:sp>
        <p:nvSpPr>
          <p:cNvPr id="52321" name="Rectangle 97"/>
          <p:cNvSpPr>
            <a:spLocks noChangeArrowheads="1"/>
          </p:cNvSpPr>
          <p:nvPr/>
        </p:nvSpPr>
        <p:spPr bwMode="auto">
          <a:xfrm>
            <a:off x="3990975" y="5168900"/>
            <a:ext cx="519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X(PC)</a:t>
            </a:r>
            <a:endParaRPr lang="en-US" altLang="zh-CN" sz="2400">
              <a:latin typeface="Times New Roman" pitchFamily="18" charset="0"/>
              <a:ea typeface="SimSun" pitchFamily="2" charset="-122"/>
            </a:endParaRPr>
          </a:p>
        </p:txBody>
      </p:sp>
      <p:sp>
        <p:nvSpPr>
          <p:cNvPr id="52322" name="Rectangle 98"/>
          <p:cNvSpPr>
            <a:spLocks noChangeArrowheads="1"/>
          </p:cNvSpPr>
          <p:nvPr/>
        </p:nvSpPr>
        <p:spPr bwMode="auto">
          <a:xfrm>
            <a:off x="5946775" y="51689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323" name="Rectangle 99"/>
          <p:cNvSpPr>
            <a:spLocks noChangeArrowheads="1"/>
          </p:cNvSpPr>
          <p:nvPr/>
        </p:nvSpPr>
        <p:spPr bwMode="auto">
          <a:xfrm>
            <a:off x="6261100" y="51689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24" name="Rectangle 100"/>
          <p:cNvSpPr>
            <a:spLocks noChangeArrowheads="1"/>
          </p:cNvSpPr>
          <p:nvPr/>
        </p:nvSpPr>
        <p:spPr bwMode="auto">
          <a:xfrm>
            <a:off x="6477000" y="5168900"/>
            <a:ext cx="3698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[PC]</a:t>
            </a:r>
            <a:endParaRPr lang="en-US" altLang="zh-CN" sz="2400">
              <a:latin typeface="Times New Roman" pitchFamily="18" charset="0"/>
              <a:ea typeface="SimSun" pitchFamily="2" charset="-122"/>
            </a:endParaRPr>
          </a:p>
        </p:txBody>
      </p:sp>
      <p:sp>
        <p:nvSpPr>
          <p:cNvPr id="52325" name="Rectangle 101"/>
          <p:cNvSpPr>
            <a:spLocks noChangeArrowheads="1"/>
          </p:cNvSpPr>
          <p:nvPr/>
        </p:nvSpPr>
        <p:spPr bwMode="auto">
          <a:xfrm>
            <a:off x="6926263" y="51689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26" name="Rectangle 102"/>
          <p:cNvSpPr>
            <a:spLocks noChangeArrowheads="1"/>
          </p:cNvSpPr>
          <p:nvPr/>
        </p:nvSpPr>
        <p:spPr bwMode="auto">
          <a:xfrm>
            <a:off x="7113588" y="5168900"/>
            <a:ext cx="127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X</a:t>
            </a:r>
            <a:endParaRPr lang="en-US" altLang="zh-CN" sz="2400">
              <a:latin typeface="Times New Roman" pitchFamily="18" charset="0"/>
              <a:ea typeface="SimSun" pitchFamily="2" charset="-122"/>
            </a:endParaRPr>
          </a:p>
        </p:txBody>
      </p:sp>
      <p:sp>
        <p:nvSpPr>
          <p:cNvPr id="52327" name="Rectangle 103"/>
          <p:cNvSpPr>
            <a:spLocks noChangeArrowheads="1"/>
          </p:cNvSpPr>
          <p:nvPr/>
        </p:nvSpPr>
        <p:spPr bwMode="auto">
          <a:xfrm>
            <a:off x="2209800" y="5561013"/>
            <a:ext cx="11779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Autoincremen</a:t>
            </a:r>
            <a:endParaRPr lang="en-US" altLang="zh-CN" sz="2400">
              <a:latin typeface="Times New Roman" pitchFamily="18" charset="0"/>
              <a:ea typeface="SimSun" pitchFamily="2" charset="-122"/>
            </a:endParaRPr>
          </a:p>
        </p:txBody>
      </p:sp>
      <p:sp>
        <p:nvSpPr>
          <p:cNvPr id="52328" name="Rectangle 104"/>
          <p:cNvSpPr>
            <a:spLocks noChangeArrowheads="1"/>
          </p:cNvSpPr>
          <p:nvPr/>
        </p:nvSpPr>
        <p:spPr bwMode="auto">
          <a:xfrm>
            <a:off x="3376613" y="5561013"/>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52329" name="Rectangle 105"/>
          <p:cNvSpPr>
            <a:spLocks noChangeArrowheads="1"/>
          </p:cNvSpPr>
          <p:nvPr/>
        </p:nvSpPr>
        <p:spPr bwMode="auto">
          <a:xfrm>
            <a:off x="3990975" y="5561013"/>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30" name="Rectangle 106"/>
          <p:cNvSpPr>
            <a:spLocks noChangeArrowheads="1"/>
          </p:cNvSpPr>
          <p:nvPr/>
        </p:nvSpPr>
        <p:spPr bwMode="auto">
          <a:xfrm>
            <a:off x="4205288" y="55610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31" name="Rectangle 107"/>
          <p:cNvSpPr>
            <a:spLocks noChangeArrowheads="1"/>
          </p:cNvSpPr>
          <p:nvPr/>
        </p:nvSpPr>
        <p:spPr bwMode="auto">
          <a:xfrm>
            <a:off x="4284663" y="5561013"/>
            <a:ext cx="1746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32" name="Rectangle 108"/>
          <p:cNvSpPr>
            <a:spLocks noChangeArrowheads="1"/>
          </p:cNvSpPr>
          <p:nvPr/>
        </p:nvSpPr>
        <p:spPr bwMode="auto">
          <a:xfrm>
            <a:off x="5946775" y="5561013"/>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333" name="Rectangle 109"/>
          <p:cNvSpPr>
            <a:spLocks noChangeArrowheads="1"/>
          </p:cNvSpPr>
          <p:nvPr/>
        </p:nvSpPr>
        <p:spPr bwMode="auto">
          <a:xfrm>
            <a:off x="6261100" y="5561013"/>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34" name="Rectangle 110"/>
          <p:cNvSpPr>
            <a:spLocks noChangeArrowheads="1"/>
          </p:cNvSpPr>
          <p:nvPr/>
        </p:nvSpPr>
        <p:spPr bwMode="auto">
          <a:xfrm>
            <a:off x="6477000" y="5561013"/>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35" name="Rectangle 111"/>
          <p:cNvSpPr>
            <a:spLocks noChangeArrowheads="1"/>
          </p:cNvSpPr>
          <p:nvPr/>
        </p:nvSpPr>
        <p:spPr bwMode="auto">
          <a:xfrm>
            <a:off x="6672263" y="5561013"/>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36" name="Rectangle 112"/>
          <p:cNvSpPr>
            <a:spLocks noChangeArrowheads="1"/>
          </p:cNvSpPr>
          <p:nvPr/>
        </p:nvSpPr>
        <p:spPr bwMode="auto">
          <a:xfrm>
            <a:off x="6750050" y="55610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37" name="Rectangle 113"/>
          <p:cNvSpPr>
            <a:spLocks noChangeArrowheads="1"/>
          </p:cNvSpPr>
          <p:nvPr/>
        </p:nvSpPr>
        <p:spPr bwMode="auto">
          <a:xfrm>
            <a:off x="6867525" y="5561013"/>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38" name="Rectangle 114"/>
          <p:cNvSpPr>
            <a:spLocks noChangeArrowheads="1"/>
          </p:cNvSpPr>
          <p:nvPr/>
        </p:nvSpPr>
        <p:spPr bwMode="auto">
          <a:xfrm>
            <a:off x="6019800" y="5775325"/>
            <a:ext cx="79533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Incremen</a:t>
            </a:r>
            <a:endParaRPr lang="en-US" altLang="zh-CN" sz="2400">
              <a:latin typeface="Times New Roman" pitchFamily="18" charset="0"/>
              <a:ea typeface="SimSun" pitchFamily="2" charset="-122"/>
            </a:endParaRPr>
          </a:p>
        </p:txBody>
      </p:sp>
      <p:sp>
        <p:nvSpPr>
          <p:cNvPr id="52339" name="Rectangle 115"/>
          <p:cNvSpPr>
            <a:spLocks noChangeArrowheads="1"/>
          </p:cNvSpPr>
          <p:nvPr/>
        </p:nvSpPr>
        <p:spPr bwMode="auto">
          <a:xfrm>
            <a:off x="6808788" y="5775325"/>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52340" name="Rectangle 116"/>
          <p:cNvSpPr>
            <a:spLocks noChangeArrowheads="1"/>
          </p:cNvSpPr>
          <p:nvPr/>
        </p:nvSpPr>
        <p:spPr bwMode="auto">
          <a:xfrm>
            <a:off x="6946900" y="5775325"/>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41" name="Rectangle 117"/>
          <p:cNvSpPr>
            <a:spLocks noChangeArrowheads="1"/>
          </p:cNvSpPr>
          <p:nvPr/>
        </p:nvSpPr>
        <p:spPr bwMode="auto">
          <a:xfrm>
            <a:off x="7102475" y="5775325"/>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42" name="Rectangle 118"/>
          <p:cNvSpPr>
            <a:spLocks noChangeArrowheads="1"/>
          </p:cNvSpPr>
          <p:nvPr/>
        </p:nvSpPr>
        <p:spPr bwMode="auto">
          <a:xfrm>
            <a:off x="2268538" y="6167438"/>
            <a:ext cx="1293812"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Autodecrement</a:t>
            </a:r>
            <a:endParaRPr lang="en-US" altLang="zh-CN" sz="2400">
              <a:latin typeface="Times New Roman" pitchFamily="18" charset="0"/>
              <a:ea typeface="SimSun" pitchFamily="2" charset="-122"/>
            </a:endParaRPr>
          </a:p>
        </p:txBody>
      </p:sp>
      <p:sp>
        <p:nvSpPr>
          <p:cNvPr id="52343" name="Rectangle 119"/>
          <p:cNvSpPr>
            <a:spLocks noChangeArrowheads="1"/>
          </p:cNvSpPr>
          <p:nvPr/>
        </p:nvSpPr>
        <p:spPr bwMode="auto">
          <a:xfrm>
            <a:off x="4146550" y="6167438"/>
            <a:ext cx="2016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44" name="Rectangle 120"/>
          <p:cNvSpPr>
            <a:spLocks noChangeArrowheads="1"/>
          </p:cNvSpPr>
          <p:nvPr/>
        </p:nvSpPr>
        <p:spPr bwMode="auto">
          <a:xfrm>
            <a:off x="4362450" y="6167438"/>
            <a:ext cx="4286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45" name="Rectangle 121"/>
          <p:cNvSpPr>
            <a:spLocks noChangeArrowheads="1"/>
          </p:cNvSpPr>
          <p:nvPr/>
        </p:nvSpPr>
        <p:spPr bwMode="auto">
          <a:xfrm>
            <a:off x="4440238" y="6167438"/>
            <a:ext cx="63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46" name="Rectangle 122"/>
          <p:cNvSpPr>
            <a:spLocks noChangeArrowheads="1"/>
          </p:cNvSpPr>
          <p:nvPr/>
        </p:nvSpPr>
        <p:spPr bwMode="auto">
          <a:xfrm>
            <a:off x="5867400" y="6167438"/>
            <a:ext cx="88106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Decremen</a:t>
            </a:r>
            <a:endParaRPr lang="en-US" altLang="zh-CN" sz="2400">
              <a:latin typeface="Times New Roman" pitchFamily="18" charset="0"/>
              <a:ea typeface="SimSun" pitchFamily="2" charset="-122"/>
            </a:endParaRPr>
          </a:p>
        </p:txBody>
      </p:sp>
      <p:sp>
        <p:nvSpPr>
          <p:cNvPr id="52347" name="Rectangle 123"/>
          <p:cNvSpPr>
            <a:spLocks noChangeArrowheads="1"/>
          </p:cNvSpPr>
          <p:nvPr/>
        </p:nvSpPr>
        <p:spPr bwMode="auto">
          <a:xfrm>
            <a:off x="6731000" y="6167438"/>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t</a:t>
            </a:r>
            <a:endParaRPr lang="en-US" altLang="zh-CN" sz="2400">
              <a:latin typeface="Times New Roman" pitchFamily="18" charset="0"/>
              <a:ea typeface="SimSun" pitchFamily="2" charset="-122"/>
            </a:endParaRPr>
          </a:p>
        </p:txBody>
      </p:sp>
      <p:sp>
        <p:nvSpPr>
          <p:cNvPr id="52348" name="Rectangle 124"/>
          <p:cNvSpPr>
            <a:spLocks noChangeArrowheads="1"/>
          </p:cNvSpPr>
          <p:nvPr/>
        </p:nvSpPr>
        <p:spPr bwMode="auto">
          <a:xfrm>
            <a:off x="6867525" y="6167438"/>
            <a:ext cx="138113"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49" name="Rectangle 125"/>
          <p:cNvSpPr>
            <a:spLocks noChangeArrowheads="1"/>
          </p:cNvSpPr>
          <p:nvPr/>
        </p:nvSpPr>
        <p:spPr bwMode="auto">
          <a:xfrm>
            <a:off x="7024688" y="6167438"/>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50" name="Rectangle 126"/>
          <p:cNvSpPr>
            <a:spLocks noChangeArrowheads="1"/>
          </p:cNvSpPr>
          <p:nvPr/>
        </p:nvSpPr>
        <p:spPr bwMode="auto">
          <a:xfrm>
            <a:off x="7161213" y="6167438"/>
            <a:ext cx="52387"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51" name="Rectangle 127"/>
          <p:cNvSpPr>
            <a:spLocks noChangeArrowheads="1"/>
          </p:cNvSpPr>
          <p:nvPr/>
        </p:nvSpPr>
        <p:spPr bwMode="auto">
          <a:xfrm>
            <a:off x="6083300" y="6400800"/>
            <a:ext cx="2540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EA</a:t>
            </a:r>
            <a:endParaRPr lang="en-US" altLang="zh-CN" sz="2400">
              <a:latin typeface="Times New Roman" pitchFamily="18" charset="0"/>
              <a:ea typeface="SimSun" pitchFamily="2" charset="-122"/>
            </a:endParaRPr>
          </a:p>
        </p:txBody>
      </p:sp>
      <p:sp>
        <p:nvSpPr>
          <p:cNvPr id="52352" name="Rectangle 128"/>
          <p:cNvSpPr>
            <a:spLocks noChangeArrowheads="1"/>
          </p:cNvSpPr>
          <p:nvPr/>
        </p:nvSpPr>
        <p:spPr bwMode="auto">
          <a:xfrm>
            <a:off x="6407150" y="6400800"/>
            <a:ext cx="11112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53" name="Rectangle 129"/>
          <p:cNvSpPr>
            <a:spLocks noChangeArrowheads="1"/>
          </p:cNvSpPr>
          <p:nvPr/>
        </p:nvSpPr>
        <p:spPr bwMode="auto">
          <a:xfrm>
            <a:off x="6623050" y="6400800"/>
            <a:ext cx="190500"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[R</a:t>
            </a:r>
            <a:endParaRPr lang="en-US" altLang="zh-CN" sz="2400">
              <a:latin typeface="Times New Roman" pitchFamily="18" charset="0"/>
              <a:ea typeface="SimSun" pitchFamily="2" charset="-122"/>
            </a:endParaRPr>
          </a:p>
        </p:txBody>
      </p:sp>
      <p:sp>
        <p:nvSpPr>
          <p:cNvPr id="52354" name="Rectangle 130"/>
          <p:cNvSpPr>
            <a:spLocks noChangeArrowheads="1"/>
          </p:cNvSpPr>
          <p:nvPr/>
        </p:nvSpPr>
        <p:spPr bwMode="auto">
          <a:xfrm>
            <a:off x="6818313" y="6400800"/>
            <a:ext cx="4286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Computer Modern" charset="0"/>
                <a:ea typeface="SimSun" pitchFamily="2" charset="-122"/>
              </a:rPr>
              <a:t>i</a:t>
            </a:r>
            <a:endParaRPr lang="en-US" altLang="zh-CN" sz="2400" i="1">
              <a:latin typeface="Times New Roman" pitchFamily="18" charset="0"/>
              <a:ea typeface="SimSun" pitchFamily="2" charset="-122"/>
            </a:endParaRPr>
          </a:p>
        </p:txBody>
      </p:sp>
      <p:sp>
        <p:nvSpPr>
          <p:cNvPr id="52355" name="Rectangle 131"/>
          <p:cNvSpPr>
            <a:spLocks noChangeArrowheads="1"/>
          </p:cNvSpPr>
          <p:nvPr/>
        </p:nvSpPr>
        <p:spPr bwMode="auto">
          <a:xfrm>
            <a:off x="6877050" y="6400800"/>
            <a:ext cx="52388"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Computer Modern" charset="0"/>
                <a:ea typeface="SimSun" pitchFamily="2" charset="-122"/>
              </a:rPr>
              <a:t>]</a:t>
            </a:r>
            <a:endParaRPr lang="en-US" altLang="zh-CN" sz="2400">
              <a:latin typeface="Times New Roman" pitchFamily="18" charset="0"/>
              <a:ea typeface="SimSun" pitchFamily="2" charset="-122"/>
            </a:endParaRPr>
          </a:p>
        </p:txBody>
      </p:sp>
      <p:sp>
        <p:nvSpPr>
          <p:cNvPr id="52356" name="Rectangle 132"/>
          <p:cNvSpPr>
            <a:spLocks noChangeArrowheads="1"/>
          </p:cNvSpPr>
          <p:nvPr/>
        </p:nvSpPr>
        <p:spPr bwMode="auto">
          <a:xfrm>
            <a:off x="2268538" y="6811963"/>
            <a:ext cx="5654675" cy="1587"/>
          </a:xfrm>
          <a:prstGeom prst="rect">
            <a:avLst/>
          </a:prstGeom>
          <a:solidFill>
            <a:srgbClr val="000000"/>
          </a:solidFill>
          <a:ln w="0">
            <a:solidFill>
              <a:srgbClr val="000000"/>
            </a:solidFill>
            <a:miter lim="800000"/>
            <a:headEnd/>
            <a:tailEnd/>
          </a:ln>
        </p:spPr>
        <p:txBody>
          <a:bodyPr/>
          <a:lstStyle/>
          <a:p>
            <a:endParaRPr lang="en-US"/>
          </a:p>
        </p:txBody>
      </p:sp>
      <p:sp>
        <p:nvSpPr>
          <p:cNvPr id="52357" name="Text Box 133"/>
          <p:cNvSpPr txBox="1">
            <a:spLocks noChangeArrowheads="1"/>
          </p:cNvSpPr>
          <p:nvPr/>
        </p:nvSpPr>
        <p:spPr bwMode="auto">
          <a:xfrm>
            <a:off x="3922713" y="6115050"/>
            <a:ext cx="406400" cy="320675"/>
          </a:xfrm>
          <a:prstGeom prst="rect">
            <a:avLst/>
          </a:prstGeom>
          <a:noFill/>
          <a:ln w="9525">
            <a:noFill/>
            <a:miter lim="800000"/>
            <a:headEnd/>
            <a:tailEnd/>
          </a:ln>
        </p:spPr>
        <p:txBody>
          <a:bodyPr>
            <a:spAutoFit/>
          </a:bodyPr>
          <a:lstStyle/>
          <a:p>
            <a:pPr>
              <a:spcBef>
                <a:spcPct val="50000"/>
              </a:spcBef>
            </a:pPr>
            <a:r>
              <a:rPr lang="zh-CN" altLang="en-US" sz="1500">
                <a:latin typeface="Times New Roman" pitchFamily="18" charset="0"/>
                <a:ea typeface="SimSun" pitchFamily="2" charset="-122"/>
                <a:sym typeface="Symbol" pitchFamily="18" charset="2"/>
              </a:rPr>
              <a:t></a:t>
            </a:r>
            <a:endParaRPr lang="zh-CN" altLang="en-US" sz="150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Registers R1 and R2 contain decimal values 1200 and 4600. What is the effective address of the memory operand and the type of addressing modes used in each of the following instructions?</a:t>
            </a:r>
          </a:p>
          <a:p>
            <a:r>
              <a:rPr lang="en-US" dirty="0" smtClean="0"/>
              <a:t>a) load 20( R1 ), R5</a:t>
            </a:r>
          </a:p>
          <a:p>
            <a:r>
              <a:rPr lang="en-US" dirty="0" smtClean="0"/>
              <a:t>b) move #3000, R5</a:t>
            </a:r>
          </a:p>
          <a:p>
            <a:r>
              <a:rPr lang="en-US" dirty="0" smtClean="0"/>
              <a:t>c) store R5, 30(R1,R2)</a:t>
            </a:r>
          </a:p>
          <a:p>
            <a:r>
              <a:rPr lang="en-US" dirty="0" smtClean="0"/>
              <a:t>d) add –(R2) , R5</a:t>
            </a:r>
          </a:p>
          <a:p>
            <a:r>
              <a:rPr lang="en-US" dirty="0" smtClean="0"/>
              <a:t>e) sub (R1)+, R5</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a:t>
            </a:r>
            <a:endParaRPr lang="en-US" dirty="0"/>
          </a:p>
        </p:txBody>
      </p:sp>
      <p:sp>
        <p:nvSpPr>
          <p:cNvPr id="3" name="Content Placeholder 2"/>
          <p:cNvSpPr>
            <a:spLocks noGrp="1"/>
          </p:cNvSpPr>
          <p:nvPr>
            <p:ph idx="1"/>
          </p:nvPr>
        </p:nvSpPr>
        <p:spPr/>
        <p:txBody>
          <a:bodyPr>
            <a:normAutofit lnSpcReduction="10000"/>
          </a:bodyPr>
          <a:lstStyle/>
          <a:p>
            <a:r>
              <a:rPr lang="en-US" dirty="0" smtClean="0"/>
              <a:t>Registers R1 and R2 contain decimal values 1200 and 4600. What is the effective address of the memory operand and the type of addressing modes used in each of the following instructions?</a:t>
            </a:r>
          </a:p>
          <a:p>
            <a:r>
              <a:rPr lang="en-US" dirty="0" smtClean="0"/>
              <a:t>a) load 20( R1 ), R5// index EA=1220</a:t>
            </a:r>
          </a:p>
          <a:p>
            <a:r>
              <a:rPr lang="en-US" dirty="0" smtClean="0"/>
              <a:t>b) move #3000, R5// immediate R5&lt;-3000</a:t>
            </a:r>
          </a:p>
          <a:p>
            <a:r>
              <a:rPr lang="en-US" dirty="0" smtClean="0"/>
              <a:t>c) store R5, 30(R1,R2) // base with index and offset</a:t>
            </a:r>
          </a:p>
          <a:p>
            <a:pPr lvl="7"/>
            <a:r>
              <a:rPr lang="en-US" dirty="0" smtClean="0"/>
              <a:t>//EA=5830</a:t>
            </a:r>
          </a:p>
          <a:p>
            <a:r>
              <a:rPr lang="en-US" dirty="0" smtClean="0"/>
              <a:t>d) add –(R2) , R5		//Auto decrement EA=4599</a:t>
            </a:r>
          </a:p>
          <a:p>
            <a:r>
              <a:rPr lang="en-US" dirty="0" smtClean="0"/>
              <a:t>e) sub (R1)+, R5		//auto increment EA=4600</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077200" cy="6019800"/>
          </a:xfrm>
        </p:spPr>
        <p:txBody>
          <a:bodyPr>
            <a:normAutofit fontScale="85000" lnSpcReduction="10000"/>
          </a:bodyPr>
          <a:lstStyle/>
          <a:p>
            <a:r>
              <a:rPr lang="en-US" b="1" dirty="0" smtClean="0"/>
              <a:t>Machine  Instruction  </a:t>
            </a:r>
            <a:r>
              <a:rPr lang="en-US" dirty="0" smtClean="0"/>
              <a:t>                                                                                         The operation of a CPU is determine by the instruction it executes, referred to as machine instructions or computer instructions. The collection of different instructions is referred as the </a:t>
            </a:r>
            <a:r>
              <a:rPr lang="en-US" i="1" dirty="0" smtClean="0"/>
              <a:t>instruction set of the CPU</a:t>
            </a:r>
            <a:r>
              <a:rPr lang="en-US" dirty="0" smtClean="0"/>
              <a:t>. </a:t>
            </a:r>
          </a:p>
          <a:p>
            <a:r>
              <a:rPr lang="en-US" dirty="0" smtClean="0"/>
              <a:t>Each instruction must contain the information required by the CPU for execution. The elements of an instruction are as follows:</a:t>
            </a:r>
          </a:p>
          <a:p>
            <a:r>
              <a:rPr lang="en-US" b="1" dirty="0" smtClean="0"/>
              <a:t>Operation Code:</a:t>
            </a:r>
            <a:r>
              <a:rPr lang="en-US" dirty="0" smtClean="0"/>
              <a:t> </a:t>
            </a:r>
            <a:br>
              <a:rPr lang="en-US" dirty="0" smtClean="0"/>
            </a:br>
            <a:r>
              <a:rPr lang="en-US" dirty="0" smtClean="0"/>
              <a:t>Specifies the operation to be performed (e.g., add, move etc.). The operation is specified by a binary code, know as the </a:t>
            </a:r>
            <a:r>
              <a:rPr lang="en-US" i="1" dirty="0" smtClean="0"/>
              <a:t>operation code</a:t>
            </a:r>
            <a:r>
              <a:rPr lang="en-US" dirty="0" smtClean="0"/>
              <a:t> or </a:t>
            </a:r>
            <a:r>
              <a:rPr lang="en-US" i="1" dirty="0" err="1" smtClean="0"/>
              <a:t>opcode</a:t>
            </a:r>
            <a:r>
              <a:rPr lang="en-US" dirty="0" smtClean="0"/>
              <a:t>. </a:t>
            </a:r>
          </a:p>
          <a:p>
            <a:r>
              <a:rPr lang="en-US" b="1" dirty="0" smtClean="0"/>
              <a:t>Source operand reference:</a:t>
            </a:r>
            <a:br>
              <a:rPr lang="en-US" b="1" dirty="0" smtClean="0"/>
            </a:br>
            <a:r>
              <a:rPr lang="en-US" dirty="0" smtClean="0"/>
              <a:t>The operation may involve one or more source operands; that is, operands that are inputs for the operation.</a:t>
            </a:r>
          </a:p>
          <a:p>
            <a:r>
              <a:rPr lang="en-US" b="1" dirty="0" smtClean="0"/>
              <a:t>Result operand reference:</a:t>
            </a:r>
            <a:r>
              <a:rPr lang="en-US" dirty="0" smtClean="0"/>
              <a:t> </a:t>
            </a:r>
            <a:br>
              <a:rPr lang="en-US" dirty="0" smtClean="0"/>
            </a:br>
            <a:r>
              <a:rPr lang="en-US" dirty="0" smtClean="0"/>
              <a:t>The operation may produce a result.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a:t>
            </a:r>
            <a:r>
              <a:rPr lang="en-US" b="1" dirty="0" smtClean="0"/>
              <a:t>Next instruction reference: </a:t>
            </a:r>
            <a:br>
              <a:rPr lang="en-US" b="1" dirty="0" smtClean="0"/>
            </a:br>
            <a:r>
              <a:rPr lang="en-US" dirty="0" smtClean="0"/>
              <a:t>This tells the CPU where to fetch the next instruction after the execution of this instruction is complete. </a:t>
            </a:r>
          </a:p>
          <a:p>
            <a:endParaRPr lang="en-US" dirty="0" smtClean="0"/>
          </a:p>
          <a:p>
            <a:r>
              <a:rPr lang="en-US" dirty="0" smtClean="0"/>
              <a:t>The next instruction to be fetched is located in main memory. But in case of virtual memory system, it may be either in main memory or secondary memory (disk). In most cases, the next instruction to be fetched immediately follow the current instruction. In those cases, there is no explicit reference to the next </a:t>
            </a:r>
            <a:r>
              <a:rPr lang="en-US" dirty="0" err="1" smtClean="0"/>
              <a:t>instruction.When</a:t>
            </a:r>
            <a:r>
              <a:rPr lang="en-US" dirty="0" smtClean="0"/>
              <a:t> an explicit reference is needed, then the main memory or virtual memory address must be given.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Source and result operands can be in one of the three areas:</a:t>
            </a:r>
            <a:endParaRPr lang="en-US" sz="3200" dirty="0" smtClean="0"/>
          </a:p>
          <a:p>
            <a:pPr lvl="2"/>
            <a:r>
              <a:rPr lang="en-US" dirty="0" smtClean="0"/>
              <a:t>main or virtual memory, </a:t>
            </a:r>
          </a:p>
          <a:p>
            <a:pPr lvl="2"/>
            <a:r>
              <a:rPr lang="en-US" dirty="0" smtClean="0"/>
              <a:t>CPU register or </a:t>
            </a:r>
          </a:p>
          <a:p>
            <a:pPr lvl="2"/>
            <a:r>
              <a:rPr lang="en-US" dirty="0" smtClean="0"/>
              <a:t>I/O device.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1"/>
          <p:cNvPicPr>
            <a:picLocks noGrp="1"/>
          </p:cNvPicPr>
          <p:nvPr>
            <p:ph idx="1"/>
          </p:nvPr>
        </p:nvPicPr>
        <p:blipFill>
          <a:blip r:embed="rId2"/>
          <a:srcRect/>
          <a:stretch>
            <a:fillRect/>
          </a:stretch>
        </p:blipFill>
        <p:spPr bwMode="auto">
          <a:xfrm>
            <a:off x="228600" y="609600"/>
            <a:ext cx="8458200" cy="5791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Processor Unit (CPU) : </a:t>
            </a:r>
          </a:p>
        </p:txBody>
      </p:sp>
      <p:sp>
        <p:nvSpPr>
          <p:cNvPr id="3" name="Content Placeholder 2"/>
          <p:cNvSpPr>
            <a:spLocks noGrp="1"/>
          </p:cNvSpPr>
          <p:nvPr>
            <p:ph idx="1"/>
          </p:nvPr>
        </p:nvSpPr>
        <p:spPr/>
        <p:txBody>
          <a:bodyPr/>
          <a:lstStyle/>
          <a:p>
            <a:r>
              <a:rPr lang="en-US" dirty="0"/>
              <a:t>Central processor unit consists of two basic blocks : </a:t>
            </a:r>
            <a:endParaRPr lang="en-US" sz="3200" dirty="0"/>
          </a:p>
          <a:p>
            <a:pPr lvl="1"/>
            <a:r>
              <a:rPr lang="en-US" dirty="0"/>
              <a:t>The program control unit has a set of registers and control circuit to generate control signals. </a:t>
            </a:r>
          </a:p>
          <a:p>
            <a:pPr lvl="1"/>
            <a:r>
              <a:rPr lang="en-US" dirty="0"/>
              <a:t>The execution unit or data processing unit contains a set of registers for storing data and an </a:t>
            </a:r>
            <a:r>
              <a:rPr lang="en-US" dirty="0" smtClean="0"/>
              <a:t>Arithmetic </a:t>
            </a:r>
            <a:r>
              <a:rPr lang="en-US" dirty="0"/>
              <a:t>and Logic Unit (ALU) for execution of </a:t>
            </a:r>
            <a:r>
              <a:rPr lang="en-US" dirty="0" smtClean="0"/>
              <a:t>arithmetic </a:t>
            </a:r>
            <a:r>
              <a:rPr lang="en-US" dirty="0"/>
              <a:t>and logical operations. </a:t>
            </a:r>
          </a:p>
          <a:p>
            <a:r>
              <a:rPr lang="en-US" dirty="0"/>
              <a:t>In addition, CPU may have some additional registers for temporary storage of data. </a:t>
            </a:r>
            <a:endParaRPr lang="en-US" sz="3200"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Representation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Within the computer, each instruction is represented by a sequence of bits. </a:t>
            </a:r>
          </a:p>
          <a:p>
            <a:r>
              <a:rPr lang="en-US" dirty="0" smtClean="0"/>
              <a:t>The instruction is divided into fields, corresponding to the constituent elements of the instruction. </a:t>
            </a:r>
          </a:p>
          <a:p>
            <a:r>
              <a:rPr lang="en-US" dirty="0" smtClean="0"/>
              <a:t>The instruction format is highly machine specific and it mainly depends on the machine architecture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 A simple example of an instruction format is shown in the Figure .</a:t>
            </a:r>
          </a:p>
          <a:p>
            <a:r>
              <a:rPr lang="en-US" dirty="0" smtClean="0"/>
              <a:t> It is assume that it is a 16-bit CPU. </a:t>
            </a:r>
          </a:p>
          <a:p>
            <a:r>
              <a:rPr lang="en-US" dirty="0" smtClean="0"/>
              <a:t> 4 bits are used to provide the operation code. So, we may have to 16 (2</a:t>
            </a:r>
            <a:r>
              <a:rPr lang="en-US" baseline="30000" dirty="0" smtClean="0"/>
              <a:t>4</a:t>
            </a:r>
            <a:r>
              <a:rPr lang="en-US" dirty="0" smtClean="0"/>
              <a:t> = 16) different set of instructions.</a:t>
            </a:r>
          </a:p>
          <a:p>
            <a:r>
              <a:rPr lang="en-US" dirty="0" smtClean="0"/>
              <a:t> With each instruction, there are two operands.</a:t>
            </a:r>
          </a:p>
          <a:p>
            <a:r>
              <a:rPr lang="en-US" dirty="0" smtClean="0"/>
              <a:t> To specify each operands, 6 bits are used.</a:t>
            </a:r>
          </a:p>
          <a:p>
            <a:r>
              <a:rPr lang="en-US" dirty="0" smtClean="0"/>
              <a:t> It is possible to provide 64 ( 2</a:t>
            </a:r>
            <a:r>
              <a:rPr lang="en-US" baseline="30000" dirty="0" smtClean="0"/>
              <a:t>6</a:t>
            </a:r>
            <a:r>
              <a:rPr lang="en-US" dirty="0" smtClean="0"/>
              <a:t> = 64 ) different operands for each operand reference.</a:t>
            </a:r>
            <a:endParaRPr lang="en-US" dirty="0"/>
          </a:p>
        </p:txBody>
      </p:sp>
      <p:pic>
        <p:nvPicPr>
          <p:cNvPr id="5" name="Picture 4" descr="img2"/>
          <p:cNvPicPr/>
          <p:nvPr/>
        </p:nvPicPr>
        <p:blipFill>
          <a:blip r:embed="rId2"/>
          <a:srcRect/>
          <a:stretch>
            <a:fillRect/>
          </a:stretch>
        </p:blipFill>
        <p:spPr bwMode="auto">
          <a:xfrm>
            <a:off x="1066800" y="381000"/>
            <a:ext cx="7010400" cy="10668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Types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382000" cy="5257800"/>
          </a:xfrm>
        </p:spPr>
        <p:txBody>
          <a:bodyPr>
            <a:normAutofit lnSpcReduction="10000"/>
          </a:bodyPr>
          <a:lstStyle/>
          <a:p>
            <a:r>
              <a:rPr lang="en-US" dirty="0" smtClean="0"/>
              <a:t>The instruction set of a CPU can be categorized as follows: </a:t>
            </a:r>
          </a:p>
          <a:p>
            <a:r>
              <a:rPr lang="en-US" b="1" dirty="0" smtClean="0"/>
              <a:t>Data Processing:</a:t>
            </a:r>
            <a:r>
              <a:rPr lang="en-US" dirty="0" smtClean="0"/>
              <a:t> </a:t>
            </a:r>
          </a:p>
          <a:p>
            <a:pPr lvl="1"/>
            <a:r>
              <a:rPr lang="en-US" dirty="0" err="1" smtClean="0"/>
              <a:t>Arithmatic</a:t>
            </a:r>
            <a:r>
              <a:rPr lang="en-US" dirty="0" smtClean="0"/>
              <a:t> and Logic instructions </a:t>
            </a:r>
            <a:r>
              <a:rPr lang="en-US" dirty="0" err="1" smtClean="0"/>
              <a:t>Arithmatic</a:t>
            </a:r>
            <a:r>
              <a:rPr lang="en-US" dirty="0" smtClean="0"/>
              <a:t> instructions provide computational capabilities for processing numeric data. Logic (Boolean) instructions operate on the bits of a word as bits rather than as numbers.</a:t>
            </a:r>
          </a:p>
          <a:p>
            <a:pPr lvl="1"/>
            <a:r>
              <a:rPr lang="en-US" dirty="0" smtClean="0"/>
              <a:t> Logic instructions thus provide capabilities for processing any other type of data. There operations are performed primarily on data in CPU registers. </a:t>
            </a:r>
          </a:p>
          <a:p>
            <a:r>
              <a:rPr lang="en-US" b="1" dirty="0" smtClean="0"/>
              <a:t>Data Storage:</a:t>
            </a:r>
            <a:endParaRPr lang="en-US" dirty="0" smtClean="0"/>
          </a:p>
          <a:p>
            <a:pPr lvl="1"/>
            <a:r>
              <a:rPr lang="en-US" dirty="0" smtClean="0"/>
              <a:t>Memory instructions are used for moving data between memory and CPU registers.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Types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Data Movement: </a:t>
            </a:r>
            <a:endParaRPr lang="en-US" dirty="0" smtClean="0"/>
          </a:p>
          <a:p>
            <a:pPr lvl="1"/>
            <a:r>
              <a:rPr lang="en-US" dirty="0" smtClean="0"/>
              <a:t>I/O instructions are needed to transfer program and data into memory from storage device or input device and the results of computation back to the user. </a:t>
            </a:r>
          </a:p>
          <a:p>
            <a:r>
              <a:rPr lang="en-US" b="1" dirty="0" smtClean="0"/>
              <a:t>Control: </a:t>
            </a:r>
            <a:endParaRPr lang="en-US" dirty="0" smtClean="0"/>
          </a:p>
          <a:p>
            <a:pPr lvl="1"/>
            <a:r>
              <a:rPr lang="en-US" dirty="0" smtClean="0"/>
              <a:t>Test and branch instructions </a:t>
            </a:r>
            <a:br>
              <a:rPr lang="en-US" dirty="0" smtClean="0"/>
            </a:br>
            <a:r>
              <a:rPr lang="en-US" dirty="0" smtClean="0"/>
              <a:t>Test instructions are used to test the value of a data word or the status of a computation. Branch instructions are then used to branch to a different set of instructions depending on the decision made.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of Addresses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305800" cy="5334000"/>
          </a:xfrm>
        </p:spPr>
        <p:txBody>
          <a:bodyPr>
            <a:normAutofit fontScale="85000" lnSpcReduction="20000"/>
          </a:bodyPr>
          <a:lstStyle/>
          <a:p>
            <a:r>
              <a:rPr lang="en-US" dirty="0" smtClean="0"/>
              <a:t>What is the maximum number of addresses one might need in an instruction?</a:t>
            </a:r>
          </a:p>
          <a:p>
            <a:r>
              <a:rPr lang="en-US" dirty="0" smtClean="0"/>
              <a:t> Most of the </a:t>
            </a:r>
            <a:r>
              <a:rPr lang="en-US" dirty="0" err="1" smtClean="0"/>
              <a:t>arithmantic</a:t>
            </a:r>
            <a:r>
              <a:rPr lang="en-US" dirty="0" smtClean="0"/>
              <a:t> and logic operations are either </a:t>
            </a:r>
            <a:r>
              <a:rPr lang="en-US" i="1" dirty="0" smtClean="0"/>
              <a:t>unary</a:t>
            </a:r>
            <a:r>
              <a:rPr lang="en-US" dirty="0" smtClean="0"/>
              <a:t> (one operand) or </a:t>
            </a:r>
            <a:r>
              <a:rPr lang="en-US" i="1" dirty="0" smtClean="0"/>
              <a:t>binary</a:t>
            </a:r>
            <a:r>
              <a:rPr lang="en-US" dirty="0" smtClean="0"/>
              <a:t> (two operands). </a:t>
            </a:r>
          </a:p>
          <a:p>
            <a:r>
              <a:rPr lang="en-US" dirty="0" smtClean="0"/>
              <a:t>Thus we need a maximum of two addresses to reference operands. </a:t>
            </a:r>
          </a:p>
          <a:p>
            <a:r>
              <a:rPr lang="en-US" dirty="0" smtClean="0"/>
              <a:t>The result of an operation must be stored, suggesting a third address. </a:t>
            </a:r>
          </a:p>
          <a:p>
            <a:r>
              <a:rPr lang="en-US" dirty="0" smtClean="0"/>
              <a:t>Finally after completion of an instruction, the next instruction must be fetched, and its address is needed. </a:t>
            </a:r>
          </a:p>
          <a:p>
            <a:r>
              <a:rPr lang="en-US" dirty="0" smtClean="0"/>
              <a:t>This reasoning suggests that an instruction may require to contain </a:t>
            </a:r>
            <a:r>
              <a:rPr lang="en-US" i="1" dirty="0" smtClean="0"/>
              <a:t>four address references</a:t>
            </a:r>
            <a:r>
              <a:rPr lang="en-US" i="1" dirty="0" smtClean="0">
                <a:solidFill>
                  <a:srgbClr val="FF0000"/>
                </a:solidFill>
              </a:rPr>
              <a:t>:</a:t>
            </a:r>
            <a:r>
              <a:rPr lang="en-US" dirty="0" smtClean="0">
                <a:solidFill>
                  <a:srgbClr val="FF0000"/>
                </a:solidFill>
              </a:rPr>
              <a:t> two operands, one result, and the address of the next instruction. </a:t>
            </a:r>
            <a:r>
              <a:rPr lang="en-US" dirty="0" smtClean="0"/>
              <a:t>In practice, four address instructions are rare. Most instructions have one, two or three operands addresses, with the address of the next instruction being implicit (obtained from the </a:t>
            </a:r>
            <a:r>
              <a:rPr lang="en-US" dirty="0" smtClean="0">
                <a:solidFill>
                  <a:srgbClr val="FF0000"/>
                </a:solidFill>
              </a:rPr>
              <a:t>program counter</a:t>
            </a:r>
            <a:r>
              <a:rPr lang="en-US" dirty="0" smtClean="0"/>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Set Design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One of the most interesting, and most analyzed, aspects of computer design is instruction set design. The instruction set defines the functions performed by the CPU. </a:t>
            </a:r>
          </a:p>
          <a:p>
            <a:r>
              <a:rPr lang="en-US" dirty="0" smtClean="0"/>
              <a:t>The instruction set is the programmer's means of controlling the CPU. </a:t>
            </a:r>
          </a:p>
          <a:p>
            <a:r>
              <a:rPr lang="en-US" dirty="0" smtClean="0"/>
              <a:t>Thus programmer requirements must be considered in designing the instruction set.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Set Design  </a:t>
            </a:r>
            <a:endParaRPr lang="en-US" dirty="0"/>
          </a:p>
        </p:txBody>
      </p:sp>
      <p:sp>
        <p:nvSpPr>
          <p:cNvPr id="3" name="Content Placeholder 2"/>
          <p:cNvSpPr>
            <a:spLocks noGrp="1"/>
          </p:cNvSpPr>
          <p:nvPr>
            <p:ph idx="1"/>
          </p:nvPr>
        </p:nvSpPr>
        <p:spPr/>
        <p:txBody>
          <a:bodyPr>
            <a:normAutofit fontScale="92500"/>
          </a:bodyPr>
          <a:lstStyle/>
          <a:p>
            <a:r>
              <a:rPr lang="en-US" dirty="0" smtClean="0"/>
              <a:t> </a:t>
            </a:r>
            <a:r>
              <a:rPr lang="en-US" b="1" dirty="0" smtClean="0"/>
              <a:t>Operations performed :</a:t>
            </a:r>
            <a:r>
              <a:rPr lang="en-US" dirty="0" smtClean="0"/>
              <a:t>How many and which operations to provide, and how complex operations should be. </a:t>
            </a:r>
          </a:p>
          <a:p>
            <a:r>
              <a:rPr lang="en-US" b="1" dirty="0" smtClean="0"/>
              <a:t>Data Types :</a:t>
            </a:r>
            <a:r>
              <a:rPr lang="en-US" dirty="0" smtClean="0"/>
              <a:t>The various type of data upon which operations are performed. </a:t>
            </a:r>
          </a:p>
          <a:p>
            <a:r>
              <a:rPr lang="en-US" b="1" dirty="0" smtClean="0"/>
              <a:t>Instruction format: </a:t>
            </a:r>
            <a:r>
              <a:rPr lang="en-US" dirty="0" smtClean="0"/>
              <a:t>Instruction length (in bits), number of addresses, size of various fields and so on. </a:t>
            </a:r>
          </a:p>
          <a:p>
            <a:r>
              <a:rPr lang="en-US" dirty="0" smtClean="0"/>
              <a:t> </a:t>
            </a:r>
            <a:r>
              <a:rPr lang="en-US" b="1" dirty="0" smtClean="0"/>
              <a:t>Registers: </a:t>
            </a:r>
            <a:r>
              <a:rPr lang="en-US" dirty="0" smtClean="0"/>
              <a:t>Number of CPU registers that can be referenced by instructions and their use. </a:t>
            </a:r>
          </a:p>
          <a:p>
            <a:r>
              <a:rPr lang="en-US" dirty="0" smtClean="0"/>
              <a:t> </a:t>
            </a:r>
            <a:r>
              <a:rPr lang="en-US" b="1" dirty="0" smtClean="0"/>
              <a:t>Addressing: </a:t>
            </a:r>
            <a:r>
              <a:rPr lang="en-US" dirty="0" smtClean="0"/>
              <a:t>The mode or modes by which the address of an operand is specified. </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Operands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Machine instructions operate on data. Data can be categorized as follows :</a:t>
            </a:r>
          </a:p>
          <a:p>
            <a:r>
              <a:rPr lang="en-US" b="1" dirty="0" smtClean="0"/>
              <a:t>Addresses:</a:t>
            </a:r>
            <a:r>
              <a:rPr lang="en-US" dirty="0" smtClean="0"/>
              <a:t> It basically indicates the address of a memory location. Addresses are nothing but the unsigned integer, but treated in a special way to indicate the address of a memory location. Address arithmetic is somewhat different from normal arithmetic and it is related to machine architecture.</a:t>
            </a:r>
          </a:p>
          <a:p>
            <a:r>
              <a:rPr lang="en-US" b="1" dirty="0" smtClean="0"/>
              <a:t>Numbers:</a:t>
            </a:r>
            <a:r>
              <a:rPr lang="en-US" dirty="0" smtClean="0"/>
              <a:t> All machine languages include numeric data types. Numeric data are classified into two broad categories: integer or fixed point and floating point.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Characters:</a:t>
            </a:r>
            <a:r>
              <a:rPr lang="en-US" dirty="0" smtClean="0"/>
              <a:t> A common form of data is text or character strings. Since computer works with bits, so characters are represented by a sequence of bits. The most commonly used coding scheme is ASCII (American Standard Code for Information Interchange) code.</a:t>
            </a:r>
          </a:p>
          <a:p>
            <a:r>
              <a:rPr lang="en-US" b="1" dirty="0" smtClean="0"/>
              <a:t>Logical Data:</a:t>
            </a:r>
            <a:r>
              <a:rPr lang="en-US" dirty="0" smtClean="0"/>
              <a:t> Normally each word or other addressable unit (byte, </a:t>
            </a:r>
            <a:r>
              <a:rPr lang="en-US" dirty="0" err="1" smtClean="0"/>
              <a:t>halfword</a:t>
            </a:r>
            <a:r>
              <a:rPr lang="en-US" dirty="0" smtClean="0"/>
              <a:t>, and so on) is treated as a single unit of data. It is sometime useful to consider an </a:t>
            </a:r>
            <a:r>
              <a:rPr lang="en-US" i="1" dirty="0" smtClean="0"/>
              <a:t>n</a:t>
            </a:r>
            <a:r>
              <a:rPr lang="en-US" dirty="0" smtClean="0"/>
              <a:t>-bit unit as consisting of </a:t>
            </a:r>
            <a:r>
              <a:rPr lang="en-US" i="1" dirty="0" smtClean="0"/>
              <a:t>n</a:t>
            </a:r>
            <a:r>
              <a:rPr lang="en-US" dirty="0" smtClean="0"/>
              <a:t> 1-bit items of data, each item having the value 0 or 1. When data are viewed this way, they are considered to be logical data. Generally 1 is treated as true and 0 is treated as false.</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a:t>
            </a:r>
            <a:r>
              <a:rPr lang="en-US" b="1" dirty="0" err="1" smtClean="0"/>
              <a:t>Opearations</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number of different </a:t>
            </a:r>
            <a:r>
              <a:rPr lang="en-US" i="1" dirty="0" err="1" smtClean="0"/>
              <a:t>opcodes</a:t>
            </a:r>
            <a:r>
              <a:rPr lang="en-US" dirty="0" smtClean="0"/>
              <a:t> and their types varies widely from machine to machine. However, some general type of operations are found in most of the machine architecture. Those operations can be categorized as follows:</a:t>
            </a:r>
          </a:p>
          <a:p>
            <a:endParaRPr lang="en-US" dirty="0" smtClean="0"/>
          </a:p>
          <a:p>
            <a:pPr lvl="3"/>
            <a:r>
              <a:rPr lang="en-US" b="1" dirty="0" smtClean="0"/>
              <a:t>Data Transfer</a:t>
            </a:r>
            <a:br>
              <a:rPr lang="en-US" b="1" dirty="0" smtClean="0"/>
            </a:br>
            <a:r>
              <a:rPr lang="en-US" b="1" dirty="0" smtClean="0"/>
              <a:t>                     </a:t>
            </a:r>
          </a:p>
          <a:p>
            <a:pPr lvl="3"/>
            <a:r>
              <a:rPr lang="en-US" b="1" dirty="0" smtClean="0"/>
              <a:t>Arithmetic</a:t>
            </a:r>
            <a:br>
              <a:rPr lang="en-US" b="1" dirty="0" smtClean="0"/>
            </a:br>
            <a:r>
              <a:rPr lang="en-US" b="1" dirty="0" smtClean="0"/>
              <a:t>                  </a:t>
            </a:r>
          </a:p>
          <a:p>
            <a:pPr lvl="3"/>
            <a:r>
              <a:rPr lang="en-US" b="1" dirty="0" smtClean="0"/>
              <a:t>Logical</a:t>
            </a:r>
            <a:br>
              <a:rPr lang="en-US" b="1" dirty="0" smtClean="0"/>
            </a:br>
            <a:r>
              <a:rPr lang="en-US" b="1" dirty="0" smtClean="0"/>
              <a:t>                  </a:t>
            </a:r>
          </a:p>
          <a:p>
            <a:pPr lvl="3"/>
            <a:r>
              <a:rPr lang="en-US" b="1" dirty="0" smtClean="0"/>
              <a:t>Conversion</a:t>
            </a:r>
            <a:br>
              <a:rPr lang="en-US" b="1" dirty="0" smtClean="0"/>
            </a:br>
            <a:r>
              <a:rPr lang="en-US" b="1" dirty="0" smtClean="0"/>
              <a:t>                  </a:t>
            </a:r>
          </a:p>
          <a:p>
            <a:pPr lvl="3"/>
            <a:r>
              <a:rPr lang="en-US" b="1" dirty="0" smtClean="0"/>
              <a:t>Input Output    [ I/O ] </a:t>
            </a:r>
            <a:br>
              <a:rPr lang="en-US" b="1" dirty="0" smtClean="0"/>
            </a:br>
            <a:r>
              <a:rPr lang="en-US" b="1" dirty="0" smtClean="0"/>
              <a:t>               </a:t>
            </a:r>
          </a:p>
          <a:p>
            <a:pPr lvl="3"/>
            <a:r>
              <a:rPr lang="en-US" b="1" dirty="0" smtClean="0"/>
              <a:t>System Control</a:t>
            </a:r>
            <a:br>
              <a:rPr lang="en-US" b="1" dirty="0" smtClean="0"/>
            </a:br>
            <a:r>
              <a:rPr lang="en-US" b="1" dirty="0" smtClean="0"/>
              <a:t>                </a:t>
            </a:r>
          </a:p>
          <a:p>
            <a:pPr lvl="3"/>
            <a:r>
              <a:rPr lang="en-US" b="1" dirty="0" smtClean="0"/>
              <a:t>Transfer Control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Input Unit </a:t>
            </a:r>
            <a:br>
              <a:rPr lang="en-US" b="1" dirty="0"/>
            </a:br>
            <a:endParaRPr lang="en-US" dirty="0"/>
          </a:p>
        </p:txBody>
      </p:sp>
      <p:sp>
        <p:nvSpPr>
          <p:cNvPr id="3" name="Content Placeholder 2"/>
          <p:cNvSpPr>
            <a:spLocks noGrp="1"/>
          </p:cNvSpPr>
          <p:nvPr>
            <p:ph idx="1"/>
          </p:nvPr>
        </p:nvSpPr>
        <p:spPr/>
        <p:txBody>
          <a:bodyPr/>
          <a:lstStyle/>
          <a:p>
            <a:r>
              <a:rPr lang="en-US" dirty="0"/>
              <a:t>With the help of input unit data from outside can be supplied to the computer</a:t>
            </a:r>
            <a:r>
              <a:rPr lang="en-US" dirty="0" smtClean="0"/>
              <a:t>.</a:t>
            </a:r>
          </a:p>
          <a:p>
            <a:r>
              <a:rPr lang="en-US" dirty="0" smtClean="0"/>
              <a:t> </a:t>
            </a:r>
            <a:r>
              <a:rPr lang="en-US" dirty="0"/>
              <a:t>Program or data is read into main storage from input device or secondary storage under the control of CPU input instruction.</a:t>
            </a:r>
          </a:p>
          <a:p>
            <a:r>
              <a:rPr lang="en-US" dirty="0"/>
              <a:t>Example of input devices: </a:t>
            </a:r>
            <a:endParaRPr lang="en-US" dirty="0" smtClean="0"/>
          </a:p>
          <a:p>
            <a:r>
              <a:rPr lang="en-US" dirty="0" smtClean="0"/>
              <a:t>Keyboard</a:t>
            </a:r>
            <a:r>
              <a:rPr lang="en-US" dirty="0"/>
              <a:t>, Mouse, Hard disk, Floppy disk, CD-ROM drive etc.</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used data transfer operation: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458200" cy="5262962"/>
        </p:xfrm>
        <a:graphic>
          <a:graphicData uri="http://schemas.openxmlformats.org/drawingml/2006/table">
            <a:tbl>
              <a:tblPr firstRow="1" bandRow="1">
                <a:tableStyleId>{5C22544A-7EE6-4342-B048-85BDC9FD1C3A}</a:tableStyleId>
              </a:tblPr>
              <a:tblGrid>
                <a:gridCol w="2057400"/>
                <a:gridCol w="6400800"/>
              </a:tblGrid>
              <a:tr h="550333">
                <a:tc>
                  <a:txBody>
                    <a:bodyPr/>
                    <a:lstStyle/>
                    <a:p>
                      <a:pPr marL="0" marR="0" algn="ctr">
                        <a:lnSpc>
                          <a:spcPct val="115000"/>
                        </a:lnSpc>
                        <a:spcBef>
                          <a:spcPts val="0"/>
                        </a:spcBef>
                        <a:spcAft>
                          <a:spcPts val="1000"/>
                        </a:spcAft>
                      </a:pPr>
                      <a:r>
                        <a:rPr lang="en-US" sz="2400" b="1" dirty="0">
                          <a:latin typeface="Arial"/>
                          <a:ea typeface="Calibri"/>
                          <a:cs typeface="Times New Roman"/>
                        </a:rPr>
                        <a:t>Operation Name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b="1" dirty="0">
                          <a:latin typeface="Arial"/>
                          <a:ea typeface="Calibri"/>
                          <a:cs typeface="Times New Roman"/>
                        </a:rPr>
                        <a:t>            Description </a:t>
                      </a:r>
                      <a:endParaRPr lang="en-US" sz="2400" dirty="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dirty="0">
                          <a:solidFill>
                            <a:srgbClr val="0000FF"/>
                          </a:solidFill>
                          <a:latin typeface="Times New Roman"/>
                          <a:ea typeface="Calibri"/>
                          <a:cs typeface="Times New Roman"/>
                        </a:rPr>
                        <a:t>Move (Transfer)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Transfer word or block from source to destination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Store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Transfer word from processor to memory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Load (fetch)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Transfer word from memory to processor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Exchange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Swap contents of source and destination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Clear (reset)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Transfer word of 0s to destination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Set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Transfer word of 1s to destination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Push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dirty="0">
                          <a:solidFill>
                            <a:srgbClr val="0000FF"/>
                          </a:solidFill>
                          <a:latin typeface="Times New Roman"/>
                          <a:ea typeface="Calibri"/>
                          <a:cs typeface="Times New Roman"/>
                        </a:rPr>
                        <a:t>Transfer word from source to top of stack</a:t>
                      </a:r>
                      <a:endParaRPr lang="en-US" sz="2400" dirty="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Times New Roman"/>
                          <a:ea typeface="Calibri"/>
                          <a:cs typeface="Times New Roman"/>
                        </a:rPr>
                        <a:t>Pop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dirty="0">
                          <a:solidFill>
                            <a:srgbClr val="0000FF"/>
                          </a:solidFill>
                          <a:latin typeface="Times New Roman"/>
                          <a:ea typeface="Calibri"/>
                          <a:cs typeface="Times New Roman"/>
                        </a:rPr>
                        <a:t>Transfer word from top of stack to destination </a:t>
                      </a:r>
                      <a:endParaRPr lang="en-US" sz="24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graphicFrame>
        <p:nvGraphicFramePr>
          <p:cNvPr id="4" name="Content Placeholder 3"/>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457200" y="1600200"/>
          <a:ext cx="8458200" cy="5262962"/>
        </p:xfrm>
        <a:graphic>
          <a:graphicData uri="http://schemas.openxmlformats.org/drawingml/2006/table">
            <a:tbl>
              <a:tblPr firstRow="1" bandRow="1">
                <a:tableStyleId>{5C22544A-7EE6-4342-B048-85BDC9FD1C3A}</a:tableStyleId>
              </a:tblPr>
              <a:tblGrid>
                <a:gridCol w="2057400"/>
                <a:gridCol w="6400800"/>
              </a:tblGrid>
              <a:tr h="550333">
                <a:tc>
                  <a:txBody>
                    <a:bodyPr/>
                    <a:lstStyle/>
                    <a:p>
                      <a:pPr marL="0" marR="0" algn="ctr">
                        <a:lnSpc>
                          <a:spcPct val="115000"/>
                        </a:lnSpc>
                        <a:spcBef>
                          <a:spcPts val="0"/>
                        </a:spcBef>
                        <a:spcAft>
                          <a:spcPts val="1000"/>
                        </a:spcAft>
                      </a:pPr>
                      <a:r>
                        <a:rPr lang="en-US" sz="2400" b="1" dirty="0">
                          <a:latin typeface="Arial"/>
                          <a:ea typeface="Calibri"/>
                          <a:cs typeface="Times New Roman"/>
                        </a:rPr>
                        <a:t>Operation Name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b="1" dirty="0">
                          <a:latin typeface="Arial"/>
                          <a:ea typeface="Calibri"/>
                          <a:cs typeface="Times New Roman"/>
                        </a:rPr>
                        <a:t>            Description </a:t>
                      </a:r>
                      <a:endParaRPr lang="en-US" sz="2400" dirty="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dirty="0">
                          <a:solidFill>
                            <a:srgbClr val="0000FF"/>
                          </a:solidFill>
                          <a:latin typeface="Calibri"/>
                          <a:ea typeface="Calibri"/>
                          <a:cs typeface="Times New Roman"/>
                        </a:rPr>
                        <a:t>Add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dirty="0">
                          <a:solidFill>
                            <a:srgbClr val="0000FF"/>
                          </a:solidFill>
                          <a:latin typeface="Arial"/>
                          <a:ea typeface="Calibri"/>
                          <a:cs typeface="Times New Roman"/>
                        </a:rPr>
                        <a:t>Compute sum of two operands </a:t>
                      </a:r>
                      <a:endParaRPr lang="en-US" sz="2400" dirty="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Subtract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Compute difference of two operands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Multiply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Compute product of two operands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Divide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Compute quotient of two operands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Absolute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Replace operand by its absolute value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Negate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Change sign of operand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Increment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Add 1 to operand </a:t>
                      </a:r>
                      <a:endParaRPr lang="en-US" sz="2400">
                        <a:latin typeface="Calibri"/>
                        <a:ea typeface="Calibri"/>
                        <a:cs typeface="Times New Roman"/>
                      </a:endParaRPr>
                    </a:p>
                  </a:txBody>
                  <a:tcPr marL="9525" marR="9525" marT="9525" marB="9525"/>
                </a:tc>
              </a:tr>
              <a:tr h="550333">
                <a:tc>
                  <a:txBody>
                    <a:bodyPr/>
                    <a:lstStyle/>
                    <a:p>
                      <a:pPr marL="0" marR="0">
                        <a:lnSpc>
                          <a:spcPct val="115000"/>
                        </a:lnSpc>
                        <a:spcBef>
                          <a:spcPts val="0"/>
                        </a:spcBef>
                        <a:spcAft>
                          <a:spcPts val="1000"/>
                        </a:spcAft>
                      </a:pPr>
                      <a:r>
                        <a:rPr lang="en-US" sz="2400" dirty="0">
                          <a:solidFill>
                            <a:srgbClr val="0000FF"/>
                          </a:solidFill>
                          <a:latin typeface="Calibri"/>
                          <a:ea typeface="Calibri"/>
                          <a:cs typeface="Times New Roman"/>
                        </a:rPr>
                        <a:t>Decrement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dirty="0">
                          <a:solidFill>
                            <a:srgbClr val="0000FF"/>
                          </a:solidFill>
                          <a:latin typeface="Calibri"/>
                          <a:ea typeface="Calibri"/>
                          <a:cs typeface="Times New Roman"/>
                        </a:rPr>
                        <a:t>Subtract 1 from operand </a:t>
                      </a:r>
                      <a:endParaRPr lang="en-US" sz="24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operations</a:t>
            </a:r>
            <a:endParaRPr lang="en-US" dirty="0"/>
          </a:p>
        </p:txBody>
      </p:sp>
      <p:graphicFrame>
        <p:nvGraphicFramePr>
          <p:cNvPr id="4" name="Content Placeholder 3"/>
          <p:cNvGraphicFramePr>
            <a:graphicFrameLocks noGrp="1"/>
          </p:cNvGraphicFramePr>
          <p:nvPr>
            <p:ph idx="1"/>
          </p:nvPr>
        </p:nvGraphicFramePr>
        <p:xfrm>
          <a:off x="457200" y="1600200"/>
          <a:ext cx="8229600" cy="5237988"/>
        </p:xfrm>
        <a:graphic>
          <a:graphicData uri="http://schemas.openxmlformats.org/drawingml/2006/table">
            <a:tbl>
              <a:tblPr firstRow="1" bandRow="1">
                <a:tableStyleId>{5C22544A-7EE6-4342-B048-85BDC9FD1C3A}</a:tableStyleId>
              </a:tblPr>
              <a:tblGrid>
                <a:gridCol w="2209800"/>
                <a:gridCol w="6019800"/>
              </a:tblGrid>
              <a:tr h="370840">
                <a:tc>
                  <a:txBody>
                    <a:bodyPr/>
                    <a:lstStyle/>
                    <a:p>
                      <a:pPr marL="0" marR="0" algn="ctr">
                        <a:lnSpc>
                          <a:spcPct val="115000"/>
                        </a:lnSpc>
                        <a:spcBef>
                          <a:spcPts val="0"/>
                        </a:spcBef>
                        <a:spcAft>
                          <a:spcPts val="1000"/>
                        </a:spcAft>
                      </a:pPr>
                      <a:r>
                        <a:rPr lang="en-US" sz="2400" b="1" dirty="0">
                          <a:latin typeface="Arial"/>
                          <a:ea typeface="Calibri"/>
                          <a:cs typeface="Times New Roman"/>
                        </a:rPr>
                        <a:t>Operation Name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b="1" dirty="0">
                          <a:latin typeface="Arial"/>
                          <a:ea typeface="Calibri"/>
                          <a:cs typeface="Times New Roman"/>
                        </a:rPr>
                        <a:t>            Description </a:t>
                      </a:r>
                      <a:endParaRPr lang="en-US" sz="1400" dirty="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AND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Performs the logical operation AND bitwise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OR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Performs the logical operation OR bitwise</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NOT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Performs the logical operation NOT bitwise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Exclusive OR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Performs the specified logical operation Exculsive-OR bitwise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Test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Test specified condition; set flag(s) based on outcome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Compare</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Arial"/>
                          <a:ea typeface="Calibri"/>
                          <a:cs typeface="Times New Roman"/>
                        </a:rPr>
                        <a:t>Make logical or arithmatic comparison Set flag(s) based on outcome</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Set Control Variables</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Calibri"/>
                          <a:ea typeface="Calibri"/>
                          <a:cs typeface="Times New Roman"/>
                        </a:rPr>
                        <a:t>Class of instructions to set controls for protection purposes, interrupt handling, timer control etc.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Calibri"/>
                          <a:ea typeface="Calibri"/>
                          <a:cs typeface="Times New Roman"/>
                        </a:rPr>
                        <a:t>Shift</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a:solidFill>
                            <a:srgbClr val="0000FF"/>
                          </a:solidFill>
                          <a:latin typeface="Calibri"/>
                          <a:ea typeface="Calibri"/>
                          <a:cs typeface="Times New Roman"/>
                        </a:rPr>
                        <a:t>Left (right) shift operand, introducing constant at end </a:t>
                      </a:r>
                      <a:endParaRPr lang="en-US" sz="1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dirty="0">
                          <a:solidFill>
                            <a:srgbClr val="0000FF"/>
                          </a:solidFill>
                          <a:latin typeface="Calibri"/>
                          <a:ea typeface="Calibri"/>
                          <a:cs typeface="Times New Roman"/>
                        </a:rPr>
                        <a:t>Rotate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1400" dirty="0">
                          <a:solidFill>
                            <a:srgbClr val="0000FF"/>
                          </a:solidFill>
                          <a:latin typeface="Arial"/>
                          <a:ea typeface="Calibri"/>
                          <a:cs typeface="Times New Roman"/>
                        </a:rPr>
                        <a:t>Left (right) shift operation, with wraparound end </a:t>
                      </a:r>
                      <a:endParaRPr lang="en-US" sz="14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 operations are: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722114"/>
        </p:xfrm>
        <a:graphic>
          <a:graphicData uri="http://schemas.openxmlformats.org/drawingml/2006/table">
            <a:tbl>
              <a:tblPr firstRow="1" bandRow="1">
                <a:tableStyleId>{5C22544A-7EE6-4342-B048-85BDC9FD1C3A}</a:tableStyleId>
              </a:tblPr>
              <a:tblGrid>
                <a:gridCol w="2057400"/>
                <a:gridCol w="6172200"/>
              </a:tblGrid>
              <a:tr h="370840">
                <a:tc>
                  <a:txBody>
                    <a:bodyPr/>
                    <a:lstStyle/>
                    <a:p>
                      <a:pPr marL="0" marR="0" algn="ctr">
                        <a:lnSpc>
                          <a:spcPct val="115000"/>
                        </a:lnSpc>
                        <a:spcBef>
                          <a:spcPts val="0"/>
                        </a:spcBef>
                        <a:spcAft>
                          <a:spcPts val="1000"/>
                        </a:spcAft>
                      </a:pPr>
                      <a:r>
                        <a:rPr lang="en-US" sz="2400" b="1" dirty="0">
                          <a:latin typeface="Arial"/>
                          <a:ea typeface="Calibri"/>
                          <a:cs typeface="Times New Roman"/>
                        </a:rPr>
                        <a:t>Operation Name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b="1" dirty="0">
                          <a:latin typeface="Arial"/>
                          <a:ea typeface="Calibri"/>
                          <a:cs typeface="Times New Roman"/>
                        </a:rPr>
                        <a:t>            Description </a:t>
                      </a:r>
                      <a:endParaRPr lang="en-US" sz="2400" dirty="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Input (Read)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Transfer data from specified I/O port or device to destination </a:t>
                      </a:r>
                      <a:br>
                        <a:rPr lang="en-US" sz="2400">
                          <a:solidFill>
                            <a:srgbClr val="0000FF"/>
                          </a:solidFill>
                          <a:latin typeface="Arial"/>
                          <a:ea typeface="Calibri"/>
                          <a:cs typeface="Times New Roman"/>
                        </a:rPr>
                      </a:br>
                      <a:r>
                        <a:rPr lang="en-US" sz="2400">
                          <a:solidFill>
                            <a:srgbClr val="0000FF"/>
                          </a:solidFill>
                          <a:latin typeface="Arial"/>
                          <a:ea typeface="Calibri"/>
                          <a:cs typeface="Times New Roman"/>
                        </a:rPr>
                        <a:t>(e.g., main memory or processor register) </a:t>
                      </a:r>
                      <a:endParaRPr lang="en-US" sz="2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Output (Write)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Transfer data from specified source to I/O port or device. </a:t>
                      </a:r>
                      <a:endParaRPr lang="en-US" sz="2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Start I/O </a:t>
                      </a:r>
                      <a:endParaRPr lang="en-US" sz="240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a:solidFill>
                            <a:srgbClr val="0000FF"/>
                          </a:solidFill>
                          <a:latin typeface="Arial"/>
                          <a:ea typeface="Calibri"/>
                          <a:cs typeface="Times New Roman"/>
                        </a:rPr>
                        <a:t>Transfer instructions to I/O processor to initiate I/O operation. </a:t>
                      </a:r>
                      <a:endParaRPr lang="en-US" sz="2400">
                        <a:latin typeface="Calibri"/>
                        <a:ea typeface="Calibri"/>
                        <a:cs typeface="Times New Roman"/>
                      </a:endParaRPr>
                    </a:p>
                  </a:txBody>
                  <a:tcPr marL="9525" marR="9525" marT="9525" marB="9525"/>
                </a:tc>
              </a:tr>
              <a:tr h="370840">
                <a:tc>
                  <a:txBody>
                    <a:bodyPr/>
                    <a:lstStyle/>
                    <a:p>
                      <a:pPr marL="0" marR="0">
                        <a:lnSpc>
                          <a:spcPct val="115000"/>
                        </a:lnSpc>
                        <a:spcBef>
                          <a:spcPts val="0"/>
                        </a:spcBef>
                        <a:spcAft>
                          <a:spcPts val="1000"/>
                        </a:spcAft>
                      </a:pPr>
                      <a:r>
                        <a:rPr lang="en-US" sz="2400" dirty="0">
                          <a:solidFill>
                            <a:srgbClr val="0000FF"/>
                          </a:solidFill>
                          <a:latin typeface="Arial"/>
                          <a:ea typeface="Calibri"/>
                          <a:cs typeface="Times New Roman"/>
                        </a:rPr>
                        <a:t>Test I/O </a:t>
                      </a:r>
                      <a:endParaRPr lang="en-US" sz="2400" dirty="0">
                        <a:latin typeface="Calibri"/>
                        <a:ea typeface="Calibri"/>
                        <a:cs typeface="Times New Roman"/>
                      </a:endParaRPr>
                    </a:p>
                  </a:txBody>
                  <a:tcPr marL="9525" marR="9525" marT="9525" marB="9525"/>
                </a:tc>
                <a:tc>
                  <a:txBody>
                    <a:bodyPr/>
                    <a:lstStyle/>
                    <a:p>
                      <a:pPr marL="0" marR="0">
                        <a:lnSpc>
                          <a:spcPct val="115000"/>
                        </a:lnSpc>
                        <a:spcBef>
                          <a:spcPts val="0"/>
                        </a:spcBef>
                        <a:spcAft>
                          <a:spcPts val="1000"/>
                        </a:spcAft>
                      </a:pPr>
                      <a:r>
                        <a:rPr lang="en-US" sz="2400" dirty="0">
                          <a:solidFill>
                            <a:srgbClr val="0000FF"/>
                          </a:solidFill>
                          <a:latin typeface="Arial"/>
                          <a:ea typeface="Calibri"/>
                          <a:cs typeface="Times New Roman"/>
                        </a:rPr>
                        <a:t>Transfer status information from I/O system to specified destination </a:t>
                      </a:r>
                      <a:endParaRPr lang="en-US" sz="24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Conversion: </a:t>
            </a:r>
            <a:endParaRPr lang="en-US" dirty="0" smtClean="0"/>
          </a:p>
          <a:p>
            <a:pPr lvl="1"/>
            <a:r>
              <a:rPr lang="en-US" dirty="0" smtClean="0"/>
              <a:t>Conversion instructions are those that change the format or operate on the format of data. An example is converting from decimal to binary.</a:t>
            </a:r>
          </a:p>
          <a:p>
            <a:r>
              <a:rPr lang="en-US" b="1" dirty="0" smtClean="0"/>
              <a:t>System Control:</a:t>
            </a:r>
            <a:endParaRPr lang="en-US" dirty="0" smtClean="0"/>
          </a:p>
          <a:p>
            <a:pPr lvl="1"/>
            <a:r>
              <a:rPr lang="en-US" dirty="0" smtClean="0"/>
              <a:t>System control instructions are those which are used for system setting and it can be used only in privileged state. Typically, these instructions are reserved for the use of operating systems. For example, a system control instruction may read or alter the content of a control register. Another instruction may be to read or modify a storage protection key.</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Branch Instruction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 branch instruction, also called a jump instruction, has one of its operands as the address of the next instruction to be executed.</a:t>
            </a:r>
          </a:p>
          <a:p>
            <a:r>
              <a:rPr lang="en-US" dirty="0" smtClean="0"/>
              <a:t> Basically there are two types of branch instructions: </a:t>
            </a:r>
          </a:p>
          <a:p>
            <a:pPr lvl="1"/>
            <a:r>
              <a:rPr lang="en-US" dirty="0" smtClean="0"/>
              <a:t>Conditional Branch instruction </a:t>
            </a:r>
          </a:p>
          <a:p>
            <a:pPr lvl="2"/>
            <a:r>
              <a:rPr lang="en-US" dirty="0" smtClean="0"/>
              <a:t>the branch is made only if a certain condition is met. Otherwise, the next instruction in sequence is executed.</a:t>
            </a:r>
          </a:p>
          <a:p>
            <a:pPr lvl="1"/>
            <a:r>
              <a:rPr lang="en-US" dirty="0" smtClean="0"/>
              <a:t> unconditional branch instruction. </a:t>
            </a:r>
          </a:p>
          <a:p>
            <a:pPr lvl="2"/>
            <a:r>
              <a:rPr lang="en-US" dirty="0" smtClean="0"/>
              <a:t>the branch is made by updating the program counter to address specified in operand. </a:t>
            </a:r>
            <a:br>
              <a:rPr lang="en-US" dirty="0" smtClean="0"/>
            </a:b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Branch Instruction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BRP    X ;    Branch to location  X   if result is positive </a:t>
            </a:r>
            <a:br>
              <a:rPr lang="en-US" dirty="0" smtClean="0"/>
            </a:br>
            <a:r>
              <a:rPr lang="en-US" dirty="0" smtClean="0"/>
              <a:t>BRN    X ;   Branch to location  X   if result is negative </a:t>
            </a:r>
            <a:br>
              <a:rPr lang="en-US" dirty="0" smtClean="0"/>
            </a:br>
            <a:r>
              <a:rPr lang="en-US" dirty="0" smtClean="0"/>
              <a:t>BRZ    X ;    Branch to location  X   is result is zero </a:t>
            </a:r>
            <a:br>
              <a:rPr lang="en-US" dirty="0" smtClean="0"/>
            </a:br>
            <a:r>
              <a:rPr lang="en-US" dirty="0" smtClean="0"/>
              <a:t>BRO   X ;    Branch to location  X   if overflow occurs </a:t>
            </a:r>
          </a:p>
          <a:p>
            <a:r>
              <a:rPr lang="en-US" dirty="0" smtClean="0"/>
              <a:t>For example, </a:t>
            </a:r>
          </a:p>
          <a:p>
            <a:r>
              <a:rPr lang="en-US" dirty="0" smtClean="0"/>
              <a:t>BRE   R1,   R2,   X  ;  Branch to   X      if contents of R1 = Contents of R2.</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An instruction format defines the layout of the bits of an instruction, in terms of its constituents parts.</a:t>
            </a:r>
          </a:p>
          <a:p>
            <a:r>
              <a:rPr lang="en-US" dirty="0" smtClean="0"/>
              <a:t> An instruction format must include an </a:t>
            </a:r>
            <a:r>
              <a:rPr lang="en-US" dirty="0" err="1" smtClean="0"/>
              <a:t>opcode</a:t>
            </a:r>
            <a:r>
              <a:rPr lang="en-US" dirty="0" smtClean="0"/>
              <a:t> and, implicitly or explicitly, zero or more operands.</a:t>
            </a:r>
          </a:p>
          <a:p>
            <a:r>
              <a:rPr lang="en-US" dirty="0" smtClean="0"/>
              <a:t> Each explicit operand is referenced using one of the addressing mode that is available for that machine.</a:t>
            </a:r>
          </a:p>
          <a:p>
            <a:r>
              <a:rPr lang="en-US" dirty="0" smtClean="0"/>
              <a:t> The format must, implicitly or explicitly, indicate the addressing mode of each operand.</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 </a:t>
            </a:r>
            <a:r>
              <a:rPr lang="en-US" dirty="0" smtClean="0"/>
              <a:t/>
            </a:r>
            <a:br>
              <a:rPr lang="en-US" dirty="0" smtClean="0"/>
            </a:br>
            <a:r>
              <a:rPr lang="en-US" dirty="0" smtClean="0"/>
              <a:t>CPU Design</a:t>
            </a:r>
            <a:endParaRPr lang="en-US" dirty="0"/>
          </a:p>
        </p:txBody>
      </p:sp>
      <p:sp>
        <p:nvSpPr>
          <p:cNvPr id="3" name="Content Placeholder 2"/>
          <p:cNvSpPr>
            <a:spLocks noGrp="1"/>
          </p:cNvSpPr>
          <p:nvPr>
            <p:ph idx="1"/>
          </p:nvPr>
        </p:nvSpPr>
        <p:spPr/>
        <p:txBody>
          <a:bodyPr/>
          <a:lstStyle/>
          <a:p>
            <a:r>
              <a:rPr lang="en-US" dirty="0" smtClean="0"/>
              <a:t>Single Accumulator</a:t>
            </a:r>
          </a:p>
          <a:p>
            <a:pPr lvl="1"/>
            <a:r>
              <a:rPr lang="en-US" dirty="0" smtClean="0"/>
              <a:t>Result usually goes to the Accumulator</a:t>
            </a:r>
          </a:p>
          <a:p>
            <a:pPr lvl="1"/>
            <a:r>
              <a:rPr lang="en-US" dirty="0" smtClean="0"/>
              <a:t>Accumulator has to be saved to memory quite often</a:t>
            </a:r>
          </a:p>
          <a:p>
            <a:r>
              <a:rPr lang="en-US" dirty="0" smtClean="0"/>
              <a:t>General Register</a:t>
            </a:r>
          </a:p>
          <a:p>
            <a:pPr lvl="1"/>
            <a:r>
              <a:rPr lang="en-US" dirty="0" smtClean="0"/>
              <a:t>Registers hold operands thus reduce memory traffic</a:t>
            </a:r>
          </a:p>
          <a:p>
            <a:pPr lvl="1"/>
            <a:r>
              <a:rPr lang="en-US" dirty="0" smtClean="0"/>
              <a:t>Register bookkeeping</a:t>
            </a:r>
          </a:p>
          <a:p>
            <a:r>
              <a:rPr lang="en-US" dirty="0" smtClean="0"/>
              <a:t>Stack</a:t>
            </a:r>
          </a:p>
          <a:p>
            <a:pPr lvl="1"/>
            <a:r>
              <a:rPr lang="en-US" dirty="0" smtClean="0"/>
              <a:t>Operands and result are always in the stack</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Format: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spcBef>
                <a:spcPct val="15000"/>
              </a:spcBef>
            </a:pPr>
            <a:r>
              <a:rPr lang="en-US" sz="2600" dirty="0" smtClean="0"/>
              <a:t>Three-Address Instructions</a:t>
            </a:r>
          </a:p>
          <a:p>
            <a:pPr lvl="1">
              <a:spcBef>
                <a:spcPct val="15000"/>
              </a:spcBef>
            </a:pPr>
            <a:r>
              <a:rPr lang="en-US" sz="2200" dirty="0" smtClean="0"/>
              <a:t>ADD	R1, R2, R3		R1 ← R2 + R3</a:t>
            </a:r>
          </a:p>
          <a:p>
            <a:pPr lvl="1">
              <a:spcBef>
                <a:spcPct val="15000"/>
              </a:spcBef>
            </a:pPr>
            <a:r>
              <a:rPr lang="en-US" sz="2000" dirty="0" smtClean="0"/>
              <a:t>Three address instruction formats are not common because they require a relatively long instruction format to hold the three address reference.</a:t>
            </a:r>
          </a:p>
          <a:p>
            <a:pPr lvl="1">
              <a:spcBef>
                <a:spcPct val="15000"/>
              </a:spcBef>
            </a:pPr>
            <a:endParaRPr lang="en-US" sz="2200" dirty="0" smtClean="0"/>
          </a:p>
          <a:p>
            <a:pPr>
              <a:spcBef>
                <a:spcPct val="15000"/>
              </a:spcBef>
            </a:pPr>
            <a:r>
              <a:rPr lang="en-US" sz="2600" dirty="0" smtClean="0"/>
              <a:t>Two-Address Instructions</a:t>
            </a:r>
          </a:p>
          <a:p>
            <a:pPr lvl="1">
              <a:spcBef>
                <a:spcPct val="15000"/>
              </a:spcBef>
            </a:pPr>
            <a:r>
              <a:rPr lang="en-US" sz="2200" dirty="0" smtClean="0"/>
              <a:t>ADD	R1, R2			R1 ← R1 + R2</a:t>
            </a:r>
          </a:p>
          <a:p>
            <a:pPr lvl="1">
              <a:spcBef>
                <a:spcPct val="15000"/>
              </a:spcBef>
            </a:pPr>
            <a:r>
              <a:rPr lang="en-US" sz="2000" dirty="0" smtClean="0"/>
              <a:t>With two address instructions, and for binary operations, one address must do double duty as both an operand and a result.</a:t>
            </a:r>
          </a:p>
          <a:p>
            <a:pPr lvl="1">
              <a:spcBef>
                <a:spcPct val="15000"/>
              </a:spcBef>
            </a:pPr>
            <a:endParaRPr lang="en-US" sz="22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Unit </a:t>
            </a:r>
            <a:endParaRPr lang="en-US" dirty="0"/>
          </a:p>
        </p:txBody>
      </p:sp>
      <p:sp>
        <p:nvSpPr>
          <p:cNvPr id="3" name="Content Placeholder 2"/>
          <p:cNvSpPr>
            <a:spLocks noGrp="1"/>
          </p:cNvSpPr>
          <p:nvPr>
            <p:ph idx="1"/>
          </p:nvPr>
        </p:nvSpPr>
        <p:spPr/>
        <p:txBody>
          <a:bodyPr/>
          <a:lstStyle/>
          <a:p>
            <a:r>
              <a:rPr lang="en-US" dirty="0"/>
              <a:t>With the help of output unit computer results can be provided to the user or it can be stored in </a:t>
            </a:r>
            <a:r>
              <a:rPr lang="en-US" dirty="0" smtClean="0"/>
              <a:t>storage </a:t>
            </a:r>
            <a:r>
              <a:rPr lang="en-US" dirty="0"/>
              <a:t>device permanently for future use. Output data from main storage go to output device under the control of CPU output instructions.</a:t>
            </a:r>
          </a:p>
          <a:p>
            <a:r>
              <a:rPr lang="en-US" dirty="0"/>
              <a:t>Example of output devices</a:t>
            </a:r>
            <a:r>
              <a:rPr lang="en-US" dirty="0" smtClean="0"/>
              <a:t>:</a:t>
            </a:r>
          </a:p>
          <a:p>
            <a:r>
              <a:rPr lang="en-US" dirty="0" smtClean="0"/>
              <a:t> </a:t>
            </a:r>
            <a:r>
              <a:rPr lang="en-US" dirty="0"/>
              <a:t>Printer, Monitor, Plotter, Hard Disk, Floppy Disk etc.</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Format</a:t>
            </a:r>
            <a:endParaRPr lang="en-US" dirty="0"/>
          </a:p>
        </p:txBody>
      </p:sp>
      <p:sp>
        <p:nvSpPr>
          <p:cNvPr id="3" name="Content Placeholder 2"/>
          <p:cNvSpPr>
            <a:spLocks noGrp="1"/>
          </p:cNvSpPr>
          <p:nvPr>
            <p:ph idx="1"/>
          </p:nvPr>
        </p:nvSpPr>
        <p:spPr/>
        <p:txBody>
          <a:bodyPr/>
          <a:lstStyle/>
          <a:p>
            <a:pPr>
              <a:spcBef>
                <a:spcPct val="15000"/>
              </a:spcBef>
            </a:pPr>
            <a:r>
              <a:rPr lang="en-US" sz="2600" dirty="0" smtClean="0"/>
              <a:t>One-Address Instructions</a:t>
            </a:r>
          </a:p>
          <a:p>
            <a:pPr lvl="1">
              <a:spcBef>
                <a:spcPct val="15000"/>
              </a:spcBef>
            </a:pPr>
            <a:r>
              <a:rPr lang="en-US" sz="2200" dirty="0" smtClean="0"/>
              <a:t>ADD	M			AC ← AC + M[AR]</a:t>
            </a:r>
          </a:p>
          <a:p>
            <a:pPr lvl="1">
              <a:spcBef>
                <a:spcPct val="15000"/>
              </a:spcBef>
            </a:pPr>
            <a:r>
              <a:rPr lang="en-US" sz="2000" dirty="0" smtClean="0"/>
              <a:t>In one address instruction format, a second address must be implicit for a binary operation. For implicit reference, a processor register is used and it is termed as accumulator(AC). the accumulator contains one of the operands and is used to store the result. </a:t>
            </a:r>
            <a:endParaRPr lang="en-US" sz="2200" dirty="0" smtClean="0"/>
          </a:p>
          <a:p>
            <a:pPr>
              <a:spcBef>
                <a:spcPct val="15000"/>
              </a:spcBef>
            </a:pPr>
            <a:r>
              <a:rPr lang="en-US" sz="2600" dirty="0" smtClean="0"/>
              <a:t>Zero-Address Instructions</a:t>
            </a:r>
          </a:p>
          <a:p>
            <a:pPr lvl="1">
              <a:spcBef>
                <a:spcPct val="15000"/>
              </a:spcBef>
            </a:pPr>
            <a:r>
              <a:rPr lang="en-US" sz="2200" dirty="0" smtClean="0"/>
              <a:t>ADD				TOS ← TOS + (TOS – 1)</a:t>
            </a:r>
          </a:p>
          <a:p>
            <a:pPr>
              <a:spcBef>
                <a:spcPct val="15000"/>
              </a:spcBef>
            </a:pPr>
            <a:r>
              <a:rPr lang="en-US" sz="2600" dirty="0" smtClean="0"/>
              <a:t>RISC Instructions</a:t>
            </a:r>
          </a:p>
          <a:p>
            <a:pPr lvl="1">
              <a:spcBef>
                <a:spcPct val="15000"/>
              </a:spcBef>
            </a:pPr>
            <a:r>
              <a:rPr lang="en-US" sz="2200" dirty="0" smtClean="0"/>
              <a:t>Lots of registers. Memory is restricted to Load &amp; Store</a:t>
            </a:r>
          </a:p>
          <a:p>
            <a:pPr lvl="1">
              <a:spcBef>
                <a:spcPct val="15000"/>
              </a:spcBef>
            </a:pPr>
            <a:endParaRPr lang="en-US" sz="2200"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Symbol" pitchFamily="18" charset="2"/>
              </a:rPr>
              <a:t>Three-Address</a:t>
            </a:r>
            <a:br>
              <a:rPr lang="en-US" dirty="0" smtClean="0">
                <a:sym typeface="Symbol" pitchFamily="18" charset="2"/>
              </a:rPr>
            </a:br>
            <a:endParaRPr lang="en-US" dirty="0"/>
          </a:p>
        </p:txBody>
      </p:sp>
      <p:sp>
        <p:nvSpPr>
          <p:cNvPr id="3" name="Content Placeholder 2"/>
          <p:cNvSpPr>
            <a:spLocks noGrp="1"/>
          </p:cNvSpPr>
          <p:nvPr>
            <p:ph idx="1"/>
          </p:nvPr>
        </p:nvSpPr>
        <p:spPr/>
        <p:txBody>
          <a:bodyPr/>
          <a:lstStyle/>
          <a:p>
            <a:r>
              <a:rPr lang="en-US" dirty="0" smtClean="0"/>
              <a:t>Consider a simple arithmetic expression to evaluate:</a:t>
            </a:r>
            <a:br>
              <a:rPr lang="en-US" dirty="0" smtClean="0"/>
            </a:br>
            <a:r>
              <a:rPr lang="en-US" dirty="0" smtClean="0"/>
              <a:t>X= (A + B) * (C + D)</a:t>
            </a:r>
          </a:p>
          <a:p>
            <a:pPr marL="533400" indent="-533400">
              <a:buNone/>
              <a:tabLst>
                <a:tab pos="2146300" algn="l"/>
                <a:tab pos="5022850" algn="l"/>
              </a:tabLst>
            </a:pPr>
            <a:r>
              <a:rPr lang="en-US" dirty="0" smtClean="0"/>
              <a:t>Example:   Evaluate (A+B) </a:t>
            </a:r>
            <a:r>
              <a:rPr lang="en-US" dirty="0" smtClean="0">
                <a:sym typeface="Symbol" pitchFamily="18" charset="2"/>
              </a:rPr>
              <a:t> (C+D)</a:t>
            </a:r>
          </a:p>
          <a:p>
            <a:pPr marL="533400" indent="-533400">
              <a:tabLst>
                <a:tab pos="2146300" algn="l"/>
                <a:tab pos="5022850" algn="l"/>
              </a:tabLst>
            </a:pPr>
            <a:r>
              <a:rPr lang="en-US" dirty="0" smtClean="0">
                <a:sym typeface="Symbol" pitchFamily="18" charset="2"/>
              </a:rPr>
              <a:t>Three-Address</a:t>
            </a:r>
          </a:p>
          <a:p>
            <a:pPr marL="989013" lvl="1" indent="-457200">
              <a:buFont typeface="Times New Roman" pitchFamily="18" charset="0"/>
              <a:buAutoNum type="arabicPeriod"/>
              <a:tabLst>
                <a:tab pos="2146300" algn="l"/>
                <a:tab pos="5022850" algn="l"/>
              </a:tabLst>
            </a:pPr>
            <a:r>
              <a:rPr lang="en-US" dirty="0" smtClean="0">
                <a:sym typeface="Symbol" pitchFamily="18" charset="2"/>
              </a:rPr>
              <a:t>ADD	R1, A, B	; </a:t>
            </a:r>
            <a:r>
              <a:rPr lang="en-US" dirty="0" smtClean="0"/>
              <a:t>R1 ← M[A] + M[B]</a:t>
            </a:r>
          </a:p>
          <a:p>
            <a:pPr marL="989013" lvl="1" indent="-457200">
              <a:buFont typeface="Times New Roman" pitchFamily="18" charset="0"/>
              <a:buAutoNum type="arabicPeriod"/>
              <a:tabLst>
                <a:tab pos="2146300" algn="l"/>
                <a:tab pos="5022850" algn="l"/>
              </a:tabLst>
            </a:pPr>
            <a:r>
              <a:rPr lang="en-US" dirty="0" smtClean="0"/>
              <a:t>ADD	R2, C, D	; R2 ← M[C] + M[D]</a:t>
            </a:r>
          </a:p>
          <a:p>
            <a:pPr marL="989013" lvl="1" indent="-457200">
              <a:buFont typeface="Times New Roman" pitchFamily="18" charset="0"/>
              <a:buAutoNum type="arabicPeriod"/>
              <a:tabLst>
                <a:tab pos="2146300" algn="l"/>
                <a:tab pos="5022850" algn="l"/>
              </a:tabLst>
            </a:pPr>
            <a:r>
              <a:rPr lang="en-US" dirty="0" smtClean="0"/>
              <a:t>MUL	X, R1, R2	; M[X] ← R1 </a:t>
            </a:r>
            <a:r>
              <a:rPr lang="en-US" dirty="0" smtClean="0">
                <a:sym typeface="Symbol" pitchFamily="18" charset="2"/>
              </a:rPr>
              <a:t></a:t>
            </a:r>
            <a:r>
              <a:rPr lang="en-US" dirty="0" smtClean="0"/>
              <a:t> R2</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Symbol" pitchFamily="18" charset="2"/>
              </a:rPr>
              <a:t>Two-Address</a:t>
            </a:r>
            <a:br>
              <a:rPr lang="en-US" dirty="0" smtClean="0">
                <a:sym typeface="Symbol" pitchFamily="18" charset="2"/>
              </a:rPr>
            </a:br>
            <a:endParaRPr lang="en-US" dirty="0"/>
          </a:p>
        </p:txBody>
      </p:sp>
      <p:sp>
        <p:nvSpPr>
          <p:cNvPr id="3" name="Content Placeholder 2"/>
          <p:cNvSpPr>
            <a:spLocks noGrp="1"/>
          </p:cNvSpPr>
          <p:nvPr>
            <p:ph idx="1"/>
          </p:nvPr>
        </p:nvSpPr>
        <p:spPr/>
        <p:txBody>
          <a:bodyPr/>
          <a:lstStyle/>
          <a:p>
            <a:pPr marL="533400" indent="-533400">
              <a:buNone/>
              <a:tabLst>
                <a:tab pos="2146300" algn="l"/>
                <a:tab pos="5022850" algn="l"/>
              </a:tabLst>
            </a:pPr>
            <a:r>
              <a:rPr lang="en-US" dirty="0" smtClean="0"/>
              <a:t>Example:   Evaluate (A+B) </a:t>
            </a:r>
            <a:r>
              <a:rPr lang="en-US" dirty="0" smtClean="0">
                <a:sym typeface="Symbol" pitchFamily="18" charset="2"/>
              </a:rPr>
              <a:t> (C+D)</a:t>
            </a:r>
          </a:p>
          <a:p>
            <a:pPr marL="533400" indent="-533400">
              <a:tabLst>
                <a:tab pos="2146300" algn="l"/>
                <a:tab pos="5022850" algn="l"/>
              </a:tabLst>
            </a:pPr>
            <a:r>
              <a:rPr lang="en-US" dirty="0" smtClean="0">
                <a:sym typeface="Symbol" pitchFamily="18" charset="2"/>
              </a:rPr>
              <a:t>Two-Address</a:t>
            </a:r>
          </a:p>
          <a:p>
            <a:pPr marL="989013" lvl="1" indent="-457200">
              <a:buFont typeface="Times New Roman" pitchFamily="18" charset="0"/>
              <a:buAutoNum type="arabicPeriod"/>
              <a:tabLst>
                <a:tab pos="2146300" algn="l"/>
                <a:tab pos="5022850" algn="l"/>
              </a:tabLst>
            </a:pPr>
            <a:r>
              <a:rPr lang="en-US" dirty="0" smtClean="0">
                <a:sym typeface="Symbol" pitchFamily="18" charset="2"/>
              </a:rPr>
              <a:t>MOV	R1, A	; </a:t>
            </a:r>
            <a:r>
              <a:rPr lang="en-US" dirty="0" smtClean="0"/>
              <a:t>R1 ← M[A]</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sym typeface="Symbol" pitchFamily="18" charset="2"/>
              </a:rPr>
              <a:t>ADD	R1, B	; </a:t>
            </a:r>
            <a:r>
              <a:rPr lang="en-US" dirty="0" smtClean="0"/>
              <a:t>R1 ← R1 + M[B]</a:t>
            </a:r>
          </a:p>
          <a:p>
            <a:pPr marL="989013" lvl="1" indent="-457200">
              <a:buFont typeface="Times New Roman" pitchFamily="18" charset="0"/>
              <a:buAutoNum type="arabicPeriod"/>
              <a:tabLst>
                <a:tab pos="2146300" algn="l"/>
                <a:tab pos="5022850" algn="l"/>
              </a:tabLst>
            </a:pPr>
            <a:r>
              <a:rPr lang="en-US" dirty="0" smtClean="0">
                <a:sym typeface="Symbol" pitchFamily="18" charset="2"/>
              </a:rPr>
              <a:t>MOV	R2, C	; </a:t>
            </a:r>
            <a:r>
              <a:rPr lang="en-US" dirty="0" smtClean="0"/>
              <a:t>R2 ← M[C]</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t>ADD	R2, D	; R2 ← R2 + M[D]</a:t>
            </a:r>
          </a:p>
          <a:p>
            <a:pPr marL="989013" lvl="1" indent="-457200">
              <a:buFont typeface="Times New Roman" pitchFamily="18" charset="0"/>
              <a:buAutoNum type="arabicPeriod"/>
              <a:tabLst>
                <a:tab pos="2146300" algn="l"/>
                <a:tab pos="5022850" algn="l"/>
              </a:tabLst>
            </a:pPr>
            <a:r>
              <a:rPr lang="en-US" dirty="0" smtClean="0"/>
              <a:t>MUL	R1, R2	; R1 ← R1 </a:t>
            </a:r>
            <a:r>
              <a:rPr lang="en-US" dirty="0" smtClean="0">
                <a:sym typeface="Symbol" pitchFamily="18" charset="2"/>
              </a:rPr>
              <a:t></a:t>
            </a:r>
            <a:r>
              <a:rPr lang="en-US" dirty="0" smtClean="0"/>
              <a:t> R2</a:t>
            </a:r>
          </a:p>
          <a:p>
            <a:pPr marL="989013" lvl="1" indent="-457200">
              <a:buFont typeface="Times New Roman" pitchFamily="18" charset="0"/>
              <a:buAutoNum type="arabicPeriod"/>
              <a:tabLst>
                <a:tab pos="2146300" algn="l"/>
                <a:tab pos="5022850" algn="l"/>
              </a:tabLst>
            </a:pPr>
            <a:r>
              <a:rPr lang="en-US" dirty="0" smtClean="0"/>
              <a:t>MOV	X, R1	; M[X] ← R1</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Symbol" pitchFamily="18" charset="2"/>
              </a:rPr>
              <a:t>One-Address</a:t>
            </a:r>
            <a:br>
              <a:rPr lang="en-US" dirty="0" smtClean="0">
                <a:sym typeface="Symbol" pitchFamily="18" charset="2"/>
              </a:rPr>
            </a:br>
            <a:endParaRPr lang="en-US" dirty="0"/>
          </a:p>
        </p:txBody>
      </p:sp>
      <p:sp>
        <p:nvSpPr>
          <p:cNvPr id="3" name="Content Placeholder 2"/>
          <p:cNvSpPr>
            <a:spLocks noGrp="1"/>
          </p:cNvSpPr>
          <p:nvPr>
            <p:ph idx="1"/>
          </p:nvPr>
        </p:nvSpPr>
        <p:spPr/>
        <p:txBody>
          <a:bodyPr/>
          <a:lstStyle/>
          <a:p>
            <a:pPr marL="533400" indent="-533400">
              <a:buNone/>
              <a:tabLst>
                <a:tab pos="2146300" algn="l"/>
                <a:tab pos="5022850" algn="l"/>
              </a:tabLst>
            </a:pPr>
            <a:r>
              <a:rPr lang="en-US" dirty="0" smtClean="0"/>
              <a:t>Example:   Evaluate (A+B) </a:t>
            </a:r>
            <a:r>
              <a:rPr lang="en-US" dirty="0" smtClean="0">
                <a:sym typeface="Symbol" pitchFamily="18" charset="2"/>
              </a:rPr>
              <a:t> (C+D)</a:t>
            </a:r>
          </a:p>
          <a:p>
            <a:pPr marL="533400" indent="-533400">
              <a:tabLst>
                <a:tab pos="2146300" algn="l"/>
                <a:tab pos="5022850" algn="l"/>
              </a:tabLst>
            </a:pPr>
            <a:r>
              <a:rPr lang="en-US" dirty="0" smtClean="0">
                <a:sym typeface="Symbol" pitchFamily="18" charset="2"/>
              </a:rPr>
              <a:t>One-Address</a:t>
            </a:r>
          </a:p>
          <a:p>
            <a:pPr marL="989013" lvl="1" indent="-457200">
              <a:buFont typeface="Times New Roman" pitchFamily="18" charset="0"/>
              <a:buAutoNum type="arabicPeriod"/>
              <a:tabLst>
                <a:tab pos="2146300" algn="l"/>
                <a:tab pos="5022850" algn="l"/>
              </a:tabLst>
            </a:pPr>
            <a:r>
              <a:rPr lang="en-US" dirty="0" smtClean="0">
                <a:sym typeface="Symbol" pitchFamily="18" charset="2"/>
              </a:rPr>
              <a:t>LOAD	A	; </a:t>
            </a:r>
            <a:r>
              <a:rPr lang="en-US" dirty="0" smtClean="0"/>
              <a:t>AC ← M[A]</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sym typeface="Symbol" pitchFamily="18" charset="2"/>
              </a:rPr>
              <a:t>ADD	B	; </a:t>
            </a:r>
            <a:r>
              <a:rPr lang="en-US" dirty="0" smtClean="0"/>
              <a:t>AC ← AC + M[B]</a:t>
            </a:r>
          </a:p>
          <a:p>
            <a:pPr marL="989013" lvl="1" indent="-457200">
              <a:buFont typeface="Times New Roman" pitchFamily="18" charset="0"/>
              <a:buAutoNum type="arabicPeriod"/>
              <a:tabLst>
                <a:tab pos="2146300" algn="l"/>
                <a:tab pos="5022850" algn="l"/>
              </a:tabLst>
            </a:pPr>
            <a:r>
              <a:rPr lang="en-US" dirty="0" smtClean="0"/>
              <a:t>STORE	T	; M[T] ← AC </a:t>
            </a:r>
          </a:p>
          <a:p>
            <a:pPr marL="989013" lvl="1" indent="-457200">
              <a:buFont typeface="Times New Roman" pitchFamily="18" charset="0"/>
              <a:buAutoNum type="arabicPeriod"/>
              <a:tabLst>
                <a:tab pos="2146300" algn="l"/>
                <a:tab pos="5022850" algn="l"/>
              </a:tabLst>
            </a:pPr>
            <a:r>
              <a:rPr lang="en-US" dirty="0" smtClean="0">
                <a:sym typeface="Symbol" pitchFamily="18" charset="2"/>
              </a:rPr>
              <a:t>LOAD	C	; </a:t>
            </a:r>
            <a:r>
              <a:rPr lang="en-US" dirty="0" smtClean="0"/>
              <a:t>AC ← M[C]</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t>ADD	D	; AC ← AC + M[D]</a:t>
            </a:r>
          </a:p>
          <a:p>
            <a:pPr marL="989013" lvl="1" indent="-457200">
              <a:buFont typeface="Times New Roman" pitchFamily="18" charset="0"/>
              <a:buAutoNum type="arabicPeriod"/>
              <a:tabLst>
                <a:tab pos="2146300" algn="l"/>
                <a:tab pos="5022850" algn="l"/>
              </a:tabLst>
            </a:pPr>
            <a:r>
              <a:rPr lang="en-US" dirty="0" smtClean="0"/>
              <a:t>MUL	T	; AC ← AC </a:t>
            </a:r>
            <a:r>
              <a:rPr lang="en-US" dirty="0" smtClean="0">
                <a:sym typeface="Symbol" pitchFamily="18" charset="2"/>
              </a:rPr>
              <a:t></a:t>
            </a:r>
            <a:r>
              <a:rPr lang="en-US" dirty="0" smtClean="0"/>
              <a:t> M[T]</a:t>
            </a:r>
          </a:p>
          <a:p>
            <a:pPr marL="989013" lvl="1" indent="-457200">
              <a:buFont typeface="Times New Roman" pitchFamily="18" charset="0"/>
              <a:buAutoNum type="arabicPeriod"/>
              <a:tabLst>
                <a:tab pos="2146300" algn="l"/>
                <a:tab pos="5022850" algn="l"/>
              </a:tabLst>
            </a:pPr>
            <a:r>
              <a:rPr lang="en-US" dirty="0" smtClean="0"/>
              <a:t>STORE	X	; M[X] ← AC</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Symbol" pitchFamily="18" charset="2"/>
              </a:rPr>
              <a:t>Zero-Address</a:t>
            </a:r>
            <a:br>
              <a:rPr lang="en-US" dirty="0" smtClean="0">
                <a:sym typeface="Symbol" pitchFamily="18" charset="2"/>
              </a:rPr>
            </a:br>
            <a:endParaRPr lang="en-US" dirty="0"/>
          </a:p>
        </p:txBody>
      </p:sp>
      <p:sp>
        <p:nvSpPr>
          <p:cNvPr id="3" name="Content Placeholder 2"/>
          <p:cNvSpPr>
            <a:spLocks noGrp="1"/>
          </p:cNvSpPr>
          <p:nvPr>
            <p:ph idx="1"/>
          </p:nvPr>
        </p:nvSpPr>
        <p:spPr/>
        <p:txBody>
          <a:bodyPr>
            <a:normAutofit lnSpcReduction="10000"/>
          </a:bodyPr>
          <a:lstStyle/>
          <a:p>
            <a:pPr marL="533400" indent="-533400">
              <a:buNone/>
              <a:tabLst>
                <a:tab pos="2146300" algn="l"/>
                <a:tab pos="5022850" algn="l"/>
              </a:tabLst>
            </a:pPr>
            <a:r>
              <a:rPr lang="en-US" dirty="0" smtClean="0"/>
              <a:t>Example:   Evaluate (A+B) </a:t>
            </a:r>
            <a:r>
              <a:rPr lang="en-US" dirty="0" smtClean="0">
                <a:sym typeface="Symbol" pitchFamily="18" charset="2"/>
              </a:rPr>
              <a:t> (C+D)</a:t>
            </a:r>
          </a:p>
          <a:p>
            <a:pPr marL="533400" indent="-533400">
              <a:tabLst>
                <a:tab pos="2146300" algn="l"/>
                <a:tab pos="5022850" algn="l"/>
              </a:tabLst>
            </a:pPr>
            <a:r>
              <a:rPr lang="en-US" dirty="0" smtClean="0">
                <a:sym typeface="Symbol" pitchFamily="18" charset="2"/>
              </a:rPr>
              <a:t>Zero-Address</a:t>
            </a:r>
          </a:p>
          <a:p>
            <a:pPr marL="989013" lvl="1" indent="-457200">
              <a:buFont typeface="Times New Roman" pitchFamily="18" charset="0"/>
              <a:buAutoNum type="arabicPeriod"/>
              <a:tabLst>
                <a:tab pos="2146300" algn="l"/>
                <a:tab pos="5022850" algn="l"/>
              </a:tabLst>
            </a:pPr>
            <a:r>
              <a:rPr lang="en-US" dirty="0" smtClean="0">
                <a:sym typeface="Symbol" pitchFamily="18" charset="2"/>
              </a:rPr>
              <a:t>PUSH	A	; </a:t>
            </a:r>
            <a:r>
              <a:rPr lang="en-US" dirty="0" smtClean="0"/>
              <a:t>TOS ← A</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sym typeface="Symbol" pitchFamily="18" charset="2"/>
              </a:rPr>
              <a:t>PUSH	B 	; </a:t>
            </a:r>
            <a:r>
              <a:rPr lang="en-US" dirty="0" smtClean="0"/>
              <a:t>TOS ← B</a:t>
            </a:r>
          </a:p>
          <a:p>
            <a:pPr marL="989013" lvl="1" indent="-457200">
              <a:buFont typeface="Times New Roman" pitchFamily="18" charset="0"/>
              <a:buAutoNum type="arabicPeriod"/>
              <a:tabLst>
                <a:tab pos="2146300" algn="l"/>
                <a:tab pos="5022850" algn="l"/>
              </a:tabLst>
            </a:pPr>
            <a:r>
              <a:rPr lang="en-US" dirty="0" smtClean="0"/>
              <a:t>ADD		; TOS ← (A + B)</a:t>
            </a:r>
          </a:p>
          <a:p>
            <a:pPr marL="989013" lvl="1" indent="-457200">
              <a:buFont typeface="Times New Roman" pitchFamily="18" charset="0"/>
              <a:buAutoNum type="arabicPeriod"/>
              <a:tabLst>
                <a:tab pos="2146300" algn="l"/>
                <a:tab pos="5022850" algn="l"/>
              </a:tabLst>
            </a:pPr>
            <a:r>
              <a:rPr lang="en-US" dirty="0" smtClean="0">
                <a:sym typeface="Symbol" pitchFamily="18" charset="2"/>
              </a:rPr>
              <a:t>PUSH 	C	; </a:t>
            </a:r>
            <a:r>
              <a:rPr lang="en-US" dirty="0" smtClean="0"/>
              <a:t>TOS ← C</a:t>
            </a:r>
          </a:p>
          <a:p>
            <a:pPr marL="989013" lvl="1" indent="-457200">
              <a:buFont typeface="Times New Roman" pitchFamily="18" charset="0"/>
              <a:buAutoNum type="arabicPeriod"/>
              <a:tabLst>
                <a:tab pos="2146300" algn="l"/>
                <a:tab pos="5022850" algn="l"/>
              </a:tabLst>
            </a:pPr>
            <a:r>
              <a:rPr lang="en-US" dirty="0" smtClean="0"/>
              <a:t>PUSH	D	; TOS ← D</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t>ADD		; TOS ← (C + D)</a:t>
            </a:r>
          </a:p>
          <a:p>
            <a:pPr marL="989013" lvl="1" indent="-457200">
              <a:buFont typeface="Times New Roman" pitchFamily="18" charset="0"/>
              <a:buAutoNum type="arabicPeriod"/>
              <a:tabLst>
                <a:tab pos="2146300" algn="l"/>
                <a:tab pos="5022850" algn="l"/>
              </a:tabLst>
            </a:pPr>
            <a:r>
              <a:rPr lang="en-US" dirty="0" smtClean="0"/>
              <a:t>MUL		; TOS ← (C+D)</a:t>
            </a:r>
            <a:r>
              <a:rPr lang="en-US" dirty="0" smtClean="0">
                <a:sym typeface="Symbol" pitchFamily="18" charset="2"/>
              </a:rPr>
              <a:t></a:t>
            </a:r>
            <a:r>
              <a:rPr lang="en-US" dirty="0" smtClean="0"/>
              <a:t>(A+B)</a:t>
            </a:r>
          </a:p>
          <a:p>
            <a:pPr marL="989013" lvl="1" indent="-457200">
              <a:buFont typeface="Times New Roman" pitchFamily="18" charset="0"/>
              <a:buAutoNum type="arabicPeriod"/>
              <a:tabLst>
                <a:tab pos="2146300" algn="l"/>
                <a:tab pos="5022850" algn="l"/>
              </a:tabLst>
            </a:pPr>
            <a:r>
              <a:rPr lang="en-US" dirty="0" smtClean="0"/>
              <a:t>POP	X	; M[X] ← TOS</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Symbol" pitchFamily="18" charset="2"/>
              </a:rPr>
              <a:t>RISC</a:t>
            </a:r>
            <a:br>
              <a:rPr lang="en-US" dirty="0" smtClean="0">
                <a:sym typeface="Symbol" pitchFamily="18" charset="2"/>
              </a:rPr>
            </a:br>
            <a:endParaRPr lang="en-US" dirty="0"/>
          </a:p>
        </p:txBody>
      </p:sp>
      <p:sp>
        <p:nvSpPr>
          <p:cNvPr id="3" name="Content Placeholder 2"/>
          <p:cNvSpPr>
            <a:spLocks noGrp="1"/>
          </p:cNvSpPr>
          <p:nvPr>
            <p:ph idx="1"/>
          </p:nvPr>
        </p:nvSpPr>
        <p:spPr/>
        <p:txBody>
          <a:bodyPr>
            <a:normAutofit lnSpcReduction="10000"/>
          </a:bodyPr>
          <a:lstStyle/>
          <a:p>
            <a:pPr marL="533400" indent="-533400">
              <a:buNone/>
              <a:tabLst>
                <a:tab pos="2146300" algn="l"/>
                <a:tab pos="5022850" algn="l"/>
              </a:tabLst>
            </a:pPr>
            <a:r>
              <a:rPr lang="en-US" dirty="0" smtClean="0"/>
              <a:t>Example:   Evaluate (A+B) </a:t>
            </a:r>
            <a:r>
              <a:rPr lang="en-US" dirty="0" smtClean="0">
                <a:sym typeface="Symbol" pitchFamily="18" charset="2"/>
              </a:rPr>
              <a:t> (C+D)</a:t>
            </a:r>
          </a:p>
          <a:p>
            <a:pPr marL="533400" indent="-533400">
              <a:tabLst>
                <a:tab pos="2146300" algn="l"/>
                <a:tab pos="5022850" algn="l"/>
              </a:tabLst>
            </a:pPr>
            <a:r>
              <a:rPr lang="en-US" dirty="0" smtClean="0">
                <a:sym typeface="Symbol" pitchFamily="18" charset="2"/>
              </a:rPr>
              <a:t>RISC</a:t>
            </a:r>
          </a:p>
          <a:p>
            <a:pPr marL="989013" lvl="1" indent="-457200">
              <a:buFont typeface="Times New Roman" pitchFamily="18" charset="0"/>
              <a:buAutoNum type="arabicPeriod"/>
              <a:tabLst>
                <a:tab pos="2146300" algn="l"/>
                <a:tab pos="5022850" algn="l"/>
              </a:tabLst>
            </a:pPr>
            <a:r>
              <a:rPr lang="en-US" dirty="0" smtClean="0">
                <a:sym typeface="Symbol" pitchFamily="18" charset="2"/>
              </a:rPr>
              <a:t>LOAD	R1, A	; </a:t>
            </a:r>
            <a:r>
              <a:rPr lang="en-US" dirty="0" smtClean="0"/>
              <a:t>R1 ← M[A]</a:t>
            </a:r>
          </a:p>
          <a:p>
            <a:pPr marL="989013" lvl="1" indent="-457200">
              <a:buFont typeface="Times New Roman" pitchFamily="18" charset="0"/>
              <a:buAutoNum type="arabicPeriod"/>
              <a:tabLst>
                <a:tab pos="2146300" algn="l"/>
                <a:tab pos="5022850" algn="l"/>
              </a:tabLst>
            </a:pPr>
            <a:r>
              <a:rPr lang="en-US" dirty="0" smtClean="0"/>
              <a:t>LOAD	R2, B</a:t>
            </a:r>
            <a:r>
              <a:rPr lang="en-US" dirty="0" smtClean="0">
                <a:sym typeface="Symbol" pitchFamily="18" charset="2"/>
              </a:rPr>
              <a:t>	; </a:t>
            </a:r>
            <a:r>
              <a:rPr lang="en-US" dirty="0" smtClean="0"/>
              <a:t>R2 ← M[B]</a:t>
            </a:r>
          </a:p>
          <a:p>
            <a:pPr marL="989013" lvl="1" indent="-457200">
              <a:buFont typeface="Times New Roman" pitchFamily="18" charset="0"/>
              <a:buAutoNum type="arabicPeriod"/>
              <a:tabLst>
                <a:tab pos="2146300" algn="l"/>
                <a:tab pos="5022850" algn="l"/>
              </a:tabLst>
            </a:pPr>
            <a:r>
              <a:rPr lang="en-US" dirty="0" smtClean="0"/>
              <a:t>LOAD	R3, C</a:t>
            </a:r>
            <a:r>
              <a:rPr lang="en-US" dirty="0" smtClean="0">
                <a:sym typeface="Symbol" pitchFamily="18" charset="2"/>
              </a:rPr>
              <a:t>	; </a:t>
            </a:r>
            <a:r>
              <a:rPr lang="en-US" dirty="0" smtClean="0"/>
              <a:t>R3 ← M[C]</a:t>
            </a:r>
          </a:p>
          <a:p>
            <a:pPr marL="989013" lvl="1" indent="-457200">
              <a:buFont typeface="Times New Roman" pitchFamily="18" charset="0"/>
              <a:buAutoNum type="arabicPeriod"/>
              <a:tabLst>
                <a:tab pos="2146300" algn="l"/>
                <a:tab pos="5022850" algn="l"/>
              </a:tabLst>
            </a:pPr>
            <a:r>
              <a:rPr lang="en-US" dirty="0" smtClean="0">
                <a:sym typeface="Symbol" pitchFamily="18" charset="2"/>
              </a:rPr>
              <a:t>LOAD	R4, D	; </a:t>
            </a:r>
            <a:r>
              <a:rPr lang="en-US" dirty="0" smtClean="0"/>
              <a:t>R4 ← M[D]</a:t>
            </a:r>
            <a:endParaRPr lang="en-US" dirty="0" smtClean="0">
              <a:sym typeface="Symbol" pitchFamily="18" charset="2"/>
            </a:endParaRPr>
          </a:p>
          <a:p>
            <a:pPr marL="989013" lvl="1" indent="-457200">
              <a:buFont typeface="Times New Roman" pitchFamily="18" charset="0"/>
              <a:buAutoNum type="arabicPeriod"/>
              <a:tabLst>
                <a:tab pos="2146300" algn="l"/>
                <a:tab pos="5022850" algn="l"/>
              </a:tabLst>
            </a:pPr>
            <a:r>
              <a:rPr lang="en-US" dirty="0" smtClean="0">
                <a:sym typeface="Symbol" pitchFamily="18" charset="2"/>
              </a:rPr>
              <a:t>ADD	R1, R1, R2	; </a:t>
            </a:r>
            <a:r>
              <a:rPr lang="en-US" dirty="0" smtClean="0"/>
              <a:t>R1 ← R1 + R2</a:t>
            </a:r>
          </a:p>
          <a:p>
            <a:pPr marL="989013" lvl="1" indent="-457200">
              <a:buFont typeface="Times New Roman" pitchFamily="18" charset="0"/>
              <a:buAutoNum type="arabicPeriod"/>
              <a:tabLst>
                <a:tab pos="2146300" algn="l"/>
                <a:tab pos="5022850" algn="l"/>
              </a:tabLst>
            </a:pPr>
            <a:r>
              <a:rPr lang="en-US" dirty="0" smtClean="0"/>
              <a:t>ADD	R3, R3, R4	; R3 ← R3 + R4</a:t>
            </a:r>
          </a:p>
          <a:p>
            <a:pPr marL="989013" lvl="1" indent="-457200">
              <a:buFont typeface="Times New Roman" pitchFamily="18" charset="0"/>
              <a:buAutoNum type="arabicPeriod"/>
              <a:tabLst>
                <a:tab pos="2146300" algn="l"/>
                <a:tab pos="5022850" algn="l"/>
              </a:tabLst>
            </a:pPr>
            <a:r>
              <a:rPr lang="en-US" dirty="0" smtClean="0"/>
              <a:t>MUL	R1, R1, R3	; R1 ← R1 </a:t>
            </a:r>
            <a:r>
              <a:rPr lang="en-US" dirty="0" smtClean="0">
                <a:sym typeface="Symbol" pitchFamily="18" charset="2"/>
              </a:rPr>
              <a:t></a:t>
            </a:r>
            <a:r>
              <a:rPr lang="en-US" dirty="0" smtClean="0"/>
              <a:t> R3</a:t>
            </a:r>
          </a:p>
          <a:p>
            <a:pPr marL="989013" lvl="1" indent="-457200">
              <a:buFont typeface="Times New Roman" pitchFamily="18" charset="0"/>
              <a:buAutoNum type="arabicPeriod"/>
              <a:tabLst>
                <a:tab pos="2146300" algn="l"/>
                <a:tab pos="5022850" algn="l"/>
              </a:tabLst>
            </a:pPr>
            <a:r>
              <a:rPr lang="en-US" dirty="0" smtClean="0"/>
              <a:t>STORE	X, R1	; M[X] ← R1</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Evaluate the arithmetic statement Y=(A+B)/(C*D) in zero, one, two, three addresses   machine instructions. A,B,C,D are variables.	</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structionFormats3"/>
          <p:cNvPicPr>
            <a:picLocks noGrp="1"/>
          </p:cNvPicPr>
          <p:nvPr>
            <p:ph idx="1"/>
          </p:nvPr>
        </p:nvPicPr>
        <p:blipFill>
          <a:blip r:embed="rId2"/>
          <a:srcRect/>
          <a:stretch>
            <a:fillRect/>
          </a:stretch>
        </p:blipFill>
        <p:spPr bwMode="auto">
          <a:xfrm>
            <a:off x="1066800" y="1524000"/>
            <a:ext cx="6400800" cy="44958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structionFormats4"/>
          <p:cNvPicPr>
            <a:picLocks noGrp="1"/>
          </p:cNvPicPr>
          <p:nvPr>
            <p:ph idx="1"/>
          </p:nvPr>
        </p:nvPicPr>
        <p:blipFill>
          <a:blip r:embed="rId2"/>
          <a:srcRect/>
          <a:stretch>
            <a:fillRect/>
          </a:stretch>
        </p:blipFill>
        <p:spPr bwMode="auto">
          <a:xfrm>
            <a:off x="762000" y="1524000"/>
            <a:ext cx="6781800" cy="43434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structionFormats5"/>
          <p:cNvPicPr>
            <a:picLocks noGrp="1"/>
          </p:cNvPicPr>
          <p:nvPr>
            <p:ph idx="1"/>
          </p:nvPr>
        </p:nvPicPr>
        <p:blipFill>
          <a:blip r:embed="rId2"/>
          <a:srcRect/>
          <a:stretch>
            <a:fillRect/>
          </a:stretch>
        </p:blipFill>
        <p:spPr bwMode="auto">
          <a:xfrm>
            <a:off x="1066800" y="1524000"/>
            <a:ext cx="7239000" cy="4572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4826</Words>
  <Application>Microsoft Office PowerPoint</Application>
  <PresentationFormat>On-screen Show (4:3)</PresentationFormat>
  <Paragraphs>726</Paragraphs>
  <Slides>101</Slides>
  <Notes>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Computer Organization</vt:lpstr>
      <vt:lpstr>Module I </vt:lpstr>
      <vt:lpstr>Computer Organization and Architecture  </vt:lpstr>
      <vt:lpstr>Computer architecture </vt:lpstr>
      <vt:lpstr>Computer organization </vt:lpstr>
      <vt:lpstr> Figure 1.1: Basic Unit of a Computer  </vt:lpstr>
      <vt:lpstr>Central Processor Unit (CPU) : </vt:lpstr>
      <vt:lpstr> Input Unit  </vt:lpstr>
      <vt:lpstr>Output  Unit </vt:lpstr>
      <vt:lpstr>Memory Unit </vt:lpstr>
      <vt:lpstr>Secondary Memory   </vt:lpstr>
      <vt:lpstr>Basic Working Principle of a Computer  </vt:lpstr>
      <vt:lpstr>Arithmetic and Logic Unit (ALU) of Central Processing Unit </vt:lpstr>
      <vt:lpstr>Operational Table</vt:lpstr>
      <vt:lpstr>Arithmetic and Logic Unit (ALU)</vt:lpstr>
      <vt:lpstr>Storage units</vt:lpstr>
      <vt:lpstr>Interfacing with the Primary Memory </vt:lpstr>
      <vt:lpstr>Main Memory Organization                          </vt:lpstr>
      <vt:lpstr>Memory operations</vt:lpstr>
      <vt:lpstr>DATA BUS &amp;ADDRESS BUS.</vt:lpstr>
      <vt:lpstr>ADDRESS BUS</vt:lpstr>
      <vt:lpstr>control signals for read or write</vt:lpstr>
      <vt:lpstr>Interfacing with the Primary Memory </vt:lpstr>
      <vt:lpstr>Registers</vt:lpstr>
      <vt:lpstr>Slide 25</vt:lpstr>
      <vt:lpstr>Slide 26</vt:lpstr>
      <vt:lpstr>Slide 27</vt:lpstr>
      <vt:lpstr>Instruction Cycle </vt:lpstr>
      <vt:lpstr>IAS –the FETCH-EXECUTE cycle</vt:lpstr>
      <vt:lpstr>Execute Cycle </vt:lpstr>
      <vt:lpstr>Slide 31</vt:lpstr>
      <vt:lpstr>Slide 32</vt:lpstr>
      <vt:lpstr>Input Output</vt:lpstr>
      <vt:lpstr>von-Neumann Architecture </vt:lpstr>
      <vt:lpstr>von-Neumann Architecture</vt:lpstr>
      <vt:lpstr>Harvard Architecture </vt:lpstr>
      <vt:lpstr>Instruction Set &amp; Addressing</vt:lpstr>
      <vt:lpstr>Instructions</vt:lpstr>
      <vt:lpstr>Instruction Set Architecture (ISA) </vt:lpstr>
      <vt:lpstr>Instruction Formats </vt:lpstr>
      <vt:lpstr>Instruction Length </vt:lpstr>
      <vt:lpstr>Instruction Addressing             </vt:lpstr>
      <vt:lpstr>Addressing Modes:</vt:lpstr>
      <vt:lpstr>Addressing Modes:</vt:lpstr>
      <vt:lpstr>Addressing Modes:</vt:lpstr>
      <vt:lpstr>Immediate Addressing: </vt:lpstr>
      <vt:lpstr>Immediate Addressing: </vt:lpstr>
      <vt:lpstr>Direct Addressing:</vt:lpstr>
      <vt:lpstr>Indirect Addressing:  </vt:lpstr>
      <vt:lpstr>Register Addressing:</vt:lpstr>
      <vt:lpstr>Register Indirect Addressing:</vt:lpstr>
      <vt:lpstr>Displacement Addressing:  </vt:lpstr>
      <vt:lpstr>Displacement Addressing:</vt:lpstr>
      <vt:lpstr>Displacement Addressing:</vt:lpstr>
      <vt:lpstr>Indexing:  </vt:lpstr>
      <vt:lpstr>Slide 56</vt:lpstr>
      <vt:lpstr>Slide 57</vt:lpstr>
      <vt:lpstr>Slide 58</vt:lpstr>
      <vt:lpstr>Stack Addressing:  </vt:lpstr>
      <vt:lpstr>Questions</vt:lpstr>
      <vt:lpstr>Slide 61</vt:lpstr>
      <vt:lpstr>Slide 62</vt:lpstr>
      <vt:lpstr>Addressing Modes</vt:lpstr>
      <vt:lpstr>questions</vt:lpstr>
      <vt:lpstr>Questions and answer</vt:lpstr>
      <vt:lpstr>Slide 66</vt:lpstr>
      <vt:lpstr>Slide 67</vt:lpstr>
      <vt:lpstr>Slide 68</vt:lpstr>
      <vt:lpstr>Slide 69</vt:lpstr>
      <vt:lpstr>Instruction Representation     </vt:lpstr>
      <vt:lpstr>Slide 71</vt:lpstr>
      <vt:lpstr>Instruction Types </vt:lpstr>
      <vt:lpstr>Instruction Types </vt:lpstr>
      <vt:lpstr>Number of Addresses    </vt:lpstr>
      <vt:lpstr>Instruction Set Design         </vt:lpstr>
      <vt:lpstr>Instruction Set Design  </vt:lpstr>
      <vt:lpstr>Types of Operands         </vt:lpstr>
      <vt:lpstr>Slide 78</vt:lpstr>
      <vt:lpstr>Types of Opearations            </vt:lpstr>
      <vt:lpstr>Commonly used data transfer operation:  </vt:lpstr>
      <vt:lpstr>arithmetic operations</vt:lpstr>
      <vt:lpstr>logical operations</vt:lpstr>
      <vt:lpstr>I/O operations are:  </vt:lpstr>
      <vt:lpstr>Slide 84</vt:lpstr>
      <vt:lpstr>Branch Instruction  </vt:lpstr>
      <vt:lpstr>Branch Instruction  </vt:lpstr>
      <vt:lpstr>Instruction Format:  </vt:lpstr>
      <vt:lpstr>Instruction Format:  CPU Design</vt:lpstr>
      <vt:lpstr>Instruction Format:  </vt:lpstr>
      <vt:lpstr>Instruction Format</vt:lpstr>
      <vt:lpstr>Three-Address </vt:lpstr>
      <vt:lpstr>Two-Address </vt:lpstr>
      <vt:lpstr>One-Address </vt:lpstr>
      <vt:lpstr>Zero-Address </vt:lpstr>
      <vt:lpstr>RISC </vt:lpstr>
      <vt:lpstr>Questions</vt:lpstr>
      <vt:lpstr>Slide 97</vt:lpstr>
      <vt:lpstr>Slide 98</vt:lpstr>
      <vt:lpstr>Slide 99</vt:lpstr>
      <vt:lpstr>Questions</vt:lpstr>
      <vt:lpstr>End of Module 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Admin</dc:creator>
  <cp:lastModifiedBy>Admin</cp:lastModifiedBy>
  <cp:revision>53</cp:revision>
  <dcterms:created xsi:type="dcterms:W3CDTF">2019-01-16T09:10:50Z</dcterms:created>
  <dcterms:modified xsi:type="dcterms:W3CDTF">2019-02-14T06:10:18Z</dcterms:modified>
</cp:coreProperties>
</file>