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0" r:id="rId2"/>
    <p:sldId id="257" r:id="rId3"/>
    <p:sldId id="259" r:id="rId4"/>
    <p:sldId id="260" r:id="rId5"/>
    <p:sldId id="261" r:id="rId6"/>
    <p:sldId id="271" r:id="rId7"/>
    <p:sldId id="272"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8EE59-4517-403F-B93F-42B0FA888F4D}" type="datetimeFigureOut">
              <a:rPr lang="en-US" smtClean="0"/>
              <a:pPr/>
              <a:t>3/15/2019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91FC81-F7A8-49A3-B079-A30CD05072D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50CCF-6C5F-4535-A48A-01AD28AF2A68}" type="datetimeFigureOut">
              <a:rPr lang="en-US" smtClean="0"/>
              <a:pPr/>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34739-C797-4B34-AA12-8BF088902F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50CCF-6C5F-4535-A48A-01AD28AF2A68}" type="datetimeFigureOut">
              <a:rPr lang="en-US" smtClean="0"/>
              <a:pPr/>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34739-C797-4B34-AA12-8BF088902F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50CCF-6C5F-4535-A48A-01AD28AF2A68}" type="datetimeFigureOut">
              <a:rPr lang="en-US" smtClean="0"/>
              <a:pPr/>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34739-C797-4B34-AA12-8BF088902F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50CCF-6C5F-4535-A48A-01AD28AF2A68}" type="datetimeFigureOut">
              <a:rPr lang="en-US" smtClean="0"/>
              <a:pPr/>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34739-C797-4B34-AA12-8BF088902F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50CCF-6C5F-4535-A48A-01AD28AF2A68}" type="datetimeFigureOut">
              <a:rPr lang="en-US" smtClean="0"/>
              <a:pPr/>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34739-C797-4B34-AA12-8BF088902F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50CCF-6C5F-4535-A48A-01AD28AF2A68}" type="datetimeFigureOut">
              <a:rPr lang="en-US" smtClean="0"/>
              <a:pPr/>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34739-C797-4B34-AA12-8BF088902F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50CCF-6C5F-4535-A48A-01AD28AF2A68}" type="datetimeFigureOut">
              <a:rPr lang="en-US" smtClean="0"/>
              <a:pPr/>
              <a:t>3/15/2019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834739-C797-4B34-AA12-8BF088902F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50CCF-6C5F-4535-A48A-01AD28AF2A68}" type="datetimeFigureOut">
              <a:rPr lang="en-US" smtClean="0"/>
              <a:pPr/>
              <a:t>3/15/2019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834739-C797-4B34-AA12-8BF088902F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50CCF-6C5F-4535-A48A-01AD28AF2A68}" type="datetimeFigureOut">
              <a:rPr lang="en-US" smtClean="0"/>
              <a:pPr/>
              <a:t>3/15/2019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834739-C797-4B34-AA12-8BF088902F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50CCF-6C5F-4535-A48A-01AD28AF2A68}" type="datetimeFigureOut">
              <a:rPr lang="en-US" smtClean="0"/>
              <a:pPr/>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34739-C797-4B34-AA12-8BF088902F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50CCF-6C5F-4535-A48A-01AD28AF2A68}" type="datetimeFigureOut">
              <a:rPr lang="en-US" smtClean="0"/>
              <a:pPr/>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34739-C797-4B34-AA12-8BF088902F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50CCF-6C5F-4535-A48A-01AD28AF2A68}" type="datetimeFigureOut">
              <a:rPr lang="en-US" smtClean="0"/>
              <a:pPr/>
              <a:t>3/15/2019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34739-C797-4B34-AA12-8BF088902F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0" y="457200"/>
            <a:ext cx="9144000" cy="5257800"/>
          </a:xfrm>
          <a:prstGeom prst="rect">
            <a:avLst/>
          </a:prstGeom>
          <a:noFill/>
          <a:ln w="9525">
            <a:noFill/>
            <a:miter lim="800000"/>
            <a:headEnd/>
            <a:tailEnd/>
          </a:ln>
          <a:effectLst/>
        </p:spPr>
      </p:pic>
      <p:sp>
        <p:nvSpPr>
          <p:cNvPr id="3" name="Rectangle 2"/>
          <p:cNvSpPr/>
          <p:nvPr/>
        </p:nvSpPr>
        <p:spPr>
          <a:xfrm>
            <a:off x="0" y="457200"/>
            <a:ext cx="91440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3581400"/>
            <a:ext cx="9144000" cy="1981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0"/>
            <a:ext cx="7772400" cy="609600"/>
          </a:xfrm>
        </p:spPr>
        <p:txBody>
          <a:bodyPr>
            <a:normAutofit fontScale="90000"/>
          </a:bodyPr>
          <a:lstStyle/>
          <a:p>
            <a:pPr eaLnBrk="1" hangingPunct="1"/>
            <a:r>
              <a:rPr lang="en-US" dirty="0" smtClean="0"/>
              <a:t>Cache Misses</a:t>
            </a:r>
          </a:p>
        </p:txBody>
      </p:sp>
      <p:sp>
        <p:nvSpPr>
          <p:cNvPr id="13315" name="Rectangle 3"/>
          <p:cNvSpPr>
            <a:spLocks noChangeArrowheads="1"/>
          </p:cNvSpPr>
          <p:nvPr/>
        </p:nvSpPr>
        <p:spPr bwMode="auto">
          <a:xfrm>
            <a:off x="304800" y="762000"/>
            <a:ext cx="8382000" cy="5960606"/>
          </a:xfrm>
          <a:prstGeom prst="rect">
            <a:avLst/>
          </a:prstGeom>
          <a:noFill/>
          <a:ln w="12700">
            <a:noFill/>
            <a:miter lim="800000"/>
            <a:headEnd/>
            <a:tailEnd/>
          </a:ln>
        </p:spPr>
        <p:txBody>
          <a:bodyPr wrap="square" lIns="63500" tIns="25400" rIns="63500" bIns="25400">
            <a:spAutoFit/>
          </a:bodyPr>
          <a:lstStyle/>
          <a:p>
            <a:pPr marL="342900" indent="-342900">
              <a:spcBef>
                <a:spcPct val="20000"/>
              </a:spcBef>
              <a:buFontTx/>
              <a:buChar char="•"/>
            </a:pPr>
            <a:r>
              <a:rPr lang="en-US" sz="2400" dirty="0">
                <a:solidFill>
                  <a:schemeClr val="accent1"/>
                </a:solidFill>
                <a:latin typeface="Calibri" pitchFamily="34" charset="0"/>
              </a:rPr>
              <a:t>Compulsory </a:t>
            </a:r>
            <a:r>
              <a:rPr lang="en-US" sz="2400" dirty="0">
                <a:latin typeface="Calibri" pitchFamily="34" charset="0"/>
              </a:rPr>
              <a:t>(cold start or process migration, first reference): first access to a block</a:t>
            </a:r>
          </a:p>
          <a:p>
            <a:pPr marL="742950" lvl="1" indent="-285750">
              <a:spcBef>
                <a:spcPct val="20000"/>
              </a:spcBef>
              <a:buFontTx/>
              <a:buChar char="–"/>
            </a:pPr>
            <a:r>
              <a:rPr lang="en-US" sz="2400" dirty="0">
                <a:latin typeface="Calibri" pitchFamily="34" charset="0"/>
              </a:rPr>
              <a:t>“Cold” fact of life: not a whole lot you can do about it</a:t>
            </a:r>
          </a:p>
          <a:p>
            <a:pPr marL="742950" lvl="1" indent="-285750">
              <a:spcBef>
                <a:spcPct val="20000"/>
              </a:spcBef>
              <a:buFontTx/>
              <a:buChar char="–"/>
            </a:pPr>
            <a:r>
              <a:rPr lang="en-US" sz="2400" dirty="0">
                <a:latin typeface="Calibri" pitchFamily="34" charset="0"/>
              </a:rPr>
              <a:t>Note: If you are going to run “billions” of instruction, Compulsory Misses are insignificant</a:t>
            </a:r>
          </a:p>
          <a:p>
            <a:pPr marL="342900" indent="-342900">
              <a:spcBef>
                <a:spcPct val="20000"/>
              </a:spcBef>
              <a:buFontTx/>
              <a:buChar char="•"/>
            </a:pPr>
            <a:r>
              <a:rPr lang="en-US" sz="2400" dirty="0">
                <a:solidFill>
                  <a:schemeClr val="accent1"/>
                </a:solidFill>
                <a:latin typeface="Calibri" pitchFamily="34" charset="0"/>
              </a:rPr>
              <a:t>Capacity</a:t>
            </a:r>
            <a:r>
              <a:rPr lang="en-US" sz="2400" dirty="0">
                <a:latin typeface="Calibri" pitchFamily="34" charset="0"/>
              </a:rPr>
              <a:t>:</a:t>
            </a:r>
          </a:p>
          <a:p>
            <a:pPr marL="742950" lvl="1" indent="-285750">
              <a:spcBef>
                <a:spcPct val="20000"/>
              </a:spcBef>
              <a:buFontTx/>
              <a:buChar char="–"/>
            </a:pPr>
            <a:r>
              <a:rPr lang="en-US" sz="2400" dirty="0">
                <a:latin typeface="Calibri" pitchFamily="34" charset="0"/>
              </a:rPr>
              <a:t>Cache cannot contain all blocks access by the program</a:t>
            </a:r>
          </a:p>
          <a:p>
            <a:pPr marL="742950" lvl="1" indent="-285750">
              <a:spcBef>
                <a:spcPct val="20000"/>
              </a:spcBef>
              <a:buFontTx/>
              <a:buChar char="–"/>
            </a:pPr>
            <a:r>
              <a:rPr lang="en-US" sz="2400" dirty="0">
                <a:latin typeface="Calibri" pitchFamily="34" charset="0"/>
              </a:rPr>
              <a:t>Solution: increase cache size</a:t>
            </a:r>
          </a:p>
          <a:p>
            <a:pPr marL="342900" indent="-342900">
              <a:spcBef>
                <a:spcPct val="20000"/>
              </a:spcBef>
              <a:buFontTx/>
              <a:buChar char="•"/>
            </a:pPr>
            <a:r>
              <a:rPr lang="en-US" sz="2400" dirty="0">
                <a:solidFill>
                  <a:schemeClr val="accent1"/>
                </a:solidFill>
                <a:latin typeface="Calibri" pitchFamily="34" charset="0"/>
              </a:rPr>
              <a:t>Conflict </a:t>
            </a:r>
            <a:r>
              <a:rPr lang="en-US" sz="2400" dirty="0">
                <a:latin typeface="Calibri" pitchFamily="34" charset="0"/>
              </a:rPr>
              <a:t>(collision):</a:t>
            </a:r>
          </a:p>
          <a:p>
            <a:pPr marL="742950" lvl="1" indent="-285750">
              <a:spcBef>
                <a:spcPct val="20000"/>
              </a:spcBef>
              <a:buFontTx/>
              <a:buChar char="–"/>
            </a:pPr>
            <a:r>
              <a:rPr lang="en-US" sz="2400" dirty="0">
                <a:latin typeface="Calibri" pitchFamily="34" charset="0"/>
              </a:rPr>
              <a:t>Multiple  memory locations  mapped</a:t>
            </a:r>
            <a:br>
              <a:rPr lang="en-US" sz="2400" dirty="0">
                <a:latin typeface="Calibri" pitchFamily="34" charset="0"/>
              </a:rPr>
            </a:br>
            <a:r>
              <a:rPr lang="en-US" sz="2400" dirty="0">
                <a:latin typeface="Calibri" pitchFamily="34" charset="0"/>
              </a:rPr>
              <a:t>to the same cache location</a:t>
            </a:r>
          </a:p>
          <a:p>
            <a:pPr marL="742950" lvl="1" indent="-285750">
              <a:spcBef>
                <a:spcPct val="20000"/>
              </a:spcBef>
              <a:buFontTx/>
              <a:buChar char="–"/>
            </a:pPr>
            <a:r>
              <a:rPr lang="en-US" sz="2400" dirty="0">
                <a:latin typeface="Calibri" pitchFamily="34" charset="0"/>
              </a:rPr>
              <a:t>Solution 1: increase  cache size</a:t>
            </a:r>
          </a:p>
          <a:p>
            <a:pPr marL="742950" lvl="1" indent="-285750">
              <a:spcBef>
                <a:spcPct val="20000"/>
              </a:spcBef>
              <a:buFontTx/>
              <a:buChar char="–"/>
            </a:pPr>
            <a:r>
              <a:rPr lang="en-US" sz="2400" dirty="0">
                <a:latin typeface="Calibri" pitchFamily="34" charset="0"/>
              </a:rPr>
              <a:t>Solution 2: increase </a:t>
            </a:r>
            <a:r>
              <a:rPr lang="en-US" sz="2400" dirty="0" err="1">
                <a:latin typeface="Calibri" pitchFamily="34" charset="0"/>
              </a:rPr>
              <a:t>associativity</a:t>
            </a:r>
            <a:endParaRPr lang="en-US" sz="2400" dirty="0">
              <a:latin typeface="Calibri" pitchFamily="34" charset="0"/>
            </a:endParaRPr>
          </a:p>
          <a:p>
            <a:pPr marL="742950" lvl="1" indent="-285750">
              <a:spcBef>
                <a:spcPct val="20000"/>
              </a:spcBef>
            </a:pPr>
            <a:endParaRPr lang="en-US" sz="240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500" fill="hold"/>
                                        <p:tgtEl>
                                          <p:spTgt spid="1331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331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 calcmode="lin" valueType="num">
                                      <p:cBhvr additive="base">
                                        <p:cTn id="15" dur="500" fill="hold"/>
                                        <p:tgtEl>
                                          <p:spTgt spid="1331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3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 calcmode="lin" valueType="num">
                                      <p:cBhvr additive="base">
                                        <p:cTn id="21" dur="500" fill="hold"/>
                                        <p:tgtEl>
                                          <p:spTgt spid="1331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331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3315">
                                            <p:txEl>
                                              <p:pRg st="4" end="4"/>
                                            </p:txEl>
                                          </p:spTgt>
                                        </p:tgtEl>
                                        <p:attrNameLst>
                                          <p:attrName>style.visibility</p:attrName>
                                        </p:attrNameLst>
                                      </p:cBhvr>
                                      <p:to>
                                        <p:strVal val="visible"/>
                                      </p:to>
                                    </p:set>
                                    <p:anim calcmode="lin" valueType="num">
                                      <p:cBhvr additive="base">
                                        <p:cTn id="25" dur="500" fill="hold"/>
                                        <p:tgtEl>
                                          <p:spTgt spid="1331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331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3315">
                                            <p:txEl>
                                              <p:pRg st="5" end="5"/>
                                            </p:txEl>
                                          </p:spTgt>
                                        </p:tgtEl>
                                        <p:attrNameLst>
                                          <p:attrName>style.visibility</p:attrName>
                                        </p:attrNameLst>
                                      </p:cBhvr>
                                      <p:to>
                                        <p:strVal val="visible"/>
                                      </p:to>
                                    </p:set>
                                    <p:anim calcmode="lin" valueType="num">
                                      <p:cBhvr additive="base">
                                        <p:cTn id="29" dur="500" fill="hold"/>
                                        <p:tgtEl>
                                          <p:spTgt spid="1331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33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3315">
                                            <p:txEl>
                                              <p:pRg st="6" end="6"/>
                                            </p:txEl>
                                          </p:spTgt>
                                        </p:tgtEl>
                                        <p:attrNameLst>
                                          <p:attrName>style.visibility</p:attrName>
                                        </p:attrNameLst>
                                      </p:cBhvr>
                                      <p:to>
                                        <p:strVal val="visible"/>
                                      </p:to>
                                    </p:set>
                                    <p:anim calcmode="lin" valueType="num">
                                      <p:cBhvr additive="base">
                                        <p:cTn id="35" dur="500" fill="hold"/>
                                        <p:tgtEl>
                                          <p:spTgt spid="13315">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3315">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3315">
                                            <p:txEl>
                                              <p:pRg st="7" end="7"/>
                                            </p:txEl>
                                          </p:spTgt>
                                        </p:tgtEl>
                                        <p:attrNameLst>
                                          <p:attrName>style.visibility</p:attrName>
                                        </p:attrNameLst>
                                      </p:cBhvr>
                                      <p:to>
                                        <p:strVal val="visible"/>
                                      </p:to>
                                    </p:set>
                                    <p:anim calcmode="lin" valueType="num">
                                      <p:cBhvr additive="base">
                                        <p:cTn id="39" dur="500" fill="hold"/>
                                        <p:tgtEl>
                                          <p:spTgt spid="13315">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3315">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3315">
                                            <p:txEl>
                                              <p:pRg st="8" end="8"/>
                                            </p:txEl>
                                          </p:spTgt>
                                        </p:tgtEl>
                                        <p:attrNameLst>
                                          <p:attrName>style.visibility</p:attrName>
                                        </p:attrNameLst>
                                      </p:cBhvr>
                                      <p:to>
                                        <p:strVal val="visible"/>
                                      </p:to>
                                    </p:set>
                                    <p:anim calcmode="lin" valueType="num">
                                      <p:cBhvr additive="base">
                                        <p:cTn id="43" dur="500" fill="hold"/>
                                        <p:tgtEl>
                                          <p:spTgt spid="13315">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3315">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3315">
                                            <p:txEl>
                                              <p:pRg st="9" end="9"/>
                                            </p:txEl>
                                          </p:spTgt>
                                        </p:tgtEl>
                                        <p:attrNameLst>
                                          <p:attrName>style.visibility</p:attrName>
                                        </p:attrNameLst>
                                      </p:cBhvr>
                                      <p:to>
                                        <p:strVal val="visible"/>
                                      </p:to>
                                    </p:set>
                                    <p:anim calcmode="lin" valueType="num">
                                      <p:cBhvr additive="base">
                                        <p:cTn id="47" dur="500" fill="hold"/>
                                        <p:tgtEl>
                                          <p:spTgt spid="13315">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331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0"/>
            <a:ext cx="8229600" cy="639762"/>
          </a:xfrm>
        </p:spPr>
        <p:txBody>
          <a:bodyPr>
            <a:normAutofit fontScale="90000"/>
          </a:bodyPr>
          <a:lstStyle/>
          <a:p>
            <a:r>
              <a:rPr lang="en-US" dirty="0" smtClean="0"/>
              <a:t>Reduce Miss Rate</a:t>
            </a:r>
            <a:endParaRPr lang="en-US" dirty="0" smtClean="0"/>
          </a:p>
        </p:txBody>
      </p:sp>
      <p:sp>
        <p:nvSpPr>
          <p:cNvPr id="17411" name="Rectangle 3"/>
          <p:cNvSpPr>
            <a:spLocks noGrp="1" noChangeArrowheads="1"/>
          </p:cNvSpPr>
          <p:nvPr>
            <p:ph type="body" idx="1"/>
          </p:nvPr>
        </p:nvSpPr>
        <p:spPr>
          <a:xfrm>
            <a:off x="457200" y="762000"/>
            <a:ext cx="8458200" cy="5791200"/>
          </a:xfrm>
        </p:spPr>
        <p:txBody>
          <a:bodyPr>
            <a:normAutofit fontScale="85000" lnSpcReduction="20000"/>
          </a:bodyPr>
          <a:lstStyle/>
          <a:p>
            <a:pPr eaLnBrk="1" hangingPunct="1">
              <a:lnSpc>
                <a:spcPct val="90000"/>
              </a:lnSpc>
            </a:pPr>
            <a:r>
              <a:rPr lang="en-US" dirty="0" smtClean="0"/>
              <a:t>Increase block-size</a:t>
            </a:r>
          </a:p>
          <a:p>
            <a:pPr lvl="1">
              <a:lnSpc>
                <a:spcPct val="90000"/>
              </a:lnSpc>
            </a:pPr>
            <a:r>
              <a:rPr lang="en-US" dirty="0" smtClean="0"/>
              <a:t>Reduction in compulsory miss(special locality)</a:t>
            </a:r>
          </a:p>
          <a:p>
            <a:pPr lvl="1">
              <a:lnSpc>
                <a:spcPct val="90000"/>
              </a:lnSpc>
            </a:pPr>
            <a:r>
              <a:rPr lang="en-US" dirty="0" smtClean="0"/>
              <a:t>May increase capacity miss if cache size is small</a:t>
            </a:r>
          </a:p>
          <a:p>
            <a:pPr lvl="1">
              <a:lnSpc>
                <a:spcPct val="90000"/>
              </a:lnSpc>
            </a:pPr>
            <a:r>
              <a:rPr lang="en-US" dirty="0" smtClean="0"/>
              <a:t>May increase conflict misses</a:t>
            </a:r>
          </a:p>
          <a:p>
            <a:pPr>
              <a:lnSpc>
                <a:spcPct val="90000"/>
              </a:lnSpc>
            </a:pPr>
            <a:r>
              <a:rPr lang="en-US" dirty="0" smtClean="0"/>
              <a:t>Larger Cache size</a:t>
            </a:r>
          </a:p>
          <a:p>
            <a:pPr lvl="1">
              <a:lnSpc>
                <a:spcPct val="90000"/>
              </a:lnSpc>
            </a:pPr>
            <a:r>
              <a:rPr lang="en-US" dirty="0" smtClean="0"/>
              <a:t>Reduce capacity miss</a:t>
            </a:r>
          </a:p>
          <a:p>
            <a:pPr lvl="1">
              <a:lnSpc>
                <a:spcPct val="90000"/>
              </a:lnSpc>
            </a:pPr>
            <a:r>
              <a:rPr lang="en-US" dirty="0" smtClean="0"/>
              <a:t>Reduce conflict miss</a:t>
            </a:r>
          </a:p>
          <a:p>
            <a:pPr lvl="1">
              <a:lnSpc>
                <a:spcPct val="90000"/>
              </a:lnSpc>
            </a:pPr>
            <a:r>
              <a:rPr lang="en-US" dirty="0" smtClean="0"/>
              <a:t>Increase </a:t>
            </a:r>
            <a:r>
              <a:rPr lang="en-US" dirty="0" smtClean="0"/>
              <a:t>cost of memory</a:t>
            </a:r>
            <a:endParaRPr lang="en-US" dirty="0" smtClean="0"/>
          </a:p>
          <a:p>
            <a:pPr>
              <a:lnSpc>
                <a:spcPct val="90000"/>
              </a:lnSpc>
            </a:pPr>
            <a:r>
              <a:rPr lang="en-US" dirty="0" smtClean="0"/>
              <a:t>Higher </a:t>
            </a:r>
            <a:r>
              <a:rPr lang="en-US" dirty="0" err="1" smtClean="0"/>
              <a:t>Associativity</a:t>
            </a:r>
            <a:endParaRPr lang="en-US" dirty="0" smtClean="0"/>
          </a:p>
          <a:p>
            <a:pPr lvl="1">
              <a:lnSpc>
                <a:spcPct val="90000"/>
              </a:lnSpc>
            </a:pPr>
            <a:r>
              <a:rPr lang="en-US" dirty="0" smtClean="0"/>
              <a:t>Reduce conflict miss</a:t>
            </a:r>
          </a:p>
          <a:p>
            <a:pPr lvl="1">
              <a:lnSpc>
                <a:spcPct val="90000"/>
              </a:lnSpc>
            </a:pPr>
            <a:r>
              <a:rPr lang="en-US" dirty="0" smtClean="0"/>
              <a:t>Increase cost of memory</a:t>
            </a:r>
          </a:p>
          <a:p>
            <a:pPr>
              <a:lnSpc>
                <a:spcPct val="90000"/>
              </a:lnSpc>
            </a:pPr>
            <a:r>
              <a:rPr lang="en-US" dirty="0" smtClean="0"/>
              <a:t>Victim Cache</a:t>
            </a:r>
          </a:p>
          <a:p>
            <a:pPr lvl="1">
              <a:lnSpc>
                <a:spcPct val="90000"/>
              </a:lnSpc>
            </a:pPr>
            <a:r>
              <a:rPr lang="en-US" dirty="0" smtClean="0"/>
              <a:t>Is a small fully associative cache which contains blocks(victims) that were discarded recently from cache. If these victim blocks are immediately required after the present word, victim block and cache block are swapped</a:t>
            </a:r>
            <a:endParaRPr lang="en-US" dirty="0" smtClean="0"/>
          </a:p>
          <a:p>
            <a:pPr>
              <a:lnSpc>
                <a:spcPct val="90000"/>
              </a:lnSpc>
            </a:pPr>
            <a:r>
              <a:rPr lang="en-US" dirty="0" smtClean="0"/>
              <a:t>Compiler </a:t>
            </a:r>
            <a:r>
              <a:rPr lang="en-US" dirty="0" smtClean="0"/>
              <a:t>Optimizations-(next slide)</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0"/>
            <a:ext cx="8229600" cy="563562"/>
          </a:xfrm>
        </p:spPr>
        <p:txBody>
          <a:bodyPr>
            <a:normAutofit/>
          </a:bodyPr>
          <a:lstStyle/>
          <a:p>
            <a:r>
              <a:rPr lang="en-US" sz="2800" dirty="0" smtClean="0"/>
              <a:t>Compiler </a:t>
            </a:r>
            <a:r>
              <a:rPr lang="en-US" sz="2800" dirty="0" smtClean="0"/>
              <a:t>Optimizations  to </a:t>
            </a:r>
            <a:r>
              <a:rPr lang="en-US" sz="2800" dirty="0" smtClean="0"/>
              <a:t>Reduce Miss Rate</a:t>
            </a:r>
            <a:endParaRPr lang="en-US" sz="2800" dirty="0" smtClean="0"/>
          </a:p>
        </p:txBody>
      </p:sp>
      <p:graphicFrame>
        <p:nvGraphicFramePr>
          <p:cNvPr id="5" name="Table 4"/>
          <p:cNvGraphicFramePr>
            <a:graphicFrameLocks noGrp="1"/>
          </p:cNvGraphicFramePr>
          <p:nvPr/>
        </p:nvGraphicFramePr>
        <p:xfrm>
          <a:off x="0" y="523240"/>
          <a:ext cx="8991600" cy="6406271"/>
        </p:xfrm>
        <a:graphic>
          <a:graphicData uri="http://schemas.openxmlformats.org/drawingml/2006/table">
            <a:tbl>
              <a:tblPr firstRow="1" bandRow="1">
                <a:tableStyleId>{5C22544A-7EE6-4342-B048-85BDC9FD1C3A}</a:tableStyleId>
              </a:tblPr>
              <a:tblGrid>
                <a:gridCol w="1685925"/>
                <a:gridCol w="3519738"/>
                <a:gridCol w="3785937"/>
              </a:tblGrid>
              <a:tr h="519072">
                <a:tc>
                  <a:txBody>
                    <a:bodyPr/>
                    <a:lstStyle/>
                    <a:p>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Before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After</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95359">
                <a:tc>
                  <a:txBody>
                    <a:bodyPr/>
                    <a:lstStyle/>
                    <a:p>
                      <a:r>
                        <a:rPr lang="en-US" sz="2400" b="0" dirty="0" smtClean="0">
                          <a:solidFill>
                            <a:schemeClr val="tx1"/>
                          </a:solidFill>
                        </a:rPr>
                        <a:t>Loop</a:t>
                      </a:r>
                      <a:r>
                        <a:rPr lang="en-US" sz="2400" b="0" baseline="0" dirty="0" smtClean="0">
                          <a:solidFill>
                            <a:schemeClr val="tx1"/>
                          </a:solidFill>
                        </a:rPr>
                        <a:t> Fusion</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for(</a:t>
                      </a:r>
                      <a:r>
                        <a:rPr lang="en-US" sz="2400" dirty="0" err="1" smtClean="0">
                          <a:solidFill>
                            <a:schemeClr val="tx1"/>
                          </a:solidFill>
                        </a:rPr>
                        <a:t>i</a:t>
                      </a:r>
                      <a:r>
                        <a:rPr lang="en-US" sz="2400" dirty="0" smtClean="0">
                          <a:solidFill>
                            <a:schemeClr val="tx1"/>
                          </a:solidFill>
                        </a:rPr>
                        <a:t>=0; </a:t>
                      </a:r>
                      <a:r>
                        <a:rPr lang="en-US" sz="2400" dirty="0" err="1" smtClean="0">
                          <a:solidFill>
                            <a:schemeClr val="tx1"/>
                          </a:solidFill>
                        </a:rPr>
                        <a:t>i</a:t>
                      </a:r>
                      <a:r>
                        <a:rPr lang="en-US" sz="2400" dirty="0" smtClean="0">
                          <a:solidFill>
                            <a:schemeClr val="tx1"/>
                          </a:solidFill>
                        </a:rPr>
                        <a:t>&lt;N ; </a:t>
                      </a:r>
                      <a:r>
                        <a:rPr lang="en-US" sz="2400" dirty="0" err="1" smtClean="0">
                          <a:solidFill>
                            <a:schemeClr val="tx1"/>
                          </a:solidFill>
                        </a:rPr>
                        <a:t>i</a:t>
                      </a:r>
                      <a:r>
                        <a:rPr lang="en-US" sz="2400" dirty="0" smtClean="0">
                          <a:solidFill>
                            <a:schemeClr val="tx1"/>
                          </a:solidFill>
                        </a:rPr>
                        <a:t>++)</a:t>
                      </a:r>
                    </a:p>
                    <a:p>
                      <a:r>
                        <a:rPr lang="en-US" sz="2400" dirty="0" smtClean="0">
                          <a:solidFill>
                            <a:schemeClr val="tx1"/>
                          </a:solidFill>
                        </a:rPr>
                        <a:t>    for(j=0;  j&lt;N; j++)</a:t>
                      </a:r>
                    </a:p>
                    <a:p>
                      <a:r>
                        <a:rPr lang="en-US" sz="2400" dirty="0" smtClean="0">
                          <a:solidFill>
                            <a:schemeClr val="tx1"/>
                          </a:solidFill>
                        </a:rPr>
                        <a:t>        a[</a:t>
                      </a:r>
                      <a:r>
                        <a:rPr lang="en-US" sz="2400" dirty="0" err="1" smtClean="0">
                          <a:solidFill>
                            <a:schemeClr val="tx1"/>
                          </a:solidFill>
                        </a:rPr>
                        <a:t>i</a:t>
                      </a:r>
                      <a:r>
                        <a:rPr lang="en-US" sz="2400" dirty="0" smtClean="0">
                          <a:solidFill>
                            <a:schemeClr val="tx1"/>
                          </a:solidFill>
                        </a:rPr>
                        <a:t>][j]=1/b[</a:t>
                      </a:r>
                      <a:r>
                        <a:rPr lang="en-US" sz="2400" dirty="0" err="1" smtClean="0">
                          <a:solidFill>
                            <a:schemeClr val="tx1"/>
                          </a:solidFill>
                        </a:rPr>
                        <a:t>i</a:t>
                      </a:r>
                      <a:r>
                        <a:rPr lang="en-US" sz="2400" dirty="0" smtClean="0">
                          <a:solidFill>
                            <a:schemeClr val="tx1"/>
                          </a:solidFill>
                        </a:rPr>
                        <a:t>][j]*c[</a:t>
                      </a:r>
                      <a:r>
                        <a:rPr lang="en-US" sz="2400" dirty="0" err="1" smtClean="0">
                          <a:solidFill>
                            <a:schemeClr val="tx1"/>
                          </a:solidFill>
                        </a:rPr>
                        <a:t>i</a:t>
                      </a:r>
                      <a:r>
                        <a:rPr lang="en-US" sz="2400" dirty="0" smtClean="0">
                          <a:solidFill>
                            <a:schemeClr val="tx1"/>
                          </a:solidFill>
                        </a:rPr>
                        <a:t>][j];</a:t>
                      </a:r>
                    </a:p>
                    <a:p>
                      <a:r>
                        <a:rPr lang="en-US" sz="2400" dirty="0" smtClean="0">
                          <a:solidFill>
                            <a:schemeClr val="tx1"/>
                          </a:solidFill>
                        </a:rPr>
                        <a:t>for(</a:t>
                      </a:r>
                      <a:r>
                        <a:rPr lang="en-US" sz="2400" dirty="0" err="1" smtClean="0">
                          <a:solidFill>
                            <a:schemeClr val="tx1"/>
                          </a:solidFill>
                        </a:rPr>
                        <a:t>i</a:t>
                      </a:r>
                      <a:r>
                        <a:rPr lang="en-US" sz="2400" dirty="0" smtClean="0">
                          <a:solidFill>
                            <a:schemeClr val="tx1"/>
                          </a:solidFill>
                        </a:rPr>
                        <a:t>=0; </a:t>
                      </a:r>
                      <a:r>
                        <a:rPr lang="en-US" sz="2400" dirty="0" err="1" smtClean="0">
                          <a:solidFill>
                            <a:schemeClr val="tx1"/>
                          </a:solidFill>
                        </a:rPr>
                        <a:t>i</a:t>
                      </a:r>
                      <a:r>
                        <a:rPr lang="en-US" sz="2400" dirty="0" smtClean="0">
                          <a:solidFill>
                            <a:schemeClr val="tx1"/>
                          </a:solidFill>
                        </a:rPr>
                        <a:t>&lt;N ; </a:t>
                      </a:r>
                      <a:r>
                        <a:rPr lang="en-US" sz="2400" dirty="0" err="1" smtClean="0">
                          <a:solidFill>
                            <a:schemeClr val="tx1"/>
                          </a:solidFill>
                        </a:rPr>
                        <a:t>i</a:t>
                      </a:r>
                      <a:r>
                        <a:rPr lang="en-US" sz="2400" dirty="0" smtClean="0">
                          <a:solidFill>
                            <a:schemeClr val="tx1"/>
                          </a:solidFill>
                        </a:rPr>
                        <a:t>++)</a:t>
                      </a:r>
                    </a:p>
                    <a:p>
                      <a:r>
                        <a:rPr lang="en-US" sz="2400" dirty="0" smtClean="0">
                          <a:solidFill>
                            <a:schemeClr val="tx1"/>
                          </a:solidFill>
                        </a:rPr>
                        <a:t>    for(j=0;  j&lt;N; j++)</a:t>
                      </a:r>
                    </a:p>
                    <a:p>
                      <a:r>
                        <a:rPr lang="en-US" sz="2400" dirty="0" smtClean="0">
                          <a:solidFill>
                            <a:schemeClr val="tx1"/>
                          </a:solidFill>
                        </a:rPr>
                        <a:t>        d[</a:t>
                      </a:r>
                      <a:r>
                        <a:rPr lang="en-US" sz="2400" dirty="0" err="1" smtClean="0">
                          <a:solidFill>
                            <a:schemeClr val="tx1"/>
                          </a:solidFill>
                        </a:rPr>
                        <a:t>i</a:t>
                      </a:r>
                      <a:r>
                        <a:rPr lang="en-US" sz="2400" dirty="0" smtClean="0">
                          <a:solidFill>
                            <a:schemeClr val="tx1"/>
                          </a:solidFill>
                        </a:rPr>
                        <a:t>] [j]=a[</a:t>
                      </a:r>
                      <a:r>
                        <a:rPr lang="en-US" sz="2400" dirty="0" err="1" smtClean="0">
                          <a:solidFill>
                            <a:schemeClr val="tx1"/>
                          </a:solidFill>
                        </a:rPr>
                        <a:t>i</a:t>
                      </a:r>
                      <a:r>
                        <a:rPr lang="en-US" sz="2400" dirty="0" smtClean="0">
                          <a:solidFill>
                            <a:schemeClr val="tx1"/>
                          </a:solidFill>
                        </a:rPr>
                        <a:t>][j] + c[</a:t>
                      </a:r>
                      <a:r>
                        <a:rPr lang="en-US" sz="2400" dirty="0" err="1" smtClean="0">
                          <a:solidFill>
                            <a:schemeClr val="tx1"/>
                          </a:solidFill>
                        </a:rPr>
                        <a:t>i</a:t>
                      </a:r>
                      <a:r>
                        <a:rPr lang="en-US" sz="2400" dirty="0" smtClean="0">
                          <a:solidFill>
                            <a:schemeClr val="tx1"/>
                          </a:solidFill>
                        </a:rPr>
                        <a:t>][j];</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for(</a:t>
                      </a:r>
                      <a:r>
                        <a:rPr lang="en-US" sz="2400" dirty="0" err="1" smtClean="0">
                          <a:solidFill>
                            <a:schemeClr val="tx1"/>
                          </a:solidFill>
                        </a:rPr>
                        <a:t>i</a:t>
                      </a:r>
                      <a:r>
                        <a:rPr lang="en-US" sz="2400" dirty="0" smtClean="0">
                          <a:solidFill>
                            <a:schemeClr val="tx1"/>
                          </a:solidFill>
                        </a:rPr>
                        <a:t>=0; </a:t>
                      </a:r>
                      <a:r>
                        <a:rPr lang="en-US" sz="2400" dirty="0" err="1" smtClean="0">
                          <a:solidFill>
                            <a:schemeClr val="tx1"/>
                          </a:solidFill>
                        </a:rPr>
                        <a:t>i</a:t>
                      </a:r>
                      <a:r>
                        <a:rPr lang="en-US" sz="2400" dirty="0" smtClean="0">
                          <a:solidFill>
                            <a:schemeClr val="tx1"/>
                          </a:solidFill>
                        </a:rPr>
                        <a:t>&lt;N ; </a:t>
                      </a:r>
                      <a:r>
                        <a:rPr lang="en-US" sz="2400" dirty="0" err="1" smtClean="0">
                          <a:solidFill>
                            <a:schemeClr val="tx1"/>
                          </a:solidFill>
                        </a:rPr>
                        <a:t>i</a:t>
                      </a:r>
                      <a:r>
                        <a:rPr lang="en-US" sz="2400" dirty="0" smtClean="0">
                          <a:solidFill>
                            <a:schemeClr val="tx1"/>
                          </a:solidFill>
                        </a:rPr>
                        <a:t>++)</a:t>
                      </a:r>
                    </a:p>
                    <a:p>
                      <a:r>
                        <a:rPr lang="en-US" sz="2400" dirty="0" smtClean="0">
                          <a:solidFill>
                            <a:schemeClr val="tx1"/>
                          </a:solidFill>
                        </a:rPr>
                        <a:t>    for(j=0;  j&lt;N; j++)</a:t>
                      </a:r>
                    </a:p>
                    <a:p>
                      <a:r>
                        <a:rPr lang="en-US" sz="2400" dirty="0" smtClean="0">
                          <a:solidFill>
                            <a:schemeClr val="tx1"/>
                          </a:solidFill>
                        </a:rPr>
                        <a:t>      {  a[</a:t>
                      </a:r>
                      <a:r>
                        <a:rPr lang="en-US" sz="2400" dirty="0" err="1" smtClean="0">
                          <a:solidFill>
                            <a:schemeClr val="tx1"/>
                          </a:solidFill>
                        </a:rPr>
                        <a:t>i</a:t>
                      </a:r>
                      <a:r>
                        <a:rPr lang="en-US" sz="2400" dirty="0" smtClean="0">
                          <a:solidFill>
                            <a:schemeClr val="tx1"/>
                          </a:solidFill>
                        </a:rPr>
                        <a:t>][j]=1/b[</a:t>
                      </a:r>
                      <a:r>
                        <a:rPr lang="en-US" sz="2400" dirty="0" err="1" smtClean="0">
                          <a:solidFill>
                            <a:schemeClr val="tx1"/>
                          </a:solidFill>
                        </a:rPr>
                        <a:t>i</a:t>
                      </a:r>
                      <a:r>
                        <a:rPr lang="en-US" sz="2400" dirty="0" smtClean="0">
                          <a:solidFill>
                            <a:schemeClr val="tx1"/>
                          </a:solidFill>
                        </a:rPr>
                        <a:t>][j]*c[</a:t>
                      </a:r>
                      <a:r>
                        <a:rPr lang="en-US" sz="2400" dirty="0" err="1" smtClean="0">
                          <a:solidFill>
                            <a:schemeClr val="tx1"/>
                          </a:solidFill>
                        </a:rPr>
                        <a:t>i</a:t>
                      </a:r>
                      <a:r>
                        <a:rPr lang="en-US" sz="2400" dirty="0" smtClean="0">
                          <a:solidFill>
                            <a:schemeClr val="tx1"/>
                          </a:solidFill>
                        </a:rPr>
                        <a:t>][j];</a:t>
                      </a:r>
                    </a:p>
                    <a:p>
                      <a:r>
                        <a:rPr lang="en-US" sz="2400" dirty="0" smtClean="0">
                          <a:solidFill>
                            <a:schemeClr val="tx1"/>
                          </a:solidFill>
                        </a:rPr>
                        <a:t>        </a:t>
                      </a:r>
                      <a:r>
                        <a:rPr lang="en-US" sz="2400" dirty="0" smtClean="0">
                          <a:solidFill>
                            <a:schemeClr val="tx1"/>
                          </a:solidFill>
                        </a:rPr>
                        <a:t>d[</a:t>
                      </a:r>
                      <a:r>
                        <a:rPr lang="en-US" sz="2400" dirty="0" err="1" smtClean="0">
                          <a:solidFill>
                            <a:schemeClr val="tx1"/>
                          </a:solidFill>
                        </a:rPr>
                        <a:t>i</a:t>
                      </a:r>
                      <a:r>
                        <a:rPr lang="en-US" sz="2400" dirty="0" smtClean="0">
                          <a:solidFill>
                            <a:schemeClr val="tx1"/>
                          </a:solidFill>
                        </a:rPr>
                        <a:t>] [j]=a[</a:t>
                      </a:r>
                      <a:r>
                        <a:rPr lang="en-US" sz="2400" dirty="0" err="1" smtClean="0">
                          <a:solidFill>
                            <a:schemeClr val="tx1"/>
                          </a:solidFill>
                        </a:rPr>
                        <a:t>i</a:t>
                      </a:r>
                      <a:r>
                        <a:rPr lang="en-US" sz="2400" dirty="0" smtClean="0">
                          <a:solidFill>
                            <a:schemeClr val="tx1"/>
                          </a:solidFill>
                        </a:rPr>
                        <a:t>][j] + c[</a:t>
                      </a:r>
                      <a:r>
                        <a:rPr lang="en-US" sz="2400" dirty="0" err="1" smtClean="0">
                          <a:solidFill>
                            <a:schemeClr val="tx1"/>
                          </a:solidFill>
                        </a:rPr>
                        <a:t>i</a:t>
                      </a:r>
                      <a:r>
                        <a:rPr lang="en-US" sz="2400" dirty="0" smtClean="0">
                          <a:solidFill>
                            <a:schemeClr val="tx1"/>
                          </a:solidFill>
                        </a:rPr>
                        <a:t>][j];</a:t>
                      </a:r>
                    </a:p>
                    <a:p>
                      <a:r>
                        <a:rPr lang="en-US" sz="2400" dirty="0" smtClean="0">
                          <a:solidFill>
                            <a:schemeClr val="tx1"/>
                          </a:solidFill>
                        </a:rPr>
                        <a:t>       }</a:t>
                      </a:r>
                    </a:p>
                    <a:p>
                      <a:r>
                        <a:rPr lang="en-US" sz="2400" dirty="0" smtClean="0">
                          <a:solidFill>
                            <a:schemeClr val="tx1"/>
                          </a:solidFill>
                        </a:rPr>
                        <a:t>Improved temporal locality</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34329">
                <a:tc>
                  <a:txBody>
                    <a:bodyPr/>
                    <a:lstStyle/>
                    <a:p>
                      <a:r>
                        <a:rPr lang="en-US" sz="2400" dirty="0" smtClean="0">
                          <a:solidFill>
                            <a:schemeClr val="tx1"/>
                          </a:solidFill>
                        </a:rPr>
                        <a:t>Loop Interchange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for(j=0; &lt;100 ; j++)</a:t>
                      </a:r>
                    </a:p>
                    <a:p>
                      <a:r>
                        <a:rPr lang="en-US" sz="2400" dirty="0" smtClean="0">
                          <a:solidFill>
                            <a:schemeClr val="tx1"/>
                          </a:solidFill>
                        </a:rPr>
                        <a:t>    for(</a:t>
                      </a:r>
                      <a:r>
                        <a:rPr lang="en-US" sz="2400" dirty="0" err="1" smtClean="0">
                          <a:solidFill>
                            <a:schemeClr val="tx1"/>
                          </a:solidFill>
                        </a:rPr>
                        <a:t>i</a:t>
                      </a:r>
                      <a:r>
                        <a:rPr lang="en-US" sz="2400" dirty="0" smtClean="0">
                          <a:solidFill>
                            <a:schemeClr val="tx1"/>
                          </a:solidFill>
                        </a:rPr>
                        <a:t>=0;  </a:t>
                      </a:r>
                      <a:r>
                        <a:rPr lang="en-US" sz="2400" dirty="0" err="1" smtClean="0">
                          <a:solidFill>
                            <a:schemeClr val="tx1"/>
                          </a:solidFill>
                        </a:rPr>
                        <a:t>i</a:t>
                      </a:r>
                      <a:r>
                        <a:rPr lang="en-US" sz="2400" dirty="0" smtClean="0">
                          <a:solidFill>
                            <a:schemeClr val="tx1"/>
                          </a:solidFill>
                        </a:rPr>
                        <a:t>&lt;2000; </a:t>
                      </a:r>
                      <a:r>
                        <a:rPr lang="en-US" sz="2400" dirty="0" err="1" smtClean="0">
                          <a:solidFill>
                            <a:schemeClr val="tx1"/>
                          </a:solidFill>
                        </a:rPr>
                        <a:t>i</a:t>
                      </a:r>
                      <a:r>
                        <a:rPr lang="en-US" sz="2400" dirty="0" smtClean="0">
                          <a:solidFill>
                            <a:schemeClr val="tx1"/>
                          </a:solidFill>
                        </a:rPr>
                        <a:t>++)</a:t>
                      </a:r>
                    </a:p>
                    <a:p>
                      <a:r>
                        <a:rPr lang="en-US" sz="2400" dirty="0" smtClean="0">
                          <a:solidFill>
                            <a:schemeClr val="tx1"/>
                          </a:solidFill>
                        </a:rPr>
                        <a:t>        x[</a:t>
                      </a:r>
                      <a:r>
                        <a:rPr lang="en-US" sz="2400" dirty="0" err="1" smtClean="0">
                          <a:solidFill>
                            <a:schemeClr val="tx1"/>
                          </a:solidFill>
                        </a:rPr>
                        <a:t>i</a:t>
                      </a:r>
                      <a:r>
                        <a:rPr lang="en-US" sz="2400" dirty="0" smtClean="0">
                          <a:solidFill>
                            <a:schemeClr val="tx1"/>
                          </a:solidFill>
                        </a:rPr>
                        <a:t>][j]=2*x[</a:t>
                      </a:r>
                      <a:r>
                        <a:rPr lang="en-US" sz="2400" dirty="0" err="1" smtClean="0">
                          <a:solidFill>
                            <a:schemeClr val="tx1"/>
                          </a:solidFill>
                        </a:rPr>
                        <a:t>i</a:t>
                      </a:r>
                      <a:r>
                        <a:rPr lang="en-US" sz="2400" dirty="0" smtClean="0">
                          <a:solidFill>
                            <a:schemeClr val="tx1"/>
                          </a:solidFill>
                        </a:rPr>
                        <a:t>][j];</a:t>
                      </a:r>
                    </a:p>
                    <a:p>
                      <a:r>
                        <a:rPr lang="en-US" sz="2400" dirty="0" smtClean="0">
                          <a:solidFill>
                            <a:schemeClr val="tx1"/>
                          </a:solidFill>
                        </a:rPr>
                        <a:t>Skips through memory in strides of 100 words</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for(</a:t>
                      </a:r>
                      <a:r>
                        <a:rPr lang="en-US" sz="2400" dirty="0" err="1" smtClean="0">
                          <a:solidFill>
                            <a:schemeClr val="tx1"/>
                          </a:solidFill>
                        </a:rPr>
                        <a:t>i</a:t>
                      </a:r>
                      <a:r>
                        <a:rPr lang="en-US" sz="2400" dirty="0" smtClean="0">
                          <a:solidFill>
                            <a:schemeClr val="tx1"/>
                          </a:solidFill>
                        </a:rPr>
                        <a:t>=0;  </a:t>
                      </a:r>
                      <a:r>
                        <a:rPr lang="en-US" sz="2400" dirty="0" err="1" smtClean="0">
                          <a:solidFill>
                            <a:schemeClr val="tx1"/>
                          </a:solidFill>
                        </a:rPr>
                        <a:t>i</a:t>
                      </a:r>
                      <a:r>
                        <a:rPr lang="en-US" sz="2400" dirty="0" smtClean="0">
                          <a:solidFill>
                            <a:schemeClr val="tx1"/>
                          </a:solidFill>
                        </a:rPr>
                        <a:t>&lt;2000; </a:t>
                      </a:r>
                      <a:r>
                        <a:rPr lang="en-US" sz="2400" dirty="0" err="1" smtClean="0">
                          <a:solidFill>
                            <a:schemeClr val="tx1"/>
                          </a:solidFill>
                        </a:rPr>
                        <a:t>i</a:t>
                      </a:r>
                      <a:r>
                        <a:rPr lang="en-US" sz="2400" dirty="0" smtClean="0">
                          <a:solidFill>
                            <a:schemeClr val="tx1"/>
                          </a:solidFill>
                        </a:rPr>
                        <a:t>++)</a:t>
                      </a:r>
                    </a:p>
                    <a:p>
                      <a:r>
                        <a:rPr lang="en-US" sz="2400" dirty="0" smtClean="0">
                          <a:solidFill>
                            <a:schemeClr val="tx1"/>
                          </a:solidFill>
                        </a:rPr>
                        <a:t>   for(j=0; &lt;100 ; j++)</a:t>
                      </a:r>
                    </a:p>
                    <a:p>
                      <a:r>
                        <a:rPr lang="en-US" sz="2400" dirty="0" smtClean="0">
                          <a:solidFill>
                            <a:schemeClr val="tx1"/>
                          </a:solidFill>
                        </a:rPr>
                        <a:t>         x[</a:t>
                      </a:r>
                      <a:r>
                        <a:rPr lang="en-US" sz="2400" dirty="0" err="1" smtClean="0">
                          <a:solidFill>
                            <a:schemeClr val="tx1"/>
                          </a:solidFill>
                        </a:rPr>
                        <a:t>i</a:t>
                      </a:r>
                      <a:r>
                        <a:rPr lang="en-US" sz="2400" dirty="0" smtClean="0">
                          <a:solidFill>
                            <a:schemeClr val="tx1"/>
                          </a:solidFill>
                        </a:rPr>
                        <a:t>][j]=2*x[</a:t>
                      </a:r>
                      <a:r>
                        <a:rPr lang="en-US" sz="2400" dirty="0" err="1" smtClean="0">
                          <a:solidFill>
                            <a:schemeClr val="tx1"/>
                          </a:solidFill>
                        </a:rPr>
                        <a:t>i</a:t>
                      </a:r>
                      <a:r>
                        <a:rPr lang="en-US" sz="2400" dirty="0" smtClean="0">
                          <a:solidFill>
                            <a:schemeClr val="tx1"/>
                          </a:solidFill>
                        </a:rPr>
                        <a:t>][j];</a:t>
                      </a:r>
                    </a:p>
                    <a:p>
                      <a:r>
                        <a:rPr lang="en-US" sz="2400" dirty="0" smtClean="0">
                          <a:solidFill>
                            <a:schemeClr val="tx1"/>
                          </a:solidFill>
                        </a:rPr>
                        <a:t>Accesses all the words of  cache block before going to next</a:t>
                      </a:r>
                      <a:r>
                        <a:rPr lang="en-US" sz="2400" baseline="0" dirty="0" smtClean="0">
                          <a:solidFill>
                            <a:schemeClr val="tx1"/>
                          </a:solidFill>
                        </a:rPr>
                        <a:t> one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34329">
                <a:tc>
                  <a:txBody>
                    <a:bodyPr/>
                    <a:lstStyle/>
                    <a:p>
                      <a:r>
                        <a:rPr lang="en-US" sz="2400" dirty="0" smtClean="0">
                          <a:solidFill>
                            <a:schemeClr val="tx1"/>
                          </a:solidFill>
                        </a:rPr>
                        <a:t>Merge Array</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err="1" smtClean="0">
                          <a:solidFill>
                            <a:schemeClr val="tx1"/>
                          </a:solidFill>
                        </a:rPr>
                        <a:t>int</a:t>
                      </a:r>
                      <a:r>
                        <a:rPr lang="en-US" sz="2400" dirty="0" smtClean="0">
                          <a:solidFill>
                            <a:schemeClr val="tx1"/>
                          </a:solidFill>
                        </a:rPr>
                        <a:t> </a:t>
                      </a:r>
                      <a:r>
                        <a:rPr lang="en-US" sz="2400" dirty="0" err="1" smtClean="0">
                          <a:solidFill>
                            <a:schemeClr val="tx1"/>
                          </a:solidFill>
                        </a:rPr>
                        <a:t>val</a:t>
                      </a:r>
                      <a:r>
                        <a:rPr lang="en-US" sz="2400" dirty="0" smtClean="0">
                          <a:solidFill>
                            <a:schemeClr val="tx1"/>
                          </a:solidFill>
                        </a:rPr>
                        <a:t>[SIZE];</a:t>
                      </a:r>
                      <a:r>
                        <a:rPr lang="en-US" sz="2400" dirty="0" err="1" smtClean="0">
                          <a:solidFill>
                            <a:schemeClr val="tx1"/>
                          </a:solidFill>
                        </a:rPr>
                        <a:t>int</a:t>
                      </a:r>
                      <a:r>
                        <a:rPr lang="en-US" sz="2400" dirty="0" smtClean="0">
                          <a:solidFill>
                            <a:schemeClr val="tx1"/>
                          </a:solidFill>
                        </a:rPr>
                        <a:t> key[SIZE];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err="1" smtClean="0">
                          <a:solidFill>
                            <a:schemeClr val="tx1"/>
                          </a:solidFill>
                        </a:rPr>
                        <a:t>struct</a:t>
                      </a:r>
                      <a:r>
                        <a:rPr lang="en-US" sz="2000" dirty="0" smtClean="0">
                          <a:solidFill>
                            <a:schemeClr val="tx1"/>
                          </a:solidFill>
                        </a:rPr>
                        <a:t>  d{ </a:t>
                      </a:r>
                      <a:r>
                        <a:rPr lang="en-US" sz="2000" dirty="0" err="1" smtClean="0">
                          <a:solidFill>
                            <a:schemeClr val="tx1"/>
                          </a:solidFill>
                        </a:rPr>
                        <a:t>int</a:t>
                      </a:r>
                      <a:r>
                        <a:rPr lang="en-US" sz="2000" dirty="0" smtClean="0">
                          <a:solidFill>
                            <a:schemeClr val="tx1"/>
                          </a:solidFill>
                        </a:rPr>
                        <a:t> </a:t>
                      </a:r>
                      <a:r>
                        <a:rPr lang="en-US" sz="2000" dirty="0" err="1" smtClean="0">
                          <a:solidFill>
                            <a:schemeClr val="tx1"/>
                          </a:solidFill>
                        </a:rPr>
                        <a:t>val;int</a:t>
                      </a:r>
                      <a:r>
                        <a:rPr lang="en-US" sz="2000" dirty="0" smtClean="0">
                          <a:solidFill>
                            <a:schemeClr val="tx1"/>
                          </a:solidFill>
                        </a:rPr>
                        <a:t> key;</a:t>
                      </a:r>
                    </a:p>
                    <a:p>
                      <a:r>
                        <a:rPr lang="en-US" sz="2000" dirty="0" smtClean="0">
                          <a:solidFill>
                            <a:schemeClr val="tx1"/>
                          </a:solidFill>
                        </a:rPr>
                        <a:t>}; </a:t>
                      </a:r>
                      <a:r>
                        <a:rPr lang="en-US" sz="2000" dirty="0" err="1" smtClean="0">
                          <a:solidFill>
                            <a:schemeClr val="tx1"/>
                          </a:solidFill>
                        </a:rPr>
                        <a:t>struct</a:t>
                      </a:r>
                      <a:r>
                        <a:rPr lang="en-US" sz="2000" dirty="0" smtClean="0">
                          <a:solidFill>
                            <a:schemeClr val="tx1"/>
                          </a:solidFill>
                        </a:rPr>
                        <a:t> d </a:t>
                      </a:r>
                      <a:r>
                        <a:rPr lang="en-US" sz="2000" dirty="0" err="1" smtClean="0">
                          <a:solidFill>
                            <a:schemeClr val="tx1"/>
                          </a:solidFill>
                        </a:rPr>
                        <a:t>d_arr</a:t>
                      </a:r>
                      <a:r>
                        <a:rPr lang="en-US" sz="2000" dirty="0" smtClean="0">
                          <a:solidFill>
                            <a:schemeClr val="tx1"/>
                          </a:solidFill>
                        </a:rPr>
                        <a:t>[SIZE];</a:t>
                      </a:r>
                    </a:p>
                    <a:p>
                      <a:r>
                        <a:rPr lang="en-US" sz="2000" dirty="0" smtClean="0">
                          <a:solidFill>
                            <a:schemeClr val="tx1"/>
                          </a:solidFill>
                        </a:rPr>
                        <a:t>Improved spatial locality</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2163762"/>
          </a:xfrm>
        </p:spPr>
        <p:txBody>
          <a:bodyPr>
            <a:normAutofit/>
          </a:bodyPr>
          <a:lstStyle/>
          <a:p>
            <a:pPr algn="l" eaLnBrk="1" hangingPunct="1"/>
            <a:r>
              <a:rPr lang="en-US" sz="2800" dirty="0" smtClean="0"/>
              <a:t>What is </a:t>
            </a:r>
            <a:r>
              <a:rPr lang="en-US" sz="2800" dirty="0" smtClean="0"/>
              <a:t>Miss </a:t>
            </a:r>
            <a:r>
              <a:rPr lang="en-US" sz="2800" dirty="0" smtClean="0"/>
              <a:t>Penalty ? </a:t>
            </a:r>
            <a:br>
              <a:rPr lang="en-US" sz="2800" dirty="0" smtClean="0"/>
            </a:br>
            <a:r>
              <a:rPr lang="en-US" sz="2800" dirty="0" smtClean="0"/>
              <a:t>	</a:t>
            </a:r>
            <a:r>
              <a:rPr lang="en-US" sz="2800" dirty="0" smtClean="0"/>
              <a:t> --extra time needed to bring required block from  main memory to cache in case of cache miss is called Miss Penalty</a:t>
            </a:r>
            <a:endParaRPr lang="en-US" sz="2800" dirty="0" smtClean="0"/>
          </a:p>
        </p:txBody>
      </p:sp>
      <p:sp>
        <p:nvSpPr>
          <p:cNvPr id="19459" name="Rectangle 3"/>
          <p:cNvSpPr>
            <a:spLocks noGrp="1" noChangeArrowheads="1"/>
          </p:cNvSpPr>
          <p:nvPr>
            <p:ph type="body" idx="1"/>
          </p:nvPr>
        </p:nvSpPr>
        <p:spPr>
          <a:xfrm>
            <a:off x="457200" y="2438400"/>
            <a:ext cx="8229600" cy="3810000"/>
          </a:xfrm>
        </p:spPr>
        <p:txBody>
          <a:bodyPr>
            <a:normAutofit fontScale="85000" lnSpcReduction="10000"/>
          </a:bodyPr>
          <a:lstStyle/>
          <a:p>
            <a:r>
              <a:rPr lang="en-US" dirty="0" smtClean="0"/>
              <a:t>Reducing Miss </a:t>
            </a:r>
            <a:r>
              <a:rPr lang="en-US" dirty="0" smtClean="0"/>
              <a:t>Penalty</a:t>
            </a:r>
            <a:endParaRPr lang="en-US" dirty="0" smtClean="0"/>
          </a:p>
          <a:p>
            <a:pPr lvl="1"/>
            <a:r>
              <a:rPr lang="en-US" dirty="0" smtClean="0"/>
              <a:t>Faster </a:t>
            </a:r>
            <a:r>
              <a:rPr lang="en-US" dirty="0" smtClean="0"/>
              <a:t>RAM memories</a:t>
            </a:r>
          </a:p>
          <a:p>
            <a:pPr lvl="2"/>
            <a:r>
              <a:rPr lang="en-US" dirty="0" smtClean="0"/>
              <a:t>Driven by technology and cost !!!</a:t>
            </a:r>
          </a:p>
          <a:p>
            <a:pPr lvl="2"/>
            <a:r>
              <a:rPr lang="en-US" dirty="0" err="1" smtClean="0"/>
              <a:t>Eg</a:t>
            </a:r>
            <a:r>
              <a:rPr lang="en-US" dirty="0" smtClean="0"/>
              <a:t>: CRAY uses only </a:t>
            </a:r>
            <a:r>
              <a:rPr lang="en-US" dirty="0" smtClean="0"/>
              <a:t>SRAM</a:t>
            </a:r>
          </a:p>
          <a:p>
            <a:pPr lvl="1"/>
            <a:r>
              <a:rPr lang="en-US" dirty="0" smtClean="0"/>
              <a:t>Use write buffers ( next slide)</a:t>
            </a:r>
          </a:p>
          <a:p>
            <a:pPr lvl="1"/>
            <a:r>
              <a:rPr lang="en-US" dirty="0" smtClean="0"/>
              <a:t>Multi-level cache (L1,L2..)</a:t>
            </a:r>
          </a:p>
          <a:p>
            <a:pPr lvl="1"/>
            <a:r>
              <a:rPr lang="en-US" dirty="0" smtClean="0"/>
              <a:t>Early restart </a:t>
            </a:r>
          </a:p>
          <a:p>
            <a:pPr lvl="2"/>
            <a:r>
              <a:rPr lang="en-US" dirty="0" smtClean="0"/>
              <a:t>On cache miss memory sends requested word to CPU then the remainder of the block is copied to cache.</a:t>
            </a:r>
          </a:p>
          <a:p>
            <a:pPr lvl="1"/>
            <a:r>
              <a:rPr lang="en-US" dirty="0" smtClean="0"/>
              <a:t>Priority of reads over write( make more common case fast)</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Reducing Miss Penalty [contd…]</a:t>
            </a:r>
          </a:p>
        </p:txBody>
      </p:sp>
      <p:sp>
        <p:nvSpPr>
          <p:cNvPr id="21507" name="Rectangle 20"/>
          <p:cNvSpPr>
            <a:spLocks noChangeArrowheads="1"/>
          </p:cNvSpPr>
          <p:nvPr/>
        </p:nvSpPr>
        <p:spPr bwMode="auto">
          <a:xfrm>
            <a:off x="381000" y="4191000"/>
            <a:ext cx="8258175" cy="1590675"/>
          </a:xfrm>
          <a:prstGeom prst="rect">
            <a:avLst/>
          </a:prstGeom>
          <a:noFill/>
          <a:ln w="12700">
            <a:noFill/>
            <a:miter lim="800000"/>
            <a:headEnd/>
            <a:tailEnd/>
          </a:ln>
        </p:spPr>
        <p:txBody>
          <a:bodyPr lIns="63500" tIns="25400" rIns="63500" bIns="25400">
            <a:spAutoFit/>
          </a:bodyPr>
          <a:lstStyle/>
          <a:p>
            <a:pPr marL="342900" indent="-342900">
              <a:spcBef>
                <a:spcPct val="20000"/>
              </a:spcBef>
              <a:buFontTx/>
              <a:buChar char="•"/>
            </a:pPr>
            <a:r>
              <a:rPr lang="en-US" sz="2200"/>
              <a:t>A Write Buffer is needed between the Cache and Memory</a:t>
            </a:r>
          </a:p>
          <a:p>
            <a:pPr marL="742950" lvl="1" indent="-285750">
              <a:spcBef>
                <a:spcPct val="20000"/>
              </a:spcBef>
              <a:buFontTx/>
              <a:buChar char="–"/>
            </a:pPr>
            <a:r>
              <a:rPr lang="en-US" sz="2200"/>
              <a:t>Processor: writes data into the cache and the write buffer</a:t>
            </a:r>
          </a:p>
          <a:p>
            <a:pPr marL="742950" lvl="1" indent="-285750">
              <a:spcBef>
                <a:spcPct val="20000"/>
              </a:spcBef>
              <a:buFontTx/>
              <a:buChar char="–"/>
            </a:pPr>
            <a:r>
              <a:rPr lang="en-US" sz="2200"/>
              <a:t>Memory controller: write contents of the buffer to memory</a:t>
            </a:r>
          </a:p>
          <a:p>
            <a:pPr marL="342900" indent="-342900">
              <a:spcBef>
                <a:spcPct val="20000"/>
              </a:spcBef>
              <a:buFontTx/>
              <a:buChar char="•"/>
            </a:pPr>
            <a:r>
              <a:rPr lang="en-US" sz="2200"/>
              <a:t>Write buffer is just a FIFO:</a:t>
            </a:r>
          </a:p>
        </p:txBody>
      </p:sp>
      <p:sp>
        <p:nvSpPr>
          <p:cNvPr id="21508" name="Rectangle 21"/>
          <p:cNvSpPr>
            <a:spLocks noChangeArrowheads="1"/>
          </p:cNvSpPr>
          <p:nvPr/>
        </p:nvSpPr>
        <p:spPr bwMode="auto">
          <a:xfrm>
            <a:off x="1481138" y="2228850"/>
            <a:ext cx="1270000" cy="965200"/>
          </a:xfrm>
          <a:prstGeom prst="rect">
            <a:avLst/>
          </a:prstGeom>
          <a:noFill/>
          <a:ln w="25400">
            <a:solidFill>
              <a:schemeClr val="tx1"/>
            </a:solidFill>
            <a:miter lim="800000"/>
            <a:headEnd/>
            <a:tailEnd/>
          </a:ln>
        </p:spPr>
        <p:txBody>
          <a:bodyPr wrap="none" anchor="ctr"/>
          <a:lstStyle/>
          <a:p>
            <a:endParaRPr lang="en-IN"/>
          </a:p>
        </p:txBody>
      </p:sp>
      <p:sp>
        <p:nvSpPr>
          <p:cNvPr id="21509" name="Rectangle 22"/>
          <p:cNvSpPr>
            <a:spLocks noChangeArrowheads="1"/>
          </p:cNvSpPr>
          <p:nvPr/>
        </p:nvSpPr>
        <p:spPr bwMode="auto">
          <a:xfrm>
            <a:off x="1600200" y="2514600"/>
            <a:ext cx="1028700" cy="333375"/>
          </a:xfrm>
          <a:prstGeom prst="rect">
            <a:avLst/>
          </a:prstGeom>
          <a:noFill/>
          <a:ln w="12700">
            <a:noFill/>
            <a:miter lim="800000"/>
            <a:headEnd/>
            <a:tailEnd/>
          </a:ln>
        </p:spPr>
        <p:txBody>
          <a:bodyPr wrap="none" lIns="90488" tIns="44450" rIns="90488" bIns="44450">
            <a:spAutoFit/>
          </a:bodyPr>
          <a:lstStyle/>
          <a:p>
            <a:pPr eaLnBrk="0" hangingPunct="0"/>
            <a:r>
              <a:rPr lang="en-US" sz="1600" b="1"/>
              <a:t>Processor</a:t>
            </a:r>
          </a:p>
        </p:txBody>
      </p:sp>
      <p:sp>
        <p:nvSpPr>
          <p:cNvPr id="21510" name="Rectangle 23"/>
          <p:cNvSpPr>
            <a:spLocks noChangeArrowheads="1"/>
          </p:cNvSpPr>
          <p:nvPr/>
        </p:nvSpPr>
        <p:spPr bwMode="auto">
          <a:xfrm>
            <a:off x="3919538" y="2228850"/>
            <a:ext cx="889000" cy="584200"/>
          </a:xfrm>
          <a:prstGeom prst="rect">
            <a:avLst/>
          </a:prstGeom>
          <a:noFill/>
          <a:ln w="25400">
            <a:solidFill>
              <a:schemeClr val="tx1"/>
            </a:solidFill>
            <a:miter lim="800000"/>
            <a:headEnd/>
            <a:tailEnd/>
          </a:ln>
        </p:spPr>
        <p:txBody>
          <a:bodyPr wrap="none" anchor="ctr"/>
          <a:lstStyle/>
          <a:p>
            <a:endParaRPr lang="en-IN"/>
          </a:p>
        </p:txBody>
      </p:sp>
      <p:sp>
        <p:nvSpPr>
          <p:cNvPr id="21511" name="Rectangle 24"/>
          <p:cNvSpPr>
            <a:spLocks noChangeArrowheads="1"/>
          </p:cNvSpPr>
          <p:nvPr/>
        </p:nvSpPr>
        <p:spPr bwMode="auto">
          <a:xfrm>
            <a:off x="4038600" y="2362200"/>
            <a:ext cx="722313" cy="333375"/>
          </a:xfrm>
          <a:prstGeom prst="rect">
            <a:avLst/>
          </a:prstGeom>
          <a:noFill/>
          <a:ln w="12700">
            <a:noFill/>
            <a:miter lim="800000"/>
            <a:headEnd/>
            <a:tailEnd/>
          </a:ln>
        </p:spPr>
        <p:txBody>
          <a:bodyPr wrap="none" lIns="90488" tIns="44450" rIns="90488" bIns="44450">
            <a:spAutoFit/>
          </a:bodyPr>
          <a:lstStyle/>
          <a:p>
            <a:pPr eaLnBrk="0" hangingPunct="0"/>
            <a:r>
              <a:rPr lang="en-US" sz="1600" b="1"/>
              <a:t>Cache</a:t>
            </a:r>
          </a:p>
        </p:txBody>
      </p:sp>
      <p:sp>
        <p:nvSpPr>
          <p:cNvPr id="21512" name="Rectangle 25"/>
          <p:cNvSpPr>
            <a:spLocks noChangeArrowheads="1"/>
          </p:cNvSpPr>
          <p:nvPr/>
        </p:nvSpPr>
        <p:spPr bwMode="auto">
          <a:xfrm>
            <a:off x="3919538" y="2914650"/>
            <a:ext cx="889000" cy="279400"/>
          </a:xfrm>
          <a:prstGeom prst="rect">
            <a:avLst/>
          </a:prstGeom>
          <a:noFill/>
          <a:ln w="25400">
            <a:solidFill>
              <a:schemeClr val="tx1"/>
            </a:solidFill>
            <a:miter lim="800000"/>
            <a:headEnd/>
            <a:tailEnd/>
          </a:ln>
        </p:spPr>
        <p:txBody>
          <a:bodyPr wrap="none" anchor="ctr"/>
          <a:lstStyle/>
          <a:p>
            <a:endParaRPr lang="en-IN"/>
          </a:p>
        </p:txBody>
      </p:sp>
      <p:sp>
        <p:nvSpPr>
          <p:cNvPr id="21513" name="Line 26"/>
          <p:cNvSpPr>
            <a:spLocks noChangeShapeType="1"/>
          </p:cNvSpPr>
          <p:nvPr/>
        </p:nvSpPr>
        <p:spPr bwMode="auto">
          <a:xfrm>
            <a:off x="4135438" y="2914650"/>
            <a:ext cx="0" cy="279400"/>
          </a:xfrm>
          <a:prstGeom prst="line">
            <a:avLst/>
          </a:prstGeom>
          <a:noFill/>
          <a:ln w="25400">
            <a:solidFill>
              <a:schemeClr val="tx1"/>
            </a:solidFill>
            <a:round/>
            <a:headEnd/>
            <a:tailEnd/>
          </a:ln>
        </p:spPr>
        <p:txBody>
          <a:bodyPr wrap="none" anchor="ctr"/>
          <a:lstStyle/>
          <a:p>
            <a:endParaRPr lang="en-US"/>
          </a:p>
        </p:txBody>
      </p:sp>
      <p:sp>
        <p:nvSpPr>
          <p:cNvPr id="21514" name="Line 27"/>
          <p:cNvSpPr>
            <a:spLocks noChangeShapeType="1"/>
          </p:cNvSpPr>
          <p:nvPr/>
        </p:nvSpPr>
        <p:spPr bwMode="auto">
          <a:xfrm>
            <a:off x="4364038" y="2914650"/>
            <a:ext cx="0" cy="279400"/>
          </a:xfrm>
          <a:prstGeom prst="line">
            <a:avLst/>
          </a:prstGeom>
          <a:noFill/>
          <a:ln w="25400">
            <a:solidFill>
              <a:schemeClr val="tx1"/>
            </a:solidFill>
            <a:round/>
            <a:headEnd/>
            <a:tailEnd/>
          </a:ln>
        </p:spPr>
        <p:txBody>
          <a:bodyPr wrap="none" anchor="ctr"/>
          <a:lstStyle/>
          <a:p>
            <a:endParaRPr lang="en-US"/>
          </a:p>
        </p:txBody>
      </p:sp>
      <p:sp>
        <p:nvSpPr>
          <p:cNvPr id="21515" name="Line 28"/>
          <p:cNvSpPr>
            <a:spLocks noChangeShapeType="1"/>
          </p:cNvSpPr>
          <p:nvPr/>
        </p:nvSpPr>
        <p:spPr bwMode="auto">
          <a:xfrm>
            <a:off x="4592638" y="2914650"/>
            <a:ext cx="0" cy="279400"/>
          </a:xfrm>
          <a:prstGeom prst="line">
            <a:avLst/>
          </a:prstGeom>
          <a:noFill/>
          <a:ln w="25400">
            <a:solidFill>
              <a:schemeClr val="tx1"/>
            </a:solidFill>
            <a:round/>
            <a:headEnd/>
            <a:tailEnd/>
          </a:ln>
        </p:spPr>
        <p:txBody>
          <a:bodyPr wrap="none" anchor="ctr"/>
          <a:lstStyle/>
          <a:p>
            <a:endParaRPr lang="en-US"/>
          </a:p>
        </p:txBody>
      </p:sp>
      <p:sp>
        <p:nvSpPr>
          <p:cNvPr id="21516" name="Line 29"/>
          <p:cNvSpPr>
            <a:spLocks noChangeShapeType="1"/>
          </p:cNvSpPr>
          <p:nvPr/>
        </p:nvSpPr>
        <p:spPr bwMode="auto">
          <a:xfrm>
            <a:off x="3462338" y="3054350"/>
            <a:ext cx="431800" cy="0"/>
          </a:xfrm>
          <a:prstGeom prst="line">
            <a:avLst/>
          </a:prstGeom>
          <a:noFill/>
          <a:ln w="25400">
            <a:solidFill>
              <a:schemeClr val="tx1"/>
            </a:solidFill>
            <a:round/>
            <a:headEnd/>
            <a:tailEnd type="triangle" w="med" len="med"/>
          </a:ln>
        </p:spPr>
        <p:txBody>
          <a:bodyPr wrap="none" anchor="ctr"/>
          <a:lstStyle/>
          <a:p>
            <a:endParaRPr lang="en-US"/>
          </a:p>
        </p:txBody>
      </p:sp>
      <p:sp>
        <p:nvSpPr>
          <p:cNvPr id="21517" name="Line 30"/>
          <p:cNvSpPr>
            <a:spLocks noChangeShapeType="1"/>
          </p:cNvSpPr>
          <p:nvPr/>
        </p:nvSpPr>
        <p:spPr bwMode="auto">
          <a:xfrm>
            <a:off x="2776538" y="2520950"/>
            <a:ext cx="1117600" cy="0"/>
          </a:xfrm>
          <a:prstGeom prst="line">
            <a:avLst/>
          </a:prstGeom>
          <a:noFill/>
          <a:ln w="25400">
            <a:solidFill>
              <a:schemeClr val="tx1"/>
            </a:solidFill>
            <a:round/>
            <a:headEnd type="triangle" w="med" len="med"/>
            <a:tailEnd type="triangle" w="med" len="med"/>
          </a:ln>
        </p:spPr>
        <p:txBody>
          <a:bodyPr wrap="none" anchor="ctr"/>
          <a:lstStyle/>
          <a:p>
            <a:endParaRPr lang="en-US"/>
          </a:p>
        </p:txBody>
      </p:sp>
      <p:sp>
        <p:nvSpPr>
          <p:cNvPr id="21518" name="Rectangle 31"/>
          <p:cNvSpPr>
            <a:spLocks noChangeArrowheads="1"/>
          </p:cNvSpPr>
          <p:nvPr/>
        </p:nvSpPr>
        <p:spPr bwMode="auto">
          <a:xfrm>
            <a:off x="3810000" y="3200400"/>
            <a:ext cx="1306513" cy="333375"/>
          </a:xfrm>
          <a:prstGeom prst="rect">
            <a:avLst/>
          </a:prstGeom>
          <a:noFill/>
          <a:ln w="12700">
            <a:noFill/>
            <a:miter lim="800000"/>
            <a:headEnd/>
            <a:tailEnd/>
          </a:ln>
        </p:spPr>
        <p:txBody>
          <a:bodyPr wrap="none" lIns="90488" tIns="44450" rIns="90488" bIns="44450">
            <a:spAutoFit/>
          </a:bodyPr>
          <a:lstStyle/>
          <a:p>
            <a:pPr eaLnBrk="0" hangingPunct="0"/>
            <a:r>
              <a:rPr lang="en-US" sz="1600" b="1"/>
              <a:t>Write Buffer</a:t>
            </a:r>
          </a:p>
        </p:txBody>
      </p:sp>
      <p:sp>
        <p:nvSpPr>
          <p:cNvPr id="21519" name="Rectangle 32"/>
          <p:cNvSpPr>
            <a:spLocks noChangeArrowheads="1"/>
          </p:cNvSpPr>
          <p:nvPr/>
        </p:nvSpPr>
        <p:spPr bwMode="auto">
          <a:xfrm>
            <a:off x="5443538" y="2228850"/>
            <a:ext cx="1041400" cy="965200"/>
          </a:xfrm>
          <a:prstGeom prst="rect">
            <a:avLst/>
          </a:prstGeom>
          <a:noFill/>
          <a:ln w="25400">
            <a:solidFill>
              <a:schemeClr val="tx1"/>
            </a:solidFill>
            <a:miter lim="800000"/>
            <a:headEnd/>
            <a:tailEnd/>
          </a:ln>
        </p:spPr>
        <p:txBody>
          <a:bodyPr wrap="none" anchor="ctr"/>
          <a:lstStyle/>
          <a:p>
            <a:endParaRPr lang="en-IN"/>
          </a:p>
        </p:txBody>
      </p:sp>
      <p:sp>
        <p:nvSpPr>
          <p:cNvPr id="21520" name="Rectangle 33"/>
          <p:cNvSpPr>
            <a:spLocks noChangeArrowheads="1"/>
          </p:cNvSpPr>
          <p:nvPr/>
        </p:nvSpPr>
        <p:spPr bwMode="auto">
          <a:xfrm>
            <a:off x="5562600" y="2514600"/>
            <a:ext cx="811213" cy="333375"/>
          </a:xfrm>
          <a:prstGeom prst="rect">
            <a:avLst/>
          </a:prstGeom>
          <a:noFill/>
          <a:ln w="12700">
            <a:noFill/>
            <a:miter lim="800000"/>
            <a:headEnd/>
            <a:tailEnd/>
          </a:ln>
        </p:spPr>
        <p:txBody>
          <a:bodyPr wrap="none" lIns="90488" tIns="44450" rIns="90488" bIns="44450">
            <a:spAutoFit/>
          </a:bodyPr>
          <a:lstStyle/>
          <a:p>
            <a:pPr eaLnBrk="0" hangingPunct="0"/>
            <a:r>
              <a:rPr lang="en-US" sz="1600" b="1"/>
              <a:t>DRAM</a:t>
            </a:r>
          </a:p>
        </p:txBody>
      </p:sp>
      <p:sp>
        <p:nvSpPr>
          <p:cNvPr id="21521" name="Line 34"/>
          <p:cNvSpPr>
            <a:spLocks noChangeShapeType="1"/>
          </p:cNvSpPr>
          <p:nvPr/>
        </p:nvSpPr>
        <p:spPr bwMode="auto">
          <a:xfrm>
            <a:off x="4833938" y="3054350"/>
            <a:ext cx="584200" cy="0"/>
          </a:xfrm>
          <a:prstGeom prst="line">
            <a:avLst/>
          </a:prstGeom>
          <a:noFill/>
          <a:ln w="25400">
            <a:solidFill>
              <a:schemeClr val="tx1"/>
            </a:solidFill>
            <a:round/>
            <a:headEnd/>
            <a:tailEnd type="triangle" w="med" len="med"/>
          </a:ln>
        </p:spPr>
        <p:txBody>
          <a:bodyPr wrap="none" anchor="ctr"/>
          <a:lstStyle/>
          <a:p>
            <a:endParaRPr lang="en-US"/>
          </a:p>
        </p:txBody>
      </p:sp>
      <p:sp>
        <p:nvSpPr>
          <p:cNvPr id="21522" name="Line 35"/>
          <p:cNvSpPr>
            <a:spLocks noChangeShapeType="1"/>
          </p:cNvSpPr>
          <p:nvPr/>
        </p:nvSpPr>
        <p:spPr bwMode="auto">
          <a:xfrm>
            <a:off x="4833938" y="2520950"/>
            <a:ext cx="584200" cy="0"/>
          </a:xfrm>
          <a:prstGeom prst="line">
            <a:avLst/>
          </a:prstGeom>
          <a:noFill/>
          <a:ln w="25400">
            <a:solidFill>
              <a:schemeClr val="tx1"/>
            </a:solidFill>
            <a:round/>
            <a:headEnd type="triangle" w="med" len="med"/>
            <a:tailEnd/>
          </a:ln>
        </p:spPr>
        <p:txBody>
          <a:bodyPr wrap="none" anchor="ctr"/>
          <a:lstStyle/>
          <a:p>
            <a:endParaRPr lang="en-US"/>
          </a:p>
        </p:txBody>
      </p:sp>
      <p:sp>
        <p:nvSpPr>
          <p:cNvPr id="21523" name="Line 36"/>
          <p:cNvSpPr>
            <a:spLocks noChangeShapeType="1"/>
          </p:cNvSpPr>
          <p:nvPr/>
        </p:nvSpPr>
        <p:spPr bwMode="auto">
          <a:xfrm>
            <a:off x="3449638" y="2533650"/>
            <a:ext cx="0" cy="508000"/>
          </a:xfrm>
          <a:prstGeom prst="line">
            <a:avLst/>
          </a:prstGeom>
          <a:noFill/>
          <a:ln w="25400">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0" y="1371600"/>
            <a:ext cx="9071864" cy="4724400"/>
          </a:xfrm>
          <a:prstGeom prst="rect">
            <a:avLst/>
          </a:prstGeom>
          <a:noFill/>
          <a:ln w="9525">
            <a:noFill/>
            <a:miter lim="800000"/>
            <a:headEnd/>
            <a:tailEnd/>
          </a:ln>
          <a:effectLst/>
        </p:spPr>
      </p:pic>
      <p:sp>
        <p:nvSpPr>
          <p:cNvPr id="3" name="Rectangle 2"/>
          <p:cNvSpPr/>
          <p:nvPr/>
        </p:nvSpPr>
        <p:spPr>
          <a:xfrm>
            <a:off x="457200" y="3276600"/>
            <a:ext cx="60960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209800" y="304800"/>
            <a:ext cx="4876800" cy="769441"/>
          </a:xfrm>
          <a:prstGeom prst="rect">
            <a:avLst/>
          </a:prstGeom>
          <a:noFill/>
        </p:spPr>
        <p:txBody>
          <a:bodyPr wrap="square" rtlCol="0">
            <a:spAutoFit/>
          </a:bodyPr>
          <a:lstStyle/>
          <a:p>
            <a:pPr algn="ctr"/>
            <a:r>
              <a:rPr lang="en-US" sz="4400" dirty="0" smtClean="0">
                <a:solidFill>
                  <a:prstClr val="black"/>
                </a:solidFill>
                <a:ea typeface="+mj-ea"/>
                <a:cs typeface="+mj-cs"/>
              </a:rPr>
              <a:t>Reduce Hit Time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4638"/>
            <a:ext cx="8229600" cy="487362"/>
          </a:xfrm>
        </p:spPr>
        <p:txBody>
          <a:bodyPr>
            <a:normAutofit fontScale="90000"/>
          </a:bodyPr>
          <a:lstStyle/>
          <a:p>
            <a:pPr eaLnBrk="1" hangingPunct="1"/>
            <a:r>
              <a:rPr lang="en-US" dirty="0" smtClean="0"/>
              <a:t>Summary</a:t>
            </a:r>
          </a:p>
        </p:txBody>
      </p:sp>
      <p:sp>
        <p:nvSpPr>
          <p:cNvPr id="24579" name="Rectangle 4"/>
          <p:cNvSpPr>
            <a:spLocks noGrp="1" noChangeArrowheads="1"/>
          </p:cNvSpPr>
          <p:nvPr>
            <p:ph type="body" idx="1"/>
          </p:nvPr>
        </p:nvSpPr>
        <p:spPr>
          <a:xfrm>
            <a:off x="685800" y="838200"/>
            <a:ext cx="7772400" cy="5486400"/>
          </a:xfrm>
          <a:noFill/>
        </p:spPr>
        <p:txBody>
          <a:bodyPr>
            <a:normAutofit/>
          </a:bodyPr>
          <a:lstStyle/>
          <a:p>
            <a:pPr eaLnBrk="1" hangingPunct="1">
              <a:lnSpc>
                <a:spcPct val="90000"/>
              </a:lnSpc>
            </a:pPr>
            <a:r>
              <a:rPr lang="en-US" sz="1800" dirty="0" smtClean="0"/>
              <a:t>The Principle of Locality:</a:t>
            </a:r>
          </a:p>
          <a:p>
            <a:pPr lvl="1" eaLnBrk="1" hangingPunct="1">
              <a:lnSpc>
                <a:spcPct val="90000"/>
              </a:lnSpc>
            </a:pPr>
            <a:r>
              <a:rPr lang="en-US" sz="1800" dirty="0" smtClean="0"/>
              <a:t>Program likely to access a relatively small portion of the address space at any instant of time.</a:t>
            </a:r>
          </a:p>
          <a:p>
            <a:pPr lvl="2" eaLnBrk="1" hangingPunct="1">
              <a:lnSpc>
                <a:spcPct val="90000"/>
              </a:lnSpc>
            </a:pPr>
            <a:r>
              <a:rPr lang="en-US" sz="1800" dirty="0" smtClean="0">
                <a:solidFill>
                  <a:schemeClr val="accent2"/>
                </a:solidFill>
              </a:rPr>
              <a:t>Temporal Locality</a:t>
            </a:r>
            <a:r>
              <a:rPr lang="en-US" sz="1800" dirty="0" smtClean="0"/>
              <a:t>: Locality in Time</a:t>
            </a:r>
          </a:p>
          <a:p>
            <a:pPr lvl="2" eaLnBrk="1" hangingPunct="1">
              <a:lnSpc>
                <a:spcPct val="90000"/>
              </a:lnSpc>
            </a:pPr>
            <a:r>
              <a:rPr lang="en-US" sz="1800" dirty="0" smtClean="0">
                <a:solidFill>
                  <a:schemeClr val="accent2"/>
                </a:solidFill>
              </a:rPr>
              <a:t>Spatial Locality</a:t>
            </a:r>
            <a:r>
              <a:rPr lang="en-US" sz="1800" dirty="0" smtClean="0"/>
              <a:t>: Locality in Space</a:t>
            </a:r>
          </a:p>
          <a:p>
            <a:pPr eaLnBrk="1" hangingPunct="1">
              <a:lnSpc>
                <a:spcPct val="90000"/>
              </a:lnSpc>
            </a:pPr>
            <a:r>
              <a:rPr lang="en-US" sz="1800" dirty="0" smtClean="0"/>
              <a:t>Three </a:t>
            </a:r>
            <a:r>
              <a:rPr lang="en-US" sz="1800" dirty="0" smtClean="0"/>
              <a:t>Major Categories of Cache Misses:</a:t>
            </a:r>
          </a:p>
          <a:p>
            <a:pPr lvl="1" eaLnBrk="1" hangingPunct="1">
              <a:lnSpc>
                <a:spcPct val="90000"/>
              </a:lnSpc>
            </a:pPr>
            <a:r>
              <a:rPr lang="en-US" sz="1800" dirty="0" smtClean="0">
                <a:solidFill>
                  <a:schemeClr val="accent1"/>
                </a:solidFill>
              </a:rPr>
              <a:t>Compulsory Misses</a:t>
            </a:r>
            <a:r>
              <a:rPr lang="en-US" sz="1800" dirty="0" smtClean="0"/>
              <a:t>: sad facts of life.  Example: cold start misses.</a:t>
            </a:r>
          </a:p>
          <a:p>
            <a:pPr lvl="1" eaLnBrk="1" hangingPunct="1">
              <a:lnSpc>
                <a:spcPct val="90000"/>
              </a:lnSpc>
            </a:pPr>
            <a:r>
              <a:rPr lang="en-US" sz="1800" dirty="0" smtClean="0">
                <a:solidFill>
                  <a:schemeClr val="accent1"/>
                </a:solidFill>
              </a:rPr>
              <a:t>Conflict Misses</a:t>
            </a:r>
            <a:r>
              <a:rPr lang="en-US" sz="1800" dirty="0" smtClean="0"/>
              <a:t>:  increase cache size and/or </a:t>
            </a:r>
            <a:r>
              <a:rPr lang="en-US" sz="1800" dirty="0" err="1" smtClean="0"/>
              <a:t>associativity</a:t>
            </a:r>
            <a:r>
              <a:rPr lang="en-US" sz="1800" dirty="0" smtClean="0"/>
              <a:t>.</a:t>
            </a:r>
            <a:br>
              <a:rPr lang="en-US" sz="1800" dirty="0" smtClean="0"/>
            </a:br>
            <a:r>
              <a:rPr lang="en-US" sz="1800" dirty="0" smtClean="0"/>
              <a:t>		Nightmare Scenario: ping pong effect!</a:t>
            </a:r>
          </a:p>
          <a:p>
            <a:pPr lvl="1" eaLnBrk="1" hangingPunct="1">
              <a:lnSpc>
                <a:spcPct val="90000"/>
              </a:lnSpc>
            </a:pPr>
            <a:r>
              <a:rPr lang="en-US" sz="1800" dirty="0" smtClean="0">
                <a:solidFill>
                  <a:schemeClr val="accent1"/>
                </a:solidFill>
              </a:rPr>
              <a:t>Capacity Misses</a:t>
            </a:r>
            <a:r>
              <a:rPr lang="en-US" sz="1800" dirty="0" smtClean="0"/>
              <a:t>: increase cache size</a:t>
            </a:r>
          </a:p>
          <a:p>
            <a:pPr lvl="1" eaLnBrk="1" hangingPunct="1">
              <a:lnSpc>
                <a:spcPct val="90000"/>
              </a:lnSpc>
              <a:buNone/>
            </a:pPr>
            <a:endParaRPr lang="en-US" sz="1800" dirty="0" smtClean="0"/>
          </a:p>
          <a:p>
            <a:pPr eaLnBrk="1" hangingPunct="1">
              <a:lnSpc>
                <a:spcPct val="90000"/>
              </a:lnSpc>
            </a:pPr>
            <a:r>
              <a:rPr lang="en-US" sz="1800" dirty="0" smtClean="0"/>
              <a:t>Cache Design Space</a:t>
            </a:r>
          </a:p>
          <a:p>
            <a:pPr lvl="1" eaLnBrk="1" hangingPunct="1">
              <a:lnSpc>
                <a:spcPct val="90000"/>
              </a:lnSpc>
            </a:pPr>
            <a:r>
              <a:rPr lang="en-US" sz="1800" dirty="0" smtClean="0"/>
              <a:t>total size, block size, </a:t>
            </a:r>
            <a:r>
              <a:rPr lang="en-US" sz="1800" dirty="0" err="1" smtClean="0"/>
              <a:t>associativity</a:t>
            </a:r>
            <a:endParaRPr lang="en-US" sz="1800" dirty="0" smtClean="0"/>
          </a:p>
          <a:p>
            <a:pPr lvl="1" eaLnBrk="1" hangingPunct="1">
              <a:lnSpc>
                <a:spcPct val="90000"/>
              </a:lnSpc>
            </a:pPr>
            <a:r>
              <a:rPr lang="en-US" sz="1800" dirty="0" smtClean="0"/>
              <a:t>replacement policy</a:t>
            </a:r>
          </a:p>
          <a:p>
            <a:pPr lvl="1" eaLnBrk="1" hangingPunct="1">
              <a:lnSpc>
                <a:spcPct val="90000"/>
              </a:lnSpc>
            </a:pPr>
            <a:r>
              <a:rPr lang="en-US" sz="1800" dirty="0" smtClean="0"/>
              <a:t>write-hit policy (write-through, write-back)</a:t>
            </a:r>
          </a:p>
          <a:p>
            <a:pPr lvl="1" eaLnBrk="1" hangingPunct="1">
              <a:lnSpc>
                <a:spcPct val="90000"/>
              </a:lnSpc>
            </a:pPr>
            <a:r>
              <a:rPr lang="en-US" sz="1800" dirty="0" smtClean="0"/>
              <a:t>write-miss policy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555</Words>
  <Application>Microsoft Office PowerPoint</Application>
  <PresentationFormat>On-screen Show (4:3)</PresentationFormat>
  <Paragraphs>91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Cache Misses</vt:lpstr>
      <vt:lpstr>Reduce Miss Rate</vt:lpstr>
      <vt:lpstr>Compiler Optimizations  to Reduce Miss Rate</vt:lpstr>
      <vt:lpstr>What is Miss Penalty ?    --extra time needed to bring required block from  main memory to cache in case of cache miss is called Miss Penalty</vt:lpstr>
      <vt:lpstr>Reducing Miss Penalty [contd…]</vt:lpstr>
      <vt:lpstr>Slide 7</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 Misses</dc:title>
  <dc:creator>Anindita</dc:creator>
  <cp:lastModifiedBy>Anindita</cp:lastModifiedBy>
  <cp:revision>13</cp:revision>
  <dcterms:created xsi:type="dcterms:W3CDTF">2019-03-14T07:51:13Z</dcterms:created>
  <dcterms:modified xsi:type="dcterms:W3CDTF">2019-03-15T06:41:10Z</dcterms:modified>
</cp:coreProperties>
</file>