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B70D-0241-4636-BF4C-59E2257286B1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DD62-76D6-441C-9BE9-F09060FFC6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Example : Floating Point Adder Unit</a:t>
            </a:r>
          </a:p>
        </p:txBody>
      </p:sp>
      <p:sp>
        <p:nvSpPr>
          <p:cNvPr id="3075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 Point Adder Unit</a:t>
            </a:r>
            <a:endParaRPr lang="en-IN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mtClean="0"/>
              <a:t>This pipeline is linearly constructed with 4 functional stages.</a:t>
            </a:r>
          </a:p>
          <a:p>
            <a:r>
              <a:rPr lang="en-US" smtClean="0"/>
              <a:t>The inputs to this pipeline are two normalized floating point numbers of the form</a:t>
            </a:r>
          </a:p>
          <a:p>
            <a:pPr>
              <a:buFont typeface="Arial" charset="0"/>
              <a:buNone/>
            </a:pPr>
            <a:r>
              <a:rPr lang="en-US" smtClean="0"/>
              <a:t>	A = a x 2</a:t>
            </a:r>
            <a:r>
              <a:rPr lang="en-US" baseline="30000" smtClean="0"/>
              <a:t>p</a:t>
            </a:r>
          </a:p>
          <a:p>
            <a:pPr>
              <a:buFont typeface="Arial" charset="0"/>
              <a:buNone/>
            </a:pPr>
            <a:r>
              <a:rPr lang="en-US" smtClean="0"/>
              <a:t>	B = b x 2</a:t>
            </a:r>
            <a:r>
              <a:rPr lang="en-US" baseline="30000" smtClean="0"/>
              <a:t>q</a:t>
            </a:r>
          </a:p>
          <a:p>
            <a:pPr>
              <a:buFont typeface="Arial" charset="0"/>
              <a:buNone/>
            </a:pPr>
            <a:r>
              <a:rPr lang="en-US" smtClean="0"/>
              <a:t>	where a and b are two fractions and p and q are their exponents.</a:t>
            </a:r>
          </a:p>
          <a:p>
            <a:r>
              <a:rPr lang="en-US" smtClean="0"/>
              <a:t>For simplicity, base 2 is assumed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 Point Adder Unit</a:t>
            </a:r>
            <a:endParaRPr lang="en-IN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Our purpose is to compute the sum </a:t>
            </a:r>
          </a:p>
          <a:p>
            <a:pPr>
              <a:buFont typeface="Arial" charset="0"/>
              <a:buNone/>
            </a:pPr>
            <a:r>
              <a:rPr lang="en-US" smtClean="0"/>
              <a:t>	C = A + B = c x 2</a:t>
            </a:r>
            <a:r>
              <a:rPr lang="en-US" baseline="30000" smtClean="0"/>
              <a:t>r</a:t>
            </a:r>
            <a:r>
              <a:rPr lang="en-US" smtClean="0"/>
              <a:t> = d x 2</a:t>
            </a:r>
            <a:r>
              <a:rPr lang="en-US" baseline="30000" smtClean="0"/>
              <a:t>s</a:t>
            </a:r>
          </a:p>
          <a:p>
            <a:pPr>
              <a:buFont typeface="Arial" charset="0"/>
              <a:buNone/>
            </a:pPr>
            <a:r>
              <a:rPr lang="en-US" smtClean="0"/>
              <a:t>	where r = max(p,q) and 0.5 ≤ d &lt; 1</a:t>
            </a:r>
          </a:p>
          <a:p>
            <a:r>
              <a:rPr kumimoji="1" lang="en-US" altLang="zh-TW" smtClean="0">
                <a:latin typeface="Tahoma" pitchFamily="34" charset="0"/>
              </a:rPr>
              <a:t>For example:</a:t>
            </a:r>
          </a:p>
          <a:p>
            <a:pPr>
              <a:buFont typeface="Arial" charset="0"/>
              <a:buNone/>
            </a:pPr>
            <a:r>
              <a:rPr kumimoji="1" lang="en-US" altLang="zh-TW" smtClean="0">
                <a:latin typeface="Tahoma" pitchFamily="34" charset="0"/>
              </a:rPr>
              <a:t>		</a:t>
            </a:r>
            <a:r>
              <a:rPr kumimoji="1" lang="en-US" altLang="zh-TW" smtClean="0">
                <a:solidFill>
                  <a:schemeClr val="tx2"/>
                </a:solidFill>
                <a:latin typeface="Tahoma" pitchFamily="34" charset="0"/>
              </a:rPr>
              <a:t>A=0.9504 x 10</a:t>
            </a:r>
            <a:r>
              <a:rPr kumimoji="1" lang="en-US" altLang="zh-TW" baseline="30000" smtClean="0">
                <a:solidFill>
                  <a:schemeClr val="tx2"/>
                </a:solidFill>
                <a:latin typeface="Tahoma" pitchFamily="34" charset="0"/>
              </a:rPr>
              <a:t>3</a:t>
            </a:r>
          </a:p>
          <a:p>
            <a:pPr>
              <a:buFont typeface="Arial" charset="0"/>
              <a:buNone/>
            </a:pPr>
            <a:r>
              <a:rPr kumimoji="1" lang="en-US" altLang="zh-TW" smtClean="0">
                <a:solidFill>
                  <a:schemeClr val="tx2"/>
                </a:solidFill>
                <a:latin typeface="Tahoma" pitchFamily="34" charset="0"/>
              </a:rPr>
              <a:t>		B=0.8200 x 10</a:t>
            </a:r>
            <a:r>
              <a:rPr kumimoji="1" lang="en-US" altLang="zh-TW" baseline="30000" smtClean="0">
                <a:solidFill>
                  <a:schemeClr val="tx2"/>
                </a:solidFill>
                <a:latin typeface="Tahoma" pitchFamily="34" charset="0"/>
              </a:rPr>
              <a:t>2</a:t>
            </a:r>
          </a:p>
          <a:p>
            <a:pPr>
              <a:buFont typeface="Arial" charset="0"/>
              <a:buNone/>
            </a:pPr>
            <a:r>
              <a:rPr kumimoji="1" lang="en-US" altLang="zh-TW" baseline="30000" smtClean="0">
                <a:solidFill>
                  <a:schemeClr val="tx2"/>
                </a:solidFill>
                <a:latin typeface="Tahoma" pitchFamily="34" charset="0"/>
              </a:rPr>
              <a:t>		</a:t>
            </a:r>
            <a:r>
              <a:rPr kumimoji="1" lang="en-US" altLang="zh-TW" smtClean="0">
                <a:solidFill>
                  <a:schemeClr val="tx2"/>
                </a:solidFill>
                <a:latin typeface="Tahoma" pitchFamily="34" charset="0"/>
              </a:rPr>
              <a:t>a = 0.9504  b= 0.8200</a:t>
            </a:r>
          </a:p>
          <a:p>
            <a:pPr>
              <a:buFont typeface="Arial" charset="0"/>
              <a:buNone/>
            </a:pPr>
            <a:r>
              <a:rPr kumimoji="1" lang="en-US" altLang="zh-TW" smtClean="0">
                <a:solidFill>
                  <a:schemeClr val="tx2"/>
                </a:solidFill>
                <a:latin typeface="Tahoma" pitchFamily="34" charset="0"/>
              </a:rPr>
              <a:t>		p=3  &amp; q =2</a:t>
            </a:r>
          </a:p>
          <a:p>
            <a:endParaRPr lang="en-I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 Point Adder Unit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mtClean="0"/>
              <a:t>Operations performed in the four pipeline stages are :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smtClean="0"/>
              <a:t>Compare p and q and choose the largest exponent, r = max(p,q)and compute               t = |p – q|</a:t>
            </a:r>
          </a:p>
          <a:p>
            <a:pPr marL="609600" indent="-609600">
              <a:buFont typeface="Arial" charset="0"/>
              <a:buNone/>
            </a:pPr>
            <a:r>
              <a:rPr lang="en-US" smtClean="0"/>
              <a:t>	Example: </a:t>
            </a:r>
          </a:p>
          <a:p>
            <a:pPr marL="609600" indent="-609600">
              <a:buFont typeface="Arial" charset="0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tx2"/>
                </a:solidFill>
              </a:rPr>
              <a:t>r = max(p , q) = 3</a:t>
            </a:r>
          </a:p>
          <a:p>
            <a:pPr marL="609600" indent="-609600">
              <a:buFont typeface="Arial" charset="0"/>
              <a:buNone/>
            </a:pPr>
            <a:r>
              <a:rPr lang="en-US" smtClean="0">
                <a:solidFill>
                  <a:schemeClr val="tx2"/>
                </a:solidFill>
              </a:rPr>
              <a:t>	t = |p-q| = |3-2|=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 Point Adder Unit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Calibri" pitchFamily="34" charset="0"/>
              <a:buAutoNum type="arabicPeriod" startAt="2"/>
            </a:pPr>
            <a:r>
              <a:rPr lang="en-US" smtClean="0"/>
              <a:t>Shift right the fraction associated with the smaller exponent by t units to equalize the two exponents before fraction addition.</a:t>
            </a:r>
          </a:p>
          <a:p>
            <a:pPr marL="609600" indent="-609600"/>
            <a:r>
              <a:rPr lang="en-US" smtClean="0"/>
              <a:t>Example: </a:t>
            </a:r>
          </a:p>
          <a:p>
            <a:pPr marL="609600" indent="-609600">
              <a:buFont typeface="Arial" charset="0"/>
              <a:buNone/>
            </a:pPr>
            <a:r>
              <a:rPr lang="en-US" smtClean="0"/>
              <a:t>	</a:t>
            </a:r>
            <a:r>
              <a:rPr kumimoji="1" lang="en-US" altLang="zh-TW" smtClean="0">
                <a:solidFill>
                  <a:schemeClr val="tx2"/>
                </a:solidFill>
                <a:latin typeface="Tahoma" pitchFamily="34" charset="0"/>
              </a:rPr>
              <a:t> Smaller exponent, b= 0.8200</a:t>
            </a:r>
          </a:p>
          <a:p>
            <a:pPr marL="609600" indent="-609600">
              <a:buFont typeface="Arial" charset="0"/>
              <a:buNone/>
            </a:pP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	 Shift right b by 1 unit is 0.082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 Point Adder Unit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charset="0"/>
              <a:buAutoNum type="arabicPeriod" startAt="3"/>
            </a:pPr>
            <a:r>
              <a:rPr lang="en-US" smtClean="0"/>
              <a:t>Perform fixed-point addition of two fractions to produce the intermediate sum fraction c, where 0 ≤ c  &lt; 1</a:t>
            </a:r>
          </a:p>
          <a:p>
            <a:pPr marL="609600" indent="-609600"/>
            <a:r>
              <a:rPr lang="en-US" smtClean="0"/>
              <a:t>Example : </a:t>
            </a:r>
          </a:p>
          <a:p>
            <a:pPr marL="609600" indent="-609600">
              <a:buFont typeface="Arial" charset="0"/>
              <a:buNone/>
            </a:pPr>
            <a:r>
              <a:rPr kumimoji="1" lang="en-US" altLang="zh-TW" smtClean="0">
                <a:solidFill>
                  <a:schemeClr val="tx2"/>
                </a:solidFill>
                <a:latin typeface="Tahoma" pitchFamily="34" charset="0"/>
              </a:rPr>
              <a:t>	a = 0.9504  b= 0.082</a:t>
            </a:r>
          </a:p>
          <a:p>
            <a:pPr marL="609600" indent="-609600">
              <a:buFont typeface="Arial" charset="0"/>
              <a:buNone/>
            </a:pP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	c = a + b = 0.9504 + 0.082 = 1.0324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 Point Adder Unit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609600" indent="-609600">
              <a:buFont typeface="Calibri" pitchFamily="34" charset="0"/>
              <a:buAutoNum type="arabicPeriod" startAt="4"/>
            </a:pPr>
            <a:r>
              <a:rPr lang="en-US" smtClean="0"/>
              <a:t>Count the number of leading zeros (u) in fraction c and shift left c by u units to produce the normalized fraction sum             d = c x 2</a:t>
            </a:r>
            <a:r>
              <a:rPr lang="en-US" baseline="30000" smtClean="0"/>
              <a:t>u</a:t>
            </a:r>
            <a:r>
              <a:rPr lang="en-US" smtClean="0"/>
              <a:t>, with a leading bit 1. Update the large exponent s by subtracting s = r – u to produce the output exponent.</a:t>
            </a:r>
          </a:p>
          <a:p>
            <a:pPr marL="609600" indent="-609600"/>
            <a:r>
              <a:rPr lang="en-US" smtClean="0"/>
              <a:t>Example:</a:t>
            </a:r>
          </a:p>
          <a:p>
            <a:pPr marL="609600" indent="-609600">
              <a:buFont typeface="Arial" charset="0"/>
              <a:buNone/>
            </a:pPr>
            <a:r>
              <a:rPr kumimoji="1" lang="en-US" smtClean="0">
                <a:solidFill>
                  <a:schemeClr val="tx2"/>
                </a:solidFill>
                <a:latin typeface="Tahoma" pitchFamily="34" charset="0"/>
              </a:rPr>
              <a:t>	c = 1.0324 ,   u = -1 </a:t>
            </a:r>
            <a:r>
              <a:rPr kumimoji="1" lang="en-US" smtClean="0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 right shift </a:t>
            </a:r>
          </a:p>
          <a:p>
            <a:pPr marL="609600" indent="-609600">
              <a:buFont typeface="Arial" charset="0"/>
              <a:buNone/>
            </a:pPr>
            <a:r>
              <a:rPr kumimoji="1" lang="en-US" smtClean="0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	d = 0.10324 , s= r – u = 3-(-1) = 4</a:t>
            </a:r>
          </a:p>
          <a:p>
            <a:pPr marL="609600" indent="-609600">
              <a:buFont typeface="Arial" charset="0"/>
              <a:buNone/>
            </a:pPr>
            <a:r>
              <a:rPr kumimoji="1" lang="en-US" smtClean="0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	C = 0.10324 x 10</a:t>
            </a:r>
            <a:r>
              <a:rPr kumimoji="1" lang="en-US" baseline="30000" smtClean="0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4</a:t>
            </a:r>
            <a:endParaRPr lang="en-US" baseline="30000" smtClean="0"/>
          </a:p>
          <a:p>
            <a:pPr marL="609600" indent="-609600">
              <a:buFont typeface="Calibri" pitchFamily="34" charset="0"/>
              <a:buAutoNum type="arabicPeriod" startAt="4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Floating Point Adder Unit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Char char="•"/>
            </a:pPr>
            <a:r>
              <a:rPr lang="en-US" smtClean="0"/>
              <a:t>The above 4 steps can all be implemented with combinational logic circuits  and the 4 stages are: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Comparator / Subtractor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Shifter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Fixed Point Adder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Normalizer (leading zero counter and shifter)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Example for floating-point adder </a:t>
            </a:r>
            <a:endParaRPr lang="zh-TW" altLang="en-US" smtClean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914400" y="1219200"/>
            <a:ext cx="8043863" cy="5410200"/>
            <a:chOff x="576" y="1104"/>
            <a:chExt cx="5067" cy="3216"/>
          </a:xfrm>
        </p:grpSpPr>
        <p:sp>
          <p:nvSpPr>
            <p:cNvPr id="12292" name="Text Box 58"/>
            <p:cNvSpPr txBox="1">
              <a:spLocks noChangeArrowheads="1"/>
            </p:cNvSpPr>
            <p:nvPr/>
          </p:nvSpPr>
          <p:spPr bwMode="auto">
            <a:xfrm>
              <a:off x="1536" y="1104"/>
              <a:ext cx="62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400">
                  <a:latin typeface="Tahoma" pitchFamily="34" charset="0"/>
                </a:rPr>
                <a:t>Exponents</a:t>
              </a:r>
            </a:p>
          </p:txBody>
        </p:sp>
        <p:grpSp>
          <p:nvGrpSpPr>
            <p:cNvPr id="3" name="Group 71"/>
            <p:cNvGrpSpPr>
              <a:grpSpLocks/>
            </p:cNvGrpSpPr>
            <p:nvPr/>
          </p:nvGrpSpPr>
          <p:grpSpPr bwMode="auto">
            <a:xfrm>
              <a:off x="576" y="1152"/>
              <a:ext cx="5067" cy="3168"/>
              <a:chOff x="576" y="1152"/>
              <a:chExt cx="5067" cy="3168"/>
            </a:xfrm>
          </p:grpSpPr>
          <p:sp>
            <p:nvSpPr>
              <p:cNvPr id="12294" name="Rectangle 3"/>
              <p:cNvSpPr>
                <a:spLocks noChangeArrowheads="1"/>
              </p:cNvSpPr>
              <p:nvPr/>
            </p:nvSpPr>
            <p:spPr bwMode="auto">
              <a:xfrm>
                <a:off x="1440" y="1536"/>
                <a:ext cx="864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95" name="Rectangle 4"/>
              <p:cNvSpPr>
                <a:spLocks noChangeArrowheads="1"/>
              </p:cNvSpPr>
              <p:nvPr/>
            </p:nvSpPr>
            <p:spPr bwMode="auto">
              <a:xfrm>
                <a:off x="3216" y="1536"/>
                <a:ext cx="864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96" name="Rectangle 5"/>
              <p:cNvSpPr>
                <a:spLocks noChangeArrowheads="1"/>
              </p:cNvSpPr>
              <p:nvPr/>
            </p:nvSpPr>
            <p:spPr bwMode="auto">
              <a:xfrm>
                <a:off x="1440" y="2400"/>
                <a:ext cx="864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97" name="Rectangle 6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98" name="Rectangle 7"/>
              <p:cNvSpPr>
                <a:spLocks noChangeArrowheads="1"/>
              </p:cNvSpPr>
              <p:nvPr/>
            </p:nvSpPr>
            <p:spPr bwMode="auto">
              <a:xfrm>
                <a:off x="1440" y="3264"/>
                <a:ext cx="864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299" name="Rectangle 8"/>
              <p:cNvSpPr>
                <a:spLocks noChangeArrowheads="1"/>
              </p:cNvSpPr>
              <p:nvPr/>
            </p:nvSpPr>
            <p:spPr bwMode="auto">
              <a:xfrm>
                <a:off x="1440" y="3984"/>
                <a:ext cx="864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0" name="Rectangle 9"/>
              <p:cNvSpPr>
                <a:spLocks noChangeArrowheads="1"/>
              </p:cNvSpPr>
              <p:nvPr/>
            </p:nvSpPr>
            <p:spPr bwMode="auto">
              <a:xfrm>
                <a:off x="1440" y="3600"/>
                <a:ext cx="864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1" name="Rectangle 10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86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2" name="Rectangle 11"/>
              <p:cNvSpPr>
                <a:spLocks noChangeArrowheads="1"/>
              </p:cNvSpPr>
              <p:nvPr/>
            </p:nvSpPr>
            <p:spPr bwMode="auto">
              <a:xfrm>
                <a:off x="3216" y="2640"/>
                <a:ext cx="864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3" name="Rectangle 12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864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4" name="Rectangle 13"/>
              <p:cNvSpPr>
                <a:spLocks noChangeArrowheads="1"/>
              </p:cNvSpPr>
              <p:nvPr/>
            </p:nvSpPr>
            <p:spPr bwMode="auto">
              <a:xfrm>
                <a:off x="3216" y="3312"/>
                <a:ext cx="864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5" name="Rectangle 14"/>
              <p:cNvSpPr>
                <a:spLocks noChangeArrowheads="1"/>
              </p:cNvSpPr>
              <p:nvPr/>
            </p:nvSpPr>
            <p:spPr bwMode="auto">
              <a:xfrm>
                <a:off x="3216" y="3600"/>
                <a:ext cx="864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6" name="Rectangle 15"/>
              <p:cNvSpPr>
                <a:spLocks noChangeArrowheads="1"/>
              </p:cNvSpPr>
              <p:nvPr/>
            </p:nvSpPr>
            <p:spPr bwMode="auto">
              <a:xfrm>
                <a:off x="3216" y="3984"/>
                <a:ext cx="864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7" name="Rectangle 16"/>
              <p:cNvSpPr>
                <a:spLocks noChangeArrowheads="1"/>
              </p:cNvSpPr>
              <p:nvPr/>
            </p:nvSpPr>
            <p:spPr bwMode="auto">
              <a:xfrm>
                <a:off x="1440" y="1824"/>
                <a:ext cx="864" cy="38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08" name="Line 17"/>
              <p:cNvSpPr>
                <a:spLocks noChangeShapeType="1"/>
              </p:cNvSpPr>
              <p:nvPr/>
            </p:nvSpPr>
            <p:spPr bwMode="auto">
              <a:xfrm>
                <a:off x="1824" y="288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9" name="Line 18"/>
              <p:cNvSpPr>
                <a:spLocks noChangeShapeType="1"/>
              </p:cNvSpPr>
              <p:nvPr/>
            </p:nvSpPr>
            <p:spPr bwMode="auto">
              <a:xfrm>
                <a:off x="1824" y="34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0" name="Line 19"/>
              <p:cNvSpPr>
                <a:spLocks noChangeShapeType="1"/>
              </p:cNvSpPr>
              <p:nvPr/>
            </p:nvSpPr>
            <p:spPr bwMode="auto">
              <a:xfrm>
                <a:off x="1824" y="38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1" name="Line 20"/>
              <p:cNvSpPr>
                <a:spLocks noChangeShapeType="1"/>
              </p:cNvSpPr>
              <p:nvPr/>
            </p:nvSpPr>
            <p:spPr bwMode="auto">
              <a:xfrm>
                <a:off x="1824" y="41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Line 21"/>
              <p:cNvSpPr>
                <a:spLocks noChangeShapeType="1"/>
              </p:cNvSpPr>
              <p:nvPr/>
            </p:nvSpPr>
            <p:spPr bwMode="auto">
              <a:xfrm>
                <a:off x="3600" y="417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Line 22"/>
              <p:cNvSpPr>
                <a:spLocks noChangeShapeType="1"/>
              </p:cNvSpPr>
              <p:nvPr/>
            </p:nvSpPr>
            <p:spPr bwMode="auto">
              <a:xfrm>
                <a:off x="3600" y="172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Line 23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Line 24"/>
              <p:cNvSpPr>
                <a:spLocks noChangeShapeType="1"/>
              </p:cNvSpPr>
              <p:nvPr/>
            </p:nvSpPr>
            <p:spPr bwMode="auto">
              <a:xfrm>
                <a:off x="3600" y="283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Line 25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Line 26"/>
              <p:cNvSpPr>
                <a:spLocks noChangeShapeType="1"/>
              </p:cNvSpPr>
              <p:nvPr/>
            </p:nvSpPr>
            <p:spPr bwMode="auto">
              <a:xfrm>
                <a:off x="3600" y="35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Line 27"/>
              <p:cNvSpPr>
                <a:spLocks noChangeShapeType="1"/>
              </p:cNvSpPr>
              <p:nvPr/>
            </p:nvSpPr>
            <p:spPr bwMode="auto">
              <a:xfrm>
                <a:off x="3600" y="38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9" name="Line 28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Line 29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Line 30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Line 31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3" name="Line 32"/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Line 33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5" name="Line 34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6" name="Line 35"/>
              <p:cNvSpPr>
                <a:spLocks noChangeShapeType="1"/>
              </p:cNvSpPr>
              <p:nvPr/>
            </p:nvSpPr>
            <p:spPr bwMode="auto">
              <a:xfrm flipH="1">
                <a:off x="2304" y="3744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Line 36"/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8" name="Line 37"/>
              <p:cNvSpPr>
                <a:spLocks noChangeShapeType="1"/>
              </p:cNvSpPr>
              <p:nvPr/>
            </p:nvSpPr>
            <p:spPr bwMode="auto">
              <a:xfrm>
                <a:off x="2688" y="196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9" name="Line 38"/>
              <p:cNvSpPr>
                <a:spLocks noChangeShapeType="1"/>
              </p:cNvSpPr>
              <p:nvPr/>
            </p:nvSpPr>
            <p:spPr bwMode="auto">
              <a:xfrm>
                <a:off x="2688" y="244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0" name="Text Box 39"/>
              <p:cNvSpPr txBox="1">
                <a:spLocks noChangeArrowheads="1"/>
              </p:cNvSpPr>
              <p:nvPr/>
            </p:nvSpPr>
            <p:spPr bwMode="auto">
              <a:xfrm>
                <a:off x="576" y="1937"/>
                <a:ext cx="68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Segment 1:</a:t>
                </a:r>
              </a:p>
            </p:txBody>
          </p:sp>
          <p:sp>
            <p:nvSpPr>
              <p:cNvPr id="12331" name="Text Box 40"/>
              <p:cNvSpPr txBox="1">
                <a:spLocks noChangeArrowheads="1"/>
              </p:cNvSpPr>
              <p:nvPr/>
            </p:nvSpPr>
            <p:spPr bwMode="auto">
              <a:xfrm>
                <a:off x="576" y="2705"/>
                <a:ext cx="68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Segment 2:</a:t>
                </a:r>
              </a:p>
            </p:txBody>
          </p:sp>
          <p:sp>
            <p:nvSpPr>
              <p:cNvPr id="12332" name="Text Box 41"/>
              <p:cNvSpPr txBox="1">
                <a:spLocks noChangeArrowheads="1"/>
              </p:cNvSpPr>
              <p:nvPr/>
            </p:nvSpPr>
            <p:spPr bwMode="auto">
              <a:xfrm>
                <a:off x="576" y="3041"/>
                <a:ext cx="68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Segment 3:</a:t>
                </a:r>
              </a:p>
            </p:txBody>
          </p:sp>
          <p:sp>
            <p:nvSpPr>
              <p:cNvPr id="12333" name="Text Box 42"/>
              <p:cNvSpPr txBox="1">
                <a:spLocks noChangeArrowheads="1"/>
              </p:cNvSpPr>
              <p:nvPr/>
            </p:nvSpPr>
            <p:spPr bwMode="auto">
              <a:xfrm>
                <a:off x="576" y="3665"/>
                <a:ext cx="68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Segment 4:</a:t>
                </a:r>
              </a:p>
            </p:txBody>
          </p:sp>
          <p:sp>
            <p:nvSpPr>
              <p:cNvPr id="12334" name="Text Box 43"/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18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 i="1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2335" name="Text Box 44"/>
              <p:cNvSpPr txBox="1">
                <a:spLocks noChangeArrowheads="1"/>
              </p:cNvSpPr>
              <p:nvPr/>
            </p:nvSpPr>
            <p:spPr bwMode="auto">
              <a:xfrm>
                <a:off x="3504" y="1536"/>
                <a:ext cx="18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 i="1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2336" name="Text Box 45"/>
              <p:cNvSpPr txBox="1">
                <a:spLocks noChangeArrowheads="1"/>
              </p:cNvSpPr>
              <p:nvPr/>
            </p:nvSpPr>
            <p:spPr bwMode="auto">
              <a:xfrm>
                <a:off x="1728" y="2400"/>
                <a:ext cx="18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 i="1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2337" name="Text Box 46"/>
              <p:cNvSpPr txBox="1">
                <a:spLocks noChangeArrowheads="1"/>
              </p:cNvSpPr>
              <p:nvPr/>
            </p:nvSpPr>
            <p:spPr bwMode="auto">
              <a:xfrm>
                <a:off x="1728" y="3264"/>
                <a:ext cx="18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 i="1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233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984"/>
                <a:ext cx="18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 i="1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2339" name="Text Box 48"/>
              <p:cNvSpPr txBox="1">
                <a:spLocks noChangeArrowheads="1"/>
              </p:cNvSpPr>
              <p:nvPr/>
            </p:nvSpPr>
            <p:spPr bwMode="auto">
              <a:xfrm>
                <a:off x="3504" y="2640"/>
                <a:ext cx="18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 i="1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2340" name="Text Box 49"/>
              <p:cNvSpPr txBox="1">
                <a:spLocks noChangeArrowheads="1"/>
              </p:cNvSpPr>
              <p:nvPr/>
            </p:nvSpPr>
            <p:spPr bwMode="auto">
              <a:xfrm>
                <a:off x="3504" y="3312"/>
                <a:ext cx="18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 i="1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2341" name="Text Box 50"/>
              <p:cNvSpPr txBox="1">
                <a:spLocks noChangeArrowheads="1"/>
              </p:cNvSpPr>
              <p:nvPr/>
            </p:nvSpPr>
            <p:spPr bwMode="auto">
              <a:xfrm>
                <a:off x="3504" y="3984"/>
                <a:ext cx="18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 i="1">
                    <a:latin typeface="Tahoma" pitchFamily="34" charset="0"/>
                  </a:rPr>
                  <a:t>R</a:t>
                </a:r>
              </a:p>
            </p:txBody>
          </p:sp>
          <p:sp>
            <p:nvSpPr>
              <p:cNvPr id="1234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600"/>
                <a:ext cx="57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TW" sz="1400">
                    <a:latin typeface="Tahoma" pitchFamily="34" charset="0"/>
                  </a:rPr>
                  <a:t>Adjust</a:t>
                </a:r>
              </a:p>
              <a:p>
                <a:pPr algn="ctr"/>
                <a:r>
                  <a:rPr kumimoji="1" lang="en-US" altLang="zh-TW" sz="1400">
                    <a:latin typeface="Tahoma" pitchFamily="34" charset="0"/>
                  </a:rPr>
                  <a:t>exponent</a:t>
                </a:r>
              </a:p>
            </p:txBody>
          </p:sp>
          <p:sp>
            <p:nvSpPr>
              <p:cNvPr id="12343" name="Text Box 52"/>
              <p:cNvSpPr txBox="1">
                <a:spLocks noChangeArrowheads="1"/>
              </p:cNvSpPr>
              <p:nvPr/>
            </p:nvSpPr>
            <p:spPr bwMode="auto">
              <a:xfrm>
                <a:off x="3360" y="3600"/>
                <a:ext cx="60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TW" sz="1400">
                    <a:latin typeface="Tahoma" pitchFamily="34" charset="0"/>
                  </a:rPr>
                  <a:t>Normalize</a:t>
                </a:r>
              </a:p>
              <a:p>
                <a:pPr algn="ctr"/>
                <a:r>
                  <a:rPr kumimoji="1" lang="en-US" altLang="zh-TW" sz="1400">
                    <a:latin typeface="Tahoma" pitchFamily="34" charset="0"/>
                  </a:rPr>
                  <a:t>result</a:t>
                </a:r>
              </a:p>
            </p:txBody>
          </p:sp>
          <p:sp>
            <p:nvSpPr>
              <p:cNvPr id="12344" name="Text Box 53"/>
              <p:cNvSpPr txBox="1">
                <a:spLocks noChangeArrowheads="1"/>
              </p:cNvSpPr>
              <p:nvPr/>
            </p:nvSpPr>
            <p:spPr bwMode="auto">
              <a:xfrm>
                <a:off x="3353" y="2928"/>
                <a:ext cx="60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TW" sz="1400">
                    <a:latin typeface="Tahoma" pitchFamily="34" charset="0"/>
                  </a:rPr>
                  <a:t>Add</a:t>
                </a:r>
              </a:p>
              <a:p>
                <a:pPr algn="ctr"/>
                <a:r>
                  <a:rPr kumimoji="1" lang="en-US" altLang="zh-TW" sz="1400">
                    <a:latin typeface="Tahoma" pitchFamily="34" charset="0"/>
                  </a:rPr>
                  <a:t>mantissas</a:t>
                </a:r>
              </a:p>
            </p:txBody>
          </p:sp>
          <p:sp>
            <p:nvSpPr>
              <p:cNvPr id="12345" name="Text Box 5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8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Align mantissas</a:t>
                </a:r>
              </a:p>
            </p:txBody>
          </p:sp>
          <p:sp>
            <p:nvSpPr>
              <p:cNvPr id="12346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688"/>
                <a:ext cx="96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Choose exponent</a:t>
                </a:r>
              </a:p>
            </p:txBody>
          </p:sp>
          <p:sp>
            <p:nvSpPr>
              <p:cNvPr id="12347" name="Text Box 56"/>
              <p:cNvSpPr txBox="1">
                <a:spLocks noChangeArrowheads="1"/>
              </p:cNvSpPr>
              <p:nvPr/>
            </p:nvSpPr>
            <p:spPr bwMode="auto">
              <a:xfrm>
                <a:off x="1488" y="1776"/>
                <a:ext cx="817" cy="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TW" sz="1400">
                    <a:latin typeface="Tahoma" pitchFamily="34" charset="0"/>
                  </a:rPr>
                  <a:t>Compare</a:t>
                </a:r>
              </a:p>
              <a:p>
                <a:pPr algn="ctr"/>
                <a:r>
                  <a:rPr kumimoji="1" lang="en-US" altLang="zh-TW" sz="1400">
                    <a:latin typeface="Tahoma" pitchFamily="34" charset="0"/>
                  </a:rPr>
                  <a:t>exponents</a:t>
                </a:r>
              </a:p>
              <a:p>
                <a:pPr algn="ctr"/>
                <a:r>
                  <a:rPr kumimoji="1" lang="en-US" altLang="zh-TW" sz="1400">
                    <a:latin typeface="Tahoma" pitchFamily="34" charset="0"/>
                  </a:rPr>
                  <a:t>by subtraction</a:t>
                </a:r>
              </a:p>
            </p:txBody>
          </p:sp>
          <p:sp>
            <p:nvSpPr>
              <p:cNvPr id="12348" name="Text Box 57"/>
              <p:cNvSpPr txBox="1">
                <a:spLocks noChangeArrowheads="1"/>
              </p:cNvSpPr>
              <p:nvPr/>
            </p:nvSpPr>
            <p:spPr bwMode="auto">
              <a:xfrm>
                <a:off x="2256" y="1632"/>
                <a:ext cx="100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Difference=3-2=1</a:t>
                </a:r>
              </a:p>
            </p:txBody>
          </p:sp>
          <p:sp>
            <p:nvSpPr>
              <p:cNvPr id="12349" name="Text Box 59"/>
              <p:cNvSpPr txBox="1">
                <a:spLocks noChangeArrowheads="1"/>
              </p:cNvSpPr>
              <p:nvPr/>
            </p:nvSpPr>
            <p:spPr bwMode="auto">
              <a:xfrm>
                <a:off x="3360" y="1152"/>
                <a:ext cx="595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Mantissas</a:t>
                </a:r>
              </a:p>
            </p:txBody>
          </p:sp>
          <p:sp>
            <p:nvSpPr>
              <p:cNvPr id="12350" name="Text Box 60"/>
              <p:cNvSpPr txBox="1">
                <a:spLocks noChangeArrowheads="1"/>
              </p:cNvSpPr>
              <p:nvPr/>
            </p:nvSpPr>
            <p:spPr bwMode="auto">
              <a:xfrm>
                <a:off x="2112" y="1296"/>
                <a:ext cx="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351" name="Text Box 61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1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352" name="Text Box 62"/>
              <p:cNvSpPr txBox="1">
                <a:spLocks noChangeArrowheads="1"/>
              </p:cNvSpPr>
              <p:nvPr/>
            </p:nvSpPr>
            <p:spPr bwMode="auto">
              <a:xfrm>
                <a:off x="3216" y="1296"/>
                <a:ext cx="18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353" name="Text Box 63"/>
              <p:cNvSpPr txBox="1">
                <a:spLocks noChangeArrowheads="1"/>
              </p:cNvSpPr>
              <p:nvPr/>
            </p:nvSpPr>
            <p:spPr bwMode="auto">
              <a:xfrm>
                <a:off x="3888" y="1296"/>
                <a:ext cx="18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4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354" name="Text Box 64"/>
              <p:cNvSpPr txBox="1">
                <a:spLocks noChangeArrowheads="1"/>
              </p:cNvSpPr>
              <p:nvPr/>
            </p:nvSpPr>
            <p:spPr bwMode="auto">
              <a:xfrm>
                <a:off x="4272" y="1728"/>
                <a:ext cx="930" cy="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600">
                    <a:solidFill>
                      <a:schemeClr val="hlink"/>
                    </a:solidFill>
                    <a:latin typeface="Tahoma" pitchFamily="34" charset="0"/>
                  </a:rPr>
                  <a:t>For example:</a:t>
                </a:r>
              </a:p>
              <a:p>
                <a:r>
                  <a:rPr kumimoji="1" lang="en-US" altLang="zh-TW" sz="1600">
                    <a:solidFill>
                      <a:schemeClr val="hlink"/>
                    </a:solidFill>
                    <a:latin typeface="Tahoma" pitchFamily="34" charset="0"/>
                  </a:rPr>
                  <a:t>X=0.9504*10</a:t>
                </a:r>
                <a:r>
                  <a:rPr kumimoji="1" lang="en-US" altLang="zh-TW" sz="1600" baseline="30000">
                    <a:solidFill>
                      <a:schemeClr val="hlink"/>
                    </a:solidFill>
                    <a:latin typeface="Tahoma" pitchFamily="34" charset="0"/>
                  </a:rPr>
                  <a:t>3</a:t>
                </a:r>
              </a:p>
              <a:p>
                <a:r>
                  <a:rPr kumimoji="1" lang="en-US" altLang="zh-TW" sz="1600">
                    <a:solidFill>
                      <a:schemeClr val="hlink"/>
                    </a:solidFill>
                    <a:latin typeface="Tahoma" pitchFamily="34" charset="0"/>
                  </a:rPr>
                  <a:t>Y=0.8200*10</a:t>
                </a:r>
                <a:r>
                  <a:rPr kumimoji="1" lang="en-US" altLang="zh-TW" sz="1600" baseline="30000">
                    <a:solidFill>
                      <a:schemeClr val="hlin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2355" name="Text Box 65"/>
              <p:cNvSpPr txBox="1">
                <a:spLocks noChangeArrowheads="1"/>
              </p:cNvSpPr>
              <p:nvPr/>
            </p:nvSpPr>
            <p:spPr bwMode="auto">
              <a:xfrm>
                <a:off x="4128" y="2352"/>
                <a:ext cx="435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TW" altLang="en-US" sz="1600">
                    <a:latin typeface="Tahoma" pitchFamily="34" charset="0"/>
                  </a:rPr>
                  <a:t>0.082</a:t>
                </a:r>
              </a:p>
            </p:txBody>
          </p:sp>
          <p:sp>
            <p:nvSpPr>
              <p:cNvPr id="12356" name="Text Box 66"/>
              <p:cNvSpPr txBox="1">
                <a:spLocks noChangeArrowheads="1"/>
              </p:cNvSpPr>
              <p:nvPr/>
            </p:nvSpPr>
            <p:spPr bwMode="auto">
              <a:xfrm>
                <a:off x="2342" y="2675"/>
                <a:ext cx="186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TW" altLang="en-US" sz="1600">
                    <a:latin typeface="Tahoma" pitchFamily="34" charset="0"/>
                  </a:rPr>
                  <a:t>3</a:t>
                </a:r>
              </a:p>
            </p:txBody>
          </p:sp>
          <p:sp>
            <p:nvSpPr>
              <p:cNvPr id="12357" name="Text Box 67"/>
              <p:cNvSpPr txBox="1">
                <a:spLocks noChangeArrowheads="1"/>
              </p:cNvSpPr>
              <p:nvPr/>
            </p:nvSpPr>
            <p:spPr bwMode="auto">
              <a:xfrm>
                <a:off x="4080" y="2976"/>
                <a:ext cx="1563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1600">
                    <a:latin typeface="Tahoma" pitchFamily="34" charset="0"/>
                  </a:rPr>
                  <a:t>S=0.9504+0.082=1.0324</a:t>
                </a:r>
              </a:p>
            </p:txBody>
          </p:sp>
          <p:sp>
            <p:nvSpPr>
              <p:cNvPr id="12358" name="Text Box 68"/>
              <p:cNvSpPr txBox="1">
                <a:spLocks noChangeArrowheads="1"/>
              </p:cNvSpPr>
              <p:nvPr/>
            </p:nvSpPr>
            <p:spPr bwMode="auto">
              <a:xfrm>
                <a:off x="4118" y="3635"/>
                <a:ext cx="575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TW" altLang="en-US" sz="1600">
                    <a:latin typeface="Tahoma" pitchFamily="34" charset="0"/>
                  </a:rPr>
                  <a:t>0.10324</a:t>
                </a:r>
              </a:p>
            </p:txBody>
          </p:sp>
          <p:sp>
            <p:nvSpPr>
              <p:cNvPr id="12359" name="Text Box 69"/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186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TW" altLang="en-US" sz="1600">
                    <a:latin typeface="Tahoma" pitchFamily="34" charset="0"/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286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Example : Floating Point Adder Unit</vt:lpstr>
      <vt:lpstr>Floating Point Adder Unit</vt:lpstr>
      <vt:lpstr>Floating Point Adder Unit</vt:lpstr>
      <vt:lpstr>Floating Point Adder Unit</vt:lpstr>
      <vt:lpstr>Floating Point Adder Unit</vt:lpstr>
      <vt:lpstr>Floating Point Adder Unit</vt:lpstr>
      <vt:lpstr>Floating Point Adder Unit</vt:lpstr>
      <vt:lpstr>Floating Point Adder Unit</vt:lpstr>
      <vt:lpstr>Example for floating-point adder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: Floating Point Adder Unit</dc:title>
  <dc:creator>Admin</dc:creator>
  <cp:lastModifiedBy>Admin</cp:lastModifiedBy>
  <cp:revision>1</cp:revision>
  <dcterms:created xsi:type="dcterms:W3CDTF">2018-04-13T09:39:30Z</dcterms:created>
  <dcterms:modified xsi:type="dcterms:W3CDTF">2018-04-13T09:40:59Z</dcterms:modified>
</cp:coreProperties>
</file>