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404" r:id="rId33"/>
    <p:sldId id="405" r:id="rId34"/>
    <p:sldId id="406" r:id="rId35"/>
    <p:sldId id="407" r:id="rId36"/>
    <p:sldId id="409" r:id="rId37"/>
    <p:sldId id="410" r:id="rId38"/>
    <p:sldId id="411" r:id="rId39"/>
    <p:sldId id="40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418" r:id="rId68"/>
    <p:sldId id="412" r:id="rId69"/>
    <p:sldId id="419" r:id="rId70"/>
    <p:sldId id="413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421" r:id="rId81"/>
    <p:sldId id="422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86" r:id="rId100"/>
    <p:sldId id="387" r:id="rId101"/>
    <p:sldId id="388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B923-7BBE-4DFC-80A0-B137D32D49C6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CA5E-9A05-4860-8F38-39927848E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33DE7-8624-4585-9461-DBEE6C3C5FCB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36C4AA-8D38-4360-8EBE-F0E8CA21E4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93B83E-F82A-4854-A1A2-23CB80934A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2B5340-2776-4704-9262-981C3CA544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BFDA15-F8AE-41ED-AAEF-32B43021EE0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0A4513-0FCA-4785-B58A-797C113B49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A134C1-ACC3-41CA-A8F7-BCB220F6DC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09236-6AEC-438B-8920-52B7490F17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F85E5B-150D-4D05-88B3-2F3596006E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940A1-863F-4608-A240-44EFF4A6B3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BF7C29-F978-4E89-A281-B645C4C9FB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24987-36D6-4B63-9D14-C49FAEBA92C3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856573-8296-4DCA-860D-B2530DB2008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64047-7704-43F5-B1D8-210D35425A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EE74F1-FB88-4649-9130-32CA770AC73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E9FB86-42E2-46EF-A190-4BE791DFAC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4B647B-96E7-4D83-995C-D993F7B81A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B0C16F-04AD-431D-942E-1ED3E30C357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C8125C-E1FA-4A39-B8D5-B2015EDC4F0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C07C03-0AAC-446E-95BF-6AA9B5CD602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FF2A81-F4F7-4B55-9552-2488F1D9B07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D1772-6658-42E1-9C58-D07A8297E9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33C16-8901-4D61-A9C4-8AF1D8DA65D3}" type="slidenum">
              <a:rPr lang="en-US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D11959-BC47-4A47-B063-AF496F52F6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30A774-67FD-4B5A-8EDD-EAF345BC24B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CBA6E7-3B23-4C2C-9218-B9599E7E0B3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2B61F8-4F65-48DE-8691-87EA6FFB43A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AE7B57-8466-4DDC-8F4A-1B0AF297302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D10EAC-CFD1-4AC9-8C5E-A3E173C229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CA85F5-B4A5-44A5-B0DC-E3E8496AF3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CFB599-7F47-45AC-B654-B94F707C4D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48167A-3A0D-4564-A0B6-AA7B3C071A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E85638-0E7D-4BFB-8E25-9C5F4E5FA8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5DC0D-CB9F-4442-ADE6-20337D6C1ACB}" type="slidenum">
              <a:rPr lang="en-US"/>
              <a:pPr/>
              <a:t>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A4F7B8-89CE-4DEF-BDF5-B3E836B9AE4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79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D490B1-BF2F-45B8-92B8-2B69879AFAF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674FAD-16FB-4003-9760-ACDD267D56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10D046-C9CC-43AA-B164-F68517A1E7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167140-BFD8-4287-912A-EFCAA51210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B99A01-CD2D-4952-8672-B5F3E477DB5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DA58E4-BC0F-4548-908A-EDE0C7EADF4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3897BA-C729-4E81-8C39-7C93535899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A97E15-D883-4BC9-9595-85D0AFCB3F6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16F8DE-5412-452B-8DA7-E902C67C39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AA0D3-5B62-43C0-AFED-CEA27A852AD8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CBA166-53F6-4FB4-89B3-7D3668972DF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3D4C32-A632-4DB9-BD51-BC7661C6B1F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7F0B54-5783-4FD5-ABA0-BB8892D269B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5804B9-DCFE-489D-87C0-7E27C96098C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31BD43-9C3D-4E44-832C-E925D0C4704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F70A80-93BD-472E-A7EC-18CE63774B7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97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B2474-EDB4-4EDE-BFC5-7DEF092A37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7F11E-1CF2-48E4-8D0E-BEE5AC398ABC}" type="slidenum">
              <a:rPr lang="en-US"/>
              <a:pPr/>
              <a:t>99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E4E41-56FD-4298-B78E-F47B9DFCF1D5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07E17-4488-43F7-AE70-06D08C4FFE17}" type="slidenum">
              <a:rPr lang="en-US"/>
              <a:pPr/>
              <a:t>11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40BDE-F17A-4932-A757-B4C190829562}" type="slidenum">
              <a:rPr lang="en-US"/>
              <a:pPr/>
              <a:t>12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A80EE-3505-4F35-A55D-629A3C4289A8}" type="slidenum">
              <a:rPr lang="en-US"/>
              <a:pPr/>
              <a:t>13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fld id="{9E574B95-513E-4792-B220-2218EE75AFEC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fld id="{13F779E9-6B94-4EB8-B0E8-665A70E1D1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152400"/>
            <a:ext cx="2185987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410325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973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4297362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268413"/>
            <a:ext cx="429895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29736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050" y="1268413"/>
            <a:ext cx="4298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748712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355600" y="1196975"/>
            <a:ext cx="82978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defRPr kumimoji="1" b="1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defRPr kumimoji="1" b="1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defRPr kumimoji="1" b="1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defRPr kumimoji="1" b="1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defRPr kumimoji="1" b="1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No-2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Basics of ALU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Negation Special Case 2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-128 =           10000000</a:t>
            </a:r>
          </a:p>
          <a:p>
            <a:r>
              <a:rPr lang="en-US"/>
              <a:t>bitwise not     01111111</a:t>
            </a:r>
          </a:p>
          <a:p>
            <a:r>
              <a:rPr lang="en-US"/>
              <a:t>Add 1 to LSB            +1</a:t>
            </a:r>
          </a:p>
          <a:p>
            <a:r>
              <a:rPr lang="en-US"/>
              <a:t>Result            10000000</a:t>
            </a:r>
          </a:p>
          <a:p>
            <a:r>
              <a:rPr lang="en-US"/>
              <a:t>So:</a:t>
            </a:r>
          </a:p>
          <a:p>
            <a:r>
              <a:rPr lang="en-US"/>
              <a:t>-(-128) = -128   X</a:t>
            </a:r>
          </a:p>
          <a:p>
            <a:r>
              <a:rPr lang="en-US"/>
              <a:t>Monitor MSB (sign bit)</a:t>
            </a:r>
          </a:p>
          <a:p>
            <a:r>
              <a:rPr lang="en-US"/>
              <a:t>It should change during negation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038"/>
          <p:cNvSpPr txBox="1">
            <a:spLocks noChangeArrowheads="1"/>
          </p:cNvSpPr>
          <p:nvPr/>
        </p:nvSpPr>
        <p:spPr bwMode="auto">
          <a:xfrm>
            <a:off x="3786188" y="38100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001111</a:t>
            </a:r>
          </a:p>
        </p:txBody>
      </p:sp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Unsigned Binary Integers</a:t>
            </a:r>
          </a:p>
        </p:txBody>
      </p:sp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2514600" y="2286000"/>
            <a:ext cx="96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69" name="Text Box 1029"/>
          <p:cNvSpPr txBox="1">
            <a:spLocks noChangeArrowheads="1"/>
          </p:cNvSpPr>
          <p:nvPr/>
        </p:nvSpPr>
        <p:spPr bwMode="auto">
          <a:xfrm>
            <a:off x="3405188" y="1828800"/>
            <a:ext cx="165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00001101</a:t>
            </a:r>
          </a:p>
        </p:txBody>
      </p:sp>
      <p:sp>
        <p:nvSpPr>
          <p:cNvPr id="62470" name="Text Box 1030"/>
          <p:cNvSpPr txBox="1">
            <a:spLocks noChangeArrowheads="1"/>
          </p:cNvSpPr>
          <p:nvPr/>
        </p:nvSpPr>
        <p:spPr bwMode="auto">
          <a:xfrm>
            <a:off x="3405188" y="228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10010011</a:t>
            </a:r>
            <a:endParaRPr lang="en-US"/>
          </a:p>
        </p:txBody>
      </p:sp>
      <p:sp>
        <p:nvSpPr>
          <p:cNvPr id="62471" name="Line 1031"/>
          <p:cNvSpPr>
            <a:spLocks noChangeShapeType="1"/>
          </p:cNvSpPr>
          <p:nvPr/>
        </p:nvSpPr>
        <p:spPr bwMode="auto">
          <a:xfrm flipH="1">
            <a:off x="3405188" y="220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2" name="Line 1032"/>
          <p:cNvSpPr>
            <a:spLocks noChangeShapeType="1"/>
          </p:cNvSpPr>
          <p:nvPr/>
        </p:nvSpPr>
        <p:spPr bwMode="auto">
          <a:xfrm>
            <a:off x="3405188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3" name="Text Box 1033"/>
          <p:cNvSpPr txBox="1">
            <a:spLocks noChangeArrowheads="1"/>
          </p:cNvSpPr>
          <p:nvPr/>
        </p:nvSpPr>
        <p:spPr bwMode="auto">
          <a:xfrm>
            <a:off x="3581400" y="2667000"/>
            <a:ext cx="96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74" name="Line 1034"/>
          <p:cNvSpPr>
            <a:spLocks noChangeShapeType="1"/>
          </p:cNvSpPr>
          <p:nvPr/>
        </p:nvSpPr>
        <p:spPr bwMode="auto">
          <a:xfrm>
            <a:off x="3557588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75" name="Text Box 1035"/>
          <p:cNvSpPr txBox="1">
            <a:spLocks noChangeArrowheads="1"/>
          </p:cNvSpPr>
          <p:nvPr/>
        </p:nvSpPr>
        <p:spPr bwMode="auto">
          <a:xfrm>
            <a:off x="3405188" y="30480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001110</a:t>
            </a:r>
          </a:p>
        </p:txBody>
      </p:sp>
      <p:sp>
        <p:nvSpPr>
          <p:cNvPr id="62476" name="Text Box 1036"/>
          <p:cNvSpPr txBox="1">
            <a:spLocks noChangeArrowheads="1"/>
          </p:cNvSpPr>
          <p:nvPr/>
        </p:nvSpPr>
        <p:spPr bwMode="auto">
          <a:xfrm>
            <a:off x="3786188" y="3352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79" name="Text Box 1039"/>
          <p:cNvSpPr txBox="1">
            <a:spLocks noChangeArrowheads="1"/>
          </p:cNvSpPr>
          <p:nvPr/>
        </p:nvSpPr>
        <p:spPr bwMode="auto">
          <a:xfrm>
            <a:off x="4170363" y="4114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1011</a:t>
            </a:r>
          </a:p>
        </p:txBody>
      </p:sp>
      <p:sp>
        <p:nvSpPr>
          <p:cNvPr id="62480" name="Line 1040"/>
          <p:cNvSpPr>
            <a:spLocks noChangeShapeType="1"/>
          </p:cNvSpPr>
          <p:nvPr/>
        </p:nvSpPr>
        <p:spPr bwMode="auto">
          <a:xfrm>
            <a:off x="3938588" y="449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1" name="Text Box 1041"/>
          <p:cNvSpPr txBox="1">
            <a:spLocks noChangeArrowheads="1"/>
          </p:cNvSpPr>
          <p:nvPr/>
        </p:nvSpPr>
        <p:spPr bwMode="auto">
          <a:xfrm>
            <a:off x="4352925" y="4495800"/>
            <a:ext cx="72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Courier New" pitchFamily="49" charset="0"/>
              </a:rPr>
              <a:t>100</a:t>
            </a:r>
          </a:p>
        </p:txBody>
      </p:sp>
      <p:sp>
        <p:nvSpPr>
          <p:cNvPr id="62482" name="Line 1042"/>
          <p:cNvSpPr>
            <a:spLocks noChangeShapeType="1"/>
          </p:cNvSpPr>
          <p:nvPr/>
        </p:nvSpPr>
        <p:spPr bwMode="auto">
          <a:xfrm>
            <a:off x="4700588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3" name="Line 1043"/>
          <p:cNvSpPr>
            <a:spLocks noChangeShapeType="1"/>
          </p:cNvSpPr>
          <p:nvPr/>
        </p:nvSpPr>
        <p:spPr bwMode="auto">
          <a:xfrm>
            <a:off x="4852988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84" name="Text Box 1044"/>
          <p:cNvSpPr txBox="1">
            <a:spLocks noChangeArrowheads="1"/>
          </p:cNvSpPr>
          <p:nvPr/>
        </p:nvSpPr>
        <p:spPr bwMode="auto">
          <a:xfrm>
            <a:off x="6450013" y="1717675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Quotient</a:t>
            </a:r>
          </a:p>
        </p:txBody>
      </p:sp>
      <p:sp>
        <p:nvSpPr>
          <p:cNvPr id="62485" name="Text Box 1045"/>
          <p:cNvSpPr txBox="1">
            <a:spLocks noChangeArrowheads="1"/>
          </p:cNvSpPr>
          <p:nvPr/>
        </p:nvSpPr>
        <p:spPr bwMode="auto">
          <a:xfrm>
            <a:off x="6457950" y="2327275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Dividend</a:t>
            </a:r>
          </a:p>
        </p:txBody>
      </p:sp>
      <p:sp>
        <p:nvSpPr>
          <p:cNvPr id="62486" name="Text Box 1046"/>
          <p:cNvSpPr txBox="1">
            <a:spLocks noChangeArrowheads="1"/>
          </p:cNvSpPr>
          <p:nvPr/>
        </p:nvSpPr>
        <p:spPr bwMode="auto">
          <a:xfrm>
            <a:off x="6484938" y="4343400"/>
            <a:ext cx="1516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Remainder</a:t>
            </a:r>
          </a:p>
        </p:txBody>
      </p:sp>
      <p:sp>
        <p:nvSpPr>
          <p:cNvPr id="62487" name="Text Box 1047"/>
          <p:cNvSpPr txBox="1">
            <a:spLocks noChangeArrowheads="1"/>
          </p:cNvSpPr>
          <p:nvPr/>
        </p:nvSpPr>
        <p:spPr bwMode="auto">
          <a:xfrm>
            <a:off x="1066800" y="3200400"/>
            <a:ext cx="1635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Partial</a:t>
            </a:r>
          </a:p>
          <a:p>
            <a:r>
              <a:rPr lang="en-US"/>
              <a:t>Remainders</a:t>
            </a:r>
          </a:p>
        </p:txBody>
      </p:sp>
      <p:sp>
        <p:nvSpPr>
          <p:cNvPr id="62488" name="Text Box 1048"/>
          <p:cNvSpPr txBox="1">
            <a:spLocks noChangeArrowheads="1"/>
          </p:cNvSpPr>
          <p:nvPr/>
        </p:nvSpPr>
        <p:spPr bwMode="auto">
          <a:xfrm>
            <a:off x="1066800" y="2286000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Divisor</a:t>
            </a:r>
          </a:p>
        </p:txBody>
      </p:sp>
      <p:sp>
        <p:nvSpPr>
          <p:cNvPr id="62489" name="Line 1049"/>
          <p:cNvSpPr>
            <a:spLocks noChangeShapeType="1"/>
          </p:cNvSpPr>
          <p:nvPr/>
        </p:nvSpPr>
        <p:spPr bwMode="auto">
          <a:xfrm flipH="1">
            <a:off x="5105400" y="1981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0" name="Line 1050"/>
          <p:cNvSpPr>
            <a:spLocks noChangeShapeType="1"/>
          </p:cNvSpPr>
          <p:nvPr/>
        </p:nvSpPr>
        <p:spPr bwMode="auto">
          <a:xfrm flipH="1">
            <a:off x="5105400" y="2514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1" name="Line 1051"/>
          <p:cNvSpPr>
            <a:spLocks noChangeShapeType="1"/>
          </p:cNvSpPr>
          <p:nvPr/>
        </p:nvSpPr>
        <p:spPr bwMode="auto">
          <a:xfrm flipH="1">
            <a:off x="51054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4" name="Line 1054"/>
          <p:cNvSpPr>
            <a:spLocks noChangeShapeType="1"/>
          </p:cNvSpPr>
          <p:nvPr/>
        </p:nvSpPr>
        <p:spPr bwMode="auto">
          <a:xfrm flipV="1">
            <a:off x="2667000" y="3352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5" name="Line 1055"/>
          <p:cNvSpPr>
            <a:spLocks noChangeShapeType="1"/>
          </p:cNvSpPr>
          <p:nvPr/>
        </p:nvSpPr>
        <p:spPr bwMode="auto">
          <a:xfrm>
            <a:off x="2667000" y="3581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6" name="Line 1056"/>
          <p:cNvSpPr>
            <a:spLocks noChangeShapeType="1"/>
          </p:cNvSpPr>
          <p:nvPr/>
        </p:nvSpPr>
        <p:spPr bwMode="auto">
          <a:xfrm flipH="1" flipV="1">
            <a:off x="38862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2497" name="Line 1057"/>
          <p:cNvSpPr>
            <a:spLocks noChangeShapeType="1"/>
          </p:cNvSpPr>
          <p:nvPr/>
        </p:nvSpPr>
        <p:spPr bwMode="auto">
          <a:xfrm>
            <a:off x="21336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Flowchart for Unsigned Binary Division</a:t>
            </a:r>
          </a:p>
        </p:txBody>
      </p:sp>
      <p:pic>
        <p:nvPicPr>
          <p:cNvPr id="112643" name="Picture 2051"/>
          <p:cNvPicPr>
            <a:picLocks noChangeAspect="1" noChangeArrowheads="1"/>
          </p:cNvPicPr>
          <p:nvPr/>
        </p:nvPicPr>
        <p:blipFill>
          <a:blip r:embed="rId2"/>
          <a:srcRect t="7666" b="17436"/>
          <a:stretch>
            <a:fillRect/>
          </a:stretch>
        </p:blipFill>
        <p:spPr bwMode="auto">
          <a:xfrm>
            <a:off x="1524000" y="1066800"/>
            <a:ext cx="5943600" cy="57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of Numbers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 bit 2s compliment</a:t>
            </a:r>
          </a:p>
          <a:p>
            <a:pPr lvl="1"/>
            <a:r>
              <a:rPr lang="en-US"/>
              <a:t>+127 = 01111111 = 2</a:t>
            </a:r>
            <a:r>
              <a:rPr lang="en-US" baseline="30000"/>
              <a:t>7</a:t>
            </a:r>
            <a:r>
              <a:rPr lang="en-US"/>
              <a:t> -1</a:t>
            </a:r>
          </a:p>
          <a:p>
            <a:pPr lvl="1"/>
            <a:r>
              <a:rPr lang="en-US"/>
              <a:t> -128 = 10000000 = -2</a:t>
            </a:r>
            <a:r>
              <a:rPr lang="en-US" baseline="30000"/>
              <a:t>7</a:t>
            </a:r>
            <a:endParaRPr lang="en-US"/>
          </a:p>
          <a:p>
            <a:r>
              <a:rPr lang="en-US"/>
              <a:t>16 bit 2s compliment</a:t>
            </a:r>
          </a:p>
          <a:p>
            <a:pPr lvl="1"/>
            <a:r>
              <a:rPr lang="en-US"/>
              <a:t>+32767 = 011111111 11111111 = 2</a:t>
            </a:r>
            <a:r>
              <a:rPr lang="en-US" baseline="30000"/>
              <a:t>15</a:t>
            </a:r>
            <a:r>
              <a:rPr lang="en-US"/>
              <a:t> - 1</a:t>
            </a:r>
          </a:p>
          <a:p>
            <a:pPr lvl="1"/>
            <a:r>
              <a:rPr lang="en-US"/>
              <a:t> -32768 = 100000000 00000000 = -2</a:t>
            </a:r>
            <a:r>
              <a:rPr lang="en-US" baseline="30000"/>
              <a:t>15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Between Lengths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Positive number pack with leading zeros</a:t>
            </a:r>
          </a:p>
          <a:p>
            <a:r>
              <a:rPr lang="en-US"/>
              <a:t>+18 =                00010010</a:t>
            </a:r>
          </a:p>
          <a:p>
            <a:r>
              <a:rPr lang="en-US"/>
              <a:t>+18 = 00000000 00010010</a:t>
            </a:r>
          </a:p>
          <a:p>
            <a:r>
              <a:rPr lang="en-US"/>
              <a:t>Negative numbers pack with leading ones</a:t>
            </a:r>
          </a:p>
          <a:p>
            <a:r>
              <a:rPr lang="en-US"/>
              <a:t>-18 =                10010010</a:t>
            </a:r>
          </a:p>
          <a:p>
            <a:r>
              <a:rPr lang="en-US"/>
              <a:t>-18 = 11111111 10010010</a:t>
            </a:r>
          </a:p>
          <a:p>
            <a:r>
              <a:rPr lang="en-US"/>
              <a:t>i.e. pack with MSB (sign bit)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Numbers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Numbers with fractions</a:t>
            </a:r>
          </a:p>
          <a:p>
            <a:r>
              <a:rPr lang="en-US"/>
              <a:t>Could be done in pure binary</a:t>
            </a:r>
          </a:p>
          <a:p>
            <a:pPr lvl="1"/>
            <a:r>
              <a:rPr lang="en-US"/>
              <a:t>1001.1010 = 2</a:t>
            </a:r>
            <a:r>
              <a:rPr lang="en-US" baseline="30000"/>
              <a:t>3</a:t>
            </a:r>
            <a:r>
              <a:rPr lang="en-US"/>
              <a:t> + 2</a:t>
            </a:r>
            <a:r>
              <a:rPr lang="en-US" baseline="30000"/>
              <a:t>0</a:t>
            </a:r>
            <a:r>
              <a:rPr lang="en-US"/>
              <a:t> +2</a:t>
            </a:r>
            <a:r>
              <a:rPr lang="en-US" baseline="30000"/>
              <a:t>-1</a:t>
            </a:r>
            <a:r>
              <a:rPr lang="en-US"/>
              <a:t> + 2</a:t>
            </a:r>
            <a:r>
              <a:rPr lang="en-US" baseline="30000"/>
              <a:t>-3 </a:t>
            </a:r>
            <a:r>
              <a:rPr lang="en-US"/>
              <a:t>=9.625</a:t>
            </a:r>
          </a:p>
          <a:p>
            <a:r>
              <a:rPr lang="en-US"/>
              <a:t>Where is the binary point?</a:t>
            </a:r>
          </a:p>
          <a:p>
            <a:r>
              <a:rPr lang="en-US"/>
              <a:t>Fixed?</a:t>
            </a:r>
          </a:p>
          <a:p>
            <a:pPr lvl="1"/>
            <a:r>
              <a:rPr lang="en-US"/>
              <a:t>Very limited</a:t>
            </a:r>
          </a:p>
          <a:p>
            <a:r>
              <a:rPr lang="en-US"/>
              <a:t>Moving?</a:t>
            </a:r>
          </a:p>
          <a:p>
            <a:pPr lvl="1"/>
            <a:r>
              <a:rPr lang="en-US"/>
              <a:t>How do you show where it is?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57600"/>
            <a:ext cx="8178800" cy="2163763"/>
          </a:xfrm>
        </p:spPr>
        <p:txBody>
          <a:bodyPr/>
          <a:lstStyle/>
          <a:p>
            <a:r>
              <a:rPr lang="en-US" sz="2400" dirty="0"/>
              <a:t>+/- .</a:t>
            </a:r>
            <a:r>
              <a:rPr lang="en-US" sz="2400" dirty="0" err="1"/>
              <a:t>significand</a:t>
            </a:r>
            <a:r>
              <a:rPr lang="en-US" sz="2400" dirty="0"/>
              <a:t> x 2</a:t>
            </a:r>
            <a:r>
              <a:rPr lang="en-US" sz="2400" baseline="30000" dirty="0"/>
              <a:t>exponent</a:t>
            </a:r>
            <a:endParaRPr lang="en-US" sz="2400" dirty="0"/>
          </a:p>
          <a:p>
            <a:r>
              <a:rPr lang="en-US" sz="2400" dirty="0" smtClean="0"/>
              <a:t>Point </a:t>
            </a:r>
            <a:r>
              <a:rPr lang="en-US" sz="2400" dirty="0"/>
              <a:t>is actually fixed between sign bit and body of mantissa</a:t>
            </a:r>
          </a:p>
          <a:p>
            <a:r>
              <a:rPr lang="en-US" sz="2400" dirty="0"/>
              <a:t>Exponent indicates place value (point position)</a:t>
            </a:r>
          </a:p>
        </p:txBody>
      </p: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2"/>
          <a:srcRect b="68088"/>
          <a:stretch>
            <a:fillRect/>
          </a:stretch>
        </p:blipFill>
        <p:spPr bwMode="auto">
          <a:xfrm>
            <a:off x="76200" y="1355725"/>
            <a:ext cx="8991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7459663" y="6553200"/>
            <a:ext cx="1684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400">
                <a:latin typeface="Angsana New" pitchFamily="18" charset="-34"/>
              </a:rPr>
              <a:t>Misnomer</a:t>
            </a:r>
            <a:r>
              <a:rPr lang="en-US" sz="1400"/>
              <a:t>:</a:t>
            </a:r>
            <a:r>
              <a:rPr lang="th-TH" sz="1400">
                <a:latin typeface="Angsana New" pitchFamily="18" charset="-34"/>
              </a:rPr>
              <a:t>เรียกชื่อผิด, ใช้ชื่อผิด</a:t>
            </a:r>
            <a:endParaRPr lang="th-TH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Examples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 l="4410" t="16434" r="12009" b="31754"/>
          <a:stretch>
            <a:fillRect/>
          </a:stretch>
        </p:blipFill>
        <p:spPr bwMode="auto">
          <a:xfrm>
            <a:off x="0" y="1606550"/>
            <a:ext cx="9144000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Signs for Floating 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Mantissa is stored in 2s compliment</a:t>
            </a:r>
          </a:p>
          <a:p>
            <a:r>
              <a:rPr lang="en-US" dirty="0"/>
              <a:t>Exponent is in excess or biased notation</a:t>
            </a:r>
          </a:p>
          <a:p>
            <a:pPr lvl="1"/>
            <a:r>
              <a:rPr lang="en-US" dirty="0"/>
              <a:t>e.g. Excess (bias) </a:t>
            </a:r>
            <a:r>
              <a:rPr lang="en-US" dirty="0" smtClean="0"/>
              <a:t>128 </a:t>
            </a:r>
            <a:r>
              <a:rPr lang="en-US" dirty="0"/>
              <a:t>means</a:t>
            </a:r>
          </a:p>
          <a:p>
            <a:pPr lvl="1"/>
            <a:r>
              <a:rPr lang="en-US" dirty="0"/>
              <a:t>8 bit exponent field</a:t>
            </a:r>
          </a:p>
          <a:p>
            <a:pPr lvl="1"/>
            <a:r>
              <a:rPr lang="en-US" dirty="0"/>
              <a:t>Pure value range 0-255</a:t>
            </a:r>
          </a:p>
          <a:p>
            <a:pPr lvl="1"/>
            <a:r>
              <a:rPr lang="en-US" dirty="0"/>
              <a:t>Subtract 128 to get correct value</a:t>
            </a:r>
          </a:p>
          <a:p>
            <a:pPr lvl="1"/>
            <a:r>
              <a:rPr lang="en-US" dirty="0"/>
              <a:t>Range -128 to +127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numbers are usually normalized</a:t>
            </a:r>
          </a:p>
          <a:p>
            <a:r>
              <a:rPr lang="en-US" dirty="0"/>
              <a:t>i.e. exponent is adjusted so that leading bit (MSB) of mantissa is 1</a:t>
            </a:r>
          </a:p>
          <a:p>
            <a:r>
              <a:rPr lang="en-US" dirty="0"/>
              <a:t>Since it is always 1 there is no need to store it</a:t>
            </a:r>
          </a:p>
          <a:p>
            <a:r>
              <a:rPr lang="en-US" dirty="0"/>
              <a:t>(c.f. Scientific notation where numbers are normalized to give a single digit before the decimal </a:t>
            </a:r>
            <a:r>
              <a:rPr lang="en-US" dirty="0" smtClean="0"/>
              <a:t>point e.g</a:t>
            </a:r>
            <a:r>
              <a:rPr lang="en-US" dirty="0"/>
              <a:t>. 3.123 x 10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Ranges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 32 bit number</a:t>
            </a:r>
          </a:p>
          <a:p>
            <a:pPr lvl="1"/>
            <a:r>
              <a:rPr lang="en-US"/>
              <a:t>8 bit exponent </a:t>
            </a:r>
          </a:p>
          <a:p>
            <a:pPr lvl="1"/>
            <a:r>
              <a:rPr lang="en-US"/>
              <a:t>+/- 2</a:t>
            </a:r>
            <a:r>
              <a:rPr lang="en-US" baseline="30000"/>
              <a:t>256 </a:t>
            </a:r>
            <a:r>
              <a:rPr lang="en-US">
                <a:sym typeface="Symbol" pitchFamily="18" charset="2"/>
              </a:rPr>
              <a:t></a:t>
            </a:r>
            <a:r>
              <a:rPr lang="en-US"/>
              <a:t> 1.5 x 10</a:t>
            </a:r>
            <a:r>
              <a:rPr lang="en-US" baseline="30000"/>
              <a:t>77</a:t>
            </a:r>
          </a:p>
          <a:p>
            <a:r>
              <a:rPr lang="en-US"/>
              <a:t>Accuracy</a:t>
            </a:r>
          </a:p>
          <a:p>
            <a:pPr lvl="1"/>
            <a:r>
              <a:rPr lang="en-US"/>
              <a:t>The effect of changing lsb of mantissa</a:t>
            </a:r>
          </a:p>
          <a:p>
            <a:pPr lvl="1"/>
            <a:r>
              <a:rPr lang="en-US"/>
              <a:t>23 bit mantissa 2</a:t>
            </a:r>
            <a:r>
              <a:rPr lang="en-US" baseline="30000"/>
              <a:t>-23 </a:t>
            </a:r>
            <a:r>
              <a:rPr lang="en-US">
                <a:sym typeface="Symbol" pitchFamily="18" charset="2"/>
              </a:rPr>
              <a:t></a:t>
            </a:r>
            <a:r>
              <a:rPr lang="en-US"/>
              <a:t> 1.2 x 10</a:t>
            </a:r>
            <a:r>
              <a:rPr lang="en-US" baseline="30000"/>
              <a:t>-7</a:t>
            </a:r>
            <a:endParaRPr lang="en-US"/>
          </a:p>
          <a:p>
            <a:pPr lvl="1"/>
            <a:r>
              <a:rPr lang="en-US"/>
              <a:t>About 6 decimal places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754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for floating point storage</a:t>
            </a:r>
          </a:p>
          <a:p>
            <a:r>
              <a:rPr lang="en-US"/>
              <a:t>32 and 64 bit standards</a:t>
            </a:r>
          </a:p>
          <a:p>
            <a:r>
              <a:rPr lang="en-US"/>
              <a:t>8 and 11 bit exponent respectively</a:t>
            </a:r>
          </a:p>
          <a:p>
            <a:r>
              <a:rPr lang="en-US"/>
              <a:t>Extended formats (both mantissa and exponent) for intermediate results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No-2: Basics of ALU Design: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dirty="0" smtClean="0"/>
              <a:t>Binary number representation;</a:t>
            </a:r>
          </a:p>
          <a:p>
            <a:r>
              <a:rPr lang="en-US" dirty="0" smtClean="0"/>
              <a:t> Fixed and Floating point representation of numbers.</a:t>
            </a:r>
          </a:p>
          <a:p>
            <a:r>
              <a:rPr lang="en-US" dirty="0" smtClean="0"/>
              <a:t> Adders:  Serial and Parallel adders, Ripple Carry / Carry Look ahead / Carry Save; </a:t>
            </a:r>
          </a:p>
          <a:p>
            <a:r>
              <a:rPr lang="en-US" dirty="0" smtClean="0"/>
              <a:t>Multipliers &amp; Divider Circuits: Multiplication of signed binary numbers Booth Multipliers;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754 Formats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7666" t="18597" r="10922" b="35965"/>
          <a:stretch>
            <a:fillRect/>
          </a:stretch>
        </p:blipFill>
        <p:spPr bwMode="auto">
          <a:xfrm>
            <a:off x="0" y="1724025"/>
            <a:ext cx="9144000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IEEE 754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binary floating-point representations follow the IEEE-754 standard.</a:t>
            </a:r>
          </a:p>
          <a:p>
            <a:r>
              <a:rPr lang="en-US" dirty="0" smtClean="0"/>
              <a:t>The data type float uses IEEE 32-bit single precision format and the data type double uses IEEE 64-bit double precision format.</a:t>
            </a:r>
          </a:p>
          <a:p>
            <a:r>
              <a:rPr lang="en-US" dirty="0" smtClean="0"/>
              <a:t>A floating-point constant is treated as a double precision number by GCC.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696200" cy="551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significant bit indicates the sign of</a:t>
            </a:r>
          </a:p>
          <a:p>
            <a:pPr>
              <a:buNone/>
            </a:pPr>
            <a:r>
              <a:rPr lang="en-US" dirty="0" smtClean="0"/>
              <a:t>the number - one is negative and zero is positive.</a:t>
            </a:r>
          </a:p>
          <a:p>
            <a:r>
              <a:rPr lang="en-US" dirty="0" smtClean="0"/>
              <a:t>The next eight bits (11 in case of double precession) store the value of the signed exponent of two (2</a:t>
            </a:r>
            <a:r>
              <a:rPr lang="en-US" baseline="30000" dirty="0" smtClean="0"/>
              <a:t>biasedExp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Remaining 23 bits (52 in case of double</a:t>
            </a:r>
          </a:p>
          <a:p>
            <a:pPr>
              <a:buNone/>
            </a:pPr>
            <a:r>
              <a:rPr lang="en-US" dirty="0" smtClean="0"/>
              <a:t> precession) are for the </a:t>
            </a:r>
            <a:r>
              <a:rPr lang="en-US" dirty="0" err="1" smtClean="0"/>
              <a:t>significand</a:t>
            </a:r>
            <a:r>
              <a:rPr lang="en-US" dirty="0" smtClean="0"/>
              <a:t> (mantissa).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represented in this format are classified in five groups.</a:t>
            </a:r>
          </a:p>
          <a:p>
            <a:r>
              <a:rPr lang="en-US" dirty="0" smtClean="0"/>
              <a:t> Normalized numbers,</a:t>
            </a:r>
          </a:p>
          <a:p>
            <a:r>
              <a:rPr lang="en-US" dirty="0" smtClean="0"/>
              <a:t>Zeros,</a:t>
            </a:r>
          </a:p>
          <a:p>
            <a:r>
              <a:rPr lang="en-US" dirty="0" smtClean="0"/>
              <a:t> Subnormal(</a:t>
            </a:r>
            <a:r>
              <a:rPr lang="en-US" dirty="0" err="1" smtClean="0"/>
              <a:t>denormal</a:t>
            </a:r>
            <a:r>
              <a:rPr lang="en-US" dirty="0" smtClean="0"/>
              <a:t>) numbers,</a:t>
            </a:r>
          </a:p>
          <a:p>
            <a:r>
              <a:rPr lang="en-US" dirty="0" smtClean="0"/>
              <a:t>Infinity and not-a-number (</a:t>
            </a:r>
            <a:r>
              <a:rPr lang="en-US" dirty="0" err="1" smtClean="0"/>
              <a:t>nan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892" y="533399"/>
            <a:ext cx="8481308" cy="646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33375" y="381000"/>
            <a:ext cx="9277375" cy="6651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Precession Normalized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sign bit (31) be s, the exponent (30-23)</a:t>
            </a:r>
          </a:p>
          <a:p>
            <a:pPr>
              <a:buNone/>
            </a:pPr>
            <a:r>
              <a:rPr lang="en-US" dirty="0" smtClean="0"/>
              <a:t>be e and the mantissa (</a:t>
            </a:r>
            <a:r>
              <a:rPr lang="en-US" dirty="0" err="1" smtClean="0"/>
              <a:t>significand</a:t>
            </a:r>
            <a:r>
              <a:rPr lang="en-US" dirty="0" smtClean="0"/>
              <a:t> or fraction)</a:t>
            </a:r>
          </a:p>
          <a:p>
            <a:pPr>
              <a:buNone/>
            </a:pPr>
            <a:r>
              <a:rPr lang="en-US" dirty="0" smtClean="0"/>
              <a:t>(22-0) be m. </a:t>
            </a:r>
          </a:p>
          <a:p>
            <a:pPr>
              <a:buNone/>
            </a:pPr>
            <a:r>
              <a:rPr lang="en-US" dirty="0" smtClean="0"/>
              <a:t>The valid range of the exponents is 1 to 254 (if e is treated as an unsigned number).</a:t>
            </a:r>
          </a:p>
          <a:p>
            <a:r>
              <a:rPr lang="en-US" dirty="0" smtClean="0"/>
              <a:t>The actual exponent is biased by 127 </a:t>
            </a:r>
          </a:p>
          <a:p>
            <a:r>
              <a:rPr lang="en-US" dirty="0" smtClean="0"/>
              <a:t>To get e i.e. the actual value of the exponent is e − 127. </a:t>
            </a:r>
          </a:p>
          <a:p>
            <a:r>
              <a:rPr lang="en-US" dirty="0" smtClean="0"/>
              <a:t>This gives the range: 2</a:t>
            </a:r>
            <a:r>
              <a:rPr lang="en-US" baseline="30000" dirty="0" smtClean="0"/>
              <a:t>1−127 </a:t>
            </a:r>
            <a:r>
              <a:rPr lang="en-US" dirty="0" smtClean="0"/>
              <a:t>= 2</a:t>
            </a:r>
            <a:r>
              <a:rPr lang="en-US" baseline="30000" dirty="0" smtClean="0"/>
              <a:t>−126</a:t>
            </a:r>
            <a:r>
              <a:rPr lang="en-US" dirty="0" smtClean="0"/>
              <a:t> to  2</a:t>
            </a:r>
            <a:r>
              <a:rPr lang="en-US" baseline="30000" dirty="0" smtClean="0"/>
              <a:t>254−127 </a:t>
            </a:r>
            <a:r>
              <a:rPr lang="en-US" dirty="0" smtClean="0"/>
              <a:t>= 2</a:t>
            </a:r>
            <a:r>
              <a:rPr lang="en-US" baseline="30000" dirty="0" smtClean="0"/>
              <a:t>127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Precession Normalized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normalized </a:t>
            </a:r>
            <a:r>
              <a:rPr lang="en-US" dirty="0" err="1" smtClean="0"/>
              <a:t>significand</a:t>
            </a:r>
            <a:r>
              <a:rPr lang="en-US" dirty="0" smtClean="0"/>
              <a:t> is 1.m (binary</a:t>
            </a:r>
          </a:p>
          <a:p>
            <a:pPr>
              <a:buNone/>
            </a:pPr>
            <a:r>
              <a:rPr lang="en-US" dirty="0" smtClean="0"/>
              <a:t>dot). </a:t>
            </a:r>
          </a:p>
          <a:p>
            <a:pPr>
              <a:buNone/>
            </a:pPr>
            <a:r>
              <a:rPr lang="en-US" dirty="0" smtClean="0"/>
              <a:t>The binary point is before bit-22 </a:t>
            </a:r>
            <a:r>
              <a:rPr lang="en-US" dirty="0" err="1" smtClean="0"/>
              <a:t>andthe</a:t>
            </a:r>
            <a:r>
              <a:rPr lang="en-US" dirty="0" smtClean="0"/>
              <a:t> 1 (one) is not present explicitly.</a:t>
            </a:r>
          </a:p>
          <a:p>
            <a:r>
              <a:rPr lang="en-US" dirty="0" smtClean="0"/>
              <a:t>The sign bit s = 1 for a −</a:t>
            </a:r>
            <a:r>
              <a:rPr lang="en-US" dirty="0" err="1" smtClean="0"/>
              <a:t>ve</a:t>
            </a:r>
            <a:r>
              <a:rPr lang="en-US" dirty="0" smtClean="0"/>
              <a:t> number is zero (0) for a +</a:t>
            </a:r>
            <a:r>
              <a:rPr lang="en-US" dirty="0" err="1" smtClean="0"/>
              <a:t>ve</a:t>
            </a:r>
            <a:r>
              <a:rPr lang="en-US" dirty="0" smtClean="0"/>
              <a:t> number.</a:t>
            </a:r>
          </a:p>
          <a:p>
            <a:r>
              <a:rPr lang="en-US" dirty="0" smtClean="0"/>
              <a:t>The value of a normalized number is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423" y="4953000"/>
            <a:ext cx="571821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19995" cy="610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Inputs and Outputs</a:t>
            </a:r>
          </a:p>
        </p:txBody>
      </p:sp>
      <p:pic>
        <p:nvPicPr>
          <p:cNvPr id="51203" name="Picture 1027"/>
          <p:cNvPicPr>
            <a:picLocks noChangeAspect="1" noChangeArrowheads="1"/>
          </p:cNvPicPr>
          <p:nvPr/>
        </p:nvPicPr>
        <p:blipFill>
          <a:blip r:embed="rId2"/>
          <a:srcRect b="28885"/>
          <a:stretch>
            <a:fillRect/>
          </a:stretch>
        </p:blipFill>
        <p:spPr bwMode="auto">
          <a:xfrm>
            <a:off x="457200" y="2530475"/>
            <a:ext cx="81534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305380" cy="61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653" y="0"/>
            <a:ext cx="8938347" cy="673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74391"/>
            <a:ext cx="7924799" cy="570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6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3128" y="1219200"/>
            <a:ext cx="8121271" cy="499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7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811" y="1143000"/>
            <a:ext cx="746194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8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6220" y="1268413"/>
            <a:ext cx="6906847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smallest magnitude of a normalized number in single precession is</a:t>
            </a:r>
          </a:p>
          <a:p>
            <a:r>
              <a:rPr lang="en-US" dirty="0" smtClean="0"/>
              <a:t> ± 0000 0001 000 0000 0000 0000 0000 0000, whose value is 1.0 × 2 </a:t>
            </a:r>
            <a:r>
              <a:rPr lang="en-US" baseline="30000" dirty="0" smtClean="0"/>
              <a:t>−126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The largest magnitude of a normalized number in single precession is </a:t>
            </a:r>
          </a:p>
          <a:p>
            <a:r>
              <a:rPr lang="en-US" dirty="0" smtClean="0"/>
              <a:t>± 1111 1110 111 1111 1111 1111 1111 1111, whose value is </a:t>
            </a:r>
          </a:p>
          <a:p>
            <a:r>
              <a:rPr lang="en-US" dirty="0" smtClean="0"/>
              <a:t>1.99999988 × 2</a:t>
            </a:r>
            <a:r>
              <a:rPr lang="en-US" baseline="30000" dirty="0" smtClean="0"/>
              <a:t>127</a:t>
            </a:r>
            <a:r>
              <a:rPr lang="en-US" dirty="0" smtClean="0"/>
              <a:t> ≈ 3.403 × 10</a:t>
            </a:r>
            <a:r>
              <a:rPr lang="en-US" baseline="30000" dirty="0" smtClean="0"/>
              <a:t>38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0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9940" y="1219200"/>
            <a:ext cx="81610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1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122" y="1524000"/>
            <a:ext cx="90955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9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1847" y="1371600"/>
            <a:ext cx="8339686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Representation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have 0 &amp; 1 to represent everything</a:t>
            </a:r>
          </a:p>
          <a:p>
            <a:r>
              <a:rPr lang="en-US"/>
              <a:t>Positive numbers stored in binary</a:t>
            </a:r>
          </a:p>
          <a:p>
            <a:pPr lvl="1"/>
            <a:r>
              <a:rPr lang="en-US"/>
              <a:t>e.g. 41=00101001</a:t>
            </a:r>
          </a:p>
          <a:p>
            <a:r>
              <a:rPr lang="en-US"/>
              <a:t>No minus sign</a:t>
            </a:r>
          </a:p>
          <a:p>
            <a:r>
              <a:rPr lang="en-US"/>
              <a:t>No period</a:t>
            </a:r>
          </a:p>
          <a:p>
            <a:r>
              <a:rPr lang="en-US"/>
              <a:t>Sign-Magnitude</a:t>
            </a:r>
          </a:p>
          <a:p>
            <a:r>
              <a:rPr lang="en-US"/>
              <a:t>Two’s compliment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Expressible Numbers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 b="15587"/>
          <a:stretch>
            <a:fillRect/>
          </a:stretch>
        </p:blipFill>
        <p:spPr bwMode="auto">
          <a:xfrm>
            <a:off x="228600" y="1973263"/>
            <a:ext cx="853440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Density of Floating Point Numbers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/>
          <a:srcRect l="10855" t="17662" r="12076" b="64850"/>
          <a:stretch>
            <a:fillRect/>
          </a:stretch>
        </p:blipFill>
        <p:spPr bwMode="auto">
          <a:xfrm>
            <a:off x="228600" y="2641600"/>
            <a:ext cx="88392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Arithmetic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87"/>
          <p:cNvSpPr>
            <a:spLocks noChangeArrowheads="1"/>
          </p:cNvSpPr>
          <p:nvPr/>
        </p:nvSpPr>
        <p:spPr bwMode="auto">
          <a:xfrm>
            <a:off x="715963" y="1209675"/>
            <a:ext cx="5532437" cy="50212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200" b="1" dirty="0"/>
              <a:t>Addition/subtraction of signed numbers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54163" y="3668713"/>
            <a:ext cx="69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625600" y="37973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660525" y="3706813"/>
            <a:ext cx="1889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  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471613" y="3922713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554163" y="40528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571625" y="4052888"/>
            <a:ext cx="1333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 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747838" y="3956050"/>
            <a:ext cx="100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H="1">
            <a:off x="925513" y="3509963"/>
            <a:ext cx="4632325" cy="1587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1414463" y="5589588"/>
            <a:ext cx="152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13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1501775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750888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4" name="Rectangle 15"/>
          <p:cNvSpPr>
            <a:spLocks noChangeArrowheads="1"/>
          </p:cNvSpPr>
          <p:nvPr/>
        </p:nvSpPr>
        <p:spPr bwMode="auto">
          <a:xfrm>
            <a:off x="890588" y="53625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H="1">
            <a:off x="925513" y="1744663"/>
            <a:ext cx="4632325" cy="1587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Freeform 17"/>
          <p:cNvSpPr>
            <a:spLocks/>
          </p:cNvSpPr>
          <p:nvPr/>
        </p:nvSpPr>
        <p:spPr bwMode="auto">
          <a:xfrm>
            <a:off x="925513" y="1343025"/>
            <a:ext cx="4632325" cy="1588"/>
          </a:xfrm>
          <a:custGeom>
            <a:avLst/>
            <a:gdLst>
              <a:gd name="T0" fmla="*/ 265 w 265"/>
              <a:gd name="T1" fmla="*/ 0 h 1588"/>
              <a:gd name="T2" fmla="*/ 121 w 265"/>
              <a:gd name="T3" fmla="*/ 0 h 1588"/>
              <a:gd name="T4" fmla="*/ 0 w 265"/>
              <a:gd name="T5" fmla="*/ 0 h 1588"/>
              <a:gd name="T6" fmla="*/ 0 60000 65536"/>
              <a:gd name="T7" fmla="*/ 0 60000 65536"/>
              <a:gd name="T8" fmla="*/ 0 60000 65536"/>
              <a:gd name="T9" fmla="*/ 0 w 265"/>
              <a:gd name="T10" fmla="*/ 0 h 1588"/>
              <a:gd name="T11" fmla="*/ 265 w 26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5" h="1588">
                <a:moveTo>
                  <a:pt x="265" y="0"/>
                </a:moveTo>
                <a:lnTo>
                  <a:pt x="12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4333875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4333875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4333875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4333875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4333875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4333875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4333875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4333875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1957388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1957388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7" name="Rectangle 28"/>
          <p:cNvSpPr>
            <a:spLocks noChangeArrowheads="1"/>
          </p:cNvSpPr>
          <p:nvPr/>
        </p:nvSpPr>
        <p:spPr bwMode="auto">
          <a:xfrm>
            <a:off x="1957388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8" name="Rectangle 29"/>
          <p:cNvSpPr>
            <a:spLocks noChangeArrowheads="1"/>
          </p:cNvSpPr>
          <p:nvPr/>
        </p:nvSpPr>
        <p:spPr bwMode="auto">
          <a:xfrm>
            <a:off x="1957388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89" name="Rectangle 30"/>
          <p:cNvSpPr>
            <a:spLocks noChangeArrowheads="1"/>
          </p:cNvSpPr>
          <p:nvPr/>
        </p:nvSpPr>
        <p:spPr bwMode="auto">
          <a:xfrm>
            <a:off x="1957388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0" name="Rectangle 31"/>
          <p:cNvSpPr>
            <a:spLocks noChangeArrowheads="1"/>
          </p:cNvSpPr>
          <p:nvPr/>
        </p:nvSpPr>
        <p:spPr bwMode="auto">
          <a:xfrm>
            <a:off x="1957388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1957388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2" name="Rectangle 33"/>
          <p:cNvSpPr>
            <a:spLocks noChangeArrowheads="1"/>
          </p:cNvSpPr>
          <p:nvPr/>
        </p:nvSpPr>
        <p:spPr bwMode="auto">
          <a:xfrm>
            <a:off x="1957388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3" name="Rectangle 34"/>
          <p:cNvSpPr>
            <a:spLocks noChangeArrowheads="1"/>
          </p:cNvSpPr>
          <p:nvPr/>
        </p:nvSpPr>
        <p:spPr bwMode="auto">
          <a:xfrm>
            <a:off x="3635375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4" name="Rectangle 35"/>
          <p:cNvSpPr>
            <a:spLocks noChangeArrowheads="1"/>
          </p:cNvSpPr>
          <p:nvPr/>
        </p:nvSpPr>
        <p:spPr bwMode="auto">
          <a:xfrm>
            <a:off x="3635375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5" name="Rectangle 36"/>
          <p:cNvSpPr>
            <a:spLocks noChangeArrowheads="1"/>
          </p:cNvSpPr>
          <p:nvPr/>
        </p:nvSpPr>
        <p:spPr bwMode="auto">
          <a:xfrm>
            <a:off x="3635375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6" name="Rectangle 37"/>
          <p:cNvSpPr>
            <a:spLocks noChangeArrowheads="1"/>
          </p:cNvSpPr>
          <p:nvPr/>
        </p:nvSpPr>
        <p:spPr bwMode="auto">
          <a:xfrm>
            <a:off x="3635375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7" name="Rectangle 38"/>
          <p:cNvSpPr>
            <a:spLocks noChangeArrowheads="1"/>
          </p:cNvSpPr>
          <p:nvPr/>
        </p:nvSpPr>
        <p:spPr bwMode="auto">
          <a:xfrm>
            <a:off x="3635375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8" name="Rectangle 39"/>
          <p:cNvSpPr>
            <a:spLocks noChangeArrowheads="1"/>
          </p:cNvSpPr>
          <p:nvPr/>
        </p:nvSpPr>
        <p:spPr bwMode="auto">
          <a:xfrm>
            <a:off x="3635375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399" name="Rectangle 40"/>
          <p:cNvSpPr>
            <a:spLocks noChangeArrowheads="1"/>
          </p:cNvSpPr>
          <p:nvPr/>
        </p:nvSpPr>
        <p:spPr bwMode="auto">
          <a:xfrm>
            <a:off x="3635375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0" name="Rectangle 41"/>
          <p:cNvSpPr>
            <a:spLocks noChangeArrowheads="1"/>
          </p:cNvSpPr>
          <p:nvPr/>
        </p:nvSpPr>
        <p:spPr bwMode="auto">
          <a:xfrm>
            <a:off x="3635375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 flipV="1">
            <a:off x="3354388" y="1343025"/>
            <a:ext cx="1587" cy="2166938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Rectangle 43"/>
          <p:cNvSpPr>
            <a:spLocks noChangeArrowheads="1"/>
          </p:cNvSpPr>
          <p:nvPr/>
        </p:nvSpPr>
        <p:spPr bwMode="auto">
          <a:xfrm>
            <a:off x="2516188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3" name="Rectangle 44"/>
          <p:cNvSpPr>
            <a:spLocks noChangeArrowheads="1"/>
          </p:cNvSpPr>
          <p:nvPr/>
        </p:nvSpPr>
        <p:spPr bwMode="auto">
          <a:xfrm>
            <a:off x="2516188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4" name="Rectangle 45"/>
          <p:cNvSpPr>
            <a:spLocks noChangeArrowheads="1"/>
          </p:cNvSpPr>
          <p:nvPr/>
        </p:nvSpPr>
        <p:spPr bwMode="auto">
          <a:xfrm>
            <a:off x="2516188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5" name="Rectangle 46"/>
          <p:cNvSpPr>
            <a:spLocks noChangeArrowheads="1"/>
          </p:cNvSpPr>
          <p:nvPr/>
        </p:nvSpPr>
        <p:spPr bwMode="auto">
          <a:xfrm>
            <a:off x="2516188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6" name="Rectangle 47"/>
          <p:cNvSpPr>
            <a:spLocks noChangeArrowheads="1"/>
          </p:cNvSpPr>
          <p:nvPr/>
        </p:nvSpPr>
        <p:spPr bwMode="auto">
          <a:xfrm>
            <a:off x="2516188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7" name="Rectangle 48"/>
          <p:cNvSpPr>
            <a:spLocks noChangeArrowheads="1"/>
          </p:cNvSpPr>
          <p:nvPr/>
        </p:nvSpPr>
        <p:spPr bwMode="auto">
          <a:xfrm>
            <a:off x="2516188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8" name="Rectangle 49"/>
          <p:cNvSpPr>
            <a:spLocks noChangeArrowheads="1"/>
          </p:cNvSpPr>
          <p:nvPr/>
        </p:nvSpPr>
        <p:spPr bwMode="auto">
          <a:xfrm>
            <a:off x="2516188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09" name="Rectangle 50"/>
          <p:cNvSpPr>
            <a:spLocks noChangeArrowheads="1"/>
          </p:cNvSpPr>
          <p:nvPr/>
        </p:nvSpPr>
        <p:spPr bwMode="auto">
          <a:xfrm>
            <a:off x="2516188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0" name="Rectangle 51"/>
          <p:cNvSpPr>
            <a:spLocks noChangeArrowheads="1"/>
          </p:cNvSpPr>
          <p:nvPr/>
        </p:nvSpPr>
        <p:spPr bwMode="auto">
          <a:xfrm>
            <a:off x="1397000" y="18145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1" name="Rectangle 52"/>
          <p:cNvSpPr>
            <a:spLocks noChangeArrowheads="1"/>
          </p:cNvSpPr>
          <p:nvPr/>
        </p:nvSpPr>
        <p:spPr bwMode="auto">
          <a:xfrm>
            <a:off x="1397000" y="20240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2" name="Rectangle 53"/>
          <p:cNvSpPr>
            <a:spLocks noChangeArrowheads="1"/>
          </p:cNvSpPr>
          <p:nvPr/>
        </p:nvSpPr>
        <p:spPr bwMode="auto">
          <a:xfrm>
            <a:off x="1397000" y="22177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3" name="Rectangle 54"/>
          <p:cNvSpPr>
            <a:spLocks noChangeArrowheads="1"/>
          </p:cNvSpPr>
          <p:nvPr/>
        </p:nvSpPr>
        <p:spPr bwMode="auto">
          <a:xfrm>
            <a:off x="1397000" y="24272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4" name="Rectangle 55"/>
          <p:cNvSpPr>
            <a:spLocks noChangeArrowheads="1"/>
          </p:cNvSpPr>
          <p:nvPr/>
        </p:nvSpPr>
        <p:spPr bwMode="auto">
          <a:xfrm>
            <a:off x="1397000" y="261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5" name="Rectangle 56"/>
          <p:cNvSpPr>
            <a:spLocks noChangeArrowheads="1"/>
          </p:cNvSpPr>
          <p:nvPr/>
        </p:nvSpPr>
        <p:spPr bwMode="auto">
          <a:xfrm>
            <a:off x="1397000" y="28289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6" name="Rectangle 57"/>
          <p:cNvSpPr>
            <a:spLocks noChangeArrowheads="1"/>
          </p:cNvSpPr>
          <p:nvPr/>
        </p:nvSpPr>
        <p:spPr bwMode="auto">
          <a:xfrm>
            <a:off x="1397000" y="30384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7" name="Rectangle 58"/>
          <p:cNvSpPr>
            <a:spLocks noChangeArrowheads="1"/>
          </p:cNvSpPr>
          <p:nvPr/>
        </p:nvSpPr>
        <p:spPr bwMode="auto">
          <a:xfrm>
            <a:off x="1397000" y="32305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8" name="Rectangle 59"/>
          <p:cNvSpPr>
            <a:spLocks noChangeArrowheads="1"/>
          </p:cNvSpPr>
          <p:nvPr/>
        </p:nvSpPr>
        <p:spPr bwMode="auto">
          <a:xfrm>
            <a:off x="750888" y="46640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E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19" name="Rectangle 60"/>
          <p:cNvSpPr>
            <a:spLocks noChangeArrowheads="1"/>
          </p:cNvSpPr>
          <p:nvPr/>
        </p:nvSpPr>
        <p:spPr bwMode="auto">
          <a:xfrm>
            <a:off x="855663" y="4664075"/>
            <a:ext cx="4937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xample: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0" name="Rectangle 61"/>
          <p:cNvSpPr>
            <a:spLocks noChangeArrowheads="1"/>
          </p:cNvSpPr>
          <p:nvPr/>
        </p:nvSpPr>
        <p:spPr bwMode="auto">
          <a:xfrm>
            <a:off x="27432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1" name="Rectangle 62"/>
          <p:cNvSpPr>
            <a:spLocks noChangeArrowheads="1"/>
          </p:cNvSpPr>
          <p:nvPr/>
        </p:nvSpPr>
        <p:spPr bwMode="auto">
          <a:xfrm>
            <a:off x="5102225" y="5432425"/>
            <a:ext cx="104775" cy="12223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422" name="Freeform 63"/>
          <p:cNvSpPr>
            <a:spLocks/>
          </p:cNvSpPr>
          <p:nvPr/>
        </p:nvSpPr>
        <p:spPr bwMode="auto">
          <a:xfrm>
            <a:off x="2778125" y="4978400"/>
            <a:ext cx="2184400" cy="227013"/>
          </a:xfrm>
          <a:custGeom>
            <a:avLst/>
            <a:gdLst>
              <a:gd name="T0" fmla="*/ 125 w 125"/>
              <a:gd name="T1" fmla="*/ 0 h 13"/>
              <a:gd name="T2" fmla="*/ 10 w 125"/>
              <a:gd name="T3" fmla="*/ 0 h 13"/>
              <a:gd name="T4" fmla="*/ 0 w 125"/>
              <a:gd name="T5" fmla="*/ 0 h 13"/>
              <a:gd name="T6" fmla="*/ 0 w 125"/>
              <a:gd name="T7" fmla="*/ 10 h 13"/>
              <a:gd name="T8" fmla="*/ 0 w 125"/>
              <a:gd name="T9" fmla="*/ 13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"/>
              <a:gd name="T16" fmla="*/ 0 h 13"/>
              <a:gd name="T17" fmla="*/ 125 w 125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" h="13">
                <a:moveTo>
                  <a:pt x="125" y="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13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3" name="Line 64"/>
          <p:cNvSpPr>
            <a:spLocks noChangeShapeType="1"/>
          </p:cNvSpPr>
          <p:nvPr/>
        </p:nvSpPr>
        <p:spPr bwMode="auto">
          <a:xfrm flipH="1">
            <a:off x="1939925" y="5589588"/>
            <a:ext cx="13096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4" name="Line 65"/>
          <p:cNvSpPr>
            <a:spLocks noChangeShapeType="1"/>
          </p:cNvSpPr>
          <p:nvPr/>
        </p:nvSpPr>
        <p:spPr bwMode="auto">
          <a:xfrm flipH="1">
            <a:off x="4648200" y="5589588"/>
            <a:ext cx="6286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Rectangle 66"/>
          <p:cNvSpPr>
            <a:spLocks noChangeArrowheads="1"/>
          </p:cNvSpPr>
          <p:nvPr/>
        </p:nvSpPr>
        <p:spPr bwMode="auto">
          <a:xfrm>
            <a:off x="316230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6" name="Line 67"/>
          <p:cNvSpPr>
            <a:spLocks noChangeShapeType="1"/>
          </p:cNvSpPr>
          <p:nvPr/>
        </p:nvSpPr>
        <p:spPr bwMode="auto">
          <a:xfrm flipH="1">
            <a:off x="715963" y="5589588"/>
            <a:ext cx="2968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7" name="Rectangle 68"/>
          <p:cNvSpPr>
            <a:spLocks noChangeArrowheads="1"/>
          </p:cNvSpPr>
          <p:nvPr/>
        </p:nvSpPr>
        <p:spPr bwMode="auto">
          <a:xfrm>
            <a:off x="1135063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28" name="Line 69"/>
          <p:cNvSpPr>
            <a:spLocks noChangeShapeType="1"/>
          </p:cNvSpPr>
          <p:nvPr/>
        </p:nvSpPr>
        <p:spPr bwMode="auto">
          <a:xfrm flipH="1">
            <a:off x="1327150" y="5589588"/>
            <a:ext cx="29845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Rectangle 70"/>
          <p:cNvSpPr>
            <a:spLocks noChangeArrowheads="1"/>
          </p:cNvSpPr>
          <p:nvPr/>
        </p:nvSpPr>
        <p:spPr bwMode="auto">
          <a:xfrm>
            <a:off x="1747838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0" name="Rectangle 71"/>
          <p:cNvSpPr>
            <a:spLocks noChangeArrowheads="1"/>
          </p:cNvSpPr>
          <p:nvPr/>
        </p:nvSpPr>
        <p:spPr bwMode="auto">
          <a:xfrm>
            <a:off x="2201863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1" name="Rectangle 72"/>
          <p:cNvSpPr>
            <a:spLocks noChangeArrowheads="1"/>
          </p:cNvSpPr>
          <p:nvPr/>
        </p:nvSpPr>
        <p:spPr bwMode="auto">
          <a:xfrm>
            <a:off x="2201863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2" name="Rectangle 73"/>
          <p:cNvSpPr>
            <a:spLocks noChangeArrowheads="1"/>
          </p:cNvSpPr>
          <p:nvPr/>
        </p:nvSpPr>
        <p:spPr bwMode="auto">
          <a:xfrm>
            <a:off x="2359025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3" name="Rectangle 74"/>
          <p:cNvSpPr>
            <a:spLocks noChangeArrowheads="1"/>
          </p:cNvSpPr>
          <p:nvPr/>
        </p:nvSpPr>
        <p:spPr bwMode="auto">
          <a:xfrm>
            <a:off x="24638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4" name="Rectangle 75"/>
          <p:cNvSpPr>
            <a:spLocks noChangeArrowheads="1"/>
          </p:cNvSpPr>
          <p:nvPr/>
        </p:nvSpPr>
        <p:spPr bwMode="auto">
          <a:xfrm>
            <a:off x="24638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5" name="Rectangle 76"/>
          <p:cNvSpPr>
            <a:spLocks noChangeArrowheads="1"/>
          </p:cNvSpPr>
          <p:nvPr/>
        </p:nvSpPr>
        <p:spPr bwMode="auto">
          <a:xfrm>
            <a:off x="2638425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6" name="Rectangle 77"/>
          <p:cNvSpPr>
            <a:spLocks noChangeArrowheads="1"/>
          </p:cNvSpPr>
          <p:nvPr/>
        </p:nvSpPr>
        <p:spPr bwMode="auto">
          <a:xfrm>
            <a:off x="27432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7" name="Rectangle 78"/>
          <p:cNvSpPr>
            <a:spLocks noChangeArrowheads="1"/>
          </p:cNvSpPr>
          <p:nvPr/>
        </p:nvSpPr>
        <p:spPr bwMode="auto">
          <a:xfrm>
            <a:off x="288290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8" name="Rectangle 79"/>
          <p:cNvSpPr>
            <a:spLocks noChangeArrowheads="1"/>
          </p:cNvSpPr>
          <p:nvPr/>
        </p:nvSpPr>
        <p:spPr bwMode="auto">
          <a:xfrm>
            <a:off x="3022600" y="53625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39" name="Rectangle 80"/>
          <p:cNvSpPr>
            <a:spLocks noChangeArrowheads="1"/>
          </p:cNvSpPr>
          <p:nvPr/>
        </p:nvSpPr>
        <p:spPr bwMode="auto">
          <a:xfrm>
            <a:off x="3022600" y="52228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0" name="Rectangle 81"/>
          <p:cNvSpPr>
            <a:spLocks noChangeArrowheads="1"/>
          </p:cNvSpPr>
          <p:nvPr/>
        </p:nvSpPr>
        <p:spPr bwMode="auto">
          <a:xfrm>
            <a:off x="2201863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1" name="Rectangle 82"/>
          <p:cNvSpPr>
            <a:spLocks noChangeArrowheads="1"/>
          </p:cNvSpPr>
          <p:nvPr/>
        </p:nvSpPr>
        <p:spPr bwMode="auto">
          <a:xfrm>
            <a:off x="24638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2" name="Rectangle 83"/>
          <p:cNvSpPr>
            <a:spLocks noChangeArrowheads="1"/>
          </p:cNvSpPr>
          <p:nvPr/>
        </p:nvSpPr>
        <p:spPr bwMode="auto">
          <a:xfrm>
            <a:off x="30226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3" name="Rectangle 84"/>
          <p:cNvSpPr>
            <a:spLocks noChangeArrowheads="1"/>
          </p:cNvSpPr>
          <p:nvPr/>
        </p:nvSpPr>
        <p:spPr bwMode="auto">
          <a:xfrm>
            <a:off x="2743200" y="558958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4" name="Rectangle 85"/>
          <p:cNvSpPr>
            <a:spLocks noChangeArrowheads="1"/>
          </p:cNvSpPr>
          <p:nvPr/>
        </p:nvSpPr>
        <p:spPr bwMode="auto">
          <a:xfrm>
            <a:off x="4386263" y="5905500"/>
            <a:ext cx="102711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Legend for stage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5" name="Rectangle 86"/>
          <p:cNvSpPr>
            <a:spLocks noChangeArrowheads="1"/>
          </p:cNvSpPr>
          <p:nvPr/>
        </p:nvSpPr>
        <p:spPr bwMode="auto">
          <a:xfrm>
            <a:off x="5638800" y="5905500"/>
            <a:ext cx="42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6" name="Rectangle 87"/>
          <p:cNvSpPr>
            <a:spLocks noChangeArrowheads="1"/>
          </p:cNvSpPr>
          <p:nvPr/>
        </p:nvSpPr>
        <p:spPr bwMode="auto">
          <a:xfrm>
            <a:off x="1397000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7" name="Rectangle 88"/>
          <p:cNvSpPr>
            <a:spLocks noChangeArrowheads="1"/>
          </p:cNvSpPr>
          <p:nvPr/>
        </p:nvSpPr>
        <p:spPr bwMode="auto">
          <a:xfrm>
            <a:off x="146685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8" name="Rectangle 89"/>
          <p:cNvSpPr>
            <a:spLocks noChangeArrowheads="1"/>
          </p:cNvSpPr>
          <p:nvPr/>
        </p:nvSpPr>
        <p:spPr bwMode="auto">
          <a:xfrm>
            <a:off x="1939925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49" name="Rectangle 90"/>
          <p:cNvSpPr>
            <a:spLocks noChangeArrowheads="1"/>
          </p:cNvSpPr>
          <p:nvPr/>
        </p:nvSpPr>
        <p:spPr bwMode="auto">
          <a:xfrm>
            <a:off x="2009775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0" name="Rectangle 91"/>
          <p:cNvSpPr>
            <a:spLocks noChangeArrowheads="1"/>
          </p:cNvSpPr>
          <p:nvPr/>
        </p:nvSpPr>
        <p:spPr bwMode="auto">
          <a:xfrm>
            <a:off x="2516188" y="1412875"/>
            <a:ext cx="5175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Carry-in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1" name="Rectangle 92"/>
          <p:cNvSpPr>
            <a:spLocks noChangeArrowheads="1"/>
          </p:cNvSpPr>
          <p:nvPr/>
        </p:nvSpPr>
        <p:spPr bwMode="auto">
          <a:xfrm>
            <a:off x="3092450" y="14128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2" name="Rectangle 93"/>
          <p:cNvSpPr>
            <a:spLocks noChangeArrowheads="1"/>
          </p:cNvSpPr>
          <p:nvPr/>
        </p:nvSpPr>
        <p:spPr bwMode="auto">
          <a:xfrm>
            <a:off x="316230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3" name="Rectangle 94"/>
          <p:cNvSpPr>
            <a:spLocks noChangeArrowheads="1"/>
          </p:cNvSpPr>
          <p:nvPr/>
        </p:nvSpPr>
        <p:spPr bwMode="auto">
          <a:xfrm>
            <a:off x="3635375" y="1412875"/>
            <a:ext cx="279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Sum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4" name="Rectangle 95"/>
          <p:cNvSpPr>
            <a:spLocks noChangeArrowheads="1"/>
          </p:cNvSpPr>
          <p:nvPr/>
        </p:nvSpPr>
        <p:spPr bwMode="auto">
          <a:xfrm>
            <a:off x="3949700" y="1412875"/>
            <a:ext cx="58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5" name="Rectangle 96"/>
          <p:cNvSpPr>
            <a:spLocks noChangeArrowheads="1"/>
          </p:cNvSpPr>
          <p:nvPr/>
        </p:nvSpPr>
        <p:spPr bwMode="auto">
          <a:xfrm>
            <a:off x="401955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6" name="Rectangle 97"/>
          <p:cNvSpPr>
            <a:spLocks noChangeArrowheads="1"/>
          </p:cNvSpPr>
          <p:nvPr/>
        </p:nvSpPr>
        <p:spPr bwMode="auto">
          <a:xfrm>
            <a:off x="4333875" y="1412875"/>
            <a:ext cx="593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Carry-out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7" name="Rectangle 98"/>
          <p:cNvSpPr>
            <a:spLocks noChangeArrowheads="1"/>
          </p:cNvSpPr>
          <p:nvPr/>
        </p:nvSpPr>
        <p:spPr bwMode="auto">
          <a:xfrm>
            <a:off x="4979988" y="14128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8" name="Rectangle 99"/>
          <p:cNvSpPr>
            <a:spLocks noChangeArrowheads="1"/>
          </p:cNvSpPr>
          <p:nvPr/>
        </p:nvSpPr>
        <p:spPr bwMode="auto">
          <a:xfrm>
            <a:off x="5054600" y="15001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59" name="Rectangle 100"/>
          <p:cNvSpPr>
            <a:spLocks noChangeArrowheads="1"/>
          </p:cNvSpPr>
          <p:nvPr/>
        </p:nvSpPr>
        <p:spPr bwMode="auto">
          <a:xfrm>
            <a:off x="5089525" y="1500188"/>
            <a:ext cx="107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0" name="Rectangle 101"/>
          <p:cNvSpPr>
            <a:spLocks noChangeArrowheads="1"/>
          </p:cNvSpPr>
          <p:nvPr/>
        </p:nvSpPr>
        <p:spPr bwMode="auto">
          <a:xfrm>
            <a:off x="890588" y="52228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1" name="Rectangle 102"/>
          <p:cNvSpPr>
            <a:spLocks noChangeArrowheads="1"/>
          </p:cNvSpPr>
          <p:nvPr/>
        </p:nvSpPr>
        <p:spPr bwMode="auto">
          <a:xfrm>
            <a:off x="890588" y="5608638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Z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2" name="Rectangle 103"/>
          <p:cNvSpPr>
            <a:spLocks noChangeArrowheads="1"/>
          </p:cNvSpPr>
          <p:nvPr/>
        </p:nvSpPr>
        <p:spPr bwMode="auto">
          <a:xfrm>
            <a:off x="1362075" y="5362575"/>
            <a:ext cx="2000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+ 6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3" name="Rectangle 104"/>
          <p:cNvSpPr>
            <a:spLocks noChangeArrowheads="1"/>
          </p:cNvSpPr>
          <p:nvPr/>
        </p:nvSpPr>
        <p:spPr bwMode="auto">
          <a:xfrm>
            <a:off x="2114550" y="5432425"/>
            <a:ext cx="44450" cy="10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7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4" name="Rectangle 105"/>
          <p:cNvSpPr>
            <a:spLocks noChangeArrowheads="1"/>
          </p:cNvSpPr>
          <p:nvPr/>
        </p:nvSpPr>
        <p:spPr bwMode="auto">
          <a:xfrm>
            <a:off x="1974850" y="5362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5" name="Rectangle 106"/>
          <p:cNvSpPr>
            <a:spLocks noChangeArrowheads="1"/>
          </p:cNvSpPr>
          <p:nvPr/>
        </p:nvSpPr>
        <p:spPr bwMode="auto">
          <a:xfrm>
            <a:off x="4910138" y="52054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6" name="Rectangle 107"/>
          <p:cNvSpPr>
            <a:spLocks noChangeArrowheads="1"/>
          </p:cNvSpPr>
          <p:nvPr/>
        </p:nvSpPr>
        <p:spPr bwMode="auto">
          <a:xfrm>
            <a:off x="4979988" y="52927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7" name="Rectangle 108"/>
          <p:cNvSpPr>
            <a:spLocks noChangeArrowheads="1"/>
          </p:cNvSpPr>
          <p:nvPr/>
        </p:nvSpPr>
        <p:spPr bwMode="auto">
          <a:xfrm>
            <a:off x="4910138" y="53451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8" name="Rectangle 109"/>
          <p:cNvSpPr>
            <a:spLocks noChangeArrowheads="1"/>
          </p:cNvSpPr>
          <p:nvPr/>
        </p:nvSpPr>
        <p:spPr bwMode="auto">
          <a:xfrm>
            <a:off x="4979988" y="54324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69" name="Rectangle 110"/>
          <p:cNvSpPr>
            <a:spLocks noChangeArrowheads="1"/>
          </p:cNvSpPr>
          <p:nvPr/>
        </p:nvSpPr>
        <p:spPr bwMode="auto">
          <a:xfrm>
            <a:off x="4910138" y="558958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0" name="Rectangle 111"/>
          <p:cNvSpPr>
            <a:spLocks noChangeArrowheads="1"/>
          </p:cNvSpPr>
          <p:nvPr/>
        </p:nvSpPr>
        <p:spPr bwMode="auto">
          <a:xfrm>
            <a:off x="4962525" y="56769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1" name="Rectangle 112"/>
          <p:cNvSpPr>
            <a:spLocks noChangeArrowheads="1"/>
          </p:cNvSpPr>
          <p:nvPr/>
        </p:nvSpPr>
        <p:spPr bwMode="auto">
          <a:xfrm>
            <a:off x="3652838" y="5275263"/>
            <a:ext cx="593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Carry-out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2" name="Rectangle 113"/>
          <p:cNvSpPr>
            <a:spLocks noChangeArrowheads="1"/>
          </p:cNvSpPr>
          <p:nvPr/>
        </p:nvSpPr>
        <p:spPr bwMode="auto">
          <a:xfrm>
            <a:off x="3862388" y="543242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3" name="Rectangle 114"/>
          <p:cNvSpPr>
            <a:spLocks noChangeArrowheads="1"/>
          </p:cNvSpPr>
          <p:nvPr/>
        </p:nvSpPr>
        <p:spPr bwMode="auto">
          <a:xfrm>
            <a:off x="3932238" y="55197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4" name="Rectangle 115"/>
          <p:cNvSpPr>
            <a:spLocks noChangeArrowheads="1"/>
          </p:cNvSpPr>
          <p:nvPr/>
        </p:nvSpPr>
        <p:spPr bwMode="auto">
          <a:xfrm>
            <a:off x="3949700" y="5519738"/>
            <a:ext cx="1079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+1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5" name="Rectangle 116"/>
          <p:cNvSpPr>
            <a:spLocks noChangeArrowheads="1"/>
          </p:cNvSpPr>
          <p:nvPr/>
        </p:nvSpPr>
        <p:spPr bwMode="auto">
          <a:xfrm>
            <a:off x="5662613" y="5275263"/>
            <a:ext cx="5175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Carry-in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6" name="Rectangle 117"/>
          <p:cNvSpPr>
            <a:spLocks noChangeArrowheads="1"/>
          </p:cNvSpPr>
          <p:nvPr/>
        </p:nvSpPr>
        <p:spPr bwMode="auto">
          <a:xfrm>
            <a:off x="5889625" y="54324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7" name="Rectangle 118"/>
          <p:cNvSpPr>
            <a:spLocks noChangeArrowheads="1"/>
          </p:cNvSpPr>
          <p:nvPr/>
        </p:nvSpPr>
        <p:spPr bwMode="auto">
          <a:xfrm>
            <a:off x="5959475" y="55197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8" name="Rectangle 119"/>
          <p:cNvSpPr>
            <a:spLocks noChangeArrowheads="1"/>
          </p:cNvSpPr>
          <p:nvPr/>
        </p:nvSpPr>
        <p:spPr bwMode="auto">
          <a:xfrm>
            <a:off x="19573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79" name="Rectangle 120"/>
          <p:cNvSpPr>
            <a:spLocks noChangeArrowheads="1"/>
          </p:cNvSpPr>
          <p:nvPr/>
        </p:nvSpPr>
        <p:spPr bwMode="auto">
          <a:xfrm>
            <a:off x="20224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0" name="Rectangle 121"/>
          <p:cNvSpPr>
            <a:spLocks noChangeArrowheads="1"/>
          </p:cNvSpPr>
          <p:nvPr/>
        </p:nvSpPr>
        <p:spPr bwMode="auto">
          <a:xfrm>
            <a:off x="20970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1" name="Rectangle 122"/>
          <p:cNvSpPr>
            <a:spLocks noChangeArrowheads="1"/>
          </p:cNvSpPr>
          <p:nvPr/>
        </p:nvSpPr>
        <p:spPr bwMode="auto">
          <a:xfrm>
            <a:off x="21621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2" name="Rectangle 123"/>
          <p:cNvSpPr>
            <a:spLocks noChangeArrowheads="1"/>
          </p:cNvSpPr>
          <p:nvPr/>
        </p:nvSpPr>
        <p:spPr bwMode="auto">
          <a:xfrm>
            <a:off x="2219325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3" name="Rectangle 124"/>
          <p:cNvSpPr>
            <a:spLocks noChangeArrowheads="1"/>
          </p:cNvSpPr>
          <p:nvPr/>
        </p:nvSpPr>
        <p:spPr bwMode="auto">
          <a:xfrm>
            <a:off x="2284413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4" name="Rectangle 125"/>
          <p:cNvSpPr>
            <a:spLocks noChangeArrowheads="1"/>
          </p:cNvSpPr>
          <p:nvPr/>
        </p:nvSpPr>
        <p:spPr bwMode="auto">
          <a:xfrm>
            <a:off x="25336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5" name="Rectangle 126"/>
          <p:cNvSpPr>
            <a:spLocks noChangeArrowheads="1"/>
          </p:cNvSpPr>
          <p:nvPr/>
        </p:nvSpPr>
        <p:spPr bwMode="auto">
          <a:xfrm>
            <a:off x="25987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6" name="Rectangle 127"/>
          <p:cNvSpPr>
            <a:spLocks noChangeArrowheads="1"/>
          </p:cNvSpPr>
          <p:nvPr/>
        </p:nvSpPr>
        <p:spPr bwMode="auto">
          <a:xfrm>
            <a:off x="26558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7" name="Rectangle 128"/>
          <p:cNvSpPr>
            <a:spLocks noChangeArrowheads="1"/>
          </p:cNvSpPr>
          <p:nvPr/>
        </p:nvSpPr>
        <p:spPr bwMode="auto">
          <a:xfrm>
            <a:off x="27209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8" name="Rectangle 129"/>
          <p:cNvSpPr>
            <a:spLocks noChangeArrowheads="1"/>
          </p:cNvSpPr>
          <p:nvPr/>
        </p:nvSpPr>
        <p:spPr bwMode="auto">
          <a:xfrm>
            <a:off x="27955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89" name="Rectangle 130"/>
          <p:cNvSpPr>
            <a:spLocks noChangeArrowheads="1"/>
          </p:cNvSpPr>
          <p:nvPr/>
        </p:nvSpPr>
        <p:spPr bwMode="auto">
          <a:xfrm>
            <a:off x="28606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0" name="Rectangle 131"/>
          <p:cNvSpPr>
            <a:spLocks noChangeArrowheads="1"/>
          </p:cNvSpPr>
          <p:nvPr/>
        </p:nvSpPr>
        <p:spPr bwMode="auto">
          <a:xfrm>
            <a:off x="30924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1" name="Rectangle 132"/>
          <p:cNvSpPr>
            <a:spLocks noChangeArrowheads="1"/>
          </p:cNvSpPr>
          <p:nvPr/>
        </p:nvSpPr>
        <p:spPr bwMode="auto">
          <a:xfrm>
            <a:off x="31575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2" name="Rectangle 133"/>
          <p:cNvSpPr>
            <a:spLocks noChangeArrowheads="1"/>
          </p:cNvSpPr>
          <p:nvPr/>
        </p:nvSpPr>
        <p:spPr bwMode="auto">
          <a:xfrm>
            <a:off x="323215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3" name="Rectangle 134"/>
          <p:cNvSpPr>
            <a:spLocks noChangeArrowheads="1"/>
          </p:cNvSpPr>
          <p:nvPr/>
        </p:nvSpPr>
        <p:spPr bwMode="auto">
          <a:xfrm>
            <a:off x="329723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4" name="Rectangle 135"/>
          <p:cNvSpPr>
            <a:spLocks noChangeArrowheads="1"/>
          </p:cNvSpPr>
          <p:nvPr/>
        </p:nvSpPr>
        <p:spPr bwMode="auto">
          <a:xfrm>
            <a:off x="335438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5" name="Rectangle 136"/>
          <p:cNvSpPr>
            <a:spLocks noChangeArrowheads="1"/>
          </p:cNvSpPr>
          <p:nvPr/>
        </p:nvSpPr>
        <p:spPr bwMode="auto">
          <a:xfrm>
            <a:off x="341947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6" name="Rectangle 137"/>
          <p:cNvSpPr>
            <a:spLocks noChangeArrowheads="1"/>
          </p:cNvSpPr>
          <p:nvPr/>
        </p:nvSpPr>
        <p:spPr bwMode="auto">
          <a:xfrm>
            <a:off x="367030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7" name="Rectangle 138"/>
          <p:cNvSpPr>
            <a:spLocks noChangeArrowheads="1"/>
          </p:cNvSpPr>
          <p:nvPr/>
        </p:nvSpPr>
        <p:spPr bwMode="auto">
          <a:xfrm>
            <a:off x="373538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8" name="Rectangle 139"/>
          <p:cNvSpPr>
            <a:spLocks noChangeArrowheads="1"/>
          </p:cNvSpPr>
          <p:nvPr/>
        </p:nvSpPr>
        <p:spPr bwMode="auto">
          <a:xfrm>
            <a:off x="3810000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499" name="Rectangle 140"/>
          <p:cNvSpPr>
            <a:spLocks noChangeArrowheads="1"/>
          </p:cNvSpPr>
          <p:nvPr/>
        </p:nvSpPr>
        <p:spPr bwMode="auto">
          <a:xfrm>
            <a:off x="3875088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0" name="Rectangle 141"/>
          <p:cNvSpPr>
            <a:spLocks noChangeArrowheads="1"/>
          </p:cNvSpPr>
          <p:nvPr/>
        </p:nvSpPr>
        <p:spPr bwMode="auto">
          <a:xfrm>
            <a:off x="3932238" y="3667125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1" name="Rectangle 142"/>
          <p:cNvSpPr>
            <a:spLocks noChangeArrowheads="1"/>
          </p:cNvSpPr>
          <p:nvPr/>
        </p:nvSpPr>
        <p:spPr bwMode="auto">
          <a:xfrm>
            <a:off x="3997325" y="3789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2" name="Rectangle 143"/>
          <p:cNvSpPr>
            <a:spLocks noChangeArrowheads="1"/>
          </p:cNvSpPr>
          <p:nvPr/>
        </p:nvSpPr>
        <p:spPr bwMode="auto">
          <a:xfrm>
            <a:off x="4264025" y="3719513"/>
            <a:ext cx="68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3" name="Rectangle 144"/>
          <p:cNvSpPr>
            <a:spLocks noChangeArrowheads="1"/>
          </p:cNvSpPr>
          <p:nvPr/>
        </p:nvSpPr>
        <p:spPr bwMode="auto">
          <a:xfrm>
            <a:off x="4351338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4" name="Rectangle 145"/>
          <p:cNvSpPr>
            <a:spLocks noChangeArrowheads="1"/>
          </p:cNvSpPr>
          <p:nvPr/>
        </p:nvSpPr>
        <p:spPr bwMode="auto">
          <a:xfrm>
            <a:off x="4595813" y="37195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5" name="Rectangle 146"/>
          <p:cNvSpPr>
            <a:spLocks noChangeArrowheads="1"/>
          </p:cNvSpPr>
          <p:nvPr/>
        </p:nvSpPr>
        <p:spPr bwMode="auto">
          <a:xfrm>
            <a:off x="4665663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6" name="Rectangle 147"/>
          <p:cNvSpPr>
            <a:spLocks noChangeArrowheads="1"/>
          </p:cNvSpPr>
          <p:nvPr/>
        </p:nvSpPr>
        <p:spPr bwMode="auto">
          <a:xfrm>
            <a:off x="4910138" y="37195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7" name="Rectangle 148"/>
          <p:cNvSpPr>
            <a:spLocks noChangeArrowheads="1"/>
          </p:cNvSpPr>
          <p:nvPr/>
        </p:nvSpPr>
        <p:spPr bwMode="auto">
          <a:xfrm>
            <a:off x="4979988" y="3771900"/>
            <a:ext cx="42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8" name="Rectangle 149"/>
          <p:cNvSpPr>
            <a:spLocks noChangeArrowheads="1"/>
          </p:cNvSpPr>
          <p:nvPr/>
        </p:nvSpPr>
        <p:spPr bwMode="auto">
          <a:xfrm>
            <a:off x="4421188" y="3719513"/>
            <a:ext cx="117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09" name="Rectangle 150"/>
          <p:cNvSpPr>
            <a:spLocks noChangeArrowheads="1"/>
          </p:cNvSpPr>
          <p:nvPr/>
        </p:nvSpPr>
        <p:spPr bwMode="auto">
          <a:xfrm>
            <a:off x="4752975" y="3719513"/>
            <a:ext cx="117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Symbol" pitchFamily="18" charset="2"/>
              </a:rPr>
              <a:t>Å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0" name="Rectangle 151"/>
          <p:cNvSpPr>
            <a:spLocks noChangeArrowheads="1"/>
          </p:cNvSpPr>
          <p:nvPr/>
        </p:nvSpPr>
        <p:spPr bwMode="auto">
          <a:xfrm>
            <a:off x="4106863" y="3719513"/>
            <a:ext cx="85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=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1" name="Rectangle 152"/>
          <p:cNvSpPr>
            <a:spLocks noChangeArrowheads="1"/>
          </p:cNvSpPr>
          <p:nvPr/>
        </p:nvSpPr>
        <p:spPr bwMode="auto">
          <a:xfrm>
            <a:off x="2376488" y="3667125"/>
            <a:ext cx="100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2" name="Rectangle 153"/>
          <p:cNvSpPr>
            <a:spLocks noChangeArrowheads="1"/>
          </p:cNvSpPr>
          <p:nvPr/>
        </p:nvSpPr>
        <p:spPr bwMode="auto">
          <a:xfrm>
            <a:off x="2952750" y="3667125"/>
            <a:ext cx="100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3" name="Rectangle 154"/>
          <p:cNvSpPr>
            <a:spLocks noChangeArrowheads="1"/>
          </p:cNvSpPr>
          <p:nvPr/>
        </p:nvSpPr>
        <p:spPr bwMode="auto">
          <a:xfrm>
            <a:off x="3530600" y="3667125"/>
            <a:ext cx="100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14" name="Line 155"/>
          <p:cNvSpPr>
            <a:spLocks noChangeShapeType="1"/>
          </p:cNvSpPr>
          <p:nvPr/>
        </p:nvSpPr>
        <p:spPr bwMode="auto">
          <a:xfrm flipH="1">
            <a:off x="1974850" y="3657600"/>
            <a:ext cx="873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5" name="Line 156"/>
          <p:cNvSpPr>
            <a:spLocks noChangeShapeType="1"/>
          </p:cNvSpPr>
          <p:nvPr/>
        </p:nvSpPr>
        <p:spPr bwMode="auto">
          <a:xfrm flipH="1">
            <a:off x="2097088" y="3657600"/>
            <a:ext cx="1047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6" name="Line 157"/>
          <p:cNvSpPr>
            <a:spLocks noChangeShapeType="1"/>
          </p:cNvSpPr>
          <p:nvPr/>
        </p:nvSpPr>
        <p:spPr bwMode="auto">
          <a:xfrm flipH="1">
            <a:off x="2533650" y="3657600"/>
            <a:ext cx="1047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7" name="Line 158"/>
          <p:cNvSpPr>
            <a:spLocks noChangeShapeType="1"/>
          </p:cNvSpPr>
          <p:nvPr/>
        </p:nvSpPr>
        <p:spPr bwMode="auto">
          <a:xfrm flipH="1">
            <a:off x="2813050" y="3657600"/>
            <a:ext cx="8731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9"/>
          <p:cNvSpPr>
            <a:spLocks noChangeShapeType="1"/>
          </p:cNvSpPr>
          <p:nvPr/>
        </p:nvSpPr>
        <p:spPr bwMode="auto">
          <a:xfrm flipH="1">
            <a:off x="3249613" y="3657600"/>
            <a:ext cx="8731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19" name="Line 160"/>
          <p:cNvSpPr>
            <a:spLocks noChangeShapeType="1"/>
          </p:cNvSpPr>
          <p:nvPr/>
        </p:nvSpPr>
        <p:spPr bwMode="auto">
          <a:xfrm flipH="1">
            <a:off x="3371850" y="3657600"/>
            <a:ext cx="889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20" name="Rectangle 161"/>
          <p:cNvSpPr>
            <a:spLocks noChangeArrowheads="1"/>
          </p:cNvSpPr>
          <p:nvPr/>
        </p:nvSpPr>
        <p:spPr bwMode="auto">
          <a:xfrm>
            <a:off x="1992313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1" name="Rectangle 162"/>
          <p:cNvSpPr>
            <a:spLocks noChangeArrowheads="1"/>
          </p:cNvSpPr>
          <p:nvPr/>
        </p:nvSpPr>
        <p:spPr bwMode="auto">
          <a:xfrm>
            <a:off x="20621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2" name="Rectangle 163"/>
          <p:cNvSpPr>
            <a:spLocks noChangeArrowheads="1"/>
          </p:cNvSpPr>
          <p:nvPr/>
        </p:nvSpPr>
        <p:spPr bwMode="auto">
          <a:xfrm>
            <a:off x="21145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3" name="Rectangle 164"/>
          <p:cNvSpPr>
            <a:spLocks noChangeArrowheads="1"/>
          </p:cNvSpPr>
          <p:nvPr/>
        </p:nvSpPr>
        <p:spPr bwMode="auto">
          <a:xfrm>
            <a:off x="22018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4" name="Rectangle 165"/>
          <p:cNvSpPr>
            <a:spLocks noChangeArrowheads="1"/>
          </p:cNvSpPr>
          <p:nvPr/>
        </p:nvSpPr>
        <p:spPr bwMode="auto">
          <a:xfrm>
            <a:off x="23939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5" name="Rectangle 166"/>
          <p:cNvSpPr>
            <a:spLocks noChangeArrowheads="1"/>
          </p:cNvSpPr>
          <p:nvPr/>
        </p:nvSpPr>
        <p:spPr bwMode="auto">
          <a:xfrm>
            <a:off x="24812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6" name="Rectangle 167"/>
          <p:cNvSpPr>
            <a:spLocks noChangeArrowheads="1"/>
          </p:cNvSpPr>
          <p:nvPr/>
        </p:nvSpPr>
        <p:spPr bwMode="auto">
          <a:xfrm>
            <a:off x="25336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7" name="Rectangle 168"/>
          <p:cNvSpPr>
            <a:spLocks noChangeArrowheads="1"/>
          </p:cNvSpPr>
          <p:nvPr/>
        </p:nvSpPr>
        <p:spPr bwMode="auto">
          <a:xfrm>
            <a:off x="2603500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8" name="Rectangle 169"/>
          <p:cNvSpPr>
            <a:spLocks noChangeArrowheads="1"/>
          </p:cNvSpPr>
          <p:nvPr/>
        </p:nvSpPr>
        <p:spPr bwMode="auto">
          <a:xfrm>
            <a:off x="28130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x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29" name="Rectangle 170"/>
          <p:cNvSpPr>
            <a:spLocks noChangeArrowheads="1"/>
          </p:cNvSpPr>
          <p:nvPr/>
        </p:nvSpPr>
        <p:spPr bwMode="auto">
          <a:xfrm>
            <a:off x="29003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0" name="Rectangle 171"/>
          <p:cNvSpPr>
            <a:spLocks noChangeArrowheads="1"/>
          </p:cNvSpPr>
          <p:nvPr/>
        </p:nvSpPr>
        <p:spPr bwMode="auto">
          <a:xfrm>
            <a:off x="2952750" y="3913188"/>
            <a:ext cx="793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y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1" name="Rectangle 172"/>
          <p:cNvSpPr>
            <a:spLocks noChangeArrowheads="1"/>
          </p:cNvSpPr>
          <p:nvPr/>
        </p:nvSpPr>
        <p:spPr bwMode="auto">
          <a:xfrm>
            <a:off x="3040063" y="40370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000" i="1">
                <a:solidFill>
                  <a:srgbClr val="000000"/>
                </a:solidFill>
                <a:latin typeface="Nimbus Roman No9 L"/>
              </a:rPr>
              <a:t>i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2" name="Rectangle 173"/>
          <p:cNvSpPr>
            <a:spLocks noChangeArrowheads="1"/>
          </p:cNvSpPr>
          <p:nvPr/>
        </p:nvSpPr>
        <p:spPr bwMode="auto">
          <a:xfrm>
            <a:off x="2271713" y="3965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3" name="Rectangle 174"/>
          <p:cNvSpPr>
            <a:spLocks noChangeArrowheads="1"/>
          </p:cNvSpPr>
          <p:nvPr/>
        </p:nvSpPr>
        <p:spPr bwMode="auto">
          <a:xfrm>
            <a:off x="2690813" y="3965575"/>
            <a:ext cx="85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+</a:t>
            </a:r>
            <a:endParaRPr lang="en-CA" sz="2400">
              <a:latin typeface="Cambria" pitchFamily="18" charset="0"/>
            </a:endParaRPr>
          </a:p>
        </p:txBody>
      </p:sp>
      <p:sp>
        <p:nvSpPr>
          <p:cNvPr id="15534" name="Rectangle 175"/>
          <p:cNvSpPr>
            <a:spLocks noChangeArrowheads="1"/>
          </p:cNvSpPr>
          <p:nvPr/>
        </p:nvSpPr>
        <p:spPr bwMode="auto">
          <a:xfrm>
            <a:off x="2586038" y="5205413"/>
            <a:ext cx="384175" cy="611187"/>
          </a:xfrm>
          <a:prstGeom prst="rect">
            <a:avLst/>
          </a:prstGeom>
          <a:noFill/>
          <a:ln w="17463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5" name="Rectangle 176"/>
          <p:cNvSpPr>
            <a:spLocks noChangeArrowheads="1"/>
          </p:cNvSpPr>
          <p:nvPr/>
        </p:nvSpPr>
        <p:spPr bwMode="auto">
          <a:xfrm>
            <a:off x="4718050" y="5432425"/>
            <a:ext cx="104775" cy="122238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6" name="Rectangle 177"/>
          <p:cNvSpPr>
            <a:spLocks noChangeArrowheads="1"/>
          </p:cNvSpPr>
          <p:nvPr/>
        </p:nvSpPr>
        <p:spPr bwMode="auto">
          <a:xfrm>
            <a:off x="4473575" y="5222875"/>
            <a:ext cx="979488" cy="611188"/>
          </a:xfrm>
          <a:prstGeom prst="rect">
            <a:avLst/>
          </a:prstGeom>
          <a:noFill/>
          <a:ln w="17463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5537" name="Freeform 178"/>
          <p:cNvSpPr>
            <a:spLocks/>
          </p:cNvSpPr>
          <p:nvPr/>
        </p:nvSpPr>
        <p:spPr bwMode="auto">
          <a:xfrm>
            <a:off x="5295900" y="5467350"/>
            <a:ext cx="69850" cy="34925"/>
          </a:xfrm>
          <a:custGeom>
            <a:avLst/>
            <a:gdLst>
              <a:gd name="T0" fmla="*/ 4 w 4"/>
              <a:gd name="T1" fmla="*/ 0 h 2"/>
              <a:gd name="T2" fmla="*/ 0 w 4"/>
              <a:gd name="T3" fmla="*/ 1 h 2"/>
              <a:gd name="T4" fmla="*/ 4 w 4"/>
              <a:gd name="T5" fmla="*/ 2 h 2"/>
              <a:gd name="T6" fmla="*/ 4 w 4"/>
              <a:gd name="T7" fmla="*/ 1 h 2"/>
              <a:gd name="T8" fmla="*/ 4 w 4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4" y="0"/>
                </a:moveTo>
                <a:lnTo>
                  <a:pt x="0" y="1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Freeform 179"/>
          <p:cNvSpPr>
            <a:spLocks/>
          </p:cNvSpPr>
          <p:nvPr/>
        </p:nvSpPr>
        <p:spPr bwMode="auto">
          <a:xfrm>
            <a:off x="5295900" y="5467350"/>
            <a:ext cx="69850" cy="34925"/>
          </a:xfrm>
          <a:custGeom>
            <a:avLst/>
            <a:gdLst>
              <a:gd name="T0" fmla="*/ 44 w 44"/>
              <a:gd name="T1" fmla="*/ 0 h 22"/>
              <a:gd name="T2" fmla="*/ 0 w 44"/>
              <a:gd name="T3" fmla="*/ 11 h 22"/>
              <a:gd name="T4" fmla="*/ 44 w 44"/>
              <a:gd name="T5" fmla="*/ 22 h 22"/>
              <a:gd name="T6" fmla="*/ 44 w 44"/>
              <a:gd name="T7" fmla="*/ 11 h 22"/>
              <a:gd name="T8" fmla="*/ 44 w 44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44" y="0"/>
                </a:moveTo>
                <a:lnTo>
                  <a:pt x="0" y="11"/>
                </a:lnTo>
                <a:lnTo>
                  <a:pt x="44" y="22"/>
                </a:lnTo>
                <a:lnTo>
                  <a:pt x="44" y="11"/>
                </a:lnTo>
                <a:lnTo>
                  <a:pt x="4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39" name="Line 180"/>
          <p:cNvSpPr>
            <a:spLocks noChangeShapeType="1"/>
          </p:cNvSpPr>
          <p:nvPr/>
        </p:nvSpPr>
        <p:spPr bwMode="auto">
          <a:xfrm>
            <a:off x="5365750" y="5484813"/>
            <a:ext cx="2619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0" name="Freeform 181"/>
          <p:cNvSpPr>
            <a:spLocks/>
          </p:cNvSpPr>
          <p:nvPr/>
        </p:nvSpPr>
        <p:spPr bwMode="auto">
          <a:xfrm>
            <a:off x="4560888" y="5467350"/>
            <a:ext cx="69850" cy="34925"/>
          </a:xfrm>
          <a:custGeom>
            <a:avLst/>
            <a:gdLst>
              <a:gd name="T0" fmla="*/ 0 w 4"/>
              <a:gd name="T1" fmla="*/ 2 h 2"/>
              <a:gd name="T2" fmla="*/ 4 w 4"/>
              <a:gd name="T3" fmla="*/ 1 h 2"/>
              <a:gd name="T4" fmla="*/ 0 w 4"/>
              <a:gd name="T5" fmla="*/ 0 h 2"/>
              <a:gd name="T6" fmla="*/ 0 w 4"/>
              <a:gd name="T7" fmla="*/ 1 h 2"/>
              <a:gd name="T8" fmla="*/ 0 w 4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0" y="2"/>
                </a:moveTo>
                <a:lnTo>
                  <a:pt x="4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1" name="Freeform 182"/>
          <p:cNvSpPr>
            <a:spLocks/>
          </p:cNvSpPr>
          <p:nvPr/>
        </p:nvSpPr>
        <p:spPr bwMode="auto">
          <a:xfrm>
            <a:off x="4560888" y="5467350"/>
            <a:ext cx="69850" cy="34925"/>
          </a:xfrm>
          <a:custGeom>
            <a:avLst/>
            <a:gdLst>
              <a:gd name="T0" fmla="*/ 0 w 44"/>
              <a:gd name="T1" fmla="*/ 22 h 22"/>
              <a:gd name="T2" fmla="*/ 44 w 44"/>
              <a:gd name="T3" fmla="*/ 11 h 22"/>
              <a:gd name="T4" fmla="*/ 0 w 44"/>
              <a:gd name="T5" fmla="*/ 0 h 22"/>
              <a:gd name="T6" fmla="*/ 0 w 44"/>
              <a:gd name="T7" fmla="*/ 11 h 22"/>
              <a:gd name="T8" fmla="*/ 0 w 44"/>
              <a:gd name="T9" fmla="*/ 22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22"/>
              <a:gd name="T17" fmla="*/ 44 w 44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22">
                <a:moveTo>
                  <a:pt x="0" y="22"/>
                </a:moveTo>
                <a:lnTo>
                  <a:pt x="44" y="11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2" name="Line 183"/>
          <p:cNvSpPr>
            <a:spLocks noChangeShapeType="1"/>
          </p:cNvSpPr>
          <p:nvPr/>
        </p:nvSpPr>
        <p:spPr bwMode="auto">
          <a:xfrm flipH="1">
            <a:off x="4281488" y="5484813"/>
            <a:ext cx="2794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3" name="Freeform 184"/>
          <p:cNvSpPr>
            <a:spLocks/>
          </p:cNvSpPr>
          <p:nvPr/>
        </p:nvSpPr>
        <p:spPr bwMode="auto">
          <a:xfrm>
            <a:off x="4945063" y="5118100"/>
            <a:ext cx="34925" cy="69850"/>
          </a:xfrm>
          <a:custGeom>
            <a:avLst/>
            <a:gdLst>
              <a:gd name="T0" fmla="*/ 0 w 2"/>
              <a:gd name="T1" fmla="*/ 0 h 4"/>
              <a:gd name="T2" fmla="*/ 1 w 2"/>
              <a:gd name="T3" fmla="*/ 4 h 4"/>
              <a:gd name="T4" fmla="*/ 2 w 2"/>
              <a:gd name="T5" fmla="*/ 0 h 4"/>
              <a:gd name="T6" fmla="*/ 1 w 2"/>
              <a:gd name="T7" fmla="*/ 0 h 4"/>
              <a:gd name="T8" fmla="*/ 0 w 2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0" y="0"/>
                </a:moveTo>
                <a:lnTo>
                  <a:pt x="1" y="4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4" name="Freeform 185"/>
          <p:cNvSpPr>
            <a:spLocks/>
          </p:cNvSpPr>
          <p:nvPr/>
        </p:nvSpPr>
        <p:spPr bwMode="auto">
          <a:xfrm>
            <a:off x="4945063" y="5118100"/>
            <a:ext cx="34925" cy="69850"/>
          </a:xfrm>
          <a:custGeom>
            <a:avLst/>
            <a:gdLst>
              <a:gd name="T0" fmla="*/ 0 w 22"/>
              <a:gd name="T1" fmla="*/ 0 h 44"/>
              <a:gd name="T2" fmla="*/ 11 w 22"/>
              <a:gd name="T3" fmla="*/ 44 h 44"/>
              <a:gd name="T4" fmla="*/ 22 w 22"/>
              <a:gd name="T5" fmla="*/ 0 h 44"/>
              <a:gd name="T6" fmla="*/ 11 w 22"/>
              <a:gd name="T7" fmla="*/ 0 h 44"/>
              <a:gd name="T8" fmla="*/ 0 w 22"/>
              <a:gd name="T9" fmla="*/ 0 h 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44"/>
              <a:gd name="T17" fmla="*/ 22 w 22"/>
              <a:gd name="T18" fmla="*/ 44 h 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44">
                <a:moveTo>
                  <a:pt x="0" y="0"/>
                </a:moveTo>
                <a:lnTo>
                  <a:pt x="11" y="4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45" name="Line 186"/>
          <p:cNvSpPr>
            <a:spLocks noChangeShapeType="1"/>
          </p:cNvSpPr>
          <p:nvPr/>
        </p:nvSpPr>
        <p:spPr bwMode="auto">
          <a:xfrm>
            <a:off x="4962525" y="4978400"/>
            <a:ext cx="1588" cy="139700"/>
          </a:xfrm>
          <a:prstGeom prst="line">
            <a:avLst/>
          </a:prstGeom>
          <a:noFill/>
          <a:ln w="17463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0524" name="Text Box 188"/>
          <p:cNvSpPr txBox="1">
            <a:spLocks noChangeArrowheads="1"/>
          </p:cNvSpPr>
          <p:nvPr/>
        </p:nvSpPr>
        <p:spPr bwMode="auto">
          <a:xfrm>
            <a:off x="6296025" y="1397000"/>
            <a:ext cx="2225675" cy="203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At the </a:t>
            </a:r>
            <a:r>
              <a:rPr lang="en-US" i="1" dirty="0" err="1">
                <a:latin typeface="+mj-lt"/>
              </a:rPr>
              <a:t>i</a:t>
            </a:r>
            <a:r>
              <a:rPr lang="en-US" i="1" baseline="30000" dirty="0" err="1">
                <a:latin typeface="+mj-lt"/>
              </a:rPr>
              <a:t>th</a:t>
            </a:r>
            <a:r>
              <a:rPr lang="en-US" dirty="0">
                <a:latin typeface="+mj-lt"/>
              </a:rPr>
              <a:t> stage: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000099"/>
                </a:solidFill>
                <a:latin typeface="+mj-lt"/>
              </a:rPr>
              <a:t>Input: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>
                <a:latin typeface="+mj-lt"/>
              </a:rPr>
              <a:t>c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is the carry-in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rgbClr val="000099"/>
                </a:solidFill>
                <a:latin typeface="+mj-lt"/>
              </a:rPr>
              <a:t>Output: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>
                <a:latin typeface="+mj-lt"/>
              </a:rPr>
              <a:t>s</a:t>
            </a:r>
            <a:r>
              <a:rPr lang="en-US" i="1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is the sum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i+1</a:t>
            </a:r>
            <a:r>
              <a:rPr lang="en-US" dirty="0">
                <a:latin typeface="+mj-lt"/>
              </a:rPr>
              <a:t> carry-out to </a:t>
            </a:r>
            <a:r>
              <a:rPr lang="en-US" i="1" dirty="0">
                <a:latin typeface="+mj-lt"/>
              </a:rPr>
              <a:t>(i+1)</a:t>
            </a:r>
            <a:r>
              <a:rPr lang="en-US" i="1" baseline="30000" dirty="0" err="1">
                <a:latin typeface="+mj-lt"/>
              </a:rPr>
              <a:t>st</a:t>
            </a:r>
            <a:endParaRPr lang="en-US" i="1" baseline="300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02"/>
          <p:cNvSpPr>
            <a:spLocks noChangeArrowheads="1"/>
          </p:cNvSpPr>
          <p:nvPr/>
        </p:nvSpPr>
        <p:spPr bwMode="auto">
          <a:xfrm>
            <a:off x="1928813" y="1822450"/>
            <a:ext cx="4941887" cy="267652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Addition </a:t>
            </a:r>
            <a:r>
              <a:rPr lang="en-US" dirty="0"/>
              <a:t>logic for a single stage</a:t>
            </a:r>
          </a:p>
        </p:txBody>
      </p:sp>
      <p:sp>
        <p:nvSpPr>
          <p:cNvPr id="17411" name="Freeform 204"/>
          <p:cNvSpPr>
            <a:spLocks/>
          </p:cNvSpPr>
          <p:nvPr/>
        </p:nvSpPr>
        <p:spPr bwMode="auto">
          <a:xfrm>
            <a:off x="4425950" y="3790950"/>
            <a:ext cx="96838" cy="26988"/>
          </a:xfrm>
          <a:custGeom>
            <a:avLst/>
            <a:gdLst>
              <a:gd name="T0" fmla="*/ 7 w 7"/>
              <a:gd name="T1" fmla="*/ 0 h 2"/>
              <a:gd name="T2" fmla="*/ 0 w 7"/>
              <a:gd name="T3" fmla="*/ 1 h 2"/>
              <a:gd name="T4" fmla="*/ 7 w 7"/>
              <a:gd name="T5" fmla="*/ 2 h 2"/>
              <a:gd name="T6" fmla="*/ 7 w 7"/>
              <a:gd name="T7" fmla="*/ 1 h 2"/>
              <a:gd name="T8" fmla="*/ 7 w 7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2"/>
              <a:gd name="T17" fmla="*/ 7 w 7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2">
                <a:moveTo>
                  <a:pt x="7" y="0"/>
                </a:moveTo>
                <a:lnTo>
                  <a:pt x="0" y="1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Freeform 205"/>
          <p:cNvSpPr>
            <a:spLocks/>
          </p:cNvSpPr>
          <p:nvPr/>
        </p:nvSpPr>
        <p:spPr bwMode="auto">
          <a:xfrm>
            <a:off x="4425950" y="3790950"/>
            <a:ext cx="96838" cy="26988"/>
          </a:xfrm>
          <a:custGeom>
            <a:avLst/>
            <a:gdLst>
              <a:gd name="T0" fmla="*/ 61 w 61"/>
              <a:gd name="T1" fmla="*/ 0 h 17"/>
              <a:gd name="T2" fmla="*/ 0 w 61"/>
              <a:gd name="T3" fmla="*/ 8 h 17"/>
              <a:gd name="T4" fmla="*/ 61 w 61"/>
              <a:gd name="T5" fmla="*/ 17 h 17"/>
              <a:gd name="T6" fmla="*/ 61 w 61"/>
              <a:gd name="T7" fmla="*/ 8 h 17"/>
              <a:gd name="T8" fmla="*/ 61 w 61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17"/>
              <a:gd name="T17" fmla="*/ 61 w 6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17">
                <a:moveTo>
                  <a:pt x="61" y="0"/>
                </a:moveTo>
                <a:lnTo>
                  <a:pt x="0" y="8"/>
                </a:lnTo>
                <a:lnTo>
                  <a:pt x="61" y="17"/>
                </a:lnTo>
                <a:lnTo>
                  <a:pt x="61" y="8"/>
                </a:ln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206"/>
          <p:cNvSpPr>
            <a:spLocks noChangeShapeType="1"/>
          </p:cNvSpPr>
          <p:nvPr/>
        </p:nvSpPr>
        <p:spPr bwMode="auto">
          <a:xfrm>
            <a:off x="4522788" y="3803650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207"/>
          <p:cNvSpPr>
            <a:spLocks/>
          </p:cNvSpPr>
          <p:nvPr/>
        </p:nvSpPr>
        <p:spPr bwMode="auto">
          <a:xfrm>
            <a:off x="3346450" y="3790950"/>
            <a:ext cx="82550" cy="26988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208"/>
          <p:cNvSpPr>
            <a:spLocks/>
          </p:cNvSpPr>
          <p:nvPr/>
        </p:nvSpPr>
        <p:spPr bwMode="auto">
          <a:xfrm>
            <a:off x="3346450" y="3790950"/>
            <a:ext cx="82550" cy="26988"/>
          </a:xfrm>
          <a:custGeom>
            <a:avLst/>
            <a:gdLst>
              <a:gd name="T0" fmla="*/ 52 w 52"/>
              <a:gd name="T1" fmla="*/ 0 h 17"/>
              <a:gd name="T2" fmla="*/ 0 w 52"/>
              <a:gd name="T3" fmla="*/ 8 h 17"/>
              <a:gd name="T4" fmla="*/ 52 w 52"/>
              <a:gd name="T5" fmla="*/ 17 h 17"/>
              <a:gd name="T6" fmla="*/ 52 w 52"/>
              <a:gd name="T7" fmla="*/ 8 h 17"/>
              <a:gd name="T8" fmla="*/ 52 w 52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17"/>
              <a:gd name="T17" fmla="*/ 52 w 5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17">
                <a:moveTo>
                  <a:pt x="52" y="0"/>
                </a:moveTo>
                <a:lnTo>
                  <a:pt x="0" y="8"/>
                </a:lnTo>
                <a:lnTo>
                  <a:pt x="52" y="17"/>
                </a:lnTo>
                <a:lnTo>
                  <a:pt x="52" y="8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209"/>
          <p:cNvSpPr>
            <a:spLocks noChangeShapeType="1"/>
          </p:cNvSpPr>
          <p:nvPr/>
        </p:nvSpPr>
        <p:spPr bwMode="auto">
          <a:xfrm>
            <a:off x="3443288" y="3803650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Freeform 210"/>
          <p:cNvSpPr>
            <a:spLocks/>
          </p:cNvSpPr>
          <p:nvPr/>
        </p:nvSpPr>
        <p:spPr bwMode="auto">
          <a:xfrm>
            <a:off x="3983038" y="4205288"/>
            <a:ext cx="26987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211"/>
          <p:cNvSpPr>
            <a:spLocks/>
          </p:cNvSpPr>
          <p:nvPr/>
        </p:nvSpPr>
        <p:spPr bwMode="auto">
          <a:xfrm>
            <a:off x="3983038" y="4205288"/>
            <a:ext cx="26987" cy="82550"/>
          </a:xfrm>
          <a:custGeom>
            <a:avLst/>
            <a:gdLst>
              <a:gd name="T0" fmla="*/ 0 w 17"/>
              <a:gd name="T1" fmla="*/ 0 h 52"/>
              <a:gd name="T2" fmla="*/ 8 w 17"/>
              <a:gd name="T3" fmla="*/ 52 h 52"/>
              <a:gd name="T4" fmla="*/ 17 w 17"/>
              <a:gd name="T5" fmla="*/ 0 h 52"/>
              <a:gd name="T6" fmla="*/ 8 w 17"/>
              <a:gd name="T7" fmla="*/ 0 h 52"/>
              <a:gd name="T8" fmla="*/ 0 w 17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2"/>
              <a:gd name="T17" fmla="*/ 17 w 17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2">
                <a:moveTo>
                  <a:pt x="0" y="0"/>
                </a:moveTo>
                <a:lnTo>
                  <a:pt x="8" y="52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212"/>
          <p:cNvSpPr>
            <a:spLocks noChangeShapeType="1"/>
          </p:cNvSpPr>
          <p:nvPr/>
        </p:nvSpPr>
        <p:spPr bwMode="auto">
          <a:xfrm flipV="1">
            <a:off x="3995738" y="4052888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213"/>
          <p:cNvSpPr>
            <a:spLocks/>
          </p:cNvSpPr>
          <p:nvPr/>
        </p:nvSpPr>
        <p:spPr bwMode="auto">
          <a:xfrm>
            <a:off x="3733800" y="3444875"/>
            <a:ext cx="26988" cy="96838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Freeform 214"/>
          <p:cNvSpPr>
            <a:spLocks/>
          </p:cNvSpPr>
          <p:nvPr/>
        </p:nvSpPr>
        <p:spPr bwMode="auto">
          <a:xfrm>
            <a:off x="3733800" y="3444875"/>
            <a:ext cx="26988" cy="96838"/>
          </a:xfrm>
          <a:custGeom>
            <a:avLst/>
            <a:gdLst>
              <a:gd name="T0" fmla="*/ 0 w 17"/>
              <a:gd name="T1" fmla="*/ 0 h 61"/>
              <a:gd name="T2" fmla="*/ 9 w 17"/>
              <a:gd name="T3" fmla="*/ 61 h 61"/>
              <a:gd name="T4" fmla="*/ 17 w 17"/>
              <a:gd name="T5" fmla="*/ 0 h 61"/>
              <a:gd name="T6" fmla="*/ 9 w 17"/>
              <a:gd name="T7" fmla="*/ 0 h 61"/>
              <a:gd name="T8" fmla="*/ 0 w 17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61"/>
              <a:gd name="T17" fmla="*/ 17 w 17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61">
                <a:moveTo>
                  <a:pt x="0" y="0"/>
                </a:moveTo>
                <a:lnTo>
                  <a:pt x="9" y="61"/>
                </a:lnTo>
                <a:lnTo>
                  <a:pt x="1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216"/>
          <p:cNvSpPr>
            <a:spLocks/>
          </p:cNvSpPr>
          <p:nvPr/>
        </p:nvSpPr>
        <p:spPr bwMode="auto">
          <a:xfrm>
            <a:off x="4232275" y="3444875"/>
            <a:ext cx="26988" cy="96838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217"/>
          <p:cNvSpPr>
            <a:spLocks/>
          </p:cNvSpPr>
          <p:nvPr/>
        </p:nvSpPr>
        <p:spPr bwMode="auto">
          <a:xfrm>
            <a:off x="4232275" y="3444875"/>
            <a:ext cx="26988" cy="96838"/>
          </a:xfrm>
          <a:custGeom>
            <a:avLst/>
            <a:gdLst>
              <a:gd name="T0" fmla="*/ 0 w 17"/>
              <a:gd name="T1" fmla="*/ 0 h 61"/>
              <a:gd name="T2" fmla="*/ 8 w 17"/>
              <a:gd name="T3" fmla="*/ 61 h 61"/>
              <a:gd name="T4" fmla="*/ 17 w 17"/>
              <a:gd name="T5" fmla="*/ 0 h 61"/>
              <a:gd name="T6" fmla="*/ 8 w 17"/>
              <a:gd name="T7" fmla="*/ 0 h 61"/>
              <a:gd name="T8" fmla="*/ 0 w 17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61"/>
              <a:gd name="T17" fmla="*/ 17 w 17"/>
              <a:gd name="T18" fmla="*/ 61 h 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61">
                <a:moveTo>
                  <a:pt x="0" y="0"/>
                </a:moveTo>
                <a:lnTo>
                  <a:pt x="8" y="61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Rectangle 219"/>
          <p:cNvSpPr>
            <a:spLocks noChangeArrowheads="1"/>
          </p:cNvSpPr>
          <p:nvPr/>
        </p:nvSpPr>
        <p:spPr bwMode="auto">
          <a:xfrm>
            <a:off x="3748088" y="3638550"/>
            <a:ext cx="5191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Full 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5" name="Rectangle 220"/>
          <p:cNvSpPr>
            <a:spLocks noChangeArrowheads="1"/>
          </p:cNvSpPr>
          <p:nvPr/>
        </p:nvSpPr>
        <p:spPr bwMode="auto">
          <a:xfrm>
            <a:off x="3886200" y="3776663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(F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6" name="Rectangle 221"/>
          <p:cNvSpPr>
            <a:spLocks noChangeArrowheads="1"/>
          </p:cNvSpPr>
          <p:nvPr/>
        </p:nvSpPr>
        <p:spPr bwMode="auto">
          <a:xfrm>
            <a:off x="3983038" y="3776663"/>
            <a:ext cx="1349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A)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7" name="Rectangle 222"/>
          <p:cNvSpPr>
            <a:spLocks noChangeArrowheads="1"/>
          </p:cNvSpPr>
          <p:nvPr/>
        </p:nvSpPr>
        <p:spPr bwMode="auto">
          <a:xfrm>
            <a:off x="4729163" y="367982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8" name="Rectangle 223"/>
          <p:cNvSpPr>
            <a:spLocks noChangeArrowheads="1"/>
          </p:cNvSpPr>
          <p:nvPr/>
        </p:nvSpPr>
        <p:spPr bwMode="auto">
          <a:xfrm>
            <a:off x="4784725" y="37623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29" name="Rectangle 228"/>
          <p:cNvSpPr>
            <a:spLocks noChangeArrowheads="1"/>
          </p:cNvSpPr>
          <p:nvPr/>
        </p:nvSpPr>
        <p:spPr bwMode="auto">
          <a:xfrm>
            <a:off x="3041650" y="367982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0" name="Rectangle 229"/>
          <p:cNvSpPr>
            <a:spLocks noChangeArrowheads="1"/>
          </p:cNvSpPr>
          <p:nvPr/>
        </p:nvSpPr>
        <p:spPr bwMode="auto">
          <a:xfrm>
            <a:off x="3097213" y="37623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1" name="Rectangle 230"/>
          <p:cNvSpPr>
            <a:spLocks noChangeArrowheads="1"/>
          </p:cNvSpPr>
          <p:nvPr/>
        </p:nvSpPr>
        <p:spPr bwMode="auto">
          <a:xfrm>
            <a:off x="3221038" y="3762375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2" name="Rectangle 231"/>
          <p:cNvSpPr>
            <a:spLocks noChangeArrowheads="1"/>
          </p:cNvSpPr>
          <p:nvPr/>
        </p:nvSpPr>
        <p:spPr bwMode="auto">
          <a:xfrm>
            <a:off x="3152775" y="3762375"/>
            <a:ext cx="571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+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3" name="Rectangle 232"/>
          <p:cNvSpPr>
            <a:spLocks noChangeArrowheads="1"/>
          </p:cNvSpPr>
          <p:nvPr/>
        </p:nvSpPr>
        <p:spPr bwMode="auto">
          <a:xfrm>
            <a:off x="3941763" y="4275138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4" name="Rectangle 233"/>
          <p:cNvSpPr>
            <a:spLocks noChangeArrowheads="1"/>
          </p:cNvSpPr>
          <p:nvPr/>
        </p:nvSpPr>
        <p:spPr bwMode="auto">
          <a:xfrm>
            <a:off x="3995738" y="43719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7435" name="Rectangle 234"/>
          <p:cNvSpPr>
            <a:spLocks noChangeArrowheads="1"/>
          </p:cNvSpPr>
          <p:nvPr/>
        </p:nvSpPr>
        <p:spPr bwMode="auto">
          <a:xfrm>
            <a:off x="3581400" y="3554413"/>
            <a:ext cx="830263" cy="4984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7436" name="Text Box 303"/>
          <p:cNvSpPr txBox="1">
            <a:spLocks noChangeArrowheads="1"/>
          </p:cNvSpPr>
          <p:nvPr/>
        </p:nvSpPr>
        <p:spPr bwMode="auto">
          <a:xfrm>
            <a:off x="2584450" y="1431925"/>
            <a:ext cx="6397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Sum</a:t>
            </a:r>
          </a:p>
        </p:txBody>
      </p:sp>
      <p:sp>
        <p:nvSpPr>
          <p:cNvPr id="17437" name="Text Box 304"/>
          <p:cNvSpPr txBox="1">
            <a:spLocks noChangeArrowheads="1"/>
          </p:cNvSpPr>
          <p:nvPr/>
        </p:nvSpPr>
        <p:spPr bwMode="auto">
          <a:xfrm>
            <a:off x="5859463" y="1482725"/>
            <a:ext cx="7778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Carry</a:t>
            </a:r>
          </a:p>
        </p:txBody>
      </p:sp>
      <p:grpSp>
        <p:nvGrpSpPr>
          <p:cNvPr id="2" name="Group 309"/>
          <p:cNvGrpSpPr>
            <a:grpSpLocks/>
          </p:cNvGrpSpPr>
          <p:nvPr/>
        </p:nvGrpSpPr>
        <p:grpSpPr bwMode="auto">
          <a:xfrm>
            <a:off x="2570163" y="1746250"/>
            <a:ext cx="4078287" cy="1698625"/>
            <a:chOff x="1619" y="1100"/>
            <a:chExt cx="2569" cy="1070"/>
          </a:xfrm>
        </p:grpSpPr>
        <p:sp>
          <p:nvSpPr>
            <p:cNvPr id="17441" name="Line 215"/>
            <p:cNvSpPr>
              <a:spLocks noChangeShapeType="1"/>
            </p:cNvSpPr>
            <p:nvPr/>
          </p:nvSpPr>
          <p:spPr bwMode="auto">
            <a:xfrm flipV="1">
              <a:off x="2361" y="2082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218"/>
            <p:cNvSpPr>
              <a:spLocks noChangeShapeType="1"/>
            </p:cNvSpPr>
            <p:nvPr/>
          </p:nvSpPr>
          <p:spPr bwMode="auto">
            <a:xfrm flipV="1">
              <a:off x="2674" y="2082"/>
              <a:ext cx="1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224"/>
            <p:cNvSpPr>
              <a:spLocks noChangeArrowheads="1"/>
            </p:cNvSpPr>
            <p:nvPr/>
          </p:nvSpPr>
          <p:spPr bwMode="auto">
            <a:xfrm>
              <a:off x="2657" y="194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4" name="Rectangle 225"/>
            <p:cNvSpPr>
              <a:spLocks noChangeArrowheads="1"/>
            </p:cNvSpPr>
            <p:nvPr/>
          </p:nvSpPr>
          <p:spPr bwMode="auto">
            <a:xfrm>
              <a:off x="2692" y="199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5" name="Rectangle 226"/>
            <p:cNvSpPr>
              <a:spLocks noChangeArrowheads="1"/>
            </p:cNvSpPr>
            <p:nvPr/>
          </p:nvSpPr>
          <p:spPr bwMode="auto">
            <a:xfrm>
              <a:off x="2334" y="194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6" name="Rectangle 227"/>
            <p:cNvSpPr>
              <a:spLocks noChangeArrowheads="1"/>
            </p:cNvSpPr>
            <p:nvPr/>
          </p:nvSpPr>
          <p:spPr bwMode="auto">
            <a:xfrm>
              <a:off x="2369" y="199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47" name="Freeform 235"/>
            <p:cNvSpPr>
              <a:spLocks/>
            </p:cNvSpPr>
            <p:nvPr/>
          </p:nvSpPr>
          <p:spPr bwMode="auto">
            <a:xfrm>
              <a:off x="3233" y="1298"/>
              <a:ext cx="209" cy="200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236"/>
            <p:cNvSpPr>
              <a:spLocks noChangeShapeType="1"/>
            </p:cNvSpPr>
            <p:nvPr/>
          </p:nvSpPr>
          <p:spPr bwMode="auto">
            <a:xfrm flipH="1">
              <a:off x="3084" y="1455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237"/>
            <p:cNvSpPr>
              <a:spLocks noChangeShapeType="1"/>
            </p:cNvSpPr>
            <p:nvPr/>
          </p:nvSpPr>
          <p:spPr bwMode="auto">
            <a:xfrm flipH="1">
              <a:off x="3084" y="1455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Line 238"/>
            <p:cNvSpPr>
              <a:spLocks noChangeShapeType="1"/>
            </p:cNvSpPr>
            <p:nvPr/>
          </p:nvSpPr>
          <p:spPr bwMode="auto">
            <a:xfrm flipH="1">
              <a:off x="3084" y="1341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ine 239"/>
            <p:cNvSpPr>
              <a:spLocks noChangeShapeType="1"/>
            </p:cNvSpPr>
            <p:nvPr/>
          </p:nvSpPr>
          <p:spPr bwMode="auto">
            <a:xfrm flipH="1">
              <a:off x="3084" y="1341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Freeform 240"/>
            <p:cNvSpPr>
              <a:spLocks/>
            </p:cNvSpPr>
            <p:nvPr/>
          </p:nvSpPr>
          <p:spPr bwMode="auto">
            <a:xfrm>
              <a:off x="3241" y="1617"/>
              <a:ext cx="209" cy="196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241"/>
            <p:cNvSpPr>
              <a:spLocks noChangeShapeType="1"/>
            </p:cNvSpPr>
            <p:nvPr/>
          </p:nvSpPr>
          <p:spPr bwMode="auto">
            <a:xfrm flipH="1">
              <a:off x="3084" y="1769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242"/>
            <p:cNvSpPr>
              <a:spLocks noChangeShapeType="1"/>
            </p:cNvSpPr>
            <p:nvPr/>
          </p:nvSpPr>
          <p:spPr bwMode="auto">
            <a:xfrm flipH="1">
              <a:off x="3084" y="1769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243"/>
            <p:cNvSpPr>
              <a:spLocks noChangeShapeType="1"/>
            </p:cNvSpPr>
            <p:nvPr/>
          </p:nvSpPr>
          <p:spPr bwMode="auto">
            <a:xfrm flipH="1">
              <a:off x="3084" y="1655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244"/>
            <p:cNvSpPr>
              <a:spLocks noChangeShapeType="1"/>
            </p:cNvSpPr>
            <p:nvPr/>
          </p:nvSpPr>
          <p:spPr bwMode="auto">
            <a:xfrm flipH="1">
              <a:off x="3084" y="1655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Freeform 245"/>
            <p:cNvSpPr>
              <a:spLocks/>
            </p:cNvSpPr>
            <p:nvPr/>
          </p:nvSpPr>
          <p:spPr bwMode="auto">
            <a:xfrm>
              <a:off x="3236" y="1925"/>
              <a:ext cx="209" cy="201"/>
            </a:xfrm>
            <a:custGeom>
              <a:avLst/>
              <a:gdLst>
                <a:gd name="T0" fmla="*/ 12 w 24"/>
                <a:gd name="T1" fmla="*/ 0 h 24"/>
                <a:gd name="T2" fmla="*/ 7 w 24"/>
                <a:gd name="T3" fmla="*/ 1 h 24"/>
                <a:gd name="T4" fmla="*/ 4 w 24"/>
                <a:gd name="T5" fmla="*/ 4 h 24"/>
                <a:gd name="T6" fmla="*/ 1 w 24"/>
                <a:gd name="T7" fmla="*/ 7 h 24"/>
                <a:gd name="T8" fmla="*/ 0 w 24"/>
                <a:gd name="T9" fmla="*/ 12 h 24"/>
                <a:gd name="T10" fmla="*/ 1 w 24"/>
                <a:gd name="T11" fmla="*/ 16 h 24"/>
                <a:gd name="T12" fmla="*/ 4 w 24"/>
                <a:gd name="T13" fmla="*/ 20 h 24"/>
                <a:gd name="T14" fmla="*/ 7 w 24"/>
                <a:gd name="T15" fmla="*/ 23 h 24"/>
                <a:gd name="T16" fmla="*/ 12 w 24"/>
                <a:gd name="T17" fmla="*/ 24 h 24"/>
                <a:gd name="T18" fmla="*/ 16 w 24"/>
                <a:gd name="T19" fmla="*/ 23 h 24"/>
                <a:gd name="T20" fmla="*/ 20 w 24"/>
                <a:gd name="T21" fmla="*/ 20 h 24"/>
                <a:gd name="T22" fmla="*/ 23 w 24"/>
                <a:gd name="T23" fmla="*/ 16 h 24"/>
                <a:gd name="T24" fmla="*/ 24 w 24"/>
                <a:gd name="T25" fmla="*/ 12 h 24"/>
                <a:gd name="T26" fmla="*/ 23 w 24"/>
                <a:gd name="T27" fmla="*/ 7 h 24"/>
                <a:gd name="T28" fmla="*/ 20 w 24"/>
                <a:gd name="T29" fmla="*/ 4 h 24"/>
                <a:gd name="T30" fmla="*/ 16 w 24"/>
                <a:gd name="T31" fmla="*/ 1 h 24"/>
                <a:gd name="T32" fmla="*/ 12 w 24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24"/>
                <a:gd name="T53" fmla="*/ 24 w 24"/>
                <a:gd name="T54" fmla="*/ 24 h 2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24">
                  <a:moveTo>
                    <a:pt x="12" y="0"/>
                  </a:move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246"/>
            <p:cNvSpPr>
              <a:spLocks noChangeShapeType="1"/>
            </p:cNvSpPr>
            <p:nvPr/>
          </p:nvSpPr>
          <p:spPr bwMode="auto">
            <a:xfrm flipH="1">
              <a:off x="3084" y="2082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247"/>
            <p:cNvSpPr>
              <a:spLocks noChangeShapeType="1"/>
            </p:cNvSpPr>
            <p:nvPr/>
          </p:nvSpPr>
          <p:spPr bwMode="auto">
            <a:xfrm flipH="1">
              <a:off x="3084" y="2082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Line 248"/>
            <p:cNvSpPr>
              <a:spLocks noChangeShapeType="1"/>
            </p:cNvSpPr>
            <p:nvPr/>
          </p:nvSpPr>
          <p:spPr bwMode="auto">
            <a:xfrm flipH="1">
              <a:off x="3084" y="1969"/>
              <a:ext cx="122" cy="1"/>
            </a:xfrm>
            <a:prstGeom prst="line">
              <a:avLst/>
            </a:prstGeom>
            <a:noFill/>
            <a:ln w="142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Line 249"/>
            <p:cNvSpPr>
              <a:spLocks noChangeShapeType="1"/>
            </p:cNvSpPr>
            <p:nvPr/>
          </p:nvSpPr>
          <p:spPr bwMode="auto">
            <a:xfrm flipH="1">
              <a:off x="3084" y="1969"/>
              <a:ext cx="12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Line 250"/>
            <p:cNvSpPr>
              <a:spLocks noChangeShapeType="1"/>
            </p:cNvSpPr>
            <p:nvPr/>
          </p:nvSpPr>
          <p:spPr bwMode="auto">
            <a:xfrm>
              <a:off x="3581" y="1655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Line 251"/>
            <p:cNvSpPr>
              <a:spLocks noChangeShapeType="1"/>
            </p:cNvSpPr>
            <p:nvPr/>
          </p:nvSpPr>
          <p:spPr bwMode="auto">
            <a:xfrm>
              <a:off x="3581" y="1769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252"/>
            <p:cNvSpPr>
              <a:spLocks noChangeShapeType="1"/>
            </p:cNvSpPr>
            <p:nvPr/>
          </p:nvSpPr>
          <p:spPr bwMode="auto">
            <a:xfrm flipH="1">
              <a:off x="3938" y="1716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Freeform 253"/>
            <p:cNvSpPr>
              <a:spLocks/>
            </p:cNvSpPr>
            <p:nvPr/>
          </p:nvSpPr>
          <p:spPr bwMode="auto">
            <a:xfrm>
              <a:off x="3677" y="1612"/>
              <a:ext cx="261" cy="104"/>
            </a:xfrm>
            <a:custGeom>
              <a:avLst/>
              <a:gdLst>
                <a:gd name="T0" fmla="*/ 0 w 30"/>
                <a:gd name="T1" fmla="*/ 0 h 12"/>
                <a:gd name="T2" fmla="*/ 4 w 30"/>
                <a:gd name="T3" fmla="*/ 0 h 12"/>
                <a:gd name="T4" fmla="*/ 13 w 30"/>
                <a:gd name="T5" fmla="*/ 0 h 12"/>
                <a:gd name="T6" fmla="*/ 14 w 30"/>
                <a:gd name="T7" fmla="*/ 0 h 12"/>
                <a:gd name="T8" fmla="*/ 15 w 30"/>
                <a:gd name="T9" fmla="*/ 0 h 12"/>
                <a:gd name="T10" fmla="*/ 16 w 30"/>
                <a:gd name="T11" fmla="*/ 0 h 12"/>
                <a:gd name="T12" fmla="*/ 16 w 30"/>
                <a:gd name="T13" fmla="*/ 0 h 12"/>
                <a:gd name="T14" fmla="*/ 17 w 30"/>
                <a:gd name="T15" fmla="*/ 0 h 12"/>
                <a:gd name="T16" fmla="*/ 18 w 30"/>
                <a:gd name="T17" fmla="*/ 1 h 12"/>
                <a:gd name="T18" fmla="*/ 19 w 30"/>
                <a:gd name="T19" fmla="*/ 1 h 12"/>
                <a:gd name="T20" fmla="*/ 20 w 30"/>
                <a:gd name="T21" fmla="*/ 2 h 12"/>
                <a:gd name="T22" fmla="*/ 21 w 30"/>
                <a:gd name="T23" fmla="*/ 2 h 12"/>
                <a:gd name="T24" fmla="*/ 22 w 30"/>
                <a:gd name="T25" fmla="*/ 2 h 12"/>
                <a:gd name="T26" fmla="*/ 22 w 30"/>
                <a:gd name="T27" fmla="*/ 3 h 12"/>
                <a:gd name="T28" fmla="*/ 23 w 30"/>
                <a:gd name="T29" fmla="*/ 3 h 12"/>
                <a:gd name="T30" fmla="*/ 23 w 30"/>
                <a:gd name="T31" fmla="*/ 4 h 12"/>
                <a:gd name="T32" fmla="*/ 24 w 30"/>
                <a:gd name="T33" fmla="*/ 4 h 12"/>
                <a:gd name="T34" fmla="*/ 24 w 30"/>
                <a:gd name="T35" fmla="*/ 4 h 12"/>
                <a:gd name="T36" fmla="*/ 25 w 30"/>
                <a:gd name="T37" fmla="*/ 5 h 12"/>
                <a:gd name="T38" fmla="*/ 25 w 30"/>
                <a:gd name="T39" fmla="*/ 5 h 12"/>
                <a:gd name="T40" fmla="*/ 26 w 30"/>
                <a:gd name="T41" fmla="*/ 6 h 12"/>
                <a:gd name="T42" fmla="*/ 27 w 30"/>
                <a:gd name="T43" fmla="*/ 6 h 12"/>
                <a:gd name="T44" fmla="*/ 27 w 30"/>
                <a:gd name="T45" fmla="*/ 7 h 12"/>
                <a:gd name="T46" fmla="*/ 28 w 30"/>
                <a:gd name="T47" fmla="*/ 8 h 12"/>
                <a:gd name="T48" fmla="*/ 28 w 30"/>
                <a:gd name="T49" fmla="*/ 9 h 12"/>
                <a:gd name="T50" fmla="*/ 29 w 30"/>
                <a:gd name="T51" fmla="*/ 10 h 12"/>
                <a:gd name="T52" fmla="*/ 30 w 30"/>
                <a:gd name="T53" fmla="*/ 11 h 12"/>
                <a:gd name="T54" fmla="*/ 30 w 30"/>
                <a:gd name="T55" fmla="*/ 12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0"/>
                  </a:moveTo>
                  <a:lnTo>
                    <a:pt x="4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29" y="10"/>
                  </a:lnTo>
                  <a:lnTo>
                    <a:pt x="30" y="11"/>
                  </a:lnTo>
                  <a:lnTo>
                    <a:pt x="3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Freeform 254"/>
            <p:cNvSpPr>
              <a:spLocks/>
            </p:cNvSpPr>
            <p:nvPr/>
          </p:nvSpPr>
          <p:spPr bwMode="auto">
            <a:xfrm>
              <a:off x="3677" y="1716"/>
              <a:ext cx="261" cy="96"/>
            </a:xfrm>
            <a:custGeom>
              <a:avLst/>
              <a:gdLst>
                <a:gd name="T0" fmla="*/ 0 w 30"/>
                <a:gd name="T1" fmla="*/ 11 h 11"/>
                <a:gd name="T2" fmla="*/ 4 w 30"/>
                <a:gd name="T3" fmla="*/ 11 h 11"/>
                <a:gd name="T4" fmla="*/ 13 w 30"/>
                <a:gd name="T5" fmla="*/ 11 h 11"/>
                <a:gd name="T6" fmla="*/ 14 w 30"/>
                <a:gd name="T7" fmla="*/ 11 h 11"/>
                <a:gd name="T8" fmla="*/ 15 w 30"/>
                <a:gd name="T9" fmla="*/ 11 h 11"/>
                <a:gd name="T10" fmla="*/ 16 w 30"/>
                <a:gd name="T11" fmla="*/ 11 h 11"/>
                <a:gd name="T12" fmla="*/ 16 w 30"/>
                <a:gd name="T13" fmla="*/ 11 h 11"/>
                <a:gd name="T14" fmla="*/ 17 w 30"/>
                <a:gd name="T15" fmla="*/ 11 h 11"/>
                <a:gd name="T16" fmla="*/ 18 w 30"/>
                <a:gd name="T17" fmla="*/ 10 h 11"/>
                <a:gd name="T18" fmla="*/ 19 w 30"/>
                <a:gd name="T19" fmla="*/ 10 h 11"/>
                <a:gd name="T20" fmla="*/ 20 w 30"/>
                <a:gd name="T21" fmla="*/ 10 h 11"/>
                <a:gd name="T22" fmla="*/ 21 w 30"/>
                <a:gd name="T23" fmla="*/ 9 h 11"/>
                <a:gd name="T24" fmla="*/ 22 w 30"/>
                <a:gd name="T25" fmla="*/ 9 h 11"/>
                <a:gd name="T26" fmla="*/ 22 w 30"/>
                <a:gd name="T27" fmla="*/ 8 h 11"/>
                <a:gd name="T28" fmla="*/ 23 w 30"/>
                <a:gd name="T29" fmla="*/ 8 h 11"/>
                <a:gd name="T30" fmla="*/ 23 w 30"/>
                <a:gd name="T31" fmla="*/ 8 h 11"/>
                <a:gd name="T32" fmla="*/ 24 w 30"/>
                <a:gd name="T33" fmla="*/ 7 h 11"/>
                <a:gd name="T34" fmla="*/ 24 w 30"/>
                <a:gd name="T35" fmla="*/ 7 h 11"/>
                <a:gd name="T36" fmla="*/ 25 w 30"/>
                <a:gd name="T37" fmla="*/ 7 h 11"/>
                <a:gd name="T38" fmla="*/ 25 w 30"/>
                <a:gd name="T39" fmla="*/ 6 h 11"/>
                <a:gd name="T40" fmla="*/ 26 w 30"/>
                <a:gd name="T41" fmla="*/ 5 h 11"/>
                <a:gd name="T42" fmla="*/ 27 w 30"/>
                <a:gd name="T43" fmla="*/ 5 h 11"/>
                <a:gd name="T44" fmla="*/ 27 w 30"/>
                <a:gd name="T45" fmla="*/ 4 h 11"/>
                <a:gd name="T46" fmla="*/ 28 w 30"/>
                <a:gd name="T47" fmla="*/ 3 h 11"/>
                <a:gd name="T48" fmla="*/ 28 w 30"/>
                <a:gd name="T49" fmla="*/ 2 h 11"/>
                <a:gd name="T50" fmla="*/ 29 w 30"/>
                <a:gd name="T51" fmla="*/ 1 h 11"/>
                <a:gd name="T52" fmla="*/ 30 w 30"/>
                <a:gd name="T53" fmla="*/ 0 h 11"/>
                <a:gd name="T54" fmla="*/ 30 w 30"/>
                <a:gd name="T55" fmla="*/ 0 h 1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1"/>
                <a:gd name="T86" fmla="*/ 30 w 30"/>
                <a:gd name="T87" fmla="*/ 11 h 1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1">
                  <a:moveTo>
                    <a:pt x="0" y="11"/>
                  </a:moveTo>
                  <a:lnTo>
                    <a:pt x="4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9" y="1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Freeform 255"/>
            <p:cNvSpPr>
              <a:spLocks/>
            </p:cNvSpPr>
            <p:nvPr/>
          </p:nvSpPr>
          <p:spPr bwMode="auto">
            <a:xfrm>
              <a:off x="3677" y="1612"/>
              <a:ext cx="26" cy="104"/>
            </a:xfrm>
            <a:custGeom>
              <a:avLst/>
              <a:gdLst>
                <a:gd name="T0" fmla="*/ 0 w 3"/>
                <a:gd name="T1" fmla="*/ 0 h 12"/>
                <a:gd name="T2" fmla="*/ 1 w 3"/>
                <a:gd name="T3" fmla="*/ 1 h 12"/>
                <a:gd name="T4" fmla="*/ 1 w 3"/>
                <a:gd name="T5" fmla="*/ 2 h 12"/>
                <a:gd name="T6" fmla="*/ 1 w 3"/>
                <a:gd name="T7" fmla="*/ 3 h 12"/>
                <a:gd name="T8" fmla="*/ 2 w 3"/>
                <a:gd name="T9" fmla="*/ 4 h 12"/>
                <a:gd name="T10" fmla="*/ 2 w 3"/>
                <a:gd name="T11" fmla="*/ 4 h 12"/>
                <a:gd name="T12" fmla="*/ 2 w 3"/>
                <a:gd name="T13" fmla="*/ 5 h 12"/>
                <a:gd name="T14" fmla="*/ 3 w 3"/>
                <a:gd name="T15" fmla="*/ 6 h 12"/>
                <a:gd name="T16" fmla="*/ 3 w 3"/>
                <a:gd name="T17" fmla="*/ 7 h 12"/>
                <a:gd name="T18" fmla="*/ 3 w 3"/>
                <a:gd name="T19" fmla="*/ 8 h 12"/>
                <a:gd name="T20" fmla="*/ 3 w 3"/>
                <a:gd name="T21" fmla="*/ 9 h 12"/>
                <a:gd name="T22" fmla="*/ 3 w 3"/>
                <a:gd name="T23" fmla="*/ 10 h 12"/>
                <a:gd name="T24" fmla="*/ 3 w 3"/>
                <a:gd name="T25" fmla="*/ 10 h 12"/>
                <a:gd name="T26" fmla="*/ 3 w 3"/>
                <a:gd name="T27" fmla="*/ 11 h 12"/>
                <a:gd name="T28" fmla="*/ 3 w 3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"/>
                <a:gd name="T46" fmla="*/ 0 h 12"/>
                <a:gd name="T47" fmla="*/ 3 w 3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" h="12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Freeform 256"/>
            <p:cNvSpPr>
              <a:spLocks/>
            </p:cNvSpPr>
            <p:nvPr/>
          </p:nvSpPr>
          <p:spPr bwMode="auto">
            <a:xfrm>
              <a:off x="3677" y="1716"/>
              <a:ext cx="26" cy="96"/>
            </a:xfrm>
            <a:custGeom>
              <a:avLst/>
              <a:gdLst>
                <a:gd name="T0" fmla="*/ 0 w 3"/>
                <a:gd name="T1" fmla="*/ 11 h 11"/>
                <a:gd name="T2" fmla="*/ 1 w 3"/>
                <a:gd name="T3" fmla="*/ 10 h 11"/>
                <a:gd name="T4" fmla="*/ 1 w 3"/>
                <a:gd name="T5" fmla="*/ 9 h 11"/>
                <a:gd name="T6" fmla="*/ 1 w 3"/>
                <a:gd name="T7" fmla="*/ 9 h 11"/>
                <a:gd name="T8" fmla="*/ 2 w 3"/>
                <a:gd name="T9" fmla="*/ 8 h 11"/>
                <a:gd name="T10" fmla="*/ 2 w 3"/>
                <a:gd name="T11" fmla="*/ 7 h 11"/>
                <a:gd name="T12" fmla="*/ 2 w 3"/>
                <a:gd name="T13" fmla="*/ 6 h 11"/>
                <a:gd name="T14" fmla="*/ 3 w 3"/>
                <a:gd name="T15" fmla="*/ 5 h 11"/>
                <a:gd name="T16" fmla="*/ 3 w 3"/>
                <a:gd name="T17" fmla="*/ 4 h 11"/>
                <a:gd name="T18" fmla="*/ 3 w 3"/>
                <a:gd name="T19" fmla="*/ 3 h 11"/>
                <a:gd name="T20" fmla="*/ 3 w 3"/>
                <a:gd name="T21" fmla="*/ 2 h 11"/>
                <a:gd name="T22" fmla="*/ 3 w 3"/>
                <a:gd name="T23" fmla="*/ 2 h 11"/>
                <a:gd name="T24" fmla="*/ 3 w 3"/>
                <a:gd name="T25" fmla="*/ 1 h 11"/>
                <a:gd name="T26" fmla="*/ 3 w 3"/>
                <a:gd name="T27" fmla="*/ 1 h 11"/>
                <a:gd name="T28" fmla="*/ 3 w 3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"/>
                <a:gd name="T46" fmla="*/ 0 h 11"/>
                <a:gd name="T47" fmla="*/ 3 w 3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Line 257"/>
            <p:cNvSpPr>
              <a:spLocks noChangeShapeType="1"/>
            </p:cNvSpPr>
            <p:nvPr/>
          </p:nvSpPr>
          <p:spPr bwMode="auto">
            <a:xfrm>
              <a:off x="3450" y="1725"/>
              <a:ext cx="2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Freeform 258"/>
            <p:cNvSpPr>
              <a:spLocks/>
            </p:cNvSpPr>
            <p:nvPr/>
          </p:nvSpPr>
          <p:spPr bwMode="auto">
            <a:xfrm>
              <a:off x="3450" y="1394"/>
              <a:ext cx="131" cy="261"/>
            </a:xfrm>
            <a:custGeom>
              <a:avLst/>
              <a:gdLst>
                <a:gd name="T0" fmla="*/ 15 w 15"/>
                <a:gd name="T1" fmla="*/ 30 h 30"/>
                <a:gd name="T2" fmla="*/ 15 w 15"/>
                <a:gd name="T3" fmla="*/ 0 h 30"/>
                <a:gd name="T4" fmla="*/ 0 w 15"/>
                <a:gd name="T5" fmla="*/ 0 h 30"/>
                <a:gd name="T6" fmla="*/ 0 60000 65536"/>
                <a:gd name="T7" fmla="*/ 0 60000 65536"/>
                <a:gd name="T8" fmla="*/ 0 60000 65536"/>
                <a:gd name="T9" fmla="*/ 0 w 15"/>
                <a:gd name="T10" fmla="*/ 0 h 30"/>
                <a:gd name="T11" fmla="*/ 15 w 1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30">
                  <a:moveTo>
                    <a:pt x="15" y="30"/>
                  </a:move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Freeform 259"/>
            <p:cNvSpPr>
              <a:spLocks/>
            </p:cNvSpPr>
            <p:nvPr/>
          </p:nvSpPr>
          <p:spPr bwMode="auto">
            <a:xfrm>
              <a:off x="3450" y="1769"/>
              <a:ext cx="131" cy="261"/>
            </a:xfrm>
            <a:custGeom>
              <a:avLst/>
              <a:gdLst>
                <a:gd name="T0" fmla="*/ 15 w 15"/>
                <a:gd name="T1" fmla="*/ 0 h 30"/>
                <a:gd name="T2" fmla="*/ 15 w 15"/>
                <a:gd name="T3" fmla="*/ 30 h 30"/>
                <a:gd name="T4" fmla="*/ 0 w 15"/>
                <a:gd name="T5" fmla="*/ 30 h 30"/>
                <a:gd name="T6" fmla="*/ 0 60000 65536"/>
                <a:gd name="T7" fmla="*/ 0 60000 65536"/>
                <a:gd name="T8" fmla="*/ 0 60000 65536"/>
                <a:gd name="T9" fmla="*/ 0 w 15"/>
                <a:gd name="T10" fmla="*/ 0 h 30"/>
                <a:gd name="T11" fmla="*/ 15 w 15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30">
                  <a:moveTo>
                    <a:pt x="15" y="0"/>
                  </a:moveTo>
                  <a:lnTo>
                    <a:pt x="15" y="30"/>
                  </a:lnTo>
                  <a:lnTo>
                    <a:pt x="0" y="3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Rectangle 260"/>
            <p:cNvSpPr>
              <a:spLocks noChangeArrowheads="1"/>
            </p:cNvSpPr>
            <p:nvPr/>
          </p:nvSpPr>
          <p:spPr bwMode="auto">
            <a:xfrm>
              <a:off x="2988" y="13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3" name="Rectangle 261"/>
            <p:cNvSpPr>
              <a:spLocks noChangeArrowheads="1"/>
            </p:cNvSpPr>
            <p:nvPr/>
          </p:nvSpPr>
          <p:spPr bwMode="auto">
            <a:xfrm>
              <a:off x="3023" y="1438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4" name="Rectangle 262"/>
            <p:cNvSpPr>
              <a:spLocks noChangeArrowheads="1"/>
            </p:cNvSpPr>
            <p:nvPr/>
          </p:nvSpPr>
          <p:spPr bwMode="auto">
            <a:xfrm>
              <a:off x="2988" y="126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5" name="Rectangle 263"/>
            <p:cNvSpPr>
              <a:spLocks noChangeArrowheads="1"/>
            </p:cNvSpPr>
            <p:nvPr/>
          </p:nvSpPr>
          <p:spPr bwMode="auto">
            <a:xfrm>
              <a:off x="3023" y="131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6" name="Rectangle 264"/>
            <p:cNvSpPr>
              <a:spLocks noChangeArrowheads="1"/>
            </p:cNvSpPr>
            <p:nvPr/>
          </p:nvSpPr>
          <p:spPr bwMode="auto">
            <a:xfrm>
              <a:off x="2997" y="15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7" name="Rectangle 265"/>
            <p:cNvSpPr>
              <a:spLocks noChangeArrowheads="1"/>
            </p:cNvSpPr>
            <p:nvPr/>
          </p:nvSpPr>
          <p:spPr bwMode="auto">
            <a:xfrm>
              <a:off x="3032" y="162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8" name="Rectangle 266"/>
            <p:cNvSpPr>
              <a:spLocks noChangeArrowheads="1"/>
            </p:cNvSpPr>
            <p:nvPr/>
          </p:nvSpPr>
          <p:spPr bwMode="auto">
            <a:xfrm>
              <a:off x="2988" y="169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79" name="Rectangle 267"/>
            <p:cNvSpPr>
              <a:spLocks noChangeArrowheads="1"/>
            </p:cNvSpPr>
            <p:nvPr/>
          </p:nvSpPr>
          <p:spPr bwMode="auto">
            <a:xfrm>
              <a:off x="3032" y="1751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0" name="Rectangle 268"/>
            <p:cNvSpPr>
              <a:spLocks noChangeArrowheads="1"/>
            </p:cNvSpPr>
            <p:nvPr/>
          </p:nvSpPr>
          <p:spPr bwMode="auto">
            <a:xfrm>
              <a:off x="2988" y="201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1" name="Rectangle 269"/>
            <p:cNvSpPr>
              <a:spLocks noChangeArrowheads="1"/>
            </p:cNvSpPr>
            <p:nvPr/>
          </p:nvSpPr>
          <p:spPr bwMode="auto">
            <a:xfrm>
              <a:off x="3023" y="2065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2" name="Rectangle 270"/>
            <p:cNvSpPr>
              <a:spLocks noChangeArrowheads="1"/>
            </p:cNvSpPr>
            <p:nvPr/>
          </p:nvSpPr>
          <p:spPr bwMode="auto">
            <a:xfrm>
              <a:off x="2988" y="189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3" name="Rectangle 271"/>
            <p:cNvSpPr>
              <a:spLocks noChangeArrowheads="1"/>
            </p:cNvSpPr>
            <p:nvPr/>
          </p:nvSpPr>
          <p:spPr bwMode="auto">
            <a:xfrm>
              <a:off x="3023" y="195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4" name="Rectangle 272"/>
            <p:cNvSpPr>
              <a:spLocks noChangeArrowheads="1"/>
            </p:cNvSpPr>
            <p:nvPr/>
          </p:nvSpPr>
          <p:spPr bwMode="auto">
            <a:xfrm>
              <a:off x="1619" y="1464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5" name="Rectangle 273"/>
            <p:cNvSpPr>
              <a:spLocks noChangeArrowheads="1"/>
            </p:cNvSpPr>
            <p:nvPr/>
          </p:nvSpPr>
          <p:spPr bwMode="auto">
            <a:xfrm>
              <a:off x="1654" y="1516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6" name="Rectangle 274"/>
            <p:cNvSpPr>
              <a:spLocks noChangeArrowheads="1"/>
            </p:cNvSpPr>
            <p:nvPr/>
          </p:nvSpPr>
          <p:spPr bwMode="auto">
            <a:xfrm>
              <a:off x="1619" y="1830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7" name="Rectangle 275"/>
            <p:cNvSpPr>
              <a:spLocks noChangeArrowheads="1"/>
            </p:cNvSpPr>
            <p:nvPr/>
          </p:nvSpPr>
          <p:spPr bwMode="auto">
            <a:xfrm>
              <a:off x="1654" y="188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8" name="Rectangle 276"/>
            <p:cNvSpPr>
              <a:spLocks noChangeArrowheads="1"/>
            </p:cNvSpPr>
            <p:nvPr/>
          </p:nvSpPr>
          <p:spPr bwMode="auto">
            <a:xfrm>
              <a:off x="1619" y="164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89" name="Rectangle 277"/>
            <p:cNvSpPr>
              <a:spLocks noChangeArrowheads="1"/>
            </p:cNvSpPr>
            <p:nvPr/>
          </p:nvSpPr>
          <p:spPr bwMode="auto">
            <a:xfrm>
              <a:off x="1654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0" name="Rectangle 278"/>
            <p:cNvSpPr>
              <a:spLocks noChangeArrowheads="1"/>
            </p:cNvSpPr>
            <p:nvPr/>
          </p:nvSpPr>
          <p:spPr bwMode="auto">
            <a:xfrm>
              <a:off x="2361" y="1647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1" name="Rectangle 279"/>
            <p:cNvSpPr>
              <a:spLocks noChangeArrowheads="1"/>
            </p:cNvSpPr>
            <p:nvPr/>
          </p:nvSpPr>
          <p:spPr bwMode="auto">
            <a:xfrm>
              <a:off x="2395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2" name="Rectangle 280"/>
            <p:cNvSpPr>
              <a:spLocks noChangeArrowheads="1"/>
            </p:cNvSpPr>
            <p:nvPr/>
          </p:nvSpPr>
          <p:spPr bwMode="auto">
            <a:xfrm>
              <a:off x="4034" y="163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3" name="Rectangle 281"/>
            <p:cNvSpPr>
              <a:spLocks noChangeArrowheads="1"/>
            </p:cNvSpPr>
            <p:nvPr/>
          </p:nvSpPr>
          <p:spPr bwMode="auto">
            <a:xfrm>
              <a:off x="4078" y="1699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4" name="Rectangle 282"/>
            <p:cNvSpPr>
              <a:spLocks noChangeArrowheads="1"/>
            </p:cNvSpPr>
            <p:nvPr/>
          </p:nvSpPr>
          <p:spPr bwMode="auto">
            <a:xfrm>
              <a:off x="4156" y="169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5" name="Rectangle 283"/>
            <p:cNvSpPr>
              <a:spLocks noChangeArrowheads="1"/>
            </p:cNvSpPr>
            <p:nvPr/>
          </p:nvSpPr>
          <p:spPr bwMode="auto">
            <a:xfrm>
              <a:off x="4113" y="1699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+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7496" name="Rectangle 284"/>
            <p:cNvSpPr>
              <a:spLocks noChangeArrowheads="1"/>
            </p:cNvSpPr>
            <p:nvPr/>
          </p:nvSpPr>
          <p:spPr bwMode="auto">
            <a:xfrm>
              <a:off x="3206" y="1298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497" name="Freeform 285"/>
            <p:cNvSpPr>
              <a:spLocks/>
            </p:cNvSpPr>
            <p:nvPr/>
          </p:nvSpPr>
          <p:spPr bwMode="auto">
            <a:xfrm>
              <a:off x="3206" y="1298"/>
              <a:ext cx="147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Rectangle 286"/>
            <p:cNvSpPr>
              <a:spLocks noChangeArrowheads="1"/>
            </p:cNvSpPr>
            <p:nvPr/>
          </p:nvSpPr>
          <p:spPr bwMode="auto">
            <a:xfrm>
              <a:off x="3206" y="1612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499" name="Freeform 287"/>
            <p:cNvSpPr>
              <a:spLocks/>
            </p:cNvSpPr>
            <p:nvPr/>
          </p:nvSpPr>
          <p:spPr bwMode="auto">
            <a:xfrm>
              <a:off x="3206" y="1612"/>
              <a:ext cx="140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Rectangle 288"/>
            <p:cNvSpPr>
              <a:spLocks noChangeArrowheads="1"/>
            </p:cNvSpPr>
            <p:nvPr/>
          </p:nvSpPr>
          <p:spPr bwMode="auto">
            <a:xfrm>
              <a:off x="3206" y="1926"/>
              <a:ext cx="140" cy="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7501" name="Freeform 289"/>
            <p:cNvSpPr>
              <a:spLocks/>
            </p:cNvSpPr>
            <p:nvPr/>
          </p:nvSpPr>
          <p:spPr bwMode="auto">
            <a:xfrm>
              <a:off x="3206" y="1926"/>
              <a:ext cx="140" cy="200"/>
            </a:xfrm>
            <a:custGeom>
              <a:avLst/>
              <a:gdLst>
                <a:gd name="T0" fmla="*/ 16 w 16"/>
                <a:gd name="T1" fmla="*/ 23 h 23"/>
                <a:gd name="T2" fmla="*/ 0 w 16"/>
                <a:gd name="T3" fmla="*/ 23 h 23"/>
                <a:gd name="T4" fmla="*/ 0 w 16"/>
                <a:gd name="T5" fmla="*/ 0 h 23"/>
                <a:gd name="T6" fmla="*/ 16 w 1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3"/>
                <a:gd name="T14" fmla="*/ 16 w 16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3">
                  <a:moveTo>
                    <a:pt x="1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2" name="Line 290"/>
            <p:cNvSpPr>
              <a:spLocks noChangeShapeType="1"/>
            </p:cNvSpPr>
            <p:nvPr/>
          </p:nvSpPr>
          <p:spPr bwMode="auto">
            <a:xfrm flipH="1">
              <a:off x="2177" y="1716"/>
              <a:ext cx="14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3" name="Freeform 291"/>
            <p:cNvSpPr>
              <a:spLocks/>
            </p:cNvSpPr>
            <p:nvPr/>
          </p:nvSpPr>
          <p:spPr bwMode="auto">
            <a:xfrm>
              <a:off x="1925" y="1612"/>
              <a:ext cx="261" cy="104"/>
            </a:xfrm>
            <a:custGeom>
              <a:avLst/>
              <a:gdLst>
                <a:gd name="T0" fmla="*/ 0 w 30"/>
                <a:gd name="T1" fmla="*/ 0 h 12"/>
                <a:gd name="T2" fmla="*/ 4 w 30"/>
                <a:gd name="T3" fmla="*/ 0 h 12"/>
                <a:gd name="T4" fmla="*/ 13 w 30"/>
                <a:gd name="T5" fmla="*/ 0 h 12"/>
                <a:gd name="T6" fmla="*/ 13 w 30"/>
                <a:gd name="T7" fmla="*/ 0 h 12"/>
                <a:gd name="T8" fmla="*/ 14 w 30"/>
                <a:gd name="T9" fmla="*/ 0 h 12"/>
                <a:gd name="T10" fmla="*/ 15 w 30"/>
                <a:gd name="T11" fmla="*/ 1 h 12"/>
                <a:gd name="T12" fmla="*/ 16 w 30"/>
                <a:gd name="T13" fmla="*/ 1 h 12"/>
                <a:gd name="T14" fmla="*/ 17 w 30"/>
                <a:gd name="T15" fmla="*/ 1 h 12"/>
                <a:gd name="T16" fmla="*/ 18 w 30"/>
                <a:gd name="T17" fmla="*/ 1 h 12"/>
                <a:gd name="T18" fmla="*/ 19 w 30"/>
                <a:gd name="T19" fmla="*/ 2 h 12"/>
                <a:gd name="T20" fmla="*/ 19 w 30"/>
                <a:gd name="T21" fmla="*/ 2 h 12"/>
                <a:gd name="T22" fmla="*/ 20 w 30"/>
                <a:gd name="T23" fmla="*/ 3 h 12"/>
                <a:gd name="T24" fmla="*/ 21 w 30"/>
                <a:gd name="T25" fmla="*/ 3 h 12"/>
                <a:gd name="T26" fmla="*/ 22 w 30"/>
                <a:gd name="T27" fmla="*/ 4 h 12"/>
                <a:gd name="T28" fmla="*/ 22 w 30"/>
                <a:gd name="T29" fmla="*/ 4 h 12"/>
                <a:gd name="T30" fmla="*/ 23 w 30"/>
                <a:gd name="T31" fmla="*/ 4 h 12"/>
                <a:gd name="T32" fmla="*/ 23 w 30"/>
                <a:gd name="T33" fmla="*/ 5 h 12"/>
                <a:gd name="T34" fmla="*/ 24 w 30"/>
                <a:gd name="T35" fmla="*/ 5 h 12"/>
                <a:gd name="T36" fmla="*/ 24 w 30"/>
                <a:gd name="T37" fmla="*/ 5 h 12"/>
                <a:gd name="T38" fmla="*/ 25 w 30"/>
                <a:gd name="T39" fmla="*/ 6 h 12"/>
                <a:gd name="T40" fmla="*/ 25 w 30"/>
                <a:gd name="T41" fmla="*/ 6 h 12"/>
                <a:gd name="T42" fmla="*/ 26 w 30"/>
                <a:gd name="T43" fmla="*/ 7 h 12"/>
                <a:gd name="T44" fmla="*/ 26 w 30"/>
                <a:gd name="T45" fmla="*/ 8 h 12"/>
                <a:gd name="T46" fmla="*/ 27 w 30"/>
                <a:gd name="T47" fmla="*/ 9 h 12"/>
                <a:gd name="T48" fmla="*/ 28 w 30"/>
                <a:gd name="T49" fmla="*/ 10 h 12"/>
                <a:gd name="T50" fmla="*/ 28 w 30"/>
                <a:gd name="T51" fmla="*/ 11 h 12"/>
                <a:gd name="T52" fmla="*/ 29 w 30"/>
                <a:gd name="T53" fmla="*/ 11 h 12"/>
                <a:gd name="T54" fmla="*/ 30 w 30"/>
                <a:gd name="T55" fmla="*/ 12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0"/>
                  </a:moveTo>
                  <a:lnTo>
                    <a:pt x="4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9"/>
                  </a:lnTo>
                  <a:lnTo>
                    <a:pt x="28" y="10"/>
                  </a:lnTo>
                  <a:lnTo>
                    <a:pt x="28" y="11"/>
                  </a:lnTo>
                  <a:lnTo>
                    <a:pt x="29" y="11"/>
                  </a:lnTo>
                  <a:lnTo>
                    <a:pt x="3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4" name="Freeform 292"/>
            <p:cNvSpPr>
              <a:spLocks/>
            </p:cNvSpPr>
            <p:nvPr/>
          </p:nvSpPr>
          <p:spPr bwMode="auto">
            <a:xfrm>
              <a:off x="1925" y="1716"/>
              <a:ext cx="261" cy="105"/>
            </a:xfrm>
            <a:custGeom>
              <a:avLst/>
              <a:gdLst>
                <a:gd name="T0" fmla="*/ 0 w 30"/>
                <a:gd name="T1" fmla="*/ 12 h 12"/>
                <a:gd name="T2" fmla="*/ 4 w 30"/>
                <a:gd name="T3" fmla="*/ 12 h 12"/>
                <a:gd name="T4" fmla="*/ 13 w 30"/>
                <a:gd name="T5" fmla="*/ 12 h 12"/>
                <a:gd name="T6" fmla="*/ 13 w 30"/>
                <a:gd name="T7" fmla="*/ 12 h 12"/>
                <a:gd name="T8" fmla="*/ 14 w 30"/>
                <a:gd name="T9" fmla="*/ 12 h 12"/>
                <a:gd name="T10" fmla="*/ 15 w 30"/>
                <a:gd name="T11" fmla="*/ 12 h 12"/>
                <a:gd name="T12" fmla="*/ 16 w 30"/>
                <a:gd name="T13" fmla="*/ 12 h 12"/>
                <a:gd name="T14" fmla="*/ 17 w 30"/>
                <a:gd name="T15" fmla="*/ 11 h 12"/>
                <a:gd name="T16" fmla="*/ 18 w 30"/>
                <a:gd name="T17" fmla="*/ 11 h 12"/>
                <a:gd name="T18" fmla="*/ 19 w 30"/>
                <a:gd name="T19" fmla="*/ 11 h 12"/>
                <a:gd name="T20" fmla="*/ 19 w 30"/>
                <a:gd name="T21" fmla="*/ 10 h 12"/>
                <a:gd name="T22" fmla="*/ 20 w 30"/>
                <a:gd name="T23" fmla="*/ 10 h 12"/>
                <a:gd name="T24" fmla="*/ 21 w 30"/>
                <a:gd name="T25" fmla="*/ 9 h 12"/>
                <a:gd name="T26" fmla="*/ 22 w 30"/>
                <a:gd name="T27" fmla="*/ 9 h 12"/>
                <a:gd name="T28" fmla="*/ 22 w 30"/>
                <a:gd name="T29" fmla="*/ 9 h 12"/>
                <a:gd name="T30" fmla="*/ 23 w 30"/>
                <a:gd name="T31" fmla="*/ 8 h 12"/>
                <a:gd name="T32" fmla="*/ 23 w 30"/>
                <a:gd name="T33" fmla="*/ 8 h 12"/>
                <a:gd name="T34" fmla="*/ 24 w 30"/>
                <a:gd name="T35" fmla="*/ 8 h 12"/>
                <a:gd name="T36" fmla="*/ 24 w 30"/>
                <a:gd name="T37" fmla="*/ 7 h 12"/>
                <a:gd name="T38" fmla="*/ 25 w 30"/>
                <a:gd name="T39" fmla="*/ 7 h 12"/>
                <a:gd name="T40" fmla="*/ 25 w 30"/>
                <a:gd name="T41" fmla="*/ 6 h 12"/>
                <a:gd name="T42" fmla="*/ 26 w 30"/>
                <a:gd name="T43" fmla="*/ 5 h 12"/>
                <a:gd name="T44" fmla="*/ 26 w 30"/>
                <a:gd name="T45" fmla="*/ 5 h 12"/>
                <a:gd name="T46" fmla="*/ 27 w 30"/>
                <a:gd name="T47" fmla="*/ 4 h 12"/>
                <a:gd name="T48" fmla="*/ 28 w 30"/>
                <a:gd name="T49" fmla="*/ 3 h 12"/>
                <a:gd name="T50" fmla="*/ 28 w 30"/>
                <a:gd name="T51" fmla="*/ 2 h 12"/>
                <a:gd name="T52" fmla="*/ 29 w 30"/>
                <a:gd name="T53" fmla="*/ 1 h 12"/>
                <a:gd name="T54" fmla="*/ 30 w 30"/>
                <a:gd name="T55" fmla="*/ 0 h 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0"/>
                <a:gd name="T85" fmla="*/ 0 h 12"/>
                <a:gd name="T86" fmla="*/ 30 w 30"/>
                <a:gd name="T87" fmla="*/ 12 h 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0" h="12">
                  <a:moveTo>
                    <a:pt x="0" y="12"/>
                  </a:moveTo>
                  <a:lnTo>
                    <a:pt x="4" y="12"/>
                  </a:lnTo>
                  <a:lnTo>
                    <a:pt x="13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10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5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9" y="1"/>
                  </a:lnTo>
                  <a:lnTo>
                    <a:pt x="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5" name="Freeform 293"/>
            <p:cNvSpPr>
              <a:spLocks/>
            </p:cNvSpPr>
            <p:nvPr/>
          </p:nvSpPr>
          <p:spPr bwMode="auto">
            <a:xfrm>
              <a:off x="1916" y="1612"/>
              <a:ext cx="35" cy="104"/>
            </a:xfrm>
            <a:custGeom>
              <a:avLst/>
              <a:gdLst>
                <a:gd name="T0" fmla="*/ 0 w 4"/>
                <a:gd name="T1" fmla="*/ 0 h 12"/>
                <a:gd name="T2" fmla="*/ 1 w 4"/>
                <a:gd name="T3" fmla="*/ 2 h 12"/>
                <a:gd name="T4" fmla="*/ 1 w 4"/>
                <a:gd name="T5" fmla="*/ 3 h 12"/>
                <a:gd name="T6" fmla="*/ 2 w 4"/>
                <a:gd name="T7" fmla="*/ 3 h 12"/>
                <a:gd name="T8" fmla="*/ 2 w 4"/>
                <a:gd name="T9" fmla="*/ 4 h 12"/>
                <a:gd name="T10" fmla="*/ 2 w 4"/>
                <a:gd name="T11" fmla="*/ 5 h 12"/>
                <a:gd name="T12" fmla="*/ 3 w 4"/>
                <a:gd name="T13" fmla="*/ 6 h 12"/>
                <a:gd name="T14" fmla="*/ 3 w 4"/>
                <a:gd name="T15" fmla="*/ 7 h 12"/>
                <a:gd name="T16" fmla="*/ 3 w 4"/>
                <a:gd name="T17" fmla="*/ 8 h 12"/>
                <a:gd name="T18" fmla="*/ 4 w 4"/>
                <a:gd name="T19" fmla="*/ 9 h 12"/>
                <a:gd name="T20" fmla="*/ 4 w 4"/>
                <a:gd name="T21" fmla="*/ 10 h 12"/>
                <a:gd name="T22" fmla="*/ 4 w 4"/>
                <a:gd name="T23" fmla="*/ 10 h 12"/>
                <a:gd name="T24" fmla="*/ 4 w 4"/>
                <a:gd name="T25" fmla="*/ 11 h 12"/>
                <a:gd name="T26" fmla="*/ 4 w 4"/>
                <a:gd name="T27" fmla="*/ 11 h 12"/>
                <a:gd name="T28" fmla="*/ 4 w 4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Freeform 294"/>
            <p:cNvSpPr>
              <a:spLocks/>
            </p:cNvSpPr>
            <p:nvPr/>
          </p:nvSpPr>
          <p:spPr bwMode="auto">
            <a:xfrm>
              <a:off x="1916" y="1716"/>
              <a:ext cx="35" cy="105"/>
            </a:xfrm>
            <a:custGeom>
              <a:avLst/>
              <a:gdLst>
                <a:gd name="T0" fmla="*/ 0 w 4"/>
                <a:gd name="T1" fmla="*/ 12 h 12"/>
                <a:gd name="T2" fmla="*/ 1 w 4"/>
                <a:gd name="T3" fmla="*/ 11 h 12"/>
                <a:gd name="T4" fmla="*/ 1 w 4"/>
                <a:gd name="T5" fmla="*/ 10 h 12"/>
                <a:gd name="T6" fmla="*/ 2 w 4"/>
                <a:gd name="T7" fmla="*/ 9 h 12"/>
                <a:gd name="T8" fmla="*/ 2 w 4"/>
                <a:gd name="T9" fmla="*/ 8 h 12"/>
                <a:gd name="T10" fmla="*/ 2 w 4"/>
                <a:gd name="T11" fmla="*/ 7 h 12"/>
                <a:gd name="T12" fmla="*/ 3 w 4"/>
                <a:gd name="T13" fmla="*/ 7 h 12"/>
                <a:gd name="T14" fmla="*/ 3 w 4"/>
                <a:gd name="T15" fmla="*/ 6 h 12"/>
                <a:gd name="T16" fmla="*/ 3 w 4"/>
                <a:gd name="T17" fmla="*/ 5 h 12"/>
                <a:gd name="T18" fmla="*/ 4 w 4"/>
                <a:gd name="T19" fmla="*/ 4 h 12"/>
                <a:gd name="T20" fmla="*/ 4 w 4"/>
                <a:gd name="T21" fmla="*/ 3 h 12"/>
                <a:gd name="T22" fmla="*/ 4 w 4"/>
                <a:gd name="T23" fmla="*/ 2 h 12"/>
                <a:gd name="T24" fmla="*/ 4 w 4"/>
                <a:gd name="T25" fmla="*/ 2 h 12"/>
                <a:gd name="T26" fmla="*/ 4 w 4"/>
                <a:gd name="T27" fmla="*/ 1 h 12"/>
                <a:gd name="T28" fmla="*/ 4 w 4"/>
                <a:gd name="T29" fmla="*/ 0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12"/>
                  </a:move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Freeform 295"/>
            <p:cNvSpPr>
              <a:spLocks/>
            </p:cNvSpPr>
            <p:nvPr/>
          </p:nvSpPr>
          <p:spPr bwMode="auto">
            <a:xfrm>
              <a:off x="1881" y="1612"/>
              <a:ext cx="35" cy="104"/>
            </a:xfrm>
            <a:custGeom>
              <a:avLst/>
              <a:gdLst>
                <a:gd name="T0" fmla="*/ 0 w 4"/>
                <a:gd name="T1" fmla="*/ 0 h 12"/>
                <a:gd name="T2" fmla="*/ 1 w 4"/>
                <a:gd name="T3" fmla="*/ 2 h 12"/>
                <a:gd name="T4" fmla="*/ 2 w 4"/>
                <a:gd name="T5" fmla="*/ 3 h 12"/>
                <a:gd name="T6" fmla="*/ 2 w 4"/>
                <a:gd name="T7" fmla="*/ 3 h 12"/>
                <a:gd name="T8" fmla="*/ 2 w 4"/>
                <a:gd name="T9" fmla="*/ 4 h 12"/>
                <a:gd name="T10" fmla="*/ 3 w 4"/>
                <a:gd name="T11" fmla="*/ 5 h 12"/>
                <a:gd name="T12" fmla="*/ 3 w 4"/>
                <a:gd name="T13" fmla="*/ 6 h 12"/>
                <a:gd name="T14" fmla="*/ 3 w 4"/>
                <a:gd name="T15" fmla="*/ 7 h 12"/>
                <a:gd name="T16" fmla="*/ 3 w 4"/>
                <a:gd name="T17" fmla="*/ 8 h 12"/>
                <a:gd name="T18" fmla="*/ 4 w 4"/>
                <a:gd name="T19" fmla="*/ 9 h 12"/>
                <a:gd name="T20" fmla="*/ 4 w 4"/>
                <a:gd name="T21" fmla="*/ 10 h 12"/>
                <a:gd name="T22" fmla="*/ 4 w 4"/>
                <a:gd name="T23" fmla="*/ 10 h 12"/>
                <a:gd name="T24" fmla="*/ 4 w 4"/>
                <a:gd name="T25" fmla="*/ 11 h 12"/>
                <a:gd name="T26" fmla="*/ 4 w 4"/>
                <a:gd name="T27" fmla="*/ 11 h 12"/>
                <a:gd name="T28" fmla="*/ 4 w 4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0"/>
                  </a:moveTo>
                  <a:lnTo>
                    <a:pt x="1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Freeform 296"/>
            <p:cNvSpPr>
              <a:spLocks/>
            </p:cNvSpPr>
            <p:nvPr/>
          </p:nvSpPr>
          <p:spPr bwMode="auto">
            <a:xfrm>
              <a:off x="1881" y="1716"/>
              <a:ext cx="35" cy="105"/>
            </a:xfrm>
            <a:custGeom>
              <a:avLst/>
              <a:gdLst>
                <a:gd name="T0" fmla="*/ 0 w 4"/>
                <a:gd name="T1" fmla="*/ 12 h 12"/>
                <a:gd name="T2" fmla="*/ 1 w 4"/>
                <a:gd name="T3" fmla="*/ 11 h 12"/>
                <a:gd name="T4" fmla="*/ 2 w 4"/>
                <a:gd name="T5" fmla="*/ 10 h 12"/>
                <a:gd name="T6" fmla="*/ 2 w 4"/>
                <a:gd name="T7" fmla="*/ 9 h 12"/>
                <a:gd name="T8" fmla="*/ 2 w 4"/>
                <a:gd name="T9" fmla="*/ 8 h 12"/>
                <a:gd name="T10" fmla="*/ 3 w 4"/>
                <a:gd name="T11" fmla="*/ 7 h 12"/>
                <a:gd name="T12" fmla="*/ 3 w 4"/>
                <a:gd name="T13" fmla="*/ 7 h 12"/>
                <a:gd name="T14" fmla="*/ 3 w 4"/>
                <a:gd name="T15" fmla="*/ 6 h 12"/>
                <a:gd name="T16" fmla="*/ 3 w 4"/>
                <a:gd name="T17" fmla="*/ 5 h 12"/>
                <a:gd name="T18" fmla="*/ 4 w 4"/>
                <a:gd name="T19" fmla="*/ 4 h 12"/>
                <a:gd name="T20" fmla="*/ 4 w 4"/>
                <a:gd name="T21" fmla="*/ 3 h 12"/>
                <a:gd name="T22" fmla="*/ 4 w 4"/>
                <a:gd name="T23" fmla="*/ 2 h 12"/>
                <a:gd name="T24" fmla="*/ 4 w 4"/>
                <a:gd name="T25" fmla="*/ 2 h 12"/>
                <a:gd name="T26" fmla="*/ 4 w 4"/>
                <a:gd name="T27" fmla="*/ 1 h 12"/>
                <a:gd name="T28" fmla="*/ 4 w 4"/>
                <a:gd name="T29" fmla="*/ 0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"/>
                <a:gd name="T46" fmla="*/ 0 h 12"/>
                <a:gd name="T47" fmla="*/ 4 w 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" h="12">
                  <a:moveTo>
                    <a:pt x="0" y="12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297"/>
            <p:cNvSpPr>
              <a:spLocks noChangeShapeType="1"/>
            </p:cNvSpPr>
            <p:nvPr/>
          </p:nvSpPr>
          <p:spPr bwMode="auto">
            <a:xfrm>
              <a:off x="1698" y="1716"/>
              <a:ext cx="2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Freeform 298"/>
            <p:cNvSpPr>
              <a:spLocks/>
            </p:cNvSpPr>
            <p:nvPr/>
          </p:nvSpPr>
          <p:spPr bwMode="auto">
            <a:xfrm>
              <a:off x="1698" y="1533"/>
              <a:ext cx="131" cy="122"/>
            </a:xfrm>
            <a:custGeom>
              <a:avLst/>
              <a:gdLst>
                <a:gd name="T0" fmla="*/ 0 w 15"/>
                <a:gd name="T1" fmla="*/ 0 h 14"/>
                <a:gd name="T2" fmla="*/ 15 w 15"/>
                <a:gd name="T3" fmla="*/ 0 h 14"/>
                <a:gd name="T4" fmla="*/ 15 w 15"/>
                <a:gd name="T5" fmla="*/ 14 h 14"/>
                <a:gd name="T6" fmla="*/ 0 60000 65536"/>
                <a:gd name="T7" fmla="*/ 0 60000 65536"/>
                <a:gd name="T8" fmla="*/ 0 60000 65536"/>
                <a:gd name="T9" fmla="*/ 0 w 15"/>
                <a:gd name="T10" fmla="*/ 0 h 14"/>
                <a:gd name="T11" fmla="*/ 15 w 1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4"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Freeform 299"/>
            <p:cNvSpPr>
              <a:spLocks/>
            </p:cNvSpPr>
            <p:nvPr/>
          </p:nvSpPr>
          <p:spPr bwMode="auto">
            <a:xfrm>
              <a:off x="1698" y="1777"/>
              <a:ext cx="131" cy="122"/>
            </a:xfrm>
            <a:custGeom>
              <a:avLst/>
              <a:gdLst>
                <a:gd name="T0" fmla="*/ 0 w 15"/>
                <a:gd name="T1" fmla="*/ 14 h 14"/>
                <a:gd name="T2" fmla="*/ 15 w 15"/>
                <a:gd name="T3" fmla="*/ 14 h 14"/>
                <a:gd name="T4" fmla="*/ 15 w 15"/>
                <a:gd name="T5" fmla="*/ 0 h 14"/>
                <a:gd name="T6" fmla="*/ 0 60000 65536"/>
                <a:gd name="T7" fmla="*/ 0 60000 65536"/>
                <a:gd name="T8" fmla="*/ 0 60000 65536"/>
                <a:gd name="T9" fmla="*/ 0 w 15"/>
                <a:gd name="T10" fmla="*/ 0 h 14"/>
                <a:gd name="T11" fmla="*/ 15 w 15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300"/>
            <p:cNvSpPr>
              <a:spLocks noChangeShapeType="1"/>
            </p:cNvSpPr>
            <p:nvPr/>
          </p:nvSpPr>
          <p:spPr bwMode="auto">
            <a:xfrm flipH="1">
              <a:off x="1829" y="1655"/>
              <a:ext cx="10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Line 301"/>
            <p:cNvSpPr>
              <a:spLocks noChangeShapeType="1"/>
            </p:cNvSpPr>
            <p:nvPr/>
          </p:nvSpPr>
          <p:spPr bwMode="auto">
            <a:xfrm flipH="1">
              <a:off x="1829" y="1777"/>
              <a:ext cx="1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14" name="Freeform 305"/>
            <p:cNvSpPr>
              <a:spLocks/>
            </p:cNvSpPr>
            <p:nvPr/>
          </p:nvSpPr>
          <p:spPr bwMode="auto">
            <a:xfrm>
              <a:off x="1917" y="1100"/>
              <a:ext cx="392" cy="607"/>
            </a:xfrm>
            <a:custGeom>
              <a:avLst/>
              <a:gdLst>
                <a:gd name="T0" fmla="*/ 0 w 392"/>
                <a:gd name="T1" fmla="*/ 0 h 607"/>
                <a:gd name="T2" fmla="*/ 335 w 392"/>
                <a:gd name="T3" fmla="*/ 460 h 607"/>
                <a:gd name="T4" fmla="*/ 345 w 392"/>
                <a:gd name="T5" fmla="*/ 607 h 607"/>
                <a:gd name="T6" fmla="*/ 0 60000 65536"/>
                <a:gd name="T7" fmla="*/ 0 60000 65536"/>
                <a:gd name="T8" fmla="*/ 0 60000 65536"/>
                <a:gd name="T9" fmla="*/ 0 w 392"/>
                <a:gd name="T10" fmla="*/ 0 h 607"/>
                <a:gd name="T11" fmla="*/ 392 w 392"/>
                <a:gd name="T12" fmla="*/ 607 h 6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607">
                  <a:moveTo>
                    <a:pt x="0" y="0"/>
                  </a:moveTo>
                  <a:cubicBezTo>
                    <a:pt x="139" y="179"/>
                    <a:pt x="278" y="359"/>
                    <a:pt x="335" y="460"/>
                  </a:cubicBezTo>
                  <a:cubicBezTo>
                    <a:pt x="392" y="561"/>
                    <a:pt x="343" y="583"/>
                    <a:pt x="345" y="60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5" name="Freeform 306"/>
            <p:cNvSpPr>
              <a:spLocks/>
            </p:cNvSpPr>
            <p:nvPr/>
          </p:nvSpPr>
          <p:spPr bwMode="auto">
            <a:xfrm>
              <a:off x="3833" y="1121"/>
              <a:ext cx="162" cy="586"/>
            </a:xfrm>
            <a:custGeom>
              <a:avLst/>
              <a:gdLst>
                <a:gd name="T0" fmla="*/ 0 w 162"/>
                <a:gd name="T1" fmla="*/ 0 h 586"/>
                <a:gd name="T2" fmla="*/ 136 w 162"/>
                <a:gd name="T3" fmla="*/ 230 h 586"/>
                <a:gd name="T4" fmla="*/ 157 w 162"/>
                <a:gd name="T5" fmla="*/ 586 h 586"/>
                <a:gd name="T6" fmla="*/ 0 60000 65536"/>
                <a:gd name="T7" fmla="*/ 0 60000 65536"/>
                <a:gd name="T8" fmla="*/ 0 60000 65536"/>
                <a:gd name="T9" fmla="*/ 0 w 162"/>
                <a:gd name="T10" fmla="*/ 0 h 586"/>
                <a:gd name="T11" fmla="*/ 162 w 162"/>
                <a:gd name="T12" fmla="*/ 586 h 5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586">
                  <a:moveTo>
                    <a:pt x="0" y="0"/>
                  </a:moveTo>
                  <a:cubicBezTo>
                    <a:pt x="55" y="66"/>
                    <a:pt x="110" y="132"/>
                    <a:pt x="136" y="230"/>
                  </a:cubicBezTo>
                  <a:cubicBezTo>
                    <a:pt x="162" y="328"/>
                    <a:pt x="159" y="457"/>
                    <a:pt x="157" y="58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1667" name="Text Box 307"/>
          <p:cNvSpPr txBox="1">
            <a:spLocks noChangeArrowheads="1"/>
          </p:cNvSpPr>
          <p:nvPr/>
        </p:nvSpPr>
        <p:spPr bwMode="auto">
          <a:xfrm>
            <a:off x="1933575" y="4848225"/>
            <a:ext cx="4670425" cy="646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Full Adder (FA): Symbol for the complete circuit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                          for a single stage of addition.</a:t>
            </a:r>
          </a:p>
        </p:txBody>
      </p:sp>
      <p:sp>
        <p:nvSpPr>
          <p:cNvPr id="17440" name="Freeform 308"/>
          <p:cNvSpPr>
            <a:spLocks/>
          </p:cNvSpPr>
          <p:nvPr/>
        </p:nvSpPr>
        <p:spPr bwMode="auto">
          <a:xfrm>
            <a:off x="2765425" y="3938588"/>
            <a:ext cx="814388" cy="971550"/>
          </a:xfrm>
          <a:custGeom>
            <a:avLst/>
            <a:gdLst>
              <a:gd name="T0" fmla="*/ 0 w 513"/>
              <a:gd name="T1" fmla="*/ 612 h 612"/>
              <a:gd name="T2" fmla="*/ 283 w 513"/>
              <a:gd name="T3" fmla="*/ 99 h 612"/>
              <a:gd name="T4" fmla="*/ 513 w 513"/>
              <a:gd name="T5" fmla="*/ 15 h 612"/>
              <a:gd name="T6" fmla="*/ 0 60000 65536"/>
              <a:gd name="T7" fmla="*/ 0 60000 65536"/>
              <a:gd name="T8" fmla="*/ 0 60000 65536"/>
              <a:gd name="T9" fmla="*/ 0 w 513"/>
              <a:gd name="T10" fmla="*/ 0 h 612"/>
              <a:gd name="T11" fmla="*/ 513 w 513"/>
              <a:gd name="T12" fmla="*/ 612 h 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3" h="612">
                <a:moveTo>
                  <a:pt x="0" y="612"/>
                </a:moveTo>
                <a:cubicBezTo>
                  <a:pt x="99" y="405"/>
                  <a:pt x="198" y="198"/>
                  <a:pt x="283" y="99"/>
                </a:cubicBezTo>
                <a:cubicBezTo>
                  <a:pt x="368" y="0"/>
                  <a:pt x="440" y="7"/>
                  <a:pt x="513" y="1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adder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498475" y="1398588"/>
            <a:ext cx="711517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Cascade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 full adder (FA) blocks to form a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-bit adder.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Carries propagate or ripple through this cascade, </a:t>
            </a:r>
            <a:r>
              <a:rPr lang="en-US" i="1" u="sng" dirty="0">
                <a:solidFill>
                  <a:srgbClr val="000099"/>
                </a:solidFill>
                <a:latin typeface="+mj-lt"/>
              </a:rPr>
              <a:t>n</a:t>
            </a:r>
            <a:r>
              <a:rPr lang="en-US" u="sng" dirty="0">
                <a:solidFill>
                  <a:srgbClr val="000099"/>
                </a:solidFill>
                <a:latin typeface="+mj-lt"/>
              </a:rPr>
              <a:t>-bit ripple carry adder.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346200" y="2509838"/>
            <a:ext cx="6118225" cy="2244725"/>
            <a:chOff x="848" y="1581"/>
            <a:chExt cx="3854" cy="1414"/>
          </a:xfrm>
        </p:grpSpPr>
        <p:sp>
          <p:nvSpPr>
            <p:cNvPr id="19461" name="Rectangle 98"/>
            <p:cNvSpPr>
              <a:spLocks noChangeArrowheads="1"/>
            </p:cNvSpPr>
            <p:nvPr/>
          </p:nvSpPr>
          <p:spPr bwMode="auto">
            <a:xfrm>
              <a:off x="848" y="1581"/>
              <a:ext cx="3854" cy="1414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462" name="Freeform 5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6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>
              <a:off x="4081" y="2151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Freeform 8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Freeform 9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139" y="2151"/>
              <a:ext cx="3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Freeform 11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Freeform 12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 flipV="1">
              <a:off x="3749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Freeform 14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Freeform 15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9 w 17"/>
                <a:gd name="T3" fmla="*/ 52 h 52"/>
                <a:gd name="T4" fmla="*/ 17 w 17"/>
                <a:gd name="T5" fmla="*/ 0 h 52"/>
                <a:gd name="T6" fmla="*/ 9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9" y="5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V="1">
              <a:off x="3593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Freeform 17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Freeform 18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 flipV="1">
              <a:off x="390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Rectangle 20"/>
            <p:cNvSpPr>
              <a:spLocks noChangeArrowheads="1"/>
            </p:cNvSpPr>
            <p:nvPr/>
          </p:nvSpPr>
          <p:spPr bwMode="auto">
            <a:xfrm>
              <a:off x="370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78" name="Rectangle 21"/>
            <p:cNvSpPr>
              <a:spLocks noChangeArrowheads="1"/>
            </p:cNvSpPr>
            <p:nvPr/>
          </p:nvSpPr>
          <p:spPr bwMode="auto">
            <a:xfrm>
              <a:off x="3741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79" name="Rectangle 22"/>
            <p:cNvSpPr>
              <a:spLocks noChangeArrowheads="1"/>
            </p:cNvSpPr>
            <p:nvPr/>
          </p:nvSpPr>
          <p:spPr bwMode="auto">
            <a:xfrm>
              <a:off x="4203" y="2081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0" name="Rectangle 23"/>
            <p:cNvSpPr>
              <a:spLocks noChangeArrowheads="1"/>
            </p:cNvSpPr>
            <p:nvPr/>
          </p:nvSpPr>
          <p:spPr bwMode="auto">
            <a:xfrm>
              <a:off x="4238" y="213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1" name="Rectangle 24"/>
            <p:cNvSpPr>
              <a:spLocks noChangeArrowheads="1"/>
            </p:cNvSpPr>
            <p:nvPr/>
          </p:nvSpPr>
          <p:spPr bwMode="auto">
            <a:xfrm>
              <a:off x="293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2" name="Rectangle 25"/>
            <p:cNvSpPr>
              <a:spLocks noChangeArrowheads="1"/>
            </p:cNvSpPr>
            <p:nvPr/>
          </p:nvSpPr>
          <p:spPr bwMode="auto">
            <a:xfrm>
              <a:off x="296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3" name="Rectangle 26"/>
            <p:cNvSpPr>
              <a:spLocks noChangeArrowheads="1"/>
            </p:cNvSpPr>
            <p:nvPr/>
          </p:nvSpPr>
          <p:spPr bwMode="auto">
            <a:xfrm>
              <a:off x="2607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4" name="Rectangle 27"/>
            <p:cNvSpPr>
              <a:spLocks noChangeArrowheads="1"/>
            </p:cNvSpPr>
            <p:nvPr/>
          </p:nvSpPr>
          <p:spPr bwMode="auto">
            <a:xfrm>
              <a:off x="2642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5" name="Rectangle 28"/>
            <p:cNvSpPr>
              <a:spLocks noChangeArrowheads="1"/>
            </p:cNvSpPr>
            <p:nvPr/>
          </p:nvSpPr>
          <p:spPr bwMode="auto">
            <a:xfrm>
              <a:off x="2773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2808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>
              <a:off x="2381" y="2151"/>
              <a:ext cx="1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Freeform 31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Freeform 32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33"/>
            <p:cNvSpPr>
              <a:spLocks noChangeShapeType="1"/>
            </p:cNvSpPr>
            <p:nvPr/>
          </p:nvSpPr>
          <p:spPr bwMode="auto">
            <a:xfrm flipV="1">
              <a:off x="2808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Freeform 34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Freeform 35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36"/>
            <p:cNvSpPr>
              <a:spLocks noChangeShapeType="1"/>
            </p:cNvSpPr>
            <p:nvPr/>
          </p:nvSpPr>
          <p:spPr bwMode="auto">
            <a:xfrm flipV="1">
              <a:off x="2651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Freeform 37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Freeform 38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18 w 27"/>
                <a:gd name="T3" fmla="*/ 52 h 52"/>
                <a:gd name="T4" fmla="*/ 27 w 27"/>
                <a:gd name="T5" fmla="*/ 0 h 52"/>
                <a:gd name="T6" fmla="*/ 18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18" y="52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Line 39"/>
            <p:cNvSpPr>
              <a:spLocks noChangeShapeType="1"/>
            </p:cNvSpPr>
            <p:nvPr/>
          </p:nvSpPr>
          <p:spPr bwMode="auto">
            <a:xfrm flipV="1">
              <a:off x="2965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Rectangle 40"/>
            <p:cNvSpPr>
              <a:spLocks noChangeArrowheads="1"/>
            </p:cNvSpPr>
            <p:nvPr/>
          </p:nvSpPr>
          <p:spPr bwMode="auto">
            <a:xfrm>
              <a:off x="275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98" name="Rectangle 41"/>
            <p:cNvSpPr>
              <a:spLocks noChangeArrowheads="1"/>
            </p:cNvSpPr>
            <p:nvPr/>
          </p:nvSpPr>
          <p:spPr bwMode="auto">
            <a:xfrm>
              <a:off x="2799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499" name="Rectangle 42"/>
            <p:cNvSpPr>
              <a:spLocks noChangeArrowheads="1"/>
            </p:cNvSpPr>
            <p:nvPr/>
          </p:nvSpPr>
          <p:spPr bwMode="auto">
            <a:xfrm>
              <a:off x="3235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0" name="Rectangle 43"/>
            <p:cNvSpPr>
              <a:spLocks noChangeArrowheads="1"/>
            </p:cNvSpPr>
            <p:nvPr/>
          </p:nvSpPr>
          <p:spPr bwMode="auto">
            <a:xfrm>
              <a:off x="3279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1" name="Rectangle 44"/>
            <p:cNvSpPr>
              <a:spLocks noChangeArrowheads="1"/>
            </p:cNvSpPr>
            <p:nvPr/>
          </p:nvSpPr>
          <p:spPr bwMode="auto">
            <a:xfrm>
              <a:off x="388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2" name="Rectangle 45"/>
            <p:cNvSpPr>
              <a:spLocks noChangeArrowheads="1"/>
            </p:cNvSpPr>
            <p:nvPr/>
          </p:nvSpPr>
          <p:spPr bwMode="auto">
            <a:xfrm>
              <a:off x="391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3" name="Rectangle 46"/>
            <p:cNvSpPr>
              <a:spLocks noChangeArrowheads="1"/>
            </p:cNvSpPr>
            <p:nvPr/>
          </p:nvSpPr>
          <p:spPr bwMode="auto">
            <a:xfrm>
              <a:off x="3558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4" name="Rectangle 47"/>
            <p:cNvSpPr>
              <a:spLocks noChangeArrowheads="1"/>
            </p:cNvSpPr>
            <p:nvPr/>
          </p:nvSpPr>
          <p:spPr bwMode="auto">
            <a:xfrm>
              <a:off x="35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5" name="Rectangle 48"/>
            <p:cNvSpPr>
              <a:spLocks noChangeArrowheads="1"/>
            </p:cNvSpPr>
            <p:nvPr/>
          </p:nvSpPr>
          <p:spPr bwMode="auto">
            <a:xfrm>
              <a:off x="3715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6" name="Rectangle 49"/>
            <p:cNvSpPr>
              <a:spLocks noChangeArrowheads="1"/>
            </p:cNvSpPr>
            <p:nvPr/>
          </p:nvSpPr>
          <p:spPr bwMode="auto">
            <a:xfrm>
              <a:off x="3749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07" name="Freeform 50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51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52 w 52"/>
                <a:gd name="T1" fmla="*/ 0 h 17"/>
                <a:gd name="T2" fmla="*/ 0 w 52"/>
                <a:gd name="T3" fmla="*/ 9 h 17"/>
                <a:gd name="T4" fmla="*/ 52 w 52"/>
                <a:gd name="T5" fmla="*/ 17 h 17"/>
                <a:gd name="T6" fmla="*/ 52 w 52"/>
                <a:gd name="T7" fmla="*/ 9 h 17"/>
                <a:gd name="T8" fmla="*/ 52 w 5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7"/>
                <a:gd name="T17" fmla="*/ 52 w 5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7">
                  <a:moveTo>
                    <a:pt x="52" y="0"/>
                  </a:moveTo>
                  <a:lnTo>
                    <a:pt x="0" y="9"/>
                  </a:lnTo>
                  <a:lnTo>
                    <a:pt x="52" y="17"/>
                  </a:lnTo>
                  <a:lnTo>
                    <a:pt x="52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52"/>
            <p:cNvSpPr>
              <a:spLocks noChangeShapeType="1"/>
            </p:cNvSpPr>
            <p:nvPr/>
          </p:nvSpPr>
          <p:spPr bwMode="auto">
            <a:xfrm>
              <a:off x="208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Freeform 53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1 h 2"/>
                <a:gd name="T4" fmla="*/ 7 w 7"/>
                <a:gd name="T5" fmla="*/ 2 h 2"/>
                <a:gd name="T6" fmla="*/ 7 w 7"/>
                <a:gd name="T7" fmla="*/ 1 h 2"/>
                <a:gd name="T8" fmla="*/ 7 w 7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7" y="0"/>
                  </a:moveTo>
                  <a:lnTo>
                    <a:pt x="0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Freeform 54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61 w 61"/>
                <a:gd name="T1" fmla="*/ 0 h 17"/>
                <a:gd name="T2" fmla="*/ 0 w 61"/>
                <a:gd name="T3" fmla="*/ 9 h 17"/>
                <a:gd name="T4" fmla="*/ 61 w 61"/>
                <a:gd name="T5" fmla="*/ 17 h 17"/>
                <a:gd name="T6" fmla="*/ 61 w 61"/>
                <a:gd name="T7" fmla="*/ 9 h 17"/>
                <a:gd name="T8" fmla="*/ 61 w 6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7"/>
                <a:gd name="T17" fmla="*/ 61 w 6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7">
                  <a:moveTo>
                    <a:pt x="61" y="0"/>
                  </a:moveTo>
                  <a:lnTo>
                    <a:pt x="0" y="9"/>
                  </a:lnTo>
                  <a:lnTo>
                    <a:pt x="61" y="17"/>
                  </a:lnTo>
                  <a:lnTo>
                    <a:pt x="61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55"/>
            <p:cNvSpPr>
              <a:spLocks noChangeShapeType="1"/>
            </p:cNvSpPr>
            <p:nvPr/>
          </p:nvSpPr>
          <p:spPr bwMode="auto">
            <a:xfrm>
              <a:off x="140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Freeform 56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Freeform 57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9 w 27"/>
                <a:gd name="T3" fmla="*/ 52 h 52"/>
                <a:gd name="T4" fmla="*/ 27 w 27"/>
                <a:gd name="T5" fmla="*/ 0 h 52"/>
                <a:gd name="T6" fmla="*/ 9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9" y="52"/>
                  </a:lnTo>
                  <a:lnTo>
                    <a:pt x="2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58"/>
            <p:cNvSpPr>
              <a:spLocks noChangeShapeType="1"/>
            </p:cNvSpPr>
            <p:nvPr/>
          </p:nvSpPr>
          <p:spPr bwMode="auto">
            <a:xfrm flipV="1">
              <a:off x="1753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Freeform 59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Freeform 60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18"/>
                <a:gd name="T1" fmla="*/ 0 h 52"/>
                <a:gd name="T2" fmla="*/ 9 w 18"/>
                <a:gd name="T3" fmla="*/ 52 h 52"/>
                <a:gd name="T4" fmla="*/ 18 w 18"/>
                <a:gd name="T5" fmla="*/ 0 h 52"/>
                <a:gd name="T6" fmla="*/ 9 w 18"/>
                <a:gd name="T7" fmla="*/ 0 h 52"/>
                <a:gd name="T8" fmla="*/ 0 w 1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52"/>
                <a:gd name="T17" fmla="*/ 18 w 1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52">
                  <a:moveTo>
                    <a:pt x="0" y="0"/>
                  </a:moveTo>
                  <a:lnTo>
                    <a:pt x="9" y="52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Line 61"/>
            <p:cNvSpPr>
              <a:spLocks noChangeShapeType="1"/>
            </p:cNvSpPr>
            <p:nvPr/>
          </p:nvSpPr>
          <p:spPr bwMode="auto">
            <a:xfrm flipV="1">
              <a:off x="159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Freeform 62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Freeform 63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9 w 26"/>
                <a:gd name="T3" fmla="*/ 52 h 52"/>
                <a:gd name="T4" fmla="*/ 26 w 26"/>
                <a:gd name="T5" fmla="*/ 0 h 52"/>
                <a:gd name="T6" fmla="*/ 9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9" y="52"/>
                  </a:lnTo>
                  <a:lnTo>
                    <a:pt x="26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Line 64"/>
            <p:cNvSpPr>
              <a:spLocks noChangeShapeType="1"/>
            </p:cNvSpPr>
            <p:nvPr/>
          </p:nvSpPr>
          <p:spPr bwMode="auto">
            <a:xfrm flipV="1">
              <a:off x="1910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Rectangle 65"/>
            <p:cNvSpPr>
              <a:spLocks noChangeArrowheads="1"/>
            </p:cNvSpPr>
            <p:nvPr/>
          </p:nvSpPr>
          <p:spPr bwMode="auto">
            <a:xfrm>
              <a:off x="1709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3" name="Rectangle 66"/>
            <p:cNvSpPr>
              <a:spLocks noChangeArrowheads="1"/>
            </p:cNvSpPr>
            <p:nvPr/>
          </p:nvSpPr>
          <p:spPr bwMode="auto">
            <a:xfrm>
              <a:off x="1744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4" name="Rectangle 67"/>
            <p:cNvSpPr>
              <a:spLocks noChangeArrowheads="1"/>
            </p:cNvSpPr>
            <p:nvPr/>
          </p:nvSpPr>
          <p:spPr bwMode="auto">
            <a:xfrm>
              <a:off x="2198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5" name="Rectangle 68"/>
            <p:cNvSpPr>
              <a:spLocks noChangeArrowheads="1"/>
            </p:cNvSpPr>
            <p:nvPr/>
          </p:nvSpPr>
          <p:spPr bwMode="auto">
            <a:xfrm>
              <a:off x="2233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6" name="Rectangle 69"/>
            <p:cNvSpPr>
              <a:spLocks noChangeArrowheads="1"/>
            </p:cNvSpPr>
            <p:nvPr/>
          </p:nvSpPr>
          <p:spPr bwMode="auto">
            <a:xfrm>
              <a:off x="2328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7" name="Rectangle 70"/>
            <p:cNvSpPr>
              <a:spLocks noChangeArrowheads="1"/>
            </p:cNvSpPr>
            <p:nvPr/>
          </p:nvSpPr>
          <p:spPr bwMode="auto">
            <a:xfrm>
              <a:off x="2276" y="2029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8" name="Rectangle 71"/>
            <p:cNvSpPr>
              <a:spLocks noChangeArrowheads="1"/>
            </p:cNvSpPr>
            <p:nvPr/>
          </p:nvSpPr>
          <p:spPr bwMode="auto">
            <a:xfrm>
              <a:off x="1849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29" name="Rectangle 72"/>
            <p:cNvSpPr>
              <a:spLocks noChangeArrowheads="1"/>
            </p:cNvSpPr>
            <p:nvPr/>
          </p:nvSpPr>
          <p:spPr bwMode="auto">
            <a:xfrm>
              <a:off x="18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0" name="Rectangle 73"/>
            <p:cNvSpPr>
              <a:spLocks noChangeArrowheads="1"/>
            </p:cNvSpPr>
            <p:nvPr/>
          </p:nvSpPr>
          <p:spPr bwMode="auto">
            <a:xfrm>
              <a:off x="198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1" name="Rectangle 74"/>
            <p:cNvSpPr>
              <a:spLocks noChangeArrowheads="1"/>
            </p:cNvSpPr>
            <p:nvPr/>
          </p:nvSpPr>
          <p:spPr bwMode="auto">
            <a:xfrm>
              <a:off x="1936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2" name="Rectangle 75"/>
            <p:cNvSpPr>
              <a:spLocks noChangeArrowheads="1"/>
            </p:cNvSpPr>
            <p:nvPr/>
          </p:nvSpPr>
          <p:spPr bwMode="auto">
            <a:xfrm>
              <a:off x="1535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3" name="Rectangle 76"/>
            <p:cNvSpPr>
              <a:spLocks noChangeArrowheads="1"/>
            </p:cNvSpPr>
            <p:nvPr/>
          </p:nvSpPr>
          <p:spPr bwMode="auto">
            <a:xfrm>
              <a:off x="157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4" name="Rectangle 77"/>
            <p:cNvSpPr>
              <a:spLocks noChangeArrowheads="1"/>
            </p:cNvSpPr>
            <p:nvPr/>
          </p:nvSpPr>
          <p:spPr bwMode="auto">
            <a:xfrm>
              <a:off x="1666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5" name="Rectangle 78"/>
            <p:cNvSpPr>
              <a:spLocks noChangeArrowheads="1"/>
            </p:cNvSpPr>
            <p:nvPr/>
          </p:nvSpPr>
          <p:spPr bwMode="auto">
            <a:xfrm>
              <a:off x="1614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6" name="Rectangle 79"/>
            <p:cNvSpPr>
              <a:spLocks noChangeArrowheads="1"/>
            </p:cNvSpPr>
            <p:nvPr/>
          </p:nvSpPr>
          <p:spPr bwMode="auto">
            <a:xfrm>
              <a:off x="1230" y="207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7" name="Rectangle 80"/>
            <p:cNvSpPr>
              <a:spLocks noChangeArrowheads="1"/>
            </p:cNvSpPr>
            <p:nvPr/>
          </p:nvSpPr>
          <p:spPr bwMode="auto">
            <a:xfrm>
              <a:off x="1265" y="21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8" name="Rectangle 81"/>
            <p:cNvSpPr>
              <a:spLocks noChangeArrowheads="1"/>
            </p:cNvSpPr>
            <p:nvPr/>
          </p:nvSpPr>
          <p:spPr bwMode="auto">
            <a:xfrm>
              <a:off x="1692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39" name="Rectangle 82"/>
            <p:cNvSpPr>
              <a:spLocks noChangeArrowheads="1"/>
            </p:cNvSpPr>
            <p:nvPr/>
          </p:nvSpPr>
          <p:spPr bwMode="auto">
            <a:xfrm>
              <a:off x="1727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0" name="Rectangle 83"/>
            <p:cNvSpPr>
              <a:spLocks noChangeArrowheads="1"/>
            </p:cNvSpPr>
            <p:nvPr/>
          </p:nvSpPr>
          <p:spPr bwMode="auto">
            <a:xfrm>
              <a:off x="1823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1" name="Rectangle 84"/>
            <p:cNvSpPr>
              <a:spLocks noChangeArrowheads="1"/>
            </p:cNvSpPr>
            <p:nvPr/>
          </p:nvSpPr>
          <p:spPr bwMode="auto">
            <a:xfrm>
              <a:off x="1771" y="250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42" name="Freeform 85"/>
            <p:cNvSpPr>
              <a:spLocks/>
            </p:cNvSpPr>
            <p:nvPr/>
          </p:nvSpPr>
          <p:spPr bwMode="auto">
            <a:xfrm>
              <a:off x="2224" y="2142"/>
              <a:ext cx="17" cy="17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9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9 w 17"/>
                <a:gd name="T19" fmla="*/ 0 h 17"/>
                <a:gd name="T20" fmla="*/ 9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Freeform 86"/>
            <p:cNvSpPr>
              <a:spLocks/>
            </p:cNvSpPr>
            <p:nvPr/>
          </p:nvSpPr>
          <p:spPr bwMode="auto">
            <a:xfrm>
              <a:off x="2233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Freeform 87"/>
            <p:cNvSpPr>
              <a:spLocks/>
            </p:cNvSpPr>
            <p:nvPr/>
          </p:nvSpPr>
          <p:spPr bwMode="auto">
            <a:xfrm>
              <a:off x="2267" y="2142"/>
              <a:ext cx="18" cy="17"/>
            </a:xfrm>
            <a:custGeom>
              <a:avLst/>
              <a:gdLst>
                <a:gd name="T0" fmla="*/ 9 w 18"/>
                <a:gd name="T1" fmla="*/ 9 h 17"/>
                <a:gd name="T2" fmla="*/ 9 w 18"/>
                <a:gd name="T3" fmla="*/ 0 h 17"/>
                <a:gd name="T4" fmla="*/ 0 w 18"/>
                <a:gd name="T5" fmla="*/ 0 h 17"/>
                <a:gd name="T6" fmla="*/ 0 w 18"/>
                <a:gd name="T7" fmla="*/ 9 h 17"/>
                <a:gd name="T8" fmla="*/ 0 w 18"/>
                <a:gd name="T9" fmla="*/ 17 h 17"/>
                <a:gd name="T10" fmla="*/ 9 w 18"/>
                <a:gd name="T11" fmla="*/ 17 h 17"/>
                <a:gd name="T12" fmla="*/ 18 w 18"/>
                <a:gd name="T13" fmla="*/ 17 h 17"/>
                <a:gd name="T14" fmla="*/ 18 w 18"/>
                <a:gd name="T15" fmla="*/ 9 h 17"/>
                <a:gd name="T16" fmla="*/ 18 w 18"/>
                <a:gd name="T17" fmla="*/ 0 h 17"/>
                <a:gd name="T18" fmla="*/ 9 w 18"/>
                <a:gd name="T19" fmla="*/ 0 h 17"/>
                <a:gd name="T20" fmla="*/ 9 w 18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7"/>
                <a:gd name="T35" fmla="*/ 18 w 18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Freeform 88"/>
            <p:cNvSpPr>
              <a:spLocks/>
            </p:cNvSpPr>
            <p:nvPr/>
          </p:nvSpPr>
          <p:spPr bwMode="auto">
            <a:xfrm>
              <a:off x="2276" y="2151"/>
              <a:ext cx="9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Freeform 89"/>
            <p:cNvSpPr>
              <a:spLocks/>
            </p:cNvSpPr>
            <p:nvPr/>
          </p:nvSpPr>
          <p:spPr bwMode="auto">
            <a:xfrm>
              <a:off x="2320" y="2142"/>
              <a:ext cx="17" cy="17"/>
            </a:xfrm>
            <a:custGeom>
              <a:avLst/>
              <a:gdLst>
                <a:gd name="T0" fmla="*/ 8 w 17"/>
                <a:gd name="T1" fmla="*/ 9 h 17"/>
                <a:gd name="T2" fmla="*/ 8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8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8 w 17"/>
                <a:gd name="T19" fmla="*/ 0 h 17"/>
                <a:gd name="T20" fmla="*/ 8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8" y="9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Freeform 90"/>
            <p:cNvSpPr>
              <a:spLocks/>
            </p:cNvSpPr>
            <p:nvPr/>
          </p:nvSpPr>
          <p:spPr bwMode="auto">
            <a:xfrm>
              <a:off x="2320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Rectangle 91"/>
            <p:cNvSpPr>
              <a:spLocks noChangeArrowheads="1"/>
            </p:cNvSpPr>
            <p:nvPr/>
          </p:nvSpPr>
          <p:spPr bwMode="auto">
            <a:xfrm>
              <a:off x="3488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49" name="Rectangle 92"/>
            <p:cNvSpPr>
              <a:spLocks noChangeArrowheads="1"/>
            </p:cNvSpPr>
            <p:nvPr/>
          </p:nvSpPr>
          <p:spPr bwMode="auto">
            <a:xfrm>
              <a:off x="2546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50" name="Rectangle 93"/>
            <p:cNvSpPr>
              <a:spLocks noChangeArrowheads="1"/>
            </p:cNvSpPr>
            <p:nvPr/>
          </p:nvSpPr>
          <p:spPr bwMode="auto">
            <a:xfrm>
              <a:off x="1492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9551" name="Rectangle 94"/>
            <p:cNvSpPr>
              <a:spLocks noChangeArrowheads="1"/>
            </p:cNvSpPr>
            <p:nvPr/>
          </p:nvSpPr>
          <p:spPr bwMode="auto">
            <a:xfrm>
              <a:off x="1448" y="2596"/>
              <a:ext cx="6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Most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2" name="Rectangle 95"/>
            <p:cNvSpPr>
              <a:spLocks noChangeArrowheads="1"/>
            </p:cNvSpPr>
            <p:nvPr/>
          </p:nvSpPr>
          <p:spPr bwMode="auto">
            <a:xfrm>
              <a:off x="1509" y="2683"/>
              <a:ext cx="4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(MSB) position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3" name="Rectangle 96"/>
            <p:cNvSpPr>
              <a:spLocks noChangeArrowheads="1"/>
            </p:cNvSpPr>
            <p:nvPr/>
          </p:nvSpPr>
          <p:spPr bwMode="auto">
            <a:xfrm>
              <a:off x="3436" y="2596"/>
              <a:ext cx="6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Least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19554" name="Rectangle 97"/>
            <p:cNvSpPr>
              <a:spLocks noChangeArrowheads="1"/>
            </p:cNvSpPr>
            <p:nvPr/>
          </p:nvSpPr>
          <p:spPr bwMode="auto">
            <a:xfrm>
              <a:off x="3514" y="2683"/>
              <a:ext cx="47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(LSB) position</a:t>
              </a:r>
              <a:endParaRPr lang="en-US" sz="2400">
                <a:latin typeface="Cambria" pitchFamily="18" charset="0"/>
              </a:endParaRPr>
            </a:p>
          </p:txBody>
        </p:sp>
      </p:grpSp>
      <p:sp>
        <p:nvSpPr>
          <p:cNvPr id="272483" name="Text Box 99"/>
          <p:cNvSpPr txBox="1">
            <a:spLocks noChangeArrowheads="1"/>
          </p:cNvSpPr>
          <p:nvPr/>
        </p:nvSpPr>
        <p:spPr bwMode="auto">
          <a:xfrm>
            <a:off x="1287463" y="5056188"/>
            <a:ext cx="592772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Carry-in </a:t>
            </a:r>
            <a:r>
              <a:rPr lang="en-US" i="1" dirty="0">
                <a:latin typeface="+mj-lt"/>
              </a:rPr>
              <a:t>c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into the LSB position provides a convenient way 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perform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98"/>
          <p:cNvSpPr>
            <a:spLocks noChangeArrowheads="1"/>
          </p:cNvSpPr>
          <p:nvPr/>
        </p:nvSpPr>
        <p:spPr bwMode="auto">
          <a:xfrm>
            <a:off x="1746250" y="2344738"/>
            <a:ext cx="5751513" cy="192722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 smtClean="0">
                <a:latin typeface="Times New Roman" pitchFamily="18" charset="0"/>
              </a:rPr>
              <a:t>K n</a:t>
            </a:r>
            <a:r>
              <a:rPr lang="en-US" dirty="0" smtClean="0"/>
              <a:t>-bit </a:t>
            </a:r>
            <a:r>
              <a:rPr lang="en-US" dirty="0"/>
              <a:t>adder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535113" y="1233488"/>
            <a:ext cx="6408737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mbria" pitchFamily="18" charset="0"/>
              </a:rPr>
              <a:t>K n</a:t>
            </a:r>
            <a:r>
              <a:rPr lang="en-US">
                <a:latin typeface="Comic Sans MS" pitchFamily="66" charset="0"/>
              </a:rPr>
              <a:t>-bit numbers can be added by cascading </a:t>
            </a:r>
            <a:r>
              <a:rPr lang="en-US" i="1">
                <a:latin typeface="Cambria" pitchFamily="18" charset="0"/>
              </a:rPr>
              <a:t>k</a:t>
            </a:r>
            <a:r>
              <a:rPr lang="en-US">
                <a:latin typeface="Comic Sans MS" pitchFamily="66" charset="0"/>
              </a:rPr>
              <a:t>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-bit adders.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668655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Freeform 7"/>
          <p:cNvSpPr>
            <a:spLocks/>
          </p:cNvSpPr>
          <p:nvPr/>
        </p:nvSpPr>
        <p:spPr bwMode="auto">
          <a:xfrm>
            <a:off x="668655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8"/>
          <p:cNvSpPr>
            <a:spLocks noChangeShapeType="1"/>
          </p:cNvSpPr>
          <p:nvPr/>
        </p:nvSpPr>
        <p:spPr bwMode="auto">
          <a:xfrm>
            <a:off x="6783388" y="3235325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Freeform 9"/>
          <p:cNvSpPr>
            <a:spLocks/>
          </p:cNvSpPr>
          <p:nvPr/>
        </p:nvSpPr>
        <p:spPr bwMode="auto">
          <a:xfrm>
            <a:off x="5192713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10"/>
          <p:cNvSpPr>
            <a:spLocks/>
          </p:cNvSpPr>
          <p:nvPr/>
        </p:nvSpPr>
        <p:spPr bwMode="auto">
          <a:xfrm>
            <a:off x="5192713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5275263" y="3235325"/>
            <a:ext cx="5667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Freeform 12"/>
          <p:cNvSpPr>
            <a:spLocks/>
          </p:cNvSpPr>
          <p:nvPr/>
        </p:nvSpPr>
        <p:spPr bwMode="auto">
          <a:xfrm>
            <a:off x="5897563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Freeform 13"/>
          <p:cNvSpPr>
            <a:spLocks/>
          </p:cNvSpPr>
          <p:nvPr/>
        </p:nvSpPr>
        <p:spPr bwMode="auto">
          <a:xfrm>
            <a:off x="5897563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8 w 26"/>
              <a:gd name="T3" fmla="*/ 52 h 52"/>
              <a:gd name="T4" fmla="*/ 26 w 26"/>
              <a:gd name="T5" fmla="*/ 0 h 52"/>
              <a:gd name="T6" fmla="*/ 1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8" y="52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 flipV="1">
            <a:off x="592613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Freeform 15"/>
          <p:cNvSpPr>
            <a:spLocks/>
          </p:cNvSpPr>
          <p:nvPr/>
        </p:nvSpPr>
        <p:spPr bwMode="auto">
          <a:xfrm>
            <a:off x="6396038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Freeform 16"/>
          <p:cNvSpPr>
            <a:spLocks/>
          </p:cNvSpPr>
          <p:nvPr/>
        </p:nvSpPr>
        <p:spPr bwMode="auto">
          <a:xfrm>
            <a:off x="6396038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8 w 26"/>
              <a:gd name="T3" fmla="*/ 52 h 52"/>
              <a:gd name="T4" fmla="*/ 26 w 26"/>
              <a:gd name="T5" fmla="*/ 0 h 52"/>
              <a:gd name="T6" fmla="*/ 1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8" y="52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7"/>
          <p:cNvSpPr>
            <a:spLocks noChangeShapeType="1"/>
          </p:cNvSpPr>
          <p:nvPr/>
        </p:nvSpPr>
        <p:spPr bwMode="auto">
          <a:xfrm flipV="1">
            <a:off x="64246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6132513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6202363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6243638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6977063" y="31115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4" name="Rectangle 22"/>
          <p:cNvSpPr>
            <a:spLocks noChangeArrowheads="1"/>
          </p:cNvSpPr>
          <p:nvPr/>
        </p:nvSpPr>
        <p:spPr bwMode="auto">
          <a:xfrm>
            <a:off x="7032625" y="32083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5" name="Rectangle 23"/>
          <p:cNvSpPr>
            <a:spLocks noChangeArrowheads="1"/>
          </p:cNvSpPr>
          <p:nvPr/>
        </p:nvSpPr>
        <p:spPr bwMode="auto">
          <a:xfrm>
            <a:off x="5095875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6" name="Rectangle 24"/>
          <p:cNvSpPr>
            <a:spLocks noChangeArrowheads="1"/>
          </p:cNvSpPr>
          <p:nvPr/>
        </p:nvSpPr>
        <p:spPr bwMode="auto">
          <a:xfrm>
            <a:off x="51641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7" name="Rectangle 25"/>
          <p:cNvSpPr>
            <a:spLocks noChangeArrowheads="1"/>
          </p:cNvSpPr>
          <p:nvPr/>
        </p:nvSpPr>
        <p:spPr bwMode="auto">
          <a:xfrm>
            <a:off x="491490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8" name="Rectangle 26"/>
          <p:cNvSpPr>
            <a:spLocks noChangeArrowheads="1"/>
          </p:cNvSpPr>
          <p:nvPr/>
        </p:nvSpPr>
        <p:spPr bwMode="auto">
          <a:xfrm>
            <a:off x="49704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29" name="Rectangle 27"/>
          <p:cNvSpPr>
            <a:spLocks noChangeArrowheads="1"/>
          </p:cNvSpPr>
          <p:nvPr/>
        </p:nvSpPr>
        <p:spPr bwMode="auto">
          <a:xfrm>
            <a:off x="4956175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50117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1" name="Line 29"/>
          <p:cNvSpPr>
            <a:spLocks noChangeShapeType="1"/>
          </p:cNvSpPr>
          <p:nvPr/>
        </p:nvSpPr>
        <p:spPr bwMode="auto">
          <a:xfrm>
            <a:off x="4084638" y="3235325"/>
            <a:ext cx="2492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Rectangle 30"/>
          <p:cNvSpPr>
            <a:spLocks noChangeArrowheads="1"/>
          </p:cNvSpPr>
          <p:nvPr/>
        </p:nvSpPr>
        <p:spPr bwMode="auto">
          <a:xfrm>
            <a:off x="5441950" y="29733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3" name="Rectangle 31"/>
          <p:cNvSpPr>
            <a:spLocks noChangeArrowheads="1"/>
          </p:cNvSpPr>
          <p:nvPr/>
        </p:nvSpPr>
        <p:spPr bwMode="auto">
          <a:xfrm>
            <a:off x="5495925" y="30559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4" name="Rectangle 32"/>
          <p:cNvSpPr>
            <a:spLocks noChangeArrowheads="1"/>
          </p:cNvSpPr>
          <p:nvPr/>
        </p:nvSpPr>
        <p:spPr bwMode="auto">
          <a:xfrm>
            <a:off x="65341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5" name="Rectangle 33"/>
          <p:cNvSpPr>
            <a:spLocks noChangeArrowheads="1"/>
          </p:cNvSpPr>
          <p:nvPr/>
        </p:nvSpPr>
        <p:spPr bwMode="auto">
          <a:xfrm>
            <a:off x="660400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6" name="Rectangle 34"/>
          <p:cNvSpPr>
            <a:spLocks noChangeArrowheads="1"/>
          </p:cNvSpPr>
          <p:nvPr/>
        </p:nvSpPr>
        <p:spPr bwMode="auto">
          <a:xfrm>
            <a:off x="5732463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7" name="Rectangle 35"/>
          <p:cNvSpPr>
            <a:spLocks noChangeArrowheads="1"/>
          </p:cNvSpPr>
          <p:nvPr/>
        </p:nvSpPr>
        <p:spPr bwMode="auto">
          <a:xfrm>
            <a:off x="57880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8" name="Rectangle 36"/>
          <p:cNvSpPr>
            <a:spLocks noChangeArrowheads="1"/>
          </p:cNvSpPr>
          <p:nvPr/>
        </p:nvSpPr>
        <p:spPr bwMode="auto">
          <a:xfrm>
            <a:off x="59388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39" name="Rectangle 37"/>
          <p:cNvSpPr>
            <a:spLocks noChangeArrowheads="1"/>
          </p:cNvSpPr>
          <p:nvPr/>
        </p:nvSpPr>
        <p:spPr bwMode="auto">
          <a:xfrm>
            <a:off x="585628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0" name="Rectangle 38"/>
          <p:cNvSpPr>
            <a:spLocks noChangeArrowheads="1"/>
          </p:cNvSpPr>
          <p:nvPr/>
        </p:nvSpPr>
        <p:spPr bwMode="auto">
          <a:xfrm>
            <a:off x="6465888" y="3706813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1" name="Rectangle 39"/>
          <p:cNvSpPr>
            <a:spLocks noChangeArrowheads="1"/>
          </p:cNvSpPr>
          <p:nvPr/>
        </p:nvSpPr>
        <p:spPr bwMode="auto">
          <a:xfrm>
            <a:off x="6507163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2" name="Freeform 40"/>
          <p:cNvSpPr>
            <a:spLocks/>
          </p:cNvSpPr>
          <p:nvPr/>
        </p:nvSpPr>
        <p:spPr bwMode="auto">
          <a:xfrm>
            <a:off x="351790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3" name="Freeform 41"/>
          <p:cNvSpPr>
            <a:spLocks/>
          </p:cNvSpPr>
          <p:nvPr/>
        </p:nvSpPr>
        <p:spPr bwMode="auto">
          <a:xfrm>
            <a:off x="351790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4" name="Line 42"/>
          <p:cNvSpPr>
            <a:spLocks noChangeShapeType="1"/>
          </p:cNvSpPr>
          <p:nvPr/>
        </p:nvSpPr>
        <p:spPr bwMode="auto">
          <a:xfrm>
            <a:off x="3614738" y="3235325"/>
            <a:ext cx="1381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5" name="Freeform 43"/>
          <p:cNvSpPr>
            <a:spLocks/>
          </p:cNvSpPr>
          <p:nvPr/>
        </p:nvSpPr>
        <p:spPr bwMode="auto">
          <a:xfrm>
            <a:off x="2438400" y="3208338"/>
            <a:ext cx="82550" cy="41275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6" name="Freeform 44"/>
          <p:cNvSpPr>
            <a:spLocks/>
          </p:cNvSpPr>
          <p:nvPr/>
        </p:nvSpPr>
        <p:spPr bwMode="auto">
          <a:xfrm>
            <a:off x="2438400" y="3208338"/>
            <a:ext cx="82550" cy="41275"/>
          </a:xfrm>
          <a:custGeom>
            <a:avLst/>
            <a:gdLst>
              <a:gd name="T0" fmla="*/ 52 w 52"/>
              <a:gd name="T1" fmla="*/ 0 h 26"/>
              <a:gd name="T2" fmla="*/ 0 w 52"/>
              <a:gd name="T3" fmla="*/ 17 h 26"/>
              <a:gd name="T4" fmla="*/ 52 w 52"/>
              <a:gd name="T5" fmla="*/ 26 h 26"/>
              <a:gd name="T6" fmla="*/ 52 w 52"/>
              <a:gd name="T7" fmla="*/ 17 h 26"/>
              <a:gd name="T8" fmla="*/ 52 w 52"/>
              <a:gd name="T9" fmla="*/ 0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"/>
              <a:gd name="T16" fmla="*/ 0 h 26"/>
              <a:gd name="T17" fmla="*/ 52 w 52"/>
              <a:gd name="T18" fmla="*/ 26 h 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" h="26">
                <a:moveTo>
                  <a:pt x="52" y="0"/>
                </a:moveTo>
                <a:lnTo>
                  <a:pt x="0" y="17"/>
                </a:lnTo>
                <a:lnTo>
                  <a:pt x="52" y="26"/>
                </a:lnTo>
                <a:lnTo>
                  <a:pt x="52" y="17"/>
                </a:lnTo>
                <a:lnTo>
                  <a:pt x="5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7" name="Line 45"/>
          <p:cNvSpPr>
            <a:spLocks noChangeShapeType="1"/>
          </p:cNvSpPr>
          <p:nvPr/>
        </p:nvSpPr>
        <p:spPr bwMode="auto">
          <a:xfrm>
            <a:off x="2520950" y="3235325"/>
            <a:ext cx="1524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48" name="Rectangle 46"/>
          <p:cNvSpPr>
            <a:spLocks noChangeArrowheads="1"/>
          </p:cNvSpPr>
          <p:nvPr/>
        </p:nvSpPr>
        <p:spPr bwMode="auto">
          <a:xfrm>
            <a:off x="2244725" y="314007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49" name="Rectangle 47"/>
          <p:cNvSpPr>
            <a:spLocks noChangeArrowheads="1"/>
          </p:cNvSpPr>
          <p:nvPr/>
        </p:nvSpPr>
        <p:spPr bwMode="auto">
          <a:xfrm>
            <a:off x="2312988" y="3222625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0" name="Rectangle 48"/>
          <p:cNvSpPr>
            <a:spLocks noChangeArrowheads="1"/>
          </p:cNvSpPr>
          <p:nvPr/>
        </p:nvSpPr>
        <p:spPr bwMode="auto">
          <a:xfrm>
            <a:off x="2354263" y="3222625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1" name="Rectangle 49"/>
          <p:cNvSpPr>
            <a:spLocks noChangeArrowheads="1"/>
          </p:cNvSpPr>
          <p:nvPr/>
        </p:nvSpPr>
        <p:spPr bwMode="auto">
          <a:xfrm>
            <a:off x="321310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2" name="Rectangle 50"/>
          <p:cNvSpPr>
            <a:spLocks noChangeArrowheads="1"/>
          </p:cNvSpPr>
          <p:nvPr/>
        </p:nvSpPr>
        <p:spPr bwMode="auto">
          <a:xfrm>
            <a:off x="3295650" y="3803650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3" name="Rectangle 51"/>
          <p:cNvSpPr>
            <a:spLocks noChangeArrowheads="1"/>
          </p:cNvSpPr>
          <p:nvPr/>
        </p:nvSpPr>
        <p:spPr bwMode="auto">
          <a:xfrm>
            <a:off x="3448050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4" name="Rectangle 52"/>
          <p:cNvSpPr>
            <a:spLocks noChangeArrowheads="1"/>
          </p:cNvSpPr>
          <p:nvPr/>
        </p:nvSpPr>
        <p:spPr bwMode="auto">
          <a:xfrm>
            <a:off x="3365500" y="3803650"/>
            <a:ext cx="3333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5" name="Rectangle 53"/>
          <p:cNvSpPr>
            <a:spLocks noChangeArrowheads="1"/>
          </p:cNvSpPr>
          <p:nvPr/>
        </p:nvSpPr>
        <p:spPr bwMode="auto">
          <a:xfrm>
            <a:off x="3268663" y="3789363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6" name="Rectangle 54"/>
          <p:cNvSpPr>
            <a:spLocks noChangeArrowheads="1"/>
          </p:cNvSpPr>
          <p:nvPr/>
        </p:nvSpPr>
        <p:spPr bwMode="auto">
          <a:xfrm>
            <a:off x="3503613" y="3789363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7" name="Rectangle 55"/>
          <p:cNvSpPr>
            <a:spLocks noChangeArrowheads="1"/>
          </p:cNvSpPr>
          <p:nvPr/>
        </p:nvSpPr>
        <p:spPr bwMode="auto">
          <a:xfrm>
            <a:off x="35448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558" name="Freeform 56"/>
          <p:cNvSpPr>
            <a:spLocks/>
          </p:cNvSpPr>
          <p:nvPr/>
        </p:nvSpPr>
        <p:spPr bwMode="auto">
          <a:xfrm>
            <a:off x="3835400" y="322262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59" name="Freeform 57"/>
          <p:cNvSpPr>
            <a:spLocks/>
          </p:cNvSpPr>
          <p:nvPr/>
        </p:nvSpPr>
        <p:spPr bwMode="auto">
          <a:xfrm>
            <a:off x="3849688" y="3222625"/>
            <a:ext cx="14287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0" name="Freeform 58"/>
          <p:cNvSpPr>
            <a:spLocks/>
          </p:cNvSpPr>
          <p:nvPr/>
        </p:nvSpPr>
        <p:spPr bwMode="auto">
          <a:xfrm>
            <a:off x="3905250" y="3222625"/>
            <a:ext cx="26988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1" name="Freeform 59"/>
          <p:cNvSpPr>
            <a:spLocks/>
          </p:cNvSpPr>
          <p:nvPr/>
        </p:nvSpPr>
        <p:spPr bwMode="auto">
          <a:xfrm>
            <a:off x="3919538" y="322262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2" name="Freeform 60"/>
          <p:cNvSpPr>
            <a:spLocks/>
          </p:cNvSpPr>
          <p:nvPr/>
        </p:nvSpPr>
        <p:spPr bwMode="auto">
          <a:xfrm>
            <a:off x="3973513" y="322262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3" name="Freeform 61"/>
          <p:cNvSpPr>
            <a:spLocks/>
          </p:cNvSpPr>
          <p:nvPr/>
        </p:nvSpPr>
        <p:spPr bwMode="auto">
          <a:xfrm>
            <a:off x="3987800" y="3222625"/>
            <a:ext cx="14288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4" name="Freeform 62"/>
          <p:cNvSpPr>
            <a:spLocks/>
          </p:cNvSpPr>
          <p:nvPr/>
        </p:nvSpPr>
        <p:spPr bwMode="auto">
          <a:xfrm>
            <a:off x="606425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5" name="Freeform 63"/>
          <p:cNvSpPr>
            <a:spLocks/>
          </p:cNvSpPr>
          <p:nvPr/>
        </p:nvSpPr>
        <p:spPr bwMode="auto">
          <a:xfrm>
            <a:off x="606425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7 w 26"/>
              <a:gd name="T3" fmla="*/ 52 h 52"/>
              <a:gd name="T4" fmla="*/ 26 w 26"/>
              <a:gd name="T5" fmla="*/ 0 h 52"/>
              <a:gd name="T6" fmla="*/ 17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7" y="52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6" name="Line 64"/>
          <p:cNvSpPr>
            <a:spLocks noChangeShapeType="1"/>
          </p:cNvSpPr>
          <p:nvPr/>
        </p:nvSpPr>
        <p:spPr bwMode="auto">
          <a:xfrm flipV="1">
            <a:off x="609123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7" name="Freeform 65"/>
          <p:cNvSpPr>
            <a:spLocks/>
          </p:cNvSpPr>
          <p:nvPr/>
        </p:nvSpPr>
        <p:spPr bwMode="auto">
          <a:xfrm>
            <a:off x="6575425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8" name="Freeform 66"/>
          <p:cNvSpPr>
            <a:spLocks/>
          </p:cNvSpPr>
          <p:nvPr/>
        </p:nvSpPr>
        <p:spPr bwMode="auto">
          <a:xfrm>
            <a:off x="6575425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69" name="Line 67"/>
          <p:cNvSpPr>
            <a:spLocks noChangeShapeType="1"/>
          </p:cNvSpPr>
          <p:nvPr/>
        </p:nvSpPr>
        <p:spPr bwMode="auto">
          <a:xfrm flipV="1">
            <a:off x="65897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0" name="Freeform 68"/>
          <p:cNvSpPr>
            <a:spLocks/>
          </p:cNvSpPr>
          <p:nvPr/>
        </p:nvSpPr>
        <p:spPr bwMode="auto">
          <a:xfrm>
            <a:off x="6175375" y="2835275"/>
            <a:ext cx="26988" cy="26988"/>
          </a:xfrm>
          <a:custGeom>
            <a:avLst/>
            <a:gdLst>
              <a:gd name="T0" fmla="*/ 8 w 17"/>
              <a:gd name="T1" fmla="*/ 8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1" name="Freeform 69"/>
          <p:cNvSpPr>
            <a:spLocks/>
          </p:cNvSpPr>
          <p:nvPr/>
        </p:nvSpPr>
        <p:spPr bwMode="auto">
          <a:xfrm>
            <a:off x="6188075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2" name="Freeform 70"/>
          <p:cNvSpPr>
            <a:spLocks/>
          </p:cNvSpPr>
          <p:nvPr/>
        </p:nvSpPr>
        <p:spPr bwMode="auto">
          <a:xfrm>
            <a:off x="6243638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3" name="Freeform 71"/>
          <p:cNvSpPr>
            <a:spLocks/>
          </p:cNvSpPr>
          <p:nvPr/>
        </p:nvSpPr>
        <p:spPr bwMode="auto">
          <a:xfrm>
            <a:off x="6243638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4" name="Freeform 72"/>
          <p:cNvSpPr>
            <a:spLocks/>
          </p:cNvSpPr>
          <p:nvPr/>
        </p:nvSpPr>
        <p:spPr bwMode="auto">
          <a:xfrm>
            <a:off x="6313488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5" name="Freeform 73"/>
          <p:cNvSpPr>
            <a:spLocks/>
          </p:cNvSpPr>
          <p:nvPr/>
        </p:nvSpPr>
        <p:spPr bwMode="auto">
          <a:xfrm>
            <a:off x="6313488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6" name="Freeform 74"/>
          <p:cNvSpPr>
            <a:spLocks/>
          </p:cNvSpPr>
          <p:nvPr/>
        </p:nvSpPr>
        <p:spPr bwMode="auto">
          <a:xfrm>
            <a:off x="4403725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7" name="Freeform 75"/>
          <p:cNvSpPr>
            <a:spLocks/>
          </p:cNvSpPr>
          <p:nvPr/>
        </p:nvSpPr>
        <p:spPr bwMode="auto">
          <a:xfrm>
            <a:off x="4403725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8 w 26"/>
              <a:gd name="T3" fmla="*/ 52 h 52"/>
              <a:gd name="T4" fmla="*/ 26 w 26"/>
              <a:gd name="T5" fmla="*/ 0 h 52"/>
              <a:gd name="T6" fmla="*/ 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8" y="52"/>
                </a:lnTo>
                <a:lnTo>
                  <a:pt x="26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8" name="Line 76"/>
          <p:cNvSpPr>
            <a:spLocks noChangeShapeType="1"/>
          </p:cNvSpPr>
          <p:nvPr/>
        </p:nvSpPr>
        <p:spPr bwMode="auto">
          <a:xfrm flipV="1">
            <a:off x="4416425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79" name="Freeform 77"/>
          <p:cNvSpPr>
            <a:spLocks/>
          </p:cNvSpPr>
          <p:nvPr/>
        </p:nvSpPr>
        <p:spPr bwMode="auto">
          <a:xfrm>
            <a:off x="490220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0" name="Freeform 78"/>
          <p:cNvSpPr>
            <a:spLocks/>
          </p:cNvSpPr>
          <p:nvPr/>
        </p:nvSpPr>
        <p:spPr bwMode="auto">
          <a:xfrm>
            <a:off x="490220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8 w 26"/>
              <a:gd name="T3" fmla="*/ 52 h 52"/>
              <a:gd name="T4" fmla="*/ 26 w 26"/>
              <a:gd name="T5" fmla="*/ 0 h 52"/>
              <a:gd name="T6" fmla="*/ 8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8" y="52"/>
                </a:lnTo>
                <a:lnTo>
                  <a:pt x="26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1" name="Line 79"/>
          <p:cNvSpPr>
            <a:spLocks noChangeShapeType="1"/>
          </p:cNvSpPr>
          <p:nvPr/>
        </p:nvSpPr>
        <p:spPr bwMode="auto">
          <a:xfrm flipV="1">
            <a:off x="4914900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2" name="Freeform 80"/>
          <p:cNvSpPr>
            <a:spLocks/>
          </p:cNvSpPr>
          <p:nvPr/>
        </p:nvSpPr>
        <p:spPr bwMode="auto">
          <a:xfrm>
            <a:off x="4568825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3" name="Freeform 81"/>
          <p:cNvSpPr>
            <a:spLocks/>
          </p:cNvSpPr>
          <p:nvPr/>
        </p:nvSpPr>
        <p:spPr bwMode="auto">
          <a:xfrm>
            <a:off x="4568825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9 w 26"/>
              <a:gd name="T3" fmla="*/ 52 h 52"/>
              <a:gd name="T4" fmla="*/ 26 w 26"/>
              <a:gd name="T5" fmla="*/ 0 h 52"/>
              <a:gd name="T6" fmla="*/ 9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9" y="52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4" name="Line 82"/>
          <p:cNvSpPr>
            <a:spLocks noChangeShapeType="1"/>
          </p:cNvSpPr>
          <p:nvPr/>
        </p:nvSpPr>
        <p:spPr bwMode="auto">
          <a:xfrm flipV="1">
            <a:off x="458311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5" name="Freeform 83"/>
          <p:cNvSpPr>
            <a:spLocks/>
          </p:cNvSpPr>
          <p:nvPr/>
        </p:nvSpPr>
        <p:spPr bwMode="auto">
          <a:xfrm>
            <a:off x="5067300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6" name="Freeform 84"/>
          <p:cNvSpPr>
            <a:spLocks/>
          </p:cNvSpPr>
          <p:nvPr/>
        </p:nvSpPr>
        <p:spPr bwMode="auto">
          <a:xfrm>
            <a:off x="5067300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9 w 26"/>
              <a:gd name="T3" fmla="*/ 52 h 52"/>
              <a:gd name="T4" fmla="*/ 26 w 26"/>
              <a:gd name="T5" fmla="*/ 0 h 52"/>
              <a:gd name="T6" fmla="*/ 9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9" y="52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7" name="Line 85"/>
          <p:cNvSpPr>
            <a:spLocks noChangeShapeType="1"/>
          </p:cNvSpPr>
          <p:nvPr/>
        </p:nvSpPr>
        <p:spPr bwMode="auto">
          <a:xfrm flipV="1">
            <a:off x="508158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8" name="Freeform 86"/>
          <p:cNvSpPr>
            <a:spLocks/>
          </p:cNvSpPr>
          <p:nvPr/>
        </p:nvSpPr>
        <p:spPr bwMode="auto">
          <a:xfrm>
            <a:off x="4679950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89" name="Freeform 87"/>
          <p:cNvSpPr>
            <a:spLocks/>
          </p:cNvSpPr>
          <p:nvPr/>
        </p:nvSpPr>
        <p:spPr bwMode="auto">
          <a:xfrm>
            <a:off x="4679950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0" name="Freeform 88"/>
          <p:cNvSpPr>
            <a:spLocks/>
          </p:cNvSpPr>
          <p:nvPr/>
        </p:nvSpPr>
        <p:spPr bwMode="auto">
          <a:xfrm>
            <a:off x="4735513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1" name="Freeform 89"/>
          <p:cNvSpPr>
            <a:spLocks/>
          </p:cNvSpPr>
          <p:nvPr/>
        </p:nvSpPr>
        <p:spPr bwMode="auto">
          <a:xfrm>
            <a:off x="4749800" y="28479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2" name="Freeform 90"/>
          <p:cNvSpPr>
            <a:spLocks/>
          </p:cNvSpPr>
          <p:nvPr/>
        </p:nvSpPr>
        <p:spPr bwMode="auto">
          <a:xfrm>
            <a:off x="4805363" y="2835275"/>
            <a:ext cx="26987" cy="26988"/>
          </a:xfrm>
          <a:custGeom>
            <a:avLst/>
            <a:gdLst>
              <a:gd name="T0" fmla="*/ 8 w 17"/>
              <a:gd name="T1" fmla="*/ 8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3" name="Freeform 91"/>
          <p:cNvSpPr>
            <a:spLocks/>
          </p:cNvSpPr>
          <p:nvPr/>
        </p:nvSpPr>
        <p:spPr bwMode="auto">
          <a:xfrm>
            <a:off x="4818063" y="2847975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4" name="Freeform 92"/>
          <p:cNvSpPr>
            <a:spLocks/>
          </p:cNvSpPr>
          <p:nvPr/>
        </p:nvSpPr>
        <p:spPr bwMode="auto">
          <a:xfrm>
            <a:off x="2728913" y="2876550"/>
            <a:ext cx="41275" cy="825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5" name="Freeform 93"/>
          <p:cNvSpPr>
            <a:spLocks/>
          </p:cNvSpPr>
          <p:nvPr/>
        </p:nvSpPr>
        <p:spPr bwMode="auto">
          <a:xfrm>
            <a:off x="2728913" y="2876550"/>
            <a:ext cx="41275" cy="82550"/>
          </a:xfrm>
          <a:custGeom>
            <a:avLst/>
            <a:gdLst>
              <a:gd name="T0" fmla="*/ 0 w 26"/>
              <a:gd name="T1" fmla="*/ 0 h 52"/>
              <a:gd name="T2" fmla="*/ 17 w 26"/>
              <a:gd name="T3" fmla="*/ 52 h 52"/>
              <a:gd name="T4" fmla="*/ 26 w 26"/>
              <a:gd name="T5" fmla="*/ 0 h 52"/>
              <a:gd name="T6" fmla="*/ 17 w 26"/>
              <a:gd name="T7" fmla="*/ 0 h 52"/>
              <a:gd name="T8" fmla="*/ 0 w 26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2"/>
              <a:gd name="T17" fmla="*/ 26 w 26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2">
                <a:moveTo>
                  <a:pt x="0" y="0"/>
                </a:moveTo>
                <a:lnTo>
                  <a:pt x="17" y="52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6" name="Line 94"/>
          <p:cNvSpPr>
            <a:spLocks noChangeShapeType="1"/>
          </p:cNvSpPr>
          <p:nvPr/>
        </p:nvSpPr>
        <p:spPr bwMode="auto">
          <a:xfrm flipV="1">
            <a:off x="2755900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7" name="Freeform 95"/>
          <p:cNvSpPr>
            <a:spLocks/>
          </p:cNvSpPr>
          <p:nvPr/>
        </p:nvSpPr>
        <p:spPr bwMode="auto">
          <a:xfrm>
            <a:off x="3240088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8" name="Freeform 96"/>
          <p:cNvSpPr>
            <a:spLocks/>
          </p:cNvSpPr>
          <p:nvPr/>
        </p:nvSpPr>
        <p:spPr bwMode="auto">
          <a:xfrm>
            <a:off x="3240088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99" name="Line 97"/>
          <p:cNvSpPr>
            <a:spLocks noChangeShapeType="1"/>
          </p:cNvSpPr>
          <p:nvPr/>
        </p:nvSpPr>
        <p:spPr bwMode="auto">
          <a:xfrm flipV="1">
            <a:off x="3254375" y="2724150"/>
            <a:ext cx="1588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0" name="Freeform 98"/>
          <p:cNvSpPr>
            <a:spLocks/>
          </p:cNvSpPr>
          <p:nvPr/>
        </p:nvSpPr>
        <p:spPr bwMode="auto">
          <a:xfrm>
            <a:off x="2908300" y="2876550"/>
            <a:ext cx="28575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1" name="Freeform 99"/>
          <p:cNvSpPr>
            <a:spLocks/>
          </p:cNvSpPr>
          <p:nvPr/>
        </p:nvSpPr>
        <p:spPr bwMode="auto">
          <a:xfrm>
            <a:off x="2908300" y="2876550"/>
            <a:ext cx="28575" cy="82550"/>
          </a:xfrm>
          <a:custGeom>
            <a:avLst/>
            <a:gdLst>
              <a:gd name="T0" fmla="*/ 0 w 18"/>
              <a:gd name="T1" fmla="*/ 0 h 52"/>
              <a:gd name="T2" fmla="*/ 9 w 18"/>
              <a:gd name="T3" fmla="*/ 52 h 52"/>
              <a:gd name="T4" fmla="*/ 18 w 18"/>
              <a:gd name="T5" fmla="*/ 0 h 52"/>
              <a:gd name="T6" fmla="*/ 9 w 18"/>
              <a:gd name="T7" fmla="*/ 0 h 52"/>
              <a:gd name="T8" fmla="*/ 0 w 18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2"/>
              <a:gd name="T17" fmla="*/ 18 w 18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2">
                <a:moveTo>
                  <a:pt x="0" y="0"/>
                </a:moveTo>
                <a:lnTo>
                  <a:pt x="9" y="52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2" name="Line 100"/>
          <p:cNvSpPr>
            <a:spLocks noChangeShapeType="1"/>
          </p:cNvSpPr>
          <p:nvPr/>
        </p:nvSpPr>
        <p:spPr bwMode="auto">
          <a:xfrm flipV="1">
            <a:off x="2922588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3" name="Freeform 101"/>
          <p:cNvSpPr>
            <a:spLocks/>
          </p:cNvSpPr>
          <p:nvPr/>
        </p:nvSpPr>
        <p:spPr bwMode="auto">
          <a:xfrm>
            <a:off x="3406775" y="2876550"/>
            <a:ext cx="26988" cy="825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4" name="Freeform 102"/>
          <p:cNvSpPr>
            <a:spLocks/>
          </p:cNvSpPr>
          <p:nvPr/>
        </p:nvSpPr>
        <p:spPr bwMode="auto">
          <a:xfrm>
            <a:off x="3406775" y="2876550"/>
            <a:ext cx="26988" cy="82550"/>
          </a:xfrm>
          <a:custGeom>
            <a:avLst/>
            <a:gdLst>
              <a:gd name="T0" fmla="*/ 0 w 17"/>
              <a:gd name="T1" fmla="*/ 0 h 52"/>
              <a:gd name="T2" fmla="*/ 9 w 17"/>
              <a:gd name="T3" fmla="*/ 52 h 52"/>
              <a:gd name="T4" fmla="*/ 17 w 17"/>
              <a:gd name="T5" fmla="*/ 0 h 52"/>
              <a:gd name="T6" fmla="*/ 9 w 17"/>
              <a:gd name="T7" fmla="*/ 0 h 52"/>
              <a:gd name="T8" fmla="*/ 0 w 17"/>
              <a:gd name="T9" fmla="*/ 0 h 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2"/>
              <a:gd name="T17" fmla="*/ 17 w 17"/>
              <a:gd name="T18" fmla="*/ 52 h 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2">
                <a:moveTo>
                  <a:pt x="0" y="0"/>
                </a:moveTo>
                <a:lnTo>
                  <a:pt x="9" y="52"/>
                </a:lnTo>
                <a:lnTo>
                  <a:pt x="17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5" name="Line 103"/>
          <p:cNvSpPr>
            <a:spLocks noChangeShapeType="1"/>
          </p:cNvSpPr>
          <p:nvPr/>
        </p:nvSpPr>
        <p:spPr bwMode="auto">
          <a:xfrm flipV="1">
            <a:off x="3421063" y="2724150"/>
            <a:ext cx="1587" cy="152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6" name="Freeform 104"/>
          <p:cNvSpPr>
            <a:spLocks/>
          </p:cNvSpPr>
          <p:nvPr/>
        </p:nvSpPr>
        <p:spPr bwMode="auto">
          <a:xfrm>
            <a:off x="3005138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7" name="Freeform 105"/>
          <p:cNvSpPr>
            <a:spLocks/>
          </p:cNvSpPr>
          <p:nvPr/>
        </p:nvSpPr>
        <p:spPr bwMode="auto">
          <a:xfrm>
            <a:off x="3019425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8" name="Freeform 106"/>
          <p:cNvSpPr>
            <a:spLocks/>
          </p:cNvSpPr>
          <p:nvPr/>
        </p:nvSpPr>
        <p:spPr bwMode="auto">
          <a:xfrm>
            <a:off x="3074988" y="2835275"/>
            <a:ext cx="26987" cy="26988"/>
          </a:xfrm>
          <a:custGeom>
            <a:avLst/>
            <a:gdLst>
              <a:gd name="T0" fmla="*/ 9 w 17"/>
              <a:gd name="T1" fmla="*/ 8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8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8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8"/>
                </a:lnTo>
                <a:lnTo>
                  <a:pt x="17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09" name="Freeform 107"/>
          <p:cNvSpPr>
            <a:spLocks/>
          </p:cNvSpPr>
          <p:nvPr/>
        </p:nvSpPr>
        <p:spPr bwMode="auto">
          <a:xfrm>
            <a:off x="3089275" y="284797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0" name="Freeform 108"/>
          <p:cNvSpPr>
            <a:spLocks/>
          </p:cNvSpPr>
          <p:nvPr/>
        </p:nvSpPr>
        <p:spPr bwMode="auto">
          <a:xfrm>
            <a:off x="3143250" y="2835275"/>
            <a:ext cx="28575" cy="26988"/>
          </a:xfrm>
          <a:custGeom>
            <a:avLst/>
            <a:gdLst>
              <a:gd name="T0" fmla="*/ 9 w 18"/>
              <a:gd name="T1" fmla="*/ 8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8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8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8"/>
                </a:move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8"/>
                </a:lnTo>
                <a:lnTo>
                  <a:pt x="18" y="0"/>
                </a:lnTo>
                <a:lnTo>
                  <a:pt x="9" y="0"/>
                </a:ln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1" name="Freeform 109"/>
          <p:cNvSpPr>
            <a:spLocks/>
          </p:cNvSpPr>
          <p:nvPr/>
        </p:nvSpPr>
        <p:spPr bwMode="auto">
          <a:xfrm>
            <a:off x="3143250" y="2847975"/>
            <a:ext cx="14288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2" name="Freeform 110"/>
          <p:cNvSpPr>
            <a:spLocks/>
          </p:cNvSpPr>
          <p:nvPr/>
        </p:nvSpPr>
        <p:spPr bwMode="auto">
          <a:xfrm>
            <a:off x="5981700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3" name="Freeform 111"/>
          <p:cNvSpPr>
            <a:spLocks/>
          </p:cNvSpPr>
          <p:nvPr/>
        </p:nvSpPr>
        <p:spPr bwMode="auto">
          <a:xfrm>
            <a:off x="5981700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17 w 26"/>
              <a:gd name="T3" fmla="*/ 53 h 53"/>
              <a:gd name="T4" fmla="*/ 26 w 26"/>
              <a:gd name="T5" fmla="*/ 0 h 53"/>
              <a:gd name="T6" fmla="*/ 17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17" y="53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4" name="Line 112"/>
          <p:cNvSpPr>
            <a:spLocks noChangeShapeType="1"/>
          </p:cNvSpPr>
          <p:nvPr/>
        </p:nvSpPr>
        <p:spPr bwMode="auto">
          <a:xfrm flipV="1">
            <a:off x="600868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5" name="Freeform 113"/>
          <p:cNvSpPr>
            <a:spLocks/>
          </p:cNvSpPr>
          <p:nvPr/>
        </p:nvSpPr>
        <p:spPr bwMode="auto">
          <a:xfrm>
            <a:off x="6492875" y="3622675"/>
            <a:ext cx="28575" cy="84138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6" name="Freeform 114"/>
          <p:cNvSpPr>
            <a:spLocks/>
          </p:cNvSpPr>
          <p:nvPr/>
        </p:nvSpPr>
        <p:spPr bwMode="auto">
          <a:xfrm>
            <a:off x="6492875" y="3622675"/>
            <a:ext cx="28575" cy="84138"/>
          </a:xfrm>
          <a:custGeom>
            <a:avLst/>
            <a:gdLst>
              <a:gd name="T0" fmla="*/ 0 w 18"/>
              <a:gd name="T1" fmla="*/ 0 h 53"/>
              <a:gd name="T2" fmla="*/ 9 w 18"/>
              <a:gd name="T3" fmla="*/ 53 h 53"/>
              <a:gd name="T4" fmla="*/ 18 w 18"/>
              <a:gd name="T5" fmla="*/ 0 h 53"/>
              <a:gd name="T6" fmla="*/ 9 w 18"/>
              <a:gd name="T7" fmla="*/ 0 h 53"/>
              <a:gd name="T8" fmla="*/ 0 w 18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53"/>
              <a:gd name="T17" fmla="*/ 18 w 1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53">
                <a:moveTo>
                  <a:pt x="0" y="0"/>
                </a:moveTo>
                <a:lnTo>
                  <a:pt x="9" y="53"/>
                </a:lnTo>
                <a:lnTo>
                  <a:pt x="18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7" name="Line 115"/>
          <p:cNvSpPr>
            <a:spLocks noChangeShapeType="1"/>
          </p:cNvSpPr>
          <p:nvPr/>
        </p:nvSpPr>
        <p:spPr bwMode="auto">
          <a:xfrm flipV="1">
            <a:off x="6507163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8" name="Freeform 116"/>
          <p:cNvSpPr>
            <a:spLocks/>
          </p:cNvSpPr>
          <p:nvPr/>
        </p:nvSpPr>
        <p:spPr bwMode="auto">
          <a:xfrm>
            <a:off x="6175375" y="3595688"/>
            <a:ext cx="26988" cy="26987"/>
          </a:xfrm>
          <a:custGeom>
            <a:avLst/>
            <a:gdLst>
              <a:gd name="T0" fmla="*/ 8 w 17"/>
              <a:gd name="T1" fmla="*/ 9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9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19" name="Freeform 117"/>
          <p:cNvSpPr>
            <a:spLocks/>
          </p:cNvSpPr>
          <p:nvPr/>
        </p:nvSpPr>
        <p:spPr bwMode="auto">
          <a:xfrm>
            <a:off x="6188075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0" name="Freeform 118"/>
          <p:cNvSpPr>
            <a:spLocks/>
          </p:cNvSpPr>
          <p:nvPr/>
        </p:nvSpPr>
        <p:spPr bwMode="auto">
          <a:xfrm>
            <a:off x="6243638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1" name="Freeform 119"/>
          <p:cNvSpPr>
            <a:spLocks/>
          </p:cNvSpPr>
          <p:nvPr/>
        </p:nvSpPr>
        <p:spPr bwMode="auto">
          <a:xfrm>
            <a:off x="6243638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2" name="Freeform 120"/>
          <p:cNvSpPr>
            <a:spLocks/>
          </p:cNvSpPr>
          <p:nvPr/>
        </p:nvSpPr>
        <p:spPr bwMode="auto">
          <a:xfrm>
            <a:off x="6313488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3" name="Freeform 121"/>
          <p:cNvSpPr>
            <a:spLocks/>
          </p:cNvSpPr>
          <p:nvPr/>
        </p:nvSpPr>
        <p:spPr bwMode="auto">
          <a:xfrm>
            <a:off x="6313488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4" name="Freeform 122"/>
          <p:cNvSpPr>
            <a:spLocks/>
          </p:cNvSpPr>
          <p:nvPr/>
        </p:nvSpPr>
        <p:spPr bwMode="auto">
          <a:xfrm>
            <a:off x="4486275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5" name="Freeform 123"/>
          <p:cNvSpPr>
            <a:spLocks/>
          </p:cNvSpPr>
          <p:nvPr/>
        </p:nvSpPr>
        <p:spPr bwMode="auto">
          <a:xfrm>
            <a:off x="4486275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9 w 26"/>
              <a:gd name="T3" fmla="*/ 53 h 53"/>
              <a:gd name="T4" fmla="*/ 26 w 26"/>
              <a:gd name="T5" fmla="*/ 0 h 53"/>
              <a:gd name="T6" fmla="*/ 9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9" y="53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6" name="Line 124"/>
          <p:cNvSpPr>
            <a:spLocks noChangeShapeType="1"/>
          </p:cNvSpPr>
          <p:nvPr/>
        </p:nvSpPr>
        <p:spPr bwMode="auto">
          <a:xfrm flipV="1">
            <a:off x="4500563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7" name="Freeform 125"/>
          <p:cNvSpPr>
            <a:spLocks/>
          </p:cNvSpPr>
          <p:nvPr/>
        </p:nvSpPr>
        <p:spPr bwMode="auto">
          <a:xfrm>
            <a:off x="4984750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8" name="Freeform 126"/>
          <p:cNvSpPr>
            <a:spLocks/>
          </p:cNvSpPr>
          <p:nvPr/>
        </p:nvSpPr>
        <p:spPr bwMode="auto">
          <a:xfrm>
            <a:off x="4984750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9 w 26"/>
              <a:gd name="T3" fmla="*/ 53 h 53"/>
              <a:gd name="T4" fmla="*/ 26 w 26"/>
              <a:gd name="T5" fmla="*/ 0 h 53"/>
              <a:gd name="T6" fmla="*/ 9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9" y="53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29" name="Line 127"/>
          <p:cNvSpPr>
            <a:spLocks noChangeShapeType="1"/>
          </p:cNvSpPr>
          <p:nvPr/>
        </p:nvSpPr>
        <p:spPr bwMode="auto">
          <a:xfrm flipV="1">
            <a:off x="499903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0" name="Freeform 128"/>
          <p:cNvSpPr>
            <a:spLocks/>
          </p:cNvSpPr>
          <p:nvPr/>
        </p:nvSpPr>
        <p:spPr bwMode="auto">
          <a:xfrm>
            <a:off x="4679950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1" name="Freeform 129"/>
          <p:cNvSpPr>
            <a:spLocks/>
          </p:cNvSpPr>
          <p:nvPr/>
        </p:nvSpPr>
        <p:spPr bwMode="auto">
          <a:xfrm>
            <a:off x="4679950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2" name="Freeform 130"/>
          <p:cNvSpPr>
            <a:spLocks/>
          </p:cNvSpPr>
          <p:nvPr/>
        </p:nvSpPr>
        <p:spPr bwMode="auto">
          <a:xfrm>
            <a:off x="4735513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3" name="Freeform 131"/>
          <p:cNvSpPr>
            <a:spLocks/>
          </p:cNvSpPr>
          <p:nvPr/>
        </p:nvSpPr>
        <p:spPr bwMode="auto">
          <a:xfrm>
            <a:off x="4749800" y="3595688"/>
            <a:ext cx="12700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4" name="Freeform 132"/>
          <p:cNvSpPr>
            <a:spLocks/>
          </p:cNvSpPr>
          <p:nvPr/>
        </p:nvSpPr>
        <p:spPr bwMode="auto">
          <a:xfrm>
            <a:off x="4805363" y="3595688"/>
            <a:ext cx="26987" cy="26987"/>
          </a:xfrm>
          <a:custGeom>
            <a:avLst/>
            <a:gdLst>
              <a:gd name="T0" fmla="*/ 8 w 17"/>
              <a:gd name="T1" fmla="*/ 9 h 17"/>
              <a:gd name="T2" fmla="*/ 8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8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8 w 17"/>
              <a:gd name="T19" fmla="*/ 0 h 17"/>
              <a:gd name="T20" fmla="*/ 8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8" y="9"/>
                </a:moveTo>
                <a:lnTo>
                  <a:pt x="8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8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8" y="0"/>
                </a:lnTo>
                <a:lnTo>
                  <a:pt x="8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5" name="Freeform 133"/>
          <p:cNvSpPr>
            <a:spLocks/>
          </p:cNvSpPr>
          <p:nvPr/>
        </p:nvSpPr>
        <p:spPr bwMode="auto">
          <a:xfrm>
            <a:off x="4818063" y="3595688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6" name="Freeform 134"/>
          <p:cNvSpPr>
            <a:spLocks/>
          </p:cNvSpPr>
          <p:nvPr/>
        </p:nvSpPr>
        <p:spPr bwMode="auto">
          <a:xfrm>
            <a:off x="2811463" y="3622675"/>
            <a:ext cx="41275" cy="84138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7" name="Freeform 135"/>
          <p:cNvSpPr>
            <a:spLocks/>
          </p:cNvSpPr>
          <p:nvPr/>
        </p:nvSpPr>
        <p:spPr bwMode="auto">
          <a:xfrm>
            <a:off x="2811463" y="3622675"/>
            <a:ext cx="41275" cy="84138"/>
          </a:xfrm>
          <a:custGeom>
            <a:avLst/>
            <a:gdLst>
              <a:gd name="T0" fmla="*/ 0 w 26"/>
              <a:gd name="T1" fmla="*/ 0 h 53"/>
              <a:gd name="T2" fmla="*/ 18 w 26"/>
              <a:gd name="T3" fmla="*/ 53 h 53"/>
              <a:gd name="T4" fmla="*/ 26 w 26"/>
              <a:gd name="T5" fmla="*/ 0 h 53"/>
              <a:gd name="T6" fmla="*/ 18 w 26"/>
              <a:gd name="T7" fmla="*/ 0 h 53"/>
              <a:gd name="T8" fmla="*/ 0 w 26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53"/>
              <a:gd name="T17" fmla="*/ 26 w 26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53">
                <a:moveTo>
                  <a:pt x="0" y="0"/>
                </a:moveTo>
                <a:lnTo>
                  <a:pt x="18" y="53"/>
                </a:lnTo>
                <a:lnTo>
                  <a:pt x="26" y="0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8" name="Line 136"/>
          <p:cNvSpPr>
            <a:spLocks noChangeShapeType="1"/>
          </p:cNvSpPr>
          <p:nvPr/>
        </p:nvSpPr>
        <p:spPr bwMode="auto">
          <a:xfrm flipV="1">
            <a:off x="2840038" y="3484563"/>
            <a:ext cx="1587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39" name="Freeform 137"/>
          <p:cNvSpPr>
            <a:spLocks/>
          </p:cNvSpPr>
          <p:nvPr/>
        </p:nvSpPr>
        <p:spPr bwMode="auto">
          <a:xfrm>
            <a:off x="3324225" y="3622675"/>
            <a:ext cx="26988" cy="84138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0" name="Freeform 138"/>
          <p:cNvSpPr>
            <a:spLocks/>
          </p:cNvSpPr>
          <p:nvPr/>
        </p:nvSpPr>
        <p:spPr bwMode="auto">
          <a:xfrm>
            <a:off x="3324225" y="3622675"/>
            <a:ext cx="26988" cy="84138"/>
          </a:xfrm>
          <a:custGeom>
            <a:avLst/>
            <a:gdLst>
              <a:gd name="T0" fmla="*/ 0 w 17"/>
              <a:gd name="T1" fmla="*/ 0 h 53"/>
              <a:gd name="T2" fmla="*/ 8 w 17"/>
              <a:gd name="T3" fmla="*/ 53 h 53"/>
              <a:gd name="T4" fmla="*/ 17 w 17"/>
              <a:gd name="T5" fmla="*/ 0 h 53"/>
              <a:gd name="T6" fmla="*/ 8 w 17"/>
              <a:gd name="T7" fmla="*/ 0 h 53"/>
              <a:gd name="T8" fmla="*/ 0 w 17"/>
              <a:gd name="T9" fmla="*/ 0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53"/>
              <a:gd name="T17" fmla="*/ 17 w 17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53">
                <a:moveTo>
                  <a:pt x="0" y="0"/>
                </a:moveTo>
                <a:lnTo>
                  <a:pt x="8" y="53"/>
                </a:lnTo>
                <a:lnTo>
                  <a:pt x="17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1" name="Line 139"/>
          <p:cNvSpPr>
            <a:spLocks noChangeShapeType="1"/>
          </p:cNvSpPr>
          <p:nvPr/>
        </p:nvSpPr>
        <p:spPr bwMode="auto">
          <a:xfrm flipV="1">
            <a:off x="3336925" y="3484563"/>
            <a:ext cx="1588" cy="1381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2" name="Freeform 140"/>
          <p:cNvSpPr>
            <a:spLocks/>
          </p:cNvSpPr>
          <p:nvPr/>
        </p:nvSpPr>
        <p:spPr bwMode="auto">
          <a:xfrm>
            <a:off x="3005138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3" name="Freeform 141"/>
          <p:cNvSpPr>
            <a:spLocks/>
          </p:cNvSpPr>
          <p:nvPr/>
        </p:nvSpPr>
        <p:spPr bwMode="auto">
          <a:xfrm>
            <a:off x="3019425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4" name="Freeform 142"/>
          <p:cNvSpPr>
            <a:spLocks/>
          </p:cNvSpPr>
          <p:nvPr/>
        </p:nvSpPr>
        <p:spPr bwMode="auto">
          <a:xfrm>
            <a:off x="3074988" y="3595688"/>
            <a:ext cx="26987" cy="26987"/>
          </a:xfrm>
          <a:custGeom>
            <a:avLst/>
            <a:gdLst>
              <a:gd name="T0" fmla="*/ 9 w 17"/>
              <a:gd name="T1" fmla="*/ 9 h 17"/>
              <a:gd name="T2" fmla="*/ 9 w 17"/>
              <a:gd name="T3" fmla="*/ 0 h 17"/>
              <a:gd name="T4" fmla="*/ 0 w 17"/>
              <a:gd name="T5" fmla="*/ 0 h 17"/>
              <a:gd name="T6" fmla="*/ 0 w 17"/>
              <a:gd name="T7" fmla="*/ 9 h 17"/>
              <a:gd name="T8" fmla="*/ 0 w 17"/>
              <a:gd name="T9" fmla="*/ 17 h 17"/>
              <a:gd name="T10" fmla="*/ 9 w 17"/>
              <a:gd name="T11" fmla="*/ 17 h 17"/>
              <a:gd name="T12" fmla="*/ 17 w 17"/>
              <a:gd name="T13" fmla="*/ 17 h 17"/>
              <a:gd name="T14" fmla="*/ 17 w 17"/>
              <a:gd name="T15" fmla="*/ 9 h 17"/>
              <a:gd name="T16" fmla="*/ 17 w 17"/>
              <a:gd name="T17" fmla="*/ 0 h 17"/>
              <a:gd name="T18" fmla="*/ 9 w 17"/>
              <a:gd name="T19" fmla="*/ 0 h 17"/>
              <a:gd name="T20" fmla="*/ 9 w 17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7"/>
              <a:gd name="T35" fmla="*/ 17 w 17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7" y="17"/>
                </a:lnTo>
                <a:lnTo>
                  <a:pt x="17" y="9"/>
                </a:lnTo>
                <a:lnTo>
                  <a:pt x="17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5" name="Freeform 143"/>
          <p:cNvSpPr>
            <a:spLocks/>
          </p:cNvSpPr>
          <p:nvPr/>
        </p:nvSpPr>
        <p:spPr bwMode="auto">
          <a:xfrm>
            <a:off x="3089275" y="3595688"/>
            <a:ext cx="12700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6" name="Freeform 144"/>
          <p:cNvSpPr>
            <a:spLocks/>
          </p:cNvSpPr>
          <p:nvPr/>
        </p:nvSpPr>
        <p:spPr bwMode="auto">
          <a:xfrm>
            <a:off x="3143250" y="3595688"/>
            <a:ext cx="28575" cy="26987"/>
          </a:xfrm>
          <a:custGeom>
            <a:avLst/>
            <a:gdLst>
              <a:gd name="T0" fmla="*/ 9 w 18"/>
              <a:gd name="T1" fmla="*/ 9 h 17"/>
              <a:gd name="T2" fmla="*/ 9 w 18"/>
              <a:gd name="T3" fmla="*/ 0 h 17"/>
              <a:gd name="T4" fmla="*/ 0 w 18"/>
              <a:gd name="T5" fmla="*/ 0 h 17"/>
              <a:gd name="T6" fmla="*/ 0 w 18"/>
              <a:gd name="T7" fmla="*/ 9 h 17"/>
              <a:gd name="T8" fmla="*/ 0 w 18"/>
              <a:gd name="T9" fmla="*/ 17 h 17"/>
              <a:gd name="T10" fmla="*/ 9 w 18"/>
              <a:gd name="T11" fmla="*/ 17 h 17"/>
              <a:gd name="T12" fmla="*/ 18 w 18"/>
              <a:gd name="T13" fmla="*/ 17 h 17"/>
              <a:gd name="T14" fmla="*/ 18 w 18"/>
              <a:gd name="T15" fmla="*/ 9 h 17"/>
              <a:gd name="T16" fmla="*/ 18 w 18"/>
              <a:gd name="T17" fmla="*/ 0 h 17"/>
              <a:gd name="T18" fmla="*/ 9 w 18"/>
              <a:gd name="T19" fmla="*/ 0 h 17"/>
              <a:gd name="T20" fmla="*/ 9 w 18"/>
              <a:gd name="T21" fmla="*/ 9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"/>
              <a:gd name="T34" fmla="*/ 0 h 17"/>
              <a:gd name="T35" fmla="*/ 18 w 18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" h="17">
                <a:moveTo>
                  <a:pt x="9" y="9"/>
                </a:moveTo>
                <a:lnTo>
                  <a:pt x="9" y="0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8" y="17"/>
                </a:lnTo>
                <a:lnTo>
                  <a:pt x="18" y="9"/>
                </a:lnTo>
                <a:lnTo>
                  <a:pt x="18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7" name="Freeform 145"/>
          <p:cNvSpPr>
            <a:spLocks/>
          </p:cNvSpPr>
          <p:nvPr/>
        </p:nvSpPr>
        <p:spPr bwMode="auto">
          <a:xfrm>
            <a:off x="3143250" y="3595688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48" name="Rectangle 146"/>
          <p:cNvSpPr>
            <a:spLocks noChangeArrowheads="1"/>
          </p:cNvSpPr>
          <p:nvPr/>
        </p:nvSpPr>
        <p:spPr bwMode="auto">
          <a:xfrm>
            <a:off x="63690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49" name="Rectangle 147"/>
          <p:cNvSpPr>
            <a:spLocks noChangeArrowheads="1"/>
          </p:cNvSpPr>
          <p:nvPr/>
        </p:nvSpPr>
        <p:spPr bwMode="auto">
          <a:xfrm>
            <a:off x="643731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0" name="Rectangle 148"/>
          <p:cNvSpPr>
            <a:spLocks noChangeArrowheads="1"/>
          </p:cNvSpPr>
          <p:nvPr/>
        </p:nvSpPr>
        <p:spPr bwMode="auto">
          <a:xfrm>
            <a:off x="6022975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1" name="Rectangle 149"/>
          <p:cNvSpPr>
            <a:spLocks noChangeArrowheads="1"/>
          </p:cNvSpPr>
          <p:nvPr/>
        </p:nvSpPr>
        <p:spPr bwMode="auto">
          <a:xfrm>
            <a:off x="60912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2" name="Rectangle 150"/>
          <p:cNvSpPr>
            <a:spLocks noChangeArrowheads="1"/>
          </p:cNvSpPr>
          <p:nvPr/>
        </p:nvSpPr>
        <p:spPr bwMode="auto">
          <a:xfrm>
            <a:off x="622935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3" name="Rectangle 151"/>
          <p:cNvSpPr>
            <a:spLocks noChangeArrowheads="1"/>
          </p:cNvSpPr>
          <p:nvPr/>
        </p:nvSpPr>
        <p:spPr bwMode="auto">
          <a:xfrm>
            <a:off x="616108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4" name="Rectangle 152"/>
          <p:cNvSpPr>
            <a:spLocks noChangeArrowheads="1"/>
          </p:cNvSpPr>
          <p:nvPr/>
        </p:nvSpPr>
        <p:spPr bwMode="auto">
          <a:xfrm>
            <a:off x="4541838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5" name="Rectangle 153"/>
          <p:cNvSpPr>
            <a:spLocks noChangeArrowheads="1"/>
          </p:cNvSpPr>
          <p:nvPr/>
        </p:nvSpPr>
        <p:spPr bwMode="auto">
          <a:xfrm>
            <a:off x="459740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6" name="Rectangle 154"/>
          <p:cNvSpPr>
            <a:spLocks noChangeArrowheads="1"/>
          </p:cNvSpPr>
          <p:nvPr/>
        </p:nvSpPr>
        <p:spPr bwMode="auto">
          <a:xfrm>
            <a:off x="46529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7" name="Rectangle 155"/>
          <p:cNvSpPr>
            <a:spLocks noChangeArrowheads="1"/>
          </p:cNvSpPr>
          <p:nvPr/>
        </p:nvSpPr>
        <p:spPr bwMode="auto">
          <a:xfrm>
            <a:off x="480536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8" name="Rectangle 156"/>
          <p:cNvSpPr>
            <a:spLocks noChangeArrowheads="1"/>
          </p:cNvSpPr>
          <p:nvPr/>
        </p:nvSpPr>
        <p:spPr bwMode="auto">
          <a:xfrm>
            <a:off x="4721225" y="2586038"/>
            <a:ext cx="3333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59" name="Rectangle 157"/>
          <p:cNvSpPr>
            <a:spLocks noChangeArrowheads="1"/>
          </p:cNvSpPr>
          <p:nvPr/>
        </p:nvSpPr>
        <p:spPr bwMode="auto">
          <a:xfrm>
            <a:off x="4154488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0" name="Rectangle 158"/>
          <p:cNvSpPr>
            <a:spLocks noChangeArrowheads="1"/>
          </p:cNvSpPr>
          <p:nvPr/>
        </p:nvSpPr>
        <p:spPr bwMode="auto">
          <a:xfrm>
            <a:off x="4210050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1" name="Rectangle 159"/>
          <p:cNvSpPr>
            <a:spLocks noChangeArrowheads="1"/>
          </p:cNvSpPr>
          <p:nvPr/>
        </p:nvSpPr>
        <p:spPr bwMode="auto">
          <a:xfrm>
            <a:off x="4265613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2" name="Rectangle 160"/>
          <p:cNvSpPr>
            <a:spLocks noChangeArrowheads="1"/>
          </p:cNvSpPr>
          <p:nvPr/>
        </p:nvSpPr>
        <p:spPr bwMode="auto">
          <a:xfrm>
            <a:off x="44164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3" name="Rectangle 161"/>
          <p:cNvSpPr>
            <a:spLocks noChangeArrowheads="1"/>
          </p:cNvSpPr>
          <p:nvPr/>
        </p:nvSpPr>
        <p:spPr bwMode="auto">
          <a:xfrm>
            <a:off x="4348163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4" name="Rectangle 162"/>
          <p:cNvSpPr>
            <a:spLocks noChangeArrowheads="1"/>
          </p:cNvSpPr>
          <p:nvPr/>
        </p:nvSpPr>
        <p:spPr bwMode="auto">
          <a:xfrm>
            <a:off x="290830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5" name="Rectangle 163"/>
          <p:cNvSpPr>
            <a:spLocks noChangeArrowheads="1"/>
          </p:cNvSpPr>
          <p:nvPr/>
        </p:nvSpPr>
        <p:spPr bwMode="auto">
          <a:xfrm>
            <a:off x="2963863" y="2586038"/>
            <a:ext cx="44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6" name="Rectangle 164"/>
          <p:cNvSpPr>
            <a:spLocks noChangeArrowheads="1"/>
          </p:cNvSpPr>
          <p:nvPr/>
        </p:nvSpPr>
        <p:spPr bwMode="auto">
          <a:xfrm>
            <a:off x="301942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7" name="Rectangle 165"/>
          <p:cNvSpPr>
            <a:spLocks noChangeArrowheads="1"/>
          </p:cNvSpPr>
          <p:nvPr/>
        </p:nvSpPr>
        <p:spPr bwMode="auto">
          <a:xfrm>
            <a:off x="315753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8" name="Rectangle 166"/>
          <p:cNvSpPr>
            <a:spLocks noChangeArrowheads="1"/>
          </p:cNvSpPr>
          <p:nvPr/>
        </p:nvSpPr>
        <p:spPr bwMode="auto">
          <a:xfrm>
            <a:off x="3089275" y="2586038"/>
            <a:ext cx="33338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69" name="Rectangle 167"/>
          <p:cNvSpPr>
            <a:spLocks noChangeArrowheads="1"/>
          </p:cNvSpPr>
          <p:nvPr/>
        </p:nvSpPr>
        <p:spPr bwMode="auto">
          <a:xfrm>
            <a:off x="5884863" y="3706813"/>
            <a:ext cx="49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0" name="Rectangle 168"/>
          <p:cNvSpPr>
            <a:spLocks noChangeArrowheads="1"/>
          </p:cNvSpPr>
          <p:nvPr/>
        </p:nvSpPr>
        <p:spPr bwMode="auto">
          <a:xfrm>
            <a:off x="59388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1" name="Rectangle 169"/>
          <p:cNvSpPr>
            <a:spLocks noChangeArrowheads="1"/>
          </p:cNvSpPr>
          <p:nvPr/>
        </p:nvSpPr>
        <p:spPr bwMode="auto">
          <a:xfrm>
            <a:off x="607853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2" name="Rectangle 170"/>
          <p:cNvSpPr>
            <a:spLocks noChangeArrowheads="1"/>
          </p:cNvSpPr>
          <p:nvPr/>
        </p:nvSpPr>
        <p:spPr bwMode="auto">
          <a:xfrm>
            <a:off x="600868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3" name="Rectangle 171"/>
          <p:cNvSpPr>
            <a:spLocks noChangeArrowheads="1"/>
          </p:cNvSpPr>
          <p:nvPr/>
        </p:nvSpPr>
        <p:spPr bwMode="auto">
          <a:xfrm>
            <a:off x="436245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4" name="Rectangle 172"/>
          <p:cNvSpPr>
            <a:spLocks noChangeArrowheads="1"/>
          </p:cNvSpPr>
          <p:nvPr/>
        </p:nvSpPr>
        <p:spPr bwMode="auto">
          <a:xfrm>
            <a:off x="4416425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2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5" name="Rectangle 173"/>
          <p:cNvSpPr>
            <a:spLocks noChangeArrowheads="1"/>
          </p:cNvSpPr>
          <p:nvPr/>
        </p:nvSpPr>
        <p:spPr bwMode="auto">
          <a:xfrm>
            <a:off x="44719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6" name="Rectangle 174"/>
          <p:cNvSpPr>
            <a:spLocks noChangeArrowheads="1"/>
          </p:cNvSpPr>
          <p:nvPr/>
        </p:nvSpPr>
        <p:spPr bwMode="auto">
          <a:xfrm>
            <a:off x="46243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7" name="Rectangle 175"/>
          <p:cNvSpPr>
            <a:spLocks noChangeArrowheads="1"/>
          </p:cNvSpPr>
          <p:nvPr/>
        </p:nvSpPr>
        <p:spPr bwMode="auto">
          <a:xfrm>
            <a:off x="454183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8" name="Rectangle 176"/>
          <p:cNvSpPr>
            <a:spLocks noChangeArrowheads="1"/>
          </p:cNvSpPr>
          <p:nvPr/>
        </p:nvSpPr>
        <p:spPr bwMode="auto">
          <a:xfrm>
            <a:off x="2673350" y="3706813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79" name="Rectangle 177"/>
          <p:cNvSpPr>
            <a:spLocks noChangeArrowheads="1"/>
          </p:cNvSpPr>
          <p:nvPr/>
        </p:nvSpPr>
        <p:spPr bwMode="auto">
          <a:xfrm>
            <a:off x="2728913" y="3803650"/>
            <a:ext cx="444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0" name="Rectangle 178"/>
          <p:cNvSpPr>
            <a:spLocks noChangeArrowheads="1"/>
          </p:cNvSpPr>
          <p:nvPr/>
        </p:nvSpPr>
        <p:spPr bwMode="auto">
          <a:xfrm>
            <a:off x="2784475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1" name="Rectangle 179"/>
          <p:cNvSpPr>
            <a:spLocks noChangeArrowheads="1"/>
          </p:cNvSpPr>
          <p:nvPr/>
        </p:nvSpPr>
        <p:spPr bwMode="auto">
          <a:xfrm>
            <a:off x="2922588" y="3803650"/>
            <a:ext cx="50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2" name="Rectangle 180"/>
          <p:cNvSpPr>
            <a:spLocks noChangeArrowheads="1"/>
          </p:cNvSpPr>
          <p:nvPr/>
        </p:nvSpPr>
        <p:spPr bwMode="auto">
          <a:xfrm>
            <a:off x="2852738" y="3803650"/>
            <a:ext cx="33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3" name="Rectangle 181"/>
          <p:cNvSpPr>
            <a:spLocks noChangeArrowheads="1"/>
          </p:cNvSpPr>
          <p:nvPr/>
        </p:nvSpPr>
        <p:spPr bwMode="auto">
          <a:xfrm>
            <a:off x="5842000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4" name="Rectangle 182"/>
          <p:cNvSpPr>
            <a:spLocks noChangeArrowheads="1"/>
          </p:cNvSpPr>
          <p:nvPr/>
        </p:nvSpPr>
        <p:spPr bwMode="auto">
          <a:xfrm>
            <a:off x="4333875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5" name="Rectangle 183"/>
          <p:cNvSpPr>
            <a:spLocks noChangeArrowheads="1"/>
          </p:cNvSpPr>
          <p:nvPr/>
        </p:nvSpPr>
        <p:spPr bwMode="auto">
          <a:xfrm>
            <a:off x="2673350" y="2973388"/>
            <a:ext cx="830263" cy="511175"/>
          </a:xfrm>
          <a:prstGeom prst="rect">
            <a:avLst/>
          </a:prstGeom>
          <a:noFill/>
          <a:ln w="14288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1686" name="Rectangle 184"/>
          <p:cNvSpPr>
            <a:spLocks noChangeArrowheads="1"/>
          </p:cNvSpPr>
          <p:nvPr/>
        </p:nvSpPr>
        <p:spPr bwMode="auto">
          <a:xfrm>
            <a:off x="2520950" y="25034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7" name="Rectangle 185"/>
          <p:cNvSpPr>
            <a:spLocks noChangeArrowheads="1"/>
          </p:cNvSpPr>
          <p:nvPr/>
        </p:nvSpPr>
        <p:spPr bwMode="auto">
          <a:xfrm>
            <a:off x="2576513" y="2586038"/>
            <a:ext cx="444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8" name="Rectangle 186"/>
          <p:cNvSpPr>
            <a:spLocks noChangeArrowheads="1"/>
          </p:cNvSpPr>
          <p:nvPr/>
        </p:nvSpPr>
        <p:spPr bwMode="auto">
          <a:xfrm>
            <a:off x="2632075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89" name="Rectangle 187"/>
          <p:cNvSpPr>
            <a:spLocks noChangeArrowheads="1"/>
          </p:cNvSpPr>
          <p:nvPr/>
        </p:nvSpPr>
        <p:spPr bwMode="auto">
          <a:xfrm>
            <a:off x="2770188" y="25860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0" name="Rectangle 188"/>
          <p:cNvSpPr>
            <a:spLocks noChangeArrowheads="1"/>
          </p:cNvSpPr>
          <p:nvPr/>
        </p:nvSpPr>
        <p:spPr bwMode="auto">
          <a:xfrm>
            <a:off x="2700338" y="2586038"/>
            <a:ext cx="33337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1" name="Rectangle 189"/>
          <p:cNvSpPr>
            <a:spLocks noChangeArrowheads="1"/>
          </p:cNvSpPr>
          <p:nvPr/>
        </p:nvSpPr>
        <p:spPr bwMode="auto">
          <a:xfrm>
            <a:off x="6105525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2" name="Rectangle 190"/>
          <p:cNvSpPr>
            <a:spLocks noChangeArrowheads="1"/>
          </p:cNvSpPr>
          <p:nvPr/>
        </p:nvSpPr>
        <p:spPr bwMode="auto">
          <a:xfrm>
            <a:off x="4638675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3" name="Rectangle 191"/>
          <p:cNvSpPr>
            <a:spLocks noChangeArrowheads="1"/>
          </p:cNvSpPr>
          <p:nvPr/>
        </p:nvSpPr>
        <p:spPr bwMode="auto">
          <a:xfrm>
            <a:off x="4694238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4" name="Rectangle 192"/>
          <p:cNvSpPr>
            <a:spLocks noChangeArrowheads="1"/>
          </p:cNvSpPr>
          <p:nvPr/>
        </p:nvSpPr>
        <p:spPr bwMode="auto">
          <a:xfrm>
            <a:off x="4735513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5" name="Rectangle 193"/>
          <p:cNvSpPr>
            <a:spLocks noChangeArrowheads="1"/>
          </p:cNvSpPr>
          <p:nvPr/>
        </p:nvSpPr>
        <p:spPr bwMode="auto">
          <a:xfrm>
            <a:off x="4610100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6" name="Rectangle 194"/>
          <p:cNvSpPr>
            <a:spLocks noChangeArrowheads="1"/>
          </p:cNvSpPr>
          <p:nvPr/>
        </p:nvSpPr>
        <p:spPr bwMode="auto">
          <a:xfrm>
            <a:off x="2963863" y="30702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7" name="Rectangle 195"/>
          <p:cNvSpPr>
            <a:spLocks noChangeArrowheads="1"/>
          </p:cNvSpPr>
          <p:nvPr/>
        </p:nvSpPr>
        <p:spPr bwMode="auto">
          <a:xfrm>
            <a:off x="3033713" y="3070225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8" name="Rectangle 196"/>
          <p:cNvSpPr>
            <a:spLocks noChangeArrowheads="1"/>
          </p:cNvSpPr>
          <p:nvPr/>
        </p:nvSpPr>
        <p:spPr bwMode="auto">
          <a:xfrm>
            <a:off x="3074988" y="3070225"/>
            <a:ext cx="1333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bit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1699" name="Rectangle 197"/>
          <p:cNvSpPr>
            <a:spLocks noChangeArrowheads="1"/>
          </p:cNvSpPr>
          <p:nvPr/>
        </p:nvSpPr>
        <p:spPr bwMode="auto">
          <a:xfrm>
            <a:off x="2936875" y="3208338"/>
            <a:ext cx="296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77703" name="Text Box 199"/>
          <p:cNvSpPr txBox="1">
            <a:spLocks noChangeArrowheads="1"/>
          </p:cNvSpPr>
          <p:nvPr/>
        </p:nvSpPr>
        <p:spPr bwMode="auto">
          <a:xfrm>
            <a:off x="711200" y="4624388"/>
            <a:ext cx="6856413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Each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-bit adder forms a block, so this is cascading of blocks.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Carries ripple or propagate through blocks, </a:t>
            </a:r>
            <a:r>
              <a:rPr lang="en-US" u="sng" dirty="0">
                <a:solidFill>
                  <a:srgbClr val="000099"/>
                </a:solidFill>
                <a:latin typeface="+mj-lt"/>
              </a:rPr>
              <a:t>Blocked Ripple Carry Adder</a:t>
            </a:r>
            <a:r>
              <a:rPr lang="en-US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</a:t>
            </a:r>
            <a:r>
              <a:rPr lang="en-US" dirty="0" err="1"/>
              <a:t>subtractor</a:t>
            </a:r>
            <a:endParaRPr lang="en-US" dirty="0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346200" y="2509838"/>
            <a:ext cx="6118225" cy="2244725"/>
            <a:chOff x="848" y="1581"/>
            <a:chExt cx="3854" cy="1414"/>
          </a:xfrm>
        </p:grpSpPr>
        <p:sp>
          <p:nvSpPr>
            <p:cNvPr id="23560" name="Rectangle 2"/>
            <p:cNvSpPr>
              <a:spLocks noChangeArrowheads="1"/>
            </p:cNvSpPr>
            <p:nvPr/>
          </p:nvSpPr>
          <p:spPr bwMode="auto">
            <a:xfrm>
              <a:off x="848" y="1581"/>
              <a:ext cx="3854" cy="1414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561" name="Freeform 5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6"/>
            <p:cNvSpPr>
              <a:spLocks/>
            </p:cNvSpPr>
            <p:nvPr/>
          </p:nvSpPr>
          <p:spPr bwMode="auto">
            <a:xfrm>
              <a:off x="402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7"/>
            <p:cNvSpPr>
              <a:spLocks noChangeShapeType="1"/>
            </p:cNvSpPr>
            <p:nvPr/>
          </p:nvSpPr>
          <p:spPr bwMode="auto">
            <a:xfrm>
              <a:off x="4081" y="2151"/>
              <a:ext cx="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Freeform 8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Freeform 9"/>
            <p:cNvSpPr>
              <a:spLocks/>
            </p:cNvSpPr>
            <p:nvPr/>
          </p:nvSpPr>
          <p:spPr bwMode="auto">
            <a:xfrm>
              <a:off x="3078" y="2142"/>
              <a:ext cx="53" cy="17"/>
            </a:xfrm>
            <a:custGeom>
              <a:avLst/>
              <a:gdLst>
                <a:gd name="T0" fmla="*/ 53 w 53"/>
                <a:gd name="T1" fmla="*/ 0 h 17"/>
                <a:gd name="T2" fmla="*/ 0 w 53"/>
                <a:gd name="T3" fmla="*/ 9 h 17"/>
                <a:gd name="T4" fmla="*/ 53 w 53"/>
                <a:gd name="T5" fmla="*/ 17 h 17"/>
                <a:gd name="T6" fmla="*/ 53 w 53"/>
                <a:gd name="T7" fmla="*/ 9 h 17"/>
                <a:gd name="T8" fmla="*/ 53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17"/>
                <a:gd name="T17" fmla="*/ 53 w 53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17">
                  <a:moveTo>
                    <a:pt x="53" y="0"/>
                  </a:moveTo>
                  <a:lnTo>
                    <a:pt x="0" y="9"/>
                  </a:lnTo>
                  <a:lnTo>
                    <a:pt x="53" y="17"/>
                  </a:lnTo>
                  <a:lnTo>
                    <a:pt x="53" y="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0"/>
            <p:cNvSpPr>
              <a:spLocks noChangeShapeType="1"/>
            </p:cNvSpPr>
            <p:nvPr/>
          </p:nvSpPr>
          <p:spPr bwMode="auto">
            <a:xfrm>
              <a:off x="3139" y="2151"/>
              <a:ext cx="34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Freeform 11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auto">
            <a:xfrm>
              <a:off x="3741" y="2395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3"/>
            <p:cNvSpPr>
              <a:spLocks noChangeShapeType="1"/>
            </p:cNvSpPr>
            <p:nvPr/>
          </p:nvSpPr>
          <p:spPr bwMode="auto">
            <a:xfrm flipV="1">
              <a:off x="3749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14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5"/>
            <p:cNvSpPr>
              <a:spLocks/>
            </p:cNvSpPr>
            <p:nvPr/>
          </p:nvSpPr>
          <p:spPr bwMode="auto">
            <a:xfrm>
              <a:off x="3584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9 w 17"/>
                <a:gd name="T3" fmla="*/ 52 h 52"/>
                <a:gd name="T4" fmla="*/ 17 w 17"/>
                <a:gd name="T5" fmla="*/ 0 h 52"/>
                <a:gd name="T6" fmla="*/ 9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9" y="5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16"/>
            <p:cNvSpPr>
              <a:spLocks noChangeShapeType="1"/>
            </p:cNvSpPr>
            <p:nvPr/>
          </p:nvSpPr>
          <p:spPr bwMode="auto">
            <a:xfrm flipV="1">
              <a:off x="3593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17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18"/>
            <p:cNvSpPr>
              <a:spLocks/>
            </p:cNvSpPr>
            <p:nvPr/>
          </p:nvSpPr>
          <p:spPr bwMode="auto">
            <a:xfrm>
              <a:off x="3898" y="1924"/>
              <a:ext cx="17" cy="52"/>
            </a:xfrm>
            <a:custGeom>
              <a:avLst/>
              <a:gdLst>
                <a:gd name="T0" fmla="*/ 0 w 17"/>
                <a:gd name="T1" fmla="*/ 0 h 52"/>
                <a:gd name="T2" fmla="*/ 8 w 17"/>
                <a:gd name="T3" fmla="*/ 52 h 52"/>
                <a:gd name="T4" fmla="*/ 17 w 17"/>
                <a:gd name="T5" fmla="*/ 0 h 52"/>
                <a:gd name="T6" fmla="*/ 8 w 17"/>
                <a:gd name="T7" fmla="*/ 0 h 52"/>
                <a:gd name="T8" fmla="*/ 0 w 1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52"/>
                <a:gd name="T17" fmla="*/ 17 w 1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52">
                  <a:moveTo>
                    <a:pt x="0" y="0"/>
                  </a:moveTo>
                  <a:lnTo>
                    <a:pt x="8" y="52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9"/>
            <p:cNvSpPr>
              <a:spLocks noChangeShapeType="1"/>
            </p:cNvSpPr>
            <p:nvPr/>
          </p:nvSpPr>
          <p:spPr bwMode="auto">
            <a:xfrm flipV="1">
              <a:off x="390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Rectangle 20"/>
            <p:cNvSpPr>
              <a:spLocks noChangeArrowheads="1"/>
            </p:cNvSpPr>
            <p:nvPr/>
          </p:nvSpPr>
          <p:spPr bwMode="auto">
            <a:xfrm>
              <a:off x="370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7" name="Rectangle 21"/>
            <p:cNvSpPr>
              <a:spLocks noChangeArrowheads="1"/>
            </p:cNvSpPr>
            <p:nvPr/>
          </p:nvSpPr>
          <p:spPr bwMode="auto">
            <a:xfrm>
              <a:off x="3741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8" name="Rectangle 22"/>
            <p:cNvSpPr>
              <a:spLocks noChangeArrowheads="1"/>
            </p:cNvSpPr>
            <p:nvPr/>
          </p:nvSpPr>
          <p:spPr bwMode="auto">
            <a:xfrm>
              <a:off x="4203" y="210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79" name="Rectangle 24"/>
            <p:cNvSpPr>
              <a:spLocks noChangeArrowheads="1"/>
            </p:cNvSpPr>
            <p:nvPr/>
          </p:nvSpPr>
          <p:spPr bwMode="auto">
            <a:xfrm>
              <a:off x="293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0" name="Rectangle 25"/>
            <p:cNvSpPr>
              <a:spLocks noChangeArrowheads="1"/>
            </p:cNvSpPr>
            <p:nvPr/>
          </p:nvSpPr>
          <p:spPr bwMode="auto">
            <a:xfrm>
              <a:off x="296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1" name="Rectangle 26"/>
            <p:cNvSpPr>
              <a:spLocks noChangeArrowheads="1"/>
            </p:cNvSpPr>
            <p:nvPr/>
          </p:nvSpPr>
          <p:spPr bwMode="auto">
            <a:xfrm>
              <a:off x="2607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2" name="Rectangle 27"/>
            <p:cNvSpPr>
              <a:spLocks noChangeArrowheads="1"/>
            </p:cNvSpPr>
            <p:nvPr/>
          </p:nvSpPr>
          <p:spPr bwMode="auto">
            <a:xfrm>
              <a:off x="2642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3" name="Rectangle 28"/>
            <p:cNvSpPr>
              <a:spLocks noChangeArrowheads="1"/>
            </p:cNvSpPr>
            <p:nvPr/>
          </p:nvSpPr>
          <p:spPr bwMode="auto">
            <a:xfrm>
              <a:off x="2773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4" name="Rectangle 29"/>
            <p:cNvSpPr>
              <a:spLocks noChangeArrowheads="1"/>
            </p:cNvSpPr>
            <p:nvPr/>
          </p:nvSpPr>
          <p:spPr bwMode="auto">
            <a:xfrm>
              <a:off x="2808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>
              <a:off x="2381" y="2151"/>
              <a:ext cx="1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1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Freeform 32"/>
            <p:cNvSpPr>
              <a:spLocks/>
            </p:cNvSpPr>
            <p:nvPr/>
          </p:nvSpPr>
          <p:spPr bwMode="auto">
            <a:xfrm>
              <a:off x="2791" y="2395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 flipV="1">
              <a:off x="2808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34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2634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17 w 26"/>
                <a:gd name="T3" fmla="*/ 52 h 52"/>
                <a:gd name="T4" fmla="*/ 26 w 26"/>
                <a:gd name="T5" fmla="*/ 0 h 52"/>
                <a:gd name="T6" fmla="*/ 17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17" y="52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6"/>
            <p:cNvSpPr>
              <a:spLocks noChangeShapeType="1"/>
            </p:cNvSpPr>
            <p:nvPr/>
          </p:nvSpPr>
          <p:spPr bwMode="auto">
            <a:xfrm flipV="1">
              <a:off x="2651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37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Freeform 38"/>
            <p:cNvSpPr>
              <a:spLocks/>
            </p:cNvSpPr>
            <p:nvPr/>
          </p:nvSpPr>
          <p:spPr bwMode="auto">
            <a:xfrm>
              <a:off x="2947" y="1924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18 w 27"/>
                <a:gd name="T3" fmla="*/ 52 h 52"/>
                <a:gd name="T4" fmla="*/ 27 w 27"/>
                <a:gd name="T5" fmla="*/ 0 h 52"/>
                <a:gd name="T6" fmla="*/ 18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18" y="52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39"/>
            <p:cNvSpPr>
              <a:spLocks noChangeShapeType="1"/>
            </p:cNvSpPr>
            <p:nvPr/>
          </p:nvSpPr>
          <p:spPr bwMode="auto">
            <a:xfrm flipV="1">
              <a:off x="2965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40"/>
            <p:cNvSpPr>
              <a:spLocks noChangeArrowheads="1"/>
            </p:cNvSpPr>
            <p:nvPr/>
          </p:nvSpPr>
          <p:spPr bwMode="auto">
            <a:xfrm>
              <a:off x="2756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6" name="Rectangle 41"/>
            <p:cNvSpPr>
              <a:spLocks noChangeArrowheads="1"/>
            </p:cNvSpPr>
            <p:nvPr/>
          </p:nvSpPr>
          <p:spPr bwMode="auto">
            <a:xfrm>
              <a:off x="2799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7" name="Rectangle 42"/>
            <p:cNvSpPr>
              <a:spLocks noChangeArrowheads="1"/>
            </p:cNvSpPr>
            <p:nvPr/>
          </p:nvSpPr>
          <p:spPr bwMode="auto">
            <a:xfrm>
              <a:off x="3235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8" name="Rectangle 43"/>
            <p:cNvSpPr>
              <a:spLocks noChangeArrowheads="1"/>
            </p:cNvSpPr>
            <p:nvPr/>
          </p:nvSpPr>
          <p:spPr bwMode="auto">
            <a:xfrm>
              <a:off x="3279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599" name="Rectangle 44"/>
            <p:cNvSpPr>
              <a:spLocks noChangeArrowheads="1"/>
            </p:cNvSpPr>
            <p:nvPr/>
          </p:nvSpPr>
          <p:spPr bwMode="auto">
            <a:xfrm>
              <a:off x="3880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0" name="Rectangle 45"/>
            <p:cNvSpPr>
              <a:spLocks noChangeArrowheads="1"/>
            </p:cNvSpPr>
            <p:nvPr/>
          </p:nvSpPr>
          <p:spPr bwMode="auto">
            <a:xfrm>
              <a:off x="3915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1" name="Rectangle 46"/>
            <p:cNvSpPr>
              <a:spLocks noChangeArrowheads="1"/>
            </p:cNvSpPr>
            <p:nvPr/>
          </p:nvSpPr>
          <p:spPr bwMode="auto">
            <a:xfrm>
              <a:off x="3558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2" name="Rectangle 47"/>
            <p:cNvSpPr>
              <a:spLocks noChangeArrowheads="1"/>
            </p:cNvSpPr>
            <p:nvPr/>
          </p:nvSpPr>
          <p:spPr bwMode="auto">
            <a:xfrm>
              <a:off x="35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3" name="Rectangle 48"/>
            <p:cNvSpPr>
              <a:spLocks noChangeArrowheads="1"/>
            </p:cNvSpPr>
            <p:nvPr/>
          </p:nvSpPr>
          <p:spPr bwMode="auto">
            <a:xfrm>
              <a:off x="3715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4" name="Rectangle 49"/>
            <p:cNvSpPr>
              <a:spLocks noChangeArrowheads="1"/>
            </p:cNvSpPr>
            <p:nvPr/>
          </p:nvSpPr>
          <p:spPr bwMode="auto">
            <a:xfrm>
              <a:off x="3749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05" name="Freeform 50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51"/>
            <p:cNvSpPr>
              <a:spLocks/>
            </p:cNvSpPr>
            <p:nvPr/>
          </p:nvSpPr>
          <p:spPr bwMode="auto">
            <a:xfrm>
              <a:off x="2032" y="2142"/>
              <a:ext cx="52" cy="17"/>
            </a:xfrm>
            <a:custGeom>
              <a:avLst/>
              <a:gdLst>
                <a:gd name="T0" fmla="*/ 52 w 52"/>
                <a:gd name="T1" fmla="*/ 0 h 17"/>
                <a:gd name="T2" fmla="*/ 0 w 52"/>
                <a:gd name="T3" fmla="*/ 9 h 17"/>
                <a:gd name="T4" fmla="*/ 52 w 52"/>
                <a:gd name="T5" fmla="*/ 17 h 17"/>
                <a:gd name="T6" fmla="*/ 52 w 52"/>
                <a:gd name="T7" fmla="*/ 9 h 17"/>
                <a:gd name="T8" fmla="*/ 52 w 5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17"/>
                <a:gd name="T17" fmla="*/ 52 w 5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17">
                  <a:moveTo>
                    <a:pt x="52" y="0"/>
                  </a:moveTo>
                  <a:lnTo>
                    <a:pt x="0" y="9"/>
                  </a:lnTo>
                  <a:lnTo>
                    <a:pt x="52" y="17"/>
                  </a:lnTo>
                  <a:lnTo>
                    <a:pt x="52" y="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Line 52"/>
            <p:cNvSpPr>
              <a:spLocks noChangeShapeType="1"/>
            </p:cNvSpPr>
            <p:nvPr/>
          </p:nvSpPr>
          <p:spPr bwMode="auto">
            <a:xfrm>
              <a:off x="208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53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1 h 2"/>
                <a:gd name="T4" fmla="*/ 7 w 7"/>
                <a:gd name="T5" fmla="*/ 2 h 2"/>
                <a:gd name="T6" fmla="*/ 7 w 7"/>
                <a:gd name="T7" fmla="*/ 1 h 2"/>
                <a:gd name="T8" fmla="*/ 7 w 7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7" y="0"/>
                  </a:moveTo>
                  <a:lnTo>
                    <a:pt x="0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54"/>
            <p:cNvSpPr>
              <a:spLocks/>
            </p:cNvSpPr>
            <p:nvPr/>
          </p:nvSpPr>
          <p:spPr bwMode="auto">
            <a:xfrm>
              <a:off x="1343" y="2142"/>
              <a:ext cx="61" cy="17"/>
            </a:xfrm>
            <a:custGeom>
              <a:avLst/>
              <a:gdLst>
                <a:gd name="T0" fmla="*/ 61 w 61"/>
                <a:gd name="T1" fmla="*/ 0 h 17"/>
                <a:gd name="T2" fmla="*/ 0 w 61"/>
                <a:gd name="T3" fmla="*/ 9 h 17"/>
                <a:gd name="T4" fmla="*/ 61 w 61"/>
                <a:gd name="T5" fmla="*/ 17 h 17"/>
                <a:gd name="T6" fmla="*/ 61 w 61"/>
                <a:gd name="T7" fmla="*/ 9 h 17"/>
                <a:gd name="T8" fmla="*/ 61 w 6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17"/>
                <a:gd name="T17" fmla="*/ 61 w 6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17">
                  <a:moveTo>
                    <a:pt x="61" y="0"/>
                  </a:moveTo>
                  <a:lnTo>
                    <a:pt x="0" y="9"/>
                  </a:lnTo>
                  <a:lnTo>
                    <a:pt x="61" y="17"/>
                  </a:lnTo>
                  <a:lnTo>
                    <a:pt x="61" y="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Line 55"/>
            <p:cNvSpPr>
              <a:spLocks noChangeShapeType="1"/>
            </p:cNvSpPr>
            <p:nvPr/>
          </p:nvSpPr>
          <p:spPr bwMode="auto">
            <a:xfrm>
              <a:off x="1404" y="2151"/>
              <a:ext cx="8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56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57"/>
            <p:cNvSpPr>
              <a:spLocks/>
            </p:cNvSpPr>
            <p:nvPr/>
          </p:nvSpPr>
          <p:spPr bwMode="auto">
            <a:xfrm>
              <a:off x="1744" y="2395"/>
              <a:ext cx="27" cy="52"/>
            </a:xfrm>
            <a:custGeom>
              <a:avLst/>
              <a:gdLst>
                <a:gd name="T0" fmla="*/ 0 w 27"/>
                <a:gd name="T1" fmla="*/ 0 h 52"/>
                <a:gd name="T2" fmla="*/ 9 w 27"/>
                <a:gd name="T3" fmla="*/ 52 h 52"/>
                <a:gd name="T4" fmla="*/ 27 w 27"/>
                <a:gd name="T5" fmla="*/ 0 h 52"/>
                <a:gd name="T6" fmla="*/ 9 w 27"/>
                <a:gd name="T7" fmla="*/ 0 h 52"/>
                <a:gd name="T8" fmla="*/ 0 w 27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52"/>
                <a:gd name="T17" fmla="*/ 27 w 27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52">
                  <a:moveTo>
                    <a:pt x="0" y="0"/>
                  </a:moveTo>
                  <a:lnTo>
                    <a:pt x="9" y="52"/>
                  </a:lnTo>
                  <a:lnTo>
                    <a:pt x="2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58"/>
            <p:cNvSpPr>
              <a:spLocks noChangeShapeType="1"/>
            </p:cNvSpPr>
            <p:nvPr/>
          </p:nvSpPr>
          <p:spPr bwMode="auto">
            <a:xfrm flipV="1">
              <a:off x="1753" y="2308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Freeform 59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60"/>
            <p:cNvSpPr>
              <a:spLocks/>
            </p:cNvSpPr>
            <p:nvPr/>
          </p:nvSpPr>
          <p:spPr bwMode="auto">
            <a:xfrm>
              <a:off x="1587" y="1924"/>
              <a:ext cx="18" cy="52"/>
            </a:xfrm>
            <a:custGeom>
              <a:avLst/>
              <a:gdLst>
                <a:gd name="T0" fmla="*/ 0 w 18"/>
                <a:gd name="T1" fmla="*/ 0 h 52"/>
                <a:gd name="T2" fmla="*/ 9 w 18"/>
                <a:gd name="T3" fmla="*/ 52 h 52"/>
                <a:gd name="T4" fmla="*/ 18 w 18"/>
                <a:gd name="T5" fmla="*/ 0 h 52"/>
                <a:gd name="T6" fmla="*/ 9 w 18"/>
                <a:gd name="T7" fmla="*/ 0 h 52"/>
                <a:gd name="T8" fmla="*/ 0 w 1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52"/>
                <a:gd name="T17" fmla="*/ 18 w 1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52">
                  <a:moveTo>
                    <a:pt x="0" y="0"/>
                  </a:moveTo>
                  <a:lnTo>
                    <a:pt x="9" y="52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61"/>
            <p:cNvSpPr>
              <a:spLocks noChangeShapeType="1"/>
            </p:cNvSpPr>
            <p:nvPr/>
          </p:nvSpPr>
          <p:spPr bwMode="auto">
            <a:xfrm flipV="1">
              <a:off x="1596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62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Freeform 63"/>
            <p:cNvSpPr>
              <a:spLocks/>
            </p:cNvSpPr>
            <p:nvPr/>
          </p:nvSpPr>
          <p:spPr bwMode="auto">
            <a:xfrm>
              <a:off x="1901" y="1924"/>
              <a:ext cx="26" cy="52"/>
            </a:xfrm>
            <a:custGeom>
              <a:avLst/>
              <a:gdLst>
                <a:gd name="T0" fmla="*/ 0 w 26"/>
                <a:gd name="T1" fmla="*/ 0 h 52"/>
                <a:gd name="T2" fmla="*/ 9 w 26"/>
                <a:gd name="T3" fmla="*/ 52 h 52"/>
                <a:gd name="T4" fmla="*/ 26 w 26"/>
                <a:gd name="T5" fmla="*/ 0 h 52"/>
                <a:gd name="T6" fmla="*/ 9 w 26"/>
                <a:gd name="T7" fmla="*/ 0 h 52"/>
                <a:gd name="T8" fmla="*/ 0 w 26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2"/>
                <a:gd name="T17" fmla="*/ 26 w 26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2">
                  <a:moveTo>
                    <a:pt x="0" y="0"/>
                  </a:moveTo>
                  <a:lnTo>
                    <a:pt x="9" y="52"/>
                  </a:lnTo>
                  <a:lnTo>
                    <a:pt x="26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Line 64"/>
            <p:cNvSpPr>
              <a:spLocks noChangeShapeType="1"/>
            </p:cNvSpPr>
            <p:nvPr/>
          </p:nvSpPr>
          <p:spPr bwMode="auto">
            <a:xfrm flipV="1">
              <a:off x="1910" y="1837"/>
              <a:ext cx="1" cy="8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Rectangle 65"/>
            <p:cNvSpPr>
              <a:spLocks noChangeArrowheads="1"/>
            </p:cNvSpPr>
            <p:nvPr/>
          </p:nvSpPr>
          <p:spPr bwMode="auto">
            <a:xfrm>
              <a:off x="1709" y="209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F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1" name="Rectangle 66"/>
            <p:cNvSpPr>
              <a:spLocks noChangeArrowheads="1"/>
            </p:cNvSpPr>
            <p:nvPr/>
          </p:nvSpPr>
          <p:spPr bwMode="auto">
            <a:xfrm>
              <a:off x="1744" y="2099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2198" y="1977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3" name="Rectangle 68"/>
            <p:cNvSpPr>
              <a:spLocks noChangeArrowheads="1"/>
            </p:cNvSpPr>
            <p:nvPr/>
          </p:nvSpPr>
          <p:spPr bwMode="auto">
            <a:xfrm>
              <a:off x="2233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4" name="Rectangle 69"/>
            <p:cNvSpPr>
              <a:spLocks noChangeArrowheads="1"/>
            </p:cNvSpPr>
            <p:nvPr/>
          </p:nvSpPr>
          <p:spPr bwMode="auto">
            <a:xfrm>
              <a:off x="2328" y="2029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5" name="Rectangle 70"/>
            <p:cNvSpPr>
              <a:spLocks noChangeArrowheads="1"/>
            </p:cNvSpPr>
            <p:nvPr/>
          </p:nvSpPr>
          <p:spPr bwMode="auto">
            <a:xfrm>
              <a:off x="2276" y="2029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6" name="Rectangle 71"/>
            <p:cNvSpPr>
              <a:spLocks noChangeArrowheads="1"/>
            </p:cNvSpPr>
            <p:nvPr/>
          </p:nvSpPr>
          <p:spPr bwMode="auto">
            <a:xfrm>
              <a:off x="1849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7" name="Rectangle 72"/>
            <p:cNvSpPr>
              <a:spLocks noChangeArrowheads="1"/>
            </p:cNvSpPr>
            <p:nvPr/>
          </p:nvSpPr>
          <p:spPr bwMode="auto">
            <a:xfrm>
              <a:off x="1893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8" name="Rectangle 73"/>
            <p:cNvSpPr>
              <a:spLocks noChangeArrowheads="1"/>
            </p:cNvSpPr>
            <p:nvPr/>
          </p:nvSpPr>
          <p:spPr bwMode="auto">
            <a:xfrm>
              <a:off x="198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29" name="Rectangle 74"/>
            <p:cNvSpPr>
              <a:spLocks noChangeArrowheads="1"/>
            </p:cNvSpPr>
            <p:nvPr/>
          </p:nvSpPr>
          <p:spPr bwMode="auto">
            <a:xfrm>
              <a:off x="1936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0" name="Rectangle 75"/>
            <p:cNvSpPr>
              <a:spLocks noChangeArrowheads="1"/>
            </p:cNvSpPr>
            <p:nvPr/>
          </p:nvSpPr>
          <p:spPr bwMode="auto">
            <a:xfrm>
              <a:off x="1535" y="1698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1" name="Rectangle 76"/>
            <p:cNvSpPr>
              <a:spLocks noChangeArrowheads="1"/>
            </p:cNvSpPr>
            <p:nvPr/>
          </p:nvSpPr>
          <p:spPr bwMode="auto">
            <a:xfrm>
              <a:off x="1570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2" name="Rectangle 77"/>
            <p:cNvSpPr>
              <a:spLocks noChangeArrowheads="1"/>
            </p:cNvSpPr>
            <p:nvPr/>
          </p:nvSpPr>
          <p:spPr bwMode="auto">
            <a:xfrm>
              <a:off x="1666" y="175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3" name="Rectangle 78"/>
            <p:cNvSpPr>
              <a:spLocks noChangeArrowheads="1"/>
            </p:cNvSpPr>
            <p:nvPr/>
          </p:nvSpPr>
          <p:spPr bwMode="auto">
            <a:xfrm>
              <a:off x="1614" y="175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4" name="Rectangle 79"/>
            <p:cNvSpPr>
              <a:spLocks noChangeArrowheads="1"/>
            </p:cNvSpPr>
            <p:nvPr/>
          </p:nvSpPr>
          <p:spPr bwMode="auto">
            <a:xfrm>
              <a:off x="1230" y="2073"/>
              <a:ext cx="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5" name="Rectangle 80"/>
            <p:cNvSpPr>
              <a:spLocks noChangeArrowheads="1"/>
            </p:cNvSpPr>
            <p:nvPr/>
          </p:nvSpPr>
          <p:spPr bwMode="auto">
            <a:xfrm>
              <a:off x="1265" y="21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6" name="Rectangle 81"/>
            <p:cNvSpPr>
              <a:spLocks noChangeArrowheads="1"/>
            </p:cNvSpPr>
            <p:nvPr/>
          </p:nvSpPr>
          <p:spPr bwMode="auto">
            <a:xfrm>
              <a:off x="1692" y="2448"/>
              <a:ext cx="3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7" name="Rectangle 82"/>
            <p:cNvSpPr>
              <a:spLocks noChangeArrowheads="1"/>
            </p:cNvSpPr>
            <p:nvPr/>
          </p:nvSpPr>
          <p:spPr bwMode="auto">
            <a:xfrm>
              <a:off x="1727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8" name="Rectangle 83"/>
            <p:cNvSpPr>
              <a:spLocks noChangeArrowheads="1"/>
            </p:cNvSpPr>
            <p:nvPr/>
          </p:nvSpPr>
          <p:spPr bwMode="auto">
            <a:xfrm>
              <a:off x="1823" y="2500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39" name="Rectangle 84"/>
            <p:cNvSpPr>
              <a:spLocks noChangeArrowheads="1"/>
            </p:cNvSpPr>
            <p:nvPr/>
          </p:nvSpPr>
          <p:spPr bwMode="auto">
            <a:xfrm>
              <a:off x="1771" y="2500"/>
              <a:ext cx="2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40" name="Freeform 85"/>
            <p:cNvSpPr>
              <a:spLocks/>
            </p:cNvSpPr>
            <p:nvPr/>
          </p:nvSpPr>
          <p:spPr bwMode="auto">
            <a:xfrm>
              <a:off x="2224" y="2142"/>
              <a:ext cx="17" cy="17"/>
            </a:xfrm>
            <a:custGeom>
              <a:avLst/>
              <a:gdLst>
                <a:gd name="T0" fmla="*/ 9 w 17"/>
                <a:gd name="T1" fmla="*/ 9 h 17"/>
                <a:gd name="T2" fmla="*/ 9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9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9 w 17"/>
                <a:gd name="T19" fmla="*/ 0 h 17"/>
                <a:gd name="T20" fmla="*/ 9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1" name="Freeform 86"/>
            <p:cNvSpPr>
              <a:spLocks/>
            </p:cNvSpPr>
            <p:nvPr/>
          </p:nvSpPr>
          <p:spPr bwMode="auto">
            <a:xfrm>
              <a:off x="2233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Freeform 87"/>
            <p:cNvSpPr>
              <a:spLocks/>
            </p:cNvSpPr>
            <p:nvPr/>
          </p:nvSpPr>
          <p:spPr bwMode="auto">
            <a:xfrm>
              <a:off x="2267" y="2142"/>
              <a:ext cx="18" cy="17"/>
            </a:xfrm>
            <a:custGeom>
              <a:avLst/>
              <a:gdLst>
                <a:gd name="T0" fmla="*/ 9 w 18"/>
                <a:gd name="T1" fmla="*/ 9 h 17"/>
                <a:gd name="T2" fmla="*/ 9 w 18"/>
                <a:gd name="T3" fmla="*/ 0 h 17"/>
                <a:gd name="T4" fmla="*/ 0 w 18"/>
                <a:gd name="T5" fmla="*/ 0 h 17"/>
                <a:gd name="T6" fmla="*/ 0 w 18"/>
                <a:gd name="T7" fmla="*/ 9 h 17"/>
                <a:gd name="T8" fmla="*/ 0 w 18"/>
                <a:gd name="T9" fmla="*/ 17 h 17"/>
                <a:gd name="T10" fmla="*/ 9 w 18"/>
                <a:gd name="T11" fmla="*/ 17 h 17"/>
                <a:gd name="T12" fmla="*/ 18 w 18"/>
                <a:gd name="T13" fmla="*/ 17 h 17"/>
                <a:gd name="T14" fmla="*/ 18 w 18"/>
                <a:gd name="T15" fmla="*/ 9 h 17"/>
                <a:gd name="T16" fmla="*/ 18 w 18"/>
                <a:gd name="T17" fmla="*/ 0 h 17"/>
                <a:gd name="T18" fmla="*/ 9 w 18"/>
                <a:gd name="T19" fmla="*/ 0 h 17"/>
                <a:gd name="T20" fmla="*/ 9 w 18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17"/>
                <a:gd name="T35" fmla="*/ 18 w 18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17">
                  <a:moveTo>
                    <a:pt x="9" y="9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9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3" name="Freeform 88"/>
            <p:cNvSpPr>
              <a:spLocks/>
            </p:cNvSpPr>
            <p:nvPr/>
          </p:nvSpPr>
          <p:spPr bwMode="auto">
            <a:xfrm>
              <a:off x="2276" y="2151"/>
              <a:ext cx="9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Freeform 89"/>
            <p:cNvSpPr>
              <a:spLocks/>
            </p:cNvSpPr>
            <p:nvPr/>
          </p:nvSpPr>
          <p:spPr bwMode="auto">
            <a:xfrm>
              <a:off x="2320" y="2142"/>
              <a:ext cx="17" cy="17"/>
            </a:xfrm>
            <a:custGeom>
              <a:avLst/>
              <a:gdLst>
                <a:gd name="T0" fmla="*/ 8 w 17"/>
                <a:gd name="T1" fmla="*/ 9 h 17"/>
                <a:gd name="T2" fmla="*/ 8 w 17"/>
                <a:gd name="T3" fmla="*/ 0 h 17"/>
                <a:gd name="T4" fmla="*/ 0 w 17"/>
                <a:gd name="T5" fmla="*/ 0 h 17"/>
                <a:gd name="T6" fmla="*/ 0 w 17"/>
                <a:gd name="T7" fmla="*/ 9 h 17"/>
                <a:gd name="T8" fmla="*/ 0 w 17"/>
                <a:gd name="T9" fmla="*/ 17 h 17"/>
                <a:gd name="T10" fmla="*/ 8 w 17"/>
                <a:gd name="T11" fmla="*/ 17 h 17"/>
                <a:gd name="T12" fmla="*/ 17 w 17"/>
                <a:gd name="T13" fmla="*/ 17 h 17"/>
                <a:gd name="T14" fmla="*/ 17 w 17"/>
                <a:gd name="T15" fmla="*/ 9 h 17"/>
                <a:gd name="T16" fmla="*/ 17 w 17"/>
                <a:gd name="T17" fmla="*/ 0 h 17"/>
                <a:gd name="T18" fmla="*/ 8 w 17"/>
                <a:gd name="T19" fmla="*/ 0 h 17"/>
                <a:gd name="T20" fmla="*/ 8 w 17"/>
                <a:gd name="T21" fmla="*/ 9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7"/>
                <a:gd name="T35" fmla="*/ 17 w 17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7">
                  <a:moveTo>
                    <a:pt x="8" y="9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9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Freeform 90"/>
            <p:cNvSpPr>
              <a:spLocks/>
            </p:cNvSpPr>
            <p:nvPr/>
          </p:nvSpPr>
          <p:spPr bwMode="auto">
            <a:xfrm>
              <a:off x="2320" y="2151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Rectangle 91"/>
            <p:cNvSpPr>
              <a:spLocks noChangeArrowheads="1"/>
            </p:cNvSpPr>
            <p:nvPr/>
          </p:nvSpPr>
          <p:spPr bwMode="auto">
            <a:xfrm>
              <a:off x="3488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7" name="Rectangle 92"/>
            <p:cNvSpPr>
              <a:spLocks noChangeArrowheads="1"/>
            </p:cNvSpPr>
            <p:nvPr/>
          </p:nvSpPr>
          <p:spPr bwMode="auto">
            <a:xfrm>
              <a:off x="2546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8" name="Rectangle 93"/>
            <p:cNvSpPr>
              <a:spLocks noChangeArrowheads="1"/>
            </p:cNvSpPr>
            <p:nvPr/>
          </p:nvSpPr>
          <p:spPr bwMode="auto">
            <a:xfrm>
              <a:off x="1492" y="1994"/>
              <a:ext cx="523" cy="314"/>
            </a:xfrm>
            <a:prstGeom prst="rect">
              <a:avLst/>
            </a:prstGeom>
            <a:noFill/>
            <a:ln w="14288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23649" name="Rectangle 94"/>
            <p:cNvSpPr>
              <a:spLocks noChangeArrowheads="1"/>
            </p:cNvSpPr>
            <p:nvPr/>
          </p:nvSpPr>
          <p:spPr bwMode="auto">
            <a:xfrm>
              <a:off x="1448" y="2596"/>
              <a:ext cx="62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Most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0" name="Rectangle 95"/>
            <p:cNvSpPr>
              <a:spLocks noChangeArrowheads="1"/>
            </p:cNvSpPr>
            <p:nvPr/>
          </p:nvSpPr>
          <p:spPr bwMode="auto">
            <a:xfrm>
              <a:off x="1509" y="2683"/>
              <a:ext cx="49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(MSB) position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1" name="Rectangle 96"/>
            <p:cNvSpPr>
              <a:spLocks noChangeArrowheads="1"/>
            </p:cNvSpPr>
            <p:nvPr/>
          </p:nvSpPr>
          <p:spPr bwMode="auto">
            <a:xfrm>
              <a:off x="3436" y="2596"/>
              <a:ext cx="6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Least significant bit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23652" name="Rectangle 97"/>
            <p:cNvSpPr>
              <a:spLocks noChangeArrowheads="1"/>
            </p:cNvSpPr>
            <p:nvPr/>
          </p:nvSpPr>
          <p:spPr bwMode="auto">
            <a:xfrm>
              <a:off x="3514" y="2683"/>
              <a:ext cx="47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(LSB) position</a:t>
              </a:r>
              <a:endParaRPr lang="en-US" sz="2400">
                <a:latin typeface="Cambria" pitchFamily="18" charset="0"/>
              </a:endParaRPr>
            </a:p>
          </p:txBody>
        </p:sp>
      </p:grpSp>
      <p:sp>
        <p:nvSpPr>
          <p:cNvPr id="274531" name="Text Box 99"/>
          <p:cNvSpPr txBox="1">
            <a:spLocks noChangeArrowheads="1"/>
          </p:cNvSpPr>
          <p:nvPr/>
        </p:nvSpPr>
        <p:spPr bwMode="auto">
          <a:xfrm>
            <a:off x="758825" y="1249363"/>
            <a:ext cx="7062788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Recall </a:t>
            </a:r>
            <a:r>
              <a:rPr lang="en-US" i="1" dirty="0">
                <a:latin typeface="+mj-lt"/>
              </a:rPr>
              <a:t>X – Y</a:t>
            </a:r>
            <a:r>
              <a:rPr lang="en-US" dirty="0">
                <a:latin typeface="+mj-lt"/>
              </a:rPr>
              <a:t> is equivalent to adding 2’s complement of </a:t>
            </a:r>
            <a:r>
              <a:rPr lang="en-US" i="1" dirty="0">
                <a:latin typeface="+mj-lt"/>
              </a:rPr>
              <a:t>Y</a:t>
            </a:r>
            <a:r>
              <a:rPr lang="en-US" dirty="0">
                <a:latin typeface="+mj-lt"/>
              </a:rPr>
              <a:t> to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2’s complement is equivalent to 1’s complement + 1.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latin typeface="+mj-lt"/>
              </a:rPr>
              <a:t>X – Y = X + Y + 1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+mj-lt"/>
              </a:rPr>
              <a:t>2’s complement of positive and negative numbers is computed similarly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23556" name="Line 101"/>
          <p:cNvSpPr>
            <a:spLocks noChangeShapeType="1"/>
          </p:cNvSpPr>
          <p:nvPr/>
        </p:nvSpPr>
        <p:spPr bwMode="auto">
          <a:xfrm flipV="1">
            <a:off x="2925763" y="2727325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7" name="Line 102"/>
          <p:cNvSpPr>
            <a:spLocks noChangeShapeType="1"/>
          </p:cNvSpPr>
          <p:nvPr/>
        </p:nvSpPr>
        <p:spPr bwMode="auto">
          <a:xfrm flipV="1">
            <a:off x="4648200" y="2720975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8" name="Line 103"/>
          <p:cNvSpPr>
            <a:spLocks noChangeShapeType="1"/>
          </p:cNvSpPr>
          <p:nvPr/>
        </p:nvSpPr>
        <p:spPr bwMode="auto">
          <a:xfrm flipV="1">
            <a:off x="6157913" y="2730500"/>
            <a:ext cx="6667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Line 104"/>
          <p:cNvSpPr>
            <a:spLocks noChangeShapeType="1"/>
          </p:cNvSpPr>
          <p:nvPr/>
        </p:nvSpPr>
        <p:spPr bwMode="auto">
          <a:xfrm>
            <a:off x="2144713" y="1871663"/>
            <a:ext cx="100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8"/>
          <p:cNvSpPr>
            <a:spLocks noChangeArrowheads="1"/>
          </p:cNvSpPr>
          <p:nvPr/>
        </p:nvSpPr>
        <p:spPr bwMode="auto">
          <a:xfrm>
            <a:off x="996950" y="1246188"/>
            <a:ext cx="7083425" cy="49053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/>
              <a:t>-bit adder/</a:t>
            </a:r>
            <a:r>
              <a:rPr lang="en-US" dirty="0" err="1"/>
              <a:t>subtractor</a:t>
            </a:r>
            <a:r>
              <a:rPr lang="en-US" dirty="0"/>
              <a:t> (contd..)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6472238" y="2127250"/>
            <a:ext cx="1587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6299200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6386513" y="2630488"/>
            <a:ext cx="1587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Freeform 7"/>
          <p:cNvSpPr>
            <a:spLocks/>
          </p:cNvSpPr>
          <p:nvPr/>
        </p:nvSpPr>
        <p:spPr bwMode="auto">
          <a:xfrm>
            <a:off x="6386513" y="2265363"/>
            <a:ext cx="138112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7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1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4" y="18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Freeform 8"/>
          <p:cNvSpPr>
            <a:spLocks/>
          </p:cNvSpPr>
          <p:nvPr/>
        </p:nvSpPr>
        <p:spPr bwMode="auto">
          <a:xfrm>
            <a:off x="6246813" y="2265363"/>
            <a:ext cx="139700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2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3 w 8"/>
              <a:gd name="T29" fmla="*/ 16 h 20"/>
              <a:gd name="T30" fmla="*/ 3 w 8"/>
              <a:gd name="T31" fmla="*/ 16 h 20"/>
              <a:gd name="T32" fmla="*/ 3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5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Freeform 9"/>
          <p:cNvSpPr>
            <a:spLocks/>
          </p:cNvSpPr>
          <p:nvPr/>
        </p:nvSpPr>
        <p:spPr bwMode="auto">
          <a:xfrm>
            <a:off x="6386513" y="2265363"/>
            <a:ext cx="138112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6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1 w 8"/>
              <a:gd name="T25" fmla="*/ 2 h 2"/>
              <a:gd name="T26" fmla="*/ 0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10"/>
          <p:cNvSpPr>
            <a:spLocks/>
          </p:cNvSpPr>
          <p:nvPr/>
        </p:nvSpPr>
        <p:spPr bwMode="auto">
          <a:xfrm>
            <a:off x="6246813" y="2265363"/>
            <a:ext cx="139700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3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8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Freeform 11"/>
          <p:cNvSpPr>
            <a:spLocks/>
          </p:cNvSpPr>
          <p:nvPr/>
        </p:nvSpPr>
        <p:spPr bwMode="auto">
          <a:xfrm>
            <a:off x="6386513" y="2212975"/>
            <a:ext cx="138112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6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1 w 8"/>
              <a:gd name="T25" fmla="*/ 3 h 3"/>
              <a:gd name="T26" fmla="*/ 0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6" y="2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Freeform 12"/>
          <p:cNvSpPr>
            <a:spLocks/>
          </p:cNvSpPr>
          <p:nvPr/>
        </p:nvSpPr>
        <p:spPr bwMode="auto">
          <a:xfrm>
            <a:off x="6246813" y="2212975"/>
            <a:ext cx="139700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3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8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>
            <a:off x="6056313" y="2127250"/>
            <a:ext cx="1587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883275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V="1">
            <a:off x="5969000" y="2630488"/>
            <a:ext cx="1588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Freeform 17"/>
          <p:cNvSpPr>
            <a:spLocks/>
          </p:cNvSpPr>
          <p:nvPr/>
        </p:nvSpPr>
        <p:spPr bwMode="auto">
          <a:xfrm>
            <a:off x="5969000" y="2265363"/>
            <a:ext cx="139700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6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3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0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Freeform 18"/>
          <p:cNvSpPr>
            <a:spLocks/>
          </p:cNvSpPr>
          <p:nvPr/>
        </p:nvSpPr>
        <p:spPr bwMode="auto">
          <a:xfrm>
            <a:off x="5830888" y="2265363"/>
            <a:ext cx="138112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1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2 w 8"/>
              <a:gd name="T29" fmla="*/ 15 h 20"/>
              <a:gd name="T30" fmla="*/ 3 w 8"/>
              <a:gd name="T31" fmla="*/ 16 h 20"/>
              <a:gd name="T32" fmla="*/ 3 w 8"/>
              <a:gd name="T33" fmla="*/ 16 h 20"/>
              <a:gd name="T34" fmla="*/ 3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4" y="18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Freeform 19"/>
          <p:cNvSpPr>
            <a:spLocks/>
          </p:cNvSpPr>
          <p:nvPr/>
        </p:nvSpPr>
        <p:spPr bwMode="auto">
          <a:xfrm>
            <a:off x="5969000" y="2265363"/>
            <a:ext cx="139700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5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0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Freeform 20"/>
          <p:cNvSpPr>
            <a:spLocks/>
          </p:cNvSpPr>
          <p:nvPr/>
        </p:nvSpPr>
        <p:spPr bwMode="auto">
          <a:xfrm>
            <a:off x="5830888" y="2265363"/>
            <a:ext cx="138112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2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7 w 8"/>
              <a:gd name="T25" fmla="*/ 2 h 2"/>
              <a:gd name="T26" fmla="*/ 8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5969000" y="2212975"/>
            <a:ext cx="139700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5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0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Freeform 22"/>
          <p:cNvSpPr>
            <a:spLocks/>
          </p:cNvSpPr>
          <p:nvPr/>
        </p:nvSpPr>
        <p:spPr bwMode="auto">
          <a:xfrm>
            <a:off x="5830888" y="2212975"/>
            <a:ext cx="138112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2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7 w 8"/>
              <a:gd name="T25" fmla="*/ 3 h 3"/>
              <a:gd name="T26" fmla="*/ 8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4"/>
          <p:cNvSpPr>
            <a:spLocks noChangeShapeType="1"/>
          </p:cNvSpPr>
          <p:nvPr/>
        </p:nvSpPr>
        <p:spPr bwMode="auto">
          <a:xfrm>
            <a:off x="5137150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5"/>
          <p:cNvSpPr>
            <a:spLocks noChangeShapeType="1"/>
          </p:cNvSpPr>
          <p:nvPr/>
        </p:nvSpPr>
        <p:spPr bwMode="auto">
          <a:xfrm>
            <a:off x="4962525" y="2127250"/>
            <a:ext cx="1588" cy="1730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6"/>
          <p:cNvSpPr>
            <a:spLocks noChangeShapeType="1"/>
          </p:cNvSpPr>
          <p:nvPr/>
        </p:nvSpPr>
        <p:spPr bwMode="auto">
          <a:xfrm flipV="1">
            <a:off x="5049838" y="2630488"/>
            <a:ext cx="1587" cy="873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Freeform 27"/>
          <p:cNvSpPr>
            <a:spLocks/>
          </p:cNvSpPr>
          <p:nvPr/>
        </p:nvSpPr>
        <p:spPr bwMode="auto">
          <a:xfrm>
            <a:off x="5049838" y="2265363"/>
            <a:ext cx="139700" cy="347662"/>
          </a:xfrm>
          <a:custGeom>
            <a:avLst/>
            <a:gdLst>
              <a:gd name="T0" fmla="*/ 8 w 8"/>
              <a:gd name="T1" fmla="*/ 0 h 20"/>
              <a:gd name="T2" fmla="*/ 8 w 8"/>
              <a:gd name="T3" fmla="*/ 5 h 20"/>
              <a:gd name="T4" fmla="*/ 8 w 8"/>
              <a:gd name="T5" fmla="*/ 9 h 20"/>
              <a:gd name="T6" fmla="*/ 8 w 8"/>
              <a:gd name="T7" fmla="*/ 9 h 20"/>
              <a:gd name="T8" fmla="*/ 8 w 8"/>
              <a:gd name="T9" fmla="*/ 10 h 20"/>
              <a:gd name="T10" fmla="*/ 8 w 8"/>
              <a:gd name="T11" fmla="*/ 10 h 20"/>
              <a:gd name="T12" fmla="*/ 8 w 8"/>
              <a:gd name="T13" fmla="*/ 11 h 20"/>
              <a:gd name="T14" fmla="*/ 8 w 8"/>
              <a:gd name="T15" fmla="*/ 12 h 20"/>
              <a:gd name="T16" fmla="*/ 7 w 8"/>
              <a:gd name="T17" fmla="*/ 12 h 20"/>
              <a:gd name="T18" fmla="*/ 7 w 8"/>
              <a:gd name="T19" fmla="*/ 13 h 20"/>
              <a:gd name="T20" fmla="*/ 7 w 8"/>
              <a:gd name="T21" fmla="*/ 14 h 20"/>
              <a:gd name="T22" fmla="*/ 6 w 8"/>
              <a:gd name="T23" fmla="*/ 14 h 20"/>
              <a:gd name="T24" fmla="*/ 6 w 8"/>
              <a:gd name="T25" fmla="*/ 15 h 20"/>
              <a:gd name="T26" fmla="*/ 6 w 8"/>
              <a:gd name="T27" fmla="*/ 15 h 20"/>
              <a:gd name="T28" fmla="*/ 5 w 8"/>
              <a:gd name="T29" fmla="*/ 16 h 20"/>
              <a:gd name="T30" fmla="*/ 5 w 8"/>
              <a:gd name="T31" fmla="*/ 16 h 20"/>
              <a:gd name="T32" fmla="*/ 5 w 8"/>
              <a:gd name="T33" fmla="*/ 17 h 20"/>
              <a:gd name="T34" fmla="*/ 4 w 8"/>
              <a:gd name="T35" fmla="*/ 17 h 20"/>
              <a:gd name="T36" fmla="*/ 4 w 8"/>
              <a:gd name="T37" fmla="*/ 17 h 20"/>
              <a:gd name="T38" fmla="*/ 3 w 8"/>
              <a:gd name="T39" fmla="*/ 18 h 20"/>
              <a:gd name="T40" fmla="*/ 3 w 8"/>
              <a:gd name="T41" fmla="*/ 18 h 20"/>
              <a:gd name="T42" fmla="*/ 2 w 8"/>
              <a:gd name="T43" fmla="*/ 19 h 20"/>
              <a:gd name="T44" fmla="*/ 2 w 8"/>
              <a:gd name="T45" fmla="*/ 19 h 20"/>
              <a:gd name="T46" fmla="*/ 1 w 8"/>
              <a:gd name="T47" fmla="*/ 20 h 20"/>
              <a:gd name="T48" fmla="*/ 0 w 8"/>
              <a:gd name="T49" fmla="*/ 20 h 20"/>
              <a:gd name="T50" fmla="*/ 0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8" y="0"/>
                </a:moveTo>
                <a:lnTo>
                  <a:pt x="8" y="5"/>
                </a:lnTo>
                <a:lnTo>
                  <a:pt x="8" y="9"/>
                </a:lnTo>
                <a:lnTo>
                  <a:pt x="8" y="10"/>
                </a:lnTo>
                <a:lnTo>
                  <a:pt x="8" y="11"/>
                </a:lnTo>
                <a:lnTo>
                  <a:pt x="8" y="12"/>
                </a:lnTo>
                <a:lnTo>
                  <a:pt x="7" y="12"/>
                </a:lnTo>
                <a:lnTo>
                  <a:pt x="7" y="13"/>
                </a:lnTo>
                <a:lnTo>
                  <a:pt x="7" y="14"/>
                </a:lnTo>
                <a:lnTo>
                  <a:pt x="6" y="14"/>
                </a:lnTo>
                <a:lnTo>
                  <a:pt x="6" y="15"/>
                </a:lnTo>
                <a:lnTo>
                  <a:pt x="5" y="16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9"/>
                </a:lnTo>
                <a:lnTo>
                  <a:pt x="1" y="20"/>
                </a:lnTo>
                <a:lnTo>
                  <a:pt x="0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28"/>
          <p:cNvSpPr>
            <a:spLocks/>
          </p:cNvSpPr>
          <p:nvPr/>
        </p:nvSpPr>
        <p:spPr bwMode="auto">
          <a:xfrm>
            <a:off x="4911725" y="2265363"/>
            <a:ext cx="138113" cy="347662"/>
          </a:xfrm>
          <a:custGeom>
            <a:avLst/>
            <a:gdLst>
              <a:gd name="T0" fmla="*/ 0 w 8"/>
              <a:gd name="T1" fmla="*/ 0 h 20"/>
              <a:gd name="T2" fmla="*/ 0 w 8"/>
              <a:gd name="T3" fmla="*/ 5 h 20"/>
              <a:gd name="T4" fmla="*/ 0 w 8"/>
              <a:gd name="T5" fmla="*/ 9 h 20"/>
              <a:gd name="T6" fmla="*/ 0 w 8"/>
              <a:gd name="T7" fmla="*/ 9 h 20"/>
              <a:gd name="T8" fmla="*/ 0 w 8"/>
              <a:gd name="T9" fmla="*/ 10 h 20"/>
              <a:gd name="T10" fmla="*/ 0 w 8"/>
              <a:gd name="T11" fmla="*/ 10 h 20"/>
              <a:gd name="T12" fmla="*/ 0 w 8"/>
              <a:gd name="T13" fmla="*/ 11 h 20"/>
              <a:gd name="T14" fmla="*/ 0 w 8"/>
              <a:gd name="T15" fmla="*/ 12 h 20"/>
              <a:gd name="T16" fmla="*/ 1 w 8"/>
              <a:gd name="T17" fmla="*/ 12 h 20"/>
              <a:gd name="T18" fmla="*/ 1 w 8"/>
              <a:gd name="T19" fmla="*/ 13 h 20"/>
              <a:gd name="T20" fmla="*/ 1 w 8"/>
              <a:gd name="T21" fmla="*/ 14 h 20"/>
              <a:gd name="T22" fmla="*/ 1 w 8"/>
              <a:gd name="T23" fmla="*/ 14 h 20"/>
              <a:gd name="T24" fmla="*/ 2 w 8"/>
              <a:gd name="T25" fmla="*/ 15 h 20"/>
              <a:gd name="T26" fmla="*/ 2 w 8"/>
              <a:gd name="T27" fmla="*/ 15 h 20"/>
              <a:gd name="T28" fmla="*/ 2 w 8"/>
              <a:gd name="T29" fmla="*/ 15 h 20"/>
              <a:gd name="T30" fmla="*/ 3 w 8"/>
              <a:gd name="T31" fmla="*/ 16 h 20"/>
              <a:gd name="T32" fmla="*/ 3 w 8"/>
              <a:gd name="T33" fmla="*/ 16 h 20"/>
              <a:gd name="T34" fmla="*/ 3 w 8"/>
              <a:gd name="T35" fmla="*/ 17 h 20"/>
              <a:gd name="T36" fmla="*/ 4 w 8"/>
              <a:gd name="T37" fmla="*/ 17 h 20"/>
              <a:gd name="T38" fmla="*/ 4 w 8"/>
              <a:gd name="T39" fmla="*/ 18 h 20"/>
              <a:gd name="T40" fmla="*/ 5 w 8"/>
              <a:gd name="T41" fmla="*/ 18 h 20"/>
              <a:gd name="T42" fmla="*/ 6 w 8"/>
              <a:gd name="T43" fmla="*/ 19 h 20"/>
              <a:gd name="T44" fmla="*/ 6 w 8"/>
              <a:gd name="T45" fmla="*/ 19 h 20"/>
              <a:gd name="T46" fmla="*/ 7 w 8"/>
              <a:gd name="T47" fmla="*/ 20 h 20"/>
              <a:gd name="T48" fmla="*/ 7 w 8"/>
              <a:gd name="T49" fmla="*/ 20 h 20"/>
              <a:gd name="T50" fmla="*/ 8 w 8"/>
              <a:gd name="T51" fmla="*/ 20 h 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"/>
              <a:gd name="T79" fmla="*/ 0 h 20"/>
              <a:gd name="T80" fmla="*/ 8 w 8"/>
              <a:gd name="T81" fmla="*/ 20 h 2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" h="20">
                <a:moveTo>
                  <a:pt x="0" y="0"/>
                </a:moveTo>
                <a:lnTo>
                  <a:pt x="0" y="5"/>
                </a:lnTo>
                <a:lnTo>
                  <a:pt x="0" y="9"/>
                </a:lnTo>
                <a:lnTo>
                  <a:pt x="0" y="10"/>
                </a:lnTo>
                <a:lnTo>
                  <a:pt x="0" y="11"/>
                </a:lnTo>
                <a:lnTo>
                  <a:pt x="0" y="12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2" y="15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4" y="18"/>
                </a:lnTo>
                <a:lnTo>
                  <a:pt x="5" y="18"/>
                </a:lnTo>
                <a:lnTo>
                  <a:pt x="6" y="19"/>
                </a:lnTo>
                <a:lnTo>
                  <a:pt x="7" y="20"/>
                </a:lnTo>
                <a:lnTo>
                  <a:pt x="8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Freeform 29"/>
          <p:cNvSpPr>
            <a:spLocks/>
          </p:cNvSpPr>
          <p:nvPr/>
        </p:nvSpPr>
        <p:spPr bwMode="auto">
          <a:xfrm>
            <a:off x="5049838" y="2265363"/>
            <a:ext cx="139700" cy="34925"/>
          </a:xfrm>
          <a:custGeom>
            <a:avLst/>
            <a:gdLst>
              <a:gd name="T0" fmla="*/ 8 w 8"/>
              <a:gd name="T1" fmla="*/ 0 h 2"/>
              <a:gd name="T2" fmla="*/ 7 w 8"/>
              <a:gd name="T3" fmla="*/ 0 h 2"/>
              <a:gd name="T4" fmla="*/ 7 w 8"/>
              <a:gd name="T5" fmla="*/ 1 h 2"/>
              <a:gd name="T6" fmla="*/ 6 w 8"/>
              <a:gd name="T7" fmla="*/ 1 h 2"/>
              <a:gd name="T8" fmla="*/ 5 w 8"/>
              <a:gd name="T9" fmla="*/ 1 h 2"/>
              <a:gd name="T10" fmla="*/ 5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3 w 8"/>
              <a:gd name="T17" fmla="*/ 2 h 2"/>
              <a:gd name="T18" fmla="*/ 2 w 8"/>
              <a:gd name="T19" fmla="*/ 2 h 2"/>
              <a:gd name="T20" fmla="*/ 2 w 8"/>
              <a:gd name="T21" fmla="*/ 2 h 2"/>
              <a:gd name="T22" fmla="*/ 1 w 8"/>
              <a:gd name="T23" fmla="*/ 2 h 2"/>
              <a:gd name="T24" fmla="*/ 0 w 8"/>
              <a:gd name="T25" fmla="*/ 2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2"/>
              <a:gd name="T41" fmla="*/ 8 w 8"/>
              <a:gd name="T42" fmla="*/ 2 h 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2">
                <a:moveTo>
                  <a:pt x="8" y="0"/>
                </a:moveTo>
                <a:lnTo>
                  <a:pt x="7" y="0"/>
                </a:ln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2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Freeform 30"/>
          <p:cNvSpPr>
            <a:spLocks/>
          </p:cNvSpPr>
          <p:nvPr/>
        </p:nvSpPr>
        <p:spPr bwMode="auto">
          <a:xfrm>
            <a:off x="4911725" y="2265363"/>
            <a:ext cx="138113" cy="34925"/>
          </a:xfrm>
          <a:custGeom>
            <a:avLst/>
            <a:gdLst>
              <a:gd name="T0" fmla="*/ 0 w 8"/>
              <a:gd name="T1" fmla="*/ 0 h 2"/>
              <a:gd name="T2" fmla="*/ 1 w 8"/>
              <a:gd name="T3" fmla="*/ 0 h 2"/>
              <a:gd name="T4" fmla="*/ 1 w 8"/>
              <a:gd name="T5" fmla="*/ 1 h 2"/>
              <a:gd name="T6" fmla="*/ 2 w 8"/>
              <a:gd name="T7" fmla="*/ 1 h 2"/>
              <a:gd name="T8" fmla="*/ 2 w 8"/>
              <a:gd name="T9" fmla="*/ 1 h 2"/>
              <a:gd name="T10" fmla="*/ 3 w 8"/>
              <a:gd name="T11" fmla="*/ 1 h 2"/>
              <a:gd name="T12" fmla="*/ 4 w 8"/>
              <a:gd name="T13" fmla="*/ 1 h 2"/>
              <a:gd name="T14" fmla="*/ 4 w 8"/>
              <a:gd name="T15" fmla="*/ 2 h 2"/>
              <a:gd name="T16" fmla="*/ 5 w 8"/>
              <a:gd name="T17" fmla="*/ 2 h 2"/>
              <a:gd name="T18" fmla="*/ 6 w 8"/>
              <a:gd name="T19" fmla="*/ 2 h 2"/>
              <a:gd name="T20" fmla="*/ 6 w 8"/>
              <a:gd name="T21" fmla="*/ 2 h 2"/>
              <a:gd name="T22" fmla="*/ 7 w 8"/>
              <a:gd name="T23" fmla="*/ 2 h 2"/>
              <a:gd name="T24" fmla="*/ 7 w 8"/>
              <a:gd name="T25" fmla="*/ 2 h 2"/>
              <a:gd name="T26" fmla="*/ 8 w 8"/>
              <a:gd name="T27" fmla="*/ 2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2"/>
              <a:gd name="T44" fmla="*/ 8 w 8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2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2" y="1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5" y="2"/>
                </a:lnTo>
                <a:lnTo>
                  <a:pt x="6" y="2"/>
                </a:lnTo>
                <a:lnTo>
                  <a:pt x="7" y="2"/>
                </a:lnTo>
                <a:lnTo>
                  <a:pt x="8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Freeform 31"/>
          <p:cNvSpPr>
            <a:spLocks/>
          </p:cNvSpPr>
          <p:nvPr/>
        </p:nvSpPr>
        <p:spPr bwMode="auto">
          <a:xfrm>
            <a:off x="5049838" y="2212975"/>
            <a:ext cx="139700" cy="52388"/>
          </a:xfrm>
          <a:custGeom>
            <a:avLst/>
            <a:gdLst>
              <a:gd name="T0" fmla="*/ 8 w 8"/>
              <a:gd name="T1" fmla="*/ 0 h 3"/>
              <a:gd name="T2" fmla="*/ 7 w 8"/>
              <a:gd name="T3" fmla="*/ 1 h 3"/>
              <a:gd name="T4" fmla="*/ 7 w 8"/>
              <a:gd name="T5" fmla="*/ 1 h 3"/>
              <a:gd name="T6" fmla="*/ 6 w 8"/>
              <a:gd name="T7" fmla="*/ 1 h 3"/>
              <a:gd name="T8" fmla="*/ 5 w 8"/>
              <a:gd name="T9" fmla="*/ 2 h 3"/>
              <a:gd name="T10" fmla="*/ 5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3 w 8"/>
              <a:gd name="T17" fmla="*/ 2 h 3"/>
              <a:gd name="T18" fmla="*/ 2 w 8"/>
              <a:gd name="T19" fmla="*/ 3 h 3"/>
              <a:gd name="T20" fmla="*/ 2 w 8"/>
              <a:gd name="T21" fmla="*/ 3 h 3"/>
              <a:gd name="T22" fmla="*/ 1 w 8"/>
              <a:gd name="T23" fmla="*/ 3 h 3"/>
              <a:gd name="T24" fmla="*/ 0 w 8"/>
              <a:gd name="T25" fmla="*/ 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"/>
              <a:gd name="T40" fmla="*/ 0 h 3"/>
              <a:gd name="T41" fmla="*/ 8 w 8"/>
              <a:gd name="T42" fmla="*/ 3 h 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" h="3">
                <a:moveTo>
                  <a:pt x="8" y="0"/>
                </a:move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4" y="2"/>
                </a:lnTo>
                <a:lnTo>
                  <a:pt x="3" y="2"/>
                </a:lnTo>
                <a:lnTo>
                  <a:pt x="2" y="3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Freeform 32"/>
          <p:cNvSpPr>
            <a:spLocks/>
          </p:cNvSpPr>
          <p:nvPr/>
        </p:nvSpPr>
        <p:spPr bwMode="auto">
          <a:xfrm>
            <a:off x="4911725" y="2212975"/>
            <a:ext cx="138113" cy="52388"/>
          </a:xfrm>
          <a:custGeom>
            <a:avLst/>
            <a:gdLst>
              <a:gd name="T0" fmla="*/ 0 w 8"/>
              <a:gd name="T1" fmla="*/ 0 h 3"/>
              <a:gd name="T2" fmla="*/ 1 w 8"/>
              <a:gd name="T3" fmla="*/ 1 h 3"/>
              <a:gd name="T4" fmla="*/ 1 w 8"/>
              <a:gd name="T5" fmla="*/ 1 h 3"/>
              <a:gd name="T6" fmla="*/ 2 w 8"/>
              <a:gd name="T7" fmla="*/ 1 h 3"/>
              <a:gd name="T8" fmla="*/ 2 w 8"/>
              <a:gd name="T9" fmla="*/ 2 h 3"/>
              <a:gd name="T10" fmla="*/ 3 w 8"/>
              <a:gd name="T11" fmla="*/ 2 h 3"/>
              <a:gd name="T12" fmla="*/ 4 w 8"/>
              <a:gd name="T13" fmla="*/ 2 h 3"/>
              <a:gd name="T14" fmla="*/ 4 w 8"/>
              <a:gd name="T15" fmla="*/ 2 h 3"/>
              <a:gd name="T16" fmla="*/ 5 w 8"/>
              <a:gd name="T17" fmla="*/ 2 h 3"/>
              <a:gd name="T18" fmla="*/ 6 w 8"/>
              <a:gd name="T19" fmla="*/ 3 h 3"/>
              <a:gd name="T20" fmla="*/ 6 w 8"/>
              <a:gd name="T21" fmla="*/ 3 h 3"/>
              <a:gd name="T22" fmla="*/ 7 w 8"/>
              <a:gd name="T23" fmla="*/ 3 h 3"/>
              <a:gd name="T24" fmla="*/ 7 w 8"/>
              <a:gd name="T25" fmla="*/ 3 h 3"/>
              <a:gd name="T26" fmla="*/ 8 w 8"/>
              <a:gd name="T27" fmla="*/ 3 h 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3"/>
              <a:gd name="T44" fmla="*/ 8 w 8"/>
              <a:gd name="T45" fmla="*/ 3 h 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3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6" y="3"/>
                </a:lnTo>
                <a:lnTo>
                  <a:pt x="7" y="3"/>
                </a:lnTo>
                <a:lnTo>
                  <a:pt x="8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Freeform 34"/>
          <p:cNvSpPr>
            <a:spLocks/>
          </p:cNvSpPr>
          <p:nvPr/>
        </p:nvSpPr>
        <p:spPr bwMode="auto">
          <a:xfrm>
            <a:off x="6369050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Freeform 35"/>
          <p:cNvSpPr>
            <a:spLocks/>
          </p:cNvSpPr>
          <p:nvPr/>
        </p:nvSpPr>
        <p:spPr bwMode="auto">
          <a:xfrm>
            <a:off x="6369050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Line 36"/>
          <p:cNvSpPr>
            <a:spLocks noChangeShapeType="1"/>
          </p:cNvSpPr>
          <p:nvPr/>
        </p:nvSpPr>
        <p:spPr bwMode="auto">
          <a:xfrm flipV="1">
            <a:off x="6386513" y="2717800"/>
            <a:ext cx="1587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Freeform 37"/>
          <p:cNvSpPr>
            <a:spLocks/>
          </p:cNvSpPr>
          <p:nvPr/>
        </p:nvSpPr>
        <p:spPr bwMode="auto">
          <a:xfrm>
            <a:off x="5951538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Freeform 38"/>
          <p:cNvSpPr>
            <a:spLocks/>
          </p:cNvSpPr>
          <p:nvPr/>
        </p:nvSpPr>
        <p:spPr bwMode="auto">
          <a:xfrm>
            <a:off x="5951538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Line 39"/>
          <p:cNvSpPr>
            <a:spLocks noChangeShapeType="1"/>
          </p:cNvSpPr>
          <p:nvPr/>
        </p:nvSpPr>
        <p:spPr bwMode="auto">
          <a:xfrm flipV="1">
            <a:off x="5969000" y="2717800"/>
            <a:ext cx="1588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Freeform 40"/>
          <p:cNvSpPr>
            <a:spLocks/>
          </p:cNvSpPr>
          <p:nvPr/>
        </p:nvSpPr>
        <p:spPr bwMode="auto">
          <a:xfrm>
            <a:off x="5032375" y="2820988"/>
            <a:ext cx="34925" cy="122237"/>
          </a:xfrm>
          <a:custGeom>
            <a:avLst/>
            <a:gdLst>
              <a:gd name="T0" fmla="*/ 0 w 2"/>
              <a:gd name="T1" fmla="*/ 0 h 7"/>
              <a:gd name="T2" fmla="*/ 1 w 2"/>
              <a:gd name="T3" fmla="*/ 7 h 7"/>
              <a:gd name="T4" fmla="*/ 2 w 2"/>
              <a:gd name="T5" fmla="*/ 0 h 7"/>
              <a:gd name="T6" fmla="*/ 1 w 2"/>
              <a:gd name="T7" fmla="*/ 0 h 7"/>
              <a:gd name="T8" fmla="*/ 0 w 2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7"/>
              <a:gd name="T17" fmla="*/ 2 w 2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7">
                <a:moveTo>
                  <a:pt x="0" y="0"/>
                </a:moveTo>
                <a:lnTo>
                  <a:pt x="1" y="7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7" name="Freeform 41"/>
          <p:cNvSpPr>
            <a:spLocks/>
          </p:cNvSpPr>
          <p:nvPr/>
        </p:nvSpPr>
        <p:spPr bwMode="auto">
          <a:xfrm>
            <a:off x="5032375" y="2820988"/>
            <a:ext cx="34925" cy="122237"/>
          </a:xfrm>
          <a:custGeom>
            <a:avLst/>
            <a:gdLst>
              <a:gd name="T0" fmla="*/ 0 w 22"/>
              <a:gd name="T1" fmla="*/ 0 h 77"/>
              <a:gd name="T2" fmla="*/ 11 w 22"/>
              <a:gd name="T3" fmla="*/ 77 h 77"/>
              <a:gd name="T4" fmla="*/ 22 w 22"/>
              <a:gd name="T5" fmla="*/ 0 h 77"/>
              <a:gd name="T6" fmla="*/ 11 w 22"/>
              <a:gd name="T7" fmla="*/ 0 h 77"/>
              <a:gd name="T8" fmla="*/ 0 w 22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7"/>
              <a:gd name="T17" fmla="*/ 22 w 22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7">
                <a:moveTo>
                  <a:pt x="0" y="0"/>
                </a:moveTo>
                <a:lnTo>
                  <a:pt x="11" y="77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Line 42"/>
          <p:cNvSpPr>
            <a:spLocks noChangeShapeType="1"/>
          </p:cNvSpPr>
          <p:nvPr/>
        </p:nvSpPr>
        <p:spPr bwMode="auto">
          <a:xfrm flipV="1">
            <a:off x="5049838" y="2717800"/>
            <a:ext cx="1587" cy="103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Line 43"/>
          <p:cNvSpPr>
            <a:spLocks noChangeShapeType="1"/>
          </p:cNvSpPr>
          <p:nvPr/>
        </p:nvSpPr>
        <p:spPr bwMode="auto">
          <a:xfrm>
            <a:off x="4962525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Freeform 44"/>
          <p:cNvSpPr>
            <a:spLocks/>
          </p:cNvSpPr>
          <p:nvPr/>
        </p:nvSpPr>
        <p:spPr bwMode="auto">
          <a:xfrm>
            <a:off x="5137150" y="1814513"/>
            <a:ext cx="155575" cy="312737"/>
          </a:xfrm>
          <a:custGeom>
            <a:avLst/>
            <a:gdLst>
              <a:gd name="T0" fmla="*/ 9 w 9"/>
              <a:gd name="T1" fmla="*/ 0 h 18"/>
              <a:gd name="T2" fmla="*/ 0 w 9"/>
              <a:gd name="T3" fmla="*/ 0 h 18"/>
              <a:gd name="T4" fmla="*/ 0 w 9"/>
              <a:gd name="T5" fmla="*/ 18 h 18"/>
              <a:gd name="T6" fmla="*/ 0 60000 65536"/>
              <a:gd name="T7" fmla="*/ 0 60000 65536"/>
              <a:gd name="T8" fmla="*/ 0 60000 65536"/>
              <a:gd name="T9" fmla="*/ 0 w 9"/>
              <a:gd name="T10" fmla="*/ 0 h 18"/>
              <a:gd name="T11" fmla="*/ 9 w 9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8">
                <a:moveTo>
                  <a:pt x="9" y="0"/>
                </a:moveTo>
                <a:lnTo>
                  <a:pt x="0" y="0"/>
                </a:lnTo>
                <a:lnTo>
                  <a:pt x="0" y="18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Line 45"/>
          <p:cNvSpPr>
            <a:spLocks noChangeShapeType="1"/>
          </p:cNvSpPr>
          <p:nvPr/>
        </p:nvSpPr>
        <p:spPr bwMode="auto">
          <a:xfrm flipH="1">
            <a:off x="5708650" y="1814513"/>
            <a:ext cx="12668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Line 46"/>
          <p:cNvSpPr>
            <a:spLocks noChangeShapeType="1"/>
          </p:cNvSpPr>
          <p:nvPr/>
        </p:nvSpPr>
        <p:spPr bwMode="auto">
          <a:xfrm flipV="1">
            <a:off x="5883275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Line 47"/>
          <p:cNvSpPr>
            <a:spLocks noChangeShapeType="1"/>
          </p:cNvSpPr>
          <p:nvPr/>
        </p:nvSpPr>
        <p:spPr bwMode="auto">
          <a:xfrm flipV="1">
            <a:off x="6056313" y="1814513"/>
            <a:ext cx="1587" cy="3127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Line 48"/>
          <p:cNvSpPr>
            <a:spLocks noChangeShapeType="1"/>
          </p:cNvSpPr>
          <p:nvPr/>
        </p:nvSpPr>
        <p:spPr bwMode="auto">
          <a:xfrm flipV="1">
            <a:off x="6299200" y="1641475"/>
            <a:ext cx="1588" cy="485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Line 49"/>
          <p:cNvSpPr>
            <a:spLocks noChangeShapeType="1"/>
          </p:cNvSpPr>
          <p:nvPr/>
        </p:nvSpPr>
        <p:spPr bwMode="auto">
          <a:xfrm flipV="1">
            <a:off x="6472238" y="1814513"/>
            <a:ext cx="1587" cy="3127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Freeform 50"/>
          <p:cNvSpPr>
            <a:spLocks/>
          </p:cNvSpPr>
          <p:nvPr/>
        </p:nvSpPr>
        <p:spPr bwMode="auto">
          <a:xfrm>
            <a:off x="6472238" y="3775075"/>
            <a:ext cx="104775" cy="34925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Freeform 51"/>
          <p:cNvSpPr>
            <a:spLocks/>
          </p:cNvSpPr>
          <p:nvPr/>
        </p:nvSpPr>
        <p:spPr bwMode="auto">
          <a:xfrm>
            <a:off x="6472238" y="3775075"/>
            <a:ext cx="104775" cy="34925"/>
          </a:xfrm>
          <a:custGeom>
            <a:avLst/>
            <a:gdLst>
              <a:gd name="T0" fmla="*/ 66 w 66"/>
              <a:gd name="T1" fmla="*/ 0 h 22"/>
              <a:gd name="T2" fmla="*/ 0 w 66"/>
              <a:gd name="T3" fmla="*/ 11 h 22"/>
              <a:gd name="T4" fmla="*/ 66 w 66"/>
              <a:gd name="T5" fmla="*/ 22 h 22"/>
              <a:gd name="T6" fmla="*/ 66 w 66"/>
              <a:gd name="T7" fmla="*/ 11 h 22"/>
              <a:gd name="T8" fmla="*/ 66 w 66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22"/>
              <a:gd name="T17" fmla="*/ 66 w 66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22">
                <a:moveTo>
                  <a:pt x="66" y="0"/>
                </a:moveTo>
                <a:lnTo>
                  <a:pt x="0" y="11"/>
                </a:lnTo>
                <a:lnTo>
                  <a:pt x="66" y="22"/>
                </a:lnTo>
                <a:lnTo>
                  <a:pt x="66" y="1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Freeform 52"/>
          <p:cNvSpPr>
            <a:spLocks/>
          </p:cNvSpPr>
          <p:nvPr/>
        </p:nvSpPr>
        <p:spPr bwMode="auto">
          <a:xfrm>
            <a:off x="6594475" y="1814513"/>
            <a:ext cx="207963" cy="1978025"/>
          </a:xfrm>
          <a:custGeom>
            <a:avLst/>
            <a:gdLst>
              <a:gd name="T0" fmla="*/ 0 w 12"/>
              <a:gd name="T1" fmla="*/ 114 h 114"/>
              <a:gd name="T2" fmla="*/ 12 w 12"/>
              <a:gd name="T3" fmla="*/ 114 h 114"/>
              <a:gd name="T4" fmla="*/ 12 w 12"/>
              <a:gd name="T5" fmla="*/ 0 h 114"/>
              <a:gd name="T6" fmla="*/ 0 60000 65536"/>
              <a:gd name="T7" fmla="*/ 0 60000 65536"/>
              <a:gd name="T8" fmla="*/ 0 60000 65536"/>
              <a:gd name="T9" fmla="*/ 0 w 12"/>
              <a:gd name="T10" fmla="*/ 0 h 114"/>
              <a:gd name="T11" fmla="*/ 12 w 12"/>
              <a:gd name="T12" fmla="*/ 114 h 1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" h="114">
                <a:moveTo>
                  <a:pt x="0" y="114"/>
                </a:moveTo>
                <a:lnTo>
                  <a:pt x="12" y="114"/>
                </a:lnTo>
                <a:lnTo>
                  <a:pt x="12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Freeform 53"/>
          <p:cNvSpPr>
            <a:spLocks/>
          </p:cNvSpPr>
          <p:nvPr/>
        </p:nvSpPr>
        <p:spPr bwMode="auto">
          <a:xfrm>
            <a:off x="4181475" y="2820988"/>
            <a:ext cx="52388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Freeform 54"/>
          <p:cNvSpPr>
            <a:spLocks/>
          </p:cNvSpPr>
          <p:nvPr/>
        </p:nvSpPr>
        <p:spPr bwMode="auto">
          <a:xfrm>
            <a:off x="4181475" y="2820988"/>
            <a:ext cx="52388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Line 55"/>
          <p:cNvSpPr>
            <a:spLocks noChangeShapeType="1"/>
          </p:cNvSpPr>
          <p:nvPr/>
        </p:nvSpPr>
        <p:spPr bwMode="auto">
          <a:xfrm flipV="1">
            <a:off x="4216400" y="2630488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Freeform 56"/>
          <p:cNvSpPr>
            <a:spLocks/>
          </p:cNvSpPr>
          <p:nvPr/>
        </p:nvSpPr>
        <p:spPr bwMode="auto">
          <a:xfrm>
            <a:off x="2846388" y="2820988"/>
            <a:ext cx="52387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Freeform 57"/>
          <p:cNvSpPr>
            <a:spLocks/>
          </p:cNvSpPr>
          <p:nvPr/>
        </p:nvSpPr>
        <p:spPr bwMode="auto">
          <a:xfrm>
            <a:off x="2846388" y="2820988"/>
            <a:ext cx="52387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4" name="Line 58"/>
          <p:cNvSpPr>
            <a:spLocks noChangeShapeType="1"/>
          </p:cNvSpPr>
          <p:nvPr/>
        </p:nvSpPr>
        <p:spPr bwMode="auto">
          <a:xfrm flipV="1">
            <a:off x="2881313" y="2630488"/>
            <a:ext cx="1587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5" name="Freeform 59"/>
          <p:cNvSpPr>
            <a:spLocks/>
          </p:cNvSpPr>
          <p:nvPr/>
        </p:nvSpPr>
        <p:spPr bwMode="auto">
          <a:xfrm>
            <a:off x="3765550" y="2820988"/>
            <a:ext cx="52388" cy="122237"/>
          </a:xfrm>
          <a:custGeom>
            <a:avLst/>
            <a:gdLst>
              <a:gd name="T0" fmla="*/ 0 w 3"/>
              <a:gd name="T1" fmla="*/ 0 h 7"/>
              <a:gd name="T2" fmla="*/ 2 w 3"/>
              <a:gd name="T3" fmla="*/ 7 h 7"/>
              <a:gd name="T4" fmla="*/ 3 w 3"/>
              <a:gd name="T5" fmla="*/ 0 h 7"/>
              <a:gd name="T6" fmla="*/ 2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Freeform 60"/>
          <p:cNvSpPr>
            <a:spLocks/>
          </p:cNvSpPr>
          <p:nvPr/>
        </p:nvSpPr>
        <p:spPr bwMode="auto">
          <a:xfrm>
            <a:off x="3765550" y="2820988"/>
            <a:ext cx="52388" cy="122237"/>
          </a:xfrm>
          <a:custGeom>
            <a:avLst/>
            <a:gdLst>
              <a:gd name="T0" fmla="*/ 0 w 33"/>
              <a:gd name="T1" fmla="*/ 0 h 77"/>
              <a:gd name="T2" fmla="*/ 22 w 33"/>
              <a:gd name="T3" fmla="*/ 77 h 77"/>
              <a:gd name="T4" fmla="*/ 33 w 33"/>
              <a:gd name="T5" fmla="*/ 0 h 77"/>
              <a:gd name="T6" fmla="*/ 22 w 33"/>
              <a:gd name="T7" fmla="*/ 0 h 77"/>
              <a:gd name="T8" fmla="*/ 0 w 33"/>
              <a:gd name="T9" fmla="*/ 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7"/>
              <a:gd name="T17" fmla="*/ 33 w 33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7">
                <a:moveTo>
                  <a:pt x="0" y="0"/>
                </a:moveTo>
                <a:lnTo>
                  <a:pt x="22" y="77"/>
                </a:lnTo>
                <a:lnTo>
                  <a:pt x="3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Line 61"/>
          <p:cNvSpPr>
            <a:spLocks noChangeShapeType="1"/>
          </p:cNvSpPr>
          <p:nvPr/>
        </p:nvSpPr>
        <p:spPr bwMode="auto">
          <a:xfrm flipV="1">
            <a:off x="3800475" y="2630488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Freeform 62"/>
          <p:cNvSpPr>
            <a:spLocks/>
          </p:cNvSpPr>
          <p:nvPr/>
        </p:nvSpPr>
        <p:spPr bwMode="auto">
          <a:xfrm>
            <a:off x="5275263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Freeform 63"/>
          <p:cNvSpPr>
            <a:spLocks/>
          </p:cNvSpPr>
          <p:nvPr/>
        </p:nvSpPr>
        <p:spPr bwMode="auto">
          <a:xfrm>
            <a:off x="5275263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Line 64"/>
          <p:cNvSpPr>
            <a:spLocks noChangeShapeType="1"/>
          </p:cNvSpPr>
          <p:nvPr/>
        </p:nvSpPr>
        <p:spPr bwMode="auto">
          <a:xfrm flipV="1">
            <a:off x="5292725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Freeform 65"/>
          <p:cNvSpPr>
            <a:spLocks/>
          </p:cNvSpPr>
          <p:nvPr/>
        </p:nvSpPr>
        <p:spPr bwMode="auto">
          <a:xfrm>
            <a:off x="3938588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Freeform 66"/>
          <p:cNvSpPr>
            <a:spLocks/>
          </p:cNvSpPr>
          <p:nvPr/>
        </p:nvSpPr>
        <p:spPr bwMode="auto">
          <a:xfrm>
            <a:off x="3938588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Line 67"/>
          <p:cNvSpPr>
            <a:spLocks noChangeShapeType="1"/>
          </p:cNvSpPr>
          <p:nvPr/>
        </p:nvSpPr>
        <p:spPr bwMode="auto">
          <a:xfrm flipV="1">
            <a:off x="3956050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Freeform 68"/>
          <p:cNvSpPr>
            <a:spLocks/>
          </p:cNvSpPr>
          <p:nvPr/>
        </p:nvSpPr>
        <p:spPr bwMode="auto">
          <a:xfrm>
            <a:off x="4859338" y="4660900"/>
            <a:ext cx="52387" cy="120650"/>
          </a:xfrm>
          <a:custGeom>
            <a:avLst/>
            <a:gdLst>
              <a:gd name="T0" fmla="*/ 0 w 3"/>
              <a:gd name="T1" fmla="*/ 0 h 7"/>
              <a:gd name="T2" fmla="*/ 1 w 3"/>
              <a:gd name="T3" fmla="*/ 7 h 7"/>
              <a:gd name="T4" fmla="*/ 3 w 3"/>
              <a:gd name="T5" fmla="*/ 0 h 7"/>
              <a:gd name="T6" fmla="*/ 1 w 3"/>
              <a:gd name="T7" fmla="*/ 0 h 7"/>
              <a:gd name="T8" fmla="*/ 0 w 3"/>
              <a:gd name="T9" fmla="*/ 0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7"/>
              <a:gd name="T17" fmla="*/ 3 w 3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7">
                <a:moveTo>
                  <a:pt x="0" y="0"/>
                </a:moveTo>
                <a:lnTo>
                  <a:pt x="1" y="7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Freeform 69"/>
          <p:cNvSpPr>
            <a:spLocks/>
          </p:cNvSpPr>
          <p:nvPr/>
        </p:nvSpPr>
        <p:spPr bwMode="auto">
          <a:xfrm>
            <a:off x="4859338" y="4660900"/>
            <a:ext cx="52387" cy="120650"/>
          </a:xfrm>
          <a:custGeom>
            <a:avLst/>
            <a:gdLst>
              <a:gd name="T0" fmla="*/ 0 w 33"/>
              <a:gd name="T1" fmla="*/ 0 h 76"/>
              <a:gd name="T2" fmla="*/ 11 w 33"/>
              <a:gd name="T3" fmla="*/ 76 h 76"/>
              <a:gd name="T4" fmla="*/ 33 w 33"/>
              <a:gd name="T5" fmla="*/ 0 h 76"/>
              <a:gd name="T6" fmla="*/ 11 w 33"/>
              <a:gd name="T7" fmla="*/ 0 h 76"/>
              <a:gd name="T8" fmla="*/ 0 w 33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76"/>
              <a:gd name="T17" fmla="*/ 33 w 33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76">
                <a:moveTo>
                  <a:pt x="0" y="0"/>
                </a:moveTo>
                <a:lnTo>
                  <a:pt x="11" y="76"/>
                </a:lnTo>
                <a:lnTo>
                  <a:pt x="33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Line 70"/>
          <p:cNvSpPr>
            <a:spLocks noChangeShapeType="1"/>
          </p:cNvSpPr>
          <p:nvPr/>
        </p:nvSpPr>
        <p:spPr bwMode="auto">
          <a:xfrm flipV="1">
            <a:off x="4876800" y="4470400"/>
            <a:ext cx="1588" cy="1905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Freeform 71"/>
          <p:cNvSpPr>
            <a:spLocks/>
          </p:cNvSpPr>
          <p:nvPr/>
        </p:nvSpPr>
        <p:spPr bwMode="auto">
          <a:xfrm>
            <a:off x="2481263" y="3775075"/>
            <a:ext cx="104775" cy="34925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Freeform 72"/>
          <p:cNvSpPr>
            <a:spLocks/>
          </p:cNvSpPr>
          <p:nvPr/>
        </p:nvSpPr>
        <p:spPr bwMode="auto">
          <a:xfrm>
            <a:off x="2481263" y="3775075"/>
            <a:ext cx="104775" cy="34925"/>
          </a:xfrm>
          <a:custGeom>
            <a:avLst/>
            <a:gdLst>
              <a:gd name="T0" fmla="*/ 66 w 66"/>
              <a:gd name="T1" fmla="*/ 0 h 22"/>
              <a:gd name="T2" fmla="*/ 0 w 66"/>
              <a:gd name="T3" fmla="*/ 11 h 22"/>
              <a:gd name="T4" fmla="*/ 66 w 66"/>
              <a:gd name="T5" fmla="*/ 22 h 22"/>
              <a:gd name="T6" fmla="*/ 66 w 66"/>
              <a:gd name="T7" fmla="*/ 11 h 22"/>
              <a:gd name="T8" fmla="*/ 66 w 66"/>
              <a:gd name="T9" fmla="*/ 0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6"/>
              <a:gd name="T16" fmla="*/ 0 h 22"/>
              <a:gd name="T17" fmla="*/ 66 w 66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6" h="22">
                <a:moveTo>
                  <a:pt x="66" y="0"/>
                </a:moveTo>
                <a:lnTo>
                  <a:pt x="0" y="11"/>
                </a:lnTo>
                <a:lnTo>
                  <a:pt x="66" y="22"/>
                </a:lnTo>
                <a:lnTo>
                  <a:pt x="66" y="11"/>
                </a:lnTo>
                <a:lnTo>
                  <a:pt x="6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Line 73"/>
          <p:cNvSpPr>
            <a:spLocks noChangeShapeType="1"/>
          </p:cNvSpPr>
          <p:nvPr/>
        </p:nvSpPr>
        <p:spPr bwMode="auto">
          <a:xfrm>
            <a:off x="2586038" y="3792538"/>
            <a:ext cx="2254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Freeform 74"/>
          <p:cNvSpPr>
            <a:spLocks/>
          </p:cNvSpPr>
          <p:nvPr/>
        </p:nvSpPr>
        <p:spPr bwMode="auto">
          <a:xfrm>
            <a:off x="4286250" y="4625975"/>
            <a:ext cx="17463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1" name="Freeform 75"/>
          <p:cNvSpPr>
            <a:spLocks/>
          </p:cNvSpPr>
          <p:nvPr/>
        </p:nvSpPr>
        <p:spPr bwMode="auto">
          <a:xfrm>
            <a:off x="4286250" y="4625975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Freeform 76"/>
          <p:cNvSpPr>
            <a:spLocks/>
          </p:cNvSpPr>
          <p:nvPr/>
        </p:nvSpPr>
        <p:spPr bwMode="auto">
          <a:xfrm>
            <a:off x="4408488" y="4625975"/>
            <a:ext cx="17462" cy="17463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3" name="Freeform 77"/>
          <p:cNvSpPr>
            <a:spLocks/>
          </p:cNvSpPr>
          <p:nvPr/>
        </p:nvSpPr>
        <p:spPr bwMode="auto">
          <a:xfrm>
            <a:off x="4408488" y="4625975"/>
            <a:ext cx="17462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Freeform 78"/>
          <p:cNvSpPr>
            <a:spLocks/>
          </p:cNvSpPr>
          <p:nvPr/>
        </p:nvSpPr>
        <p:spPr bwMode="auto">
          <a:xfrm>
            <a:off x="4529138" y="4625975"/>
            <a:ext cx="34925" cy="17463"/>
          </a:xfrm>
          <a:custGeom>
            <a:avLst/>
            <a:gdLst>
              <a:gd name="T0" fmla="*/ 0 w 22"/>
              <a:gd name="T1" fmla="*/ 0 h 11"/>
              <a:gd name="T2" fmla="*/ 0 w 22"/>
              <a:gd name="T3" fmla="*/ 11 h 11"/>
              <a:gd name="T4" fmla="*/ 11 w 22"/>
              <a:gd name="T5" fmla="*/ 0 h 11"/>
              <a:gd name="T6" fmla="*/ 11 w 22"/>
              <a:gd name="T7" fmla="*/ 0 h 11"/>
              <a:gd name="T8" fmla="*/ 22 w 22"/>
              <a:gd name="T9" fmla="*/ 11 h 11"/>
              <a:gd name="T10" fmla="*/ 22 w 22"/>
              <a:gd name="T11" fmla="*/ 0 h 11"/>
              <a:gd name="T12" fmla="*/ 11 w 22"/>
              <a:gd name="T13" fmla="*/ 11 h 11"/>
              <a:gd name="T14" fmla="*/ 11 w 22"/>
              <a:gd name="T15" fmla="*/ 11 h 11"/>
              <a:gd name="T16" fmla="*/ 0 w 22"/>
              <a:gd name="T17" fmla="*/ 0 h 11"/>
              <a:gd name="T18" fmla="*/ 0 w 22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"/>
              <a:gd name="T31" fmla="*/ 0 h 11"/>
              <a:gd name="T32" fmla="*/ 22 w 22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22" y="11"/>
                </a:lnTo>
                <a:lnTo>
                  <a:pt x="22" y="0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Freeform 79"/>
          <p:cNvSpPr>
            <a:spLocks/>
          </p:cNvSpPr>
          <p:nvPr/>
        </p:nvSpPr>
        <p:spPr bwMode="auto">
          <a:xfrm>
            <a:off x="4529138" y="4625975"/>
            <a:ext cx="34925" cy="17463"/>
          </a:xfrm>
          <a:custGeom>
            <a:avLst/>
            <a:gdLst>
              <a:gd name="T0" fmla="*/ 0 w 2"/>
              <a:gd name="T1" fmla="*/ 0 h 1"/>
              <a:gd name="T2" fmla="*/ 0 w 2"/>
              <a:gd name="T3" fmla="*/ 1 h 1"/>
              <a:gd name="T4" fmla="*/ 1 w 2"/>
              <a:gd name="T5" fmla="*/ 0 h 1"/>
              <a:gd name="T6" fmla="*/ 1 w 2"/>
              <a:gd name="T7" fmla="*/ 0 h 1"/>
              <a:gd name="T8" fmla="*/ 2 w 2"/>
              <a:gd name="T9" fmla="*/ 1 h 1"/>
              <a:gd name="T10" fmla="*/ 2 w 2"/>
              <a:gd name="T11" fmla="*/ 0 h 1"/>
              <a:gd name="T12" fmla="*/ 1 w 2"/>
              <a:gd name="T13" fmla="*/ 1 h 1"/>
              <a:gd name="T14" fmla="*/ 1 w 2"/>
              <a:gd name="T15" fmla="*/ 1 h 1"/>
              <a:gd name="T16" fmla="*/ 0 w 2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"/>
              <a:gd name="T28" fmla="*/ 0 h 1"/>
              <a:gd name="T29" fmla="*/ 2 w 2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Freeform 80"/>
          <p:cNvSpPr>
            <a:spLocks/>
          </p:cNvSpPr>
          <p:nvPr/>
        </p:nvSpPr>
        <p:spPr bwMode="auto">
          <a:xfrm>
            <a:off x="3192463" y="2786063"/>
            <a:ext cx="34925" cy="17462"/>
          </a:xfrm>
          <a:custGeom>
            <a:avLst/>
            <a:gdLst>
              <a:gd name="T0" fmla="*/ 0 w 22"/>
              <a:gd name="T1" fmla="*/ 0 h 11"/>
              <a:gd name="T2" fmla="*/ 0 w 22"/>
              <a:gd name="T3" fmla="*/ 11 h 11"/>
              <a:gd name="T4" fmla="*/ 11 w 22"/>
              <a:gd name="T5" fmla="*/ 0 h 11"/>
              <a:gd name="T6" fmla="*/ 11 w 22"/>
              <a:gd name="T7" fmla="*/ 0 h 11"/>
              <a:gd name="T8" fmla="*/ 22 w 22"/>
              <a:gd name="T9" fmla="*/ 11 h 11"/>
              <a:gd name="T10" fmla="*/ 22 w 22"/>
              <a:gd name="T11" fmla="*/ 0 h 11"/>
              <a:gd name="T12" fmla="*/ 11 w 22"/>
              <a:gd name="T13" fmla="*/ 11 h 11"/>
              <a:gd name="T14" fmla="*/ 11 w 22"/>
              <a:gd name="T15" fmla="*/ 11 h 11"/>
              <a:gd name="T16" fmla="*/ 0 w 22"/>
              <a:gd name="T17" fmla="*/ 0 h 11"/>
              <a:gd name="T18" fmla="*/ 0 w 22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"/>
              <a:gd name="T31" fmla="*/ 0 h 11"/>
              <a:gd name="T32" fmla="*/ 22 w 22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22" y="11"/>
                </a:lnTo>
                <a:lnTo>
                  <a:pt x="22" y="0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7" name="Freeform 81"/>
          <p:cNvSpPr>
            <a:spLocks/>
          </p:cNvSpPr>
          <p:nvPr/>
        </p:nvSpPr>
        <p:spPr bwMode="auto">
          <a:xfrm>
            <a:off x="3192463" y="2786063"/>
            <a:ext cx="34925" cy="17462"/>
          </a:xfrm>
          <a:custGeom>
            <a:avLst/>
            <a:gdLst>
              <a:gd name="T0" fmla="*/ 0 w 2"/>
              <a:gd name="T1" fmla="*/ 0 h 1"/>
              <a:gd name="T2" fmla="*/ 0 w 2"/>
              <a:gd name="T3" fmla="*/ 1 h 1"/>
              <a:gd name="T4" fmla="*/ 1 w 2"/>
              <a:gd name="T5" fmla="*/ 0 h 1"/>
              <a:gd name="T6" fmla="*/ 1 w 2"/>
              <a:gd name="T7" fmla="*/ 0 h 1"/>
              <a:gd name="T8" fmla="*/ 2 w 2"/>
              <a:gd name="T9" fmla="*/ 1 h 1"/>
              <a:gd name="T10" fmla="*/ 2 w 2"/>
              <a:gd name="T11" fmla="*/ 0 h 1"/>
              <a:gd name="T12" fmla="*/ 1 w 2"/>
              <a:gd name="T13" fmla="*/ 1 h 1"/>
              <a:gd name="T14" fmla="*/ 1 w 2"/>
              <a:gd name="T15" fmla="*/ 1 h 1"/>
              <a:gd name="T16" fmla="*/ 0 w 2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"/>
              <a:gd name="T28" fmla="*/ 0 h 1"/>
              <a:gd name="T29" fmla="*/ 2 w 2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8" name="Freeform 82"/>
          <p:cNvSpPr>
            <a:spLocks/>
          </p:cNvSpPr>
          <p:nvPr/>
        </p:nvSpPr>
        <p:spPr bwMode="auto">
          <a:xfrm>
            <a:off x="3332163" y="2786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9" name="Freeform 83"/>
          <p:cNvSpPr>
            <a:spLocks/>
          </p:cNvSpPr>
          <p:nvPr/>
        </p:nvSpPr>
        <p:spPr bwMode="auto">
          <a:xfrm>
            <a:off x="3332163" y="2786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0" name="Freeform 84"/>
          <p:cNvSpPr>
            <a:spLocks/>
          </p:cNvSpPr>
          <p:nvPr/>
        </p:nvSpPr>
        <p:spPr bwMode="auto">
          <a:xfrm>
            <a:off x="3452813" y="2786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Freeform 85"/>
          <p:cNvSpPr>
            <a:spLocks/>
          </p:cNvSpPr>
          <p:nvPr/>
        </p:nvSpPr>
        <p:spPr bwMode="auto">
          <a:xfrm>
            <a:off x="3452813" y="2786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2" name="Freeform 86"/>
          <p:cNvSpPr>
            <a:spLocks/>
          </p:cNvSpPr>
          <p:nvPr/>
        </p:nvSpPr>
        <p:spPr bwMode="auto">
          <a:xfrm>
            <a:off x="5397500" y="2405063"/>
            <a:ext cx="17463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3" name="Freeform 87"/>
          <p:cNvSpPr>
            <a:spLocks/>
          </p:cNvSpPr>
          <p:nvPr/>
        </p:nvSpPr>
        <p:spPr bwMode="auto">
          <a:xfrm>
            <a:off x="5397500" y="240506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4" name="Freeform 88"/>
          <p:cNvSpPr>
            <a:spLocks/>
          </p:cNvSpPr>
          <p:nvPr/>
        </p:nvSpPr>
        <p:spPr bwMode="auto">
          <a:xfrm>
            <a:off x="5500688" y="2405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5" name="Freeform 89"/>
          <p:cNvSpPr>
            <a:spLocks/>
          </p:cNvSpPr>
          <p:nvPr/>
        </p:nvSpPr>
        <p:spPr bwMode="auto">
          <a:xfrm>
            <a:off x="5500688" y="2405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6" name="Freeform 90"/>
          <p:cNvSpPr>
            <a:spLocks/>
          </p:cNvSpPr>
          <p:nvPr/>
        </p:nvSpPr>
        <p:spPr bwMode="auto">
          <a:xfrm>
            <a:off x="5605463" y="240506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7" name="Freeform 91"/>
          <p:cNvSpPr>
            <a:spLocks/>
          </p:cNvSpPr>
          <p:nvPr/>
        </p:nvSpPr>
        <p:spPr bwMode="auto">
          <a:xfrm>
            <a:off x="5605463" y="240506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8" name="Freeform 92"/>
          <p:cNvSpPr>
            <a:spLocks/>
          </p:cNvSpPr>
          <p:nvPr/>
        </p:nvSpPr>
        <p:spPr bwMode="auto">
          <a:xfrm>
            <a:off x="5397500" y="1814513"/>
            <a:ext cx="17463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9" name="Freeform 93"/>
          <p:cNvSpPr>
            <a:spLocks/>
          </p:cNvSpPr>
          <p:nvPr/>
        </p:nvSpPr>
        <p:spPr bwMode="auto">
          <a:xfrm>
            <a:off x="5397500" y="181451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0" name="Freeform 94"/>
          <p:cNvSpPr>
            <a:spLocks/>
          </p:cNvSpPr>
          <p:nvPr/>
        </p:nvSpPr>
        <p:spPr bwMode="auto">
          <a:xfrm>
            <a:off x="5500688" y="181451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1" name="Freeform 95"/>
          <p:cNvSpPr>
            <a:spLocks/>
          </p:cNvSpPr>
          <p:nvPr/>
        </p:nvSpPr>
        <p:spPr bwMode="auto">
          <a:xfrm>
            <a:off x="5500688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2" name="Freeform 96"/>
          <p:cNvSpPr>
            <a:spLocks/>
          </p:cNvSpPr>
          <p:nvPr/>
        </p:nvSpPr>
        <p:spPr bwMode="auto">
          <a:xfrm>
            <a:off x="5605463" y="1814513"/>
            <a:ext cx="17462" cy="17462"/>
          </a:xfrm>
          <a:custGeom>
            <a:avLst/>
            <a:gdLst>
              <a:gd name="T0" fmla="*/ 0 w 11"/>
              <a:gd name="T1" fmla="*/ 0 h 11"/>
              <a:gd name="T2" fmla="*/ 0 w 11"/>
              <a:gd name="T3" fmla="*/ 11 h 11"/>
              <a:gd name="T4" fmla="*/ 11 w 11"/>
              <a:gd name="T5" fmla="*/ 0 h 11"/>
              <a:gd name="T6" fmla="*/ 0 w 11"/>
              <a:gd name="T7" fmla="*/ 0 h 11"/>
              <a:gd name="T8" fmla="*/ 11 w 11"/>
              <a:gd name="T9" fmla="*/ 11 h 11"/>
              <a:gd name="T10" fmla="*/ 11 w 11"/>
              <a:gd name="T11" fmla="*/ 0 h 11"/>
              <a:gd name="T12" fmla="*/ 0 w 11"/>
              <a:gd name="T13" fmla="*/ 11 h 11"/>
              <a:gd name="T14" fmla="*/ 11 w 11"/>
              <a:gd name="T15" fmla="*/ 11 h 11"/>
              <a:gd name="T16" fmla="*/ 0 w 11"/>
              <a:gd name="T17" fmla="*/ 0 h 11"/>
              <a:gd name="T18" fmla="*/ 0 w 11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"/>
              <a:gd name="T31" fmla="*/ 0 h 11"/>
              <a:gd name="T32" fmla="*/ 11 w 11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" h="11">
                <a:moveTo>
                  <a:pt x="0" y="0"/>
                </a:moveTo>
                <a:lnTo>
                  <a:pt x="0" y="11"/>
                </a:lnTo>
                <a:lnTo>
                  <a:pt x="11" y="0"/>
                </a:lnTo>
                <a:lnTo>
                  <a:pt x="0" y="0"/>
                </a:lnTo>
                <a:lnTo>
                  <a:pt x="11" y="11"/>
                </a:lnTo>
                <a:lnTo>
                  <a:pt x="11" y="0"/>
                </a:lnTo>
                <a:lnTo>
                  <a:pt x="0" y="11"/>
                </a:lnTo>
                <a:lnTo>
                  <a:pt x="11" y="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3" name="Freeform 97"/>
          <p:cNvSpPr>
            <a:spLocks/>
          </p:cNvSpPr>
          <p:nvPr/>
        </p:nvSpPr>
        <p:spPr bwMode="auto">
          <a:xfrm>
            <a:off x="5605463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1 w 1"/>
              <a:gd name="T9" fmla="*/ 1 h 1"/>
              <a:gd name="T10" fmla="*/ 1 w 1"/>
              <a:gd name="T11" fmla="*/ 0 h 1"/>
              <a:gd name="T12" fmla="*/ 0 w 1"/>
              <a:gd name="T13" fmla="*/ 1 h 1"/>
              <a:gd name="T14" fmla="*/ 1 w 1"/>
              <a:gd name="T15" fmla="*/ 1 h 1"/>
              <a:gd name="T16" fmla="*/ 0 w 1"/>
              <a:gd name="T17" fmla="*/ 0 h 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"/>
              <a:gd name="T28" fmla="*/ 0 h 1"/>
              <a:gd name="T29" fmla="*/ 1 w 1"/>
              <a:gd name="T30" fmla="*/ 1 h 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4" name="Freeform 98"/>
          <p:cNvSpPr>
            <a:spLocks/>
          </p:cNvSpPr>
          <p:nvPr/>
        </p:nvSpPr>
        <p:spPr bwMode="auto">
          <a:xfrm>
            <a:off x="2620963" y="2960688"/>
            <a:ext cx="4008437" cy="1509712"/>
          </a:xfrm>
          <a:custGeom>
            <a:avLst/>
            <a:gdLst>
              <a:gd name="T0" fmla="*/ 106 w 231"/>
              <a:gd name="T1" fmla="*/ 0 h 87"/>
              <a:gd name="T2" fmla="*/ 116 w 231"/>
              <a:gd name="T3" fmla="*/ 19 h 87"/>
              <a:gd name="T4" fmla="*/ 125 w 231"/>
              <a:gd name="T5" fmla="*/ 0 h 87"/>
              <a:gd name="T6" fmla="*/ 231 w 231"/>
              <a:gd name="T7" fmla="*/ 0 h 87"/>
              <a:gd name="T8" fmla="*/ 212 w 231"/>
              <a:gd name="T9" fmla="*/ 87 h 87"/>
              <a:gd name="T10" fmla="*/ 19 w 231"/>
              <a:gd name="T11" fmla="*/ 87 h 87"/>
              <a:gd name="T12" fmla="*/ 0 w 231"/>
              <a:gd name="T13" fmla="*/ 0 h 87"/>
              <a:gd name="T14" fmla="*/ 106 w 231"/>
              <a:gd name="T15" fmla="*/ 0 h 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1"/>
              <a:gd name="T25" fmla="*/ 0 h 87"/>
              <a:gd name="T26" fmla="*/ 231 w 231"/>
              <a:gd name="T27" fmla="*/ 87 h 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1" h="87">
                <a:moveTo>
                  <a:pt x="106" y="0"/>
                </a:moveTo>
                <a:lnTo>
                  <a:pt x="116" y="19"/>
                </a:lnTo>
                <a:lnTo>
                  <a:pt x="125" y="0"/>
                </a:lnTo>
                <a:lnTo>
                  <a:pt x="231" y="0"/>
                </a:lnTo>
                <a:lnTo>
                  <a:pt x="212" y="87"/>
                </a:lnTo>
                <a:lnTo>
                  <a:pt x="19" y="87"/>
                </a:lnTo>
                <a:lnTo>
                  <a:pt x="0" y="0"/>
                </a:lnTo>
                <a:lnTo>
                  <a:pt x="106" y="0"/>
                </a:lnTo>
              </a:path>
            </a:pathLst>
          </a:custGeom>
          <a:noFill/>
          <a:ln w="17463">
            <a:solidFill>
              <a:srgbClr val="0000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5" name="Rectangle 99"/>
          <p:cNvSpPr>
            <a:spLocks noChangeArrowheads="1"/>
          </p:cNvSpPr>
          <p:nvPr/>
        </p:nvSpPr>
        <p:spPr bwMode="auto">
          <a:xfrm>
            <a:off x="7045325" y="1624013"/>
            <a:ext cx="5413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Add/Sub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6" name="Rectangle 100"/>
          <p:cNvSpPr>
            <a:spLocks noChangeArrowheads="1"/>
          </p:cNvSpPr>
          <p:nvPr/>
        </p:nvSpPr>
        <p:spPr bwMode="auto">
          <a:xfrm>
            <a:off x="7097713" y="1763713"/>
            <a:ext cx="4333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control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7" name="Rectangle 101"/>
          <p:cNvSpPr>
            <a:spLocks noChangeArrowheads="1"/>
          </p:cNvSpPr>
          <p:nvPr/>
        </p:nvSpPr>
        <p:spPr bwMode="auto">
          <a:xfrm>
            <a:off x="4286250" y="3602038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8" name="Rectangle 102"/>
          <p:cNvSpPr>
            <a:spLocks noChangeArrowheads="1"/>
          </p:cNvSpPr>
          <p:nvPr/>
        </p:nvSpPr>
        <p:spPr bwMode="auto">
          <a:xfrm>
            <a:off x="4373563" y="3602038"/>
            <a:ext cx="590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-bit adder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699" name="Rectangle 103"/>
          <p:cNvSpPr>
            <a:spLocks noChangeArrowheads="1"/>
          </p:cNvSpPr>
          <p:nvPr/>
        </p:nvSpPr>
        <p:spPr bwMode="auto">
          <a:xfrm>
            <a:off x="2741613" y="23352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0" name="Rectangle 104"/>
          <p:cNvSpPr>
            <a:spLocks noChangeArrowheads="1"/>
          </p:cNvSpPr>
          <p:nvPr/>
        </p:nvSpPr>
        <p:spPr bwMode="auto">
          <a:xfrm>
            <a:off x="2828925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1" name="Rectangle 105"/>
          <p:cNvSpPr>
            <a:spLocks noChangeArrowheads="1"/>
          </p:cNvSpPr>
          <p:nvPr/>
        </p:nvSpPr>
        <p:spPr bwMode="auto">
          <a:xfrm>
            <a:off x="3001963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2" name="Rectangle 106"/>
          <p:cNvSpPr>
            <a:spLocks noChangeArrowheads="1"/>
          </p:cNvSpPr>
          <p:nvPr/>
        </p:nvSpPr>
        <p:spPr bwMode="auto">
          <a:xfrm>
            <a:off x="2914650" y="2438400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3" name="Rectangle 107"/>
          <p:cNvSpPr>
            <a:spLocks noChangeArrowheads="1"/>
          </p:cNvSpPr>
          <p:nvPr/>
        </p:nvSpPr>
        <p:spPr bwMode="auto">
          <a:xfrm>
            <a:off x="3730625" y="2335213"/>
            <a:ext cx="682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4" name="Rectangle 108"/>
          <p:cNvSpPr>
            <a:spLocks noChangeArrowheads="1"/>
          </p:cNvSpPr>
          <p:nvPr/>
        </p:nvSpPr>
        <p:spPr bwMode="auto">
          <a:xfrm>
            <a:off x="3800475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5" name="Rectangle 109"/>
          <p:cNvSpPr>
            <a:spLocks noChangeArrowheads="1"/>
          </p:cNvSpPr>
          <p:nvPr/>
        </p:nvSpPr>
        <p:spPr bwMode="auto">
          <a:xfrm>
            <a:off x="4148138" y="233521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6" name="Rectangle 110"/>
          <p:cNvSpPr>
            <a:spLocks noChangeArrowheads="1"/>
          </p:cNvSpPr>
          <p:nvPr/>
        </p:nvSpPr>
        <p:spPr bwMode="auto">
          <a:xfrm>
            <a:off x="4233863" y="24384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7" name="Rectangle 111"/>
          <p:cNvSpPr>
            <a:spLocks noChangeArrowheads="1"/>
          </p:cNvSpPr>
          <p:nvPr/>
        </p:nvSpPr>
        <p:spPr bwMode="auto">
          <a:xfrm>
            <a:off x="2273300" y="36544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8" name="Rectangle 112"/>
          <p:cNvSpPr>
            <a:spLocks noChangeArrowheads="1"/>
          </p:cNvSpPr>
          <p:nvPr/>
        </p:nvSpPr>
        <p:spPr bwMode="auto">
          <a:xfrm>
            <a:off x="2360613" y="37576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09" name="Rectangle 113"/>
          <p:cNvSpPr>
            <a:spLocks noChangeArrowheads="1"/>
          </p:cNvSpPr>
          <p:nvPr/>
        </p:nvSpPr>
        <p:spPr bwMode="auto">
          <a:xfrm>
            <a:off x="3817938" y="4765675"/>
            <a:ext cx="587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0" name="Rectangle 114"/>
          <p:cNvSpPr>
            <a:spLocks noChangeArrowheads="1"/>
          </p:cNvSpPr>
          <p:nvPr/>
        </p:nvSpPr>
        <p:spPr bwMode="auto">
          <a:xfrm>
            <a:off x="3887788" y="48688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1" name="Rectangle 115"/>
          <p:cNvSpPr>
            <a:spLocks noChangeArrowheads="1"/>
          </p:cNvSpPr>
          <p:nvPr/>
        </p:nvSpPr>
        <p:spPr bwMode="auto">
          <a:xfrm>
            <a:off x="4078288" y="48688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2" name="Rectangle 116"/>
          <p:cNvSpPr>
            <a:spLocks noChangeArrowheads="1"/>
          </p:cNvSpPr>
          <p:nvPr/>
        </p:nvSpPr>
        <p:spPr bwMode="auto">
          <a:xfrm>
            <a:off x="3973513" y="4868863"/>
            <a:ext cx="428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3" name="Rectangle 117"/>
          <p:cNvSpPr>
            <a:spLocks noChangeArrowheads="1"/>
          </p:cNvSpPr>
          <p:nvPr/>
        </p:nvSpPr>
        <p:spPr bwMode="auto">
          <a:xfrm>
            <a:off x="4806950" y="47831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4" name="Rectangle 118"/>
          <p:cNvSpPr>
            <a:spLocks noChangeArrowheads="1"/>
          </p:cNvSpPr>
          <p:nvPr/>
        </p:nvSpPr>
        <p:spPr bwMode="auto">
          <a:xfrm>
            <a:off x="4876800" y="4886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5" name="Rectangle 119"/>
          <p:cNvSpPr>
            <a:spLocks noChangeArrowheads="1"/>
          </p:cNvSpPr>
          <p:nvPr/>
        </p:nvSpPr>
        <p:spPr bwMode="auto">
          <a:xfrm>
            <a:off x="5240338" y="4783138"/>
            <a:ext cx="58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6" name="Rectangle 120"/>
          <p:cNvSpPr>
            <a:spLocks noChangeArrowheads="1"/>
          </p:cNvSpPr>
          <p:nvPr/>
        </p:nvSpPr>
        <p:spPr bwMode="auto">
          <a:xfrm>
            <a:off x="5310188" y="4886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7" name="Rectangle 121"/>
          <p:cNvSpPr>
            <a:spLocks noChangeArrowheads="1"/>
          </p:cNvSpPr>
          <p:nvPr/>
        </p:nvSpPr>
        <p:spPr bwMode="auto">
          <a:xfrm>
            <a:off x="6646863" y="3776663"/>
            <a:ext cx="68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8" name="Rectangle 122"/>
          <p:cNvSpPr>
            <a:spLocks noChangeArrowheads="1"/>
          </p:cNvSpPr>
          <p:nvPr/>
        </p:nvSpPr>
        <p:spPr bwMode="auto">
          <a:xfrm>
            <a:off x="6715125" y="389731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19" name="Rectangle 123"/>
          <p:cNvSpPr>
            <a:spLocks noChangeArrowheads="1"/>
          </p:cNvSpPr>
          <p:nvPr/>
        </p:nvSpPr>
        <p:spPr bwMode="auto">
          <a:xfrm>
            <a:off x="4824413" y="13112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0" name="Rectangle 124"/>
          <p:cNvSpPr>
            <a:spLocks noChangeArrowheads="1"/>
          </p:cNvSpPr>
          <p:nvPr/>
        </p:nvSpPr>
        <p:spPr bwMode="auto">
          <a:xfrm>
            <a:off x="4911725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n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1" name="Rectangle 125"/>
          <p:cNvSpPr>
            <a:spLocks noChangeArrowheads="1"/>
          </p:cNvSpPr>
          <p:nvPr/>
        </p:nvSpPr>
        <p:spPr bwMode="auto">
          <a:xfrm>
            <a:off x="5084763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2" name="Rectangle 126"/>
          <p:cNvSpPr>
            <a:spLocks noChangeArrowheads="1"/>
          </p:cNvSpPr>
          <p:nvPr/>
        </p:nvSpPr>
        <p:spPr bwMode="auto">
          <a:xfrm>
            <a:off x="4997450" y="1414463"/>
            <a:ext cx="428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-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3" name="Rectangle 127"/>
          <p:cNvSpPr>
            <a:spLocks noChangeArrowheads="1"/>
          </p:cNvSpPr>
          <p:nvPr/>
        </p:nvSpPr>
        <p:spPr bwMode="auto">
          <a:xfrm>
            <a:off x="5813425" y="131127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4" name="Rectangle 128"/>
          <p:cNvSpPr>
            <a:spLocks noChangeArrowheads="1"/>
          </p:cNvSpPr>
          <p:nvPr/>
        </p:nvSpPr>
        <p:spPr bwMode="auto">
          <a:xfrm>
            <a:off x="5900738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5" name="Rectangle 129"/>
          <p:cNvSpPr>
            <a:spLocks noChangeArrowheads="1"/>
          </p:cNvSpPr>
          <p:nvPr/>
        </p:nvSpPr>
        <p:spPr bwMode="auto">
          <a:xfrm>
            <a:off x="6246813" y="1311275"/>
            <a:ext cx="682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6" name="Rectangle 130"/>
          <p:cNvSpPr>
            <a:spLocks noChangeArrowheads="1"/>
          </p:cNvSpPr>
          <p:nvPr/>
        </p:nvSpPr>
        <p:spPr bwMode="auto">
          <a:xfrm>
            <a:off x="6316663" y="1414463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25727" name="Freeform 131"/>
          <p:cNvSpPr>
            <a:spLocks/>
          </p:cNvSpPr>
          <p:nvPr/>
        </p:nvSpPr>
        <p:spPr bwMode="auto">
          <a:xfrm>
            <a:off x="6456363" y="1797050"/>
            <a:ext cx="33337" cy="34925"/>
          </a:xfrm>
          <a:custGeom>
            <a:avLst/>
            <a:gdLst>
              <a:gd name="T0" fmla="*/ 10 w 21"/>
              <a:gd name="T1" fmla="*/ 11 h 22"/>
              <a:gd name="T2" fmla="*/ 10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0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0 w 21"/>
              <a:gd name="T19" fmla="*/ 0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8" name="Freeform 132"/>
          <p:cNvSpPr>
            <a:spLocks/>
          </p:cNvSpPr>
          <p:nvPr/>
        </p:nvSpPr>
        <p:spPr bwMode="auto">
          <a:xfrm>
            <a:off x="6456363" y="1814513"/>
            <a:ext cx="1587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9" name="Freeform 133"/>
          <p:cNvSpPr>
            <a:spLocks/>
          </p:cNvSpPr>
          <p:nvPr/>
        </p:nvSpPr>
        <p:spPr bwMode="auto">
          <a:xfrm>
            <a:off x="6038850" y="1797050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0" name="Freeform 134"/>
          <p:cNvSpPr>
            <a:spLocks/>
          </p:cNvSpPr>
          <p:nvPr/>
        </p:nvSpPr>
        <p:spPr bwMode="auto">
          <a:xfrm>
            <a:off x="6038850" y="1814513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1" name="Freeform 135"/>
          <p:cNvSpPr>
            <a:spLocks/>
          </p:cNvSpPr>
          <p:nvPr/>
        </p:nvSpPr>
        <p:spPr bwMode="auto">
          <a:xfrm>
            <a:off x="6784975" y="1797050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2" name="Freeform 136"/>
          <p:cNvSpPr>
            <a:spLocks/>
          </p:cNvSpPr>
          <p:nvPr/>
        </p:nvSpPr>
        <p:spPr bwMode="auto">
          <a:xfrm>
            <a:off x="6802438" y="1814513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7" name="Text Box 137"/>
          <p:cNvSpPr txBox="1">
            <a:spLocks noChangeArrowheads="1"/>
          </p:cNvSpPr>
          <p:nvPr/>
        </p:nvSpPr>
        <p:spPr bwMode="auto">
          <a:xfrm>
            <a:off x="2800350" y="5240338"/>
            <a:ext cx="3387725" cy="64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Add/sub control = 0, addition.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Add/sub control = 1,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411413" y="5089525"/>
            <a:ext cx="4271962" cy="1463675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r>
              <a:rPr lang="en-US" dirty="0" smtClean="0"/>
              <a:t>Detecting overflows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362743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Overflows can only occur when the sign of the two operands is the same.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Overflow occurs if the sign of the result is different from the sign of the operands.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Recall that the MSB represents the sign.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i="1" dirty="0">
                <a:latin typeface="+mj-lt"/>
              </a:rPr>
              <a:t>x</a:t>
            </a:r>
            <a:r>
              <a:rPr lang="en-US" sz="2000" i="1" baseline="-25000" dirty="0">
                <a:latin typeface="+mj-lt"/>
              </a:rPr>
              <a:t>n-1</a:t>
            </a:r>
            <a:r>
              <a:rPr lang="en-US" sz="2000" i="1" dirty="0">
                <a:latin typeface="+mj-lt"/>
              </a:rPr>
              <a:t>, y</a:t>
            </a:r>
            <a:r>
              <a:rPr lang="en-US" sz="2000" i="1" baseline="-25000" dirty="0">
                <a:latin typeface="+mj-lt"/>
              </a:rPr>
              <a:t>n-1</a:t>
            </a:r>
            <a:r>
              <a:rPr lang="en-US" sz="2000" i="1" dirty="0">
                <a:latin typeface="+mj-lt"/>
              </a:rPr>
              <a:t>, s</a:t>
            </a:r>
            <a:r>
              <a:rPr lang="en-US" sz="2000" i="1" baseline="-25000" dirty="0">
                <a:latin typeface="+mj-lt"/>
              </a:rPr>
              <a:t>n-1 </a:t>
            </a:r>
            <a:r>
              <a:rPr lang="en-US" sz="2000" dirty="0">
                <a:latin typeface="+mj-lt"/>
              </a:rPr>
              <a:t>represent the sign of operand</a:t>
            </a:r>
            <a:r>
              <a:rPr lang="en-US" sz="2000" i="1" dirty="0">
                <a:latin typeface="+mj-lt"/>
              </a:rPr>
              <a:t> x, </a:t>
            </a:r>
            <a:r>
              <a:rPr lang="en-US" sz="2000" dirty="0">
                <a:latin typeface="+mj-lt"/>
              </a:rPr>
              <a:t>operand </a:t>
            </a:r>
            <a:r>
              <a:rPr lang="en-US" sz="2000" i="1" dirty="0">
                <a:latin typeface="+mj-lt"/>
              </a:rPr>
              <a:t>y </a:t>
            </a:r>
            <a:r>
              <a:rPr lang="en-US" sz="2000" dirty="0">
                <a:latin typeface="+mj-lt"/>
              </a:rPr>
              <a:t>and result</a:t>
            </a:r>
            <a:r>
              <a:rPr lang="en-US" sz="2000" i="1" dirty="0">
                <a:latin typeface="+mj-lt"/>
              </a:rPr>
              <a:t> s </a:t>
            </a:r>
            <a:r>
              <a:rPr lang="en-US" sz="2000" dirty="0">
                <a:latin typeface="+mj-lt"/>
              </a:rPr>
              <a:t>respectively.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latin typeface="+mj-lt"/>
              </a:rPr>
              <a:t>Circuit to detect overflow can be implemented by the following logic expressions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+mj-lt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+mj-lt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598738" y="5213350"/>
          <a:ext cx="3930650" cy="411163"/>
        </p:xfrm>
        <a:graphic>
          <a:graphicData uri="http://schemas.openxmlformats.org/presentationml/2006/ole">
            <p:oleObj spid="_x0000_s8194" name="Equation" r:id="rId4" imgW="2184120" imgH="2286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278188" y="6027738"/>
          <a:ext cx="2276475" cy="414337"/>
        </p:xfrm>
        <a:graphic>
          <a:graphicData uri="http://schemas.openxmlformats.org/presentationml/2006/ole">
            <p:oleObj spid="_x0000_s8195" name="Equation" r:id="rId5" imgW="12571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Sign-Magnitude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Left most bit is sign bit</a:t>
            </a:r>
          </a:p>
          <a:p>
            <a:r>
              <a:rPr lang="en-US"/>
              <a:t>0 means positive</a:t>
            </a:r>
          </a:p>
          <a:p>
            <a:r>
              <a:rPr lang="en-US"/>
              <a:t>1 means negative</a:t>
            </a:r>
          </a:p>
          <a:p>
            <a:r>
              <a:rPr lang="en-US"/>
              <a:t>+18 = 00010010</a:t>
            </a:r>
          </a:p>
          <a:p>
            <a:r>
              <a:rPr lang="en-US"/>
              <a:t> -18 = 10010010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Need to consider both sign and magnitude in arithmetic</a:t>
            </a:r>
          </a:p>
          <a:p>
            <a:pPr lvl="1"/>
            <a:r>
              <a:rPr lang="en-US"/>
              <a:t>Two representations of zero (+0 and -0)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64"/>
          <p:cNvSpPr>
            <a:spLocks noChangeArrowheads="1"/>
          </p:cNvSpPr>
          <p:nvPr/>
        </p:nvSpPr>
        <p:spPr bwMode="auto">
          <a:xfrm>
            <a:off x="3757613" y="4073525"/>
            <a:ext cx="4654550" cy="194468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Computing the add time</a:t>
            </a:r>
          </a:p>
        </p:txBody>
      </p:sp>
      <p:sp>
        <p:nvSpPr>
          <p:cNvPr id="126979" name="Text Box 16"/>
          <p:cNvSpPr txBox="1">
            <a:spLocks noChangeArrowheads="1"/>
          </p:cNvSpPr>
          <p:nvPr/>
        </p:nvSpPr>
        <p:spPr bwMode="auto">
          <a:xfrm>
            <a:off x="4813300" y="1758950"/>
            <a:ext cx="21272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latin typeface="Comic Sans MS" pitchFamily="66" charset="0"/>
              </a:rPr>
              <a:t>Consider </a:t>
            </a:r>
            <a:r>
              <a:rPr lang="en-US" i="1" u="sng">
                <a:latin typeface="Cambria" pitchFamily="18" charset="0"/>
              </a:rPr>
              <a:t>0</a:t>
            </a:r>
            <a:r>
              <a:rPr lang="en-US" i="1" u="sng" baseline="30000">
                <a:latin typeface="Cambria" pitchFamily="18" charset="0"/>
              </a:rPr>
              <a:t>th</a:t>
            </a:r>
            <a:r>
              <a:rPr lang="en-US" u="sng">
                <a:latin typeface="Comic Sans MS" pitchFamily="66" charset="0"/>
              </a:rPr>
              <a:t> stage:</a:t>
            </a:r>
          </a:p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09713" y="1524000"/>
            <a:ext cx="2828925" cy="2328863"/>
            <a:chOff x="521" y="740"/>
            <a:chExt cx="1782" cy="1467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521" y="740"/>
              <a:ext cx="1782" cy="1467"/>
              <a:chOff x="661" y="850"/>
              <a:chExt cx="1782" cy="1467"/>
            </a:xfrm>
          </p:grpSpPr>
          <p:sp>
            <p:nvSpPr>
              <p:cNvPr id="127055" name="Rectangle 3"/>
              <p:cNvSpPr>
                <a:spLocks noChangeAspect="1" noChangeArrowheads="1"/>
              </p:cNvSpPr>
              <p:nvPr/>
            </p:nvSpPr>
            <p:spPr bwMode="auto">
              <a:xfrm>
                <a:off x="1092" y="1326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 pitchFamily="18" charset="0"/>
                </a:endParaRPr>
              </a:p>
            </p:txBody>
          </p:sp>
          <p:sp>
            <p:nvSpPr>
              <p:cNvPr id="127056" name="Line 5"/>
              <p:cNvSpPr>
                <a:spLocks noChangeShapeType="1"/>
              </p:cNvSpPr>
              <p:nvPr/>
            </p:nvSpPr>
            <p:spPr bwMode="auto">
              <a:xfrm flipV="1">
                <a:off x="1304" y="1077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57" name="Line 6"/>
              <p:cNvSpPr>
                <a:spLocks noChangeShapeType="1"/>
              </p:cNvSpPr>
              <p:nvPr/>
            </p:nvSpPr>
            <p:spPr bwMode="auto">
              <a:xfrm flipV="1">
                <a:off x="1767" y="1069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58" name="Line 7"/>
              <p:cNvSpPr>
                <a:spLocks noChangeShapeType="1"/>
              </p:cNvSpPr>
              <p:nvPr/>
            </p:nvSpPr>
            <p:spPr bwMode="auto">
              <a:xfrm flipV="1">
                <a:off x="1538" y="18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59" name="Line 8"/>
              <p:cNvSpPr>
                <a:spLocks noChangeShapeType="1"/>
              </p:cNvSpPr>
              <p:nvPr/>
            </p:nvSpPr>
            <p:spPr bwMode="auto">
              <a:xfrm rot="5400000" flipH="1" flipV="1">
                <a:off x="963" y="1491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60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2138" y="1472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61" name="Text Box 10"/>
              <p:cNvSpPr txBox="1">
                <a:spLocks noChangeArrowheads="1"/>
              </p:cNvSpPr>
              <p:nvPr/>
            </p:nvSpPr>
            <p:spPr bwMode="auto">
              <a:xfrm>
                <a:off x="1219" y="868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x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2" name="Text Box 11"/>
              <p:cNvSpPr txBox="1">
                <a:spLocks noChangeArrowheads="1"/>
              </p:cNvSpPr>
              <p:nvPr/>
            </p:nvSpPr>
            <p:spPr bwMode="auto">
              <a:xfrm>
                <a:off x="1690" y="850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y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3" name="Text Box 12"/>
              <p:cNvSpPr txBox="1">
                <a:spLocks noChangeArrowheads="1"/>
              </p:cNvSpPr>
              <p:nvPr/>
            </p:nvSpPr>
            <p:spPr bwMode="auto">
              <a:xfrm>
                <a:off x="2215" y="1487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c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4" name="Text Box 13"/>
              <p:cNvSpPr txBox="1">
                <a:spLocks noChangeArrowheads="1"/>
              </p:cNvSpPr>
              <p:nvPr/>
            </p:nvSpPr>
            <p:spPr bwMode="auto">
              <a:xfrm>
                <a:off x="661" y="1468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c</a:t>
                </a:r>
                <a:r>
                  <a:rPr lang="en-US" i="1" baseline="-25000">
                    <a:latin typeface="Cambria" pitchFamily="18" charset="0"/>
                  </a:rPr>
                  <a:t>1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127065" name="Text Box 14"/>
              <p:cNvSpPr txBox="1">
                <a:spLocks noChangeArrowheads="1"/>
              </p:cNvSpPr>
              <p:nvPr/>
            </p:nvSpPr>
            <p:spPr bwMode="auto">
              <a:xfrm>
                <a:off x="1460" y="2086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s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</p:grpSp>
        <p:sp>
          <p:nvSpPr>
            <p:cNvPr id="127054" name="Text Box 17"/>
            <p:cNvSpPr txBox="1">
              <a:spLocks noChangeArrowheads="1"/>
            </p:cNvSpPr>
            <p:nvPr/>
          </p:nvSpPr>
          <p:spPr bwMode="auto">
            <a:xfrm>
              <a:off x="1259" y="1366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</p:grpSp>
      <p:sp>
        <p:nvSpPr>
          <p:cNvPr id="126981" name="Text Box 18"/>
          <p:cNvSpPr txBox="1">
            <a:spLocks noChangeArrowheads="1"/>
          </p:cNvSpPr>
          <p:nvPr/>
        </p:nvSpPr>
        <p:spPr bwMode="auto">
          <a:xfrm>
            <a:off x="4746625" y="2043113"/>
            <a:ext cx="33178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1</a:t>
            </a:r>
            <a:r>
              <a:rPr lang="en-US">
                <a:latin typeface="Cambria" pitchFamily="18" charset="0"/>
              </a:rPr>
              <a:t> is available after 2 gate delays.</a:t>
            </a:r>
          </a:p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1</a:t>
            </a:r>
            <a:r>
              <a:rPr lang="en-US">
                <a:latin typeface="Cambria" pitchFamily="18" charset="0"/>
              </a:rPr>
              <a:t> is available after 1 gate delay.</a:t>
            </a:r>
          </a:p>
        </p:txBody>
      </p:sp>
      <p:sp>
        <p:nvSpPr>
          <p:cNvPr id="126982" name="Freeform 95"/>
          <p:cNvSpPr>
            <a:spLocks/>
          </p:cNvSpPr>
          <p:nvPr/>
        </p:nvSpPr>
        <p:spPr bwMode="auto">
          <a:xfrm>
            <a:off x="6661150" y="4603750"/>
            <a:ext cx="331788" cy="317500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3" name="Line 96"/>
          <p:cNvSpPr>
            <a:spLocks noChangeShapeType="1"/>
          </p:cNvSpPr>
          <p:nvPr/>
        </p:nvSpPr>
        <p:spPr bwMode="auto">
          <a:xfrm flipH="1">
            <a:off x="6424613" y="4852988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4" name="Line 97"/>
          <p:cNvSpPr>
            <a:spLocks noChangeShapeType="1"/>
          </p:cNvSpPr>
          <p:nvPr/>
        </p:nvSpPr>
        <p:spPr bwMode="auto">
          <a:xfrm flipH="1">
            <a:off x="6424613" y="4852988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5" name="Line 98"/>
          <p:cNvSpPr>
            <a:spLocks noChangeShapeType="1"/>
          </p:cNvSpPr>
          <p:nvPr/>
        </p:nvSpPr>
        <p:spPr bwMode="auto">
          <a:xfrm flipH="1">
            <a:off x="6424613" y="467201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6" name="Line 99"/>
          <p:cNvSpPr>
            <a:spLocks noChangeShapeType="1"/>
          </p:cNvSpPr>
          <p:nvPr/>
        </p:nvSpPr>
        <p:spPr bwMode="auto">
          <a:xfrm flipH="1">
            <a:off x="6424613" y="467201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7" name="Freeform 100"/>
          <p:cNvSpPr>
            <a:spLocks/>
          </p:cNvSpPr>
          <p:nvPr/>
        </p:nvSpPr>
        <p:spPr bwMode="auto">
          <a:xfrm>
            <a:off x="6673850" y="5110163"/>
            <a:ext cx="331788" cy="311150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8" name="Line 101"/>
          <p:cNvSpPr>
            <a:spLocks noChangeShapeType="1"/>
          </p:cNvSpPr>
          <p:nvPr/>
        </p:nvSpPr>
        <p:spPr bwMode="auto">
          <a:xfrm flipH="1">
            <a:off x="6424613" y="535146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89" name="Line 102"/>
          <p:cNvSpPr>
            <a:spLocks noChangeShapeType="1"/>
          </p:cNvSpPr>
          <p:nvPr/>
        </p:nvSpPr>
        <p:spPr bwMode="auto">
          <a:xfrm flipH="1">
            <a:off x="6424613" y="535146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0" name="Line 103"/>
          <p:cNvSpPr>
            <a:spLocks noChangeShapeType="1"/>
          </p:cNvSpPr>
          <p:nvPr/>
        </p:nvSpPr>
        <p:spPr bwMode="auto">
          <a:xfrm flipH="1">
            <a:off x="6424613" y="5170488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1" name="Line 104"/>
          <p:cNvSpPr>
            <a:spLocks noChangeShapeType="1"/>
          </p:cNvSpPr>
          <p:nvPr/>
        </p:nvSpPr>
        <p:spPr bwMode="auto">
          <a:xfrm flipH="1">
            <a:off x="6424613" y="5170488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2" name="Freeform 105"/>
          <p:cNvSpPr>
            <a:spLocks/>
          </p:cNvSpPr>
          <p:nvPr/>
        </p:nvSpPr>
        <p:spPr bwMode="auto">
          <a:xfrm>
            <a:off x="6665913" y="5599113"/>
            <a:ext cx="331787" cy="319087"/>
          </a:xfrm>
          <a:custGeom>
            <a:avLst/>
            <a:gdLst>
              <a:gd name="T0" fmla="*/ 12 w 24"/>
              <a:gd name="T1" fmla="*/ 0 h 24"/>
              <a:gd name="T2" fmla="*/ 7 w 24"/>
              <a:gd name="T3" fmla="*/ 1 h 24"/>
              <a:gd name="T4" fmla="*/ 4 w 24"/>
              <a:gd name="T5" fmla="*/ 4 h 24"/>
              <a:gd name="T6" fmla="*/ 1 w 24"/>
              <a:gd name="T7" fmla="*/ 7 h 24"/>
              <a:gd name="T8" fmla="*/ 0 w 24"/>
              <a:gd name="T9" fmla="*/ 12 h 24"/>
              <a:gd name="T10" fmla="*/ 1 w 24"/>
              <a:gd name="T11" fmla="*/ 16 h 24"/>
              <a:gd name="T12" fmla="*/ 4 w 24"/>
              <a:gd name="T13" fmla="*/ 20 h 24"/>
              <a:gd name="T14" fmla="*/ 7 w 24"/>
              <a:gd name="T15" fmla="*/ 23 h 24"/>
              <a:gd name="T16" fmla="*/ 12 w 24"/>
              <a:gd name="T17" fmla="*/ 24 h 24"/>
              <a:gd name="T18" fmla="*/ 16 w 24"/>
              <a:gd name="T19" fmla="*/ 23 h 24"/>
              <a:gd name="T20" fmla="*/ 20 w 24"/>
              <a:gd name="T21" fmla="*/ 20 h 24"/>
              <a:gd name="T22" fmla="*/ 23 w 24"/>
              <a:gd name="T23" fmla="*/ 16 h 24"/>
              <a:gd name="T24" fmla="*/ 24 w 24"/>
              <a:gd name="T25" fmla="*/ 12 h 24"/>
              <a:gd name="T26" fmla="*/ 23 w 24"/>
              <a:gd name="T27" fmla="*/ 7 h 24"/>
              <a:gd name="T28" fmla="*/ 20 w 24"/>
              <a:gd name="T29" fmla="*/ 4 h 24"/>
              <a:gd name="T30" fmla="*/ 16 w 24"/>
              <a:gd name="T31" fmla="*/ 1 h 24"/>
              <a:gd name="T32" fmla="*/ 12 w 24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"/>
              <a:gd name="T52" fmla="*/ 0 h 24"/>
              <a:gd name="T53" fmla="*/ 24 w 24"/>
              <a:gd name="T54" fmla="*/ 24 h 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" h="24">
                <a:moveTo>
                  <a:pt x="12" y="0"/>
                </a:moveTo>
                <a:lnTo>
                  <a:pt x="7" y="1"/>
                </a:lnTo>
                <a:lnTo>
                  <a:pt x="4" y="4"/>
                </a:lnTo>
                <a:lnTo>
                  <a:pt x="1" y="7"/>
                </a:lnTo>
                <a:lnTo>
                  <a:pt x="0" y="12"/>
                </a:lnTo>
                <a:lnTo>
                  <a:pt x="1" y="16"/>
                </a:lnTo>
                <a:lnTo>
                  <a:pt x="4" y="20"/>
                </a:lnTo>
                <a:lnTo>
                  <a:pt x="7" y="23"/>
                </a:lnTo>
                <a:lnTo>
                  <a:pt x="12" y="24"/>
                </a:lnTo>
                <a:lnTo>
                  <a:pt x="16" y="23"/>
                </a:lnTo>
                <a:lnTo>
                  <a:pt x="20" y="20"/>
                </a:lnTo>
                <a:lnTo>
                  <a:pt x="23" y="16"/>
                </a:lnTo>
                <a:lnTo>
                  <a:pt x="24" y="12"/>
                </a:lnTo>
                <a:lnTo>
                  <a:pt x="23" y="7"/>
                </a:lnTo>
                <a:lnTo>
                  <a:pt x="20" y="4"/>
                </a:lnTo>
                <a:lnTo>
                  <a:pt x="16" y="1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3" name="Line 106"/>
          <p:cNvSpPr>
            <a:spLocks noChangeShapeType="1"/>
          </p:cNvSpPr>
          <p:nvPr/>
        </p:nvSpPr>
        <p:spPr bwMode="auto">
          <a:xfrm flipH="1">
            <a:off x="6424613" y="5848350"/>
            <a:ext cx="193675" cy="1588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4" name="Line 107"/>
          <p:cNvSpPr>
            <a:spLocks noChangeShapeType="1"/>
          </p:cNvSpPr>
          <p:nvPr/>
        </p:nvSpPr>
        <p:spPr bwMode="auto">
          <a:xfrm flipH="1">
            <a:off x="6424613" y="5848350"/>
            <a:ext cx="1936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5" name="Line 108"/>
          <p:cNvSpPr>
            <a:spLocks noChangeShapeType="1"/>
          </p:cNvSpPr>
          <p:nvPr/>
        </p:nvSpPr>
        <p:spPr bwMode="auto">
          <a:xfrm flipH="1">
            <a:off x="6424613" y="5668963"/>
            <a:ext cx="193675" cy="1587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6" name="Line 109"/>
          <p:cNvSpPr>
            <a:spLocks noChangeShapeType="1"/>
          </p:cNvSpPr>
          <p:nvPr/>
        </p:nvSpPr>
        <p:spPr bwMode="auto">
          <a:xfrm flipH="1">
            <a:off x="6424613" y="5668963"/>
            <a:ext cx="1936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7" name="Line 110"/>
          <p:cNvSpPr>
            <a:spLocks noChangeShapeType="1"/>
          </p:cNvSpPr>
          <p:nvPr/>
        </p:nvSpPr>
        <p:spPr bwMode="auto">
          <a:xfrm>
            <a:off x="7213600" y="5170488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8" name="Line 111"/>
          <p:cNvSpPr>
            <a:spLocks noChangeShapeType="1"/>
          </p:cNvSpPr>
          <p:nvPr/>
        </p:nvSpPr>
        <p:spPr bwMode="auto">
          <a:xfrm>
            <a:off x="7213600" y="5351463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999" name="Line 112"/>
          <p:cNvSpPr>
            <a:spLocks noChangeShapeType="1"/>
          </p:cNvSpPr>
          <p:nvPr/>
        </p:nvSpPr>
        <p:spPr bwMode="auto">
          <a:xfrm flipH="1">
            <a:off x="7780338" y="5267325"/>
            <a:ext cx="968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0" name="Freeform 113"/>
          <p:cNvSpPr>
            <a:spLocks/>
          </p:cNvSpPr>
          <p:nvPr/>
        </p:nvSpPr>
        <p:spPr bwMode="auto">
          <a:xfrm>
            <a:off x="7366000" y="5102225"/>
            <a:ext cx="414338" cy="165100"/>
          </a:xfrm>
          <a:custGeom>
            <a:avLst/>
            <a:gdLst>
              <a:gd name="T0" fmla="*/ 0 w 30"/>
              <a:gd name="T1" fmla="*/ 0 h 12"/>
              <a:gd name="T2" fmla="*/ 4 w 30"/>
              <a:gd name="T3" fmla="*/ 0 h 12"/>
              <a:gd name="T4" fmla="*/ 13 w 30"/>
              <a:gd name="T5" fmla="*/ 0 h 12"/>
              <a:gd name="T6" fmla="*/ 14 w 30"/>
              <a:gd name="T7" fmla="*/ 0 h 12"/>
              <a:gd name="T8" fmla="*/ 15 w 30"/>
              <a:gd name="T9" fmla="*/ 0 h 12"/>
              <a:gd name="T10" fmla="*/ 16 w 30"/>
              <a:gd name="T11" fmla="*/ 0 h 12"/>
              <a:gd name="T12" fmla="*/ 16 w 30"/>
              <a:gd name="T13" fmla="*/ 0 h 12"/>
              <a:gd name="T14" fmla="*/ 17 w 30"/>
              <a:gd name="T15" fmla="*/ 0 h 12"/>
              <a:gd name="T16" fmla="*/ 18 w 30"/>
              <a:gd name="T17" fmla="*/ 1 h 12"/>
              <a:gd name="T18" fmla="*/ 19 w 30"/>
              <a:gd name="T19" fmla="*/ 1 h 12"/>
              <a:gd name="T20" fmla="*/ 20 w 30"/>
              <a:gd name="T21" fmla="*/ 2 h 12"/>
              <a:gd name="T22" fmla="*/ 21 w 30"/>
              <a:gd name="T23" fmla="*/ 2 h 12"/>
              <a:gd name="T24" fmla="*/ 22 w 30"/>
              <a:gd name="T25" fmla="*/ 2 h 12"/>
              <a:gd name="T26" fmla="*/ 22 w 30"/>
              <a:gd name="T27" fmla="*/ 3 h 12"/>
              <a:gd name="T28" fmla="*/ 23 w 30"/>
              <a:gd name="T29" fmla="*/ 3 h 12"/>
              <a:gd name="T30" fmla="*/ 23 w 30"/>
              <a:gd name="T31" fmla="*/ 4 h 12"/>
              <a:gd name="T32" fmla="*/ 24 w 30"/>
              <a:gd name="T33" fmla="*/ 4 h 12"/>
              <a:gd name="T34" fmla="*/ 24 w 30"/>
              <a:gd name="T35" fmla="*/ 4 h 12"/>
              <a:gd name="T36" fmla="*/ 25 w 30"/>
              <a:gd name="T37" fmla="*/ 5 h 12"/>
              <a:gd name="T38" fmla="*/ 25 w 30"/>
              <a:gd name="T39" fmla="*/ 5 h 12"/>
              <a:gd name="T40" fmla="*/ 26 w 30"/>
              <a:gd name="T41" fmla="*/ 6 h 12"/>
              <a:gd name="T42" fmla="*/ 27 w 30"/>
              <a:gd name="T43" fmla="*/ 6 h 12"/>
              <a:gd name="T44" fmla="*/ 27 w 30"/>
              <a:gd name="T45" fmla="*/ 7 h 12"/>
              <a:gd name="T46" fmla="*/ 28 w 30"/>
              <a:gd name="T47" fmla="*/ 8 h 12"/>
              <a:gd name="T48" fmla="*/ 28 w 30"/>
              <a:gd name="T49" fmla="*/ 9 h 12"/>
              <a:gd name="T50" fmla="*/ 29 w 30"/>
              <a:gd name="T51" fmla="*/ 10 h 12"/>
              <a:gd name="T52" fmla="*/ 30 w 30"/>
              <a:gd name="T53" fmla="*/ 11 h 12"/>
              <a:gd name="T54" fmla="*/ 30 w 30"/>
              <a:gd name="T55" fmla="*/ 12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0"/>
                </a:moveTo>
                <a:lnTo>
                  <a:pt x="4" y="0"/>
                </a:lnTo>
                <a:lnTo>
                  <a:pt x="13" y="0"/>
                </a:lnTo>
                <a:lnTo>
                  <a:pt x="14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1"/>
                </a:lnTo>
                <a:lnTo>
                  <a:pt x="19" y="1"/>
                </a:lnTo>
                <a:lnTo>
                  <a:pt x="20" y="2"/>
                </a:lnTo>
                <a:lnTo>
                  <a:pt x="21" y="2"/>
                </a:lnTo>
                <a:lnTo>
                  <a:pt x="22" y="2"/>
                </a:lnTo>
                <a:lnTo>
                  <a:pt x="22" y="3"/>
                </a:lnTo>
                <a:lnTo>
                  <a:pt x="23" y="3"/>
                </a:lnTo>
                <a:lnTo>
                  <a:pt x="23" y="4"/>
                </a:lnTo>
                <a:lnTo>
                  <a:pt x="24" y="4"/>
                </a:lnTo>
                <a:lnTo>
                  <a:pt x="25" y="5"/>
                </a:lnTo>
                <a:lnTo>
                  <a:pt x="26" y="6"/>
                </a:lnTo>
                <a:lnTo>
                  <a:pt x="27" y="6"/>
                </a:lnTo>
                <a:lnTo>
                  <a:pt x="27" y="7"/>
                </a:lnTo>
                <a:lnTo>
                  <a:pt x="28" y="8"/>
                </a:lnTo>
                <a:lnTo>
                  <a:pt x="28" y="9"/>
                </a:lnTo>
                <a:lnTo>
                  <a:pt x="29" y="10"/>
                </a:lnTo>
                <a:lnTo>
                  <a:pt x="30" y="11"/>
                </a:lnTo>
                <a:lnTo>
                  <a:pt x="30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1" name="Freeform 114"/>
          <p:cNvSpPr>
            <a:spLocks/>
          </p:cNvSpPr>
          <p:nvPr/>
        </p:nvSpPr>
        <p:spPr bwMode="auto">
          <a:xfrm>
            <a:off x="7366000" y="5267325"/>
            <a:ext cx="414338" cy="152400"/>
          </a:xfrm>
          <a:custGeom>
            <a:avLst/>
            <a:gdLst>
              <a:gd name="T0" fmla="*/ 0 w 30"/>
              <a:gd name="T1" fmla="*/ 11 h 11"/>
              <a:gd name="T2" fmla="*/ 4 w 30"/>
              <a:gd name="T3" fmla="*/ 11 h 11"/>
              <a:gd name="T4" fmla="*/ 13 w 30"/>
              <a:gd name="T5" fmla="*/ 11 h 11"/>
              <a:gd name="T6" fmla="*/ 14 w 30"/>
              <a:gd name="T7" fmla="*/ 11 h 11"/>
              <a:gd name="T8" fmla="*/ 15 w 30"/>
              <a:gd name="T9" fmla="*/ 11 h 11"/>
              <a:gd name="T10" fmla="*/ 16 w 30"/>
              <a:gd name="T11" fmla="*/ 11 h 11"/>
              <a:gd name="T12" fmla="*/ 16 w 30"/>
              <a:gd name="T13" fmla="*/ 11 h 11"/>
              <a:gd name="T14" fmla="*/ 17 w 30"/>
              <a:gd name="T15" fmla="*/ 11 h 11"/>
              <a:gd name="T16" fmla="*/ 18 w 30"/>
              <a:gd name="T17" fmla="*/ 10 h 11"/>
              <a:gd name="T18" fmla="*/ 19 w 30"/>
              <a:gd name="T19" fmla="*/ 10 h 11"/>
              <a:gd name="T20" fmla="*/ 20 w 30"/>
              <a:gd name="T21" fmla="*/ 10 h 11"/>
              <a:gd name="T22" fmla="*/ 21 w 30"/>
              <a:gd name="T23" fmla="*/ 9 h 11"/>
              <a:gd name="T24" fmla="*/ 22 w 30"/>
              <a:gd name="T25" fmla="*/ 9 h 11"/>
              <a:gd name="T26" fmla="*/ 22 w 30"/>
              <a:gd name="T27" fmla="*/ 8 h 11"/>
              <a:gd name="T28" fmla="*/ 23 w 30"/>
              <a:gd name="T29" fmla="*/ 8 h 11"/>
              <a:gd name="T30" fmla="*/ 23 w 30"/>
              <a:gd name="T31" fmla="*/ 8 h 11"/>
              <a:gd name="T32" fmla="*/ 24 w 30"/>
              <a:gd name="T33" fmla="*/ 7 h 11"/>
              <a:gd name="T34" fmla="*/ 24 w 30"/>
              <a:gd name="T35" fmla="*/ 7 h 11"/>
              <a:gd name="T36" fmla="*/ 25 w 30"/>
              <a:gd name="T37" fmla="*/ 7 h 11"/>
              <a:gd name="T38" fmla="*/ 25 w 30"/>
              <a:gd name="T39" fmla="*/ 6 h 11"/>
              <a:gd name="T40" fmla="*/ 26 w 30"/>
              <a:gd name="T41" fmla="*/ 5 h 11"/>
              <a:gd name="T42" fmla="*/ 27 w 30"/>
              <a:gd name="T43" fmla="*/ 5 h 11"/>
              <a:gd name="T44" fmla="*/ 27 w 30"/>
              <a:gd name="T45" fmla="*/ 4 h 11"/>
              <a:gd name="T46" fmla="*/ 28 w 30"/>
              <a:gd name="T47" fmla="*/ 3 h 11"/>
              <a:gd name="T48" fmla="*/ 28 w 30"/>
              <a:gd name="T49" fmla="*/ 2 h 11"/>
              <a:gd name="T50" fmla="*/ 29 w 30"/>
              <a:gd name="T51" fmla="*/ 1 h 11"/>
              <a:gd name="T52" fmla="*/ 30 w 30"/>
              <a:gd name="T53" fmla="*/ 0 h 11"/>
              <a:gd name="T54" fmla="*/ 30 w 30"/>
              <a:gd name="T55" fmla="*/ 0 h 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1"/>
              <a:gd name="T86" fmla="*/ 30 w 30"/>
              <a:gd name="T87" fmla="*/ 11 h 1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1">
                <a:moveTo>
                  <a:pt x="0" y="11"/>
                </a:moveTo>
                <a:lnTo>
                  <a:pt x="4" y="11"/>
                </a:lnTo>
                <a:lnTo>
                  <a:pt x="13" y="11"/>
                </a:lnTo>
                <a:lnTo>
                  <a:pt x="14" y="11"/>
                </a:lnTo>
                <a:lnTo>
                  <a:pt x="15" y="11"/>
                </a:lnTo>
                <a:lnTo>
                  <a:pt x="16" y="11"/>
                </a:lnTo>
                <a:lnTo>
                  <a:pt x="17" y="11"/>
                </a:lnTo>
                <a:lnTo>
                  <a:pt x="18" y="10"/>
                </a:lnTo>
                <a:lnTo>
                  <a:pt x="19" y="10"/>
                </a:lnTo>
                <a:lnTo>
                  <a:pt x="20" y="10"/>
                </a:lnTo>
                <a:lnTo>
                  <a:pt x="21" y="9"/>
                </a:lnTo>
                <a:lnTo>
                  <a:pt x="22" y="9"/>
                </a:lnTo>
                <a:lnTo>
                  <a:pt x="22" y="8"/>
                </a:lnTo>
                <a:lnTo>
                  <a:pt x="23" y="8"/>
                </a:lnTo>
                <a:lnTo>
                  <a:pt x="24" y="7"/>
                </a:lnTo>
                <a:lnTo>
                  <a:pt x="25" y="7"/>
                </a:lnTo>
                <a:lnTo>
                  <a:pt x="25" y="6"/>
                </a:lnTo>
                <a:lnTo>
                  <a:pt x="26" y="5"/>
                </a:lnTo>
                <a:lnTo>
                  <a:pt x="27" y="5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1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2" name="Freeform 115"/>
          <p:cNvSpPr>
            <a:spLocks/>
          </p:cNvSpPr>
          <p:nvPr/>
        </p:nvSpPr>
        <p:spPr bwMode="auto">
          <a:xfrm>
            <a:off x="7366000" y="5102225"/>
            <a:ext cx="41275" cy="165100"/>
          </a:xfrm>
          <a:custGeom>
            <a:avLst/>
            <a:gdLst>
              <a:gd name="T0" fmla="*/ 0 w 3"/>
              <a:gd name="T1" fmla="*/ 0 h 12"/>
              <a:gd name="T2" fmla="*/ 1 w 3"/>
              <a:gd name="T3" fmla="*/ 1 h 12"/>
              <a:gd name="T4" fmla="*/ 1 w 3"/>
              <a:gd name="T5" fmla="*/ 2 h 12"/>
              <a:gd name="T6" fmla="*/ 1 w 3"/>
              <a:gd name="T7" fmla="*/ 3 h 12"/>
              <a:gd name="T8" fmla="*/ 2 w 3"/>
              <a:gd name="T9" fmla="*/ 4 h 12"/>
              <a:gd name="T10" fmla="*/ 2 w 3"/>
              <a:gd name="T11" fmla="*/ 4 h 12"/>
              <a:gd name="T12" fmla="*/ 2 w 3"/>
              <a:gd name="T13" fmla="*/ 5 h 12"/>
              <a:gd name="T14" fmla="*/ 3 w 3"/>
              <a:gd name="T15" fmla="*/ 6 h 12"/>
              <a:gd name="T16" fmla="*/ 3 w 3"/>
              <a:gd name="T17" fmla="*/ 7 h 12"/>
              <a:gd name="T18" fmla="*/ 3 w 3"/>
              <a:gd name="T19" fmla="*/ 8 h 12"/>
              <a:gd name="T20" fmla="*/ 3 w 3"/>
              <a:gd name="T21" fmla="*/ 9 h 12"/>
              <a:gd name="T22" fmla="*/ 3 w 3"/>
              <a:gd name="T23" fmla="*/ 10 h 12"/>
              <a:gd name="T24" fmla="*/ 3 w 3"/>
              <a:gd name="T25" fmla="*/ 10 h 12"/>
              <a:gd name="T26" fmla="*/ 3 w 3"/>
              <a:gd name="T27" fmla="*/ 11 h 12"/>
              <a:gd name="T28" fmla="*/ 3 w 3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"/>
              <a:gd name="T46" fmla="*/ 0 h 12"/>
              <a:gd name="T47" fmla="*/ 3 w 3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" h="12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2" y="4"/>
                </a:lnTo>
                <a:lnTo>
                  <a:pt x="2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3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3" name="Freeform 116"/>
          <p:cNvSpPr>
            <a:spLocks/>
          </p:cNvSpPr>
          <p:nvPr/>
        </p:nvSpPr>
        <p:spPr bwMode="auto">
          <a:xfrm>
            <a:off x="7366000" y="5267325"/>
            <a:ext cx="41275" cy="152400"/>
          </a:xfrm>
          <a:custGeom>
            <a:avLst/>
            <a:gdLst>
              <a:gd name="T0" fmla="*/ 0 w 3"/>
              <a:gd name="T1" fmla="*/ 11 h 11"/>
              <a:gd name="T2" fmla="*/ 1 w 3"/>
              <a:gd name="T3" fmla="*/ 10 h 11"/>
              <a:gd name="T4" fmla="*/ 1 w 3"/>
              <a:gd name="T5" fmla="*/ 9 h 11"/>
              <a:gd name="T6" fmla="*/ 1 w 3"/>
              <a:gd name="T7" fmla="*/ 9 h 11"/>
              <a:gd name="T8" fmla="*/ 2 w 3"/>
              <a:gd name="T9" fmla="*/ 8 h 11"/>
              <a:gd name="T10" fmla="*/ 2 w 3"/>
              <a:gd name="T11" fmla="*/ 7 h 11"/>
              <a:gd name="T12" fmla="*/ 2 w 3"/>
              <a:gd name="T13" fmla="*/ 6 h 11"/>
              <a:gd name="T14" fmla="*/ 3 w 3"/>
              <a:gd name="T15" fmla="*/ 5 h 11"/>
              <a:gd name="T16" fmla="*/ 3 w 3"/>
              <a:gd name="T17" fmla="*/ 4 h 11"/>
              <a:gd name="T18" fmla="*/ 3 w 3"/>
              <a:gd name="T19" fmla="*/ 3 h 11"/>
              <a:gd name="T20" fmla="*/ 3 w 3"/>
              <a:gd name="T21" fmla="*/ 2 h 11"/>
              <a:gd name="T22" fmla="*/ 3 w 3"/>
              <a:gd name="T23" fmla="*/ 2 h 11"/>
              <a:gd name="T24" fmla="*/ 3 w 3"/>
              <a:gd name="T25" fmla="*/ 1 h 11"/>
              <a:gd name="T26" fmla="*/ 3 w 3"/>
              <a:gd name="T27" fmla="*/ 1 h 11"/>
              <a:gd name="T28" fmla="*/ 3 w 3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"/>
              <a:gd name="T46" fmla="*/ 0 h 11"/>
              <a:gd name="T47" fmla="*/ 3 w 3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" h="11">
                <a:moveTo>
                  <a:pt x="0" y="11"/>
                </a:moveTo>
                <a:lnTo>
                  <a:pt x="1" y="10"/>
                </a:lnTo>
                <a:lnTo>
                  <a:pt x="1" y="9"/>
                </a:lnTo>
                <a:lnTo>
                  <a:pt x="2" y="8"/>
                </a:lnTo>
                <a:lnTo>
                  <a:pt x="2" y="7"/>
                </a:lnTo>
                <a:lnTo>
                  <a:pt x="2" y="6"/>
                </a:lnTo>
                <a:lnTo>
                  <a:pt x="3" y="5"/>
                </a:lnTo>
                <a:lnTo>
                  <a:pt x="3" y="4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3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4" name="Line 117"/>
          <p:cNvSpPr>
            <a:spLocks noChangeShapeType="1"/>
          </p:cNvSpPr>
          <p:nvPr/>
        </p:nvSpPr>
        <p:spPr bwMode="auto">
          <a:xfrm>
            <a:off x="7005638" y="5281613"/>
            <a:ext cx="4016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5" name="Freeform 118"/>
          <p:cNvSpPr>
            <a:spLocks/>
          </p:cNvSpPr>
          <p:nvPr/>
        </p:nvSpPr>
        <p:spPr bwMode="auto">
          <a:xfrm>
            <a:off x="7005638" y="4756150"/>
            <a:ext cx="207962" cy="414338"/>
          </a:xfrm>
          <a:custGeom>
            <a:avLst/>
            <a:gdLst>
              <a:gd name="T0" fmla="*/ 15 w 15"/>
              <a:gd name="T1" fmla="*/ 30 h 30"/>
              <a:gd name="T2" fmla="*/ 15 w 15"/>
              <a:gd name="T3" fmla="*/ 0 h 30"/>
              <a:gd name="T4" fmla="*/ 0 w 15"/>
              <a:gd name="T5" fmla="*/ 0 h 30"/>
              <a:gd name="T6" fmla="*/ 0 60000 65536"/>
              <a:gd name="T7" fmla="*/ 0 60000 65536"/>
              <a:gd name="T8" fmla="*/ 0 60000 65536"/>
              <a:gd name="T9" fmla="*/ 0 w 15"/>
              <a:gd name="T10" fmla="*/ 0 h 30"/>
              <a:gd name="T11" fmla="*/ 15 w 1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30">
                <a:moveTo>
                  <a:pt x="15" y="30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6" name="Freeform 119"/>
          <p:cNvSpPr>
            <a:spLocks/>
          </p:cNvSpPr>
          <p:nvPr/>
        </p:nvSpPr>
        <p:spPr bwMode="auto">
          <a:xfrm>
            <a:off x="7005638" y="5351463"/>
            <a:ext cx="207962" cy="414337"/>
          </a:xfrm>
          <a:custGeom>
            <a:avLst/>
            <a:gdLst>
              <a:gd name="T0" fmla="*/ 15 w 15"/>
              <a:gd name="T1" fmla="*/ 0 h 30"/>
              <a:gd name="T2" fmla="*/ 15 w 15"/>
              <a:gd name="T3" fmla="*/ 30 h 30"/>
              <a:gd name="T4" fmla="*/ 0 w 15"/>
              <a:gd name="T5" fmla="*/ 30 h 30"/>
              <a:gd name="T6" fmla="*/ 0 60000 65536"/>
              <a:gd name="T7" fmla="*/ 0 60000 65536"/>
              <a:gd name="T8" fmla="*/ 0 60000 65536"/>
              <a:gd name="T9" fmla="*/ 0 w 15"/>
              <a:gd name="T10" fmla="*/ 0 h 30"/>
              <a:gd name="T11" fmla="*/ 15 w 15"/>
              <a:gd name="T12" fmla="*/ 30 h 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30">
                <a:moveTo>
                  <a:pt x="15" y="0"/>
                </a:moveTo>
                <a:lnTo>
                  <a:pt x="15" y="30"/>
                </a:lnTo>
                <a:lnTo>
                  <a:pt x="0" y="3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07" name="Rectangle 120"/>
          <p:cNvSpPr>
            <a:spLocks noChangeArrowheads="1"/>
          </p:cNvSpPr>
          <p:nvPr/>
        </p:nvSpPr>
        <p:spPr bwMode="auto">
          <a:xfrm>
            <a:off x="6272213" y="472916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08" name="Rectangle 121"/>
          <p:cNvSpPr>
            <a:spLocks noChangeArrowheads="1"/>
          </p:cNvSpPr>
          <p:nvPr/>
        </p:nvSpPr>
        <p:spPr bwMode="auto">
          <a:xfrm>
            <a:off x="6327775" y="482600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09" name="Rectangle 122"/>
          <p:cNvSpPr>
            <a:spLocks noChangeArrowheads="1"/>
          </p:cNvSpPr>
          <p:nvPr/>
        </p:nvSpPr>
        <p:spPr bwMode="auto">
          <a:xfrm>
            <a:off x="6272213" y="45481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0" name="Rectangle 123"/>
          <p:cNvSpPr>
            <a:spLocks noChangeArrowheads="1"/>
          </p:cNvSpPr>
          <p:nvPr/>
        </p:nvSpPr>
        <p:spPr bwMode="auto">
          <a:xfrm>
            <a:off x="6327775" y="46323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1" name="Rectangle 124"/>
          <p:cNvSpPr>
            <a:spLocks noChangeArrowheads="1"/>
          </p:cNvSpPr>
          <p:nvPr/>
        </p:nvSpPr>
        <p:spPr bwMode="auto">
          <a:xfrm>
            <a:off x="6286500" y="504666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2" name="Rectangle 125"/>
          <p:cNvSpPr>
            <a:spLocks noChangeArrowheads="1"/>
          </p:cNvSpPr>
          <p:nvPr/>
        </p:nvSpPr>
        <p:spPr bwMode="auto">
          <a:xfrm>
            <a:off x="6342063" y="5129213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3" name="Rectangle 126"/>
          <p:cNvSpPr>
            <a:spLocks noChangeArrowheads="1"/>
          </p:cNvSpPr>
          <p:nvPr/>
        </p:nvSpPr>
        <p:spPr bwMode="auto">
          <a:xfrm>
            <a:off x="6272213" y="522763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4" name="Rectangle 127"/>
          <p:cNvSpPr>
            <a:spLocks noChangeArrowheads="1"/>
          </p:cNvSpPr>
          <p:nvPr/>
        </p:nvSpPr>
        <p:spPr bwMode="auto">
          <a:xfrm>
            <a:off x="6342063" y="532288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5" name="Rectangle 128"/>
          <p:cNvSpPr>
            <a:spLocks noChangeArrowheads="1"/>
          </p:cNvSpPr>
          <p:nvPr/>
        </p:nvSpPr>
        <p:spPr bwMode="auto">
          <a:xfrm>
            <a:off x="6272213" y="5738813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6" name="Rectangle 129"/>
          <p:cNvSpPr>
            <a:spLocks noChangeArrowheads="1"/>
          </p:cNvSpPr>
          <p:nvPr/>
        </p:nvSpPr>
        <p:spPr bwMode="auto">
          <a:xfrm>
            <a:off x="6327775" y="5821363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7" name="Rectangle 130"/>
          <p:cNvSpPr>
            <a:spLocks noChangeArrowheads="1"/>
          </p:cNvSpPr>
          <p:nvPr/>
        </p:nvSpPr>
        <p:spPr bwMode="auto">
          <a:xfrm>
            <a:off x="6272213" y="554513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8" name="Rectangle 131"/>
          <p:cNvSpPr>
            <a:spLocks noChangeArrowheads="1"/>
          </p:cNvSpPr>
          <p:nvPr/>
        </p:nvSpPr>
        <p:spPr bwMode="auto">
          <a:xfrm>
            <a:off x="6327775" y="564197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19" name="Rectangle 132"/>
          <p:cNvSpPr>
            <a:spLocks noChangeArrowheads="1"/>
          </p:cNvSpPr>
          <p:nvPr/>
        </p:nvSpPr>
        <p:spPr bwMode="auto">
          <a:xfrm>
            <a:off x="4098925" y="4867275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x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0" name="Rectangle 133"/>
          <p:cNvSpPr>
            <a:spLocks noChangeArrowheads="1"/>
          </p:cNvSpPr>
          <p:nvPr/>
        </p:nvSpPr>
        <p:spPr bwMode="auto">
          <a:xfrm>
            <a:off x="4154488" y="4949825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1" name="Rectangle 134"/>
          <p:cNvSpPr>
            <a:spLocks noChangeArrowheads="1"/>
          </p:cNvSpPr>
          <p:nvPr/>
        </p:nvSpPr>
        <p:spPr bwMode="auto">
          <a:xfrm>
            <a:off x="4098925" y="54483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2" name="Rectangle 135"/>
          <p:cNvSpPr>
            <a:spLocks noChangeArrowheads="1"/>
          </p:cNvSpPr>
          <p:nvPr/>
        </p:nvSpPr>
        <p:spPr bwMode="auto">
          <a:xfrm>
            <a:off x="4154488" y="5530850"/>
            <a:ext cx="285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3" name="Rectangle 136"/>
          <p:cNvSpPr>
            <a:spLocks noChangeArrowheads="1"/>
          </p:cNvSpPr>
          <p:nvPr/>
        </p:nvSpPr>
        <p:spPr bwMode="auto">
          <a:xfrm>
            <a:off x="4098925" y="5157788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y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4" name="Rectangle 137"/>
          <p:cNvSpPr>
            <a:spLocks noChangeArrowheads="1"/>
          </p:cNvSpPr>
          <p:nvPr/>
        </p:nvSpPr>
        <p:spPr bwMode="auto">
          <a:xfrm>
            <a:off x="4154488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5" name="Rectangle 138"/>
          <p:cNvSpPr>
            <a:spLocks noChangeArrowheads="1"/>
          </p:cNvSpPr>
          <p:nvPr/>
        </p:nvSpPr>
        <p:spPr bwMode="auto">
          <a:xfrm>
            <a:off x="5276850" y="5157788"/>
            <a:ext cx="492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s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6" name="Rectangle 139"/>
          <p:cNvSpPr>
            <a:spLocks noChangeArrowheads="1"/>
          </p:cNvSpPr>
          <p:nvPr/>
        </p:nvSpPr>
        <p:spPr bwMode="auto">
          <a:xfrm>
            <a:off x="5330825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7" name="Rectangle 140"/>
          <p:cNvSpPr>
            <a:spLocks noChangeArrowheads="1"/>
          </p:cNvSpPr>
          <p:nvPr/>
        </p:nvSpPr>
        <p:spPr bwMode="auto">
          <a:xfrm>
            <a:off x="7932738" y="5143500"/>
            <a:ext cx="571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i="1">
                <a:solidFill>
                  <a:srgbClr val="000000"/>
                </a:solidFill>
                <a:latin typeface="Nimbus Roman No9 L"/>
              </a:rPr>
              <a:t>c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8" name="Rectangle 141"/>
          <p:cNvSpPr>
            <a:spLocks noChangeArrowheads="1"/>
          </p:cNvSpPr>
          <p:nvPr/>
        </p:nvSpPr>
        <p:spPr bwMode="auto">
          <a:xfrm>
            <a:off x="8002588" y="5240338"/>
            <a:ext cx="285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i="1">
                <a:solidFill>
                  <a:srgbClr val="000000"/>
                </a:solidFill>
                <a:latin typeface="Nimbus Roman No9 L"/>
              </a:rPr>
              <a:t>i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29" name="Rectangle 142"/>
          <p:cNvSpPr>
            <a:spLocks noChangeArrowheads="1"/>
          </p:cNvSpPr>
          <p:nvPr/>
        </p:nvSpPr>
        <p:spPr bwMode="auto">
          <a:xfrm>
            <a:off x="8126413" y="524033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30" name="Rectangle 143"/>
          <p:cNvSpPr>
            <a:spLocks noChangeArrowheads="1"/>
          </p:cNvSpPr>
          <p:nvPr/>
        </p:nvSpPr>
        <p:spPr bwMode="auto">
          <a:xfrm>
            <a:off x="8058150" y="5240338"/>
            <a:ext cx="5715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Nimbus Roman No9 L"/>
              </a:rPr>
              <a:t>+</a:t>
            </a:r>
            <a:endParaRPr lang="en-US" sz="2400">
              <a:latin typeface="Cambria" pitchFamily="18" charset="0"/>
            </a:endParaRPr>
          </a:p>
        </p:txBody>
      </p:sp>
      <p:sp>
        <p:nvSpPr>
          <p:cNvPr id="127031" name="Rectangle 144"/>
          <p:cNvSpPr>
            <a:spLocks noChangeArrowheads="1"/>
          </p:cNvSpPr>
          <p:nvPr/>
        </p:nvSpPr>
        <p:spPr bwMode="auto">
          <a:xfrm>
            <a:off x="6618288" y="4603750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2" name="Freeform 145"/>
          <p:cNvSpPr>
            <a:spLocks/>
          </p:cNvSpPr>
          <p:nvPr/>
        </p:nvSpPr>
        <p:spPr bwMode="auto">
          <a:xfrm>
            <a:off x="6618288" y="4603750"/>
            <a:ext cx="233362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3" name="Rectangle 146"/>
          <p:cNvSpPr>
            <a:spLocks noChangeArrowheads="1"/>
          </p:cNvSpPr>
          <p:nvPr/>
        </p:nvSpPr>
        <p:spPr bwMode="auto">
          <a:xfrm>
            <a:off x="6618288" y="5102225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4" name="Freeform 147"/>
          <p:cNvSpPr>
            <a:spLocks/>
          </p:cNvSpPr>
          <p:nvPr/>
        </p:nvSpPr>
        <p:spPr bwMode="auto">
          <a:xfrm>
            <a:off x="6618288" y="5102225"/>
            <a:ext cx="222250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5" name="Rectangle 148"/>
          <p:cNvSpPr>
            <a:spLocks noChangeArrowheads="1"/>
          </p:cNvSpPr>
          <p:nvPr/>
        </p:nvSpPr>
        <p:spPr bwMode="auto">
          <a:xfrm>
            <a:off x="6618288" y="5600700"/>
            <a:ext cx="222250" cy="3175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27036" name="Freeform 149"/>
          <p:cNvSpPr>
            <a:spLocks/>
          </p:cNvSpPr>
          <p:nvPr/>
        </p:nvSpPr>
        <p:spPr bwMode="auto">
          <a:xfrm>
            <a:off x="6618288" y="5600700"/>
            <a:ext cx="222250" cy="317500"/>
          </a:xfrm>
          <a:custGeom>
            <a:avLst/>
            <a:gdLst>
              <a:gd name="T0" fmla="*/ 16 w 16"/>
              <a:gd name="T1" fmla="*/ 23 h 23"/>
              <a:gd name="T2" fmla="*/ 0 w 16"/>
              <a:gd name="T3" fmla="*/ 23 h 23"/>
              <a:gd name="T4" fmla="*/ 0 w 16"/>
              <a:gd name="T5" fmla="*/ 0 h 23"/>
              <a:gd name="T6" fmla="*/ 16 w 16"/>
              <a:gd name="T7" fmla="*/ 0 h 23"/>
              <a:gd name="T8" fmla="*/ 0 60000 65536"/>
              <a:gd name="T9" fmla="*/ 0 60000 65536"/>
              <a:gd name="T10" fmla="*/ 0 60000 65536"/>
              <a:gd name="T11" fmla="*/ 0 60000 65536"/>
              <a:gd name="T12" fmla="*/ 0 w 16"/>
              <a:gd name="T13" fmla="*/ 0 h 23"/>
              <a:gd name="T14" fmla="*/ 16 w 1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" h="23">
                <a:moveTo>
                  <a:pt x="16" y="23"/>
                </a:moveTo>
                <a:lnTo>
                  <a:pt x="0" y="23"/>
                </a:lnTo>
                <a:lnTo>
                  <a:pt x="0" y="0"/>
                </a:lnTo>
                <a:lnTo>
                  <a:pt x="1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7" name="Line 150"/>
          <p:cNvSpPr>
            <a:spLocks noChangeShapeType="1"/>
          </p:cNvSpPr>
          <p:nvPr/>
        </p:nvSpPr>
        <p:spPr bwMode="auto">
          <a:xfrm flipH="1">
            <a:off x="4984750" y="5267325"/>
            <a:ext cx="2222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8" name="Freeform 151"/>
          <p:cNvSpPr>
            <a:spLocks/>
          </p:cNvSpPr>
          <p:nvPr/>
        </p:nvSpPr>
        <p:spPr bwMode="auto">
          <a:xfrm>
            <a:off x="4584700" y="5102225"/>
            <a:ext cx="414338" cy="165100"/>
          </a:xfrm>
          <a:custGeom>
            <a:avLst/>
            <a:gdLst>
              <a:gd name="T0" fmla="*/ 0 w 30"/>
              <a:gd name="T1" fmla="*/ 0 h 12"/>
              <a:gd name="T2" fmla="*/ 4 w 30"/>
              <a:gd name="T3" fmla="*/ 0 h 12"/>
              <a:gd name="T4" fmla="*/ 13 w 30"/>
              <a:gd name="T5" fmla="*/ 0 h 12"/>
              <a:gd name="T6" fmla="*/ 13 w 30"/>
              <a:gd name="T7" fmla="*/ 0 h 12"/>
              <a:gd name="T8" fmla="*/ 14 w 30"/>
              <a:gd name="T9" fmla="*/ 0 h 12"/>
              <a:gd name="T10" fmla="*/ 15 w 30"/>
              <a:gd name="T11" fmla="*/ 1 h 12"/>
              <a:gd name="T12" fmla="*/ 16 w 30"/>
              <a:gd name="T13" fmla="*/ 1 h 12"/>
              <a:gd name="T14" fmla="*/ 17 w 30"/>
              <a:gd name="T15" fmla="*/ 1 h 12"/>
              <a:gd name="T16" fmla="*/ 18 w 30"/>
              <a:gd name="T17" fmla="*/ 1 h 12"/>
              <a:gd name="T18" fmla="*/ 19 w 30"/>
              <a:gd name="T19" fmla="*/ 2 h 12"/>
              <a:gd name="T20" fmla="*/ 19 w 30"/>
              <a:gd name="T21" fmla="*/ 2 h 12"/>
              <a:gd name="T22" fmla="*/ 20 w 30"/>
              <a:gd name="T23" fmla="*/ 3 h 12"/>
              <a:gd name="T24" fmla="*/ 21 w 30"/>
              <a:gd name="T25" fmla="*/ 3 h 12"/>
              <a:gd name="T26" fmla="*/ 22 w 30"/>
              <a:gd name="T27" fmla="*/ 4 h 12"/>
              <a:gd name="T28" fmla="*/ 22 w 30"/>
              <a:gd name="T29" fmla="*/ 4 h 12"/>
              <a:gd name="T30" fmla="*/ 23 w 30"/>
              <a:gd name="T31" fmla="*/ 4 h 12"/>
              <a:gd name="T32" fmla="*/ 23 w 30"/>
              <a:gd name="T33" fmla="*/ 5 h 12"/>
              <a:gd name="T34" fmla="*/ 24 w 30"/>
              <a:gd name="T35" fmla="*/ 5 h 12"/>
              <a:gd name="T36" fmla="*/ 24 w 30"/>
              <a:gd name="T37" fmla="*/ 5 h 12"/>
              <a:gd name="T38" fmla="*/ 25 w 30"/>
              <a:gd name="T39" fmla="*/ 6 h 12"/>
              <a:gd name="T40" fmla="*/ 25 w 30"/>
              <a:gd name="T41" fmla="*/ 6 h 12"/>
              <a:gd name="T42" fmla="*/ 26 w 30"/>
              <a:gd name="T43" fmla="*/ 7 h 12"/>
              <a:gd name="T44" fmla="*/ 26 w 30"/>
              <a:gd name="T45" fmla="*/ 8 h 12"/>
              <a:gd name="T46" fmla="*/ 27 w 30"/>
              <a:gd name="T47" fmla="*/ 9 h 12"/>
              <a:gd name="T48" fmla="*/ 28 w 30"/>
              <a:gd name="T49" fmla="*/ 10 h 12"/>
              <a:gd name="T50" fmla="*/ 28 w 30"/>
              <a:gd name="T51" fmla="*/ 11 h 12"/>
              <a:gd name="T52" fmla="*/ 29 w 30"/>
              <a:gd name="T53" fmla="*/ 11 h 12"/>
              <a:gd name="T54" fmla="*/ 30 w 30"/>
              <a:gd name="T55" fmla="*/ 12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0"/>
                </a:moveTo>
                <a:lnTo>
                  <a:pt x="4" y="0"/>
                </a:lnTo>
                <a:lnTo>
                  <a:pt x="13" y="0"/>
                </a:lnTo>
                <a:lnTo>
                  <a:pt x="14" y="0"/>
                </a:lnTo>
                <a:lnTo>
                  <a:pt x="15" y="1"/>
                </a:lnTo>
                <a:lnTo>
                  <a:pt x="16" y="1"/>
                </a:lnTo>
                <a:lnTo>
                  <a:pt x="17" y="1"/>
                </a:lnTo>
                <a:lnTo>
                  <a:pt x="18" y="1"/>
                </a:lnTo>
                <a:lnTo>
                  <a:pt x="19" y="2"/>
                </a:lnTo>
                <a:lnTo>
                  <a:pt x="20" y="3"/>
                </a:lnTo>
                <a:lnTo>
                  <a:pt x="21" y="3"/>
                </a:lnTo>
                <a:lnTo>
                  <a:pt x="22" y="4"/>
                </a:lnTo>
                <a:lnTo>
                  <a:pt x="23" y="4"/>
                </a:lnTo>
                <a:lnTo>
                  <a:pt x="23" y="5"/>
                </a:lnTo>
                <a:lnTo>
                  <a:pt x="24" y="5"/>
                </a:lnTo>
                <a:lnTo>
                  <a:pt x="25" y="6"/>
                </a:lnTo>
                <a:lnTo>
                  <a:pt x="26" y="7"/>
                </a:lnTo>
                <a:lnTo>
                  <a:pt x="26" y="8"/>
                </a:lnTo>
                <a:lnTo>
                  <a:pt x="27" y="9"/>
                </a:lnTo>
                <a:lnTo>
                  <a:pt x="28" y="10"/>
                </a:lnTo>
                <a:lnTo>
                  <a:pt x="28" y="11"/>
                </a:lnTo>
                <a:lnTo>
                  <a:pt x="29" y="11"/>
                </a:lnTo>
                <a:lnTo>
                  <a:pt x="30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39" name="Freeform 152"/>
          <p:cNvSpPr>
            <a:spLocks/>
          </p:cNvSpPr>
          <p:nvPr/>
        </p:nvSpPr>
        <p:spPr bwMode="auto">
          <a:xfrm>
            <a:off x="4584700" y="5267325"/>
            <a:ext cx="414338" cy="166688"/>
          </a:xfrm>
          <a:custGeom>
            <a:avLst/>
            <a:gdLst>
              <a:gd name="T0" fmla="*/ 0 w 30"/>
              <a:gd name="T1" fmla="*/ 12 h 12"/>
              <a:gd name="T2" fmla="*/ 4 w 30"/>
              <a:gd name="T3" fmla="*/ 12 h 12"/>
              <a:gd name="T4" fmla="*/ 13 w 30"/>
              <a:gd name="T5" fmla="*/ 12 h 12"/>
              <a:gd name="T6" fmla="*/ 13 w 30"/>
              <a:gd name="T7" fmla="*/ 12 h 12"/>
              <a:gd name="T8" fmla="*/ 14 w 30"/>
              <a:gd name="T9" fmla="*/ 12 h 12"/>
              <a:gd name="T10" fmla="*/ 15 w 30"/>
              <a:gd name="T11" fmla="*/ 12 h 12"/>
              <a:gd name="T12" fmla="*/ 16 w 30"/>
              <a:gd name="T13" fmla="*/ 12 h 12"/>
              <a:gd name="T14" fmla="*/ 17 w 30"/>
              <a:gd name="T15" fmla="*/ 11 h 12"/>
              <a:gd name="T16" fmla="*/ 18 w 30"/>
              <a:gd name="T17" fmla="*/ 11 h 12"/>
              <a:gd name="T18" fmla="*/ 19 w 30"/>
              <a:gd name="T19" fmla="*/ 11 h 12"/>
              <a:gd name="T20" fmla="*/ 19 w 30"/>
              <a:gd name="T21" fmla="*/ 10 h 12"/>
              <a:gd name="T22" fmla="*/ 20 w 30"/>
              <a:gd name="T23" fmla="*/ 10 h 12"/>
              <a:gd name="T24" fmla="*/ 21 w 30"/>
              <a:gd name="T25" fmla="*/ 9 h 12"/>
              <a:gd name="T26" fmla="*/ 22 w 30"/>
              <a:gd name="T27" fmla="*/ 9 h 12"/>
              <a:gd name="T28" fmla="*/ 22 w 30"/>
              <a:gd name="T29" fmla="*/ 9 h 12"/>
              <a:gd name="T30" fmla="*/ 23 w 30"/>
              <a:gd name="T31" fmla="*/ 8 h 12"/>
              <a:gd name="T32" fmla="*/ 23 w 30"/>
              <a:gd name="T33" fmla="*/ 8 h 12"/>
              <a:gd name="T34" fmla="*/ 24 w 30"/>
              <a:gd name="T35" fmla="*/ 8 h 12"/>
              <a:gd name="T36" fmla="*/ 24 w 30"/>
              <a:gd name="T37" fmla="*/ 7 h 12"/>
              <a:gd name="T38" fmla="*/ 25 w 30"/>
              <a:gd name="T39" fmla="*/ 7 h 12"/>
              <a:gd name="T40" fmla="*/ 25 w 30"/>
              <a:gd name="T41" fmla="*/ 6 h 12"/>
              <a:gd name="T42" fmla="*/ 26 w 30"/>
              <a:gd name="T43" fmla="*/ 5 h 12"/>
              <a:gd name="T44" fmla="*/ 26 w 30"/>
              <a:gd name="T45" fmla="*/ 5 h 12"/>
              <a:gd name="T46" fmla="*/ 27 w 30"/>
              <a:gd name="T47" fmla="*/ 4 h 12"/>
              <a:gd name="T48" fmla="*/ 28 w 30"/>
              <a:gd name="T49" fmla="*/ 3 h 12"/>
              <a:gd name="T50" fmla="*/ 28 w 30"/>
              <a:gd name="T51" fmla="*/ 2 h 12"/>
              <a:gd name="T52" fmla="*/ 29 w 30"/>
              <a:gd name="T53" fmla="*/ 1 h 12"/>
              <a:gd name="T54" fmla="*/ 30 w 30"/>
              <a:gd name="T55" fmla="*/ 0 h 1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"/>
              <a:gd name="T85" fmla="*/ 0 h 12"/>
              <a:gd name="T86" fmla="*/ 30 w 30"/>
              <a:gd name="T87" fmla="*/ 12 h 1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" h="12">
                <a:moveTo>
                  <a:pt x="0" y="12"/>
                </a:moveTo>
                <a:lnTo>
                  <a:pt x="4" y="12"/>
                </a:lnTo>
                <a:lnTo>
                  <a:pt x="13" y="12"/>
                </a:lnTo>
                <a:lnTo>
                  <a:pt x="14" y="12"/>
                </a:lnTo>
                <a:lnTo>
                  <a:pt x="15" y="12"/>
                </a:lnTo>
                <a:lnTo>
                  <a:pt x="16" y="12"/>
                </a:lnTo>
                <a:lnTo>
                  <a:pt x="17" y="11"/>
                </a:lnTo>
                <a:lnTo>
                  <a:pt x="18" y="11"/>
                </a:lnTo>
                <a:lnTo>
                  <a:pt x="19" y="11"/>
                </a:lnTo>
                <a:lnTo>
                  <a:pt x="19" y="10"/>
                </a:lnTo>
                <a:lnTo>
                  <a:pt x="20" y="10"/>
                </a:lnTo>
                <a:lnTo>
                  <a:pt x="21" y="9"/>
                </a:lnTo>
                <a:lnTo>
                  <a:pt x="22" y="9"/>
                </a:lnTo>
                <a:lnTo>
                  <a:pt x="23" y="8"/>
                </a:lnTo>
                <a:lnTo>
                  <a:pt x="24" y="8"/>
                </a:lnTo>
                <a:lnTo>
                  <a:pt x="24" y="7"/>
                </a:lnTo>
                <a:lnTo>
                  <a:pt x="25" y="7"/>
                </a:lnTo>
                <a:lnTo>
                  <a:pt x="25" y="6"/>
                </a:lnTo>
                <a:lnTo>
                  <a:pt x="26" y="5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1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0" name="Freeform 153"/>
          <p:cNvSpPr>
            <a:spLocks/>
          </p:cNvSpPr>
          <p:nvPr/>
        </p:nvSpPr>
        <p:spPr bwMode="auto">
          <a:xfrm>
            <a:off x="4570413" y="5102225"/>
            <a:ext cx="55562" cy="165100"/>
          </a:xfrm>
          <a:custGeom>
            <a:avLst/>
            <a:gdLst>
              <a:gd name="T0" fmla="*/ 0 w 4"/>
              <a:gd name="T1" fmla="*/ 0 h 12"/>
              <a:gd name="T2" fmla="*/ 1 w 4"/>
              <a:gd name="T3" fmla="*/ 2 h 12"/>
              <a:gd name="T4" fmla="*/ 1 w 4"/>
              <a:gd name="T5" fmla="*/ 3 h 12"/>
              <a:gd name="T6" fmla="*/ 2 w 4"/>
              <a:gd name="T7" fmla="*/ 3 h 12"/>
              <a:gd name="T8" fmla="*/ 2 w 4"/>
              <a:gd name="T9" fmla="*/ 4 h 12"/>
              <a:gd name="T10" fmla="*/ 2 w 4"/>
              <a:gd name="T11" fmla="*/ 5 h 12"/>
              <a:gd name="T12" fmla="*/ 3 w 4"/>
              <a:gd name="T13" fmla="*/ 6 h 12"/>
              <a:gd name="T14" fmla="*/ 3 w 4"/>
              <a:gd name="T15" fmla="*/ 7 h 12"/>
              <a:gd name="T16" fmla="*/ 3 w 4"/>
              <a:gd name="T17" fmla="*/ 8 h 12"/>
              <a:gd name="T18" fmla="*/ 4 w 4"/>
              <a:gd name="T19" fmla="*/ 9 h 12"/>
              <a:gd name="T20" fmla="*/ 4 w 4"/>
              <a:gd name="T21" fmla="*/ 10 h 12"/>
              <a:gd name="T22" fmla="*/ 4 w 4"/>
              <a:gd name="T23" fmla="*/ 10 h 12"/>
              <a:gd name="T24" fmla="*/ 4 w 4"/>
              <a:gd name="T25" fmla="*/ 11 h 12"/>
              <a:gd name="T26" fmla="*/ 4 w 4"/>
              <a:gd name="T27" fmla="*/ 11 h 12"/>
              <a:gd name="T28" fmla="*/ 4 w 4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2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1" name="Freeform 154"/>
          <p:cNvSpPr>
            <a:spLocks/>
          </p:cNvSpPr>
          <p:nvPr/>
        </p:nvSpPr>
        <p:spPr bwMode="auto">
          <a:xfrm>
            <a:off x="4570413" y="5267325"/>
            <a:ext cx="55562" cy="166688"/>
          </a:xfrm>
          <a:custGeom>
            <a:avLst/>
            <a:gdLst>
              <a:gd name="T0" fmla="*/ 0 w 4"/>
              <a:gd name="T1" fmla="*/ 12 h 12"/>
              <a:gd name="T2" fmla="*/ 1 w 4"/>
              <a:gd name="T3" fmla="*/ 11 h 12"/>
              <a:gd name="T4" fmla="*/ 1 w 4"/>
              <a:gd name="T5" fmla="*/ 10 h 12"/>
              <a:gd name="T6" fmla="*/ 2 w 4"/>
              <a:gd name="T7" fmla="*/ 9 h 12"/>
              <a:gd name="T8" fmla="*/ 2 w 4"/>
              <a:gd name="T9" fmla="*/ 8 h 12"/>
              <a:gd name="T10" fmla="*/ 2 w 4"/>
              <a:gd name="T11" fmla="*/ 7 h 12"/>
              <a:gd name="T12" fmla="*/ 3 w 4"/>
              <a:gd name="T13" fmla="*/ 7 h 12"/>
              <a:gd name="T14" fmla="*/ 3 w 4"/>
              <a:gd name="T15" fmla="*/ 6 h 12"/>
              <a:gd name="T16" fmla="*/ 3 w 4"/>
              <a:gd name="T17" fmla="*/ 5 h 12"/>
              <a:gd name="T18" fmla="*/ 4 w 4"/>
              <a:gd name="T19" fmla="*/ 4 h 12"/>
              <a:gd name="T20" fmla="*/ 4 w 4"/>
              <a:gd name="T21" fmla="*/ 3 h 12"/>
              <a:gd name="T22" fmla="*/ 4 w 4"/>
              <a:gd name="T23" fmla="*/ 2 h 12"/>
              <a:gd name="T24" fmla="*/ 4 w 4"/>
              <a:gd name="T25" fmla="*/ 2 h 12"/>
              <a:gd name="T26" fmla="*/ 4 w 4"/>
              <a:gd name="T27" fmla="*/ 1 h 12"/>
              <a:gd name="T28" fmla="*/ 4 w 4"/>
              <a:gd name="T29" fmla="*/ 0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12"/>
                </a:moveTo>
                <a:lnTo>
                  <a:pt x="1" y="11"/>
                </a:lnTo>
                <a:lnTo>
                  <a:pt x="1" y="10"/>
                </a:lnTo>
                <a:lnTo>
                  <a:pt x="2" y="9"/>
                </a:lnTo>
                <a:lnTo>
                  <a:pt x="2" y="8"/>
                </a:lnTo>
                <a:lnTo>
                  <a:pt x="2" y="7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2" name="Freeform 155"/>
          <p:cNvSpPr>
            <a:spLocks/>
          </p:cNvSpPr>
          <p:nvPr/>
        </p:nvSpPr>
        <p:spPr bwMode="auto">
          <a:xfrm>
            <a:off x="4514850" y="5102225"/>
            <a:ext cx="55563" cy="165100"/>
          </a:xfrm>
          <a:custGeom>
            <a:avLst/>
            <a:gdLst>
              <a:gd name="T0" fmla="*/ 0 w 4"/>
              <a:gd name="T1" fmla="*/ 0 h 12"/>
              <a:gd name="T2" fmla="*/ 1 w 4"/>
              <a:gd name="T3" fmla="*/ 2 h 12"/>
              <a:gd name="T4" fmla="*/ 2 w 4"/>
              <a:gd name="T5" fmla="*/ 3 h 12"/>
              <a:gd name="T6" fmla="*/ 2 w 4"/>
              <a:gd name="T7" fmla="*/ 3 h 12"/>
              <a:gd name="T8" fmla="*/ 2 w 4"/>
              <a:gd name="T9" fmla="*/ 4 h 12"/>
              <a:gd name="T10" fmla="*/ 3 w 4"/>
              <a:gd name="T11" fmla="*/ 5 h 12"/>
              <a:gd name="T12" fmla="*/ 3 w 4"/>
              <a:gd name="T13" fmla="*/ 6 h 12"/>
              <a:gd name="T14" fmla="*/ 3 w 4"/>
              <a:gd name="T15" fmla="*/ 7 h 12"/>
              <a:gd name="T16" fmla="*/ 3 w 4"/>
              <a:gd name="T17" fmla="*/ 8 h 12"/>
              <a:gd name="T18" fmla="*/ 4 w 4"/>
              <a:gd name="T19" fmla="*/ 9 h 12"/>
              <a:gd name="T20" fmla="*/ 4 w 4"/>
              <a:gd name="T21" fmla="*/ 10 h 12"/>
              <a:gd name="T22" fmla="*/ 4 w 4"/>
              <a:gd name="T23" fmla="*/ 10 h 12"/>
              <a:gd name="T24" fmla="*/ 4 w 4"/>
              <a:gd name="T25" fmla="*/ 11 h 12"/>
              <a:gd name="T26" fmla="*/ 4 w 4"/>
              <a:gd name="T27" fmla="*/ 11 h 12"/>
              <a:gd name="T28" fmla="*/ 4 w 4"/>
              <a:gd name="T29" fmla="*/ 12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3" y="5"/>
                </a:lnTo>
                <a:lnTo>
                  <a:pt x="3" y="6"/>
                </a:lnTo>
                <a:lnTo>
                  <a:pt x="3" y="7"/>
                </a:lnTo>
                <a:lnTo>
                  <a:pt x="3" y="8"/>
                </a:lnTo>
                <a:lnTo>
                  <a:pt x="4" y="9"/>
                </a:lnTo>
                <a:lnTo>
                  <a:pt x="4" y="10"/>
                </a:lnTo>
                <a:lnTo>
                  <a:pt x="4" y="11"/>
                </a:lnTo>
                <a:lnTo>
                  <a:pt x="4" y="1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3" name="Freeform 156"/>
          <p:cNvSpPr>
            <a:spLocks/>
          </p:cNvSpPr>
          <p:nvPr/>
        </p:nvSpPr>
        <p:spPr bwMode="auto">
          <a:xfrm>
            <a:off x="4514850" y="5267325"/>
            <a:ext cx="55563" cy="166688"/>
          </a:xfrm>
          <a:custGeom>
            <a:avLst/>
            <a:gdLst>
              <a:gd name="T0" fmla="*/ 0 w 4"/>
              <a:gd name="T1" fmla="*/ 12 h 12"/>
              <a:gd name="T2" fmla="*/ 1 w 4"/>
              <a:gd name="T3" fmla="*/ 11 h 12"/>
              <a:gd name="T4" fmla="*/ 2 w 4"/>
              <a:gd name="T5" fmla="*/ 10 h 12"/>
              <a:gd name="T6" fmla="*/ 2 w 4"/>
              <a:gd name="T7" fmla="*/ 9 h 12"/>
              <a:gd name="T8" fmla="*/ 2 w 4"/>
              <a:gd name="T9" fmla="*/ 8 h 12"/>
              <a:gd name="T10" fmla="*/ 3 w 4"/>
              <a:gd name="T11" fmla="*/ 7 h 12"/>
              <a:gd name="T12" fmla="*/ 3 w 4"/>
              <a:gd name="T13" fmla="*/ 7 h 12"/>
              <a:gd name="T14" fmla="*/ 3 w 4"/>
              <a:gd name="T15" fmla="*/ 6 h 12"/>
              <a:gd name="T16" fmla="*/ 3 w 4"/>
              <a:gd name="T17" fmla="*/ 5 h 12"/>
              <a:gd name="T18" fmla="*/ 4 w 4"/>
              <a:gd name="T19" fmla="*/ 4 h 12"/>
              <a:gd name="T20" fmla="*/ 4 w 4"/>
              <a:gd name="T21" fmla="*/ 3 h 12"/>
              <a:gd name="T22" fmla="*/ 4 w 4"/>
              <a:gd name="T23" fmla="*/ 2 h 12"/>
              <a:gd name="T24" fmla="*/ 4 w 4"/>
              <a:gd name="T25" fmla="*/ 2 h 12"/>
              <a:gd name="T26" fmla="*/ 4 w 4"/>
              <a:gd name="T27" fmla="*/ 1 h 12"/>
              <a:gd name="T28" fmla="*/ 4 w 4"/>
              <a:gd name="T29" fmla="*/ 0 h 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"/>
              <a:gd name="T46" fmla="*/ 0 h 12"/>
              <a:gd name="T47" fmla="*/ 4 w 4"/>
              <a:gd name="T48" fmla="*/ 12 h 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" h="12">
                <a:moveTo>
                  <a:pt x="0" y="12"/>
                </a:moveTo>
                <a:lnTo>
                  <a:pt x="1" y="11"/>
                </a:lnTo>
                <a:lnTo>
                  <a:pt x="2" y="10"/>
                </a:lnTo>
                <a:lnTo>
                  <a:pt x="2" y="9"/>
                </a:lnTo>
                <a:lnTo>
                  <a:pt x="2" y="8"/>
                </a:lnTo>
                <a:lnTo>
                  <a:pt x="3" y="7"/>
                </a:lnTo>
                <a:lnTo>
                  <a:pt x="3" y="6"/>
                </a:lnTo>
                <a:lnTo>
                  <a:pt x="3" y="5"/>
                </a:lnTo>
                <a:lnTo>
                  <a:pt x="4" y="4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4" name="Line 157"/>
          <p:cNvSpPr>
            <a:spLocks noChangeShapeType="1"/>
          </p:cNvSpPr>
          <p:nvPr/>
        </p:nvSpPr>
        <p:spPr bwMode="auto">
          <a:xfrm>
            <a:off x="4224338" y="5267325"/>
            <a:ext cx="4016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5" name="Freeform 158"/>
          <p:cNvSpPr>
            <a:spLocks/>
          </p:cNvSpPr>
          <p:nvPr/>
        </p:nvSpPr>
        <p:spPr bwMode="auto">
          <a:xfrm>
            <a:off x="4224338" y="4976813"/>
            <a:ext cx="207962" cy="193675"/>
          </a:xfrm>
          <a:custGeom>
            <a:avLst/>
            <a:gdLst>
              <a:gd name="T0" fmla="*/ 0 w 15"/>
              <a:gd name="T1" fmla="*/ 0 h 14"/>
              <a:gd name="T2" fmla="*/ 15 w 15"/>
              <a:gd name="T3" fmla="*/ 0 h 14"/>
              <a:gd name="T4" fmla="*/ 15 w 15"/>
              <a:gd name="T5" fmla="*/ 14 h 14"/>
              <a:gd name="T6" fmla="*/ 0 60000 65536"/>
              <a:gd name="T7" fmla="*/ 0 60000 65536"/>
              <a:gd name="T8" fmla="*/ 0 60000 65536"/>
              <a:gd name="T9" fmla="*/ 0 w 15"/>
              <a:gd name="T10" fmla="*/ 0 h 14"/>
              <a:gd name="T11" fmla="*/ 15 w 15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4">
                <a:moveTo>
                  <a:pt x="0" y="0"/>
                </a:moveTo>
                <a:lnTo>
                  <a:pt x="15" y="0"/>
                </a:lnTo>
                <a:lnTo>
                  <a:pt x="15" y="1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6" name="Freeform 159"/>
          <p:cNvSpPr>
            <a:spLocks/>
          </p:cNvSpPr>
          <p:nvPr/>
        </p:nvSpPr>
        <p:spPr bwMode="auto">
          <a:xfrm>
            <a:off x="4224338" y="5364163"/>
            <a:ext cx="207962" cy="193675"/>
          </a:xfrm>
          <a:custGeom>
            <a:avLst/>
            <a:gdLst>
              <a:gd name="T0" fmla="*/ 0 w 15"/>
              <a:gd name="T1" fmla="*/ 14 h 14"/>
              <a:gd name="T2" fmla="*/ 15 w 15"/>
              <a:gd name="T3" fmla="*/ 14 h 14"/>
              <a:gd name="T4" fmla="*/ 15 w 15"/>
              <a:gd name="T5" fmla="*/ 0 h 14"/>
              <a:gd name="T6" fmla="*/ 0 60000 65536"/>
              <a:gd name="T7" fmla="*/ 0 60000 65536"/>
              <a:gd name="T8" fmla="*/ 0 60000 65536"/>
              <a:gd name="T9" fmla="*/ 0 w 15"/>
              <a:gd name="T10" fmla="*/ 0 h 14"/>
              <a:gd name="T11" fmla="*/ 15 w 15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7" name="Line 160"/>
          <p:cNvSpPr>
            <a:spLocks noChangeShapeType="1"/>
          </p:cNvSpPr>
          <p:nvPr/>
        </p:nvSpPr>
        <p:spPr bwMode="auto">
          <a:xfrm flipH="1">
            <a:off x="4432300" y="5170488"/>
            <a:ext cx="1651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8" name="Line 161"/>
          <p:cNvSpPr>
            <a:spLocks noChangeShapeType="1"/>
          </p:cNvSpPr>
          <p:nvPr/>
        </p:nvSpPr>
        <p:spPr bwMode="auto">
          <a:xfrm flipH="1">
            <a:off x="4432300" y="5364163"/>
            <a:ext cx="17938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049" name="Freeform 162"/>
          <p:cNvSpPr>
            <a:spLocks/>
          </p:cNvSpPr>
          <p:nvPr/>
        </p:nvSpPr>
        <p:spPr bwMode="auto">
          <a:xfrm>
            <a:off x="4572000" y="4289425"/>
            <a:ext cx="622300" cy="963613"/>
          </a:xfrm>
          <a:custGeom>
            <a:avLst/>
            <a:gdLst>
              <a:gd name="T0" fmla="*/ 0 w 392"/>
              <a:gd name="T1" fmla="*/ 0 h 607"/>
              <a:gd name="T2" fmla="*/ 335 w 392"/>
              <a:gd name="T3" fmla="*/ 460 h 607"/>
              <a:gd name="T4" fmla="*/ 345 w 392"/>
              <a:gd name="T5" fmla="*/ 607 h 607"/>
              <a:gd name="T6" fmla="*/ 0 60000 65536"/>
              <a:gd name="T7" fmla="*/ 0 60000 65536"/>
              <a:gd name="T8" fmla="*/ 0 60000 65536"/>
              <a:gd name="T9" fmla="*/ 0 w 392"/>
              <a:gd name="T10" fmla="*/ 0 h 607"/>
              <a:gd name="T11" fmla="*/ 392 w 392"/>
              <a:gd name="T12" fmla="*/ 607 h 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607">
                <a:moveTo>
                  <a:pt x="0" y="0"/>
                </a:moveTo>
                <a:cubicBezTo>
                  <a:pt x="139" y="179"/>
                  <a:pt x="278" y="359"/>
                  <a:pt x="335" y="460"/>
                </a:cubicBezTo>
                <a:cubicBezTo>
                  <a:pt x="392" y="561"/>
                  <a:pt x="343" y="583"/>
                  <a:pt x="345" y="607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50" name="Freeform 163"/>
          <p:cNvSpPr>
            <a:spLocks/>
          </p:cNvSpPr>
          <p:nvPr/>
        </p:nvSpPr>
        <p:spPr bwMode="auto">
          <a:xfrm>
            <a:off x="7613650" y="4322763"/>
            <a:ext cx="257175" cy="930275"/>
          </a:xfrm>
          <a:custGeom>
            <a:avLst/>
            <a:gdLst>
              <a:gd name="T0" fmla="*/ 0 w 162"/>
              <a:gd name="T1" fmla="*/ 0 h 586"/>
              <a:gd name="T2" fmla="*/ 136 w 162"/>
              <a:gd name="T3" fmla="*/ 230 h 586"/>
              <a:gd name="T4" fmla="*/ 157 w 162"/>
              <a:gd name="T5" fmla="*/ 586 h 586"/>
              <a:gd name="T6" fmla="*/ 0 60000 65536"/>
              <a:gd name="T7" fmla="*/ 0 60000 65536"/>
              <a:gd name="T8" fmla="*/ 0 60000 65536"/>
              <a:gd name="T9" fmla="*/ 0 w 162"/>
              <a:gd name="T10" fmla="*/ 0 h 586"/>
              <a:gd name="T11" fmla="*/ 162 w 162"/>
              <a:gd name="T12" fmla="*/ 586 h 5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" h="586">
                <a:moveTo>
                  <a:pt x="0" y="0"/>
                </a:moveTo>
                <a:cubicBezTo>
                  <a:pt x="55" y="66"/>
                  <a:pt x="110" y="132"/>
                  <a:pt x="136" y="230"/>
                </a:cubicBezTo>
                <a:cubicBezTo>
                  <a:pt x="162" y="328"/>
                  <a:pt x="159" y="457"/>
                  <a:pt x="157" y="586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51" name="Text Box 165"/>
          <p:cNvSpPr txBox="1">
            <a:spLocks noChangeArrowheads="1"/>
          </p:cNvSpPr>
          <p:nvPr/>
        </p:nvSpPr>
        <p:spPr bwMode="auto">
          <a:xfrm>
            <a:off x="4546600" y="4071938"/>
            <a:ext cx="603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Sum</a:t>
            </a:r>
          </a:p>
        </p:txBody>
      </p:sp>
      <p:sp>
        <p:nvSpPr>
          <p:cNvPr id="127052" name="Text Box 167"/>
          <p:cNvSpPr txBox="1">
            <a:spLocks noChangeArrowheads="1"/>
          </p:cNvSpPr>
          <p:nvPr/>
        </p:nvSpPr>
        <p:spPr bwMode="auto">
          <a:xfrm>
            <a:off x="7173913" y="4035425"/>
            <a:ext cx="704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Carry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1"/>
          <p:cNvSpPr>
            <a:spLocks noChangeArrowheads="1"/>
          </p:cNvSpPr>
          <p:nvPr/>
        </p:nvSpPr>
        <p:spPr bwMode="auto">
          <a:xfrm>
            <a:off x="566738" y="1679575"/>
            <a:ext cx="7947025" cy="38401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Computing the add time (contd..)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3250" y="1765300"/>
            <a:ext cx="7869238" cy="2357438"/>
            <a:chOff x="359" y="2505"/>
            <a:chExt cx="4957" cy="148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20" y="2517"/>
              <a:ext cx="1167" cy="1467"/>
              <a:chOff x="850" y="2547"/>
              <a:chExt cx="1167" cy="1467"/>
            </a:xfrm>
          </p:grpSpPr>
          <p:sp>
            <p:nvSpPr>
              <p:cNvPr id="32810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107" y="3023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mbria" pitchFamily="18" charset="0"/>
                </a:endParaRPr>
              </a:p>
            </p:txBody>
          </p:sp>
          <p:sp>
            <p:nvSpPr>
              <p:cNvPr id="32811" name="Line 6"/>
              <p:cNvSpPr>
                <a:spLocks noChangeShapeType="1"/>
              </p:cNvSpPr>
              <p:nvPr/>
            </p:nvSpPr>
            <p:spPr bwMode="auto">
              <a:xfrm flipV="1">
                <a:off x="1319" y="2774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2" name="Line 7"/>
              <p:cNvSpPr>
                <a:spLocks noChangeShapeType="1"/>
              </p:cNvSpPr>
              <p:nvPr/>
            </p:nvSpPr>
            <p:spPr bwMode="auto">
              <a:xfrm flipV="1">
                <a:off x="1782" y="2766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3" name="Line 8"/>
              <p:cNvSpPr>
                <a:spLocks noChangeShapeType="1"/>
              </p:cNvSpPr>
              <p:nvPr/>
            </p:nvSpPr>
            <p:spPr bwMode="auto">
              <a:xfrm flipV="1">
                <a:off x="1553" y="3585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4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978" y="31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5" name="Text Box 10"/>
              <p:cNvSpPr txBox="1">
                <a:spLocks noChangeArrowheads="1"/>
              </p:cNvSpPr>
              <p:nvPr/>
            </p:nvSpPr>
            <p:spPr bwMode="auto">
              <a:xfrm>
                <a:off x="1234" y="2565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x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6" name="Text Box 11"/>
              <p:cNvSpPr txBox="1">
                <a:spLocks noChangeArrowheads="1"/>
              </p:cNvSpPr>
              <p:nvPr/>
            </p:nvSpPr>
            <p:spPr bwMode="auto">
              <a:xfrm>
                <a:off x="1705" y="2547"/>
                <a:ext cx="22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y</a:t>
                </a:r>
                <a:r>
                  <a:rPr lang="en-US" i="1" baseline="-25000">
                    <a:latin typeface="Cambria" pitchFamily="18" charset="0"/>
                  </a:rPr>
                  <a:t>0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7" name="Text Box 12"/>
              <p:cNvSpPr txBox="1">
                <a:spLocks noChangeArrowheads="1"/>
              </p:cNvSpPr>
              <p:nvPr/>
            </p:nvSpPr>
            <p:spPr bwMode="auto">
              <a:xfrm>
                <a:off x="1475" y="3783"/>
                <a:ext cx="22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latin typeface="Cambria" pitchFamily="18" charset="0"/>
                  </a:rPr>
                  <a:t>s</a:t>
                </a:r>
                <a:r>
                  <a:rPr lang="en-US" i="1" baseline="-25000">
                    <a:latin typeface="Cambria" pitchFamily="18" charset="0"/>
                  </a:rPr>
                  <a:t>2</a:t>
                </a:r>
                <a:endParaRPr lang="en-US" i="1">
                  <a:latin typeface="Cambria" pitchFamily="18" charset="0"/>
                </a:endParaRPr>
              </a:p>
            </p:txBody>
          </p:sp>
          <p:sp>
            <p:nvSpPr>
              <p:cNvPr id="32818" name="Text Box 13"/>
              <p:cNvSpPr txBox="1">
                <a:spLocks noChangeArrowheads="1"/>
              </p:cNvSpPr>
              <p:nvPr/>
            </p:nvSpPr>
            <p:spPr bwMode="auto">
              <a:xfrm>
                <a:off x="1414" y="3173"/>
                <a:ext cx="3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ambria" pitchFamily="18" charset="0"/>
                  </a:rPr>
                  <a:t>FA</a:t>
                </a:r>
              </a:p>
            </p:txBody>
          </p:sp>
        </p:grpSp>
        <p:sp>
          <p:nvSpPr>
            <p:cNvPr id="32776" name="Text Box 14"/>
            <p:cNvSpPr txBox="1">
              <a:spLocks noChangeArrowheads="1"/>
            </p:cNvSpPr>
            <p:nvPr/>
          </p:nvSpPr>
          <p:spPr bwMode="auto">
            <a:xfrm>
              <a:off x="4256" y="2516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77" name="Text Box 15"/>
            <p:cNvSpPr txBox="1">
              <a:spLocks noChangeArrowheads="1"/>
            </p:cNvSpPr>
            <p:nvPr/>
          </p:nvSpPr>
          <p:spPr bwMode="auto">
            <a:xfrm>
              <a:off x="4727" y="2518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78" name="Rectangle 16"/>
            <p:cNvSpPr>
              <a:spLocks noChangeAspect="1" noChangeArrowheads="1"/>
            </p:cNvSpPr>
            <p:nvPr/>
          </p:nvSpPr>
          <p:spPr bwMode="auto">
            <a:xfrm>
              <a:off x="2946" y="2981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779" name="Line 17"/>
            <p:cNvSpPr>
              <a:spLocks noChangeShapeType="1"/>
            </p:cNvSpPr>
            <p:nvPr/>
          </p:nvSpPr>
          <p:spPr bwMode="auto">
            <a:xfrm flipV="1">
              <a:off x="3158" y="273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8"/>
            <p:cNvSpPr>
              <a:spLocks noChangeShapeType="1"/>
            </p:cNvSpPr>
            <p:nvPr/>
          </p:nvSpPr>
          <p:spPr bwMode="auto">
            <a:xfrm flipV="1">
              <a:off x="3621" y="2724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 flipV="1">
              <a:off x="3392" y="3543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rot="5400000" flipH="1" flipV="1">
              <a:off x="2817" y="314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Text Box 21"/>
            <p:cNvSpPr txBox="1">
              <a:spLocks noChangeArrowheads="1"/>
            </p:cNvSpPr>
            <p:nvPr/>
          </p:nvSpPr>
          <p:spPr bwMode="auto">
            <a:xfrm>
              <a:off x="3073" y="2523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4" name="Text Box 22"/>
            <p:cNvSpPr txBox="1">
              <a:spLocks noChangeArrowheads="1"/>
            </p:cNvSpPr>
            <p:nvPr/>
          </p:nvSpPr>
          <p:spPr bwMode="auto">
            <a:xfrm>
              <a:off x="3544" y="2505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5" name="Text Box 23"/>
            <p:cNvSpPr txBox="1">
              <a:spLocks noChangeArrowheads="1"/>
            </p:cNvSpPr>
            <p:nvPr/>
          </p:nvSpPr>
          <p:spPr bwMode="auto">
            <a:xfrm>
              <a:off x="3314" y="3741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1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6" name="Text Box 24"/>
            <p:cNvSpPr txBox="1">
              <a:spLocks noChangeArrowheads="1"/>
            </p:cNvSpPr>
            <p:nvPr/>
          </p:nvSpPr>
          <p:spPr bwMode="auto">
            <a:xfrm>
              <a:off x="3253" y="3131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787" name="Text Box 25"/>
            <p:cNvSpPr txBox="1">
              <a:spLocks noChangeArrowheads="1"/>
            </p:cNvSpPr>
            <p:nvPr/>
          </p:nvSpPr>
          <p:spPr bwMode="auto">
            <a:xfrm>
              <a:off x="2730" y="3214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2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88" name="Rectangle 26"/>
            <p:cNvSpPr>
              <a:spLocks noChangeAspect="1" noChangeArrowheads="1"/>
            </p:cNvSpPr>
            <p:nvPr/>
          </p:nvSpPr>
          <p:spPr bwMode="auto">
            <a:xfrm>
              <a:off x="4129" y="2974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789" name="Line 27"/>
            <p:cNvSpPr>
              <a:spLocks noChangeShapeType="1"/>
            </p:cNvSpPr>
            <p:nvPr/>
          </p:nvSpPr>
          <p:spPr bwMode="auto">
            <a:xfrm flipV="1">
              <a:off x="4341" y="2725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28"/>
            <p:cNvSpPr>
              <a:spLocks noChangeShapeType="1"/>
            </p:cNvSpPr>
            <p:nvPr/>
          </p:nvSpPr>
          <p:spPr bwMode="auto">
            <a:xfrm flipV="1">
              <a:off x="4804" y="2717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9"/>
            <p:cNvSpPr>
              <a:spLocks noChangeShapeType="1"/>
            </p:cNvSpPr>
            <p:nvPr/>
          </p:nvSpPr>
          <p:spPr bwMode="auto">
            <a:xfrm flipV="1">
              <a:off x="4575" y="353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30"/>
            <p:cNvSpPr>
              <a:spLocks noChangeShapeType="1"/>
            </p:cNvSpPr>
            <p:nvPr/>
          </p:nvSpPr>
          <p:spPr bwMode="auto">
            <a:xfrm rot="5400000" flipH="1" flipV="1">
              <a:off x="4000" y="313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31"/>
            <p:cNvSpPr>
              <a:spLocks noChangeShapeType="1"/>
            </p:cNvSpPr>
            <p:nvPr/>
          </p:nvSpPr>
          <p:spPr bwMode="auto">
            <a:xfrm rot="5400000" flipH="1" flipV="1">
              <a:off x="5175" y="312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32"/>
            <p:cNvSpPr txBox="1">
              <a:spLocks noChangeArrowheads="1"/>
            </p:cNvSpPr>
            <p:nvPr/>
          </p:nvSpPr>
          <p:spPr bwMode="auto">
            <a:xfrm>
              <a:off x="4497" y="3734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5" name="Text Box 33"/>
            <p:cNvSpPr txBox="1">
              <a:spLocks noChangeArrowheads="1"/>
            </p:cNvSpPr>
            <p:nvPr/>
          </p:nvSpPr>
          <p:spPr bwMode="auto">
            <a:xfrm>
              <a:off x="4436" y="3124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796" name="Text Box 34"/>
            <p:cNvSpPr txBox="1">
              <a:spLocks noChangeArrowheads="1"/>
            </p:cNvSpPr>
            <p:nvPr/>
          </p:nvSpPr>
          <p:spPr bwMode="auto">
            <a:xfrm>
              <a:off x="3878" y="3206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1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7" name="Text Box 35"/>
            <p:cNvSpPr txBox="1">
              <a:spLocks noChangeArrowheads="1"/>
            </p:cNvSpPr>
            <p:nvPr/>
          </p:nvSpPr>
          <p:spPr bwMode="auto">
            <a:xfrm>
              <a:off x="1542" y="324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3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8" name="Text Box 36"/>
            <p:cNvSpPr txBox="1">
              <a:spLocks noChangeArrowheads="1"/>
            </p:cNvSpPr>
            <p:nvPr/>
          </p:nvSpPr>
          <p:spPr bwMode="auto">
            <a:xfrm>
              <a:off x="5088" y="319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799" name="Rectangle 37"/>
            <p:cNvSpPr>
              <a:spLocks noChangeAspect="1" noChangeArrowheads="1"/>
            </p:cNvSpPr>
            <p:nvPr/>
          </p:nvSpPr>
          <p:spPr bwMode="auto">
            <a:xfrm>
              <a:off x="616" y="3007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32800" name="Line 38"/>
            <p:cNvSpPr>
              <a:spLocks noChangeShapeType="1"/>
            </p:cNvSpPr>
            <p:nvPr/>
          </p:nvSpPr>
          <p:spPr bwMode="auto">
            <a:xfrm flipV="1">
              <a:off x="828" y="2758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9"/>
            <p:cNvSpPr>
              <a:spLocks noChangeShapeType="1"/>
            </p:cNvSpPr>
            <p:nvPr/>
          </p:nvSpPr>
          <p:spPr bwMode="auto">
            <a:xfrm flipV="1">
              <a:off x="1291" y="275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40"/>
            <p:cNvSpPr>
              <a:spLocks noChangeShapeType="1"/>
            </p:cNvSpPr>
            <p:nvPr/>
          </p:nvSpPr>
          <p:spPr bwMode="auto">
            <a:xfrm flipV="1">
              <a:off x="1062" y="356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41"/>
            <p:cNvSpPr>
              <a:spLocks noChangeShapeType="1"/>
            </p:cNvSpPr>
            <p:nvPr/>
          </p:nvSpPr>
          <p:spPr bwMode="auto">
            <a:xfrm rot="5400000" flipH="1" flipV="1">
              <a:off x="487" y="317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Text Box 42"/>
            <p:cNvSpPr txBox="1">
              <a:spLocks noChangeArrowheads="1"/>
            </p:cNvSpPr>
            <p:nvPr/>
          </p:nvSpPr>
          <p:spPr bwMode="auto">
            <a:xfrm>
              <a:off x="743" y="2549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x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5" name="Text Box 43"/>
            <p:cNvSpPr txBox="1">
              <a:spLocks noChangeArrowheads="1"/>
            </p:cNvSpPr>
            <p:nvPr/>
          </p:nvSpPr>
          <p:spPr bwMode="auto">
            <a:xfrm>
              <a:off x="1214" y="2531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y</a:t>
              </a:r>
              <a:r>
                <a:rPr lang="en-US" i="1" baseline="-25000">
                  <a:latin typeface="Cambria" pitchFamily="18" charset="0"/>
                </a:rPr>
                <a:t>0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6" name="Text Box 44"/>
            <p:cNvSpPr txBox="1">
              <a:spLocks noChangeArrowheads="1"/>
            </p:cNvSpPr>
            <p:nvPr/>
          </p:nvSpPr>
          <p:spPr bwMode="auto">
            <a:xfrm>
              <a:off x="984" y="3747"/>
              <a:ext cx="2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s</a:t>
              </a:r>
              <a:r>
                <a:rPr lang="en-US" i="1" baseline="-25000">
                  <a:latin typeface="Cambria" pitchFamily="18" charset="0"/>
                </a:rPr>
                <a:t>3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7" name="Text Box 45"/>
            <p:cNvSpPr txBox="1">
              <a:spLocks noChangeArrowheads="1"/>
            </p:cNvSpPr>
            <p:nvPr/>
          </p:nvSpPr>
          <p:spPr bwMode="auto">
            <a:xfrm>
              <a:off x="923" y="3157"/>
              <a:ext cx="30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mbria" pitchFamily="18" charset="0"/>
                </a:rPr>
                <a:t>FA</a:t>
              </a:r>
            </a:p>
          </p:txBody>
        </p:sp>
        <p:sp>
          <p:nvSpPr>
            <p:cNvPr id="32808" name="Text Box 46"/>
            <p:cNvSpPr txBox="1">
              <a:spLocks noChangeArrowheads="1"/>
            </p:cNvSpPr>
            <p:nvPr/>
          </p:nvSpPr>
          <p:spPr bwMode="auto">
            <a:xfrm>
              <a:off x="370" y="3253"/>
              <a:ext cx="22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Cambria" pitchFamily="18" charset="0"/>
                </a:rPr>
                <a:t>c</a:t>
              </a:r>
              <a:r>
                <a:rPr lang="en-US" i="1" baseline="-25000">
                  <a:latin typeface="Cambria" pitchFamily="18" charset="0"/>
                </a:rPr>
                <a:t>4</a:t>
              </a:r>
              <a:endParaRPr lang="en-US" i="1">
                <a:latin typeface="Cambria" pitchFamily="18" charset="0"/>
              </a:endParaRPr>
            </a:p>
          </p:txBody>
        </p:sp>
        <p:sp>
          <p:nvSpPr>
            <p:cNvPr id="32809" name="Text Box 47"/>
            <p:cNvSpPr txBox="1">
              <a:spLocks noChangeArrowheads="1"/>
            </p:cNvSpPr>
            <p:nvPr/>
          </p:nvSpPr>
          <p:spPr bwMode="auto">
            <a:xfrm>
              <a:off x="4623" y="3817"/>
              <a:ext cx="11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-25000">
                <a:latin typeface="Cambria" pitchFamily="18" charset="0"/>
              </a:endParaRPr>
            </a:p>
          </p:txBody>
        </p:sp>
      </p:grpSp>
      <p:sp>
        <p:nvSpPr>
          <p:cNvPr id="32772" name="Text Box 48"/>
          <p:cNvSpPr txBox="1">
            <a:spLocks noChangeArrowheads="1"/>
          </p:cNvSpPr>
          <p:nvPr/>
        </p:nvSpPr>
        <p:spPr bwMode="auto">
          <a:xfrm>
            <a:off x="2160588" y="1281113"/>
            <a:ext cx="47069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Cascade of 4 Full Adders, or a 4-bit adder</a:t>
            </a:r>
          </a:p>
        </p:txBody>
      </p:sp>
      <p:sp>
        <p:nvSpPr>
          <p:cNvPr id="32773" name="Text Box 49"/>
          <p:cNvSpPr txBox="1">
            <a:spLocks noChangeArrowheads="1"/>
          </p:cNvSpPr>
          <p:nvPr/>
        </p:nvSpPr>
        <p:spPr bwMode="auto">
          <a:xfrm>
            <a:off x="1701800" y="4222750"/>
            <a:ext cx="5997575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0</a:t>
            </a:r>
            <a:r>
              <a:rPr lang="en-US">
                <a:latin typeface="Cambria" pitchFamily="18" charset="0"/>
              </a:rPr>
              <a:t> available after 1 gate delays,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1</a:t>
            </a:r>
            <a:r>
              <a:rPr lang="en-US">
                <a:latin typeface="Cambria" pitchFamily="18" charset="0"/>
              </a:rPr>
              <a:t> available after 2 gate delays.</a:t>
            </a:r>
          </a:p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1</a:t>
            </a:r>
            <a:r>
              <a:rPr lang="en-US">
                <a:latin typeface="Cambria" pitchFamily="18" charset="0"/>
              </a:rPr>
              <a:t> available after 3 gate delays,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2</a:t>
            </a:r>
            <a:r>
              <a:rPr lang="en-US">
                <a:latin typeface="Cambria" pitchFamily="18" charset="0"/>
              </a:rPr>
              <a:t> available after 4 gate delays.</a:t>
            </a:r>
          </a:p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2</a:t>
            </a:r>
            <a:r>
              <a:rPr lang="en-US">
                <a:latin typeface="Cambria" pitchFamily="18" charset="0"/>
              </a:rPr>
              <a:t> available after 5 gate delays,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3</a:t>
            </a:r>
            <a:r>
              <a:rPr lang="en-US">
                <a:latin typeface="Cambria" pitchFamily="18" charset="0"/>
              </a:rPr>
              <a:t> available after 6 gate delays.</a:t>
            </a:r>
          </a:p>
          <a:p>
            <a:pPr>
              <a:buFontTx/>
              <a:buChar char="•"/>
            </a:pP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3</a:t>
            </a:r>
            <a:r>
              <a:rPr lang="en-US">
                <a:latin typeface="Cambria" pitchFamily="18" charset="0"/>
              </a:rPr>
              <a:t> available after 7 gate delays,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4</a:t>
            </a:r>
            <a:r>
              <a:rPr lang="en-US">
                <a:latin typeface="Cambria" pitchFamily="18" charset="0"/>
              </a:rPr>
              <a:t> available after 8 gate delays.</a:t>
            </a:r>
          </a:p>
        </p:txBody>
      </p:sp>
      <p:sp>
        <p:nvSpPr>
          <p:cNvPr id="32774" name="Text Box 52"/>
          <p:cNvSpPr txBox="1">
            <a:spLocks noChangeArrowheads="1"/>
          </p:cNvSpPr>
          <p:nvPr/>
        </p:nvSpPr>
        <p:spPr bwMode="auto">
          <a:xfrm>
            <a:off x="1481138" y="5522913"/>
            <a:ext cx="6165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For an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-bit adder,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s</a:t>
            </a:r>
            <a:r>
              <a:rPr lang="en-US" i="1" baseline="-25000">
                <a:latin typeface="Cambria" pitchFamily="18" charset="0"/>
              </a:rPr>
              <a:t>n-1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is available after </a:t>
            </a:r>
            <a:r>
              <a:rPr lang="en-US" i="1">
                <a:latin typeface="Cambria" pitchFamily="18" charset="0"/>
              </a:rPr>
              <a:t>2n-1</a:t>
            </a:r>
            <a:r>
              <a:rPr lang="en-US">
                <a:latin typeface="Comic Sans MS" pitchFamily="66" charset="0"/>
              </a:rPr>
              <a:t> gate delays</a:t>
            </a:r>
          </a:p>
          <a:p>
            <a:r>
              <a:rPr lang="en-US">
                <a:latin typeface="Cambria" pitchFamily="18" charset="0"/>
              </a:rPr>
              <a:t>                                   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n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is available after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2n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gate delays</a:t>
            </a:r>
            <a:r>
              <a:rPr lang="en-US">
                <a:latin typeface="Cambri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396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Fast addition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325" y="1155700"/>
            <a:ext cx="23844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Recall the equations: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55900" y="1525588"/>
          <a:ext cx="3208338" cy="1100137"/>
        </p:xfrm>
        <a:graphic>
          <a:graphicData uri="http://schemas.openxmlformats.org/presentationml/2006/ole">
            <p:oleObj spid="_x0000_s9218" name="Equation" r:id="rId4" imgW="1333440" imgH="457200" progId="Equation.3">
              <p:embed/>
            </p:oleObj>
          </a:graphicData>
        </a:graphic>
      </p:graphicFrame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889000" y="2689225"/>
            <a:ext cx="3895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Second equation can be written as: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924175" y="3103563"/>
          <a:ext cx="2952750" cy="501650"/>
        </p:xfrm>
        <a:graphic>
          <a:graphicData uri="http://schemas.openxmlformats.org/presentationml/2006/ole">
            <p:oleObj spid="_x0000_s9219" name="Equation" r:id="rId5" imgW="1346040" imgH="228600" progId="Equation.3">
              <p:embed/>
            </p:oleObj>
          </a:graphicData>
        </a:graphic>
      </p:graphicFrame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971550" y="3738563"/>
            <a:ext cx="1670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We can write: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705100" y="4033838"/>
          <a:ext cx="3509963" cy="825500"/>
        </p:xfrm>
        <a:graphic>
          <a:graphicData uri="http://schemas.openxmlformats.org/presentationml/2006/ole">
            <p:oleObj spid="_x0000_s9220" name="Equation" r:id="rId6" imgW="1942920" imgH="457200" progId="Equation.3">
              <p:embed/>
            </p:oleObj>
          </a:graphicData>
        </a:graphic>
      </p:graphicFrame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992188" y="5160963"/>
            <a:ext cx="70421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G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ambria" pitchFamily="18" charset="0"/>
              </a:rPr>
              <a:t> 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is called generate function and</a:t>
            </a:r>
            <a:r>
              <a:rPr lang="en-US">
                <a:solidFill>
                  <a:srgbClr val="CC3300"/>
                </a:solidFill>
                <a:latin typeface="Cambria" pitchFamily="18" charset="0"/>
              </a:rPr>
              <a:t>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P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ambria" pitchFamily="18" charset="0"/>
              </a:rPr>
              <a:t> 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is called propagate function</a:t>
            </a:r>
          </a:p>
          <a:p>
            <a:endParaRPr lang="en-US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1006475" y="5449888"/>
            <a:ext cx="7324725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G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and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P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are computed only from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x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ambria" pitchFamily="18" charset="0"/>
              </a:rPr>
              <a:t> 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and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y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and not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c</a:t>
            </a:r>
            <a:r>
              <a:rPr lang="en-US" i="1" baseline="-25000">
                <a:solidFill>
                  <a:srgbClr val="CC3300"/>
                </a:solidFill>
                <a:latin typeface="Cambria" pitchFamily="18" charset="0"/>
              </a:rPr>
              <a:t>i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, thus they can </a:t>
            </a:r>
          </a:p>
          <a:p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be computed in one gate delay after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X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and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Y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 are applied to the </a:t>
            </a:r>
          </a:p>
          <a:p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inputs of an </a:t>
            </a:r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n</a:t>
            </a:r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-bit adder.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Carry </a:t>
            </a:r>
            <a:r>
              <a:rPr lang="en-US" dirty="0" err="1"/>
              <a:t>lookahead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76325" y="1246188"/>
          <a:ext cx="7162800" cy="3128962"/>
        </p:xfrm>
        <a:graphic>
          <a:graphicData uri="http://schemas.openxmlformats.org/presentationml/2006/ole">
            <p:oleObj spid="_x0000_s10242" name="Claris Equation" r:id="rId4" imgW="3606800" imgH="1574800" progId="">
              <p:embed/>
            </p:oleObj>
          </a:graphicData>
        </a:graphic>
      </p:graphicFrame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741363" y="4418013"/>
            <a:ext cx="7704137" cy="2014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All carries can be obtained 3 gate delays after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X, Y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and</a:t>
            </a:r>
            <a:r>
              <a:rPr lang="en-US">
                <a:latin typeface="Cambria" pitchFamily="18" charset="0"/>
              </a:rPr>
              <a:t>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0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are applied.</a:t>
            </a:r>
          </a:p>
          <a:p>
            <a:r>
              <a:rPr lang="en-US">
                <a:latin typeface="Comic Sans MS" pitchFamily="66" charset="0"/>
              </a:rPr>
              <a:t>      -One gate delay for </a:t>
            </a:r>
            <a:r>
              <a:rPr lang="en-US" i="1">
                <a:latin typeface="Cambria" pitchFamily="18" charset="0"/>
              </a:rPr>
              <a:t>P</a:t>
            </a:r>
            <a:r>
              <a:rPr lang="en-US" i="1" baseline="-25000">
                <a:latin typeface="Cambria" pitchFamily="18" charset="0"/>
              </a:rPr>
              <a:t>i</a:t>
            </a:r>
            <a:r>
              <a:rPr lang="en-US">
                <a:latin typeface="Comic Sans MS" pitchFamily="66" charset="0"/>
              </a:rPr>
              <a:t> and </a:t>
            </a:r>
            <a:r>
              <a:rPr lang="en-US" i="1">
                <a:latin typeface="Cambria" pitchFamily="18" charset="0"/>
              </a:rPr>
              <a:t>G</a:t>
            </a:r>
            <a:r>
              <a:rPr lang="en-US" i="1" baseline="-25000">
                <a:latin typeface="Cambria" pitchFamily="18" charset="0"/>
              </a:rPr>
              <a:t>i</a:t>
            </a:r>
            <a:endParaRPr lang="en-US" i="1">
              <a:latin typeface="Cambria" pitchFamily="18" charset="0"/>
            </a:endParaRPr>
          </a:p>
          <a:p>
            <a:r>
              <a:rPr lang="en-US" i="1">
                <a:latin typeface="Cambria" pitchFamily="18" charset="0"/>
              </a:rPr>
              <a:t>       -</a:t>
            </a:r>
            <a:r>
              <a:rPr lang="en-US">
                <a:latin typeface="Comic Sans MS" pitchFamily="66" charset="0"/>
              </a:rPr>
              <a:t>Two gate delays in the AND-OR circuit for</a:t>
            </a:r>
            <a:r>
              <a:rPr lang="en-US" i="1">
                <a:latin typeface="Cambria" pitchFamily="18" charset="0"/>
              </a:rPr>
              <a:t> c</a:t>
            </a:r>
            <a:r>
              <a:rPr lang="en-US" i="1" baseline="-25000">
                <a:latin typeface="Cambria" pitchFamily="18" charset="0"/>
              </a:rPr>
              <a:t>i+1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All sums can be obtained 1 gate delay after the carries are computed.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Independent of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, </a:t>
            </a:r>
            <a:r>
              <a:rPr lang="en-US" i="1">
                <a:latin typeface="Cambria" pitchFamily="18" charset="0"/>
              </a:rPr>
              <a:t>n</a:t>
            </a:r>
            <a:r>
              <a:rPr lang="en-US">
                <a:latin typeface="Comic Sans MS" pitchFamily="66" charset="0"/>
              </a:rPr>
              <a:t>-bit addition requires only 4 gate delays.</a:t>
            </a:r>
          </a:p>
          <a:p>
            <a:pPr>
              <a:buFontTx/>
              <a:buChar char="•"/>
            </a:pPr>
            <a:r>
              <a:rPr lang="en-US">
                <a:latin typeface="Comic Sans MS" pitchFamily="66" charset="0"/>
              </a:rPr>
              <a:t>This is called </a:t>
            </a:r>
            <a:r>
              <a:rPr lang="en-US" u="sng">
                <a:solidFill>
                  <a:srgbClr val="CC3300"/>
                </a:solidFill>
                <a:latin typeface="Comic Sans MS" pitchFamily="66" charset="0"/>
              </a:rPr>
              <a:t>Carry Lookahead</a:t>
            </a:r>
            <a:r>
              <a:rPr lang="en-US">
                <a:latin typeface="Comic Sans MS" pitchFamily="66" charset="0"/>
              </a:rPr>
              <a:t> adder.</a:t>
            </a:r>
          </a:p>
          <a:p>
            <a:endParaRPr 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Carry-</a:t>
            </a:r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40962" name="Rectangle 205"/>
          <p:cNvSpPr>
            <a:spLocks noChangeArrowheads="1"/>
          </p:cNvSpPr>
          <p:nvPr/>
        </p:nvSpPr>
        <p:spPr bwMode="auto">
          <a:xfrm>
            <a:off x="685800" y="1295400"/>
            <a:ext cx="6400800" cy="297180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990600" y="1447800"/>
            <a:ext cx="5921375" cy="2667000"/>
            <a:chOff x="936625" y="1458913"/>
            <a:chExt cx="4560888" cy="1725612"/>
          </a:xfrm>
        </p:grpSpPr>
        <p:sp>
          <p:nvSpPr>
            <p:cNvPr id="41014" name="Freeform 4"/>
            <p:cNvSpPr>
              <a:spLocks/>
            </p:cNvSpPr>
            <p:nvPr/>
          </p:nvSpPr>
          <p:spPr bwMode="auto">
            <a:xfrm>
              <a:off x="4051300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2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Freeform 5"/>
            <p:cNvSpPr>
              <a:spLocks/>
            </p:cNvSpPr>
            <p:nvPr/>
          </p:nvSpPr>
          <p:spPr bwMode="auto">
            <a:xfrm>
              <a:off x="4051300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15 h 22"/>
                <a:gd name="T4" fmla="*/ 38 w 38"/>
                <a:gd name="T5" fmla="*/ 22 h 22"/>
                <a:gd name="T6" fmla="*/ 38 w 38"/>
                <a:gd name="T7" fmla="*/ 15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15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Freeform 6"/>
            <p:cNvSpPr>
              <a:spLocks/>
            </p:cNvSpPr>
            <p:nvPr/>
          </p:nvSpPr>
          <p:spPr bwMode="auto">
            <a:xfrm>
              <a:off x="4111625" y="1998663"/>
              <a:ext cx="95250" cy="850900"/>
            </a:xfrm>
            <a:custGeom>
              <a:avLst/>
              <a:gdLst>
                <a:gd name="T0" fmla="*/ 0 w 8"/>
                <a:gd name="T1" fmla="*/ 0 h 71"/>
                <a:gd name="T2" fmla="*/ 8 w 8"/>
                <a:gd name="T3" fmla="*/ 0 h 71"/>
                <a:gd name="T4" fmla="*/ 8 w 8"/>
                <a:gd name="T5" fmla="*/ 71 h 71"/>
                <a:gd name="T6" fmla="*/ 0 60000 65536"/>
                <a:gd name="T7" fmla="*/ 0 60000 65536"/>
                <a:gd name="T8" fmla="*/ 0 60000 65536"/>
                <a:gd name="T9" fmla="*/ 0 w 8"/>
                <a:gd name="T10" fmla="*/ 0 h 71"/>
                <a:gd name="T11" fmla="*/ 8 w 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1">
                  <a:moveTo>
                    <a:pt x="0" y="0"/>
                  </a:moveTo>
                  <a:lnTo>
                    <a:pt x="8" y="0"/>
                  </a:lnTo>
                  <a:lnTo>
                    <a:pt x="8" y="7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Freeform 7"/>
            <p:cNvSpPr>
              <a:spLocks/>
            </p:cNvSpPr>
            <p:nvPr/>
          </p:nvSpPr>
          <p:spPr bwMode="auto">
            <a:xfrm>
              <a:off x="3057525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2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8"/>
            <p:cNvSpPr>
              <a:spLocks/>
            </p:cNvSpPr>
            <p:nvPr/>
          </p:nvSpPr>
          <p:spPr bwMode="auto">
            <a:xfrm>
              <a:off x="3057525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15 h 22"/>
                <a:gd name="T4" fmla="*/ 38 w 38"/>
                <a:gd name="T5" fmla="*/ 22 h 22"/>
                <a:gd name="T6" fmla="*/ 38 w 38"/>
                <a:gd name="T7" fmla="*/ 15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15"/>
                  </a:lnTo>
                  <a:lnTo>
                    <a:pt x="38" y="22"/>
                  </a:lnTo>
                  <a:lnTo>
                    <a:pt x="38" y="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Freeform 9"/>
            <p:cNvSpPr>
              <a:spLocks/>
            </p:cNvSpPr>
            <p:nvPr/>
          </p:nvSpPr>
          <p:spPr bwMode="auto">
            <a:xfrm>
              <a:off x="3117850" y="1998663"/>
              <a:ext cx="95250" cy="838200"/>
            </a:xfrm>
            <a:custGeom>
              <a:avLst/>
              <a:gdLst>
                <a:gd name="T0" fmla="*/ 0 w 8"/>
                <a:gd name="T1" fmla="*/ 0 h 70"/>
                <a:gd name="T2" fmla="*/ 8 w 8"/>
                <a:gd name="T3" fmla="*/ 0 h 70"/>
                <a:gd name="T4" fmla="*/ 8 w 8"/>
                <a:gd name="T5" fmla="*/ 70 h 70"/>
                <a:gd name="T6" fmla="*/ 0 60000 65536"/>
                <a:gd name="T7" fmla="*/ 0 60000 65536"/>
                <a:gd name="T8" fmla="*/ 0 60000 65536"/>
                <a:gd name="T9" fmla="*/ 0 w 8"/>
                <a:gd name="T10" fmla="*/ 0 h 70"/>
                <a:gd name="T11" fmla="*/ 8 w 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0">
                  <a:moveTo>
                    <a:pt x="0" y="0"/>
                  </a:moveTo>
                  <a:lnTo>
                    <a:pt x="8" y="0"/>
                  </a:lnTo>
                  <a:lnTo>
                    <a:pt x="8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10"/>
            <p:cNvSpPr>
              <a:spLocks/>
            </p:cNvSpPr>
            <p:nvPr/>
          </p:nvSpPr>
          <p:spPr bwMode="auto">
            <a:xfrm>
              <a:off x="2062163" y="1974850"/>
              <a:ext cx="49212" cy="34925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2 h 3"/>
                <a:gd name="T4" fmla="*/ 4 w 4"/>
                <a:gd name="T5" fmla="*/ 3 h 3"/>
                <a:gd name="T6" fmla="*/ 4 w 4"/>
                <a:gd name="T7" fmla="*/ 2 h 3"/>
                <a:gd name="T8" fmla="*/ 4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4" y="0"/>
                  </a:moveTo>
                  <a:lnTo>
                    <a:pt x="0" y="2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Freeform 11"/>
            <p:cNvSpPr>
              <a:spLocks/>
            </p:cNvSpPr>
            <p:nvPr/>
          </p:nvSpPr>
          <p:spPr bwMode="auto">
            <a:xfrm>
              <a:off x="2062163" y="1974850"/>
              <a:ext cx="49212" cy="34925"/>
            </a:xfrm>
            <a:custGeom>
              <a:avLst/>
              <a:gdLst>
                <a:gd name="T0" fmla="*/ 31 w 31"/>
                <a:gd name="T1" fmla="*/ 0 h 22"/>
                <a:gd name="T2" fmla="*/ 0 w 31"/>
                <a:gd name="T3" fmla="*/ 15 h 22"/>
                <a:gd name="T4" fmla="*/ 31 w 31"/>
                <a:gd name="T5" fmla="*/ 22 h 22"/>
                <a:gd name="T6" fmla="*/ 31 w 31"/>
                <a:gd name="T7" fmla="*/ 15 h 22"/>
                <a:gd name="T8" fmla="*/ 31 w 31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2"/>
                <a:gd name="T17" fmla="*/ 31 w 31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2">
                  <a:moveTo>
                    <a:pt x="31" y="0"/>
                  </a:moveTo>
                  <a:lnTo>
                    <a:pt x="0" y="15"/>
                  </a:lnTo>
                  <a:lnTo>
                    <a:pt x="31" y="22"/>
                  </a:lnTo>
                  <a:lnTo>
                    <a:pt x="31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12"/>
            <p:cNvSpPr>
              <a:spLocks/>
            </p:cNvSpPr>
            <p:nvPr/>
          </p:nvSpPr>
          <p:spPr bwMode="auto">
            <a:xfrm>
              <a:off x="2122488" y="1998663"/>
              <a:ext cx="96837" cy="838200"/>
            </a:xfrm>
            <a:custGeom>
              <a:avLst/>
              <a:gdLst>
                <a:gd name="T0" fmla="*/ 0 w 8"/>
                <a:gd name="T1" fmla="*/ 0 h 70"/>
                <a:gd name="T2" fmla="*/ 8 w 8"/>
                <a:gd name="T3" fmla="*/ 0 h 70"/>
                <a:gd name="T4" fmla="*/ 8 w 8"/>
                <a:gd name="T5" fmla="*/ 70 h 70"/>
                <a:gd name="T6" fmla="*/ 0 60000 65536"/>
                <a:gd name="T7" fmla="*/ 0 60000 65536"/>
                <a:gd name="T8" fmla="*/ 0 60000 65536"/>
                <a:gd name="T9" fmla="*/ 0 w 8"/>
                <a:gd name="T10" fmla="*/ 0 h 70"/>
                <a:gd name="T11" fmla="*/ 8 w 8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0">
                  <a:moveTo>
                    <a:pt x="0" y="0"/>
                  </a:moveTo>
                  <a:lnTo>
                    <a:pt x="8" y="0"/>
                  </a:lnTo>
                  <a:lnTo>
                    <a:pt x="8" y="7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Freeform 13"/>
            <p:cNvSpPr>
              <a:spLocks/>
            </p:cNvSpPr>
            <p:nvPr/>
          </p:nvSpPr>
          <p:spPr bwMode="auto">
            <a:xfrm>
              <a:off x="1595438" y="2778125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Freeform 14"/>
            <p:cNvSpPr>
              <a:spLocks/>
            </p:cNvSpPr>
            <p:nvPr/>
          </p:nvSpPr>
          <p:spPr bwMode="auto">
            <a:xfrm>
              <a:off x="1595438" y="2778125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8 w 15"/>
                <a:gd name="T3" fmla="*/ 45 h 45"/>
                <a:gd name="T4" fmla="*/ 15 w 15"/>
                <a:gd name="T5" fmla="*/ 0 h 45"/>
                <a:gd name="T6" fmla="*/ 8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8" y="4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15"/>
            <p:cNvSpPr>
              <a:spLocks noChangeShapeType="1"/>
            </p:cNvSpPr>
            <p:nvPr/>
          </p:nvSpPr>
          <p:spPr bwMode="auto">
            <a:xfrm flipV="1">
              <a:off x="1608138" y="2166938"/>
              <a:ext cx="1587" cy="611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Freeform 16"/>
            <p:cNvSpPr>
              <a:spLocks/>
            </p:cNvSpPr>
            <p:nvPr/>
          </p:nvSpPr>
          <p:spPr bwMode="auto">
            <a:xfrm>
              <a:off x="1882775" y="2249488"/>
              <a:ext cx="36513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Freeform 17"/>
            <p:cNvSpPr>
              <a:spLocks/>
            </p:cNvSpPr>
            <p:nvPr/>
          </p:nvSpPr>
          <p:spPr bwMode="auto">
            <a:xfrm>
              <a:off x="1882775" y="2249488"/>
              <a:ext cx="36513" cy="73025"/>
            </a:xfrm>
            <a:custGeom>
              <a:avLst/>
              <a:gdLst>
                <a:gd name="T0" fmla="*/ 0 w 23"/>
                <a:gd name="T1" fmla="*/ 0 h 46"/>
                <a:gd name="T2" fmla="*/ 15 w 23"/>
                <a:gd name="T3" fmla="*/ 46 h 46"/>
                <a:gd name="T4" fmla="*/ 23 w 23"/>
                <a:gd name="T5" fmla="*/ 0 h 46"/>
                <a:gd name="T6" fmla="*/ 15 w 23"/>
                <a:gd name="T7" fmla="*/ 0 h 46"/>
                <a:gd name="T8" fmla="*/ 0 w 2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6"/>
                <a:gd name="T17" fmla="*/ 23 w 2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6">
                  <a:moveTo>
                    <a:pt x="0" y="0"/>
                  </a:moveTo>
                  <a:lnTo>
                    <a:pt x="15" y="46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18"/>
            <p:cNvSpPr>
              <a:spLocks noChangeShapeType="1"/>
            </p:cNvSpPr>
            <p:nvPr/>
          </p:nvSpPr>
          <p:spPr bwMode="auto">
            <a:xfrm flipV="1">
              <a:off x="1906588" y="2166938"/>
              <a:ext cx="1587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Freeform 19"/>
            <p:cNvSpPr>
              <a:spLocks/>
            </p:cNvSpPr>
            <p:nvPr/>
          </p:nvSpPr>
          <p:spPr bwMode="auto">
            <a:xfrm>
              <a:off x="1739900" y="2778125"/>
              <a:ext cx="34925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Freeform 20"/>
            <p:cNvSpPr>
              <a:spLocks/>
            </p:cNvSpPr>
            <p:nvPr/>
          </p:nvSpPr>
          <p:spPr bwMode="auto">
            <a:xfrm>
              <a:off x="1739900" y="2778125"/>
              <a:ext cx="34925" cy="71438"/>
            </a:xfrm>
            <a:custGeom>
              <a:avLst/>
              <a:gdLst>
                <a:gd name="T0" fmla="*/ 0 w 22"/>
                <a:gd name="T1" fmla="*/ 0 h 45"/>
                <a:gd name="T2" fmla="*/ 7 w 22"/>
                <a:gd name="T3" fmla="*/ 45 h 45"/>
                <a:gd name="T4" fmla="*/ 22 w 22"/>
                <a:gd name="T5" fmla="*/ 0 h 45"/>
                <a:gd name="T6" fmla="*/ 7 w 22"/>
                <a:gd name="T7" fmla="*/ 0 h 45"/>
                <a:gd name="T8" fmla="*/ 0 w 2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5"/>
                <a:gd name="T17" fmla="*/ 22 w 2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5">
                  <a:moveTo>
                    <a:pt x="0" y="0"/>
                  </a:moveTo>
                  <a:lnTo>
                    <a:pt x="7" y="45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21"/>
            <p:cNvSpPr>
              <a:spLocks noChangeShapeType="1"/>
            </p:cNvSpPr>
            <p:nvPr/>
          </p:nvSpPr>
          <p:spPr bwMode="auto">
            <a:xfrm flipV="1">
              <a:off x="1751013" y="2166938"/>
              <a:ext cx="1587" cy="611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Freeform 22"/>
            <p:cNvSpPr>
              <a:spLocks/>
            </p:cNvSpPr>
            <p:nvPr/>
          </p:nvSpPr>
          <p:spPr bwMode="auto">
            <a:xfrm>
              <a:off x="2590800" y="2765425"/>
              <a:ext cx="23813" cy="84138"/>
            </a:xfrm>
            <a:custGeom>
              <a:avLst/>
              <a:gdLst>
                <a:gd name="T0" fmla="*/ 0 w 2"/>
                <a:gd name="T1" fmla="*/ 0 h 7"/>
                <a:gd name="T2" fmla="*/ 1 w 2"/>
                <a:gd name="T3" fmla="*/ 7 h 7"/>
                <a:gd name="T4" fmla="*/ 2 w 2"/>
                <a:gd name="T5" fmla="*/ 0 h 7"/>
                <a:gd name="T6" fmla="*/ 1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Freeform 23"/>
            <p:cNvSpPr>
              <a:spLocks/>
            </p:cNvSpPr>
            <p:nvPr/>
          </p:nvSpPr>
          <p:spPr bwMode="auto">
            <a:xfrm>
              <a:off x="2590800" y="2765425"/>
              <a:ext cx="23813" cy="84138"/>
            </a:xfrm>
            <a:custGeom>
              <a:avLst/>
              <a:gdLst>
                <a:gd name="T0" fmla="*/ 0 w 15"/>
                <a:gd name="T1" fmla="*/ 0 h 53"/>
                <a:gd name="T2" fmla="*/ 7 w 15"/>
                <a:gd name="T3" fmla="*/ 53 h 53"/>
                <a:gd name="T4" fmla="*/ 15 w 15"/>
                <a:gd name="T5" fmla="*/ 0 h 53"/>
                <a:gd name="T6" fmla="*/ 7 w 15"/>
                <a:gd name="T7" fmla="*/ 0 h 53"/>
                <a:gd name="T8" fmla="*/ 0 w 15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53"/>
                <a:gd name="T17" fmla="*/ 15 w 15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53">
                  <a:moveTo>
                    <a:pt x="0" y="0"/>
                  </a:moveTo>
                  <a:lnTo>
                    <a:pt x="7" y="5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24"/>
            <p:cNvSpPr>
              <a:spLocks noChangeShapeType="1"/>
            </p:cNvSpPr>
            <p:nvPr/>
          </p:nvSpPr>
          <p:spPr bwMode="auto">
            <a:xfrm flipV="1">
              <a:off x="2601913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Freeform 25"/>
            <p:cNvSpPr>
              <a:spLocks/>
            </p:cNvSpPr>
            <p:nvPr/>
          </p:nvSpPr>
          <p:spPr bwMode="auto">
            <a:xfrm>
              <a:off x="2889250" y="2249488"/>
              <a:ext cx="23813" cy="73025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Freeform 26"/>
            <p:cNvSpPr>
              <a:spLocks/>
            </p:cNvSpPr>
            <p:nvPr/>
          </p:nvSpPr>
          <p:spPr bwMode="auto">
            <a:xfrm>
              <a:off x="2889250" y="2249488"/>
              <a:ext cx="23813" cy="73025"/>
            </a:xfrm>
            <a:custGeom>
              <a:avLst/>
              <a:gdLst>
                <a:gd name="T0" fmla="*/ 0 w 15"/>
                <a:gd name="T1" fmla="*/ 0 h 46"/>
                <a:gd name="T2" fmla="*/ 8 w 15"/>
                <a:gd name="T3" fmla="*/ 46 h 46"/>
                <a:gd name="T4" fmla="*/ 15 w 15"/>
                <a:gd name="T5" fmla="*/ 0 h 46"/>
                <a:gd name="T6" fmla="*/ 8 w 15"/>
                <a:gd name="T7" fmla="*/ 0 h 46"/>
                <a:gd name="T8" fmla="*/ 0 w 15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6"/>
                <a:gd name="T17" fmla="*/ 15 w 1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6">
                  <a:moveTo>
                    <a:pt x="0" y="0"/>
                  </a:moveTo>
                  <a:lnTo>
                    <a:pt x="8" y="46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Line 27"/>
            <p:cNvSpPr>
              <a:spLocks noChangeShapeType="1"/>
            </p:cNvSpPr>
            <p:nvPr/>
          </p:nvSpPr>
          <p:spPr bwMode="auto">
            <a:xfrm flipV="1">
              <a:off x="2901950" y="2166938"/>
              <a:ext cx="158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Freeform 28"/>
            <p:cNvSpPr>
              <a:spLocks/>
            </p:cNvSpPr>
            <p:nvPr/>
          </p:nvSpPr>
          <p:spPr bwMode="auto">
            <a:xfrm>
              <a:off x="2733675" y="2765425"/>
              <a:ext cx="36513" cy="84138"/>
            </a:xfrm>
            <a:custGeom>
              <a:avLst/>
              <a:gdLst>
                <a:gd name="T0" fmla="*/ 0 w 3"/>
                <a:gd name="T1" fmla="*/ 0 h 7"/>
                <a:gd name="T2" fmla="*/ 1 w 3"/>
                <a:gd name="T3" fmla="*/ 7 h 7"/>
                <a:gd name="T4" fmla="*/ 3 w 3"/>
                <a:gd name="T5" fmla="*/ 0 h 7"/>
                <a:gd name="T6" fmla="*/ 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Freeform 29"/>
            <p:cNvSpPr>
              <a:spLocks/>
            </p:cNvSpPr>
            <p:nvPr/>
          </p:nvSpPr>
          <p:spPr bwMode="auto">
            <a:xfrm>
              <a:off x="2733675" y="2765425"/>
              <a:ext cx="36513" cy="84138"/>
            </a:xfrm>
            <a:custGeom>
              <a:avLst/>
              <a:gdLst>
                <a:gd name="T0" fmla="*/ 0 w 23"/>
                <a:gd name="T1" fmla="*/ 0 h 53"/>
                <a:gd name="T2" fmla="*/ 8 w 23"/>
                <a:gd name="T3" fmla="*/ 53 h 53"/>
                <a:gd name="T4" fmla="*/ 23 w 23"/>
                <a:gd name="T5" fmla="*/ 0 h 53"/>
                <a:gd name="T6" fmla="*/ 8 w 23"/>
                <a:gd name="T7" fmla="*/ 0 h 53"/>
                <a:gd name="T8" fmla="*/ 0 w 2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3"/>
                <a:gd name="T17" fmla="*/ 23 w 2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3">
                  <a:moveTo>
                    <a:pt x="0" y="0"/>
                  </a:moveTo>
                  <a:lnTo>
                    <a:pt x="8" y="53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Line 30"/>
            <p:cNvSpPr>
              <a:spLocks noChangeShapeType="1"/>
            </p:cNvSpPr>
            <p:nvPr/>
          </p:nvSpPr>
          <p:spPr bwMode="auto">
            <a:xfrm flipV="1">
              <a:off x="2746375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Freeform 31"/>
            <p:cNvSpPr>
              <a:spLocks/>
            </p:cNvSpPr>
            <p:nvPr/>
          </p:nvSpPr>
          <p:spPr bwMode="auto">
            <a:xfrm>
              <a:off x="3597275" y="2765425"/>
              <a:ext cx="23813" cy="84138"/>
            </a:xfrm>
            <a:custGeom>
              <a:avLst/>
              <a:gdLst>
                <a:gd name="T0" fmla="*/ 0 w 2"/>
                <a:gd name="T1" fmla="*/ 0 h 7"/>
                <a:gd name="T2" fmla="*/ 1 w 2"/>
                <a:gd name="T3" fmla="*/ 7 h 7"/>
                <a:gd name="T4" fmla="*/ 2 w 2"/>
                <a:gd name="T5" fmla="*/ 0 h 7"/>
                <a:gd name="T6" fmla="*/ 1 w 2"/>
                <a:gd name="T7" fmla="*/ 0 h 7"/>
                <a:gd name="T8" fmla="*/ 0 w 2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0" y="0"/>
                  </a:moveTo>
                  <a:lnTo>
                    <a:pt x="1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Freeform 32"/>
            <p:cNvSpPr>
              <a:spLocks/>
            </p:cNvSpPr>
            <p:nvPr/>
          </p:nvSpPr>
          <p:spPr bwMode="auto">
            <a:xfrm>
              <a:off x="3597275" y="2765425"/>
              <a:ext cx="23813" cy="84138"/>
            </a:xfrm>
            <a:custGeom>
              <a:avLst/>
              <a:gdLst>
                <a:gd name="T0" fmla="*/ 0 w 15"/>
                <a:gd name="T1" fmla="*/ 0 h 53"/>
                <a:gd name="T2" fmla="*/ 7 w 15"/>
                <a:gd name="T3" fmla="*/ 53 h 53"/>
                <a:gd name="T4" fmla="*/ 15 w 15"/>
                <a:gd name="T5" fmla="*/ 0 h 53"/>
                <a:gd name="T6" fmla="*/ 7 w 15"/>
                <a:gd name="T7" fmla="*/ 0 h 53"/>
                <a:gd name="T8" fmla="*/ 0 w 15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53"/>
                <a:gd name="T17" fmla="*/ 15 w 15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53">
                  <a:moveTo>
                    <a:pt x="0" y="0"/>
                  </a:moveTo>
                  <a:lnTo>
                    <a:pt x="7" y="5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3" name="Line 33"/>
            <p:cNvSpPr>
              <a:spLocks noChangeShapeType="1"/>
            </p:cNvSpPr>
            <p:nvPr/>
          </p:nvSpPr>
          <p:spPr bwMode="auto">
            <a:xfrm flipV="1">
              <a:off x="3608388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4" name="Freeform 34"/>
            <p:cNvSpPr>
              <a:spLocks/>
            </p:cNvSpPr>
            <p:nvPr/>
          </p:nvSpPr>
          <p:spPr bwMode="auto">
            <a:xfrm>
              <a:off x="3884613" y="2249488"/>
              <a:ext cx="34925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5" name="Freeform 35"/>
            <p:cNvSpPr>
              <a:spLocks/>
            </p:cNvSpPr>
            <p:nvPr/>
          </p:nvSpPr>
          <p:spPr bwMode="auto">
            <a:xfrm>
              <a:off x="3884613" y="2249488"/>
              <a:ext cx="34925" cy="73025"/>
            </a:xfrm>
            <a:custGeom>
              <a:avLst/>
              <a:gdLst>
                <a:gd name="T0" fmla="*/ 0 w 22"/>
                <a:gd name="T1" fmla="*/ 0 h 46"/>
                <a:gd name="T2" fmla="*/ 15 w 22"/>
                <a:gd name="T3" fmla="*/ 46 h 46"/>
                <a:gd name="T4" fmla="*/ 22 w 22"/>
                <a:gd name="T5" fmla="*/ 0 h 46"/>
                <a:gd name="T6" fmla="*/ 15 w 22"/>
                <a:gd name="T7" fmla="*/ 0 h 46"/>
                <a:gd name="T8" fmla="*/ 0 w 2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6"/>
                <a:gd name="T17" fmla="*/ 22 w 2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6">
                  <a:moveTo>
                    <a:pt x="0" y="0"/>
                  </a:moveTo>
                  <a:lnTo>
                    <a:pt x="15" y="46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Line 36"/>
            <p:cNvSpPr>
              <a:spLocks noChangeShapeType="1"/>
            </p:cNvSpPr>
            <p:nvPr/>
          </p:nvSpPr>
          <p:spPr bwMode="auto">
            <a:xfrm flipV="1">
              <a:off x="3908425" y="2166938"/>
              <a:ext cx="1588" cy="82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Freeform 37"/>
            <p:cNvSpPr>
              <a:spLocks/>
            </p:cNvSpPr>
            <p:nvPr/>
          </p:nvSpPr>
          <p:spPr bwMode="auto">
            <a:xfrm>
              <a:off x="3740150" y="2765425"/>
              <a:ext cx="36513" cy="84138"/>
            </a:xfrm>
            <a:custGeom>
              <a:avLst/>
              <a:gdLst>
                <a:gd name="T0" fmla="*/ 0 w 3"/>
                <a:gd name="T1" fmla="*/ 0 h 7"/>
                <a:gd name="T2" fmla="*/ 1 w 3"/>
                <a:gd name="T3" fmla="*/ 7 h 7"/>
                <a:gd name="T4" fmla="*/ 3 w 3"/>
                <a:gd name="T5" fmla="*/ 0 h 7"/>
                <a:gd name="T6" fmla="*/ 1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1" y="7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8" name="Freeform 38"/>
            <p:cNvSpPr>
              <a:spLocks/>
            </p:cNvSpPr>
            <p:nvPr/>
          </p:nvSpPr>
          <p:spPr bwMode="auto">
            <a:xfrm>
              <a:off x="3740150" y="2765425"/>
              <a:ext cx="36513" cy="84138"/>
            </a:xfrm>
            <a:custGeom>
              <a:avLst/>
              <a:gdLst>
                <a:gd name="T0" fmla="*/ 0 w 23"/>
                <a:gd name="T1" fmla="*/ 0 h 53"/>
                <a:gd name="T2" fmla="*/ 8 w 23"/>
                <a:gd name="T3" fmla="*/ 53 h 53"/>
                <a:gd name="T4" fmla="*/ 23 w 23"/>
                <a:gd name="T5" fmla="*/ 0 h 53"/>
                <a:gd name="T6" fmla="*/ 8 w 23"/>
                <a:gd name="T7" fmla="*/ 0 h 53"/>
                <a:gd name="T8" fmla="*/ 0 w 23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53"/>
                <a:gd name="T17" fmla="*/ 23 w 23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53">
                  <a:moveTo>
                    <a:pt x="0" y="0"/>
                  </a:moveTo>
                  <a:lnTo>
                    <a:pt x="8" y="53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9" name="Line 39"/>
            <p:cNvSpPr>
              <a:spLocks noChangeShapeType="1"/>
            </p:cNvSpPr>
            <p:nvPr/>
          </p:nvSpPr>
          <p:spPr bwMode="auto">
            <a:xfrm flipV="1">
              <a:off x="3752850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0" name="Freeform 40"/>
            <p:cNvSpPr>
              <a:spLocks/>
            </p:cNvSpPr>
            <p:nvPr/>
          </p:nvSpPr>
          <p:spPr bwMode="auto">
            <a:xfrm>
              <a:off x="4578350" y="2778125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1" name="Freeform 41"/>
            <p:cNvSpPr>
              <a:spLocks/>
            </p:cNvSpPr>
            <p:nvPr/>
          </p:nvSpPr>
          <p:spPr bwMode="auto">
            <a:xfrm>
              <a:off x="4578350" y="2778125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5 w 23"/>
                <a:gd name="T3" fmla="*/ 45 h 45"/>
                <a:gd name="T4" fmla="*/ 23 w 23"/>
                <a:gd name="T5" fmla="*/ 0 h 45"/>
                <a:gd name="T6" fmla="*/ 15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5" y="45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Line 42"/>
            <p:cNvSpPr>
              <a:spLocks noChangeShapeType="1"/>
            </p:cNvSpPr>
            <p:nvPr/>
          </p:nvSpPr>
          <p:spPr bwMode="auto">
            <a:xfrm flipV="1">
              <a:off x="4602163" y="2166938"/>
              <a:ext cx="1587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Freeform 43"/>
            <p:cNvSpPr>
              <a:spLocks/>
            </p:cNvSpPr>
            <p:nvPr/>
          </p:nvSpPr>
          <p:spPr bwMode="auto">
            <a:xfrm>
              <a:off x="4878388" y="2262188"/>
              <a:ext cx="36512" cy="71437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Freeform 44"/>
            <p:cNvSpPr>
              <a:spLocks/>
            </p:cNvSpPr>
            <p:nvPr/>
          </p:nvSpPr>
          <p:spPr bwMode="auto">
            <a:xfrm>
              <a:off x="4878388" y="2262188"/>
              <a:ext cx="36512" cy="71437"/>
            </a:xfrm>
            <a:custGeom>
              <a:avLst/>
              <a:gdLst>
                <a:gd name="T0" fmla="*/ 0 w 23"/>
                <a:gd name="T1" fmla="*/ 0 h 45"/>
                <a:gd name="T2" fmla="*/ 8 w 23"/>
                <a:gd name="T3" fmla="*/ 45 h 45"/>
                <a:gd name="T4" fmla="*/ 23 w 23"/>
                <a:gd name="T5" fmla="*/ 0 h 45"/>
                <a:gd name="T6" fmla="*/ 8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8" y="45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45"/>
            <p:cNvSpPr>
              <a:spLocks noChangeShapeType="1"/>
            </p:cNvSpPr>
            <p:nvPr/>
          </p:nvSpPr>
          <p:spPr bwMode="auto">
            <a:xfrm flipV="1">
              <a:off x="4891088" y="2178050"/>
              <a:ext cx="1587" cy="71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Freeform 46"/>
            <p:cNvSpPr>
              <a:spLocks/>
            </p:cNvSpPr>
            <p:nvPr/>
          </p:nvSpPr>
          <p:spPr bwMode="auto">
            <a:xfrm>
              <a:off x="4735513" y="2778125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Freeform 47"/>
            <p:cNvSpPr>
              <a:spLocks/>
            </p:cNvSpPr>
            <p:nvPr/>
          </p:nvSpPr>
          <p:spPr bwMode="auto">
            <a:xfrm>
              <a:off x="4735513" y="2778125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7 w 15"/>
                <a:gd name="T3" fmla="*/ 45 h 45"/>
                <a:gd name="T4" fmla="*/ 15 w 15"/>
                <a:gd name="T5" fmla="*/ 0 h 45"/>
                <a:gd name="T6" fmla="*/ 7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7" y="45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Line 48"/>
            <p:cNvSpPr>
              <a:spLocks noChangeShapeType="1"/>
            </p:cNvSpPr>
            <p:nvPr/>
          </p:nvSpPr>
          <p:spPr bwMode="auto">
            <a:xfrm flipV="1">
              <a:off x="4746625" y="2166938"/>
              <a:ext cx="1588" cy="5984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Freeform 49"/>
            <p:cNvSpPr>
              <a:spLocks/>
            </p:cNvSpPr>
            <p:nvPr/>
          </p:nvSpPr>
          <p:spPr bwMode="auto">
            <a:xfrm>
              <a:off x="5057775" y="1985963"/>
              <a:ext cx="47625" cy="23812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Freeform 50"/>
            <p:cNvSpPr>
              <a:spLocks/>
            </p:cNvSpPr>
            <p:nvPr/>
          </p:nvSpPr>
          <p:spPr bwMode="auto">
            <a:xfrm>
              <a:off x="5057775" y="1985963"/>
              <a:ext cx="47625" cy="23812"/>
            </a:xfrm>
            <a:custGeom>
              <a:avLst/>
              <a:gdLst>
                <a:gd name="T0" fmla="*/ 30 w 30"/>
                <a:gd name="T1" fmla="*/ 0 h 15"/>
                <a:gd name="T2" fmla="*/ 0 w 30"/>
                <a:gd name="T3" fmla="*/ 8 h 15"/>
                <a:gd name="T4" fmla="*/ 30 w 30"/>
                <a:gd name="T5" fmla="*/ 15 h 15"/>
                <a:gd name="T6" fmla="*/ 30 w 30"/>
                <a:gd name="T7" fmla="*/ 8 h 15"/>
                <a:gd name="T8" fmla="*/ 3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30" y="0"/>
                  </a:moveTo>
                  <a:lnTo>
                    <a:pt x="0" y="8"/>
                  </a:lnTo>
                  <a:lnTo>
                    <a:pt x="30" y="15"/>
                  </a:lnTo>
                  <a:lnTo>
                    <a:pt x="3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1" name="Freeform 51"/>
            <p:cNvSpPr>
              <a:spLocks/>
            </p:cNvSpPr>
            <p:nvPr/>
          </p:nvSpPr>
          <p:spPr bwMode="auto">
            <a:xfrm>
              <a:off x="5057775" y="3005138"/>
              <a:ext cx="47625" cy="23812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2" name="Freeform 52"/>
            <p:cNvSpPr>
              <a:spLocks/>
            </p:cNvSpPr>
            <p:nvPr/>
          </p:nvSpPr>
          <p:spPr bwMode="auto">
            <a:xfrm>
              <a:off x="5057775" y="3005138"/>
              <a:ext cx="47625" cy="23812"/>
            </a:xfrm>
            <a:custGeom>
              <a:avLst/>
              <a:gdLst>
                <a:gd name="T0" fmla="*/ 30 w 30"/>
                <a:gd name="T1" fmla="*/ 0 h 15"/>
                <a:gd name="T2" fmla="*/ 0 w 30"/>
                <a:gd name="T3" fmla="*/ 8 h 15"/>
                <a:gd name="T4" fmla="*/ 30 w 30"/>
                <a:gd name="T5" fmla="*/ 15 h 15"/>
                <a:gd name="T6" fmla="*/ 30 w 30"/>
                <a:gd name="T7" fmla="*/ 8 h 15"/>
                <a:gd name="T8" fmla="*/ 30 w 3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5"/>
                <a:gd name="T17" fmla="*/ 30 w 3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5">
                  <a:moveTo>
                    <a:pt x="30" y="0"/>
                  </a:moveTo>
                  <a:lnTo>
                    <a:pt x="0" y="8"/>
                  </a:lnTo>
                  <a:lnTo>
                    <a:pt x="30" y="15"/>
                  </a:lnTo>
                  <a:lnTo>
                    <a:pt x="3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3" name="Rectangle 53"/>
            <p:cNvSpPr>
              <a:spLocks noChangeArrowheads="1"/>
            </p:cNvSpPr>
            <p:nvPr/>
          </p:nvSpPr>
          <p:spPr bwMode="auto">
            <a:xfrm>
              <a:off x="5105400" y="1998663"/>
              <a:ext cx="107950" cy="10191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064" name="Rectangle 54"/>
            <p:cNvSpPr>
              <a:spLocks noChangeArrowheads="1"/>
            </p:cNvSpPr>
            <p:nvPr/>
          </p:nvSpPr>
          <p:spPr bwMode="auto">
            <a:xfrm>
              <a:off x="2770188" y="2944813"/>
              <a:ext cx="1447067" cy="13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Nimbus Roman No9 L"/>
                </a:rPr>
                <a:t>Carry-lookahead logic</a:t>
              </a:r>
              <a:endParaRPr lang="en-US" sz="1400" b="1">
                <a:latin typeface="Cambria" pitchFamily="18" charset="0"/>
              </a:endParaRPr>
            </a:p>
          </p:txBody>
        </p:sp>
        <p:sp>
          <p:nvSpPr>
            <p:cNvPr id="41065" name="Rectangle 55"/>
            <p:cNvSpPr>
              <a:spLocks noChangeArrowheads="1"/>
            </p:cNvSpPr>
            <p:nvPr/>
          </p:nvSpPr>
          <p:spPr bwMode="auto">
            <a:xfrm>
              <a:off x="1631950" y="1938338"/>
              <a:ext cx="260522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B </a:t>
              </a:r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6" name="Rectangle 56"/>
            <p:cNvSpPr>
              <a:spLocks noChangeArrowheads="1"/>
            </p:cNvSpPr>
            <p:nvPr/>
          </p:nvSpPr>
          <p:spPr bwMode="auto">
            <a:xfrm>
              <a:off x="2625725" y="1938338"/>
              <a:ext cx="23706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</a:t>
              </a:r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 cell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67" name="Rectangle 57"/>
            <p:cNvSpPr>
              <a:spLocks noChangeArrowheads="1"/>
            </p:cNvSpPr>
            <p:nvPr/>
          </p:nvSpPr>
          <p:spPr bwMode="auto">
            <a:xfrm>
              <a:off x="3621088" y="1938338"/>
              <a:ext cx="28892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8" name="Rectangle 58"/>
            <p:cNvSpPr>
              <a:spLocks noChangeArrowheads="1"/>
            </p:cNvSpPr>
            <p:nvPr/>
          </p:nvSpPr>
          <p:spPr bwMode="auto">
            <a:xfrm>
              <a:off x="4614863" y="1938338"/>
              <a:ext cx="28892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69" name="Rectangle 59"/>
            <p:cNvSpPr>
              <a:spLocks noChangeArrowheads="1"/>
            </p:cNvSpPr>
            <p:nvPr/>
          </p:nvSpPr>
          <p:spPr bwMode="auto">
            <a:xfrm>
              <a:off x="1858963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0" name="Rectangle 60"/>
            <p:cNvSpPr>
              <a:spLocks noChangeArrowheads="1"/>
            </p:cNvSpPr>
            <p:nvPr/>
          </p:nvSpPr>
          <p:spPr bwMode="auto">
            <a:xfrm>
              <a:off x="1906588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1" name="Rectangle 61"/>
            <p:cNvSpPr>
              <a:spLocks noChangeArrowheads="1"/>
            </p:cNvSpPr>
            <p:nvPr/>
          </p:nvSpPr>
          <p:spPr bwMode="auto">
            <a:xfrm>
              <a:off x="1787525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2" name="Rectangle 62"/>
            <p:cNvSpPr>
              <a:spLocks noChangeArrowheads="1"/>
            </p:cNvSpPr>
            <p:nvPr/>
          </p:nvSpPr>
          <p:spPr bwMode="auto">
            <a:xfrm>
              <a:off x="1847850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3" name="Rectangle 63"/>
            <p:cNvSpPr>
              <a:spLocks noChangeArrowheads="1"/>
            </p:cNvSpPr>
            <p:nvPr/>
          </p:nvSpPr>
          <p:spPr bwMode="auto">
            <a:xfrm>
              <a:off x="1452563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4" name="Rectangle 64"/>
            <p:cNvSpPr>
              <a:spLocks noChangeArrowheads="1"/>
            </p:cNvSpPr>
            <p:nvPr/>
          </p:nvSpPr>
          <p:spPr bwMode="auto">
            <a:xfrm>
              <a:off x="1535113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5" name="Rectangle 65"/>
            <p:cNvSpPr>
              <a:spLocks noChangeArrowheads="1"/>
            </p:cNvSpPr>
            <p:nvPr/>
          </p:nvSpPr>
          <p:spPr bwMode="auto">
            <a:xfrm>
              <a:off x="2111375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6" name="Rectangle 66"/>
            <p:cNvSpPr>
              <a:spLocks noChangeArrowheads="1"/>
            </p:cNvSpPr>
            <p:nvPr/>
          </p:nvSpPr>
          <p:spPr bwMode="auto">
            <a:xfrm>
              <a:off x="2159000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7" name="Rectangle 67"/>
            <p:cNvSpPr>
              <a:spLocks noChangeArrowheads="1"/>
            </p:cNvSpPr>
            <p:nvPr/>
          </p:nvSpPr>
          <p:spPr bwMode="auto">
            <a:xfrm>
              <a:off x="2781300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78" name="Rectangle 68"/>
            <p:cNvSpPr>
              <a:spLocks noChangeArrowheads="1"/>
            </p:cNvSpPr>
            <p:nvPr/>
          </p:nvSpPr>
          <p:spPr bwMode="auto">
            <a:xfrm>
              <a:off x="2854325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79" name="Rectangle 69"/>
            <p:cNvSpPr>
              <a:spLocks noChangeArrowheads="1"/>
            </p:cNvSpPr>
            <p:nvPr/>
          </p:nvSpPr>
          <p:spPr bwMode="auto">
            <a:xfrm>
              <a:off x="2459038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0" name="Rectangle 70"/>
            <p:cNvSpPr>
              <a:spLocks noChangeArrowheads="1"/>
            </p:cNvSpPr>
            <p:nvPr/>
          </p:nvSpPr>
          <p:spPr bwMode="auto">
            <a:xfrm>
              <a:off x="2530475" y="2670175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1" name="Rectangle 71"/>
            <p:cNvSpPr>
              <a:spLocks noChangeArrowheads="1"/>
            </p:cNvSpPr>
            <p:nvPr/>
          </p:nvSpPr>
          <p:spPr bwMode="auto">
            <a:xfrm>
              <a:off x="3105150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2" name="Rectangle 72"/>
            <p:cNvSpPr>
              <a:spLocks noChangeArrowheads="1"/>
            </p:cNvSpPr>
            <p:nvPr/>
          </p:nvSpPr>
          <p:spPr bwMode="auto">
            <a:xfrm>
              <a:off x="3152775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3" name="Rectangle 73"/>
            <p:cNvSpPr>
              <a:spLocks noChangeArrowheads="1"/>
            </p:cNvSpPr>
            <p:nvPr/>
          </p:nvSpPr>
          <p:spPr bwMode="auto">
            <a:xfrm>
              <a:off x="2865438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4" name="Rectangle 74"/>
            <p:cNvSpPr>
              <a:spLocks noChangeArrowheads="1"/>
            </p:cNvSpPr>
            <p:nvPr/>
          </p:nvSpPr>
          <p:spPr bwMode="auto">
            <a:xfrm>
              <a:off x="2901950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5" name="Rectangle 75"/>
            <p:cNvSpPr>
              <a:spLocks noChangeArrowheads="1"/>
            </p:cNvSpPr>
            <p:nvPr/>
          </p:nvSpPr>
          <p:spPr bwMode="auto">
            <a:xfrm>
              <a:off x="3452813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6" name="Rectangle 76"/>
            <p:cNvSpPr>
              <a:spLocks noChangeArrowheads="1"/>
            </p:cNvSpPr>
            <p:nvPr/>
          </p:nvSpPr>
          <p:spPr bwMode="auto">
            <a:xfrm>
              <a:off x="3536950" y="26701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87" name="Rectangle 77"/>
            <p:cNvSpPr>
              <a:spLocks noChangeArrowheads="1"/>
            </p:cNvSpPr>
            <p:nvPr/>
          </p:nvSpPr>
          <p:spPr bwMode="auto">
            <a:xfrm>
              <a:off x="4111625" y="18192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8" name="Rectangle 78"/>
            <p:cNvSpPr>
              <a:spLocks noChangeArrowheads="1"/>
            </p:cNvSpPr>
            <p:nvPr/>
          </p:nvSpPr>
          <p:spPr bwMode="auto">
            <a:xfrm>
              <a:off x="4159250" y="1879600"/>
              <a:ext cx="4445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89" name="Rectangle 79"/>
            <p:cNvSpPr>
              <a:spLocks noChangeArrowheads="1"/>
            </p:cNvSpPr>
            <p:nvPr/>
          </p:nvSpPr>
          <p:spPr bwMode="auto">
            <a:xfrm>
              <a:off x="3787775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0" name="Rectangle 80"/>
            <p:cNvSpPr>
              <a:spLocks noChangeArrowheads="1"/>
            </p:cNvSpPr>
            <p:nvPr/>
          </p:nvSpPr>
          <p:spPr bwMode="auto">
            <a:xfrm>
              <a:off x="3860800" y="26701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1" name="Rectangle 81"/>
            <p:cNvSpPr>
              <a:spLocks noChangeArrowheads="1"/>
            </p:cNvSpPr>
            <p:nvPr/>
          </p:nvSpPr>
          <p:spPr bwMode="auto">
            <a:xfrm>
              <a:off x="3871913" y="23098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2" name="Rectangle 82"/>
            <p:cNvSpPr>
              <a:spLocks noChangeArrowheads="1"/>
            </p:cNvSpPr>
            <p:nvPr/>
          </p:nvSpPr>
          <p:spPr bwMode="auto">
            <a:xfrm>
              <a:off x="3908425" y="23701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3" name="Rectangle 83"/>
            <p:cNvSpPr>
              <a:spLocks noChangeArrowheads="1"/>
            </p:cNvSpPr>
            <p:nvPr/>
          </p:nvSpPr>
          <p:spPr bwMode="auto">
            <a:xfrm>
              <a:off x="4459288" y="2597150"/>
              <a:ext cx="92603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4" name="Rectangle 84"/>
            <p:cNvSpPr>
              <a:spLocks noChangeArrowheads="1"/>
            </p:cNvSpPr>
            <p:nvPr/>
          </p:nvSpPr>
          <p:spPr bwMode="auto">
            <a:xfrm>
              <a:off x="4530725" y="26574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5" name="Rectangle 85"/>
            <p:cNvSpPr>
              <a:spLocks noChangeArrowheads="1"/>
            </p:cNvSpPr>
            <p:nvPr/>
          </p:nvSpPr>
          <p:spPr bwMode="auto">
            <a:xfrm>
              <a:off x="5405438" y="190182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6" name="Rectangle 86"/>
            <p:cNvSpPr>
              <a:spLocks noChangeArrowheads="1"/>
            </p:cNvSpPr>
            <p:nvPr/>
          </p:nvSpPr>
          <p:spPr bwMode="auto">
            <a:xfrm>
              <a:off x="5453063" y="19637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097" name="Rectangle 87"/>
            <p:cNvSpPr>
              <a:spLocks noChangeArrowheads="1"/>
            </p:cNvSpPr>
            <p:nvPr/>
          </p:nvSpPr>
          <p:spPr bwMode="auto">
            <a:xfrm>
              <a:off x="4794250" y="2597150"/>
              <a:ext cx="79021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8" name="Rectangle 88"/>
            <p:cNvSpPr>
              <a:spLocks noChangeArrowheads="1"/>
            </p:cNvSpPr>
            <p:nvPr/>
          </p:nvSpPr>
          <p:spPr bwMode="auto">
            <a:xfrm>
              <a:off x="4854575" y="2657475"/>
              <a:ext cx="65440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099" name="Rectangle 89"/>
            <p:cNvSpPr>
              <a:spLocks noChangeArrowheads="1"/>
            </p:cNvSpPr>
            <p:nvPr/>
          </p:nvSpPr>
          <p:spPr bwMode="auto">
            <a:xfrm>
              <a:off x="4867275" y="232251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0" name="Rectangle 90"/>
            <p:cNvSpPr>
              <a:spLocks noChangeArrowheads="1"/>
            </p:cNvSpPr>
            <p:nvPr/>
          </p:nvSpPr>
          <p:spPr bwMode="auto">
            <a:xfrm>
              <a:off x="4902200" y="23828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1" name="Line 91"/>
            <p:cNvSpPr>
              <a:spLocks noChangeShapeType="1"/>
            </p:cNvSpPr>
            <p:nvPr/>
          </p:nvSpPr>
          <p:spPr bwMode="auto">
            <a:xfrm flipH="1">
              <a:off x="5213350" y="1998663"/>
              <a:ext cx="14446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Rectangle 92"/>
            <p:cNvSpPr>
              <a:spLocks noChangeArrowheads="1"/>
            </p:cNvSpPr>
            <p:nvPr/>
          </p:nvSpPr>
          <p:spPr bwMode="auto">
            <a:xfrm>
              <a:off x="5165725" y="1614488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3" name="Freeform 93"/>
            <p:cNvSpPr>
              <a:spLocks/>
            </p:cNvSpPr>
            <p:nvPr/>
          </p:nvSpPr>
          <p:spPr bwMode="auto">
            <a:xfrm>
              <a:off x="1055688" y="1974850"/>
              <a:ext cx="60325" cy="3492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1 h 3"/>
                <a:gd name="T4" fmla="*/ 5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Freeform 94"/>
            <p:cNvSpPr>
              <a:spLocks/>
            </p:cNvSpPr>
            <p:nvPr/>
          </p:nvSpPr>
          <p:spPr bwMode="auto">
            <a:xfrm>
              <a:off x="1055688" y="1974850"/>
              <a:ext cx="60325" cy="34925"/>
            </a:xfrm>
            <a:custGeom>
              <a:avLst/>
              <a:gdLst>
                <a:gd name="T0" fmla="*/ 38 w 38"/>
                <a:gd name="T1" fmla="*/ 0 h 22"/>
                <a:gd name="T2" fmla="*/ 0 w 38"/>
                <a:gd name="T3" fmla="*/ 7 h 22"/>
                <a:gd name="T4" fmla="*/ 38 w 38"/>
                <a:gd name="T5" fmla="*/ 22 h 22"/>
                <a:gd name="T6" fmla="*/ 38 w 38"/>
                <a:gd name="T7" fmla="*/ 7 h 22"/>
                <a:gd name="T8" fmla="*/ 38 w 38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22"/>
                <a:gd name="T17" fmla="*/ 38 w 38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22">
                  <a:moveTo>
                    <a:pt x="38" y="0"/>
                  </a:moveTo>
                  <a:lnTo>
                    <a:pt x="0" y="7"/>
                  </a:lnTo>
                  <a:lnTo>
                    <a:pt x="38" y="22"/>
                  </a:lnTo>
                  <a:lnTo>
                    <a:pt x="38" y="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Freeform 95"/>
            <p:cNvSpPr>
              <a:spLocks/>
            </p:cNvSpPr>
            <p:nvPr/>
          </p:nvSpPr>
          <p:spPr bwMode="auto">
            <a:xfrm>
              <a:off x="1116013" y="1985963"/>
              <a:ext cx="336550" cy="1031875"/>
            </a:xfrm>
            <a:custGeom>
              <a:avLst/>
              <a:gdLst>
                <a:gd name="T0" fmla="*/ 0 w 28"/>
                <a:gd name="T1" fmla="*/ 0 h 86"/>
                <a:gd name="T2" fmla="*/ 15 w 28"/>
                <a:gd name="T3" fmla="*/ 0 h 86"/>
                <a:gd name="T4" fmla="*/ 15 w 28"/>
                <a:gd name="T5" fmla="*/ 86 h 86"/>
                <a:gd name="T6" fmla="*/ 28 w 28"/>
                <a:gd name="T7" fmla="*/ 86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86"/>
                <a:gd name="T14" fmla="*/ 28 w 28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86">
                  <a:moveTo>
                    <a:pt x="0" y="0"/>
                  </a:moveTo>
                  <a:lnTo>
                    <a:pt x="15" y="0"/>
                  </a:lnTo>
                  <a:lnTo>
                    <a:pt x="15" y="86"/>
                  </a:lnTo>
                  <a:lnTo>
                    <a:pt x="28" y="8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Rectangle 96"/>
            <p:cNvSpPr>
              <a:spLocks noChangeArrowheads="1"/>
            </p:cNvSpPr>
            <p:nvPr/>
          </p:nvSpPr>
          <p:spPr bwMode="auto">
            <a:xfrm>
              <a:off x="936625" y="1878013"/>
              <a:ext cx="59265" cy="119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1200">
                <a:latin typeface="Cambria" pitchFamily="18" charset="0"/>
              </a:endParaRPr>
            </a:p>
          </p:txBody>
        </p:sp>
        <p:sp>
          <p:nvSpPr>
            <p:cNvPr id="41107" name="Rectangle 97"/>
            <p:cNvSpPr>
              <a:spLocks noChangeArrowheads="1"/>
            </p:cNvSpPr>
            <p:nvPr/>
          </p:nvSpPr>
          <p:spPr bwMode="auto">
            <a:xfrm>
              <a:off x="984250" y="19510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08" name="Freeform 98"/>
            <p:cNvSpPr>
              <a:spLocks/>
            </p:cNvSpPr>
            <p:nvPr/>
          </p:nvSpPr>
          <p:spPr bwMode="auto">
            <a:xfrm>
              <a:off x="3632200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9" name="Freeform 99"/>
            <p:cNvSpPr>
              <a:spLocks/>
            </p:cNvSpPr>
            <p:nvPr/>
          </p:nvSpPr>
          <p:spPr bwMode="auto">
            <a:xfrm>
              <a:off x="3632200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8 w 23"/>
                <a:gd name="T3" fmla="*/ 45 h 45"/>
                <a:gd name="T4" fmla="*/ 23 w 23"/>
                <a:gd name="T5" fmla="*/ 0 h 45"/>
                <a:gd name="T6" fmla="*/ 8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8" y="45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0" name="Line 100"/>
            <p:cNvSpPr>
              <a:spLocks noChangeShapeType="1"/>
            </p:cNvSpPr>
            <p:nvPr/>
          </p:nvSpPr>
          <p:spPr bwMode="auto">
            <a:xfrm flipV="1">
              <a:off x="3644900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1" name="Freeform 101"/>
            <p:cNvSpPr>
              <a:spLocks/>
            </p:cNvSpPr>
            <p:nvPr/>
          </p:nvSpPr>
          <p:spPr bwMode="auto">
            <a:xfrm>
              <a:off x="3835400" y="1758950"/>
              <a:ext cx="25400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2" name="Freeform 102"/>
            <p:cNvSpPr>
              <a:spLocks/>
            </p:cNvSpPr>
            <p:nvPr/>
          </p:nvSpPr>
          <p:spPr bwMode="auto">
            <a:xfrm>
              <a:off x="3835400" y="1758950"/>
              <a:ext cx="25400" cy="71438"/>
            </a:xfrm>
            <a:custGeom>
              <a:avLst/>
              <a:gdLst>
                <a:gd name="T0" fmla="*/ 0 w 16"/>
                <a:gd name="T1" fmla="*/ 0 h 45"/>
                <a:gd name="T2" fmla="*/ 8 w 16"/>
                <a:gd name="T3" fmla="*/ 45 h 45"/>
                <a:gd name="T4" fmla="*/ 16 w 16"/>
                <a:gd name="T5" fmla="*/ 0 h 45"/>
                <a:gd name="T6" fmla="*/ 8 w 16"/>
                <a:gd name="T7" fmla="*/ 0 h 45"/>
                <a:gd name="T8" fmla="*/ 0 w 16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5"/>
                <a:gd name="T17" fmla="*/ 16 w 16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5">
                  <a:moveTo>
                    <a:pt x="0" y="0"/>
                  </a:moveTo>
                  <a:lnTo>
                    <a:pt x="8" y="45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3" name="Line 103"/>
            <p:cNvSpPr>
              <a:spLocks noChangeShapeType="1"/>
            </p:cNvSpPr>
            <p:nvPr/>
          </p:nvSpPr>
          <p:spPr bwMode="auto">
            <a:xfrm flipV="1">
              <a:off x="3848100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4" name="Rectangle 104"/>
            <p:cNvSpPr>
              <a:spLocks noChangeArrowheads="1"/>
            </p:cNvSpPr>
            <p:nvPr/>
          </p:nvSpPr>
          <p:spPr bwMode="auto">
            <a:xfrm>
              <a:off x="360838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5" name="Rectangle 105"/>
            <p:cNvSpPr>
              <a:spLocks noChangeArrowheads="1"/>
            </p:cNvSpPr>
            <p:nvPr/>
          </p:nvSpPr>
          <p:spPr bwMode="auto">
            <a:xfrm>
              <a:off x="365601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6" name="Rectangle 106"/>
            <p:cNvSpPr>
              <a:spLocks noChangeArrowheads="1"/>
            </p:cNvSpPr>
            <p:nvPr/>
          </p:nvSpPr>
          <p:spPr bwMode="auto">
            <a:xfrm>
              <a:off x="3800475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7" name="Rectangle 107"/>
            <p:cNvSpPr>
              <a:spLocks noChangeArrowheads="1"/>
            </p:cNvSpPr>
            <p:nvPr/>
          </p:nvSpPr>
          <p:spPr bwMode="auto">
            <a:xfrm>
              <a:off x="3848100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18" name="Freeform 108"/>
            <p:cNvSpPr>
              <a:spLocks/>
            </p:cNvSpPr>
            <p:nvPr/>
          </p:nvSpPr>
          <p:spPr bwMode="auto">
            <a:xfrm>
              <a:off x="1643063" y="1758950"/>
              <a:ext cx="23812" cy="7143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9" name="Freeform 109"/>
            <p:cNvSpPr>
              <a:spLocks/>
            </p:cNvSpPr>
            <p:nvPr/>
          </p:nvSpPr>
          <p:spPr bwMode="auto">
            <a:xfrm>
              <a:off x="1643063" y="1758950"/>
              <a:ext cx="23812" cy="71438"/>
            </a:xfrm>
            <a:custGeom>
              <a:avLst/>
              <a:gdLst>
                <a:gd name="T0" fmla="*/ 0 w 15"/>
                <a:gd name="T1" fmla="*/ 0 h 45"/>
                <a:gd name="T2" fmla="*/ 8 w 15"/>
                <a:gd name="T3" fmla="*/ 45 h 45"/>
                <a:gd name="T4" fmla="*/ 15 w 15"/>
                <a:gd name="T5" fmla="*/ 0 h 45"/>
                <a:gd name="T6" fmla="*/ 8 w 15"/>
                <a:gd name="T7" fmla="*/ 0 h 45"/>
                <a:gd name="T8" fmla="*/ 0 w 15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45"/>
                <a:gd name="T17" fmla="*/ 15 w 15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45">
                  <a:moveTo>
                    <a:pt x="0" y="0"/>
                  </a:moveTo>
                  <a:lnTo>
                    <a:pt x="8" y="45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0" name="Line 110"/>
            <p:cNvSpPr>
              <a:spLocks noChangeShapeType="1"/>
            </p:cNvSpPr>
            <p:nvPr/>
          </p:nvSpPr>
          <p:spPr bwMode="auto">
            <a:xfrm flipV="1">
              <a:off x="1655763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1" name="Freeform 111"/>
            <p:cNvSpPr>
              <a:spLocks/>
            </p:cNvSpPr>
            <p:nvPr/>
          </p:nvSpPr>
          <p:spPr bwMode="auto">
            <a:xfrm>
              <a:off x="1835150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2" name="Freeform 112"/>
            <p:cNvSpPr>
              <a:spLocks/>
            </p:cNvSpPr>
            <p:nvPr/>
          </p:nvSpPr>
          <p:spPr bwMode="auto">
            <a:xfrm>
              <a:off x="1835150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5 w 23"/>
                <a:gd name="T3" fmla="*/ 45 h 45"/>
                <a:gd name="T4" fmla="*/ 23 w 23"/>
                <a:gd name="T5" fmla="*/ 0 h 45"/>
                <a:gd name="T6" fmla="*/ 15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5" y="45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3" name="Line 113"/>
            <p:cNvSpPr>
              <a:spLocks noChangeShapeType="1"/>
            </p:cNvSpPr>
            <p:nvPr/>
          </p:nvSpPr>
          <p:spPr bwMode="auto">
            <a:xfrm flipV="1">
              <a:off x="1858963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4" name="Rectangle 114"/>
            <p:cNvSpPr>
              <a:spLocks noChangeArrowheads="1"/>
            </p:cNvSpPr>
            <p:nvPr/>
          </p:nvSpPr>
          <p:spPr bwMode="auto">
            <a:xfrm>
              <a:off x="160813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5" name="Rectangle 115"/>
            <p:cNvSpPr>
              <a:spLocks noChangeArrowheads="1"/>
            </p:cNvSpPr>
            <p:nvPr/>
          </p:nvSpPr>
          <p:spPr bwMode="auto">
            <a:xfrm>
              <a:off x="165576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6" name="Rectangle 116"/>
            <p:cNvSpPr>
              <a:spLocks noChangeArrowheads="1"/>
            </p:cNvSpPr>
            <p:nvPr/>
          </p:nvSpPr>
          <p:spPr bwMode="auto">
            <a:xfrm>
              <a:off x="1811338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7" name="Rectangle 117"/>
            <p:cNvSpPr>
              <a:spLocks noChangeArrowheads="1"/>
            </p:cNvSpPr>
            <p:nvPr/>
          </p:nvSpPr>
          <p:spPr bwMode="auto">
            <a:xfrm>
              <a:off x="1858963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28" name="Freeform 118"/>
            <p:cNvSpPr>
              <a:spLocks/>
            </p:cNvSpPr>
            <p:nvPr/>
          </p:nvSpPr>
          <p:spPr bwMode="auto">
            <a:xfrm>
              <a:off x="2638425" y="1758950"/>
              <a:ext cx="34925" cy="7143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9" name="Freeform 119"/>
            <p:cNvSpPr>
              <a:spLocks/>
            </p:cNvSpPr>
            <p:nvPr/>
          </p:nvSpPr>
          <p:spPr bwMode="auto">
            <a:xfrm>
              <a:off x="2638425" y="1758950"/>
              <a:ext cx="34925" cy="71438"/>
            </a:xfrm>
            <a:custGeom>
              <a:avLst/>
              <a:gdLst>
                <a:gd name="T0" fmla="*/ 0 w 22"/>
                <a:gd name="T1" fmla="*/ 0 h 45"/>
                <a:gd name="T2" fmla="*/ 7 w 22"/>
                <a:gd name="T3" fmla="*/ 45 h 45"/>
                <a:gd name="T4" fmla="*/ 22 w 22"/>
                <a:gd name="T5" fmla="*/ 0 h 45"/>
                <a:gd name="T6" fmla="*/ 7 w 22"/>
                <a:gd name="T7" fmla="*/ 0 h 45"/>
                <a:gd name="T8" fmla="*/ 0 w 2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5"/>
                <a:gd name="T17" fmla="*/ 22 w 22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5">
                  <a:moveTo>
                    <a:pt x="0" y="0"/>
                  </a:moveTo>
                  <a:lnTo>
                    <a:pt x="7" y="45"/>
                  </a:lnTo>
                  <a:lnTo>
                    <a:pt x="22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0" name="Line 120"/>
            <p:cNvSpPr>
              <a:spLocks noChangeShapeType="1"/>
            </p:cNvSpPr>
            <p:nvPr/>
          </p:nvSpPr>
          <p:spPr bwMode="auto">
            <a:xfrm flipV="1">
              <a:off x="2649538" y="1638300"/>
              <a:ext cx="1587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1" name="Freeform 121"/>
            <p:cNvSpPr>
              <a:spLocks/>
            </p:cNvSpPr>
            <p:nvPr/>
          </p:nvSpPr>
          <p:spPr bwMode="auto">
            <a:xfrm>
              <a:off x="2828925" y="1758950"/>
              <a:ext cx="36513" cy="7143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2" name="Freeform 122"/>
            <p:cNvSpPr>
              <a:spLocks/>
            </p:cNvSpPr>
            <p:nvPr/>
          </p:nvSpPr>
          <p:spPr bwMode="auto">
            <a:xfrm>
              <a:off x="2828925" y="1758950"/>
              <a:ext cx="36513" cy="71438"/>
            </a:xfrm>
            <a:custGeom>
              <a:avLst/>
              <a:gdLst>
                <a:gd name="T0" fmla="*/ 0 w 23"/>
                <a:gd name="T1" fmla="*/ 0 h 45"/>
                <a:gd name="T2" fmla="*/ 16 w 23"/>
                <a:gd name="T3" fmla="*/ 45 h 45"/>
                <a:gd name="T4" fmla="*/ 23 w 23"/>
                <a:gd name="T5" fmla="*/ 0 h 45"/>
                <a:gd name="T6" fmla="*/ 16 w 23"/>
                <a:gd name="T7" fmla="*/ 0 h 45"/>
                <a:gd name="T8" fmla="*/ 0 w 23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5"/>
                <a:gd name="T17" fmla="*/ 23 w 23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5">
                  <a:moveTo>
                    <a:pt x="0" y="0"/>
                  </a:moveTo>
                  <a:lnTo>
                    <a:pt x="16" y="45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3" name="Line 123"/>
            <p:cNvSpPr>
              <a:spLocks noChangeShapeType="1"/>
            </p:cNvSpPr>
            <p:nvPr/>
          </p:nvSpPr>
          <p:spPr bwMode="auto">
            <a:xfrm flipV="1">
              <a:off x="285432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4" name="Rectangle 124"/>
            <p:cNvSpPr>
              <a:spLocks noChangeArrowheads="1"/>
            </p:cNvSpPr>
            <p:nvPr/>
          </p:nvSpPr>
          <p:spPr bwMode="auto">
            <a:xfrm>
              <a:off x="2601913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5" name="Rectangle 125"/>
            <p:cNvSpPr>
              <a:spLocks noChangeArrowheads="1"/>
            </p:cNvSpPr>
            <p:nvPr/>
          </p:nvSpPr>
          <p:spPr bwMode="auto">
            <a:xfrm>
              <a:off x="2649538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6" name="Rectangle 126"/>
            <p:cNvSpPr>
              <a:spLocks noChangeArrowheads="1"/>
            </p:cNvSpPr>
            <p:nvPr/>
          </p:nvSpPr>
          <p:spPr bwMode="auto">
            <a:xfrm>
              <a:off x="2805113" y="14589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7" name="Rectangle 127"/>
            <p:cNvSpPr>
              <a:spLocks noChangeArrowheads="1"/>
            </p:cNvSpPr>
            <p:nvPr/>
          </p:nvSpPr>
          <p:spPr bwMode="auto">
            <a:xfrm>
              <a:off x="2854325" y="15192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38" name="Freeform 128"/>
            <p:cNvSpPr>
              <a:spLocks/>
            </p:cNvSpPr>
            <p:nvPr/>
          </p:nvSpPr>
          <p:spPr bwMode="auto">
            <a:xfrm>
              <a:off x="4627563" y="1770063"/>
              <a:ext cx="34925" cy="73025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9" name="Freeform 129"/>
            <p:cNvSpPr>
              <a:spLocks/>
            </p:cNvSpPr>
            <p:nvPr/>
          </p:nvSpPr>
          <p:spPr bwMode="auto">
            <a:xfrm>
              <a:off x="4627563" y="1770063"/>
              <a:ext cx="34925" cy="73025"/>
            </a:xfrm>
            <a:custGeom>
              <a:avLst/>
              <a:gdLst>
                <a:gd name="T0" fmla="*/ 0 w 22"/>
                <a:gd name="T1" fmla="*/ 0 h 46"/>
                <a:gd name="T2" fmla="*/ 15 w 22"/>
                <a:gd name="T3" fmla="*/ 46 h 46"/>
                <a:gd name="T4" fmla="*/ 22 w 22"/>
                <a:gd name="T5" fmla="*/ 0 h 46"/>
                <a:gd name="T6" fmla="*/ 15 w 22"/>
                <a:gd name="T7" fmla="*/ 0 h 46"/>
                <a:gd name="T8" fmla="*/ 0 w 22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46"/>
                <a:gd name="T17" fmla="*/ 22 w 2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46">
                  <a:moveTo>
                    <a:pt x="0" y="0"/>
                  </a:moveTo>
                  <a:lnTo>
                    <a:pt x="15" y="46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0" name="Line 130"/>
            <p:cNvSpPr>
              <a:spLocks noChangeShapeType="1"/>
            </p:cNvSpPr>
            <p:nvPr/>
          </p:nvSpPr>
          <p:spPr bwMode="auto">
            <a:xfrm flipV="1">
              <a:off x="465137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1" name="Freeform 131"/>
            <p:cNvSpPr>
              <a:spLocks/>
            </p:cNvSpPr>
            <p:nvPr/>
          </p:nvSpPr>
          <p:spPr bwMode="auto">
            <a:xfrm>
              <a:off x="4830763" y="1770063"/>
              <a:ext cx="36512" cy="73025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2" name="Freeform 132"/>
            <p:cNvSpPr>
              <a:spLocks/>
            </p:cNvSpPr>
            <p:nvPr/>
          </p:nvSpPr>
          <p:spPr bwMode="auto">
            <a:xfrm>
              <a:off x="4830763" y="1770063"/>
              <a:ext cx="36512" cy="73025"/>
            </a:xfrm>
            <a:custGeom>
              <a:avLst/>
              <a:gdLst>
                <a:gd name="T0" fmla="*/ 0 w 23"/>
                <a:gd name="T1" fmla="*/ 0 h 46"/>
                <a:gd name="T2" fmla="*/ 7 w 23"/>
                <a:gd name="T3" fmla="*/ 46 h 46"/>
                <a:gd name="T4" fmla="*/ 23 w 23"/>
                <a:gd name="T5" fmla="*/ 0 h 46"/>
                <a:gd name="T6" fmla="*/ 7 w 23"/>
                <a:gd name="T7" fmla="*/ 0 h 46"/>
                <a:gd name="T8" fmla="*/ 0 w 2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6"/>
                <a:gd name="T17" fmla="*/ 23 w 2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6">
                  <a:moveTo>
                    <a:pt x="0" y="0"/>
                  </a:moveTo>
                  <a:lnTo>
                    <a:pt x="7" y="46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3" name="Line 133"/>
            <p:cNvSpPr>
              <a:spLocks noChangeShapeType="1"/>
            </p:cNvSpPr>
            <p:nvPr/>
          </p:nvSpPr>
          <p:spPr bwMode="auto">
            <a:xfrm flipV="1">
              <a:off x="4841875" y="1638300"/>
              <a:ext cx="1588" cy="1206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4" name="Rectangle 134"/>
            <p:cNvSpPr>
              <a:spLocks noChangeArrowheads="1"/>
            </p:cNvSpPr>
            <p:nvPr/>
          </p:nvSpPr>
          <p:spPr bwMode="auto">
            <a:xfrm>
              <a:off x="4602163" y="14716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5" name="Rectangle 135"/>
            <p:cNvSpPr>
              <a:spLocks noChangeArrowheads="1"/>
            </p:cNvSpPr>
            <p:nvPr/>
          </p:nvSpPr>
          <p:spPr bwMode="auto">
            <a:xfrm>
              <a:off x="4651375" y="15319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6" name="Rectangle 136"/>
            <p:cNvSpPr>
              <a:spLocks noChangeArrowheads="1"/>
            </p:cNvSpPr>
            <p:nvPr/>
          </p:nvSpPr>
          <p:spPr bwMode="auto">
            <a:xfrm>
              <a:off x="4794250" y="147161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7" name="Rectangle 137"/>
            <p:cNvSpPr>
              <a:spLocks noChangeArrowheads="1"/>
            </p:cNvSpPr>
            <p:nvPr/>
          </p:nvSpPr>
          <p:spPr bwMode="auto">
            <a:xfrm>
              <a:off x="4841875" y="1531938"/>
              <a:ext cx="4445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1148" name="Rectangle 150"/>
            <p:cNvSpPr>
              <a:spLocks noChangeArrowheads="1"/>
            </p:cNvSpPr>
            <p:nvPr/>
          </p:nvSpPr>
          <p:spPr bwMode="auto">
            <a:xfrm>
              <a:off x="1463675" y="2849563"/>
              <a:ext cx="3582988" cy="3349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49" name="Rectangle 151"/>
            <p:cNvSpPr>
              <a:spLocks noChangeArrowheads="1"/>
            </p:cNvSpPr>
            <p:nvPr/>
          </p:nvSpPr>
          <p:spPr bwMode="auto">
            <a:xfrm>
              <a:off x="1463675" y="1830388"/>
              <a:ext cx="587375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0" name="Rectangle 152"/>
            <p:cNvSpPr>
              <a:spLocks noChangeArrowheads="1"/>
            </p:cNvSpPr>
            <p:nvPr/>
          </p:nvSpPr>
          <p:spPr bwMode="auto">
            <a:xfrm>
              <a:off x="2459038" y="1830388"/>
              <a:ext cx="585787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1" name="Rectangle 153"/>
            <p:cNvSpPr>
              <a:spLocks noChangeArrowheads="1"/>
            </p:cNvSpPr>
            <p:nvPr/>
          </p:nvSpPr>
          <p:spPr bwMode="auto">
            <a:xfrm>
              <a:off x="3452813" y="1830388"/>
              <a:ext cx="587375" cy="3365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152" name="Rectangle 154"/>
            <p:cNvSpPr>
              <a:spLocks noChangeArrowheads="1"/>
            </p:cNvSpPr>
            <p:nvPr/>
          </p:nvSpPr>
          <p:spPr bwMode="auto">
            <a:xfrm>
              <a:off x="4446588" y="1843088"/>
              <a:ext cx="600075" cy="323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</p:grpSp>
      <p:grpSp>
        <p:nvGrpSpPr>
          <p:cNvPr id="3" name="Group 193"/>
          <p:cNvGrpSpPr>
            <a:grpSpLocks/>
          </p:cNvGrpSpPr>
          <p:nvPr/>
        </p:nvGrpSpPr>
        <p:grpSpPr bwMode="auto">
          <a:xfrm>
            <a:off x="2286000" y="4114800"/>
            <a:ext cx="3581400" cy="2514600"/>
            <a:chOff x="2427288" y="3956050"/>
            <a:chExt cx="2170112" cy="2108200"/>
          </a:xfrm>
        </p:grpSpPr>
        <p:sp>
          <p:nvSpPr>
            <p:cNvPr id="40967" name="Rectangle 156"/>
            <p:cNvSpPr>
              <a:spLocks noChangeArrowheads="1"/>
            </p:cNvSpPr>
            <p:nvPr/>
          </p:nvSpPr>
          <p:spPr bwMode="auto">
            <a:xfrm>
              <a:off x="2427288" y="4267200"/>
              <a:ext cx="1857375" cy="1209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0968" name="Rectangle 157"/>
            <p:cNvSpPr>
              <a:spLocks noChangeArrowheads="1"/>
            </p:cNvSpPr>
            <p:nvPr/>
          </p:nvSpPr>
          <p:spPr bwMode="auto">
            <a:xfrm>
              <a:off x="2727325" y="5897563"/>
              <a:ext cx="825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69" name="Rectangle 158"/>
            <p:cNvSpPr>
              <a:spLocks noChangeArrowheads="1"/>
            </p:cNvSpPr>
            <p:nvPr/>
          </p:nvSpPr>
          <p:spPr bwMode="auto">
            <a:xfrm>
              <a:off x="2798763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0" name="Rectangle 159"/>
            <p:cNvSpPr>
              <a:spLocks noChangeArrowheads="1"/>
            </p:cNvSpPr>
            <p:nvPr/>
          </p:nvSpPr>
          <p:spPr bwMode="auto">
            <a:xfrm>
              <a:off x="4524375" y="4854575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1" name="Rectangle 160"/>
            <p:cNvSpPr>
              <a:spLocks noChangeArrowheads="1"/>
            </p:cNvSpPr>
            <p:nvPr/>
          </p:nvSpPr>
          <p:spPr bwMode="auto">
            <a:xfrm>
              <a:off x="4572000" y="4927600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72" name="Freeform 161"/>
            <p:cNvSpPr>
              <a:spLocks/>
            </p:cNvSpPr>
            <p:nvPr/>
          </p:nvSpPr>
          <p:spPr bwMode="auto">
            <a:xfrm>
              <a:off x="3338513" y="5837238"/>
              <a:ext cx="23812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62"/>
            <p:cNvSpPr>
              <a:spLocks/>
            </p:cNvSpPr>
            <p:nvPr/>
          </p:nvSpPr>
          <p:spPr bwMode="auto">
            <a:xfrm>
              <a:off x="3338513" y="5837238"/>
              <a:ext cx="23812" cy="47625"/>
            </a:xfrm>
            <a:custGeom>
              <a:avLst/>
              <a:gdLst>
                <a:gd name="T0" fmla="*/ 0 w 15"/>
                <a:gd name="T1" fmla="*/ 0 h 30"/>
                <a:gd name="T2" fmla="*/ 7 w 15"/>
                <a:gd name="T3" fmla="*/ 30 h 30"/>
                <a:gd name="T4" fmla="*/ 15 w 15"/>
                <a:gd name="T5" fmla="*/ 0 h 30"/>
                <a:gd name="T6" fmla="*/ 7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7" y="3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63"/>
            <p:cNvSpPr>
              <a:spLocks/>
            </p:cNvSpPr>
            <p:nvPr/>
          </p:nvSpPr>
          <p:spPr bwMode="auto">
            <a:xfrm>
              <a:off x="3349625" y="4962525"/>
              <a:ext cx="360363" cy="874713"/>
            </a:xfrm>
            <a:custGeom>
              <a:avLst/>
              <a:gdLst>
                <a:gd name="T0" fmla="*/ 0 w 30"/>
                <a:gd name="T1" fmla="*/ 73 h 73"/>
                <a:gd name="T2" fmla="*/ 0 w 30"/>
                <a:gd name="T3" fmla="*/ 0 h 73"/>
                <a:gd name="T4" fmla="*/ 30 w 30"/>
                <a:gd name="T5" fmla="*/ 0 h 73"/>
                <a:gd name="T6" fmla="*/ 0 60000 65536"/>
                <a:gd name="T7" fmla="*/ 0 60000 65536"/>
                <a:gd name="T8" fmla="*/ 0 60000 65536"/>
                <a:gd name="T9" fmla="*/ 0 w 30"/>
                <a:gd name="T10" fmla="*/ 0 h 73"/>
                <a:gd name="T11" fmla="*/ 30 w 30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" h="73">
                  <a:moveTo>
                    <a:pt x="0" y="73"/>
                  </a:moveTo>
                  <a:lnTo>
                    <a:pt x="0" y="0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164"/>
            <p:cNvSpPr>
              <a:spLocks/>
            </p:cNvSpPr>
            <p:nvPr/>
          </p:nvSpPr>
          <p:spPr bwMode="auto">
            <a:xfrm>
              <a:off x="3781425" y="5837238"/>
              <a:ext cx="23813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65"/>
            <p:cNvSpPr>
              <a:spLocks/>
            </p:cNvSpPr>
            <p:nvPr/>
          </p:nvSpPr>
          <p:spPr bwMode="auto">
            <a:xfrm>
              <a:off x="3781425" y="5837238"/>
              <a:ext cx="23813" cy="47625"/>
            </a:xfrm>
            <a:custGeom>
              <a:avLst/>
              <a:gdLst>
                <a:gd name="T0" fmla="*/ 0 w 15"/>
                <a:gd name="T1" fmla="*/ 0 h 30"/>
                <a:gd name="T2" fmla="*/ 8 w 15"/>
                <a:gd name="T3" fmla="*/ 30 h 30"/>
                <a:gd name="T4" fmla="*/ 15 w 15"/>
                <a:gd name="T5" fmla="*/ 0 h 30"/>
                <a:gd name="T6" fmla="*/ 8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8" y="3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Line 166"/>
            <p:cNvSpPr>
              <a:spLocks noChangeShapeType="1"/>
            </p:cNvSpPr>
            <p:nvPr/>
          </p:nvSpPr>
          <p:spPr bwMode="auto">
            <a:xfrm flipV="1">
              <a:off x="3794125" y="5394325"/>
              <a:ext cx="1588" cy="442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67"/>
            <p:cNvSpPr>
              <a:spLocks/>
            </p:cNvSpPr>
            <p:nvPr/>
          </p:nvSpPr>
          <p:spPr bwMode="auto">
            <a:xfrm>
              <a:off x="2763838" y="5837238"/>
              <a:ext cx="23812" cy="476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Freeform 168"/>
            <p:cNvSpPr>
              <a:spLocks/>
            </p:cNvSpPr>
            <p:nvPr/>
          </p:nvSpPr>
          <p:spPr bwMode="auto">
            <a:xfrm>
              <a:off x="2763838" y="5837238"/>
              <a:ext cx="23812" cy="47625"/>
            </a:xfrm>
            <a:custGeom>
              <a:avLst/>
              <a:gdLst>
                <a:gd name="T0" fmla="*/ 0 w 15"/>
                <a:gd name="T1" fmla="*/ 0 h 30"/>
                <a:gd name="T2" fmla="*/ 7 w 15"/>
                <a:gd name="T3" fmla="*/ 30 h 30"/>
                <a:gd name="T4" fmla="*/ 15 w 15"/>
                <a:gd name="T5" fmla="*/ 0 h 30"/>
                <a:gd name="T6" fmla="*/ 7 w 15"/>
                <a:gd name="T7" fmla="*/ 0 h 30"/>
                <a:gd name="T8" fmla="*/ 0 w 15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0"/>
                <a:gd name="T17" fmla="*/ 15 w 15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0">
                  <a:moveTo>
                    <a:pt x="0" y="0"/>
                  </a:moveTo>
                  <a:lnTo>
                    <a:pt x="7" y="3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169"/>
            <p:cNvSpPr>
              <a:spLocks noChangeShapeType="1"/>
            </p:cNvSpPr>
            <p:nvPr/>
          </p:nvSpPr>
          <p:spPr bwMode="auto">
            <a:xfrm flipV="1">
              <a:off x="2774950" y="5046663"/>
              <a:ext cx="1588" cy="790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170"/>
            <p:cNvSpPr>
              <a:spLocks noChangeShapeType="1"/>
            </p:cNvSpPr>
            <p:nvPr/>
          </p:nvSpPr>
          <p:spPr bwMode="auto">
            <a:xfrm>
              <a:off x="3709988" y="4902200"/>
              <a:ext cx="1587" cy="2047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Rectangle 171"/>
            <p:cNvSpPr>
              <a:spLocks noChangeArrowheads="1"/>
            </p:cNvSpPr>
            <p:nvPr/>
          </p:nvSpPr>
          <p:spPr bwMode="auto">
            <a:xfrm>
              <a:off x="3302000" y="4111625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3" name="Freeform 172"/>
            <p:cNvSpPr>
              <a:spLocks/>
            </p:cNvSpPr>
            <p:nvPr/>
          </p:nvSpPr>
          <p:spPr bwMode="auto">
            <a:xfrm>
              <a:off x="2871788" y="4495800"/>
              <a:ext cx="754062" cy="227013"/>
            </a:xfrm>
            <a:custGeom>
              <a:avLst/>
              <a:gdLst>
                <a:gd name="T0" fmla="*/ 63 w 63"/>
                <a:gd name="T1" fmla="*/ 11 h 19"/>
                <a:gd name="T2" fmla="*/ 63 w 63"/>
                <a:gd name="T3" fmla="*/ 0 h 19"/>
                <a:gd name="T4" fmla="*/ 0 w 63"/>
                <a:gd name="T5" fmla="*/ 0 h 19"/>
                <a:gd name="T6" fmla="*/ 0 w 63"/>
                <a:gd name="T7" fmla="*/ 19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"/>
                <a:gd name="T13" fmla="*/ 0 h 19"/>
                <a:gd name="T14" fmla="*/ 63 w 6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" h="19">
                  <a:moveTo>
                    <a:pt x="63" y="11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Freeform 173"/>
            <p:cNvSpPr>
              <a:spLocks/>
            </p:cNvSpPr>
            <p:nvPr/>
          </p:nvSpPr>
          <p:spPr bwMode="auto">
            <a:xfrm>
              <a:off x="2679700" y="4422775"/>
              <a:ext cx="1101725" cy="300038"/>
            </a:xfrm>
            <a:custGeom>
              <a:avLst/>
              <a:gdLst>
                <a:gd name="T0" fmla="*/ 92 w 92"/>
                <a:gd name="T1" fmla="*/ 17 h 25"/>
                <a:gd name="T2" fmla="*/ 92 w 92"/>
                <a:gd name="T3" fmla="*/ 0 h 25"/>
                <a:gd name="T4" fmla="*/ 0 w 92"/>
                <a:gd name="T5" fmla="*/ 0 h 25"/>
                <a:gd name="T6" fmla="*/ 0 w 92"/>
                <a:gd name="T7" fmla="*/ 25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25"/>
                <a:gd name="T14" fmla="*/ 92 w 92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25">
                  <a:moveTo>
                    <a:pt x="92" y="17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74"/>
            <p:cNvSpPr>
              <a:spLocks noChangeShapeType="1"/>
            </p:cNvSpPr>
            <p:nvPr/>
          </p:nvSpPr>
          <p:spPr bwMode="auto">
            <a:xfrm>
              <a:off x="3135313" y="4135438"/>
              <a:ext cx="1587" cy="2873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75"/>
            <p:cNvSpPr>
              <a:spLocks noChangeShapeType="1"/>
            </p:cNvSpPr>
            <p:nvPr/>
          </p:nvSpPr>
          <p:spPr bwMode="auto">
            <a:xfrm>
              <a:off x="3349625" y="4135438"/>
              <a:ext cx="1588" cy="360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76"/>
            <p:cNvSpPr>
              <a:spLocks noChangeArrowheads="1"/>
            </p:cNvSpPr>
            <p:nvPr/>
          </p:nvSpPr>
          <p:spPr bwMode="auto">
            <a:xfrm>
              <a:off x="3086100" y="4040188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8" name="Rectangle 177"/>
            <p:cNvSpPr>
              <a:spLocks noChangeArrowheads="1"/>
            </p:cNvSpPr>
            <p:nvPr/>
          </p:nvSpPr>
          <p:spPr bwMode="auto">
            <a:xfrm>
              <a:off x="3662363" y="4591050"/>
              <a:ext cx="107950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4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89" name="Freeform 178"/>
            <p:cNvSpPr>
              <a:spLocks/>
            </p:cNvSpPr>
            <p:nvPr/>
          </p:nvSpPr>
          <p:spPr bwMode="auto">
            <a:xfrm>
              <a:off x="3865563" y="4962525"/>
              <a:ext cx="598487" cy="144463"/>
            </a:xfrm>
            <a:custGeom>
              <a:avLst/>
              <a:gdLst>
                <a:gd name="T0" fmla="*/ 50 w 50"/>
                <a:gd name="T1" fmla="*/ 0 h 12"/>
                <a:gd name="T2" fmla="*/ 0 w 50"/>
                <a:gd name="T3" fmla="*/ 0 h 12"/>
                <a:gd name="T4" fmla="*/ 0 w 50"/>
                <a:gd name="T5" fmla="*/ 12 h 12"/>
                <a:gd name="T6" fmla="*/ 0 60000 65536"/>
                <a:gd name="T7" fmla="*/ 0 60000 65536"/>
                <a:gd name="T8" fmla="*/ 0 60000 65536"/>
                <a:gd name="T9" fmla="*/ 0 w 50"/>
                <a:gd name="T10" fmla="*/ 0 h 12"/>
                <a:gd name="T11" fmla="*/ 50 w 50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2">
                  <a:moveTo>
                    <a:pt x="50" y="0"/>
                  </a:move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Rectangle 179"/>
            <p:cNvSpPr>
              <a:spLocks noChangeArrowheads="1"/>
            </p:cNvSpPr>
            <p:nvPr/>
          </p:nvSpPr>
          <p:spPr bwMode="auto">
            <a:xfrm>
              <a:off x="3302000" y="5897563"/>
              <a:ext cx="698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1" name="Rectangle 180"/>
            <p:cNvSpPr>
              <a:spLocks noChangeArrowheads="1"/>
            </p:cNvSpPr>
            <p:nvPr/>
          </p:nvSpPr>
          <p:spPr bwMode="auto">
            <a:xfrm>
              <a:off x="3375025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2" name="Rectangle 181"/>
            <p:cNvSpPr>
              <a:spLocks noChangeArrowheads="1"/>
            </p:cNvSpPr>
            <p:nvPr/>
          </p:nvSpPr>
          <p:spPr bwMode="auto">
            <a:xfrm>
              <a:off x="3757613" y="5897563"/>
              <a:ext cx="44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3" name="Rectangle 182"/>
            <p:cNvSpPr>
              <a:spLocks noChangeArrowheads="1"/>
            </p:cNvSpPr>
            <p:nvPr/>
          </p:nvSpPr>
          <p:spPr bwMode="auto">
            <a:xfrm>
              <a:off x="3805238" y="5957888"/>
              <a:ext cx="25400" cy="106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4" name="Rectangle 183"/>
            <p:cNvSpPr>
              <a:spLocks noChangeArrowheads="1"/>
            </p:cNvSpPr>
            <p:nvPr/>
          </p:nvSpPr>
          <p:spPr bwMode="auto">
            <a:xfrm>
              <a:off x="3111500" y="3967163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5" name="Rectangle 184"/>
            <p:cNvSpPr>
              <a:spLocks noChangeArrowheads="1"/>
            </p:cNvSpPr>
            <p:nvPr/>
          </p:nvSpPr>
          <p:spPr bwMode="auto">
            <a:xfrm>
              <a:off x="3159125" y="4029075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6" name="Rectangle 185"/>
            <p:cNvSpPr>
              <a:spLocks noChangeArrowheads="1"/>
            </p:cNvSpPr>
            <p:nvPr/>
          </p:nvSpPr>
          <p:spPr bwMode="auto">
            <a:xfrm>
              <a:off x="3338513" y="3956050"/>
              <a:ext cx="50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7" name="Rectangle 186"/>
            <p:cNvSpPr>
              <a:spLocks noChangeArrowheads="1"/>
            </p:cNvSpPr>
            <p:nvPr/>
          </p:nvSpPr>
          <p:spPr bwMode="auto">
            <a:xfrm>
              <a:off x="3386138" y="4016375"/>
              <a:ext cx="25400" cy="10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8" name="Rectangle 187"/>
            <p:cNvSpPr>
              <a:spLocks noChangeArrowheads="1"/>
            </p:cNvSpPr>
            <p:nvPr/>
          </p:nvSpPr>
          <p:spPr bwMode="auto">
            <a:xfrm>
              <a:off x="3973513" y="5334000"/>
              <a:ext cx="269875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/>
                </a:rPr>
                <a:t>B cell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0999" name="Freeform 188"/>
            <p:cNvSpPr>
              <a:spLocks/>
            </p:cNvSpPr>
            <p:nvPr/>
          </p:nvSpPr>
          <p:spPr bwMode="auto">
            <a:xfrm>
              <a:off x="3709988" y="4614863"/>
              <a:ext cx="119062" cy="287337"/>
            </a:xfrm>
            <a:custGeom>
              <a:avLst/>
              <a:gdLst>
                <a:gd name="T0" fmla="*/ 10 w 10"/>
                <a:gd name="T1" fmla="*/ 0 h 24"/>
                <a:gd name="T2" fmla="*/ 10 w 10"/>
                <a:gd name="T3" fmla="*/ 5 h 24"/>
                <a:gd name="T4" fmla="*/ 10 w 10"/>
                <a:gd name="T5" fmla="*/ 10 h 24"/>
                <a:gd name="T6" fmla="*/ 10 w 10"/>
                <a:gd name="T7" fmla="*/ 10 h 24"/>
                <a:gd name="T8" fmla="*/ 9 w 10"/>
                <a:gd name="T9" fmla="*/ 11 h 24"/>
                <a:gd name="T10" fmla="*/ 9 w 10"/>
                <a:gd name="T11" fmla="*/ 12 h 24"/>
                <a:gd name="T12" fmla="*/ 9 w 10"/>
                <a:gd name="T13" fmla="*/ 13 h 24"/>
                <a:gd name="T14" fmla="*/ 9 w 10"/>
                <a:gd name="T15" fmla="*/ 13 h 24"/>
                <a:gd name="T16" fmla="*/ 9 w 10"/>
                <a:gd name="T17" fmla="*/ 14 h 24"/>
                <a:gd name="T18" fmla="*/ 8 w 10"/>
                <a:gd name="T19" fmla="*/ 15 h 24"/>
                <a:gd name="T20" fmla="*/ 8 w 10"/>
                <a:gd name="T21" fmla="*/ 16 h 24"/>
                <a:gd name="T22" fmla="*/ 8 w 10"/>
                <a:gd name="T23" fmla="*/ 16 h 24"/>
                <a:gd name="T24" fmla="*/ 7 w 10"/>
                <a:gd name="T25" fmla="*/ 17 h 24"/>
                <a:gd name="T26" fmla="*/ 7 w 10"/>
                <a:gd name="T27" fmla="*/ 17 h 24"/>
                <a:gd name="T28" fmla="*/ 7 w 10"/>
                <a:gd name="T29" fmla="*/ 18 h 24"/>
                <a:gd name="T30" fmla="*/ 6 w 10"/>
                <a:gd name="T31" fmla="*/ 18 h 24"/>
                <a:gd name="T32" fmla="*/ 6 w 10"/>
                <a:gd name="T33" fmla="*/ 19 h 24"/>
                <a:gd name="T34" fmla="*/ 6 w 10"/>
                <a:gd name="T35" fmla="*/ 19 h 24"/>
                <a:gd name="T36" fmla="*/ 5 w 10"/>
                <a:gd name="T37" fmla="*/ 20 h 24"/>
                <a:gd name="T38" fmla="*/ 5 w 10"/>
                <a:gd name="T39" fmla="*/ 20 h 24"/>
                <a:gd name="T40" fmla="*/ 4 w 10"/>
                <a:gd name="T41" fmla="*/ 21 h 24"/>
                <a:gd name="T42" fmla="*/ 3 w 10"/>
                <a:gd name="T43" fmla="*/ 21 h 24"/>
                <a:gd name="T44" fmla="*/ 3 w 10"/>
                <a:gd name="T45" fmla="*/ 22 h 24"/>
                <a:gd name="T46" fmla="*/ 2 w 10"/>
                <a:gd name="T47" fmla="*/ 22 h 24"/>
                <a:gd name="T48" fmla="*/ 1 w 10"/>
                <a:gd name="T49" fmla="*/ 23 h 24"/>
                <a:gd name="T50" fmla="*/ 1 w 10"/>
                <a:gd name="T51" fmla="*/ 23 h 24"/>
                <a:gd name="T52" fmla="*/ 0 w 10"/>
                <a:gd name="T53" fmla="*/ 24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"/>
                <a:gd name="T82" fmla="*/ 0 h 24"/>
                <a:gd name="T83" fmla="*/ 10 w 10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" h="24">
                  <a:moveTo>
                    <a:pt x="10" y="0"/>
                  </a:moveTo>
                  <a:lnTo>
                    <a:pt x="10" y="5"/>
                  </a:lnTo>
                  <a:lnTo>
                    <a:pt x="10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1" y="23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189"/>
            <p:cNvSpPr>
              <a:spLocks/>
            </p:cNvSpPr>
            <p:nvPr/>
          </p:nvSpPr>
          <p:spPr bwMode="auto">
            <a:xfrm>
              <a:off x="3589338" y="4614863"/>
              <a:ext cx="120650" cy="287337"/>
            </a:xfrm>
            <a:custGeom>
              <a:avLst/>
              <a:gdLst>
                <a:gd name="T0" fmla="*/ 0 w 10"/>
                <a:gd name="T1" fmla="*/ 0 h 24"/>
                <a:gd name="T2" fmla="*/ 0 w 10"/>
                <a:gd name="T3" fmla="*/ 5 h 24"/>
                <a:gd name="T4" fmla="*/ 0 w 10"/>
                <a:gd name="T5" fmla="*/ 10 h 24"/>
                <a:gd name="T6" fmla="*/ 0 w 10"/>
                <a:gd name="T7" fmla="*/ 10 h 24"/>
                <a:gd name="T8" fmla="*/ 0 w 10"/>
                <a:gd name="T9" fmla="*/ 11 h 24"/>
                <a:gd name="T10" fmla="*/ 1 w 10"/>
                <a:gd name="T11" fmla="*/ 12 h 24"/>
                <a:gd name="T12" fmla="*/ 1 w 10"/>
                <a:gd name="T13" fmla="*/ 13 h 24"/>
                <a:gd name="T14" fmla="*/ 1 w 10"/>
                <a:gd name="T15" fmla="*/ 13 h 24"/>
                <a:gd name="T16" fmla="*/ 1 w 10"/>
                <a:gd name="T17" fmla="*/ 14 h 24"/>
                <a:gd name="T18" fmla="*/ 1 w 10"/>
                <a:gd name="T19" fmla="*/ 15 h 24"/>
                <a:gd name="T20" fmla="*/ 2 w 10"/>
                <a:gd name="T21" fmla="*/ 16 h 24"/>
                <a:gd name="T22" fmla="*/ 2 w 10"/>
                <a:gd name="T23" fmla="*/ 16 h 24"/>
                <a:gd name="T24" fmla="*/ 3 w 10"/>
                <a:gd name="T25" fmla="*/ 17 h 24"/>
                <a:gd name="T26" fmla="*/ 3 w 10"/>
                <a:gd name="T27" fmla="*/ 17 h 24"/>
                <a:gd name="T28" fmla="*/ 3 w 10"/>
                <a:gd name="T29" fmla="*/ 18 h 24"/>
                <a:gd name="T30" fmla="*/ 3 w 10"/>
                <a:gd name="T31" fmla="*/ 18 h 24"/>
                <a:gd name="T32" fmla="*/ 4 w 10"/>
                <a:gd name="T33" fmla="*/ 19 h 24"/>
                <a:gd name="T34" fmla="*/ 4 w 10"/>
                <a:gd name="T35" fmla="*/ 19 h 24"/>
                <a:gd name="T36" fmla="*/ 5 w 10"/>
                <a:gd name="T37" fmla="*/ 20 h 24"/>
                <a:gd name="T38" fmla="*/ 5 w 10"/>
                <a:gd name="T39" fmla="*/ 20 h 24"/>
                <a:gd name="T40" fmla="*/ 6 w 10"/>
                <a:gd name="T41" fmla="*/ 21 h 24"/>
                <a:gd name="T42" fmla="*/ 6 w 10"/>
                <a:gd name="T43" fmla="*/ 21 h 24"/>
                <a:gd name="T44" fmla="*/ 7 w 10"/>
                <a:gd name="T45" fmla="*/ 22 h 24"/>
                <a:gd name="T46" fmla="*/ 8 w 10"/>
                <a:gd name="T47" fmla="*/ 22 h 24"/>
                <a:gd name="T48" fmla="*/ 9 w 10"/>
                <a:gd name="T49" fmla="*/ 23 h 24"/>
                <a:gd name="T50" fmla="*/ 9 w 10"/>
                <a:gd name="T51" fmla="*/ 23 h 24"/>
                <a:gd name="T52" fmla="*/ 10 w 10"/>
                <a:gd name="T53" fmla="*/ 24 h 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"/>
                <a:gd name="T82" fmla="*/ 0 h 24"/>
                <a:gd name="T83" fmla="*/ 10 w 10"/>
                <a:gd name="T84" fmla="*/ 24 h 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" h="24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9" y="23"/>
                  </a:lnTo>
                  <a:lnTo>
                    <a:pt x="1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190"/>
            <p:cNvSpPr>
              <a:spLocks/>
            </p:cNvSpPr>
            <p:nvPr/>
          </p:nvSpPr>
          <p:spPr bwMode="auto">
            <a:xfrm>
              <a:off x="3709988" y="4603750"/>
              <a:ext cx="119062" cy="34925"/>
            </a:xfrm>
            <a:custGeom>
              <a:avLst/>
              <a:gdLst>
                <a:gd name="T0" fmla="*/ 10 w 10"/>
                <a:gd name="T1" fmla="*/ 0 h 3"/>
                <a:gd name="T2" fmla="*/ 8 w 10"/>
                <a:gd name="T3" fmla="*/ 1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2 h 3"/>
                <a:gd name="T10" fmla="*/ 6 w 10"/>
                <a:gd name="T11" fmla="*/ 2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3 h 3"/>
                <a:gd name="T18" fmla="*/ 3 w 10"/>
                <a:gd name="T19" fmla="*/ 3 h 3"/>
                <a:gd name="T20" fmla="*/ 2 w 10"/>
                <a:gd name="T21" fmla="*/ 3 h 3"/>
                <a:gd name="T22" fmla="*/ 2 w 10"/>
                <a:gd name="T23" fmla="*/ 3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Freeform 191"/>
            <p:cNvSpPr>
              <a:spLocks/>
            </p:cNvSpPr>
            <p:nvPr/>
          </p:nvSpPr>
          <p:spPr bwMode="auto">
            <a:xfrm>
              <a:off x="3589338" y="4603750"/>
              <a:ext cx="120650" cy="34925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1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2 h 3"/>
                <a:gd name="T10" fmla="*/ 4 w 10"/>
                <a:gd name="T11" fmla="*/ 2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3 h 3"/>
                <a:gd name="T18" fmla="*/ 7 w 10"/>
                <a:gd name="T19" fmla="*/ 3 h 3"/>
                <a:gd name="T20" fmla="*/ 8 w 10"/>
                <a:gd name="T21" fmla="*/ 3 h 3"/>
                <a:gd name="T22" fmla="*/ 8 w 10"/>
                <a:gd name="T23" fmla="*/ 3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192"/>
            <p:cNvSpPr>
              <a:spLocks/>
            </p:cNvSpPr>
            <p:nvPr/>
          </p:nvSpPr>
          <p:spPr bwMode="auto">
            <a:xfrm>
              <a:off x="3709988" y="4567238"/>
              <a:ext cx="119062" cy="36512"/>
            </a:xfrm>
            <a:custGeom>
              <a:avLst/>
              <a:gdLst>
                <a:gd name="T0" fmla="*/ 10 w 10"/>
                <a:gd name="T1" fmla="*/ 0 h 3"/>
                <a:gd name="T2" fmla="*/ 8 w 10"/>
                <a:gd name="T3" fmla="*/ 1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2 h 3"/>
                <a:gd name="T10" fmla="*/ 6 w 10"/>
                <a:gd name="T11" fmla="*/ 2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2 h 3"/>
                <a:gd name="T18" fmla="*/ 3 w 10"/>
                <a:gd name="T19" fmla="*/ 3 h 3"/>
                <a:gd name="T20" fmla="*/ 2 w 10"/>
                <a:gd name="T21" fmla="*/ 3 h 3"/>
                <a:gd name="T22" fmla="*/ 2 w 10"/>
                <a:gd name="T23" fmla="*/ 3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8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Freeform 193"/>
            <p:cNvSpPr>
              <a:spLocks/>
            </p:cNvSpPr>
            <p:nvPr/>
          </p:nvSpPr>
          <p:spPr bwMode="auto">
            <a:xfrm>
              <a:off x="3589338" y="4567238"/>
              <a:ext cx="120650" cy="36512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1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2 h 3"/>
                <a:gd name="T10" fmla="*/ 4 w 10"/>
                <a:gd name="T11" fmla="*/ 2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2 h 3"/>
                <a:gd name="T18" fmla="*/ 7 w 10"/>
                <a:gd name="T19" fmla="*/ 3 h 3"/>
                <a:gd name="T20" fmla="*/ 8 w 10"/>
                <a:gd name="T21" fmla="*/ 3 h 3"/>
                <a:gd name="T22" fmla="*/ 8 w 10"/>
                <a:gd name="T23" fmla="*/ 3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842" name="Freeform 194"/>
            <p:cNvSpPr>
              <a:spLocks/>
            </p:cNvSpPr>
            <p:nvPr/>
          </p:nvSpPr>
          <p:spPr bwMode="auto">
            <a:xfrm>
              <a:off x="2632179" y="4770582"/>
              <a:ext cx="287616" cy="288813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3" y="7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4" y="4"/>
                </a:cxn>
                <a:cxn ang="0">
                  <a:pos x="1" y="7"/>
                </a:cxn>
                <a:cxn ang="0">
                  <a:pos x="0" y="12"/>
                </a:cxn>
                <a:cxn ang="0">
                  <a:pos x="1" y="16"/>
                </a:cxn>
                <a:cxn ang="0">
                  <a:pos x="4" y="20"/>
                </a:cxn>
                <a:cxn ang="0">
                  <a:pos x="7" y="23"/>
                </a:cxn>
                <a:cxn ang="0">
                  <a:pos x="12" y="24"/>
                </a:cxn>
                <a:cxn ang="0">
                  <a:pos x="16" y="23"/>
                </a:cxn>
                <a:cxn ang="0">
                  <a:pos x="20" y="20"/>
                </a:cxn>
                <a:cxn ang="0">
                  <a:pos x="23" y="16"/>
                </a:cxn>
                <a:cxn ang="0">
                  <a:pos x="24" y="12"/>
                </a:cxn>
              </a:cxnLst>
              <a:rect l="0" t="0" r="r" b="b"/>
              <a:pathLst>
                <a:path w="24" h="24">
                  <a:moveTo>
                    <a:pt x="24" y="12"/>
                  </a:moveTo>
                  <a:lnTo>
                    <a:pt x="23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6" y="23"/>
                  </a:lnTo>
                  <a:lnTo>
                    <a:pt x="20" y="20"/>
                  </a:lnTo>
                  <a:lnTo>
                    <a:pt x="23" y="16"/>
                  </a:lnTo>
                  <a:lnTo>
                    <a:pt x="24" y="1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3843" name="Rectangle 195"/>
            <p:cNvSpPr>
              <a:spLocks noChangeArrowheads="1"/>
            </p:cNvSpPr>
            <p:nvPr/>
          </p:nvSpPr>
          <p:spPr bwMode="auto">
            <a:xfrm>
              <a:off x="2632179" y="4722668"/>
              <a:ext cx="287616" cy="191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007" name="Rectangle 196"/>
            <p:cNvSpPr>
              <a:spLocks noChangeArrowheads="1"/>
            </p:cNvSpPr>
            <p:nvPr/>
          </p:nvSpPr>
          <p:spPr bwMode="auto">
            <a:xfrm>
              <a:off x="2632075" y="4722813"/>
              <a:ext cx="287338" cy="1920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1008" name="Freeform 197"/>
            <p:cNvSpPr>
              <a:spLocks/>
            </p:cNvSpPr>
            <p:nvPr/>
          </p:nvSpPr>
          <p:spPr bwMode="auto">
            <a:xfrm>
              <a:off x="3794125" y="5094288"/>
              <a:ext cx="119063" cy="287337"/>
            </a:xfrm>
            <a:custGeom>
              <a:avLst/>
              <a:gdLst>
                <a:gd name="T0" fmla="*/ 10 w 10"/>
                <a:gd name="T1" fmla="*/ 0 h 24"/>
                <a:gd name="T2" fmla="*/ 10 w 10"/>
                <a:gd name="T3" fmla="*/ 6 h 24"/>
                <a:gd name="T4" fmla="*/ 10 w 10"/>
                <a:gd name="T5" fmla="*/ 10 h 24"/>
                <a:gd name="T6" fmla="*/ 10 w 10"/>
                <a:gd name="T7" fmla="*/ 11 h 24"/>
                <a:gd name="T8" fmla="*/ 9 w 10"/>
                <a:gd name="T9" fmla="*/ 12 h 24"/>
                <a:gd name="T10" fmla="*/ 9 w 10"/>
                <a:gd name="T11" fmla="*/ 12 h 24"/>
                <a:gd name="T12" fmla="*/ 9 w 10"/>
                <a:gd name="T13" fmla="*/ 13 h 24"/>
                <a:gd name="T14" fmla="*/ 9 w 10"/>
                <a:gd name="T15" fmla="*/ 14 h 24"/>
                <a:gd name="T16" fmla="*/ 9 w 10"/>
                <a:gd name="T17" fmla="*/ 15 h 24"/>
                <a:gd name="T18" fmla="*/ 8 w 10"/>
                <a:gd name="T19" fmla="*/ 15 h 24"/>
                <a:gd name="T20" fmla="*/ 8 w 10"/>
                <a:gd name="T21" fmla="*/ 16 h 24"/>
                <a:gd name="T22" fmla="*/ 8 w 10"/>
                <a:gd name="T23" fmla="*/ 17 h 24"/>
                <a:gd name="T24" fmla="*/ 7 w 10"/>
                <a:gd name="T25" fmla="*/ 17 h 24"/>
                <a:gd name="T26" fmla="*/ 7 w 10"/>
                <a:gd name="T27" fmla="*/ 18 h 24"/>
                <a:gd name="T28" fmla="*/ 7 w 10"/>
                <a:gd name="T29" fmla="*/ 18 h 24"/>
                <a:gd name="T30" fmla="*/ 6 w 10"/>
                <a:gd name="T31" fmla="*/ 19 h 24"/>
                <a:gd name="T32" fmla="*/ 6 w 10"/>
                <a:gd name="T33" fmla="*/ 19 h 24"/>
                <a:gd name="T34" fmla="*/ 6 w 10"/>
                <a:gd name="T35" fmla="*/ 19 h 24"/>
                <a:gd name="T36" fmla="*/ 6 w 10"/>
                <a:gd name="T37" fmla="*/ 20 h 24"/>
                <a:gd name="T38" fmla="*/ 5 w 10"/>
                <a:gd name="T39" fmla="*/ 20 h 24"/>
                <a:gd name="T40" fmla="*/ 5 w 10"/>
                <a:gd name="T41" fmla="*/ 21 h 24"/>
                <a:gd name="T42" fmla="*/ 4 w 10"/>
                <a:gd name="T43" fmla="*/ 21 h 24"/>
                <a:gd name="T44" fmla="*/ 3 w 10"/>
                <a:gd name="T45" fmla="*/ 22 h 24"/>
                <a:gd name="T46" fmla="*/ 3 w 10"/>
                <a:gd name="T47" fmla="*/ 22 h 24"/>
                <a:gd name="T48" fmla="*/ 2 w 10"/>
                <a:gd name="T49" fmla="*/ 23 h 24"/>
                <a:gd name="T50" fmla="*/ 1 w 10"/>
                <a:gd name="T51" fmla="*/ 23 h 24"/>
                <a:gd name="T52" fmla="*/ 1 w 10"/>
                <a:gd name="T53" fmla="*/ 24 h 24"/>
                <a:gd name="T54" fmla="*/ 0 w 10"/>
                <a:gd name="T55" fmla="*/ 24 h 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"/>
                <a:gd name="T85" fmla="*/ 0 h 24"/>
                <a:gd name="T86" fmla="*/ 10 w 10"/>
                <a:gd name="T87" fmla="*/ 24 h 2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" h="24">
                  <a:moveTo>
                    <a:pt x="1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Freeform 198"/>
            <p:cNvSpPr>
              <a:spLocks/>
            </p:cNvSpPr>
            <p:nvPr/>
          </p:nvSpPr>
          <p:spPr bwMode="auto">
            <a:xfrm>
              <a:off x="3673475" y="5094288"/>
              <a:ext cx="120650" cy="287337"/>
            </a:xfrm>
            <a:custGeom>
              <a:avLst/>
              <a:gdLst>
                <a:gd name="T0" fmla="*/ 0 w 10"/>
                <a:gd name="T1" fmla="*/ 0 h 24"/>
                <a:gd name="T2" fmla="*/ 0 w 10"/>
                <a:gd name="T3" fmla="*/ 6 h 24"/>
                <a:gd name="T4" fmla="*/ 0 w 10"/>
                <a:gd name="T5" fmla="*/ 10 h 24"/>
                <a:gd name="T6" fmla="*/ 0 w 10"/>
                <a:gd name="T7" fmla="*/ 11 h 24"/>
                <a:gd name="T8" fmla="*/ 0 w 10"/>
                <a:gd name="T9" fmla="*/ 12 h 24"/>
                <a:gd name="T10" fmla="*/ 1 w 10"/>
                <a:gd name="T11" fmla="*/ 12 h 24"/>
                <a:gd name="T12" fmla="*/ 1 w 10"/>
                <a:gd name="T13" fmla="*/ 13 h 24"/>
                <a:gd name="T14" fmla="*/ 1 w 10"/>
                <a:gd name="T15" fmla="*/ 14 h 24"/>
                <a:gd name="T16" fmla="*/ 1 w 10"/>
                <a:gd name="T17" fmla="*/ 15 h 24"/>
                <a:gd name="T18" fmla="*/ 1 w 10"/>
                <a:gd name="T19" fmla="*/ 15 h 24"/>
                <a:gd name="T20" fmla="*/ 2 w 10"/>
                <a:gd name="T21" fmla="*/ 16 h 24"/>
                <a:gd name="T22" fmla="*/ 2 w 10"/>
                <a:gd name="T23" fmla="*/ 17 h 24"/>
                <a:gd name="T24" fmla="*/ 3 w 10"/>
                <a:gd name="T25" fmla="*/ 17 h 24"/>
                <a:gd name="T26" fmla="*/ 3 w 10"/>
                <a:gd name="T27" fmla="*/ 18 h 24"/>
                <a:gd name="T28" fmla="*/ 3 w 10"/>
                <a:gd name="T29" fmla="*/ 18 h 24"/>
                <a:gd name="T30" fmla="*/ 3 w 10"/>
                <a:gd name="T31" fmla="*/ 19 h 24"/>
                <a:gd name="T32" fmla="*/ 4 w 10"/>
                <a:gd name="T33" fmla="*/ 19 h 24"/>
                <a:gd name="T34" fmla="*/ 4 w 10"/>
                <a:gd name="T35" fmla="*/ 19 h 24"/>
                <a:gd name="T36" fmla="*/ 4 w 10"/>
                <a:gd name="T37" fmla="*/ 20 h 24"/>
                <a:gd name="T38" fmla="*/ 5 w 10"/>
                <a:gd name="T39" fmla="*/ 20 h 24"/>
                <a:gd name="T40" fmla="*/ 5 w 10"/>
                <a:gd name="T41" fmla="*/ 21 h 24"/>
                <a:gd name="T42" fmla="*/ 6 w 10"/>
                <a:gd name="T43" fmla="*/ 21 h 24"/>
                <a:gd name="T44" fmla="*/ 6 w 10"/>
                <a:gd name="T45" fmla="*/ 22 h 24"/>
                <a:gd name="T46" fmla="*/ 7 w 10"/>
                <a:gd name="T47" fmla="*/ 22 h 24"/>
                <a:gd name="T48" fmla="*/ 8 w 10"/>
                <a:gd name="T49" fmla="*/ 23 h 24"/>
                <a:gd name="T50" fmla="*/ 9 w 10"/>
                <a:gd name="T51" fmla="*/ 23 h 24"/>
                <a:gd name="T52" fmla="*/ 9 w 10"/>
                <a:gd name="T53" fmla="*/ 24 h 24"/>
                <a:gd name="T54" fmla="*/ 10 w 10"/>
                <a:gd name="T55" fmla="*/ 24 h 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"/>
                <a:gd name="T85" fmla="*/ 0 h 24"/>
                <a:gd name="T86" fmla="*/ 10 w 10"/>
                <a:gd name="T87" fmla="*/ 24 h 2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" h="24">
                  <a:moveTo>
                    <a:pt x="0" y="0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7" y="22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10" y="2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Freeform 199"/>
            <p:cNvSpPr>
              <a:spLocks/>
            </p:cNvSpPr>
            <p:nvPr/>
          </p:nvSpPr>
          <p:spPr bwMode="auto">
            <a:xfrm>
              <a:off x="3794125" y="5094288"/>
              <a:ext cx="119063" cy="36512"/>
            </a:xfrm>
            <a:custGeom>
              <a:avLst/>
              <a:gdLst>
                <a:gd name="T0" fmla="*/ 10 w 10"/>
                <a:gd name="T1" fmla="*/ 0 h 3"/>
                <a:gd name="T2" fmla="*/ 9 w 10"/>
                <a:gd name="T3" fmla="*/ 0 h 3"/>
                <a:gd name="T4" fmla="*/ 8 w 10"/>
                <a:gd name="T5" fmla="*/ 1 h 3"/>
                <a:gd name="T6" fmla="*/ 7 w 10"/>
                <a:gd name="T7" fmla="*/ 1 h 3"/>
                <a:gd name="T8" fmla="*/ 6 w 10"/>
                <a:gd name="T9" fmla="*/ 1 h 3"/>
                <a:gd name="T10" fmla="*/ 6 w 10"/>
                <a:gd name="T11" fmla="*/ 1 h 3"/>
                <a:gd name="T12" fmla="*/ 5 w 10"/>
                <a:gd name="T13" fmla="*/ 2 h 3"/>
                <a:gd name="T14" fmla="*/ 4 w 10"/>
                <a:gd name="T15" fmla="*/ 2 h 3"/>
                <a:gd name="T16" fmla="*/ 4 w 10"/>
                <a:gd name="T17" fmla="*/ 2 h 3"/>
                <a:gd name="T18" fmla="*/ 3 w 10"/>
                <a:gd name="T19" fmla="*/ 2 h 3"/>
                <a:gd name="T20" fmla="*/ 2 w 10"/>
                <a:gd name="T21" fmla="*/ 2 h 3"/>
                <a:gd name="T22" fmla="*/ 2 w 10"/>
                <a:gd name="T23" fmla="*/ 2 h 3"/>
                <a:gd name="T24" fmla="*/ 1 w 10"/>
                <a:gd name="T25" fmla="*/ 3 h 3"/>
                <a:gd name="T26" fmla="*/ 1 w 10"/>
                <a:gd name="T27" fmla="*/ 3 h 3"/>
                <a:gd name="T28" fmla="*/ 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10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Freeform 200"/>
            <p:cNvSpPr>
              <a:spLocks/>
            </p:cNvSpPr>
            <p:nvPr/>
          </p:nvSpPr>
          <p:spPr bwMode="auto">
            <a:xfrm>
              <a:off x="3673475" y="5094288"/>
              <a:ext cx="120650" cy="36512"/>
            </a:xfrm>
            <a:custGeom>
              <a:avLst/>
              <a:gdLst>
                <a:gd name="T0" fmla="*/ 0 w 10"/>
                <a:gd name="T1" fmla="*/ 0 h 3"/>
                <a:gd name="T2" fmla="*/ 1 w 10"/>
                <a:gd name="T3" fmla="*/ 0 h 3"/>
                <a:gd name="T4" fmla="*/ 2 w 10"/>
                <a:gd name="T5" fmla="*/ 1 h 3"/>
                <a:gd name="T6" fmla="*/ 3 w 10"/>
                <a:gd name="T7" fmla="*/ 1 h 3"/>
                <a:gd name="T8" fmla="*/ 3 w 10"/>
                <a:gd name="T9" fmla="*/ 1 h 3"/>
                <a:gd name="T10" fmla="*/ 4 w 10"/>
                <a:gd name="T11" fmla="*/ 1 h 3"/>
                <a:gd name="T12" fmla="*/ 5 w 10"/>
                <a:gd name="T13" fmla="*/ 2 h 3"/>
                <a:gd name="T14" fmla="*/ 6 w 10"/>
                <a:gd name="T15" fmla="*/ 2 h 3"/>
                <a:gd name="T16" fmla="*/ 6 w 10"/>
                <a:gd name="T17" fmla="*/ 2 h 3"/>
                <a:gd name="T18" fmla="*/ 7 w 10"/>
                <a:gd name="T19" fmla="*/ 2 h 3"/>
                <a:gd name="T20" fmla="*/ 8 w 10"/>
                <a:gd name="T21" fmla="*/ 2 h 3"/>
                <a:gd name="T22" fmla="*/ 8 w 10"/>
                <a:gd name="T23" fmla="*/ 2 h 3"/>
                <a:gd name="T24" fmla="*/ 9 w 10"/>
                <a:gd name="T25" fmla="*/ 3 h 3"/>
                <a:gd name="T26" fmla="*/ 9 w 10"/>
                <a:gd name="T27" fmla="*/ 3 h 3"/>
                <a:gd name="T28" fmla="*/ 10 w 10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3"/>
                <a:gd name="T47" fmla="*/ 10 w 10"/>
                <a:gd name="T48" fmla="*/ 3 h 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3">
                  <a:moveTo>
                    <a:pt x="0" y="0"/>
                  </a:move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3"/>
                  </a:lnTo>
                  <a:lnTo>
                    <a:pt x="1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Freeform 201"/>
            <p:cNvSpPr>
              <a:spLocks/>
            </p:cNvSpPr>
            <p:nvPr/>
          </p:nvSpPr>
          <p:spPr bwMode="auto">
            <a:xfrm>
              <a:off x="3794125" y="5059363"/>
              <a:ext cx="119063" cy="23812"/>
            </a:xfrm>
            <a:custGeom>
              <a:avLst/>
              <a:gdLst>
                <a:gd name="T0" fmla="*/ 10 w 10"/>
                <a:gd name="T1" fmla="*/ 0 h 2"/>
                <a:gd name="T2" fmla="*/ 9 w 10"/>
                <a:gd name="T3" fmla="*/ 0 h 2"/>
                <a:gd name="T4" fmla="*/ 8 w 10"/>
                <a:gd name="T5" fmla="*/ 0 h 2"/>
                <a:gd name="T6" fmla="*/ 7 w 10"/>
                <a:gd name="T7" fmla="*/ 1 h 2"/>
                <a:gd name="T8" fmla="*/ 6 w 10"/>
                <a:gd name="T9" fmla="*/ 1 h 2"/>
                <a:gd name="T10" fmla="*/ 6 w 10"/>
                <a:gd name="T11" fmla="*/ 1 h 2"/>
                <a:gd name="T12" fmla="*/ 5 w 10"/>
                <a:gd name="T13" fmla="*/ 2 h 2"/>
                <a:gd name="T14" fmla="*/ 4 w 10"/>
                <a:gd name="T15" fmla="*/ 2 h 2"/>
                <a:gd name="T16" fmla="*/ 4 w 10"/>
                <a:gd name="T17" fmla="*/ 2 h 2"/>
                <a:gd name="T18" fmla="*/ 3 w 10"/>
                <a:gd name="T19" fmla="*/ 2 h 2"/>
                <a:gd name="T20" fmla="*/ 2 w 10"/>
                <a:gd name="T21" fmla="*/ 2 h 2"/>
                <a:gd name="T22" fmla="*/ 2 w 10"/>
                <a:gd name="T23" fmla="*/ 2 h 2"/>
                <a:gd name="T24" fmla="*/ 1 w 10"/>
                <a:gd name="T25" fmla="*/ 2 h 2"/>
                <a:gd name="T26" fmla="*/ 1 w 10"/>
                <a:gd name="T27" fmla="*/ 2 h 2"/>
                <a:gd name="T28" fmla="*/ 0 w 10"/>
                <a:gd name="T29" fmla="*/ 2 h 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"/>
                <a:gd name="T47" fmla="*/ 10 w 10"/>
                <a:gd name="T48" fmla="*/ 2 h 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">
                  <a:moveTo>
                    <a:pt x="10" y="0"/>
                  </a:move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202"/>
            <p:cNvSpPr>
              <a:spLocks/>
            </p:cNvSpPr>
            <p:nvPr/>
          </p:nvSpPr>
          <p:spPr bwMode="auto">
            <a:xfrm>
              <a:off x="3673475" y="5059363"/>
              <a:ext cx="120650" cy="23812"/>
            </a:xfrm>
            <a:custGeom>
              <a:avLst/>
              <a:gdLst>
                <a:gd name="T0" fmla="*/ 0 w 10"/>
                <a:gd name="T1" fmla="*/ 0 h 2"/>
                <a:gd name="T2" fmla="*/ 1 w 10"/>
                <a:gd name="T3" fmla="*/ 0 h 2"/>
                <a:gd name="T4" fmla="*/ 2 w 10"/>
                <a:gd name="T5" fmla="*/ 0 h 2"/>
                <a:gd name="T6" fmla="*/ 3 w 10"/>
                <a:gd name="T7" fmla="*/ 1 h 2"/>
                <a:gd name="T8" fmla="*/ 3 w 10"/>
                <a:gd name="T9" fmla="*/ 1 h 2"/>
                <a:gd name="T10" fmla="*/ 4 w 10"/>
                <a:gd name="T11" fmla="*/ 1 h 2"/>
                <a:gd name="T12" fmla="*/ 5 w 10"/>
                <a:gd name="T13" fmla="*/ 2 h 2"/>
                <a:gd name="T14" fmla="*/ 6 w 10"/>
                <a:gd name="T15" fmla="*/ 2 h 2"/>
                <a:gd name="T16" fmla="*/ 6 w 10"/>
                <a:gd name="T17" fmla="*/ 2 h 2"/>
                <a:gd name="T18" fmla="*/ 7 w 10"/>
                <a:gd name="T19" fmla="*/ 2 h 2"/>
                <a:gd name="T20" fmla="*/ 8 w 10"/>
                <a:gd name="T21" fmla="*/ 2 h 2"/>
                <a:gd name="T22" fmla="*/ 8 w 10"/>
                <a:gd name="T23" fmla="*/ 2 h 2"/>
                <a:gd name="T24" fmla="*/ 9 w 10"/>
                <a:gd name="T25" fmla="*/ 2 h 2"/>
                <a:gd name="T26" fmla="*/ 9 w 10"/>
                <a:gd name="T27" fmla="*/ 2 h 2"/>
                <a:gd name="T28" fmla="*/ 10 w 10"/>
                <a:gd name="T29" fmla="*/ 2 h 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"/>
                <a:gd name="T46" fmla="*/ 0 h 2"/>
                <a:gd name="T47" fmla="*/ 10 w 10"/>
                <a:gd name="T48" fmla="*/ 2 h 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" h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5" name="Text Box 203"/>
          <p:cNvSpPr txBox="1">
            <a:spLocks noChangeArrowheads="1"/>
          </p:cNvSpPr>
          <p:nvPr/>
        </p:nvSpPr>
        <p:spPr bwMode="auto">
          <a:xfrm>
            <a:off x="7086600" y="1752600"/>
            <a:ext cx="203200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mbria" pitchFamily="18" charset="0"/>
              </a:rPr>
              <a:t>4-bit </a:t>
            </a:r>
          </a:p>
          <a:p>
            <a:r>
              <a:rPr lang="en-US" b="1">
                <a:latin typeface="Cambria" pitchFamily="18" charset="0"/>
              </a:rPr>
              <a:t>carry-lookahead </a:t>
            </a:r>
          </a:p>
          <a:p>
            <a:r>
              <a:rPr lang="en-US" b="1">
                <a:latin typeface="Cambria" pitchFamily="18" charset="0"/>
              </a:rPr>
              <a:t>adder</a:t>
            </a:r>
          </a:p>
        </p:txBody>
      </p:sp>
      <p:sp>
        <p:nvSpPr>
          <p:cNvPr id="40966" name="Text Box 204"/>
          <p:cNvSpPr txBox="1">
            <a:spLocks noChangeArrowheads="1"/>
          </p:cNvSpPr>
          <p:nvPr/>
        </p:nvSpPr>
        <p:spPr bwMode="auto">
          <a:xfrm>
            <a:off x="6019800" y="5410200"/>
            <a:ext cx="2706688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mbria" pitchFamily="18" charset="0"/>
              </a:rPr>
              <a:t>B-cell for a single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Carry lookahead adder (contd..)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>
                <a:solidFill>
                  <a:srgbClr val="000099"/>
                </a:solidFill>
              </a:rPr>
              <a:t>Performing </a:t>
            </a:r>
            <a:r>
              <a:rPr lang="en-US" i="1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>
                <a:solidFill>
                  <a:srgbClr val="000099"/>
                </a:solidFill>
              </a:rPr>
              <a:t>-bit addition in 4 gate delays independent of </a:t>
            </a:r>
            <a:r>
              <a:rPr lang="en-US" i="1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lang="en-US">
                <a:solidFill>
                  <a:srgbClr val="000099"/>
                </a:solidFill>
              </a:rPr>
              <a:t> is good only theoretically because of fan-in constraints.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/>
              <a:t>Last AND gate and OR gate require a fan-in of (n+1) for a n-bit adder. 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For a 4-bit adder (</a:t>
            </a:r>
            <a:r>
              <a:rPr lang="en-US" i="1">
                <a:latin typeface="Times New Roman" pitchFamily="18" charset="0"/>
              </a:rPr>
              <a:t>n=4</a:t>
            </a:r>
            <a:r>
              <a:rPr lang="en-US"/>
              <a:t>) fan-in of 5 is required.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Practical limit for most gates. 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>
                <a:solidFill>
                  <a:srgbClr val="000099"/>
                </a:solidFill>
              </a:rPr>
              <a:t>In order to add operands longer than 4 bits, we can cascade 4-bit Carry-Lookahead adders.</a:t>
            </a:r>
            <a:r>
              <a:rPr lang="en-US"/>
              <a:t> Cascade of Carry-Lookahead adders is called </a:t>
            </a:r>
            <a:r>
              <a:rPr lang="en-US" u="sng">
                <a:solidFill>
                  <a:srgbClr val="000099"/>
                </a:solidFill>
              </a:rPr>
              <a:t>Blocked Carry-Lookahead adder</a:t>
            </a:r>
            <a:r>
              <a:rPr lang="en-US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/>
              <a:t>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43011" name="Rectangle 55"/>
          <p:cNvSpPr>
            <a:spLocks noChangeArrowheads="1"/>
          </p:cNvSpPr>
          <p:nvPr/>
        </p:nvSpPr>
        <p:spPr bwMode="auto">
          <a:xfrm>
            <a:off x="990600" y="2819400"/>
            <a:ext cx="7099300" cy="515938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895600"/>
            <a:ext cx="6996113" cy="439738"/>
            <a:chOff x="799" y="2469"/>
            <a:chExt cx="4407" cy="277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799" y="2469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c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879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911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974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1101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1244" y="246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G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1371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1467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1626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1705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1737" y="246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G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1864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1912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6" name="Rectangle 18"/>
            <p:cNvSpPr>
              <a:spLocks noChangeArrowheads="1"/>
            </p:cNvSpPr>
            <p:nvPr/>
          </p:nvSpPr>
          <p:spPr bwMode="auto">
            <a:xfrm>
              <a:off x="1975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2086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2229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2309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356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2452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2483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2547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2611" y="246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G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38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785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2849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2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2960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3103" y="246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" pitchFamily="18" charset="0"/>
                </a:rPr>
                <a:t>..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3230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3389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3469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3" name="Rectangle 35"/>
            <p:cNvSpPr>
              <a:spLocks noChangeArrowheads="1"/>
            </p:cNvSpPr>
            <p:nvPr/>
          </p:nvSpPr>
          <p:spPr bwMode="auto">
            <a:xfrm>
              <a:off x="3516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4" name="Rectangle 36"/>
            <p:cNvSpPr>
              <a:spLocks noChangeArrowheads="1"/>
            </p:cNvSpPr>
            <p:nvPr/>
          </p:nvSpPr>
          <p:spPr bwMode="auto">
            <a:xfrm>
              <a:off x="3596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5" name="Rectangle 37"/>
            <p:cNvSpPr>
              <a:spLocks noChangeArrowheads="1"/>
            </p:cNvSpPr>
            <p:nvPr/>
          </p:nvSpPr>
          <p:spPr bwMode="auto">
            <a:xfrm>
              <a:off x="3643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6" name="Rectangle 38"/>
            <p:cNvSpPr>
              <a:spLocks noChangeArrowheads="1"/>
            </p:cNvSpPr>
            <p:nvPr/>
          </p:nvSpPr>
          <p:spPr bwMode="auto">
            <a:xfrm>
              <a:off x="3707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7" name="Rectangle 39"/>
            <p:cNvSpPr>
              <a:spLocks noChangeArrowheads="1"/>
            </p:cNvSpPr>
            <p:nvPr/>
          </p:nvSpPr>
          <p:spPr bwMode="auto">
            <a:xfrm>
              <a:off x="3770" y="246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" pitchFamily="18" charset="0"/>
                </a:rPr>
                <a:t>..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8" name="Rectangle 40"/>
            <p:cNvSpPr>
              <a:spLocks noChangeArrowheads="1"/>
            </p:cNvSpPr>
            <p:nvPr/>
          </p:nvSpPr>
          <p:spPr bwMode="auto">
            <a:xfrm>
              <a:off x="3866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3945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3993" y="246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G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1" name="Rectangle 43"/>
            <p:cNvSpPr>
              <a:spLocks noChangeArrowheads="1"/>
            </p:cNvSpPr>
            <p:nvPr/>
          </p:nvSpPr>
          <p:spPr bwMode="auto">
            <a:xfrm>
              <a:off x="4120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0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4231" y="246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3" name="Rectangle 45"/>
            <p:cNvSpPr>
              <a:spLocks noChangeArrowheads="1"/>
            </p:cNvSpPr>
            <p:nvPr/>
          </p:nvSpPr>
          <p:spPr bwMode="auto">
            <a:xfrm>
              <a:off x="4390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4" name="Rectangle 46"/>
            <p:cNvSpPr>
              <a:spLocks noChangeArrowheads="1"/>
            </p:cNvSpPr>
            <p:nvPr/>
          </p:nvSpPr>
          <p:spPr bwMode="auto">
            <a:xfrm>
              <a:off x="4469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5" name="Rectangle 47"/>
            <p:cNvSpPr>
              <a:spLocks noChangeArrowheads="1"/>
            </p:cNvSpPr>
            <p:nvPr/>
          </p:nvSpPr>
          <p:spPr bwMode="auto">
            <a:xfrm>
              <a:off x="4517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6" name="Rectangle 48"/>
            <p:cNvSpPr>
              <a:spLocks noChangeArrowheads="1"/>
            </p:cNvSpPr>
            <p:nvPr/>
          </p:nvSpPr>
          <p:spPr bwMode="auto">
            <a:xfrm>
              <a:off x="4597" y="2612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>
                  <a:solidFill>
                    <a:srgbClr val="000000"/>
                  </a:solidFill>
                  <a:latin typeface="Times" pitchFamily="18" charset="0"/>
                </a:rPr>
                <a:t>i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7" name="Rectangle 49"/>
            <p:cNvSpPr>
              <a:spLocks noChangeArrowheads="1"/>
            </p:cNvSpPr>
            <p:nvPr/>
          </p:nvSpPr>
          <p:spPr bwMode="auto">
            <a:xfrm>
              <a:off x="4644" y="2596"/>
              <a:ext cx="6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8" name="Rectangle 50"/>
            <p:cNvSpPr>
              <a:spLocks noChangeArrowheads="1"/>
            </p:cNvSpPr>
            <p:nvPr/>
          </p:nvSpPr>
          <p:spPr bwMode="auto">
            <a:xfrm>
              <a:off x="4708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1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59" name="Rectangle 51"/>
            <p:cNvSpPr>
              <a:spLocks noChangeArrowheads="1"/>
            </p:cNvSpPr>
            <p:nvPr/>
          </p:nvSpPr>
          <p:spPr bwMode="auto">
            <a:xfrm>
              <a:off x="4771" y="2469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" pitchFamily="18" charset="0"/>
                </a:rPr>
                <a:t>...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60" name="Rectangle 52"/>
            <p:cNvSpPr>
              <a:spLocks noChangeArrowheads="1"/>
            </p:cNvSpPr>
            <p:nvPr/>
          </p:nvSpPr>
          <p:spPr bwMode="auto">
            <a:xfrm>
              <a:off x="4914" y="2469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P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61" name="Rectangle 53"/>
            <p:cNvSpPr>
              <a:spLocks noChangeArrowheads="1"/>
            </p:cNvSpPr>
            <p:nvPr/>
          </p:nvSpPr>
          <p:spPr bwMode="auto">
            <a:xfrm>
              <a:off x="4994" y="261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" pitchFamily="18" charset="0"/>
                </a:rPr>
                <a:t>0</a:t>
              </a:r>
              <a:endParaRPr lang="en-US" sz="2400">
                <a:latin typeface="Times" pitchFamily="18" charset="0"/>
              </a:endParaRPr>
            </a:p>
          </p:txBody>
        </p:sp>
        <p:sp>
          <p:nvSpPr>
            <p:cNvPr id="43062" name="Rectangle 54"/>
            <p:cNvSpPr>
              <a:spLocks noChangeArrowheads="1"/>
            </p:cNvSpPr>
            <p:nvPr/>
          </p:nvSpPr>
          <p:spPr bwMode="auto">
            <a:xfrm>
              <a:off x="5057" y="2469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1">
                  <a:solidFill>
                    <a:srgbClr val="000000"/>
                  </a:solidFill>
                  <a:latin typeface="Times" pitchFamily="18" charset="0"/>
                </a:rPr>
                <a:t>c</a:t>
              </a:r>
              <a:r>
                <a:rPr lang="en-US" sz="2400" i="1" baseline="-25000">
                  <a:solidFill>
                    <a:srgbClr val="000000"/>
                  </a:solidFill>
                  <a:latin typeface="Times" pitchFamily="18" charset="0"/>
                </a:rPr>
                <a:t>0</a:t>
              </a:r>
              <a:endParaRPr lang="en-US" sz="2400" baseline="-25000">
                <a:solidFill>
                  <a:srgbClr val="000000"/>
                </a:solidFill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4-bit carry-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pic>
        <p:nvPicPr>
          <p:cNvPr id="45058" name="Picture 2" descr="C:\Documents and Settings\sriya.RVRJCCE\Desktop\attachments_2011_02_22\look_ahead_logic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6962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Blocked Carry-</a:t>
            </a:r>
            <a:r>
              <a:rPr lang="en-US" dirty="0" err="1"/>
              <a:t>Lookahead</a:t>
            </a:r>
            <a:r>
              <a:rPr lang="en-US" dirty="0"/>
              <a:t> adder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996950" y="2943225"/>
            <a:ext cx="7016750" cy="1479550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147763" y="1851025"/>
          <a:ext cx="6705600" cy="449263"/>
        </p:xfrm>
        <a:graphic>
          <a:graphicData uri="http://schemas.openxmlformats.org/presentationml/2006/ole">
            <p:oleObj spid="_x0000_s11266" name="Claris Equation" r:id="rId4" imgW="2844800" imgH="190500" progId="">
              <p:embed/>
            </p:oleObj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071563" y="1431925"/>
            <a:ext cx="4959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Carry-out from a 4-bit block can be given as:</a:t>
            </a: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055688" y="2479675"/>
            <a:ext cx="1863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Rewrite this as: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109663" y="3030538"/>
          <a:ext cx="4114800" cy="876300"/>
        </p:xfrm>
        <a:graphic>
          <a:graphicData uri="http://schemas.openxmlformats.org/presentationml/2006/ole">
            <p:oleObj spid="_x0000_s11267" name="Claris Equation" r:id="rId5" imgW="2146300" imgH="457200" progId="">
              <p:embed/>
            </p:oleObj>
          </a:graphicData>
        </a:graphic>
      </p:graphicFrame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1089025" y="3973513"/>
            <a:ext cx="68453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Cambria" pitchFamily="18" charset="0"/>
              </a:rPr>
              <a:t>Subscript I denotes the blocked carry lookahead and identifies the block.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938213" y="4640263"/>
            <a:ext cx="52816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Cascade 4 </a:t>
            </a:r>
            <a:r>
              <a:rPr lang="en-US" i="1">
                <a:latin typeface="Cambria" pitchFamily="18" charset="0"/>
              </a:rPr>
              <a:t>4</a:t>
            </a:r>
            <a:r>
              <a:rPr lang="en-US">
                <a:latin typeface="Comic Sans MS" pitchFamily="66" charset="0"/>
              </a:rPr>
              <a:t>-bit adders</a:t>
            </a:r>
            <a:r>
              <a:rPr lang="en-US">
                <a:latin typeface="Cambria" pitchFamily="18" charset="0"/>
              </a:rPr>
              <a:t>, </a:t>
            </a:r>
            <a:r>
              <a:rPr lang="en-US" i="1">
                <a:latin typeface="Cambria" pitchFamily="18" charset="0"/>
              </a:rPr>
              <a:t>c</a:t>
            </a:r>
            <a:r>
              <a:rPr lang="en-US" i="1" baseline="-25000">
                <a:latin typeface="Cambria" pitchFamily="18" charset="0"/>
              </a:rPr>
              <a:t>16</a:t>
            </a:r>
            <a:r>
              <a:rPr lang="en-US">
                <a:latin typeface="Cambria" pitchFamily="18" charset="0"/>
              </a:rPr>
              <a:t> </a:t>
            </a:r>
            <a:r>
              <a:rPr lang="en-US">
                <a:latin typeface="Comic Sans MS" pitchFamily="66" charset="0"/>
              </a:rPr>
              <a:t>can be expressed as: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219200" y="5254625"/>
          <a:ext cx="6781800" cy="450850"/>
        </p:xfrm>
        <a:graphic>
          <a:graphicData uri="http://schemas.openxmlformats.org/presentationml/2006/ole">
            <p:oleObj spid="_x0000_s11268" name="Claris Equation" r:id="rId6" imgW="3251200" imgH="215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Blocked Carry-</a:t>
            </a:r>
            <a:r>
              <a:rPr lang="en-US" dirty="0" err="1"/>
              <a:t>Lookahead</a:t>
            </a:r>
            <a:r>
              <a:rPr lang="en-US" dirty="0"/>
              <a:t> </a:t>
            </a:r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49154" name="Rectangle 178"/>
          <p:cNvSpPr>
            <a:spLocks noChangeArrowheads="1"/>
          </p:cNvSpPr>
          <p:nvPr/>
        </p:nvSpPr>
        <p:spPr bwMode="auto">
          <a:xfrm>
            <a:off x="747713" y="1263650"/>
            <a:ext cx="7715250" cy="4970463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pSp>
        <p:nvGrpSpPr>
          <p:cNvPr id="2" name="Group 176"/>
          <p:cNvGrpSpPr>
            <a:grpSpLocks/>
          </p:cNvGrpSpPr>
          <p:nvPr/>
        </p:nvGrpSpPr>
        <p:grpSpPr bwMode="auto">
          <a:xfrm>
            <a:off x="968375" y="1258888"/>
            <a:ext cx="7215188" cy="2668587"/>
            <a:chOff x="610" y="883"/>
            <a:chExt cx="4545" cy="1681"/>
          </a:xfrm>
        </p:grpSpPr>
        <p:sp>
          <p:nvSpPr>
            <p:cNvPr id="49157" name="Freeform 5"/>
            <p:cNvSpPr>
              <a:spLocks/>
            </p:cNvSpPr>
            <p:nvPr/>
          </p:nvSpPr>
          <p:spPr bwMode="auto">
            <a:xfrm>
              <a:off x="1310" y="2167"/>
              <a:ext cx="24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Freeform 6"/>
            <p:cNvSpPr>
              <a:spLocks/>
            </p:cNvSpPr>
            <p:nvPr/>
          </p:nvSpPr>
          <p:spPr bwMode="auto">
            <a:xfrm>
              <a:off x="1310" y="2167"/>
              <a:ext cx="24" cy="70"/>
            </a:xfrm>
            <a:custGeom>
              <a:avLst/>
              <a:gdLst>
                <a:gd name="T0" fmla="*/ 0 w 24"/>
                <a:gd name="T1" fmla="*/ 0 h 70"/>
                <a:gd name="T2" fmla="*/ 12 w 24"/>
                <a:gd name="T3" fmla="*/ 70 h 70"/>
                <a:gd name="T4" fmla="*/ 24 w 24"/>
                <a:gd name="T5" fmla="*/ 0 h 70"/>
                <a:gd name="T6" fmla="*/ 12 w 24"/>
                <a:gd name="T7" fmla="*/ 0 h 70"/>
                <a:gd name="T8" fmla="*/ 0 w 24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70"/>
                <a:gd name="T17" fmla="*/ 24 w 2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70">
                  <a:moveTo>
                    <a:pt x="0" y="0"/>
                  </a:moveTo>
                  <a:lnTo>
                    <a:pt x="12" y="7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 flipV="1">
              <a:off x="1322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Freeform 8"/>
            <p:cNvSpPr>
              <a:spLocks/>
            </p:cNvSpPr>
            <p:nvPr/>
          </p:nvSpPr>
          <p:spPr bwMode="auto">
            <a:xfrm>
              <a:off x="1602" y="1642"/>
              <a:ext cx="23" cy="23"/>
            </a:xfrm>
            <a:custGeom>
              <a:avLst/>
              <a:gdLst>
                <a:gd name="T0" fmla="*/ 12 w 23"/>
                <a:gd name="T1" fmla="*/ 11 h 23"/>
                <a:gd name="T2" fmla="*/ 23 w 23"/>
                <a:gd name="T3" fmla="*/ 11 h 23"/>
                <a:gd name="T4" fmla="*/ 23 w 23"/>
                <a:gd name="T5" fmla="*/ 0 h 23"/>
                <a:gd name="T6" fmla="*/ 12 w 23"/>
                <a:gd name="T7" fmla="*/ 0 h 23"/>
                <a:gd name="T8" fmla="*/ 0 w 23"/>
                <a:gd name="T9" fmla="*/ 0 h 23"/>
                <a:gd name="T10" fmla="*/ 0 w 23"/>
                <a:gd name="T11" fmla="*/ 11 h 23"/>
                <a:gd name="T12" fmla="*/ 0 w 23"/>
                <a:gd name="T13" fmla="*/ 23 h 23"/>
                <a:gd name="T14" fmla="*/ 12 w 23"/>
                <a:gd name="T15" fmla="*/ 23 h 23"/>
                <a:gd name="T16" fmla="*/ 23 w 23"/>
                <a:gd name="T17" fmla="*/ 23 h 23"/>
                <a:gd name="T18" fmla="*/ 23 w 23"/>
                <a:gd name="T19" fmla="*/ 11 h 23"/>
                <a:gd name="T20" fmla="*/ 12 w 23"/>
                <a:gd name="T21" fmla="*/ 11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2" y="11"/>
                  </a:moveTo>
                  <a:lnTo>
                    <a:pt x="23" y="11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3" y="23"/>
                  </a:lnTo>
                  <a:lnTo>
                    <a:pt x="23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1602" y="1665"/>
              <a:ext cx="23" cy="47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10"/>
            <p:cNvSpPr>
              <a:spLocks/>
            </p:cNvSpPr>
            <p:nvPr/>
          </p:nvSpPr>
          <p:spPr bwMode="auto">
            <a:xfrm>
              <a:off x="1602" y="1665"/>
              <a:ext cx="23" cy="47"/>
            </a:xfrm>
            <a:custGeom>
              <a:avLst/>
              <a:gdLst>
                <a:gd name="T0" fmla="*/ 0 w 23"/>
                <a:gd name="T1" fmla="*/ 0 h 47"/>
                <a:gd name="T2" fmla="*/ 12 w 23"/>
                <a:gd name="T3" fmla="*/ 47 h 47"/>
                <a:gd name="T4" fmla="*/ 23 w 23"/>
                <a:gd name="T5" fmla="*/ 0 h 47"/>
                <a:gd name="T6" fmla="*/ 12 w 23"/>
                <a:gd name="T7" fmla="*/ 0 h 47"/>
                <a:gd name="T8" fmla="*/ 0 w 2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7"/>
                <a:gd name="T17" fmla="*/ 23 w 2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7">
                  <a:moveTo>
                    <a:pt x="0" y="0"/>
                  </a:moveTo>
                  <a:lnTo>
                    <a:pt x="12" y="47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V="1">
              <a:off x="1614" y="1583"/>
              <a:ext cx="1" cy="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12"/>
            <p:cNvSpPr>
              <a:spLocks/>
            </p:cNvSpPr>
            <p:nvPr/>
          </p:nvSpPr>
          <p:spPr bwMode="auto">
            <a:xfrm>
              <a:off x="1450" y="2167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13"/>
            <p:cNvSpPr>
              <a:spLocks/>
            </p:cNvSpPr>
            <p:nvPr/>
          </p:nvSpPr>
          <p:spPr bwMode="auto">
            <a:xfrm>
              <a:off x="1450" y="2167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12 w 35"/>
                <a:gd name="T3" fmla="*/ 70 h 70"/>
                <a:gd name="T4" fmla="*/ 35 w 35"/>
                <a:gd name="T5" fmla="*/ 0 h 70"/>
                <a:gd name="T6" fmla="*/ 12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12" y="70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flipV="1">
              <a:off x="1462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Freeform 15"/>
            <p:cNvSpPr>
              <a:spLocks/>
            </p:cNvSpPr>
            <p:nvPr/>
          </p:nvSpPr>
          <p:spPr bwMode="auto">
            <a:xfrm>
              <a:off x="2279" y="2167"/>
              <a:ext cx="23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Freeform 16"/>
            <p:cNvSpPr>
              <a:spLocks/>
            </p:cNvSpPr>
            <p:nvPr/>
          </p:nvSpPr>
          <p:spPr bwMode="auto">
            <a:xfrm>
              <a:off x="2279" y="2167"/>
              <a:ext cx="23" cy="70"/>
            </a:xfrm>
            <a:custGeom>
              <a:avLst/>
              <a:gdLst>
                <a:gd name="T0" fmla="*/ 0 w 23"/>
                <a:gd name="T1" fmla="*/ 0 h 70"/>
                <a:gd name="T2" fmla="*/ 12 w 23"/>
                <a:gd name="T3" fmla="*/ 70 h 70"/>
                <a:gd name="T4" fmla="*/ 23 w 23"/>
                <a:gd name="T5" fmla="*/ 0 h 70"/>
                <a:gd name="T6" fmla="*/ 12 w 23"/>
                <a:gd name="T7" fmla="*/ 0 h 70"/>
                <a:gd name="T8" fmla="*/ 0 w 2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70"/>
                <a:gd name="T17" fmla="*/ 23 w 2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70">
                  <a:moveTo>
                    <a:pt x="0" y="0"/>
                  </a:moveTo>
                  <a:lnTo>
                    <a:pt x="12" y="70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2291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18"/>
            <p:cNvSpPr>
              <a:spLocks/>
            </p:cNvSpPr>
            <p:nvPr/>
          </p:nvSpPr>
          <p:spPr bwMode="auto">
            <a:xfrm>
              <a:off x="2571" y="1642"/>
              <a:ext cx="23" cy="23"/>
            </a:xfrm>
            <a:custGeom>
              <a:avLst/>
              <a:gdLst>
                <a:gd name="T0" fmla="*/ 11 w 23"/>
                <a:gd name="T1" fmla="*/ 11 h 23"/>
                <a:gd name="T2" fmla="*/ 23 w 23"/>
                <a:gd name="T3" fmla="*/ 11 h 23"/>
                <a:gd name="T4" fmla="*/ 23 w 23"/>
                <a:gd name="T5" fmla="*/ 0 h 23"/>
                <a:gd name="T6" fmla="*/ 11 w 23"/>
                <a:gd name="T7" fmla="*/ 0 h 23"/>
                <a:gd name="T8" fmla="*/ 0 w 23"/>
                <a:gd name="T9" fmla="*/ 0 h 23"/>
                <a:gd name="T10" fmla="*/ 0 w 23"/>
                <a:gd name="T11" fmla="*/ 11 h 23"/>
                <a:gd name="T12" fmla="*/ 0 w 23"/>
                <a:gd name="T13" fmla="*/ 23 h 23"/>
                <a:gd name="T14" fmla="*/ 11 w 23"/>
                <a:gd name="T15" fmla="*/ 23 h 23"/>
                <a:gd name="T16" fmla="*/ 23 w 23"/>
                <a:gd name="T17" fmla="*/ 23 h 23"/>
                <a:gd name="T18" fmla="*/ 23 w 23"/>
                <a:gd name="T19" fmla="*/ 11 h 23"/>
                <a:gd name="T20" fmla="*/ 11 w 23"/>
                <a:gd name="T21" fmla="*/ 11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1" y="11"/>
                  </a:moveTo>
                  <a:lnTo>
                    <a:pt x="23" y="11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23" y="23"/>
                  </a:lnTo>
                  <a:lnTo>
                    <a:pt x="23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19"/>
            <p:cNvSpPr>
              <a:spLocks/>
            </p:cNvSpPr>
            <p:nvPr/>
          </p:nvSpPr>
          <p:spPr bwMode="auto">
            <a:xfrm>
              <a:off x="2571" y="1665"/>
              <a:ext cx="23" cy="47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20"/>
            <p:cNvSpPr>
              <a:spLocks/>
            </p:cNvSpPr>
            <p:nvPr/>
          </p:nvSpPr>
          <p:spPr bwMode="auto">
            <a:xfrm>
              <a:off x="2571" y="1665"/>
              <a:ext cx="23" cy="47"/>
            </a:xfrm>
            <a:custGeom>
              <a:avLst/>
              <a:gdLst>
                <a:gd name="T0" fmla="*/ 0 w 23"/>
                <a:gd name="T1" fmla="*/ 0 h 47"/>
                <a:gd name="T2" fmla="*/ 11 w 23"/>
                <a:gd name="T3" fmla="*/ 47 h 47"/>
                <a:gd name="T4" fmla="*/ 23 w 23"/>
                <a:gd name="T5" fmla="*/ 0 h 47"/>
                <a:gd name="T6" fmla="*/ 11 w 23"/>
                <a:gd name="T7" fmla="*/ 0 h 47"/>
                <a:gd name="T8" fmla="*/ 0 w 2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7"/>
                <a:gd name="T17" fmla="*/ 23 w 2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7">
                  <a:moveTo>
                    <a:pt x="0" y="0"/>
                  </a:moveTo>
                  <a:lnTo>
                    <a:pt x="11" y="47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V="1">
              <a:off x="2582" y="1583"/>
              <a:ext cx="1" cy="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22"/>
            <p:cNvSpPr>
              <a:spLocks/>
            </p:cNvSpPr>
            <p:nvPr/>
          </p:nvSpPr>
          <p:spPr bwMode="auto">
            <a:xfrm>
              <a:off x="2419" y="2167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23"/>
            <p:cNvSpPr>
              <a:spLocks/>
            </p:cNvSpPr>
            <p:nvPr/>
          </p:nvSpPr>
          <p:spPr bwMode="auto">
            <a:xfrm>
              <a:off x="2419" y="2167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12 w 35"/>
                <a:gd name="T3" fmla="*/ 70 h 70"/>
                <a:gd name="T4" fmla="*/ 35 w 35"/>
                <a:gd name="T5" fmla="*/ 0 h 70"/>
                <a:gd name="T6" fmla="*/ 12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12" y="70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 flipV="1">
              <a:off x="2431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25"/>
            <p:cNvSpPr>
              <a:spLocks/>
            </p:cNvSpPr>
            <p:nvPr/>
          </p:nvSpPr>
          <p:spPr bwMode="auto">
            <a:xfrm>
              <a:off x="3259" y="2167"/>
              <a:ext cx="24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26"/>
            <p:cNvSpPr>
              <a:spLocks/>
            </p:cNvSpPr>
            <p:nvPr/>
          </p:nvSpPr>
          <p:spPr bwMode="auto">
            <a:xfrm>
              <a:off x="3259" y="2167"/>
              <a:ext cx="24" cy="70"/>
            </a:xfrm>
            <a:custGeom>
              <a:avLst/>
              <a:gdLst>
                <a:gd name="T0" fmla="*/ 0 w 24"/>
                <a:gd name="T1" fmla="*/ 0 h 70"/>
                <a:gd name="T2" fmla="*/ 12 w 24"/>
                <a:gd name="T3" fmla="*/ 70 h 70"/>
                <a:gd name="T4" fmla="*/ 24 w 24"/>
                <a:gd name="T5" fmla="*/ 0 h 70"/>
                <a:gd name="T6" fmla="*/ 12 w 24"/>
                <a:gd name="T7" fmla="*/ 0 h 70"/>
                <a:gd name="T8" fmla="*/ 0 w 24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70"/>
                <a:gd name="T17" fmla="*/ 24 w 2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70">
                  <a:moveTo>
                    <a:pt x="0" y="0"/>
                  </a:moveTo>
                  <a:lnTo>
                    <a:pt x="12" y="7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V="1">
              <a:off x="3271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28"/>
            <p:cNvSpPr>
              <a:spLocks/>
            </p:cNvSpPr>
            <p:nvPr/>
          </p:nvSpPr>
          <p:spPr bwMode="auto">
            <a:xfrm>
              <a:off x="3551" y="1642"/>
              <a:ext cx="23" cy="23"/>
            </a:xfrm>
            <a:custGeom>
              <a:avLst/>
              <a:gdLst>
                <a:gd name="T0" fmla="*/ 12 w 23"/>
                <a:gd name="T1" fmla="*/ 11 h 23"/>
                <a:gd name="T2" fmla="*/ 23 w 23"/>
                <a:gd name="T3" fmla="*/ 11 h 23"/>
                <a:gd name="T4" fmla="*/ 23 w 23"/>
                <a:gd name="T5" fmla="*/ 0 h 23"/>
                <a:gd name="T6" fmla="*/ 12 w 23"/>
                <a:gd name="T7" fmla="*/ 0 h 23"/>
                <a:gd name="T8" fmla="*/ 0 w 23"/>
                <a:gd name="T9" fmla="*/ 0 h 23"/>
                <a:gd name="T10" fmla="*/ 0 w 23"/>
                <a:gd name="T11" fmla="*/ 11 h 23"/>
                <a:gd name="T12" fmla="*/ 0 w 23"/>
                <a:gd name="T13" fmla="*/ 23 h 23"/>
                <a:gd name="T14" fmla="*/ 12 w 23"/>
                <a:gd name="T15" fmla="*/ 23 h 23"/>
                <a:gd name="T16" fmla="*/ 23 w 23"/>
                <a:gd name="T17" fmla="*/ 23 h 23"/>
                <a:gd name="T18" fmla="*/ 23 w 23"/>
                <a:gd name="T19" fmla="*/ 11 h 23"/>
                <a:gd name="T20" fmla="*/ 12 w 23"/>
                <a:gd name="T21" fmla="*/ 11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2" y="11"/>
                  </a:moveTo>
                  <a:lnTo>
                    <a:pt x="23" y="11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3" y="23"/>
                  </a:lnTo>
                  <a:lnTo>
                    <a:pt x="23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29"/>
            <p:cNvSpPr>
              <a:spLocks/>
            </p:cNvSpPr>
            <p:nvPr/>
          </p:nvSpPr>
          <p:spPr bwMode="auto">
            <a:xfrm>
              <a:off x="3539" y="1665"/>
              <a:ext cx="35" cy="47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0 h 4"/>
                <a:gd name="T6" fmla="*/ 2 w 3"/>
                <a:gd name="T7" fmla="*/ 0 h 4"/>
                <a:gd name="T8" fmla="*/ 0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30"/>
            <p:cNvSpPr>
              <a:spLocks/>
            </p:cNvSpPr>
            <p:nvPr/>
          </p:nvSpPr>
          <p:spPr bwMode="auto">
            <a:xfrm>
              <a:off x="3539" y="1665"/>
              <a:ext cx="35" cy="47"/>
            </a:xfrm>
            <a:custGeom>
              <a:avLst/>
              <a:gdLst>
                <a:gd name="T0" fmla="*/ 0 w 35"/>
                <a:gd name="T1" fmla="*/ 0 h 47"/>
                <a:gd name="T2" fmla="*/ 24 w 35"/>
                <a:gd name="T3" fmla="*/ 47 h 47"/>
                <a:gd name="T4" fmla="*/ 35 w 35"/>
                <a:gd name="T5" fmla="*/ 0 h 47"/>
                <a:gd name="T6" fmla="*/ 24 w 35"/>
                <a:gd name="T7" fmla="*/ 0 h 47"/>
                <a:gd name="T8" fmla="*/ 0 w 35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7"/>
                <a:gd name="T17" fmla="*/ 35 w 35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7">
                  <a:moveTo>
                    <a:pt x="0" y="0"/>
                  </a:moveTo>
                  <a:lnTo>
                    <a:pt x="24" y="47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 flipV="1">
              <a:off x="3563" y="1583"/>
              <a:ext cx="1" cy="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32"/>
            <p:cNvSpPr>
              <a:spLocks/>
            </p:cNvSpPr>
            <p:nvPr/>
          </p:nvSpPr>
          <p:spPr bwMode="auto">
            <a:xfrm>
              <a:off x="3399" y="2167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33"/>
            <p:cNvSpPr>
              <a:spLocks/>
            </p:cNvSpPr>
            <p:nvPr/>
          </p:nvSpPr>
          <p:spPr bwMode="auto">
            <a:xfrm>
              <a:off x="3399" y="2167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12 w 35"/>
                <a:gd name="T3" fmla="*/ 70 h 70"/>
                <a:gd name="T4" fmla="*/ 35 w 35"/>
                <a:gd name="T5" fmla="*/ 0 h 70"/>
                <a:gd name="T6" fmla="*/ 12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12" y="70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 flipV="1">
              <a:off x="3411" y="1572"/>
              <a:ext cx="1" cy="5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35"/>
            <p:cNvSpPr>
              <a:spLocks/>
            </p:cNvSpPr>
            <p:nvPr/>
          </p:nvSpPr>
          <p:spPr bwMode="auto">
            <a:xfrm>
              <a:off x="4216" y="2167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36"/>
            <p:cNvSpPr>
              <a:spLocks/>
            </p:cNvSpPr>
            <p:nvPr/>
          </p:nvSpPr>
          <p:spPr bwMode="auto">
            <a:xfrm>
              <a:off x="4216" y="2167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24 w 35"/>
                <a:gd name="T3" fmla="*/ 70 h 70"/>
                <a:gd name="T4" fmla="*/ 35 w 35"/>
                <a:gd name="T5" fmla="*/ 0 h 70"/>
                <a:gd name="T6" fmla="*/ 24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24" y="7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 flipV="1">
              <a:off x="4240" y="1572"/>
              <a:ext cx="1" cy="5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38"/>
            <p:cNvSpPr>
              <a:spLocks/>
            </p:cNvSpPr>
            <p:nvPr/>
          </p:nvSpPr>
          <p:spPr bwMode="auto">
            <a:xfrm>
              <a:off x="4508" y="1653"/>
              <a:ext cx="23" cy="24"/>
            </a:xfrm>
            <a:custGeom>
              <a:avLst/>
              <a:gdLst>
                <a:gd name="T0" fmla="*/ 12 w 23"/>
                <a:gd name="T1" fmla="*/ 12 h 24"/>
                <a:gd name="T2" fmla="*/ 23 w 23"/>
                <a:gd name="T3" fmla="*/ 12 h 24"/>
                <a:gd name="T4" fmla="*/ 23 w 23"/>
                <a:gd name="T5" fmla="*/ 0 h 24"/>
                <a:gd name="T6" fmla="*/ 12 w 23"/>
                <a:gd name="T7" fmla="*/ 0 h 24"/>
                <a:gd name="T8" fmla="*/ 0 w 23"/>
                <a:gd name="T9" fmla="*/ 0 h 24"/>
                <a:gd name="T10" fmla="*/ 0 w 23"/>
                <a:gd name="T11" fmla="*/ 12 h 24"/>
                <a:gd name="T12" fmla="*/ 0 w 23"/>
                <a:gd name="T13" fmla="*/ 24 h 24"/>
                <a:gd name="T14" fmla="*/ 12 w 23"/>
                <a:gd name="T15" fmla="*/ 24 h 24"/>
                <a:gd name="T16" fmla="*/ 23 w 23"/>
                <a:gd name="T17" fmla="*/ 24 h 24"/>
                <a:gd name="T18" fmla="*/ 23 w 23"/>
                <a:gd name="T19" fmla="*/ 12 h 24"/>
                <a:gd name="T20" fmla="*/ 12 w 23"/>
                <a:gd name="T21" fmla="*/ 12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4"/>
                <a:gd name="T35" fmla="*/ 23 w 23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4">
                  <a:moveTo>
                    <a:pt x="12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12" y="24"/>
                  </a:lnTo>
                  <a:lnTo>
                    <a:pt x="23" y="24"/>
                  </a:lnTo>
                  <a:lnTo>
                    <a:pt x="23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39"/>
            <p:cNvSpPr>
              <a:spLocks/>
            </p:cNvSpPr>
            <p:nvPr/>
          </p:nvSpPr>
          <p:spPr bwMode="auto">
            <a:xfrm>
              <a:off x="4508" y="1665"/>
              <a:ext cx="35" cy="58"/>
            </a:xfrm>
            <a:custGeom>
              <a:avLst/>
              <a:gdLst>
                <a:gd name="T0" fmla="*/ 0 w 3"/>
                <a:gd name="T1" fmla="*/ 0 h 5"/>
                <a:gd name="T2" fmla="*/ 1 w 3"/>
                <a:gd name="T3" fmla="*/ 5 h 5"/>
                <a:gd name="T4" fmla="*/ 3 w 3"/>
                <a:gd name="T5" fmla="*/ 0 h 5"/>
                <a:gd name="T6" fmla="*/ 1 w 3"/>
                <a:gd name="T7" fmla="*/ 0 h 5"/>
                <a:gd name="T8" fmla="*/ 0 w 3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5"/>
                <a:gd name="T17" fmla="*/ 3 w 3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5">
                  <a:moveTo>
                    <a:pt x="0" y="0"/>
                  </a:moveTo>
                  <a:lnTo>
                    <a:pt x="1" y="5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40"/>
            <p:cNvSpPr>
              <a:spLocks/>
            </p:cNvSpPr>
            <p:nvPr/>
          </p:nvSpPr>
          <p:spPr bwMode="auto">
            <a:xfrm>
              <a:off x="4508" y="1665"/>
              <a:ext cx="35" cy="58"/>
            </a:xfrm>
            <a:custGeom>
              <a:avLst/>
              <a:gdLst>
                <a:gd name="T0" fmla="*/ 0 w 35"/>
                <a:gd name="T1" fmla="*/ 0 h 58"/>
                <a:gd name="T2" fmla="*/ 12 w 35"/>
                <a:gd name="T3" fmla="*/ 58 h 58"/>
                <a:gd name="T4" fmla="*/ 35 w 35"/>
                <a:gd name="T5" fmla="*/ 0 h 58"/>
                <a:gd name="T6" fmla="*/ 12 w 35"/>
                <a:gd name="T7" fmla="*/ 0 h 58"/>
                <a:gd name="T8" fmla="*/ 0 w 35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8"/>
                <a:gd name="T17" fmla="*/ 35 w 35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8">
                  <a:moveTo>
                    <a:pt x="0" y="0"/>
                  </a:moveTo>
                  <a:lnTo>
                    <a:pt x="12" y="58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 flipV="1">
              <a:off x="4520" y="1583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42"/>
            <p:cNvSpPr>
              <a:spLocks/>
            </p:cNvSpPr>
            <p:nvPr/>
          </p:nvSpPr>
          <p:spPr bwMode="auto">
            <a:xfrm>
              <a:off x="4368" y="2167"/>
              <a:ext cx="23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43"/>
            <p:cNvSpPr>
              <a:spLocks/>
            </p:cNvSpPr>
            <p:nvPr/>
          </p:nvSpPr>
          <p:spPr bwMode="auto">
            <a:xfrm>
              <a:off x="4368" y="2167"/>
              <a:ext cx="23" cy="70"/>
            </a:xfrm>
            <a:custGeom>
              <a:avLst/>
              <a:gdLst>
                <a:gd name="T0" fmla="*/ 0 w 23"/>
                <a:gd name="T1" fmla="*/ 0 h 70"/>
                <a:gd name="T2" fmla="*/ 12 w 23"/>
                <a:gd name="T3" fmla="*/ 70 h 70"/>
                <a:gd name="T4" fmla="*/ 23 w 23"/>
                <a:gd name="T5" fmla="*/ 0 h 70"/>
                <a:gd name="T6" fmla="*/ 12 w 23"/>
                <a:gd name="T7" fmla="*/ 0 h 70"/>
                <a:gd name="T8" fmla="*/ 0 w 2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70"/>
                <a:gd name="T17" fmla="*/ 23 w 2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70">
                  <a:moveTo>
                    <a:pt x="0" y="0"/>
                  </a:moveTo>
                  <a:lnTo>
                    <a:pt x="12" y="70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 flipV="1">
              <a:off x="4380" y="1572"/>
              <a:ext cx="1" cy="5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45"/>
            <p:cNvSpPr>
              <a:spLocks/>
            </p:cNvSpPr>
            <p:nvPr/>
          </p:nvSpPr>
          <p:spPr bwMode="auto">
            <a:xfrm>
              <a:off x="4683" y="1397"/>
              <a:ext cx="47" cy="23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46"/>
            <p:cNvSpPr>
              <a:spLocks/>
            </p:cNvSpPr>
            <p:nvPr/>
          </p:nvSpPr>
          <p:spPr bwMode="auto">
            <a:xfrm>
              <a:off x="4683" y="1397"/>
              <a:ext cx="47" cy="23"/>
            </a:xfrm>
            <a:custGeom>
              <a:avLst/>
              <a:gdLst>
                <a:gd name="T0" fmla="*/ 47 w 47"/>
                <a:gd name="T1" fmla="*/ 0 h 23"/>
                <a:gd name="T2" fmla="*/ 0 w 47"/>
                <a:gd name="T3" fmla="*/ 11 h 23"/>
                <a:gd name="T4" fmla="*/ 47 w 47"/>
                <a:gd name="T5" fmla="*/ 23 h 23"/>
                <a:gd name="T6" fmla="*/ 47 w 47"/>
                <a:gd name="T7" fmla="*/ 11 h 23"/>
                <a:gd name="T8" fmla="*/ 47 w 4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47" y="0"/>
                  </a:moveTo>
                  <a:lnTo>
                    <a:pt x="0" y="11"/>
                  </a:lnTo>
                  <a:lnTo>
                    <a:pt x="47" y="23"/>
                  </a:lnTo>
                  <a:lnTo>
                    <a:pt x="47" y="1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Freeform 47"/>
            <p:cNvSpPr>
              <a:spLocks/>
            </p:cNvSpPr>
            <p:nvPr/>
          </p:nvSpPr>
          <p:spPr bwMode="auto">
            <a:xfrm>
              <a:off x="4683" y="2389"/>
              <a:ext cx="47" cy="35"/>
            </a:xfrm>
            <a:custGeom>
              <a:avLst/>
              <a:gdLst>
                <a:gd name="T0" fmla="*/ 4 w 4"/>
                <a:gd name="T1" fmla="*/ 0 h 3"/>
                <a:gd name="T2" fmla="*/ 0 w 4"/>
                <a:gd name="T3" fmla="*/ 1 h 3"/>
                <a:gd name="T4" fmla="*/ 4 w 4"/>
                <a:gd name="T5" fmla="*/ 3 h 3"/>
                <a:gd name="T6" fmla="*/ 4 w 4"/>
                <a:gd name="T7" fmla="*/ 1 h 3"/>
                <a:gd name="T8" fmla="*/ 4 w 4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3"/>
                <a:gd name="T17" fmla="*/ 4 w 4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3">
                  <a:moveTo>
                    <a:pt x="4" y="0"/>
                  </a:moveTo>
                  <a:lnTo>
                    <a:pt x="0" y="1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48"/>
            <p:cNvSpPr>
              <a:spLocks/>
            </p:cNvSpPr>
            <p:nvPr/>
          </p:nvSpPr>
          <p:spPr bwMode="auto">
            <a:xfrm>
              <a:off x="4683" y="2389"/>
              <a:ext cx="47" cy="35"/>
            </a:xfrm>
            <a:custGeom>
              <a:avLst/>
              <a:gdLst>
                <a:gd name="T0" fmla="*/ 47 w 47"/>
                <a:gd name="T1" fmla="*/ 0 h 35"/>
                <a:gd name="T2" fmla="*/ 0 w 47"/>
                <a:gd name="T3" fmla="*/ 11 h 35"/>
                <a:gd name="T4" fmla="*/ 47 w 47"/>
                <a:gd name="T5" fmla="*/ 35 h 35"/>
                <a:gd name="T6" fmla="*/ 47 w 47"/>
                <a:gd name="T7" fmla="*/ 11 h 35"/>
                <a:gd name="T8" fmla="*/ 47 w 4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5"/>
                <a:gd name="T17" fmla="*/ 47 w 4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5">
                  <a:moveTo>
                    <a:pt x="47" y="0"/>
                  </a:moveTo>
                  <a:lnTo>
                    <a:pt x="0" y="11"/>
                  </a:lnTo>
                  <a:lnTo>
                    <a:pt x="47" y="35"/>
                  </a:lnTo>
                  <a:lnTo>
                    <a:pt x="47" y="1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Rectangle 49"/>
            <p:cNvSpPr>
              <a:spLocks noChangeArrowheads="1"/>
            </p:cNvSpPr>
            <p:nvPr/>
          </p:nvSpPr>
          <p:spPr bwMode="auto">
            <a:xfrm>
              <a:off x="4730" y="1408"/>
              <a:ext cx="105" cy="99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9202" name="Freeform 50"/>
            <p:cNvSpPr>
              <a:spLocks/>
            </p:cNvSpPr>
            <p:nvPr/>
          </p:nvSpPr>
          <p:spPr bwMode="auto">
            <a:xfrm>
              <a:off x="3703" y="1397"/>
              <a:ext cx="58" cy="2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5 w 5"/>
                <a:gd name="T5" fmla="*/ 2 h 2"/>
                <a:gd name="T6" fmla="*/ 5 w 5"/>
                <a:gd name="T7" fmla="*/ 1 h 2"/>
                <a:gd name="T8" fmla="*/ 5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2"/>
                <a:gd name="T17" fmla="*/ 5 w 5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Freeform 51"/>
            <p:cNvSpPr>
              <a:spLocks/>
            </p:cNvSpPr>
            <p:nvPr/>
          </p:nvSpPr>
          <p:spPr bwMode="auto">
            <a:xfrm>
              <a:off x="3703" y="1397"/>
              <a:ext cx="58" cy="23"/>
            </a:xfrm>
            <a:custGeom>
              <a:avLst/>
              <a:gdLst>
                <a:gd name="T0" fmla="*/ 58 w 58"/>
                <a:gd name="T1" fmla="*/ 0 h 23"/>
                <a:gd name="T2" fmla="*/ 0 w 58"/>
                <a:gd name="T3" fmla="*/ 11 h 23"/>
                <a:gd name="T4" fmla="*/ 58 w 58"/>
                <a:gd name="T5" fmla="*/ 23 h 23"/>
                <a:gd name="T6" fmla="*/ 58 w 58"/>
                <a:gd name="T7" fmla="*/ 11 h 23"/>
                <a:gd name="T8" fmla="*/ 58 w 5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23"/>
                <a:gd name="T17" fmla="*/ 58 w 5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23">
                  <a:moveTo>
                    <a:pt x="58" y="0"/>
                  </a:moveTo>
                  <a:lnTo>
                    <a:pt x="0" y="11"/>
                  </a:lnTo>
                  <a:lnTo>
                    <a:pt x="58" y="23"/>
                  </a:lnTo>
                  <a:lnTo>
                    <a:pt x="58" y="1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52"/>
            <p:cNvSpPr>
              <a:spLocks/>
            </p:cNvSpPr>
            <p:nvPr/>
          </p:nvSpPr>
          <p:spPr bwMode="auto">
            <a:xfrm>
              <a:off x="3761" y="1408"/>
              <a:ext cx="94" cy="829"/>
            </a:xfrm>
            <a:custGeom>
              <a:avLst/>
              <a:gdLst>
                <a:gd name="T0" fmla="*/ 0 w 8"/>
                <a:gd name="T1" fmla="*/ 0 h 71"/>
                <a:gd name="T2" fmla="*/ 8 w 8"/>
                <a:gd name="T3" fmla="*/ 0 h 71"/>
                <a:gd name="T4" fmla="*/ 8 w 8"/>
                <a:gd name="T5" fmla="*/ 71 h 71"/>
                <a:gd name="T6" fmla="*/ 0 60000 65536"/>
                <a:gd name="T7" fmla="*/ 0 60000 65536"/>
                <a:gd name="T8" fmla="*/ 0 60000 65536"/>
                <a:gd name="T9" fmla="*/ 0 w 8"/>
                <a:gd name="T10" fmla="*/ 0 h 71"/>
                <a:gd name="T11" fmla="*/ 8 w 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1">
                  <a:moveTo>
                    <a:pt x="0" y="0"/>
                  </a:moveTo>
                  <a:lnTo>
                    <a:pt x="8" y="0"/>
                  </a:lnTo>
                  <a:lnTo>
                    <a:pt x="8" y="7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53"/>
            <p:cNvSpPr>
              <a:spLocks/>
            </p:cNvSpPr>
            <p:nvPr/>
          </p:nvSpPr>
          <p:spPr bwMode="auto">
            <a:xfrm>
              <a:off x="2734" y="1397"/>
              <a:ext cx="58" cy="23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5 w 5"/>
                <a:gd name="T5" fmla="*/ 2 h 2"/>
                <a:gd name="T6" fmla="*/ 5 w 5"/>
                <a:gd name="T7" fmla="*/ 1 h 2"/>
                <a:gd name="T8" fmla="*/ 5 w 5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2"/>
                <a:gd name="T17" fmla="*/ 5 w 5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2">
                  <a:moveTo>
                    <a:pt x="5" y="0"/>
                  </a:moveTo>
                  <a:lnTo>
                    <a:pt x="0" y="1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Freeform 54"/>
            <p:cNvSpPr>
              <a:spLocks/>
            </p:cNvSpPr>
            <p:nvPr/>
          </p:nvSpPr>
          <p:spPr bwMode="auto">
            <a:xfrm>
              <a:off x="2734" y="1397"/>
              <a:ext cx="58" cy="23"/>
            </a:xfrm>
            <a:custGeom>
              <a:avLst/>
              <a:gdLst>
                <a:gd name="T0" fmla="*/ 58 w 58"/>
                <a:gd name="T1" fmla="*/ 0 h 23"/>
                <a:gd name="T2" fmla="*/ 0 w 58"/>
                <a:gd name="T3" fmla="*/ 11 h 23"/>
                <a:gd name="T4" fmla="*/ 58 w 58"/>
                <a:gd name="T5" fmla="*/ 23 h 23"/>
                <a:gd name="T6" fmla="*/ 58 w 58"/>
                <a:gd name="T7" fmla="*/ 11 h 23"/>
                <a:gd name="T8" fmla="*/ 58 w 58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23"/>
                <a:gd name="T17" fmla="*/ 58 w 5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23">
                  <a:moveTo>
                    <a:pt x="58" y="0"/>
                  </a:moveTo>
                  <a:lnTo>
                    <a:pt x="0" y="11"/>
                  </a:lnTo>
                  <a:lnTo>
                    <a:pt x="58" y="23"/>
                  </a:lnTo>
                  <a:lnTo>
                    <a:pt x="58" y="1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Freeform 55"/>
            <p:cNvSpPr>
              <a:spLocks/>
            </p:cNvSpPr>
            <p:nvPr/>
          </p:nvSpPr>
          <p:spPr bwMode="auto">
            <a:xfrm>
              <a:off x="2792" y="1408"/>
              <a:ext cx="94" cy="829"/>
            </a:xfrm>
            <a:custGeom>
              <a:avLst/>
              <a:gdLst>
                <a:gd name="T0" fmla="*/ 0 w 8"/>
                <a:gd name="T1" fmla="*/ 0 h 71"/>
                <a:gd name="T2" fmla="*/ 8 w 8"/>
                <a:gd name="T3" fmla="*/ 0 h 71"/>
                <a:gd name="T4" fmla="*/ 8 w 8"/>
                <a:gd name="T5" fmla="*/ 71 h 71"/>
                <a:gd name="T6" fmla="*/ 0 60000 65536"/>
                <a:gd name="T7" fmla="*/ 0 60000 65536"/>
                <a:gd name="T8" fmla="*/ 0 60000 65536"/>
                <a:gd name="T9" fmla="*/ 0 w 8"/>
                <a:gd name="T10" fmla="*/ 0 h 71"/>
                <a:gd name="T11" fmla="*/ 8 w 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1">
                  <a:moveTo>
                    <a:pt x="0" y="0"/>
                  </a:moveTo>
                  <a:lnTo>
                    <a:pt x="8" y="0"/>
                  </a:lnTo>
                  <a:lnTo>
                    <a:pt x="8" y="7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56"/>
            <p:cNvSpPr>
              <a:spLocks/>
            </p:cNvSpPr>
            <p:nvPr/>
          </p:nvSpPr>
          <p:spPr bwMode="auto">
            <a:xfrm>
              <a:off x="1765" y="1397"/>
              <a:ext cx="47" cy="23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57"/>
            <p:cNvSpPr>
              <a:spLocks/>
            </p:cNvSpPr>
            <p:nvPr/>
          </p:nvSpPr>
          <p:spPr bwMode="auto">
            <a:xfrm>
              <a:off x="1765" y="1397"/>
              <a:ext cx="47" cy="23"/>
            </a:xfrm>
            <a:custGeom>
              <a:avLst/>
              <a:gdLst>
                <a:gd name="T0" fmla="*/ 47 w 47"/>
                <a:gd name="T1" fmla="*/ 0 h 23"/>
                <a:gd name="T2" fmla="*/ 0 w 47"/>
                <a:gd name="T3" fmla="*/ 11 h 23"/>
                <a:gd name="T4" fmla="*/ 47 w 47"/>
                <a:gd name="T5" fmla="*/ 23 h 23"/>
                <a:gd name="T6" fmla="*/ 47 w 47"/>
                <a:gd name="T7" fmla="*/ 11 h 23"/>
                <a:gd name="T8" fmla="*/ 47 w 4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47" y="0"/>
                  </a:moveTo>
                  <a:lnTo>
                    <a:pt x="0" y="11"/>
                  </a:lnTo>
                  <a:lnTo>
                    <a:pt x="47" y="23"/>
                  </a:lnTo>
                  <a:lnTo>
                    <a:pt x="47" y="1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58"/>
            <p:cNvSpPr>
              <a:spLocks/>
            </p:cNvSpPr>
            <p:nvPr/>
          </p:nvSpPr>
          <p:spPr bwMode="auto">
            <a:xfrm>
              <a:off x="1824" y="1408"/>
              <a:ext cx="93" cy="829"/>
            </a:xfrm>
            <a:custGeom>
              <a:avLst/>
              <a:gdLst>
                <a:gd name="T0" fmla="*/ 0 w 8"/>
                <a:gd name="T1" fmla="*/ 0 h 71"/>
                <a:gd name="T2" fmla="*/ 8 w 8"/>
                <a:gd name="T3" fmla="*/ 0 h 71"/>
                <a:gd name="T4" fmla="*/ 8 w 8"/>
                <a:gd name="T5" fmla="*/ 71 h 71"/>
                <a:gd name="T6" fmla="*/ 0 60000 65536"/>
                <a:gd name="T7" fmla="*/ 0 60000 65536"/>
                <a:gd name="T8" fmla="*/ 0 60000 65536"/>
                <a:gd name="T9" fmla="*/ 0 w 8"/>
                <a:gd name="T10" fmla="*/ 0 h 71"/>
                <a:gd name="T11" fmla="*/ 8 w 8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71">
                  <a:moveTo>
                    <a:pt x="0" y="0"/>
                  </a:moveTo>
                  <a:lnTo>
                    <a:pt x="8" y="0"/>
                  </a:lnTo>
                  <a:lnTo>
                    <a:pt x="8" y="7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Rectangle 59"/>
            <p:cNvSpPr>
              <a:spLocks noChangeArrowheads="1"/>
            </p:cNvSpPr>
            <p:nvPr/>
          </p:nvSpPr>
          <p:spPr bwMode="auto">
            <a:xfrm>
              <a:off x="2442" y="2319"/>
              <a:ext cx="93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Nimbus Roman No9 L"/>
                </a:rPr>
                <a:t>Carry-lookahead logic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2" name="Rectangle 60"/>
            <p:cNvSpPr>
              <a:spLocks noChangeArrowheads="1"/>
            </p:cNvSpPr>
            <p:nvPr/>
          </p:nvSpPr>
          <p:spPr bwMode="auto">
            <a:xfrm>
              <a:off x="1240" y="1327"/>
              <a:ext cx="45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Nimbus Roman No9 L"/>
                </a:rPr>
                <a:t>4-bit adder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3" name="Rectangle 61"/>
            <p:cNvSpPr>
              <a:spLocks noChangeArrowheads="1"/>
            </p:cNvSpPr>
            <p:nvPr/>
          </p:nvSpPr>
          <p:spPr bwMode="auto">
            <a:xfrm>
              <a:off x="2209" y="1327"/>
              <a:ext cx="45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Nimbus Roman No9 L"/>
                </a:rPr>
                <a:t>4-bit adder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4" name="Rectangle 62"/>
            <p:cNvSpPr>
              <a:spLocks noChangeArrowheads="1"/>
            </p:cNvSpPr>
            <p:nvPr/>
          </p:nvSpPr>
          <p:spPr bwMode="auto">
            <a:xfrm>
              <a:off x="3178" y="1327"/>
              <a:ext cx="45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Nimbus Roman No9 L"/>
                </a:rPr>
                <a:t>4-bit adder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5" name="Rectangle 63"/>
            <p:cNvSpPr>
              <a:spLocks noChangeArrowheads="1"/>
            </p:cNvSpPr>
            <p:nvPr/>
          </p:nvSpPr>
          <p:spPr bwMode="auto">
            <a:xfrm>
              <a:off x="4146" y="1338"/>
              <a:ext cx="45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Nimbus Roman No9 L"/>
                </a:rPr>
                <a:t>4-bit adder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>
              <a:off x="1497" y="1712"/>
              <a:ext cx="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7" name="Rectangle 65"/>
            <p:cNvSpPr>
              <a:spLocks noChangeArrowheads="1"/>
            </p:cNvSpPr>
            <p:nvPr/>
          </p:nvSpPr>
          <p:spPr bwMode="auto">
            <a:xfrm>
              <a:off x="1532" y="1770"/>
              <a:ext cx="18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15-12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8" name="Rectangle 66"/>
            <p:cNvSpPr>
              <a:spLocks noChangeArrowheads="1"/>
            </p:cNvSpPr>
            <p:nvPr/>
          </p:nvSpPr>
          <p:spPr bwMode="auto">
            <a:xfrm>
              <a:off x="1485" y="2003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19" name="Rectangle 67"/>
            <p:cNvSpPr>
              <a:spLocks noChangeArrowheads="1"/>
            </p:cNvSpPr>
            <p:nvPr/>
          </p:nvSpPr>
          <p:spPr bwMode="auto">
            <a:xfrm>
              <a:off x="1544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0" name="Rectangle 68"/>
            <p:cNvSpPr>
              <a:spLocks noChangeArrowheads="1"/>
            </p:cNvSpPr>
            <p:nvPr/>
          </p:nvSpPr>
          <p:spPr bwMode="auto">
            <a:xfrm>
              <a:off x="1590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1" name="Rectangle 69"/>
            <p:cNvSpPr>
              <a:spLocks noChangeArrowheads="1"/>
            </p:cNvSpPr>
            <p:nvPr/>
          </p:nvSpPr>
          <p:spPr bwMode="auto">
            <a:xfrm>
              <a:off x="1159" y="2003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2" name="Rectangle 70"/>
            <p:cNvSpPr>
              <a:spLocks noChangeArrowheads="1"/>
            </p:cNvSpPr>
            <p:nvPr/>
          </p:nvSpPr>
          <p:spPr bwMode="auto">
            <a:xfrm>
              <a:off x="1229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3" name="Rectangle 71"/>
            <p:cNvSpPr>
              <a:spLocks noChangeArrowheads="1"/>
            </p:cNvSpPr>
            <p:nvPr/>
          </p:nvSpPr>
          <p:spPr bwMode="auto">
            <a:xfrm>
              <a:off x="1275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4" name="Rectangle 72"/>
            <p:cNvSpPr>
              <a:spLocks noChangeArrowheads="1"/>
            </p:cNvSpPr>
            <p:nvPr/>
          </p:nvSpPr>
          <p:spPr bwMode="auto">
            <a:xfrm>
              <a:off x="1812" y="1210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5" name="Rectangle 73"/>
            <p:cNvSpPr>
              <a:spLocks noChangeArrowheads="1"/>
            </p:cNvSpPr>
            <p:nvPr/>
          </p:nvSpPr>
          <p:spPr bwMode="auto">
            <a:xfrm>
              <a:off x="1859" y="1280"/>
              <a:ext cx="8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2454" y="2003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7" name="Rectangle 75"/>
            <p:cNvSpPr>
              <a:spLocks noChangeArrowheads="1"/>
            </p:cNvSpPr>
            <p:nvPr/>
          </p:nvSpPr>
          <p:spPr bwMode="auto">
            <a:xfrm>
              <a:off x="2524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2559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2127" y="2003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2197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2244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2804" y="1210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2851" y="128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8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4" name="Rectangle 82"/>
            <p:cNvSpPr>
              <a:spLocks noChangeArrowheads="1"/>
            </p:cNvSpPr>
            <p:nvPr/>
          </p:nvSpPr>
          <p:spPr bwMode="auto">
            <a:xfrm>
              <a:off x="2489" y="1712"/>
              <a:ext cx="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5" name="Rectangle 83"/>
            <p:cNvSpPr>
              <a:spLocks noChangeArrowheads="1"/>
            </p:cNvSpPr>
            <p:nvPr/>
          </p:nvSpPr>
          <p:spPr bwMode="auto">
            <a:xfrm>
              <a:off x="2524" y="1770"/>
              <a:ext cx="14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11-8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6" name="Rectangle 84"/>
            <p:cNvSpPr>
              <a:spLocks noChangeArrowheads="1"/>
            </p:cNvSpPr>
            <p:nvPr/>
          </p:nvSpPr>
          <p:spPr bwMode="auto">
            <a:xfrm>
              <a:off x="3096" y="2003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7" name="Rectangle 85"/>
            <p:cNvSpPr>
              <a:spLocks noChangeArrowheads="1"/>
            </p:cNvSpPr>
            <p:nvPr/>
          </p:nvSpPr>
          <p:spPr bwMode="auto">
            <a:xfrm>
              <a:off x="3178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8" name="Rectangle 86"/>
            <p:cNvSpPr>
              <a:spLocks noChangeArrowheads="1"/>
            </p:cNvSpPr>
            <p:nvPr/>
          </p:nvSpPr>
          <p:spPr bwMode="auto">
            <a:xfrm>
              <a:off x="3213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39" name="Rectangle 87"/>
            <p:cNvSpPr>
              <a:spLocks noChangeArrowheads="1"/>
            </p:cNvSpPr>
            <p:nvPr/>
          </p:nvSpPr>
          <p:spPr bwMode="auto">
            <a:xfrm>
              <a:off x="3784" y="1210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0" name="Rectangle 88"/>
            <p:cNvSpPr>
              <a:spLocks noChangeArrowheads="1"/>
            </p:cNvSpPr>
            <p:nvPr/>
          </p:nvSpPr>
          <p:spPr bwMode="auto">
            <a:xfrm>
              <a:off x="3831" y="128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1" name="Rectangle 89"/>
            <p:cNvSpPr>
              <a:spLocks noChangeArrowheads="1"/>
            </p:cNvSpPr>
            <p:nvPr/>
          </p:nvSpPr>
          <p:spPr bwMode="auto">
            <a:xfrm>
              <a:off x="3434" y="2003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2" name="Rectangle 90"/>
            <p:cNvSpPr>
              <a:spLocks noChangeArrowheads="1"/>
            </p:cNvSpPr>
            <p:nvPr/>
          </p:nvSpPr>
          <p:spPr bwMode="auto">
            <a:xfrm>
              <a:off x="3504" y="206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3" name="Rectangle 91"/>
            <p:cNvSpPr>
              <a:spLocks noChangeArrowheads="1"/>
            </p:cNvSpPr>
            <p:nvPr/>
          </p:nvSpPr>
          <p:spPr bwMode="auto">
            <a:xfrm>
              <a:off x="3539" y="199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4" name="Rectangle 92"/>
            <p:cNvSpPr>
              <a:spLocks noChangeArrowheads="1"/>
            </p:cNvSpPr>
            <p:nvPr/>
          </p:nvSpPr>
          <p:spPr bwMode="auto">
            <a:xfrm>
              <a:off x="3493" y="1712"/>
              <a:ext cx="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5" name="Rectangle 93"/>
            <p:cNvSpPr>
              <a:spLocks noChangeArrowheads="1"/>
            </p:cNvSpPr>
            <p:nvPr/>
          </p:nvSpPr>
          <p:spPr bwMode="auto">
            <a:xfrm>
              <a:off x="3528" y="1770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7-4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6" name="Rectangle 94"/>
            <p:cNvSpPr>
              <a:spLocks noChangeArrowheads="1"/>
            </p:cNvSpPr>
            <p:nvPr/>
          </p:nvSpPr>
          <p:spPr bwMode="auto">
            <a:xfrm>
              <a:off x="4065" y="2003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G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7" name="Rectangle 95"/>
            <p:cNvSpPr>
              <a:spLocks noChangeArrowheads="1"/>
            </p:cNvSpPr>
            <p:nvPr/>
          </p:nvSpPr>
          <p:spPr bwMode="auto">
            <a:xfrm>
              <a:off x="4146" y="20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8" name="Rectangle 96"/>
            <p:cNvSpPr>
              <a:spLocks noChangeArrowheads="1"/>
            </p:cNvSpPr>
            <p:nvPr/>
          </p:nvSpPr>
          <p:spPr bwMode="auto">
            <a:xfrm>
              <a:off x="4181" y="200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49" name="Rectangle 97"/>
            <p:cNvSpPr>
              <a:spLocks noChangeArrowheads="1"/>
            </p:cNvSpPr>
            <p:nvPr/>
          </p:nvSpPr>
          <p:spPr bwMode="auto">
            <a:xfrm>
              <a:off x="5068" y="1327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0" name="Rectangle 98"/>
            <p:cNvSpPr>
              <a:spLocks noChangeArrowheads="1"/>
            </p:cNvSpPr>
            <p:nvPr/>
          </p:nvSpPr>
          <p:spPr bwMode="auto">
            <a:xfrm>
              <a:off x="5115" y="138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1" name="Rectangle 99"/>
            <p:cNvSpPr>
              <a:spLocks noChangeArrowheads="1"/>
            </p:cNvSpPr>
            <p:nvPr/>
          </p:nvSpPr>
          <p:spPr bwMode="auto">
            <a:xfrm>
              <a:off x="4403" y="2003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P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2" name="Rectangle 100"/>
            <p:cNvSpPr>
              <a:spLocks noChangeArrowheads="1"/>
            </p:cNvSpPr>
            <p:nvPr/>
          </p:nvSpPr>
          <p:spPr bwMode="auto">
            <a:xfrm>
              <a:off x="4461" y="20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3" name="Rectangle 101"/>
            <p:cNvSpPr>
              <a:spLocks noChangeArrowheads="1"/>
            </p:cNvSpPr>
            <p:nvPr/>
          </p:nvSpPr>
          <p:spPr bwMode="auto">
            <a:xfrm>
              <a:off x="4508" y="200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4" name="Rectangle 102"/>
            <p:cNvSpPr>
              <a:spLocks noChangeArrowheads="1"/>
            </p:cNvSpPr>
            <p:nvPr/>
          </p:nvSpPr>
          <p:spPr bwMode="auto">
            <a:xfrm>
              <a:off x="4461" y="1723"/>
              <a:ext cx="40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s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5" name="Rectangle 103"/>
            <p:cNvSpPr>
              <a:spLocks noChangeArrowheads="1"/>
            </p:cNvSpPr>
            <p:nvPr/>
          </p:nvSpPr>
          <p:spPr bwMode="auto">
            <a:xfrm>
              <a:off x="4496" y="1782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3-0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56" name="Line 104"/>
            <p:cNvSpPr>
              <a:spLocks noChangeShapeType="1"/>
            </p:cNvSpPr>
            <p:nvPr/>
          </p:nvSpPr>
          <p:spPr bwMode="auto">
            <a:xfrm flipH="1">
              <a:off x="4835" y="1408"/>
              <a:ext cx="1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7" name="Freeform 105"/>
            <p:cNvSpPr>
              <a:spLocks/>
            </p:cNvSpPr>
            <p:nvPr/>
          </p:nvSpPr>
          <p:spPr bwMode="auto">
            <a:xfrm>
              <a:off x="785" y="1385"/>
              <a:ext cx="58" cy="35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2 h 3"/>
                <a:gd name="T4" fmla="*/ 5 w 5"/>
                <a:gd name="T5" fmla="*/ 3 h 3"/>
                <a:gd name="T6" fmla="*/ 5 w 5"/>
                <a:gd name="T7" fmla="*/ 2 h 3"/>
                <a:gd name="T8" fmla="*/ 5 w 5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3"/>
                <a:gd name="T17" fmla="*/ 5 w 5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3">
                  <a:moveTo>
                    <a:pt x="5" y="0"/>
                  </a:moveTo>
                  <a:lnTo>
                    <a:pt x="0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8" name="Freeform 106"/>
            <p:cNvSpPr>
              <a:spLocks/>
            </p:cNvSpPr>
            <p:nvPr/>
          </p:nvSpPr>
          <p:spPr bwMode="auto">
            <a:xfrm>
              <a:off x="785" y="1385"/>
              <a:ext cx="58" cy="35"/>
            </a:xfrm>
            <a:custGeom>
              <a:avLst/>
              <a:gdLst>
                <a:gd name="T0" fmla="*/ 58 w 58"/>
                <a:gd name="T1" fmla="*/ 0 h 35"/>
                <a:gd name="T2" fmla="*/ 0 w 58"/>
                <a:gd name="T3" fmla="*/ 23 h 35"/>
                <a:gd name="T4" fmla="*/ 58 w 58"/>
                <a:gd name="T5" fmla="*/ 35 h 35"/>
                <a:gd name="T6" fmla="*/ 58 w 58"/>
                <a:gd name="T7" fmla="*/ 23 h 35"/>
                <a:gd name="T8" fmla="*/ 58 w 58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35"/>
                <a:gd name="T17" fmla="*/ 58 w 58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35">
                  <a:moveTo>
                    <a:pt x="58" y="0"/>
                  </a:moveTo>
                  <a:lnTo>
                    <a:pt x="0" y="23"/>
                  </a:lnTo>
                  <a:lnTo>
                    <a:pt x="58" y="35"/>
                  </a:lnTo>
                  <a:lnTo>
                    <a:pt x="58" y="2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9" name="Freeform 107"/>
            <p:cNvSpPr>
              <a:spLocks/>
            </p:cNvSpPr>
            <p:nvPr/>
          </p:nvSpPr>
          <p:spPr bwMode="auto">
            <a:xfrm>
              <a:off x="843" y="1408"/>
              <a:ext cx="327" cy="992"/>
            </a:xfrm>
            <a:custGeom>
              <a:avLst/>
              <a:gdLst>
                <a:gd name="T0" fmla="*/ 0 w 28"/>
                <a:gd name="T1" fmla="*/ 0 h 85"/>
                <a:gd name="T2" fmla="*/ 15 w 28"/>
                <a:gd name="T3" fmla="*/ 0 h 85"/>
                <a:gd name="T4" fmla="*/ 15 w 28"/>
                <a:gd name="T5" fmla="*/ 85 h 85"/>
                <a:gd name="T6" fmla="*/ 28 w 28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85"/>
                <a:gd name="T14" fmla="*/ 28 w 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85">
                  <a:moveTo>
                    <a:pt x="0" y="0"/>
                  </a:moveTo>
                  <a:lnTo>
                    <a:pt x="15" y="0"/>
                  </a:lnTo>
                  <a:lnTo>
                    <a:pt x="15" y="85"/>
                  </a:lnTo>
                  <a:lnTo>
                    <a:pt x="28" y="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0" name="Rectangle 108"/>
            <p:cNvSpPr>
              <a:spLocks noChangeArrowheads="1"/>
            </p:cNvSpPr>
            <p:nvPr/>
          </p:nvSpPr>
          <p:spPr bwMode="auto">
            <a:xfrm>
              <a:off x="610" y="1327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61" name="Rectangle 109"/>
            <p:cNvSpPr>
              <a:spLocks noChangeArrowheads="1"/>
            </p:cNvSpPr>
            <p:nvPr/>
          </p:nvSpPr>
          <p:spPr bwMode="auto">
            <a:xfrm>
              <a:off x="657" y="1385"/>
              <a:ext cx="8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16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62" name="Freeform 110"/>
            <p:cNvSpPr>
              <a:spLocks/>
            </p:cNvSpPr>
            <p:nvPr/>
          </p:nvSpPr>
          <p:spPr bwMode="auto">
            <a:xfrm>
              <a:off x="1287" y="1128"/>
              <a:ext cx="23" cy="23"/>
            </a:xfrm>
            <a:custGeom>
              <a:avLst/>
              <a:gdLst>
                <a:gd name="T0" fmla="*/ 12 w 23"/>
                <a:gd name="T1" fmla="*/ 12 h 23"/>
                <a:gd name="T2" fmla="*/ 23 w 23"/>
                <a:gd name="T3" fmla="*/ 12 h 23"/>
                <a:gd name="T4" fmla="*/ 23 w 23"/>
                <a:gd name="T5" fmla="*/ 0 h 23"/>
                <a:gd name="T6" fmla="*/ 12 w 23"/>
                <a:gd name="T7" fmla="*/ 0 h 23"/>
                <a:gd name="T8" fmla="*/ 0 w 23"/>
                <a:gd name="T9" fmla="*/ 0 h 23"/>
                <a:gd name="T10" fmla="*/ 0 w 23"/>
                <a:gd name="T11" fmla="*/ 12 h 23"/>
                <a:gd name="T12" fmla="*/ 0 w 23"/>
                <a:gd name="T13" fmla="*/ 23 h 23"/>
                <a:gd name="T14" fmla="*/ 12 w 23"/>
                <a:gd name="T15" fmla="*/ 23 h 23"/>
                <a:gd name="T16" fmla="*/ 23 w 23"/>
                <a:gd name="T17" fmla="*/ 23 h 23"/>
                <a:gd name="T18" fmla="*/ 23 w 23"/>
                <a:gd name="T19" fmla="*/ 12 h 23"/>
                <a:gd name="T20" fmla="*/ 12 w 23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2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3" y="23"/>
                  </a:lnTo>
                  <a:lnTo>
                    <a:pt x="23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3" name="Freeform 111"/>
            <p:cNvSpPr>
              <a:spLocks/>
            </p:cNvSpPr>
            <p:nvPr/>
          </p:nvSpPr>
          <p:spPr bwMode="auto">
            <a:xfrm>
              <a:off x="1275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4" name="Freeform 112"/>
            <p:cNvSpPr>
              <a:spLocks/>
            </p:cNvSpPr>
            <p:nvPr/>
          </p:nvSpPr>
          <p:spPr bwMode="auto">
            <a:xfrm>
              <a:off x="1275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24 w 35"/>
                <a:gd name="T3" fmla="*/ 70 h 70"/>
                <a:gd name="T4" fmla="*/ 35 w 35"/>
                <a:gd name="T5" fmla="*/ 0 h 70"/>
                <a:gd name="T6" fmla="*/ 24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24" y="7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5" name="Line 113"/>
            <p:cNvSpPr>
              <a:spLocks noChangeShapeType="1"/>
            </p:cNvSpPr>
            <p:nvPr/>
          </p:nvSpPr>
          <p:spPr bwMode="auto">
            <a:xfrm flipV="1">
              <a:off x="1299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6" name="Freeform 114"/>
            <p:cNvSpPr>
              <a:spLocks/>
            </p:cNvSpPr>
            <p:nvPr/>
          </p:nvSpPr>
          <p:spPr bwMode="auto">
            <a:xfrm>
              <a:off x="1660" y="1128"/>
              <a:ext cx="24" cy="23"/>
            </a:xfrm>
            <a:custGeom>
              <a:avLst/>
              <a:gdLst>
                <a:gd name="T0" fmla="*/ 12 w 24"/>
                <a:gd name="T1" fmla="*/ 12 h 23"/>
                <a:gd name="T2" fmla="*/ 24 w 24"/>
                <a:gd name="T3" fmla="*/ 12 h 23"/>
                <a:gd name="T4" fmla="*/ 24 w 24"/>
                <a:gd name="T5" fmla="*/ 0 h 23"/>
                <a:gd name="T6" fmla="*/ 12 w 24"/>
                <a:gd name="T7" fmla="*/ 0 h 23"/>
                <a:gd name="T8" fmla="*/ 0 w 24"/>
                <a:gd name="T9" fmla="*/ 0 h 23"/>
                <a:gd name="T10" fmla="*/ 0 w 24"/>
                <a:gd name="T11" fmla="*/ 12 h 23"/>
                <a:gd name="T12" fmla="*/ 0 w 24"/>
                <a:gd name="T13" fmla="*/ 23 h 23"/>
                <a:gd name="T14" fmla="*/ 12 w 24"/>
                <a:gd name="T15" fmla="*/ 23 h 23"/>
                <a:gd name="T16" fmla="*/ 24 w 24"/>
                <a:gd name="T17" fmla="*/ 23 h 23"/>
                <a:gd name="T18" fmla="*/ 24 w 24"/>
                <a:gd name="T19" fmla="*/ 12 h 23"/>
                <a:gd name="T20" fmla="*/ 12 w 24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23"/>
                <a:gd name="T35" fmla="*/ 24 w 24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23">
                  <a:moveTo>
                    <a:pt x="12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7" name="Freeform 115"/>
            <p:cNvSpPr>
              <a:spLocks/>
            </p:cNvSpPr>
            <p:nvPr/>
          </p:nvSpPr>
          <p:spPr bwMode="auto">
            <a:xfrm>
              <a:off x="1649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8" name="Freeform 116"/>
            <p:cNvSpPr>
              <a:spLocks/>
            </p:cNvSpPr>
            <p:nvPr/>
          </p:nvSpPr>
          <p:spPr bwMode="auto">
            <a:xfrm>
              <a:off x="1649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23 w 35"/>
                <a:gd name="T3" fmla="*/ 70 h 70"/>
                <a:gd name="T4" fmla="*/ 35 w 35"/>
                <a:gd name="T5" fmla="*/ 0 h 70"/>
                <a:gd name="T6" fmla="*/ 23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23" y="7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9" name="Line 117"/>
            <p:cNvSpPr>
              <a:spLocks noChangeShapeType="1"/>
            </p:cNvSpPr>
            <p:nvPr/>
          </p:nvSpPr>
          <p:spPr bwMode="auto">
            <a:xfrm flipV="1">
              <a:off x="1672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0" name="Rectangle 118"/>
            <p:cNvSpPr>
              <a:spLocks noChangeArrowheads="1"/>
            </p:cNvSpPr>
            <p:nvPr/>
          </p:nvSpPr>
          <p:spPr bwMode="auto">
            <a:xfrm>
              <a:off x="1159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71" name="Rectangle 119"/>
            <p:cNvSpPr>
              <a:spLocks noChangeArrowheads="1"/>
            </p:cNvSpPr>
            <p:nvPr/>
          </p:nvSpPr>
          <p:spPr bwMode="auto">
            <a:xfrm>
              <a:off x="1205" y="953"/>
              <a:ext cx="18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15-12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72" name="Rectangle 120"/>
            <p:cNvSpPr>
              <a:spLocks noChangeArrowheads="1"/>
            </p:cNvSpPr>
            <p:nvPr/>
          </p:nvSpPr>
          <p:spPr bwMode="auto">
            <a:xfrm>
              <a:off x="1532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73" name="Rectangle 121"/>
            <p:cNvSpPr>
              <a:spLocks noChangeArrowheads="1"/>
            </p:cNvSpPr>
            <p:nvPr/>
          </p:nvSpPr>
          <p:spPr bwMode="auto">
            <a:xfrm>
              <a:off x="1579" y="953"/>
              <a:ext cx="18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15-12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74" name="Freeform 122"/>
            <p:cNvSpPr>
              <a:spLocks/>
            </p:cNvSpPr>
            <p:nvPr/>
          </p:nvSpPr>
          <p:spPr bwMode="auto">
            <a:xfrm>
              <a:off x="2256" y="1128"/>
              <a:ext cx="23" cy="23"/>
            </a:xfrm>
            <a:custGeom>
              <a:avLst/>
              <a:gdLst>
                <a:gd name="T0" fmla="*/ 11 w 23"/>
                <a:gd name="T1" fmla="*/ 12 h 23"/>
                <a:gd name="T2" fmla="*/ 23 w 23"/>
                <a:gd name="T3" fmla="*/ 12 h 23"/>
                <a:gd name="T4" fmla="*/ 23 w 23"/>
                <a:gd name="T5" fmla="*/ 0 h 23"/>
                <a:gd name="T6" fmla="*/ 11 w 23"/>
                <a:gd name="T7" fmla="*/ 0 h 23"/>
                <a:gd name="T8" fmla="*/ 0 w 23"/>
                <a:gd name="T9" fmla="*/ 0 h 23"/>
                <a:gd name="T10" fmla="*/ 0 w 23"/>
                <a:gd name="T11" fmla="*/ 12 h 23"/>
                <a:gd name="T12" fmla="*/ 0 w 23"/>
                <a:gd name="T13" fmla="*/ 23 h 23"/>
                <a:gd name="T14" fmla="*/ 11 w 23"/>
                <a:gd name="T15" fmla="*/ 23 h 23"/>
                <a:gd name="T16" fmla="*/ 23 w 23"/>
                <a:gd name="T17" fmla="*/ 23 h 23"/>
                <a:gd name="T18" fmla="*/ 23 w 23"/>
                <a:gd name="T19" fmla="*/ 12 h 23"/>
                <a:gd name="T20" fmla="*/ 11 w 23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1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23" y="23"/>
                  </a:lnTo>
                  <a:lnTo>
                    <a:pt x="23" y="1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5" name="Freeform 123"/>
            <p:cNvSpPr>
              <a:spLocks/>
            </p:cNvSpPr>
            <p:nvPr/>
          </p:nvSpPr>
          <p:spPr bwMode="auto">
            <a:xfrm>
              <a:off x="2244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124"/>
            <p:cNvSpPr>
              <a:spLocks/>
            </p:cNvSpPr>
            <p:nvPr/>
          </p:nvSpPr>
          <p:spPr bwMode="auto">
            <a:xfrm>
              <a:off x="2244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23 w 35"/>
                <a:gd name="T3" fmla="*/ 70 h 70"/>
                <a:gd name="T4" fmla="*/ 35 w 35"/>
                <a:gd name="T5" fmla="*/ 0 h 70"/>
                <a:gd name="T6" fmla="*/ 23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23" y="70"/>
                  </a:lnTo>
                  <a:lnTo>
                    <a:pt x="35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Line 125"/>
            <p:cNvSpPr>
              <a:spLocks noChangeShapeType="1"/>
            </p:cNvSpPr>
            <p:nvPr/>
          </p:nvSpPr>
          <p:spPr bwMode="auto">
            <a:xfrm flipV="1">
              <a:off x="2267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Freeform 126"/>
            <p:cNvSpPr>
              <a:spLocks/>
            </p:cNvSpPr>
            <p:nvPr/>
          </p:nvSpPr>
          <p:spPr bwMode="auto">
            <a:xfrm>
              <a:off x="2629" y="1128"/>
              <a:ext cx="23" cy="23"/>
            </a:xfrm>
            <a:custGeom>
              <a:avLst/>
              <a:gdLst>
                <a:gd name="T0" fmla="*/ 12 w 23"/>
                <a:gd name="T1" fmla="*/ 12 h 23"/>
                <a:gd name="T2" fmla="*/ 23 w 23"/>
                <a:gd name="T3" fmla="*/ 12 h 23"/>
                <a:gd name="T4" fmla="*/ 23 w 23"/>
                <a:gd name="T5" fmla="*/ 0 h 23"/>
                <a:gd name="T6" fmla="*/ 12 w 23"/>
                <a:gd name="T7" fmla="*/ 0 h 23"/>
                <a:gd name="T8" fmla="*/ 0 w 23"/>
                <a:gd name="T9" fmla="*/ 0 h 23"/>
                <a:gd name="T10" fmla="*/ 0 w 23"/>
                <a:gd name="T11" fmla="*/ 12 h 23"/>
                <a:gd name="T12" fmla="*/ 0 w 23"/>
                <a:gd name="T13" fmla="*/ 23 h 23"/>
                <a:gd name="T14" fmla="*/ 12 w 23"/>
                <a:gd name="T15" fmla="*/ 23 h 23"/>
                <a:gd name="T16" fmla="*/ 23 w 23"/>
                <a:gd name="T17" fmla="*/ 23 h 23"/>
                <a:gd name="T18" fmla="*/ 23 w 23"/>
                <a:gd name="T19" fmla="*/ 12 h 23"/>
                <a:gd name="T20" fmla="*/ 12 w 23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2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3" y="23"/>
                  </a:lnTo>
                  <a:lnTo>
                    <a:pt x="23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9" name="Freeform 127"/>
            <p:cNvSpPr>
              <a:spLocks/>
            </p:cNvSpPr>
            <p:nvPr/>
          </p:nvSpPr>
          <p:spPr bwMode="auto">
            <a:xfrm>
              <a:off x="2617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0" name="Freeform 128"/>
            <p:cNvSpPr>
              <a:spLocks/>
            </p:cNvSpPr>
            <p:nvPr/>
          </p:nvSpPr>
          <p:spPr bwMode="auto">
            <a:xfrm>
              <a:off x="2617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24 w 35"/>
                <a:gd name="T3" fmla="*/ 70 h 70"/>
                <a:gd name="T4" fmla="*/ 35 w 35"/>
                <a:gd name="T5" fmla="*/ 0 h 70"/>
                <a:gd name="T6" fmla="*/ 24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24" y="70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1" name="Line 129"/>
            <p:cNvSpPr>
              <a:spLocks noChangeShapeType="1"/>
            </p:cNvSpPr>
            <p:nvPr/>
          </p:nvSpPr>
          <p:spPr bwMode="auto">
            <a:xfrm flipV="1">
              <a:off x="2641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2" name="Rectangle 130"/>
            <p:cNvSpPr>
              <a:spLocks noChangeArrowheads="1"/>
            </p:cNvSpPr>
            <p:nvPr/>
          </p:nvSpPr>
          <p:spPr bwMode="auto">
            <a:xfrm>
              <a:off x="2127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83" name="Rectangle 131"/>
            <p:cNvSpPr>
              <a:spLocks noChangeArrowheads="1"/>
            </p:cNvSpPr>
            <p:nvPr/>
          </p:nvSpPr>
          <p:spPr bwMode="auto">
            <a:xfrm>
              <a:off x="2174" y="953"/>
              <a:ext cx="14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11-8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84" name="Rectangle 132"/>
            <p:cNvSpPr>
              <a:spLocks noChangeArrowheads="1"/>
            </p:cNvSpPr>
            <p:nvPr/>
          </p:nvSpPr>
          <p:spPr bwMode="auto">
            <a:xfrm>
              <a:off x="2501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85" name="Rectangle 133"/>
            <p:cNvSpPr>
              <a:spLocks noChangeArrowheads="1"/>
            </p:cNvSpPr>
            <p:nvPr/>
          </p:nvSpPr>
          <p:spPr bwMode="auto">
            <a:xfrm>
              <a:off x="2547" y="953"/>
              <a:ext cx="14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11-8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86" name="Freeform 134"/>
            <p:cNvSpPr>
              <a:spLocks/>
            </p:cNvSpPr>
            <p:nvPr/>
          </p:nvSpPr>
          <p:spPr bwMode="auto">
            <a:xfrm>
              <a:off x="3224" y="1128"/>
              <a:ext cx="24" cy="23"/>
            </a:xfrm>
            <a:custGeom>
              <a:avLst/>
              <a:gdLst>
                <a:gd name="T0" fmla="*/ 12 w 24"/>
                <a:gd name="T1" fmla="*/ 12 h 23"/>
                <a:gd name="T2" fmla="*/ 24 w 24"/>
                <a:gd name="T3" fmla="*/ 12 h 23"/>
                <a:gd name="T4" fmla="*/ 24 w 24"/>
                <a:gd name="T5" fmla="*/ 0 h 23"/>
                <a:gd name="T6" fmla="*/ 12 w 24"/>
                <a:gd name="T7" fmla="*/ 0 h 23"/>
                <a:gd name="T8" fmla="*/ 0 w 24"/>
                <a:gd name="T9" fmla="*/ 0 h 23"/>
                <a:gd name="T10" fmla="*/ 0 w 24"/>
                <a:gd name="T11" fmla="*/ 12 h 23"/>
                <a:gd name="T12" fmla="*/ 0 w 24"/>
                <a:gd name="T13" fmla="*/ 23 h 23"/>
                <a:gd name="T14" fmla="*/ 12 w 24"/>
                <a:gd name="T15" fmla="*/ 23 h 23"/>
                <a:gd name="T16" fmla="*/ 24 w 24"/>
                <a:gd name="T17" fmla="*/ 23 h 23"/>
                <a:gd name="T18" fmla="*/ 24 w 24"/>
                <a:gd name="T19" fmla="*/ 12 h 23"/>
                <a:gd name="T20" fmla="*/ 12 w 24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23"/>
                <a:gd name="T35" fmla="*/ 24 w 24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23">
                  <a:moveTo>
                    <a:pt x="12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7" name="Freeform 135"/>
            <p:cNvSpPr>
              <a:spLocks/>
            </p:cNvSpPr>
            <p:nvPr/>
          </p:nvSpPr>
          <p:spPr bwMode="auto">
            <a:xfrm>
              <a:off x="3224" y="1151"/>
              <a:ext cx="24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8" name="Freeform 136"/>
            <p:cNvSpPr>
              <a:spLocks/>
            </p:cNvSpPr>
            <p:nvPr/>
          </p:nvSpPr>
          <p:spPr bwMode="auto">
            <a:xfrm>
              <a:off x="3224" y="1151"/>
              <a:ext cx="24" cy="70"/>
            </a:xfrm>
            <a:custGeom>
              <a:avLst/>
              <a:gdLst>
                <a:gd name="T0" fmla="*/ 0 w 24"/>
                <a:gd name="T1" fmla="*/ 0 h 70"/>
                <a:gd name="T2" fmla="*/ 12 w 24"/>
                <a:gd name="T3" fmla="*/ 70 h 70"/>
                <a:gd name="T4" fmla="*/ 24 w 24"/>
                <a:gd name="T5" fmla="*/ 0 h 70"/>
                <a:gd name="T6" fmla="*/ 12 w 24"/>
                <a:gd name="T7" fmla="*/ 0 h 70"/>
                <a:gd name="T8" fmla="*/ 0 w 24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70"/>
                <a:gd name="T17" fmla="*/ 24 w 2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70">
                  <a:moveTo>
                    <a:pt x="0" y="0"/>
                  </a:moveTo>
                  <a:lnTo>
                    <a:pt x="12" y="70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9" name="Line 137"/>
            <p:cNvSpPr>
              <a:spLocks noChangeShapeType="1"/>
            </p:cNvSpPr>
            <p:nvPr/>
          </p:nvSpPr>
          <p:spPr bwMode="auto">
            <a:xfrm flipV="1">
              <a:off x="3236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0" name="Freeform 138"/>
            <p:cNvSpPr>
              <a:spLocks/>
            </p:cNvSpPr>
            <p:nvPr/>
          </p:nvSpPr>
          <p:spPr bwMode="auto">
            <a:xfrm>
              <a:off x="3598" y="1128"/>
              <a:ext cx="23" cy="23"/>
            </a:xfrm>
            <a:custGeom>
              <a:avLst/>
              <a:gdLst>
                <a:gd name="T0" fmla="*/ 11 w 23"/>
                <a:gd name="T1" fmla="*/ 12 h 23"/>
                <a:gd name="T2" fmla="*/ 23 w 23"/>
                <a:gd name="T3" fmla="*/ 12 h 23"/>
                <a:gd name="T4" fmla="*/ 23 w 23"/>
                <a:gd name="T5" fmla="*/ 0 h 23"/>
                <a:gd name="T6" fmla="*/ 11 w 23"/>
                <a:gd name="T7" fmla="*/ 0 h 23"/>
                <a:gd name="T8" fmla="*/ 0 w 23"/>
                <a:gd name="T9" fmla="*/ 0 h 23"/>
                <a:gd name="T10" fmla="*/ 0 w 23"/>
                <a:gd name="T11" fmla="*/ 12 h 23"/>
                <a:gd name="T12" fmla="*/ 0 w 23"/>
                <a:gd name="T13" fmla="*/ 23 h 23"/>
                <a:gd name="T14" fmla="*/ 11 w 23"/>
                <a:gd name="T15" fmla="*/ 23 h 23"/>
                <a:gd name="T16" fmla="*/ 23 w 23"/>
                <a:gd name="T17" fmla="*/ 23 h 23"/>
                <a:gd name="T18" fmla="*/ 23 w 23"/>
                <a:gd name="T19" fmla="*/ 12 h 23"/>
                <a:gd name="T20" fmla="*/ 11 w 23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1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23" y="23"/>
                  </a:lnTo>
                  <a:lnTo>
                    <a:pt x="23" y="12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1" name="Freeform 139"/>
            <p:cNvSpPr>
              <a:spLocks/>
            </p:cNvSpPr>
            <p:nvPr/>
          </p:nvSpPr>
          <p:spPr bwMode="auto">
            <a:xfrm>
              <a:off x="3598" y="1151"/>
              <a:ext cx="23" cy="70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2" name="Freeform 140"/>
            <p:cNvSpPr>
              <a:spLocks/>
            </p:cNvSpPr>
            <p:nvPr/>
          </p:nvSpPr>
          <p:spPr bwMode="auto">
            <a:xfrm>
              <a:off x="3598" y="1151"/>
              <a:ext cx="23" cy="70"/>
            </a:xfrm>
            <a:custGeom>
              <a:avLst/>
              <a:gdLst>
                <a:gd name="T0" fmla="*/ 0 w 23"/>
                <a:gd name="T1" fmla="*/ 0 h 70"/>
                <a:gd name="T2" fmla="*/ 11 w 23"/>
                <a:gd name="T3" fmla="*/ 70 h 70"/>
                <a:gd name="T4" fmla="*/ 23 w 23"/>
                <a:gd name="T5" fmla="*/ 0 h 70"/>
                <a:gd name="T6" fmla="*/ 11 w 23"/>
                <a:gd name="T7" fmla="*/ 0 h 70"/>
                <a:gd name="T8" fmla="*/ 0 w 23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70"/>
                <a:gd name="T17" fmla="*/ 23 w 23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70">
                  <a:moveTo>
                    <a:pt x="0" y="0"/>
                  </a:moveTo>
                  <a:lnTo>
                    <a:pt x="11" y="70"/>
                  </a:lnTo>
                  <a:lnTo>
                    <a:pt x="2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3" name="Line 141"/>
            <p:cNvSpPr>
              <a:spLocks noChangeShapeType="1"/>
            </p:cNvSpPr>
            <p:nvPr/>
          </p:nvSpPr>
          <p:spPr bwMode="auto">
            <a:xfrm flipV="1">
              <a:off x="3609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4" name="Rectangle 142"/>
            <p:cNvSpPr>
              <a:spLocks noChangeArrowheads="1"/>
            </p:cNvSpPr>
            <p:nvPr/>
          </p:nvSpPr>
          <p:spPr bwMode="auto">
            <a:xfrm>
              <a:off x="3143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95" name="Rectangle 143"/>
            <p:cNvSpPr>
              <a:spLocks noChangeArrowheads="1"/>
            </p:cNvSpPr>
            <p:nvPr/>
          </p:nvSpPr>
          <p:spPr bwMode="auto">
            <a:xfrm>
              <a:off x="3189" y="953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7-4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96" name="Rectangle 144"/>
            <p:cNvSpPr>
              <a:spLocks noChangeArrowheads="1"/>
            </p:cNvSpPr>
            <p:nvPr/>
          </p:nvSpPr>
          <p:spPr bwMode="auto">
            <a:xfrm>
              <a:off x="3516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97" name="Rectangle 145"/>
            <p:cNvSpPr>
              <a:spLocks noChangeArrowheads="1"/>
            </p:cNvSpPr>
            <p:nvPr/>
          </p:nvSpPr>
          <p:spPr bwMode="auto">
            <a:xfrm>
              <a:off x="3563" y="953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7-4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298" name="Freeform 146"/>
            <p:cNvSpPr>
              <a:spLocks/>
            </p:cNvSpPr>
            <p:nvPr/>
          </p:nvSpPr>
          <p:spPr bwMode="auto">
            <a:xfrm>
              <a:off x="4193" y="1128"/>
              <a:ext cx="23" cy="23"/>
            </a:xfrm>
            <a:custGeom>
              <a:avLst/>
              <a:gdLst>
                <a:gd name="T0" fmla="*/ 12 w 23"/>
                <a:gd name="T1" fmla="*/ 12 h 23"/>
                <a:gd name="T2" fmla="*/ 23 w 23"/>
                <a:gd name="T3" fmla="*/ 12 h 23"/>
                <a:gd name="T4" fmla="*/ 23 w 23"/>
                <a:gd name="T5" fmla="*/ 0 h 23"/>
                <a:gd name="T6" fmla="*/ 12 w 23"/>
                <a:gd name="T7" fmla="*/ 0 h 23"/>
                <a:gd name="T8" fmla="*/ 0 w 23"/>
                <a:gd name="T9" fmla="*/ 0 h 23"/>
                <a:gd name="T10" fmla="*/ 0 w 23"/>
                <a:gd name="T11" fmla="*/ 12 h 23"/>
                <a:gd name="T12" fmla="*/ 0 w 23"/>
                <a:gd name="T13" fmla="*/ 23 h 23"/>
                <a:gd name="T14" fmla="*/ 12 w 23"/>
                <a:gd name="T15" fmla="*/ 23 h 23"/>
                <a:gd name="T16" fmla="*/ 23 w 23"/>
                <a:gd name="T17" fmla="*/ 23 h 23"/>
                <a:gd name="T18" fmla="*/ 23 w 23"/>
                <a:gd name="T19" fmla="*/ 12 h 23"/>
                <a:gd name="T20" fmla="*/ 12 w 23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3"/>
                <a:gd name="T35" fmla="*/ 23 w 2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3">
                  <a:moveTo>
                    <a:pt x="12" y="12"/>
                  </a:moveTo>
                  <a:lnTo>
                    <a:pt x="23" y="12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3" y="23"/>
                  </a:lnTo>
                  <a:lnTo>
                    <a:pt x="23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9" name="Freeform 147"/>
            <p:cNvSpPr>
              <a:spLocks/>
            </p:cNvSpPr>
            <p:nvPr/>
          </p:nvSpPr>
          <p:spPr bwMode="auto">
            <a:xfrm>
              <a:off x="4193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0" name="Freeform 148"/>
            <p:cNvSpPr>
              <a:spLocks/>
            </p:cNvSpPr>
            <p:nvPr/>
          </p:nvSpPr>
          <p:spPr bwMode="auto">
            <a:xfrm>
              <a:off x="4193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12 w 35"/>
                <a:gd name="T3" fmla="*/ 70 h 70"/>
                <a:gd name="T4" fmla="*/ 35 w 35"/>
                <a:gd name="T5" fmla="*/ 0 h 70"/>
                <a:gd name="T6" fmla="*/ 12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12" y="70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1" name="Line 149"/>
            <p:cNvSpPr>
              <a:spLocks noChangeShapeType="1"/>
            </p:cNvSpPr>
            <p:nvPr/>
          </p:nvSpPr>
          <p:spPr bwMode="auto">
            <a:xfrm flipV="1">
              <a:off x="4205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2" name="Freeform 150"/>
            <p:cNvSpPr>
              <a:spLocks/>
            </p:cNvSpPr>
            <p:nvPr/>
          </p:nvSpPr>
          <p:spPr bwMode="auto">
            <a:xfrm>
              <a:off x="4566" y="1128"/>
              <a:ext cx="24" cy="23"/>
            </a:xfrm>
            <a:custGeom>
              <a:avLst/>
              <a:gdLst>
                <a:gd name="T0" fmla="*/ 12 w 24"/>
                <a:gd name="T1" fmla="*/ 12 h 23"/>
                <a:gd name="T2" fmla="*/ 24 w 24"/>
                <a:gd name="T3" fmla="*/ 12 h 23"/>
                <a:gd name="T4" fmla="*/ 24 w 24"/>
                <a:gd name="T5" fmla="*/ 0 h 23"/>
                <a:gd name="T6" fmla="*/ 12 w 24"/>
                <a:gd name="T7" fmla="*/ 0 h 23"/>
                <a:gd name="T8" fmla="*/ 0 w 24"/>
                <a:gd name="T9" fmla="*/ 0 h 23"/>
                <a:gd name="T10" fmla="*/ 0 w 24"/>
                <a:gd name="T11" fmla="*/ 12 h 23"/>
                <a:gd name="T12" fmla="*/ 0 w 24"/>
                <a:gd name="T13" fmla="*/ 23 h 23"/>
                <a:gd name="T14" fmla="*/ 12 w 24"/>
                <a:gd name="T15" fmla="*/ 23 h 23"/>
                <a:gd name="T16" fmla="*/ 24 w 24"/>
                <a:gd name="T17" fmla="*/ 23 h 23"/>
                <a:gd name="T18" fmla="*/ 24 w 24"/>
                <a:gd name="T19" fmla="*/ 12 h 23"/>
                <a:gd name="T20" fmla="*/ 12 w 24"/>
                <a:gd name="T21" fmla="*/ 12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"/>
                <a:gd name="T34" fmla="*/ 0 h 23"/>
                <a:gd name="T35" fmla="*/ 24 w 24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" h="23">
                  <a:moveTo>
                    <a:pt x="12" y="12"/>
                  </a:moveTo>
                  <a:lnTo>
                    <a:pt x="24" y="12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2" y="23"/>
                  </a:lnTo>
                  <a:lnTo>
                    <a:pt x="24" y="23"/>
                  </a:lnTo>
                  <a:lnTo>
                    <a:pt x="24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3" name="Freeform 151"/>
            <p:cNvSpPr>
              <a:spLocks/>
            </p:cNvSpPr>
            <p:nvPr/>
          </p:nvSpPr>
          <p:spPr bwMode="auto">
            <a:xfrm>
              <a:off x="4566" y="1151"/>
              <a:ext cx="35" cy="70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4" name="Freeform 152"/>
            <p:cNvSpPr>
              <a:spLocks/>
            </p:cNvSpPr>
            <p:nvPr/>
          </p:nvSpPr>
          <p:spPr bwMode="auto">
            <a:xfrm>
              <a:off x="4566" y="1151"/>
              <a:ext cx="35" cy="70"/>
            </a:xfrm>
            <a:custGeom>
              <a:avLst/>
              <a:gdLst>
                <a:gd name="T0" fmla="*/ 0 w 35"/>
                <a:gd name="T1" fmla="*/ 0 h 70"/>
                <a:gd name="T2" fmla="*/ 12 w 35"/>
                <a:gd name="T3" fmla="*/ 70 h 70"/>
                <a:gd name="T4" fmla="*/ 35 w 35"/>
                <a:gd name="T5" fmla="*/ 0 h 70"/>
                <a:gd name="T6" fmla="*/ 12 w 35"/>
                <a:gd name="T7" fmla="*/ 0 h 70"/>
                <a:gd name="T8" fmla="*/ 0 w 35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0" y="0"/>
                  </a:moveTo>
                  <a:lnTo>
                    <a:pt x="12" y="70"/>
                  </a:lnTo>
                  <a:lnTo>
                    <a:pt x="35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5" name="Line 153"/>
            <p:cNvSpPr>
              <a:spLocks noChangeShapeType="1"/>
            </p:cNvSpPr>
            <p:nvPr/>
          </p:nvSpPr>
          <p:spPr bwMode="auto">
            <a:xfrm flipV="1">
              <a:off x="4578" y="1058"/>
              <a:ext cx="1" cy="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6" name="Rectangle 154"/>
            <p:cNvSpPr>
              <a:spLocks noChangeArrowheads="1"/>
            </p:cNvSpPr>
            <p:nvPr/>
          </p:nvSpPr>
          <p:spPr bwMode="auto">
            <a:xfrm>
              <a:off x="4111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307" name="Rectangle 155"/>
            <p:cNvSpPr>
              <a:spLocks noChangeArrowheads="1"/>
            </p:cNvSpPr>
            <p:nvPr/>
          </p:nvSpPr>
          <p:spPr bwMode="auto">
            <a:xfrm>
              <a:off x="4158" y="953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3-0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308" name="Rectangle 156"/>
            <p:cNvSpPr>
              <a:spLocks noChangeArrowheads="1"/>
            </p:cNvSpPr>
            <p:nvPr/>
          </p:nvSpPr>
          <p:spPr bwMode="auto">
            <a:xfrm>
              <a:off x="4485" y="883"/>
              <a:ext cx="4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309" name="Rectangle 157"/>
            <p:cNvSpPr>
              <a:spLocks noChangeArrowheads="1"/>
            </p:cNvSpPr>
            <p:nvPr/>
          </p:nvSpPr>
          <p:spPr bwMode="auto">
            <a:xfrm>
              <a:off x="4531" y="953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  <a:latin typeface="Nimbus Roman No9 L"/>
                </a:rPr>
                <a:t>3-0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310" name="Rectangle 158"/>
            <p:cNvSpPr>
              <a:spLocks noChangeArrowheads="1"/>
            </p:cNvSpPr>
            <p:nvPr/>
          </p:nvSpPr>
          <p:spPr bwMode="auto">
            <a:xfrm>
              <a:off x="4788" y="1047"/>
              <a:ext cx="106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300">
                  <a:solidFill>
                    <a:srgbClr val="000000"/>
                  </a:solidFill>
                  <a:latin typeface="Nimbus Roman No9 L"/>
                </a:rPr>
                <a:t>.</a:t>
              </a:r>
              <a:endParaRPr lang="en-US" sz="2400">
                <a:latin typeface="Cambria" pitchFamily="18" charset="0"/>
              </a:endParaRPr>
            </a:p>
          </p:txBody>
        </p:sp>
        <p:sp>
          <p:nvSpPr>
            <p:cNvPr id="49311" name="Rectangle 171"/>
            <p:cNvSpPr>
              <a:spLocks noChangeArrowheads="1"/>
            </p:cNvSpPr>
            <p:nvPr/>
          </p:nvSpPr>
          <p:spPr bwMode="auto">
            <a:xfrm>
              <a:off x="1182" y="1245"/>
              <a:ext cx="572" cy="3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9312" name="Rectangle 172"/>
            <p:cNvSpPr>
              <a:spLocks noChangeArrowheads="1"/>
            </p:cNvSpPr>
            <p:nvPr/>
          </p:nvSpPr>
          <p:spPr bwMode="auto">
            <a:xfrm>
              <a:off x="2151" y="1245"/>
              <a:ext cx="571" cy="3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9313" name="Rectangle 173"/>
            <p:cNvSpPr>
              <a:spLocks noChangeArrowheads="1"/>
            </p:cNvSpPr>
            <p:nvPr/>
          </p:nvSpPr>
          <p:spPr bwMode="auto">
            <a:xfrm>
              <a:off x="3119" y="1245"/>
              <a:ext cx="572" cy="3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9314" name="Rectangle 174"/>
            <p:cNvSpPr>
              <a:spLocks noChangeArrowheads="1"/>
            </p:cNvSpPr>
            <p:nvPr/>
          </p:nvSpPr>
          <p:spPr bwMode="auto">
            <a:xfrm>
              <a:off x="4088" y="1256"/>
              <a:ext cx="583" cy="3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49315" name="Rectangle 175"/>
            <p:cNvSpPr>
              <a:spLocks noChangeArrowheads="1"/>
            </p:cNvSpPr>
            <p:nvPr/>
          </p:nvSpPr>
          <p:spPr bwMode="auto">
            <a:xfrm>
              <a:off x="1182" y="2237"/>
              <a:ext cx="3489" cy="32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</p:grpSp>
      <p:sp>
        <p:nvSpPr>
          <p:cNvPr id="49156" name="Text Box 177"/>
          <p:cNvSpPr txBox="1">
            <a:spLocks noChangeArrowheads="1"/>
          </p:cNvSpPr>
          <p:nvPr/>
        </p:nvSpPr>
        <p:spPr bwMode="auto">
          <a:xfrm>
            <a:off x="955675" y="4032250"/>
            <a:ext cx="6673850" cy="204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After</a:t>
            </a:r>
            <a:r>
              <a:rPr lang="en-US" sz="1600">
                <a:latin typeface="Cambria" pitchFamily="18" charset="0"/>
              </a:rPr>
              <a:t> </a:t>
            </a:r>
            <a:r>
              <a:rPr lang="en-US" sz="1600" i="1">
                <a:latin typeface="Cambria" pitchFamily="18" charset="0"/>
              </a:rPr>
              <a:t>x</a:t>
            </a:r>
            <a:r>
              <a:rPr lang="en-US" sz="1600" i="1" baseline="-25000">
                <a:latin typeface="Cambria" pitchFamily="18" charset="0"/>
              </a:rPr>
              <a:t>i</a:t>
            </a:r>
            <a:r>
              <a:rPr lang="en-US" sz="1600" i="1">
                <a:latin typeface="Cambria" pitchFamily="18" charset="0"/>
              </a:rPr>
              <a:t>, y</a:t>
            </a:r>
            <a:r>
              <a:rPr lang="en-US" sz="1600" i="1" baseline="-25000">
                <a:latin typeface="Cambria" pitchFamily="18" charset="0"/>
              </a:rPr>
              <a:t>i</a:t>
            </a:r>
            <a:r>
              <a:rPr lang="en-US" sz="1600">
                <a:latin typeface="Cambria" pitchFamily="18" charset="0"/>
              </a:rPr>
              <a:t> and </a:t>
            </a:r>
            <a:r>
              <a:rPr lang="en-US" sz="1600" i="1">
                <a:latin typeface="Cambria" pitchFamily="18" charset="0"/>
              </a:rPr>
              <a:t>c</a:t>
            </a:r>
            <a:r>
              <a:rPr lang="en-US" sz="1600" i="1" baseline="-25000">
                <a:latin typeface="Cambria" pitchFamily="18" charset="0"/>
              </a:rPr>
              <a:t>0</a:t>
            </a:r>
            <a:r>
              <a:rPr lang="en-US" sz="1600">
                <a:latin typeface="Cambria" pitchFamily="18" charset="0"/>
              </a:rPr>
              <a:t> </a:t>
            </a:r>
            <a:r>
              <a:rPr lang="en-US" sz="1600">
                <a:latin typeface="Comic Sans MS" pitchFamily="66" charset="0"/>
              </a:rPr>
              <a:t>are applied as inputs:</a:t>
            </a:r>
          </a:p>
          <a:p>
            <a:r>
              <a:rPr lang="en-US" sz="1600">
                <a:latin typeface="Comic Sans MS" pitchFamily="66" charset="0"/>
              </a:rPr>
              <a:t>  - </a:t>
            </a:r>
            <a:r>
              <a:rPr lang="en-US" sz="1600" i="1">
                <a:latin typeface="Cambria" pitchFamily="18" charset="0"/>
              </a:rPr>
              <a:t>G</a:t>
            </a:r>
            <a:r>
              <a:rPr lang="en-US" sz="1600" i="1" baseline="-25000">
                <a:latin typeface="Cambria" pitchFamily="18" charset="0"/>
              </a:rPr>
              <a:t>i</a:t>
            </a:r>
            <a:r>
              <a:rPr lang="en-US" sz="1600">
                <a:latin typeface="Comic Sans MS" pitchFamily="66" charset="0"/>
              </a:rPr>
              <a:t> and </a:t>
            </a:r>
            <a:r>
              <a:rPr lang="en-US" sz="1600" i="1">
                <a:latin typeface="Cambria" pitchFamily="18" charset="0"/>
              </a:rPr>
              <a:t>P</a:t>
            </a:r>
            <a:r>
              <a:rPr lang="en-US" sz="1600" i="1" baseline="-25000">
                <a:latin typeface="Cambria" pitchFamily="18" charset="0"/>
              </a:rPr>
              <a:t>i</a:t>
            </a:r>
            <a:r>
              <a:rPr lang="en-US" sz="1600">
                <a:latin typeface="Comic Sans MS" pitchFamily="66" charset="0"/>
              </a:rPr>
              <a:t> for each stage are available after 1 gate delay.</a:t>
            </a:r>
          </a:p>
          <a:p>
            <a:r>
              <a:rPr lang="en-US" sz="1600">
                <a:latin typeface="Comic Sans MS" pitchFamily="66" charset="0"/>
              </a:rPr>
              <a:t>  - </a:t>
            </a:r>
            <a:r>
              <a:rPr lang="en-US" sz="1600" i="1">
                <a:latin typeface="Cambria" pitchFamily="18" charset="0"/>
              </a:rPr>
              <a:t>P</a:t>
            </a:r>
            <a:r>
              <a:rPr lang="en-US" sz="1600" i="1" baseline="30000">
                <a:latin typeface="Cambria" pitchFamily="18" charset="0"/>
              </a:rPr>
              <a:t>I</a:t>
            </a:r>
            <a:r>
              <a:rPr lang="en-US" sz="1600">
                <a:latin typeface="Comic Sans MS" pitchFamily="66" charset="0"/>
              </a:rPr>
              <a:t> is available after 2  and </a:t>
            </a:r>
            <a:r>
              <a:rPr lang="en-US" sz="1600" i="1">
                <a:latin typeface="Cambria" pitchFamily="18" charset="0"/>
              </a:rPr>
              <a:t>G</a:t>
            </a:r>
            <a:r>
              <a:rPr lang="en-US" sz="1600" i="1" baseline="30000">
                <a:latin typeface="Cambria" pitchFamily="18" charset="0"/>
              </a:rPr>
              <a:t>I</a:t>
            </a:r>
            <a:r>
              <a:rPr lang="en-US" sz="1600">
                <a:latin typeface="Comic Sans MS" pitchFamily="66" charset="0"/>
              </a:rPr>
              <a:t> after 3 gate delays.</a:t>
            </a:r>
          </a:p>
          <a:p>
            <a:r>
              <a:rPr lang="en-US" sz="1600">
                <a:latin typeface="Comic Sans MS" pitchFamily="66" charset="0"/>
              </a:rPr>
              <a:t>  - All carries are available after 5 gate delays.</a:t>
            </a:r>
          </a:p>
          <a:p>
            <a:r>
              <a:rPr lang="en-US" sz="1600">
                <a:latin typeface="Comic Sans MS" pitchFamily="66" charset="0"/>
              </a:rPr>
              <a:t>  - </a:t>
            </a:r>
            <a:r>
              <a:rPr lang="en-US" sz="1600" i="1">
                <a:solidFill>
                  <a:srgbClr val="CC3300"/>
                </a:solidFill>
                <a:latin typeface="Cambria" pitchFamily="18" charset="0"/>
              </a:rPr>
              <a:t>c</a:t>
            </a:r>
            <a:r>
              <a:rPr lang="en-US" sz="1600" i="1" baseline="-25000">
                <a:solidFill>
                  <a:srgbClr val="CC3300"/>
                </a:solidFill>
                <a:latin typeface="Cambria" pitchFamily="18" charset="0"/>
              </a:rPr>
              <a:t>16</a:t>
            </a:r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is available after 5 gate delays.</a:t>
            </a:r>
          </a:p>
          <a:p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 - </a:t>
            </a:r>
            <a:r>
              <a:rPr lang="en-US" sz="1600" i="1">
                <a:solidFill>
                  <a:srgbClr val="CC3300"/>
                </a:solidFill>
                <a:latin typeface="Cambria" pitchFamily="18" charset="0"/>
              </a:rPr>
              <a:t>s</a:t>
            </a:r>
            <a:r>
              <a:rPr lang="en-US" sz="1600" i="1" baseline="-25000">
                <a:solidFill>
                  <a:srgbClr val="CC3300"/>
                </a:solidFill>
                <a:latin typeface="Cambria" pitchFamily="18" charset="0"/>
              </a:rPr>
              <a:t>15</a:t>
            </a:r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which depends on </a:t>
            </a:r>
            <a:r>
              <a:rPr lang="en-US" sz="1600" i="1">
                <a:solidFill>
                  <a:srgbClr val="CC3300"/>
                </a:solidFill>
                <a:latin typeface="Cambria" pitchFamily="18" charset="0"/>
              </a:rPr>
              <a:t>c</a:t>
            </a:r>
            <a:r>
              <a:rPr lang="en-US" sz="1600" i="1" baseline="-25000">
                <a:solidFill>
                  <a:srgbClr val="CC3300"/>
                </a:solidFill>
                <a:latin typeface="Cambria" pitchFamily="18" charset="0"/>
              </a:rPr>
              <a:t>12</a:t>
            </a:r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is available after 8 (5+3)gate delays </a:t>
            </a:r>
          </a:p>
          <a:p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    (Recall that for a 4-bit carry lookahead adder, the last sum bit is</a:t>
            </a:r>
          </a:p>
          <a:p>
            <a:r>
              <a:rPr lang="en-US" sz="1600">
                <a:solidFill>
                  <a:srgbClr val="CC3300"/>
                </a:solidFill>
                <a:latin typeface="Comic Sans MS" pitchFamily="66" charset="0"/>
              </a:rPr>
              <a:t>     available 3 gate delays after all inputs are available)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51202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Two’s Compliment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+3 = 00000011</a:t>
            </a:r>
          </a:p>
          <a:p>
            <a:r>
              <a:rPr lang="en-US"/>
              <a:t>+2 = 00000010</a:t>
            </a:r>
          </a:p>
          <a:p>
            <a:r>
              <a:rPr lang="en-US"/>
              <a:t>+1 = 00000001</a:t>
            </a:r>
          </a:p>
          <a:p>
            <a:r>
              <a:rPr lang="en-US"/>
              <a:t>+0 = 00000000</a:t>
            </a:r>
          </a:p>
          <a:p>
            <a:r>
              <a:rPr lang="en-US"/>
              <a:t> -1 = 11111111</a:t>
            </a:r>
          </a:p>
          <a:p>
            <a:r>
              <a:rPr lang="en-US"/>
              <a:t> -2 = 11111110</a:t>
            </a:r>
          </a:p>
          <a:p>
            <a:r>
              <a:rPr lang="en-US"/>
              <a:t> -3 = 11111101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 advAuto="100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305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numbers</a:t>
            </a:r>
          </a:p>
        </p:txBody>
      </p:sp>
      <p:sp>
        <p:nvSpPr>
          <p:cNvPr id="288853" name="Text Box 85"/>
          <p:cNvSpPr txBox="1">
            <a:spLocks noChangeArrowheads="1"/>
          </p:cNvSpPr>
          <p:nvPr/>
        </p:nvSpPr>
        <p:spPr bwMode="auto">
          <a:xfrm>
            <a:off x="762000" y="5010150"/>
            <a:ext cx="60071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99"/>
                </a:solidFill>
                <a:latin typeface="+mj-lt"/>
              </a:rPr>
              <a:t>Product of 2 </a:t>
            </a:r>
            <a:r>
              <a:rPr lang="en-US" sz="2000" b="1" i="1" dirty="0">
                <a:solidFill>
                  <a:srgbClr val="000099"/>
                </a:solidFill>
                <a:latin typeface="+mj-lt"/>
              </a:rPr>
              <a:t>n</a:t>
            </a:r>
            <a:r>
              <a:rPr lang="en-US" sz="2000" b="1" dirty="0">
                <a:solidFill>
                  <a:srgbClr val="000099"/>
                </a:solidFill>
                <a:latin typeface="+mj-lt"/>
              </a:rPr>
              <a:t>-bit numbers is at most a </a:t>
            </a:r>
            <a:r>
              <a:rPr lang="en-US" sz="2000" b="1" i="1" dirty="0">
                <a:solidFill>
                  <a:srgbClr val="000099"/>
                </a:solidFill>
                <a:latin typeface="+mj-lt"/>
              </a:rPr>
              <a:t>2n</a:t>
            </a:r>
            <a:r>
              <a:rPr lang="en-US" sz="2000" b="1" dirty="0">
                <a:solidFill>
                  <a:srgbClr val="000099"/>
                </a:solidFill>
                <a:latin typeface="+mj-lt"/>
              </a:rPr>
              <a:t>-bit number. </a:t>
            </a:r>
          </a:p>
        </p:txBody>
      </p:sp>
      <p:sp>
        <p:nvSpPr>
          <p:cNvPr id="288855" name="Text Box 87"/>
          <p:cNvSpPr txBox="1">
            <a:spLocks noChangeArrowheads="1"/>
          </p:cNvSpPr>
          <p:nvPr/>
        </p:nvSpPr>
        <p:spPr bwMode="auto">
          <a:xfrm>
            <a:off x="838200" y="5486400"/>
            <a:ext cx="6664325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C3300"/>
                </a:solidFill>
                <a:latin typeface="+mj-lt"/>
              </a:rPr>
              <a:t>Unsigned multiplication can be viewed as addition of shifted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C3300"/>
                </a:solidFill>
                <a:latin typeface="+mj-lt"/>
              </a:rPr>
              <a:t>versions of the multiplicand.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76400"/>
            <a:ext cx="4648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numbers (contd..)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4389438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We added the partial products at end.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Alternative would be to add the partial products at each stage.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Rules to implement multiplication are: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If the </a:t>
            </a:r>
            <a:r>
              <a:rPr lang="en-US" sz="2000" i="1" dirty="0" err="1">
                <a:solidFill>
                  <a:srgbClr val="000099"/>
                </a:solidFill>
                <a:latin typeface="+mj-lt"/>
              </a:rPr>
              <a:t>i</a:t>
            </a:r>
            <a:r>
              <a:rPr lang="en-US" sz="2000" i="1" baseline="30000" dirty="0" err="1">
                <a:solidFill>
                  <a:srgbClr val="000099"/>
                </a:solidFill>
                <a:latin typeface="+mj-lt"/>
              </a:rPr>
              <a:t>th</a:t>
            </a:r>
            <a:r>
              <a:rPr lang="en-US" sz="2000" dirty="0">
                <a:solidFill>
                  <a:srgbClr val="000099"/>
                </a:solidFill>
                <a:latin typeface="+mj-lt"/>
              </a:rPr>
              <a:t> bit of the multiplier is 1, shift the multiplicand and  add the shifted multiplicand to the current value of the partial product.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Hand over the partial product to the next stage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solidFill>
                  <a:srgbClr val="000099"/>
                </a:solidFill>
                <a:latin typeface="+mj-lt"/>
              </a:rPr>
              <a:t>Value of the partial product at the start stage is 0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Multiplication of unsigned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6322" name="Rectangle 84"/>
          <p:cNvSpPr>
            <a:spLocks noChangeArrowheads="1"/>
          </p:cNvSpPr>
          <p:nvPr/>
        </p:nvSpPr>
        <p:spPr bwMode="auto">
          <a:xfrm>
            <a:off x="898525" y="1779588"/>
            <a:ext cx="7513638" cy="3922712"/>
          </a:xfrm>
          <a:prstGeom prst="rect">
            <a:avLst/>
          </a:prstGeom>
          <a:solidFill>
            <a:srgbClr val="DDDDDD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56323" name="Rectangle 64"/>
          <p:cNvSpPr>
            <a:spLocks noChangeArrowheads="1"/>
          </p:cNvSpPr>
          <p:nvPr/>
        </p:nvSpPr>
        <p:spPr bwMode="auto">
          <a:xfrm>
            <a:off x="3392488" y="2655888"/>
            <a:ext cx="25908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6324" name="Rectangle 65"/>
          <p:cNvSpPr>
            <a:spLocks noChangeArrowheads="1"/>
          </p:cNvSpPr>
          <p:nvPr/>
        </p:nvSpPr>
        <p:spPr bwMode="auto">
          <a:xfrm>
            <a:off x="4002088" y="3722688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pic>
        <p:nvPicPr>
          <p:cNvPr id="56325" name="Picture 6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4088" y="2884488"/>
            <a:ext cx="60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Line 67"/>
          <p:cNvSpPr>
            <a:spLocks noChangeShapeType="1"/>
          </p:cNvSpPr>
          <p:nvPr/>
        </p:nvSpPr>
        <p:spPr bwMode="auto">
          <a:xfrm flipV="1">
            <a:off x="5145088" y="28844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68"/>
          <p:cNvSpPr>
            <a:spLocks noChangeShapeType="1"/>
          </p:cNvSpPr>
          <p:nvPr/>
        </p:nvSpPr>
        <p:spPr bwMode="auto">
          <a:xfrm flipV="1">
            <a:off x="5145088" y="2503488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69"/>
          <p:cNvSpPr>
            <a:spLocks noChangeShapeType="1"/>
          </p:cNvSpPr>
          <p:nvPr/>
        </p:nvSpPr>
        <p:spPr bwMode="auto">
          <a:xfrm>
            <a:off x="4306888" y="2503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70"/>
          <p:cNvSpPr>
            <a:spLocks noChangeShapeType="1"/>
          </p:cNvSpPr>
          <p:nvPr/>
        </p:nvSpPr>
        <p:spPr bwMode="auto">
          <a:xfrm>
            <a:off x="4687888" y="42560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71"/>
          <p:cNvSpPr>
            <a:spLocks noChangeShapeType="1"/>
          </p:cNvSpPr>
          <p:nvPr/>
        </p:nvSpPr>
        <p:spPr bwMode="auto">
          <a:xfrm flipH="1">
            <a:off x="5449888" y="40274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72"/>
          <p:cNvSpPr>
            <a:spLocks noChangeShapeType="1"/>
          </p:cNvSpPr>
          <p:nvPr/>
        </p:nvSpPr>
        <p:spPr bwMode="auto">
          <a:xfrm flipH="1">
            <a:off x="3087688" y="40274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73"/>
          <p:cNvSpPr>
            <a:spLocks noChangeShapeType="1"/>
          </p:cNvSpPr>
          <p:nvPr/>
        </p:nvSpPr>
        <p:spPr bwMode="auto">
          <a:xfrm>
            <a:off x="2478088" y="3005138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Text Box 74"/>
          <p:cNvSpPr txBox="1">
            <a:spLocks noChangeArrowheads="1"/>
          </p:cNvSpPr>
          <p:nvPr/>
        </p:nvSpPr>
        <p:spPr bwMode="auto">
          <a:xfrm>
            <a:off x="6653213" y="2795588"/>
            <a:ext cx="1624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i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multiplier bit</a:t>
            </a:r>
          </a:p>
        </p:txBody>
      </p:sp>
      <p:sp>
        <p:nvSpPr>
          <p:cNvPr id="56334" name="Text Box 75"/>
          <p:cNvSpPr txBox="1">
            <a:spLocks noChangeArrowheads="1"/>
          </p:cNvSpPr>
          <p:nvPr/>
        </p:nvSpPr>
        <p:spPr bwMode="auto">
          <a:xfrm>
            <a:off x="6408738" y="3819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carry in</a:t>
            </a:r>
          </a:p>
        </p:txBody>
      </p:sp>
      <p:sp>
        <p:nvSpPr>
          <p:cNvPr id="56335" name="Text Box 76"/>
          <p:cNvSpPr txBox="1">
            <a:spLocks noChangeArrowheads="1"/>
          </p:cNvSpPr>
          <p:nvPr/>
        </p:nvSpPr>
        <p:spPr bwMode="auto">
          <a:xfrm>
            <a:off x="2141538" y="3816350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carry out</a:t>
            </a:r>
          </a:p>
        </p:txBody>
      </p:sp>
      <p:sp>
        <p:nvSpPr>
          <p:cNvPr id="56336" name="Text Box 77"/>
          <p:cNvSpPr txBox="1">
            <a:spLocks noChangeArrowheads="1"/>
          </p:cNvSpPr>
          <p:nvPr/>
        </p:nvSpPr>
        <p:spPr bwMode="auto">
          <a:xfrm>
            <a:off x="6516688" y="2289175"/>
            <a:ext cx="1878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j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multiplicand bit</a:t>
            </a:r>
          </a:p>
        </p:txBody>
      </p:sp>
      <p:sp>
        <p:nvSpPr>
          <p:cNvPr id="56337" name="Text Box 78"/>
          <p:cNvSpPr txBox="1">
            <a:spLocks noChangeArrowheads="1"/>
          </p:cNvSpPr>
          <p:nvPr/>
        </p:nvSpPr>
        <p:spPr bwMode="auto">
          <a:xfrm>
            <a:off x="947738" y="2822575"/>
            <a:ext cx="1624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i</a:t>
            </a:r>
            <a:r>
              <a:rPr lang="en-US" altLang="en-US" i="1" baseline="30000">
                <a:solidFill>
                  <a:srgbClr val="CC3300"/>
                </a:solidFill>
                <a:latin typeface="Times" pitchFamily="18" charset="0"/>
              </a:rPr>
              <a:t>th</a:t>
            </a:r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 multiplier bit</a:t>
            </a:r>
          </a:p>
        </p:txBody>
      </p:sp>
      <p:sp>
        <p:nvSpPr>
          <p:cNvPr id="56338" name="Text Box 79"/>
          <p:cNvSpPr txBox="1">
            <a:spLocks noChangeArrowheads="1"/>
          </p:cNvSpPr>
          <p:nvPr/>
        </p:nvSpPr>
        <p:spPr bwMode="auto">
          <a:xfrm>
            <a:off x="2489200" y="2106613"/>
            <a:ext cx="359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3300"/>
                </a:solidFill>
                <a:latin typeface="Times" pitchFamily="18" charset="0"/>
              </a:rPr>
              <a:t>Bit of incoming partial product (PPi)</a:t>
            </a:r>
          </a:p>
        </p:txBody>
      </p:sp>
      <p:sp>
        <p:nvSpPr>
          <p:cNvPr id="56339" name="Text Box 81"/>
          <p:cNvSpPr txBox="1">
            <a:spLocks noChangeArrowheads="1"/>
          </p:cNvSpPr>
          <p:nvPr/>
        </p:nvSpPr>
        <p:spPr bwMode="auto">
          <a:xfrm>
            <a:off x="3082925" y="4852988"/>
            <a:ext cx="39766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CC3300"/>
                </a:solidFill>
                <a:latin typeface="Cambria" pitchFamily="18" charset="0"/>
              </a:rPr>
              <a:t>Bit of outgoing partial product (PP(i+1))</a:t>
            </a:r>
          </a:p>
        </p:txBody>
      </p:sp>
      <p:sp>
        <p:nvSpPr>
          <p:cNvPr id="56340" name="Text Box 83"/>
          <p:cNvSpPr txBox="1">
            <a:spLocks noChangeArrowheads="1"/>
          </p:cNvSpPr>
          <p:nvPr/>
        </p:nvSpPr>
        <p:spPr bwMode="auto">
          <a:xfrm>
            <a:off x="4479925" y="3822700"/>
            <a:ext cx="476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mbria" pitchFamily="18" charset="0"/>
              </a:rPr>
              <a:t>FA</a:t>
            </a:r>
          </a:p>
        </p:txBody>
      </p:sp>
      <p:sp>
        <p:nvSpPr>
          <p:cNvPr id="56341" name="Text Box 85"/>
          <p:cNvSpPr txBox="1">
            <a:spLocks noChangeArrowheads="1"/>
          </p:cNvSpPr>
          <p:nvPr/>
        </p:nvSpPr>
        <p:spPr bwMode="auto">
          <a:xfrm>
            <a:off x="1138238" y="1382713"/>
            <a:ext cx="28686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Typical multiplication cell</a:t>
            </a:r>
          </a:p>
        </p:txBody>
      </p:sp>
      <p:sp>
        <p:nvSpPr>
          <p:cNvPr id="56342" name="Line 86"/>
          <p:cNvSpPr>
            <a:spLocks noChangeShapeType="1"/>
          </p:cNvSpPr>
          <p:nvPr/>
        </p:nvSpPr>
        <p:spPr bwMode="auto">
          <a:xfrm flipH="1">
            <a:off x="3740150" y="2884488"/>
            <a:ext cx="141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43" name="Line 87"/>
          <p:cNvSpPr>
            <a:spLocks noChangeShapeType="1"/>
          </p:cNvSpPr>
          <p:nvPr/>
        </p:nvSpPr>
        <p:spPr bwMode="auto">
          <a:xfrm>
            <a:off x="3749675" y="2884488"/>
            <a:ext cx="0" cy="138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344" name="Line 88"/>
          <p:cNvSpPr>
            <a:spLocks noChangeShapeType="1"/>
          </p:cNvSpPr>
          <p:nvPr/>
        </p:nvSpPr>
        <p:spPr bwMode="auto">
          <a:xfrm flipH="1">
            <a:off x="3275013" y="4264025"/>
            <a:ext cx="465137" cy="38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Combinatorial array multiplier</a:t>
            </a:r>
          </a:p>
        </p:txBody>
      </p:sp>
      <p:grpSp>
        <p:nvGrpSpPr>
          <p:cNvPr id="2" name="Group 224"/>
          <p:cNvGrpSpPr>
            <a:grpSpLocks/>
          </p:cNvGrpSpPr>
          <p:nvPr/>
        </p:nvGrpSpPr>
        <p:grpSpPr bwMode="auto">
          <a:xfrm>
            <a:off x="2363788" y="1546225"/>
            <a:ext cx="5021262" cy="3225800"/>
            <a:chOff x="1089" y="974"/>
            <a:chExt cx="3163" cy="2032"/>
          </a:xfrm>
        </p:grpSpPr>
        <p:sp>
          <p:nvSpPr>
            <p:cNvPr id="58374" name="Rectangle 223"/>
            <p:cNvSpPr>
              <a:spLocks noChangeArrowheads="1"/>
            </p:cNvSpPr>
            <p:nvPr/>
          </p:nvSpPr>
          <p:spPr bwMode="auto">
            <a:xfrm>
              <a:off x="1089" y="974"/>
              <a:ext cx="3163" cy="2032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375" name="Line 5"/>
            <p:cNvSpPr>
              <a:spLocks noChangeShapeType="1"/>
            </p:cNvSpPr>
            <p:nvPr/>
          </p:nvSpPr>
          <p:spPr bwMode="auto">
            <a:xfrm>
              <a:off x="3244" y="1579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Line 6"/>
            <p:cNvSpPr>
              <a:spLocks noChangeShapeType="1"/>
            </p:cNvSpPr>
            <p:nvPr/>
          </p:nvSpPr>
          <p:spPr bwMode="auto">
            <a:xfrm>
              <a:off x="3244" y="163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7"/>
            <p:cNvSpPr>
              <a:spLocks noChangeShapeType="1"/>
            </p:cNvSpPr>
            <p:nvPr/>
          </p:nvSpPr>
          <p:spPr bwMode="auto">
            <a:xfrm>
              <a:off x="2918" y="1579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8"/>
            <p:cNvSpPr>
              <a:spLocks noChangeShapeType="1"/>
            </p:cNvSpPr>
            <p:nvPr/>
          </p:nvSpPr>
          <p:spPr bwMode="auto">
            <a:xfrm>
              <a:off x="2918" y="163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9"/>
            <p:cNvSpPr>
              <a:spLocks noChangeShapeType="1"/>
            </p:cNvSpPr>
            <p:nvPr/>
          </p:nvSpPr>
          <p:spPr bwMode="auto">
            <a:xfrm>
              <a:off x="2591" y="1579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10"/>
            <p:cNvSpPr>
              <a:spLocks noChangeShapeType="1"/>
            </p:cNvSpPr>
            <p:nvPr/>
          </p:nvSpPr>
          <p:spPr bwMode="auto">
            <a:xfrm>
              <a:off x="2591" y="1631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1"/>
            <p:cNvSpPr>
              <a:spLocks noChangeShapeType="1"/>
            </p:cNvSpPr>
            <p:nvPr/>
          </p:nvSpPr>
          <p:spPr bwMode="auto">
            <a:xfrm>
              <a:off x="2918" y="190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2"/>
            <p:cNvSpPr>
              <a:spLocks noChangeShapeType="1"/>
            </p:cNvSpPr>
            <p:nvPr/>
          </p:nvSpPr>
          <p:spPr bwMode="auto">
            <a:xfrm>
              <a:off x="2918" y="196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3"/>
            <p:cNvSpPr>
              <a:spLocks noChangeShapeType="1"/>
            </p:cNvSpPr>
            <p:nvPr/>
          </p:nvSpPr>
          <p:spPr bwMode="auto">
            <a:xfrm>
              <a:off x="2591" y="1906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2591" y="1966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Line 15"/>
            <p:cNvSpPr>
              <a:spLocks noChangeShapeType="1"/>
            </p:cNvSpPr>
            <p:nvPr/>
          </p:nvSpPr>
          <p:spPr bwMode="auto">
            <a:xfrm>
              <a:off x="2257" y="190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16"/>
            <p:cNvSpPr>
              <a:spLocks noChangeShapeType="1"/>
            </p:cNvSpPr>
            <p:nvPr/>
          </p:nvSpPr>
          <p:spPr bwMode="auto">
            <a:xfrm>
              <a:off x="2257" y="1966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17"/>
            <p:cNvSpPr>
              <a:spLocks noChangeShapeType="1"/>
            </p:cNvSpPr>
            <p:nvPr/>
          </p:nvSpPr>
          <p:spPr bwMode="auto">
            <a:xfrm>
              <a:off x="2591" y="2241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18"/>
            <p:cNvSpPr>
              <a:spLocks noChangeShapeType="1"/>
            </p:cNvSpPr>
            <p:nvPr/>
          </p:nvSpPr>
          <p:spPr bwMode="auto">
            <a:xfrm>
              <a:off x="2591" y="2292"/>
              <a:ext cx="16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257" y="224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20"/>
            <p:cNvSpPr>
              <a:spLocks noChangeShapeType="1"/>
            </p:cNvSpPr>
            <p:nvPr/>
          </p:nvSpPr>
          <p:spPr bwMode="auto">
            <a:xfrm>
              <a:off x="2257" y="2292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1"/>
            <p:cNvSpPr>
              <a:spLocks noChangeShapeType="1"/>
            </p:cNvSpPr>
            <p:nvPr/>
          </p:nvSpPr>
          <p:spPr bwMode="auto">
            <a:xfrm>
              <a:off x="1931" y="2241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22"/>
            <p:cNvSpPr>
              <a:spLocks noChangeShapeType="1"/>
            </p:cNvSpPr>
            <p:nvPr/>
          </p:nvSpPr>
          <p:spPr bwMode="auto">
            <a:xfrm>
              <a:off x="1931" y="2292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23"/>
            <p:cNvSpPr>
              <a:spLocks noChangeShapeType="1"/>
            </p:cNvSpPr>
            <p:nvPr/>
          </p:nvSpPr>
          <p:spPr bwMode="auto">
            <a:xfrm flipV="1">
              <a:off x="2506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4" name="Line 24"/>
            <p:cNvSpPr>
              <a:spLocks noChangeShapeType="1"/>
            </p:cNvSpPr>
            <p:nvPr/>
          </p:nvSpPr>
          <p:spPr bwMode="auto">
            <a:xfrm flipV="1">
              <a:off x="2832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Line 25"/>
            <p:cNvSpPr>
              <a:spLocks noChangeShapeType="1"/>
            </p:cNvSpPr>
            <p:nvPr/>
          </p:nvSpPr>
          <p:spPr bwMode="auto">
            <a:xfrm flipV="1">
              <a:off x="3167" y="1691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Freeform 26"/>
            <p:cNvSpPr>
              <a:spLocks/>
            </p:cNvSpPr>
            <p:nvPr/>
          </p:nvSpPr>
          <p:spPr bwMode="auto">
            <a:xfrm>
              <a:off x="2600" y="2558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Freeform 27"/>
            <p:cNvSpPr>
              <a:spLocks/>
            </p:cNvSpPr>
            <p:nvPr/>
          </p:nvSpPr>
          <p:spPr bwMode="auto">
            <a:xfrm>
              <a:off x="2600" y="2558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28"/>
            <p:cNvSpPr>
              <a:spLocks noChangeShapeType="1"/>
            </p:cNvSpPr>
            <p:nvPr/>
          </p:nvSpPr>
          <p:spPr bwMode="auto">
            <a:xfrm>
              <a:off x="2634" y="2567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Freeform 29"/>
            <p:cNvSpPr>
              <a:spLocks/>
            </p:cNvSpPr>
            <p:nvPr/>
          </p:nvSpPr>
          <p:spPr bwMode="auto">
            <a:xfrm>
              <a:off x="2600" y="2610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Freeform 30"/>
            <p:cNvSpPr>
              <a:spLocks/>
            </p:cNvSpPr>
            <p:nvPr/>
          </p:nvSpPr>
          <p:spPr bwMode="auto">
            <a:xfrm>
              <a:off x="2600" y="2610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8 h 17"/>
                <a:gd name="T4" fmla="*/ 34 w 34"/>
                <a:gd name="T5" fmla="*/ 17 h 17"/>
                <a:gd name="T6" fmla="*/ 34 w 34"/>
                <a:gd name="T7" fmla="*/ 8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8"/>
                  </a:lnTo>
                  <a:lnTo>
                    <a:pt x="34" y="17"/>
                  </a:lnTo>
                  <a:lnTo>
                    <a:pt x="34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31"/>
            <p:cNvSpPr>
              <a:spLocks noChangeShapeType="1"/>
            </p:cNvSpPr>
            <p:nvPr/>
          </p:nvSpPr>
          <p:spPr bwMode="auto">
            <a:xfrm>
              <a:off x="2634" y="2618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2" name="Freeform 32"/>
            <p:cNvSpPr>
              <a:spLocks/>
            </p:cNvSpPr>
            <p:nvPr/>
          </p:nvSpPr>
          <p:spPr bwMode="auto">
            <a:xfrm>
              <a:off x="2823" y="2404"/>
              <a:ext cx="17" cy="43"/>
            </a:xfrm>
            <a:custGeom>
              <a:avLst/>
              <a:gdLst>
                <a:gd name="T0" fmla="*/ 0 w 2"/>
                <a:gd name="T1" fmla="*/ 0 h 5"/>
                <a:gd name="T2" fmla="*/ 1 w 2"/>
                <a:gd name="T3" fmla="*/ 5 h 5"/>
                <a:gd name="T4" fmla="*/ 2 w 2"/>
                <a:gd name="T5" fmla="*/ 0 h 5"/>
                <a:gd name="T6" fmla="*/ 1 w 2"/>
                <a:gd name="T7" fmla="*/ 0 h 5"/>
                <a:gd name="T8" fmla="*/ 0 w 2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5"/>
                <a:gd name="T17" fmla="*/ 2 w 2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5">
                  <a:moveTo>
                    <a:pt x="0" y="0"/>
                  </a:moveTo>
                  <a:lnTo>
                    <a:pt x="1" y="5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Freeform 33"/>
            <p:cNvSpPr>
              <a:spLocks/>
            </p:cNvSpPr>
            <p:nvPr/>
          </p:nvSpPr>
          <p:spPr bwMode="auto">
            <a:xfrm>
              <a:off x="2823" y="2404"/>
              <a:ext cx="17" cy="43"/>
            </a:xfrm>
            <a:custGeom>
              <a:avLst/>
              <a:gdLst>
                <a:gd name="T0" fmla="*/ 0 w 17"/>
                <a:gd name="T1" fmla="*/ 0 h 43"/>
                <a:gd name="T2" fmla="*/ 9 w 17"/>
                <a:gd name="T3" fmla="*/ 43 h 43"/>
                <a:gd name="T4" fmla="*/ 17 w 17"/>
                <a:gd name="T5" fmla="*/ 0 h 43"/>
                <a:gd name="T6" fmla="*/ 9 w 17"/>
                <a:gd name="T7" fmla="*/ 0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0" y="0"/>
                  </a:moveTo>
                  <a:lnTo>
                    <a:pt x="9" y="43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4" name="Line 34"/>
            <p:cNvSpPr>
              <a:spLocks noChangeShapeType="1"/>
            </p:cNvSpPr>
            <p:nvPr/>
          </p:nvSpPr>
          <p:spPr bwMode="auto">
            <a:xfrm flipV="1">
              <a:off x="2832" y="2344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5" name="Freeform 35"/>
            <p:cNvSpPr>
              <a:spLocks/>
            </p:cNvSpPr>
            <p:nvPr/>
          </p:nvSpPr>
          <p:spPr bwMode="auto">
            <a:xfrm>
              <a:off x="2926" y="2232"/>
              <a:ext cx="35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4 w 4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1"/>
                <a:gd name="T17" fmla="*/ 4 w 4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1">
                  <a:moveTo>
                    <a:pt x="4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6" name="Freeform 36"/>
            <p:cNvSpPr>
              <a:spLocks/>
            </p:cNvSpPr>
            <p:nvPr/>
          </p:nvSpPr>
          <p:spPr bwMode="auto">
            <a:xfrm>
              <a:off x="2926" y="2232"/>
              <a:ext cx="35" cy="9"/>
            </a:xfrm>
            <a:custGeom>
              <a:avLst/>
              <a:gdLst>
                <a:gd name="T0" fmla="*/ 35 w 35"/>
                <a:gd name="T1" fmla="*/ 0 h 9"/>
                <a:gd name="T2" fmla="*/ 0 w 35"/>
                <a:gd name="T3" fmla="*/ 9 h 9"/>
                <a:gd name="T4" fmla="*/ 35 w 35"/>
                <a:gd name="T5" fmla="*/ 9 h 9"/>
                <a:gd name="T6" fmla="*/ 35 w 35"/>
                <a:gd name="T7" fmla="*/ 9 h 9"/>
                <a:gd name="T8" fmla="*/ 35 w 35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9"/>
                <a:gd name="T17" fmla="*/ 35 w 35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9">
                  <a:moveTo>
                    <a:pt x="35" y="0"/>
                  </a:moveTo>
                  <a:lnTo>
                    <a:pt x="0" y="9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Line 37"/>
            <p:cNvSpPr>
              <a:spLocks noChangeShapeType="1"/>
            </p:cNvSpPr>
            <p:nvPr/>
          </p:nvSpPr>
          <p:spPr bwMode="auto">
            <a:xfrm>
              <a:off x="2969" y="2241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Freeform 38"/>
            <p:cNvSpPr>
              <a:spLocks/>
            </p:cNvSpPr>
            <p:nvPr/>
          </p:nvSpPr>
          <p:spPr bwMode="auto">
            <a:xfrm>
              <a:off x="2926" y="2283"/>
              <a:ext cx="35" cy="18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09" name="Freeform 39"/>
            <p:cNvSpPr>
              <a:spLocks/>
            </p:cNvSpPr>
            <p:nvPr/>
          </p:nvSpPr>
          <p:spPr bwMode="auto">
            <a:xfrm>
              <a:off x="2926" y="2283"/>
              <a:ext cx="35" cy="18"/>
            </a:xfrm>
            <a:custGeom>
              <a:avLst/>
              <a:gdLst>
                <a:gd name="T0" fmla="*/ 35 w 35"/>
                <a:gd name="T1" fmla="*/ 0 h 18"/>
                <a:gd name="T2" fmla="*/ 0 w 35"/>
                <a:gd name="T3" fmla="*/ 9 h 18"/>
                <a:gd name="T4" fmla="*/ 35 w 35"/>
                <a:gd name="T5" fmla="*/ 18 h 18"/>
                <a:gd name="T6" fmla="*/ 35 w 35"/>
                <a:gd name="T7" fmla="*/ 9 h 18"/>
                <a:gd name="T8" fmla="*/ 35 w 35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8"/>
                <a:gd name="T17" fmla="*/ 35 w 35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8">
                  <a:moveTo>
                    <a:pt x="35" y="0"/>
                  </a:moveTo>
                  <a:lnTo>
                    <a:pt x="0" y="9"/>
                  </a:lnTo>
                  <a:lnTo>
                    <a:pt x="35" y="18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Line 40"/>
            <p:cNvSpPr>
              <a:spLocks noChangeShapeType="1"/>
            </p:cNvSpPr>
            <p:nvPr/>
          </p:nvSpPr>
          <p:spPr bwMode="auto">
            <a:xfrm>
              <a:off x="2969" y="2292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1" name="Freeform 41"/>
            <p:cNvSpPr>
              <a:spLocks/>
            </p:cNvSpPr>
            <p:nvPr/>
          </p:nvSpPr>
          <p:spPr bwMode="auto">
            <a:xfrm>
              <a:off x="3158" y="2077"/>
              <a:ext cx="9" cy="3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0 h 4"/>
                <a:gd name="T6" fmla="*/ 1 w 1"/>
                <a:gd name="T7" fmla="*/ 0 h 4"/>
                <a:gd name="T8" fmla="*/ 0 w 1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"/>
                <a:gd name="T17" fmla="*/ 1 w 1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2" name="Freeform 42"/>
            <p:cNvSpPr>
              <a:spLocks/>
            </p:cNvSpPr>
            <p:nvPr/>
          </p:nvSpPr>
          <p:spPr bwMode="auto">
            <a:xfrm>
              <a:off x="3158" y="2077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9 w 9"/>
                <a:gd name="T3" fmla="*/ 35 h 35"/>
                <a:gd name="T4" fmla="*/ 9 w 9"/>
                <a:gd name="T5" fmla="*/ 0 h 35"/>
                <a:gd name="T6" fmla="*/ 9 w 9"/>
                <a:gd name="T7" fmla="*/ 0 h 35"/>
                <a:gd name="T8" fmla="*/ 0 w 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5"/>
                <a:gd name="T17" fmla="*/ 9 w 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5">
                  <a:moveTo>
                    <a:pt x="0" y="0"/>
                  </a:move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Line 43"/>
            <p:cNvSpPr>
              <a:spLocks noChangeShapeType="1"/>
            </p:cNvSpPr>
            <p:nvPr/>
          </p:nvSpPr>
          <p:spPr bwMode="auto">
            <a:xfrm flipV="1">
              <a:off x="3167" y="2017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4" name="Freeform 44"/>
            <p:cNvSpPr>
              <a:spLocks/>
            </p:cNvSpPr>
            <p:nvPr/>
          </p:nvSpPr>
          <p:spPr bwMode="auto">
            <a:xfrm>
              <a:off x="3261" y="1897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5" name="Freeform 45"/>
            <p:cNvSpPr>
              <a:spLocks/>
            </p:cNvSpPr>
            <p:nvPr/>
          </p:nvSpPr>
          <p:spPr bwMode="auto">
            <a:xfrm>
              <a:off x="3261" y="1897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6" name="Line 46"/>
            <p:cNvSpPr>
              <a:spLocks noChangeShapeType="1"/>
            </p:cNvSpPr>
            <p:nvPr/>
          </p:nvSpPr>
          <p:spPr bwMode="auto">
            <a:xfrm>
              <a:off x="3295" y="190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7" name="Freeform 47"/>
            <p:cNvSpPr>
              <a:spLocks/>
            </p:cNvSpPr>
            <p:nvPr/>
          </p:nvSpPr>
          <p:spPr bwMode="auto">
            <a:xfrm>
              <a:off x="3261" y="1957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Freeform 48"/>
            <p:cNvSpPr>
              <a:spLocks/>
            </p:cNvSpPr>
            <p:nvPr/>
          </p:nvSpPr>
          <p:spPr bwMode="auto">
            <a:xfrm>
              <a:off x="3261" y="1957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9 h 17"/>
                <a:gd name="T4" fmla="*/ 34 w 34"/>
                <a:gd name="T5" fmla="*/ 17 h 17"/>
                <a:gd name="T6" fmla="*/ 34 w 34"/>
                <a:gd name="T7" fmla="*/ 9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9"/>
                  </a:lnTo>
                  <a:lnTo>
                    <a:pt x="34" y="17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19" name="Line 49"/>
            <p:cNvSpPr>
              <a:spLocks noChangeShapeType="1"/>
            </p:cNvSpPr>
            <p:nvPr/>
          </p:nvSpPr>
          <p:spPr bwMode="auto">
            <a:xfrm>
              <a:off x="3295" y="196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0" name="Freeform 50"/>
            <p:cNvSpPr>
              <a:spLocks/>
            </p:cNvSpPr>
            <p:nvPr/>
          </p:nvSpPr>
          <p:spPr bwMode="auto">
            <a:xfrm>
              <a:off x="3484" y="1751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1" name="Freeform 51"/>
            <p:cNvSpPr>
              <a:spLocks/>
            </p:cNvSpPr>
            <p:nvPr/>
          </p:nvSpPr>
          <p:spPr bwMode="auto">
            <a:xfrm>
              <a:off x="3484" y="1751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2" name="Line 52"/>
            <p:cNvSpPr>
              <a:spLocks noChangeShapeType="1"/>
            </p:cNvSpPr>
            <p:nvPr/>
          </p:nvSpPr>
          <p:spPr bwMode="auto">
            <a:xfrm flipV="1">
              <a:off x="3493" y="1691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3" name="Freeform 53"/>
            <p:cNvSpPr>
              <a:spLocks/>
            </p:cNvSpPr>
            <p:nvPr/>
          </p:nvSpPr>
          <p:spPr bwMode="auto">
            <a:xfrm>
              <a:off x="3587" y="1571"/>
              <a:ext cx="34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4" name="Freeform 54"/>
            <p:cNvSpPr>
              <a:spLocks/>
            </p:cNvSpPr>
            <p:nvPr/>
          </p:nvSpPr>
          <p:spPr bwMode="auto">
            <a:xfrm>
              <a:off x="3587" y="1571"/>
              <a:ext cx="34" cy="17"/>
            </a:xfrm>
            <a:custGeom>
              <a:avLst/>
              <a:gdLst>
                <a:gd name="T0" fmla="*/ 34 w 34"/>
                <a:gd name="T1" fmla="*/ 0 h 17"/>
                <a:gd name="T2" fmla="*/ 0 w 34"/>
                <a:gd name="T3" fmla="*/ 8 h 17"/>
                <a:gd name="T4" fmla="*/ 34 w 34"/>
                <a:gd name="T5" fmla="*/ 17 h 17"/>
                <a:gd name="T6" fmla="*/ 34 w 34"/>
                <a:gd name="T7" fmla="*/ 8 h 17"/>
                <a:gd name="T8" fmla="*/ 34 w 34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17"/>
                <a:gd name="T17" fmla="*/ 34 w 34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17">
                  <a:moveTo>
                    <a:pt x="34" y="0"/>
                  </a:moveTo>
                  <a:lnTo>
                    <a:pt x="0" y="8"/>
                  </a:lnTo>
                  <a:lnTo>
                    <a:pt x="34" y="17"/>
                  </a:lnTo>
                  <a:lnTo>
                    <a:pt x="34" y="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5" name="Line 55"/>
            <p:cNvSpPr>
              <a:spLocks noChangeShapeType="1"/>
            </p:cNvSpPr>
            <p:nvPr/>
          </p:nvSpPr>
          <p:spPr bwMode="auto">
            <a:xfrm>
              <a:off x="3621" y="1579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6" name="Freeform 56"/>
            <p:cNvSpPr>
              <a:spLocks/>
            </p:cNvSpPr>
            <p:nvPr/>
          </p:nvSpPr>
          <p:spPr bwMode="auto">
            <a:xfrm>
              <a:off x="3587" y="1631"/>
              <a:ext cx="34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"/>
                <a:gd name="T14" fmla="*/ 4 w 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">
                  <a:moveTo>
                    <a:pt x="4" y="0"/>
                  </a:moveTo>
                  <a:lnTo>
                    <a:pt x="0" y="0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7" name="Freeform 57"/>
            <p:cNvSpPr>
              <a:spLocks/>
            </p:cNvSpPr>
            <p:nvPr/>
          </p:nvSpPr>
          <p:spPr bwMode="auto">
            <a:xfrm>
              <a:off x="3587" y="1631"/>
              <a:ext cx="34" cy="9"/>
            </a:xfrm>
            <a:custGeom>
              <a:avLst/>
              <a:gdLst>
                <a:gd name="T0" fmla="*/ 34 w 34"/>
                <a:gd name="T1" fmla="*/ 0 h 9"/>
                <a:gd name="T2" fmla="*/ 0 w 34"/>
                <a:gd name="T3" fmla="*/ 0 h 9"/>
                <a:gd name="T4" fmla="*/ 34 w 34"/>
                <a:gd name="T5" fmla="*/ 9 h 9"/>
                <a:gd name="T6" fmla="*/ 34 w 34"/>
                <a:gd name="T7" fmla="*/ 0 h 9"/>
                <a:gd name="T8" fmla="*/ 34 w 3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9"/>
                <a:gd name="T17" fmla="*/ 34 w 3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9">
                  <a:moveTo>
                    <a:pt x="34" y="0"/>
                  </a:moveTo>
                  <a:lnTo>
                    <a:pt x="0" y="0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8" name="Line 58"/>
            <p:cNvSpPr>
              <a:spLocks noChangeShapeType="1"/>
            </p:cNvSpPr>
            <p:nvPr/>
          </p:nvSpPr>
          <p:spPr bwMode="auto">
            <a:xfrm>
              <a:off x="3621" y="1631"/>
              <a:ext cx="6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29" name="Freeform 59"/>
            <p:cNvSpPr>
              <a:spLocks/>
            </p:cNvSpPr>
            <p:nvPr/>
          </p:nvSpPr>
          <p:spPr bwMode="auto">
            <a:xfrm>
              <a:off x="2497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0" name="Freeform 60"/>
            <p:cNvSpPr>
              <a:spLocks/>
            </p:cNvSpPr>
            <p:nvPr/>
          </p:nvSpPr>
          <p:spPr bwMode="auto">
            <a:xfrm>
              <a:off x="2497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1" name="Line 61"/>
            <p:cNvSpPr>
              <a:spLocks noChangeShapeType="1"/>
            </p:cNvSpPr>
            <p:nvPr/>
          </p:nvSpPr>
          <p:spPr bwMode="auto">
            <a:xfrm flipV="1">
              <a:off x="2506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2" name="Freeform 62"/>
            <p:cNvSpPr>
              <a:spLocks/>
            </p:cNvSpPr>
            <p:nvPr/>
          </p:nvSpPr>
          <p:spPr bwMode="auto">
            <a:xfrm>
              <a:off x="2823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Freeform 63"/>
            <p:cNvSpPr>
              <a:spLocks/>
            </p:cNvSpPr>
            <p:nvPr/>
          </p:nvSpPr>
          <p:spPr bwMode="auto">
            <a:xfrm>
              <a:off x="2823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Line 64"/>
            <p:cNvSpPr>
              <a:spLocks noChangeShapeType="1"/>
            </p:cNvSpPr>
            <p:nvPr/>
          </p:nvSpPr>
          <p:spPr bwMode="auto">
            <a:xfrm flipV="1">
              <a:off x="2832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Freeform 65"/>
            <p:cNvSpPr>
              <a:spLocks/>
            </p:cNvSpPr>
            <p:nvPr/>
          </p:nvSpPr>
          <p:spPr bwMode="auto">
            <a:xfrm>
              <a:off x="3158" y="1476"/>
              <a:ext cx="9" cy="35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0 h 4"/>
                <a:gd name="T6" fmla="*/ 1 w 1"/>
                <a:gd name="T7" fmla="*/ 0 h 4"/>
                <a:gd name="T8" fmla="*/ 0 w 1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4"/>
                <a:gd name="T17" fmla="*/ 1 w 1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4">
                  <a:moveTo>
                    <a:pt x="0" y="0"/>
                  </a:moveTo>
                  <a:lnTo>
                    <a:pt x="1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Freeform 66"/>
            <p:cNvSpPr>
              <a:spLocks/>
            </p:cNvSpPr>
            <p:nvPr/>
          </p:nvSpPr>
          <p:spPr bwMode="auto">
            <a:xfrm>
              <a:off x="3158" y="1476"/>
              <a:ext cx="9" cy="35"/>
            </a:xfrm>
            <a:custGeom>
              <a:avLst/>
              <a:gdLst>
                <a:gd name="T0" fmla="*/ 0 w 9"/>
                <a:gd name="T1" fmla="*/ 0 h 35"/>
                <a:gd name="T2" fmla="*/ 9 w 9"/>
                <a:gd name="T3" fmla="*/ 35 h 35"/>
                <a:gd name="T4" fmla="*/ 9 w 9"/>
                <a:gd name="T5" fmla="*/ 0 h 35"/>
                <a:gd name="T6" fmla="*/ 9 w 9"/>
                <a:gd name="T7" fmla="*/ 0 h 35"/>
                <a:gd name="T8" fmla="*/ 0 w 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5"/>
                <a:gd name="T17" fmla="*/ 9 w 9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5">
                  <a:moveTo>
                    <a:pt x="0" y="0"/>
                  </a:move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Line 67"/>
            <p:cNvSpPr>
              <a:spLocks noChangeShapeType="1"/>
            </p:cNvSpPr>
            <p:nvPr/>
          </p:nvSpPr>
          <p:spPr bwMode="auto">
            <a:xfrm flipV="1">
              <a:off x="3167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8" name="Freeform 68"/>
            <p:cNvSpPr>
              <a:spLocks/>
            </p:cNvSpPr>
            <p:nvPr/>
          </p:nvSpPr>
          <p:spPr bwMode="auto">
            <a:xfrm>
              <a:off x="2497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39" name="Freeform 69"/>
            <p:cNvSpPr>
              <a:spLocks/>
            </p:cNvSpPr>
            <p:nvPr/>
          </p:nvSpPr>
          <p:spPr bwMode="auto">
            <a:xfrm>
              <a:off x="2497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0" name="Line 70"/>
            <p:cNvSpPr>
              <a:spLocks noChangeShapeType="1"/>
            </p:cNvSpPr>
            <p:nvPr/>
          </p:nvSpPr>
          <p:spPr bwMode="auto">
            <a:xfrm flipV="1">
              <a:off x="2506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1" name="Freeform 71"/>
            <p:cNvSpPr>
              <a:spLocks/>
            </p:cNvSpPr>
            <p:nvPr/>
          </p:nvSpPr>
          <p:spPr bwMode="auto">
            <a:xfrm>
              <a:off x="2171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2" name="Freeform 72"/>
            <p:cNvSpPr>
              <a:spLocks/>
            </p:cNvSpPr>
            <p:nvPr/>
          </p:nvSpPr>
          <p:spPr bwMode="auto">
            <a:xfrm>
              <a:off x="2171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8 w 17"/>
                <a:gd name="T3" fmla="*/ 34 h 34"/>
                <a:gd name="T4" fmla="*/ 17 w 17"/>
                <a:gd name="T5" fmla="*/ 0 h 34"/>
                <a:gd name="T6" fmla="*/ 8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8" y="34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3" name="Line 73"/>
            <p:cNvSpPr>
              <a:spLocks noChangeShapeType="1"/>
            </p:cNvSpPr>
            <p:nvPr/>
          </p:nvSpPr>
          <p:spPr bwMode="auto">
            <a:xfrm flipV="1">
              <a:off x="2179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4" name="Freeform 74"/>
            <p:cNvSpPr>
              <a:spLocks/>
            </p:cNvSpPr>
            <p:nvPr/>
          </p:nvSpPr>
          <p:spPr bwMode="auto">
            <a:xfrm>
              <a:off x="1845" y="2739"/>
              <a:ext cx="8" cy="3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0 h 4"/>
                <a:gd name="T6" fmla="*/ 0 w 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"/>
                <a:gd name="T14" fmla="*/ 1 w 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Freeform 75"/>
            <p:cNvSpPr>
              <a:spLocks/>
            </p:cNvSpPr>
            <p:nvPr/>
          </p:nvSpPr>
          <p:spPr bwMode="auto">
            <a:xfrm>
              <a:off x="1845" y="2739"/>
              <a:ext cx="8" cy="34"/>
            </a:xfrm>
            <a:custGeom>
              <a:avLst/>
              <a:gdLst>
                <a:gd name="T0" fmla="*/ 0 w 8"/>
                <a:gd name="T1" fmla="*/ 0 h 34"/>
                <a:gd name="T2" fmla="*/ 0 w 8"/>
                <a:gd name="T3" fmla="*/ 34 h 34"/>
                <a:gd name="T4" fmla="*/ 8 w 8"/>
                <a:gd name="T5" fmla="*/ 0 h 34"/>
                <a:gd name="T6" fmla="*/ 0 w 8"/>
                <a:gd name="T7" fmla="*/ 0 h 34"/>
                <a:gd name="T8" fmla="*/ 0 w 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34"/>
                <a:gd name="T17" fmla="*/ 8 w 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34">
                  <a:moveTo>
                    <a:pt x="0" y="0"/>
                  </a:moveTo>
                  <a:lnTo>
                    <a:pt x="0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6" name="Line 76"/>
            <p:cNvSpPr>
              <a:spLocks noChangeShapeType="1"/>
            </p:cNvSpPr>
            <p:nvPr/>
          </p:nvSpPr>
          <p:spPr bwMode="auto">
            <a:xfrm flipV="1">
              <a:off x="1845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7" name="Freeform 77"/>
            <p:cNvSpPr>
              <a:spLocks/>
            </p:cNvSpPr>
            <p:nvPr/>
          </p:nvSpPr>
          <p:spPr bwMode="auto">
            <a:xfrm>
              <a:off x="1510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8" name="Freeform 78"/>
            <p:cNvSpPr>
              <a:spLocks/>
            </p:cNvSpPr>
            <p:nvPr/>
          </p:nvSpPr>
          <p:spPr bwMode="auto">
            <a:xfrm>
              <a:off x="1510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49" name="Line 79"/>
            <p:cNvSpPr>
              <a:spLocks noChangeShapeType="1"/>
            </p:cNvSpPr>
            <p:nvPr/>
          </p:nvSpPr>
          <p:spPr bwMode="auto">
            <a:xfrm flipV="1">
              <a:off x="1519" y="2678"/>
              <a:ext cx="1" cy="52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0" name="Freeform 80"/>
            <p:cNvSpPr>
              <a:spLocks/>
            </p:cNvSpPr>
            <p:nvPr/>
          </p:nvSpPr>
          <p:spPr bwMode="auto">
            <a:xfrm>
              <a:off x="1673" y="2232"/>
              <a:ext cx="34" cy="9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4 w 4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1"/>
                <a:gd name="T17" fmla="*/ 4 w 4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1">
                  <a:moveTo>
                    <a:pt x="4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1" name="Freeform 81"/>
            <p:cNvSpPr>
              <a:spLocks/>
            </p:cNvSpPr>
            <p:nvPr/>
          </p:nvSpPr>
          <p:spPr bwMode="auto">
            <a:xfrm>
              <a:off x="1673" y="2232"/>
              <a:ext cx="34" cy="9"/>
            </a:xfrm>
            <a:custGeom>
              <a:avLst/>
              <a:gdLst>
                <a:gd name="T0" fmla="*/ 34 w 34"/>
                <a:gd name="T1" fmla="*/ 0 h 9"/>
                <a:gd name="T2" fmla="*/ 0 w 34"/>
                <a:gd name="T3" fmla="*/ 9 h 9"/>
                <a:gd name="T4" fmla="*/ 34 w 34"/>
                <a:gd name="T5" fmla="*/ 9 h 9"/>
                <a:gd name="T6" fmla="*/ 34 w 34"/>
                <a:gd name="T7" fmla="*/ 9 h 9"/>
                <a:gd name="T8" fmla="*/ 34 w 34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9"/>
                <a:gd name="T17" fmla="*/ 34 w 34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9">
                  <a:moveTo>
                    <a:pt x="34" y="0"/>
                  </a:moveTo>
                  <a:lnTo>
                    <a:pt x="0" y="9"/>
                  </a:lnTo>
                  <a:lnTo>
                    <a:pt x="34" y="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2" name="Line 82"/>
            <p:cNvSpPr>
              <a:spLocks noChangeShapeType="1"/>
            </p:cNvSpPr>
            <p:nvPr/>
          </p:nvSpPr>
          <p:spPr bwMode="auto">
            <a:xfrm>
              <a:off x="1707" y="2241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3" name="Freeform 83"/>
            <p:cNvSpPr>
              <a:spLocks/>
            </p:cNvSpPr>
            <p:nvPr/>
          </p:nvSpPr>
          <p:spPr bwMode="auto">
            <a:xfrm>
              <a:off x="1999" y="1897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4" name="Freeform 84"/>
            <p:cNvSpPr>
              <a:spLocks/>
            </p:cNvSpPr>
            <p:nvPr/>
          </p:nvSpPr>
          <p:spPr bwMode="auto">
            <a:xfrm>
              <a:off x="1999" y="1897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9 h 17"/>
                <a:gd name="T4" fmla="*/ 35 w 35"/>
                <a:gd name="T5" fmla="*/ 17 h 17"/>
                <a:gd name="T6" fmla="*/ 35 w 35"/>
                <a:gd name="T7" fmla="*/ 9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9"/>
                  </a:lnTo>
                  <a:lnTo>
                    <a:pt x="35" y="17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Line 85"/>
            <p:cNvSpPr>
              <a:spLocks noChangeShapeType="1"/>
            </p:cNvSpPr>
            <p:nvPr/>
          </p:nvSpPr>
          <p:spPr bwMode="auto">
            <a:xfrm>
              <a:off x="2034" y="1906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Freeform 86"/>
            <p:cNvSpPr>
              <a:spLocks/>
            </p:cNvSpPr>
            <p:nvPr/>
          </p:nvSpPr>
          <p:spPr bwMode="auto">
            <a:xfrm>
              <a:off x="2325" y="1571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7" name="Freeform 87"/>
            <p:cNvSpPr>
              <a:spLocks/>
            </p:cNvSpPr>
            <p:nvPr/>
          </p:nvSpPr>
          <p:spPr bwMode="auto">
            <a:xfrm>
              <a:off x="2325" y="1571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8 h 17"/>
                <a:gd name="T4" fmla="*/ 35 w 35"/>
                <a:gd name="T5" fmla="*/ 17 h 17"/>
                <a:gd name="T6" fmla="*/ 35 w 35"/>
                <a:gd name="T7" fmla="*/ 8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8"/>
                  </a:lnTo>
                  <a:lnTo>
                    <a:pt x="35" y="17"/>
                  </a:lnTo>
                  <a:lnTo>
                    <a:pt x="35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8" name="Line 88"/>
            <p:cNvSpPr>
              <a:spLocks noChangeShapeType="1"/>
            </p:cNvSpPr>
            <p:nvPr/>
          </p:nvSpPr>
          <p:spPr bwMode="auto">
            <a:xfrm>
              <a:off x="2368" y="1579"/>
              <a:ext cx="5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59" name="Line 89"/>
            <p:cNvSpPr>
              <a:spLocks noChangeShapeType="1"/>
            </p:cNvSpPr>
            <p:nvPr/>
          </p:nvSpPr>
          <p:spPr bwMode="auto">
            <a:xfrm flipV="1">
              <a:off x="2179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0" name="Line 90"/>
            <p:cNvSpPr>
              <a:spLocks noChangeShapeType="1"/>
            </p:cNvSpPr>
            <p:nvPr/>
          </p:nvSpPr>
          <p:spPr bwMode="auto">
            <a:xfrm flipV="1">
              <a:off x="2506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1" name="Line 91"/>
            <p:cNvSpPr>
              <a:spLocks noChangeShapeType="1"/>
            </p:cNvSpPr>
            <p:nvPr/>
          </p:nvSpPr>
          <p:spPr bwMode="auto">
            <a:xfrm flipV="1">
              <a:off x="2832" y="2017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2" name="Line 92"/>
            <p:cNvSpPr>
              <a:spLocks noChangeShapeType="1"/>
            </p:cNvSpPr>
            <p:nvPr/>
          </p:nvSpPr>
          <p:spPr bwMode="auto">
            <a:xfrm flipV="1">
              <a:off x="1845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3" name="Line 93"/>
            <p:cNvSpPr>
              <a:spLocks noChangeShapeType="1"/>
            </p:cNvSpPr>
            <p:nvPr/>
          </p:nvSpPr>
          <p:spPr bwMode="auto">
            <a:xfrm flipV="1">
              <a:off x="2179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4" name="Line 94"/>
            <p:cNvSpPr>
              <a:spLocks noChangeShapeType="1"/>
            </p:cNvSpPr>
            <p:nvPr/>
          </p:nvSpPr>
          <p:spPr bwMode="auto">
            <a:xfrm flipV="1">
              <a:off x="2506" y="2344"/>
              <a:ext cx="1" cy="163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5" name="Line 95"/>
            <p:cNvSpPr>
              <a:spLocks noChangeShapeType="1"/>
            </p:cNvSpPr>
            <p:nvPr/>
          </p:nvSpPr>
          <p:spPr bwMode="auto">
            <a:xfrm flipV="1">
              <a:off x="3244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6" name="Line 96"/>
            <p:cNvSpPr>
              <a:spLocks noChangeShapeType="1"/>
            </p:cNvSpPr>
            <p:nvPr/>
          </p:nvSpPr>
          <p:spPr bwMode="auto">
            <a:xfrm flipV="1">
              <a:off x="2918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Line 97"/>
            <p:cNvSpPr>
              <a:spLocks noChangeShapeType="1"/>
            </p:cNvSpPr>
            <p:nvPr/>
          </p:nvSpPr>
          <p:spPr bwMode="auto">
            <a:xfrm flipV="1">
              <a:off x="2591" y="1691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Line 98"/>
            <p:cNvSpPr>
              <a:spLocks noChangeShapeType="1"/>
            </p:cNvSpPr>
            <p:nvPr/>
          </p:nvSpPr>
          <p:spPr bwMode="auto">
            <a:xfrm flipV="1">
              <a:off x="2257" y="1691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69" name="Line 99"/>
            <p:cNvSpPr>
              <a:spLocks noChangeShapeType="1"/>
            </p:cNvSpPr>
            <p:nvPr/>
          </p:nvSpPr>
          <p:spPr bwMode="auto">
            <a:xfrm flipV="1">
              <a:off x="1931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0" name="Line 100"/>
            <p:cNvSpPr>
              <a:spLocks noChangeShapeType="1"/>
            </p:cNvSpPr>
            <p:nvPr/>
          </p:nvSpPr>
          <p:spPr bwMode="auto">
            <a:xfrm flipH="1">
              <a:off x="2257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1" name="Line 101"/>
            <p:cNvSpPr>
              <a:spLocks noChangeShapeType="1"/>
            </p:cNvSpPr>
            <p:nvPr/>
          </p:nvSpPr>
          <p:spPr bwMode="auto">
            <a:xfrm flipH="1">
              <a:off x="2591" y="2017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2" name="Line 102"/>
            <p:cNvSpPr>
              <a:spLocks noChangeShapeType="1"/>
            </p:cNvSpPr>
            <p:nvPr/>
          </p:nvSpPr>
          <p:spPr bwMode="auto">
            <a:xfrm flipH="1">
              <a:off x="2918" y="2017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3" name="Line 103"/>
            <p:cNvSpPr>
              <a:spLocks noChangeShapeType="1"/>
            </p:cNvSpPr>
            <p:nvPr/>
          </p:nvSpPr>
          <p:spPr bwMode="auto">
            <a:xfrm flipV="1">
              <a:off x="2591" y="2344"/>
              <a:ext cx="164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4" name="Line 104"/>
            <p:cNvSpPr>
              <a:spLocks noChangeShapeType="1"/>
            </p:cNvSpPr>
            <p:nvPr/>
          </p:nvSpPr>
          <p:spPr bwMode="auto">
            <a:xfrm flipH="1">
              <a:off x="2257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5" name="Line 105"/>
            <p:cNvSpPr>
              <a:spLocks noChangeShapeType="1"/>
            </p:cNvSpPr>
            <p:nvPr/>
          </p:nvSpPr>
          <p:spPr bwMode="auto">
            <a:xfrm flipH="1">
              <a:off x="1931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6" name="Line 106"/>
            <p:cNvSpPr>
              <a:spLocks noChangeShapeType="1"/>
            </p:cNvSpPr>
            <p:nvPr/>
          </p:nvSpPr>
          <p:spPr bwMode="auto">
            <a:xfrm flipV="1">
              <a:off x="1604" y="2344"/>
              <a:ext cx="163" cy="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7" name="Freeform 107"/>
            <p:cNvSpPr>
              <a:spLocks/>
            </p:cNvSpPr>
            <p:nvPr/>
          </p:nvSpPr>
          <p:spPr bwMode="auto">
            <a:xfrm>
              <a:off x="2171" y="1803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8" name="Freeform 108"/>
            <p:cNvSpPr>
              <a:spLocks/>
            </p:cNvSpPr>
            <p:nvPr/>
          </p:nvSpPr>
          <p:spPr bwMode="auto">
            <a:xfrm>
              <a:off x="2171" y="1803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8 w 17"/>
                <a:gd name="T3" fmla="*/ 34 h 34"/>
                <a:gd name="T4" fmla="*/ 17 w 17"/>
                <a:gd name="T5" fmla="*/ 0 h 34"/>
                <a:gd name="T6" fmla="*/ 8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8" y="34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79" name="Freeform 109"/>
            <p:cNvSpPr>
              <a:spLocks/>
            </p:cNvSpPr>
            <p:nvPr/>
          </p:nvSpPr>
          <p:spPr bwMode="auto">
            <a:xfrm>
              <a:off x="2179" y="1631"/>
              <a:ext cx="241" cy="172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0 h 20"/>
                <a:gd name="T4" fmla="*/ 28 w 28"/>
                <a:gd name="T5" fmla="*/ 0 h 20"/>
                <a:gd name="T6" fmla="*/ 0 60000 65536"/>
                <a:gd name="T7" fmla="*/ 0 60000 65536"/>
                <a:gd name="T8" fmla="*/ 0 60000 65536"/>
                <a:gd name="T9" fmla="*/ 0 w 28"/>
                <a:gd name="T10" fmla="*/ 0 h 20"/>
                <a:gd name="T11" fmla="*/ 28 w 28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20">
                  <a:moveTo>
                    <a:pt x="0" y="20"/>
                  </a:moveTo>
                  <a:lnTo>
                    <a:pt x="0" y="0"/>
                  </a:lnTo>
                  <a:lnTo>
                    <a:pt x="28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0" name="Freeform 110"/>
            <p:cNvSpPr>
              <a:spLocks/>
            </p:cNvSpPr>
            <p:nvPr/>
          </p:nvSpPr>
          <p:spPr bwMode="auto">
            <a:xfrm>
              <a:off x="1845" y="2138"/>
              <a:ext cx="8" cy="34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0 h 4"/>
                <a:gd name="T6" fmla="*/ 0 w 1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4"/>
                <a:gd name="T14" fmla="*/ 1 w 1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4">
                  <a:moveTo>
                    <a:pt x="0" y="0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1" name="Freeform 111"/>
            <p:cNvSpPr>
              <a:spLocks/>
            </p:cNvSpPr>
            <p:nvPr/>
          </p:nvSpPr>
          <p:spPr bwMode="auto">
            <a:xfrm>
              <a:off x="1845" y="2138"/>
              <a:ext cx="8" cy="34"/>
            </a:xfrm>
            <a:custGeom>
              <a:avLst/>
              <a:gdLst>
                <a:gd name="T0" fmla="*/ 0 w 8"/>
                <a:gd name="T1" fmla="*/ 0 h 34"/>
                <a:gd name="T2" fmla="*/ 0 w 8"/>
                <a:gd name="T3" fmla="*/ 34 h 34"/>
                <a:gd name="T4" fmla="*/ 8 w 8"/>
                <a:gd name="T5" fmla="*/ 0 h 34"/>
                <a:gd name="T6" fmla="*/ 0 w 8"/>
                <a:gd name="T7" fmla="*/ 0 h 34"/>
                <a:gd name="T8" fmla="*/ 0 w 8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34"/>
                <a:gd name="T17" fmla="*/ 8 w 8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34">
                  <a:moveTo>
                    <a:pt x="0" y="0"/>
                  </a:moveTo>
                  <a:lnTo>
                    <a:pt x="0" y="34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2" name="Freeform 112"/>
            <p:cNvSpPr>
              <a:spLocks/>
            </p:cNvSpPr>
            <p:nvPr/>
          </p:nvSpPr>
          <p:spPr bwMode="auto">
            <a:xfrm>
              <a:off x="1845" y="1966"/>
              <a:ext cx="249" cy="163"/>
            </a:xfrm>
            <a:custGeom>
              <a:avLst/>
              <a:gdLst>
                <a:gd name="T0" fmla="*/ 0 w 29"/>
                <a:gd name="T1" fmla="*/ 19 h 19"/>
                <a:gd name="T2" fmla="*/ 0 w 29"/>
                <a:gd name="T3" fmla="*/ 0 h 19"/>
                <a:gd name="T4" fmla="*/ 29 w 29"/>
                <a:gd name="T5" fmla="*/ 0 h 19"/>
                <a:gd name="T6" fmla="*/ 0 60000 65536"/>
                <a:gd name="T7" fmla="*/ 0 60000 65536"/>
                <a:gd name="T8" fmla="*/ 0 60000 65536"/>
                <a:gd name="T9" fmla="*/ 0 w 29"/>
                <a:gd name="T10" fmla="*/ 0 h 19"/>
                <a:gd name="T11" fmla="*/ 29 w 29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19">
                  <a:moveTo>
                    <a:pt x="0" y="19"/>
                  </a:move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3" name="Freeform 113"/>
            <p:cNvSpPr>
              <a:spLocks/>
            </p:cNvSpPr>
            <p:nvPr/>
          </p:nvSpPr>
          <p:spPr bwMode="auto">
            <a:xfrm>
              <a:off x="1510" y="2464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4" name="Freeform 114"/>
            <p:cNvSpPr>
              <a:spLocks/>
            </p:cNvSpPr>
            <p:nvPr/>
          </p:nvSpPr>
          <p:spPr bwMode="auto">
            <a:xfrm>
              <a:off x="1510" y="2464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5" name="Freeform 115"/>
            <p:cNvSpPr>
              <a:spLocks/>
            </p:cNvSpPr>
            <p:nvPr/>
          </p:nvSpPr>
          <p:spPr bwMode="auto">
            <a:xfrm>
              <a:off x="1519" y="2292"/>
              <a:ext cx="248" cy="172"/>
            </a:xfrm>
            <a:custGeom>
              <a:avLst/>
              <a:gdLst>
                <a:gd name="T0" fmla="*/ 0 w 29"/>
                <a:gd name="T1" fmla="*/ 20 h 20"/>
                <a:gd name="T2" fmla="*/ 0 w 29"/>
                <a:gd name="T3" fmla="*/ 0 h 20"/>
                <a:gd name="T4" fmla="*/ 29 w 29"/>
                <a:gd name="T5" fmla="*/ 0 h 20"/>
                <a:gd name="T6" fmla="*/ 0 60000 65536"/>
                <a:gd name="T7" fmla="*/ 0 60000 65536"/>
                <a:gd name="T8" fmla="*/ 0 60000 65536"/>
                <a:gd name="T9" fmla="*/ 0 w 29"/>
                <a:gd name="T10" fmla="*/ 0 h 20"/>
                <a:gd name="T11" fmla="*/ 29 w 29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20">
                  <a:moveTo>
                    <a:pt x="0" y="20"/>
                  </a:move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6" name="Freeform 116"/>
            <p:cNvSpPr>
              <a:spLocks/>
            </p:cNvSpPr>
            <p:nvPr/>
          </p:nvSpPr>
          <p:spPr bwMode="auto">
            <a:xfrm>
              <a:off x="2600" y="1485"/>
              <a:ext cx="26" cy="34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3 w 3"/>
                <a:gd name="T5" fmla="*/ 1 h 4"/>
                <a:gd name="T6" fmla="*/ 2 w 3"/>
                <a:gd name="T7" fmla="*/ 1 h 4"/>
                <a:gd name="T8" fmla="*/ 2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7" name="Freeform 117"/>
            <p:cNvSpPr>
              <a:spLocks/>
            </p:cNvSpPr>
            <p:nvPr/>
          </p:nvSpPr>
          <p:spPr bwMode="auto">
            <a:xfrm>
              <a:off x="2600" y="1485"/>
              <a:ext cx="26" cy="34"/>
            </a:xfrm>
            <a:custGeom>
              <a:avLst/>
              <a:gdLst>
                <a:gd name="T0" fmla="*/ 17 w 26"/>
                <a:gd name="T1" fmla="*/ 0 h 34"/>
                <a:gd name="T2" fmla="*/ 0 w 26"/>
                <a:gd name="T3" fmla="*/ 34 h 34"/>
                <a:gd name="T4" fmla="*/ 26 w 26"/>
                <a:gd name="T5" fmla="*/ 9 h 34"/>
                <a:gd name="T6" fmla="*/ 17 w 26"/>
                <a:gd name="T7" fmla="*/ 9 h 34"/>
                <a:gd name="T8" fmla="*/ 17 w 2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4"/>
                <a:gd name="T17" fmla="*/ 26 w 2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4">
                  <a:moveTo>
                    <a:pt x="17" y="0"/>
                  </a:moveTo>
                  <a:lnTo>
                    <a:pt x="0" y="34"/>
                  </a:lnTo>
                  <a:lnTo>
                    <a:pt x="26" y="9"/>
                  </a:lnTo>
                  <a:lnTo>
                    <a:pt x="17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8" name="Line 118"/>
            <p:cNvSpPr>
              <a:spLocks noChangeShapeType="1"/>
            </p:cNvSpPr>
            <p:nvPr/>
          </p:nvSpPr>
          <p:spPr bwMode="auto">
            <a:xfrm flipV="1">
              <a:off x="2626" y="1416"/>
              <a:ext cx="68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89" name="Freeform 119"/>
            <p:cNvSpPr>
              <a:spLocks/>
            </p:cNvSpPr>
            <p:nvPr/>
          </p:nvSpPr>
          <p:spPr bwMode="auto">
            <a:xfrm>
              <a:off x="2926" y="1485"/>
              <a:ext cx="26" cy="34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4 h 4"/>
                <a:gd name="T4" fmla="*/ 3 w 3"/>
                <a:gd name="T5" fmla="*/ 1 h 4"/>
                <a:gd name="T6" fmla="*/ 3 w 3"/>
                <a:gd name="T7" fmla="*/ 1 h 4"/>
                <a:gd name="T8" fmla="*/ 2 w 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0" name="Freeform 120"/>
            <p:cNvSpPr>
              <a:spLocks/>
            </p:cNvSpPr>
            <p:nvPr/>
          </p:nvSpPr>
          <p:spPr bwMode="auto">
            <a:xfrm>
              <a:off x="2926" y="1485"/>
              <a:ext cx="26" cy="34"/>
            </a:xfrm>
            <a:custGeom>
              <a:avLst/>
              <a:gdLst>
                <a:gd name="T0" fmla="*/ 17 w 26"/>
                <a:gd name="T1" fmla="*/ 0 h 34"/>
                <a:gd name="T2" fmla="*/ 0 w 26"/>
                <a:gd name="T3" fmla="*/ 34 h 34"/>
                <a:gd name="T4" fmla="*/ 26 w 26"/>
                <a:gd name="T5" fmla="*/ 9 h 34"/>
                <a:gd name="T6" fmla="*/ 26 w 26"/>
                <a:gd name="T7" fmla="*/ 9 h 34"/>
                <a:gd name="T8" fmla="*/ 17 w 2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34"/>
                <a:gd name="T17" fmla="*/ 26 w 2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34">
                  <a:moveTo>
                    <a:pt x="17" y="0"/>
                  </a:moveTo>
                  <a:lnTo>
                    <a:pt x="0" y="34"/>
                  </a:lnTo>
                  <a:lnTo>
                    <a:pt x="26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1" name="Line 121"/>
            <p:cNvSpPr>
              <a:spLocks noChangeShapeType="1"/>
            </p:cNvSpPr>
            <p:nvPr/>
          </p:nvSpPr>
          <p:spPr bwMode="auto">
            <a:xfrm flipV="1">
              <a:off x="2952" y="1416"/>
              <a:ext cx="77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2" name="Freeform 122"/>
            <p:cNvSpPr>
              <a:spLocks/>
            </p:cNvSpPr>
            <p:nvPr/>
          </p:nvSpPr>
          <p:spPr bwMode="auto">
            <a:xfrm>
              <a:off x="3252" y="1485"/>
              <a:ext cx="35" cy="34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3 w 4"/>
                <a:gd name="T7" fmla="*/ 1 h 4"/>
                <a:gd name="T8" fmla="*/ 2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3" name="Freeform 123"/>
            <p:cNvSpPr>
              <a:spLocks/>
            </p:cNvSpPr>
            <p:nvPr/>
          </p:nvSpPr>
          <p:spPr bwMode="auto">
            <a:xfrm>
              <a:off x="3252" y="1485"/>
              <a:ext cx="35" cy="34"/>
            </a:xfrm>
            <a:custGeom>
              <a:avLst/>
              <a:gdLst>
                <a:gd name="T0" fmla="*/ 18 w 35"/>
                <a:gd name="T1" fmla="*/ 0 h 34"/>
                <a:gd name="T2" fmla="*/ 0 w 35"/>
                <a:gd name="T3" fmla="*/ 34 h 34"/>
                <a:gd name="T4" fmla="*/ 35 w 35"/>
                <a:gd name="T5" fmla="*/ 9 h 34"/>
                <a:gd name="T6" fmla="*/ 26 w 35"/>
                <a:gd name="T7" fmla="*/ 9 h 34"/>
                <a:gd name="T8" fmla="*/ 18 w 3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34"/>
                <a:gd name="T17" fmla="*/ 35 w 35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34">
                  <a:moveTo>
                    <a:pt x="18" y="0"/>
                  </a:moveTo>
                  <a:lnTo>
                    <a:pt x="0" y="34"/>
                  </a:lnTo>
                  <a:lnTo>
                    <a:pt x="35" y="9"/>
                  </a:lnTo>
                  <a:lnTo>
                    <a:pt x="26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4" name="Line 124"/>
            <p:cNvSpPr>
              <a:spLocks noChangeShapeType="1"/>
            </p:cNvSpPr>
            <p:nvPr/>
          </p:nvSpPr>
          <p:spPr bwMode="auto">
            <a:xfrm flipV="1">
              <a:off x="3278" y="1416"/>
              <a:ext cx="77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5" name="Freeform 125"/>
            <p:cNvSpPr>
              <a:spLocks/>
            </p:cNvSpPr>
            <p:nvPr/>
          </p:nvSpPr>
          <p:spPr bwMode="auto">
            <a:xfrm>
              <a:off x="3579" y="1485"/>
              <a:ext cx="34" cy="34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3 w 4"/>
                <a:gd name="T7" fmla="*/ 1 h 4"/>
                <a:gd name="T8" fmla="*/ 3 w 4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4"/>
                <a:gd name="T17" fmla="*/ 4 w 4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4">
                  <a:moveTo>
                    <a:pt x="3" y="0"/>
                  </a:moveTo>
                  <a:lnTo>
                    <a:pt x="0" y="4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6" name="Freeform 126"/>
            <p:cNvSpPr>
              <a:spLocks/>
            </p:cNvSpPr>
            <p:nvPr/>
          </p:nvSpPr>
          <p:spPr bwMode="auto">
            <a:xfrm>
              <a:off x="3579" y="1485"/>
              <a:ext cx="34" cy="34"/>
            </a:xfrm>
            <a:custGeom>
              <a:avLst/>
              <a:gdLst>
                <a:gd name="T0" fmla="*/ 25 w 34"/>
                <a:gd name="T1" fmla="*/ 0 h 34"/>
                <a:gd name="T2" fmla="*/ 0 w 34"/>
                <a:gd name="T3" fmla="*/ 34 h 34"/>
                <a:gd name="T4" fmla="*/ 34 w 34"/>
                <a:gd name="T5" fmla="*/ 9 h 34"/>
                <a:gd name="T6" fmla="*/ 25 w 34"/>
                <a:gd name="T7" fmla="*/ 9 h 34"/>
                <a:gd name="T8" fmla="*/ 25 w 3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34"/>
                <a:gd name="T17" fmla="*/ 34 w 34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34">
                  <a:moveTo>
                    <a:pt x="25" y="0"/>
                  </a:moveTo>
                  <a:lnTo>
                    <a:pt x="0" y="34"/>
                  </a:lnTo>
                  <a:lnTo>
                    <a:pt x="34" y="9"/>
                  </a:lnTo>
                  <a:lnTo>
                    <a:pt x="25" y="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7" name="Line 127"/>
            <p:cNvSpPr>
              <a:spLocks noChangeShapeType="1"/>
            </p:cNvSpPr>
            <p:nvPr/>
          </p:nvSpPr>
          <p:spPr bwMode="auto">
            <a:xfrm flipV="1">
              <a:off x="3604" y="1416"/>
              <a:ext cx="78" cy="6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8" name="Freeform 128"/>
            <p:cNvSpPr>
              <a:spLocks/>
            </p:cNvSpPr>
            <p:nvPr/>
          </p:nvSpPr>
          <p:spPr bwMode="auto">
            <a:xfrm>
              <a:off x="1321" y="2739"/>
              <a:ext cx="17" cy="34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99" name="Freeform 129"/>
            <p:cNvSpPr>
              <a:spLocks/>
            </p:cNvSpPr>
            <p:nvPr/>
          </p:nvSpPr>
          <p:spPr bwMode="auto">
            <a:xfrm>
              <a:off x="1321" y="2739"/>
              <a:ext cx="17" cy="34"/>
            </a:xfrm>
            <a:custGeom>
              <a:avLst/>
              <a:gdLst>
                <a:gd name="T0" fmla="*/ 0 w 17"/>
                <a:gd name="T1" fmla="*/ 0 h 34"/>
                <a:gd name="T2" fmla="*/ 9 w 17"/>
                <a:gd name="T3" fmla="*/ 34 h 34"/>
                <a:gd name="T4" fmla="*/ 17 w 17"/>
                <a:gd name="T5" fmla="*/ 0 h 34"/>
                <a:gd name="T6" fmla="*/ 9 w 17"/>
                <a:gd name="T7" fmla="*/ 0 h 34"/>
                <a:gd name="T8" fmla="*/ 0 w 1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4"/>
                <a:gd name="T17" fmla="*/ 17 w 1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4">
                  <a:moveTo>
                    <a:pt x="0" y="0"/>
                  </a:moveTo>
                  <a:lnTo>
                    <a:pt x="9" y="34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0" name="Freeform 130"/>
            <p:cNvSpPr>
              <a:spLocks/>
            </p:cNvSpPr>
            <p:nvPr/>
          </p:nvSpPr>
          <p:spPr bwMode="auto">
            <a:xfrm>
              <a:off x="1330" y="2618"/>
              <a:ext cx="111" cy="112"/>
            </a:xfrm>
            <a:custGeom>
              <a:avLst/>
              <a:gdLst>
                <a:gd name="T0" fmla="*/ 0 w 13"/>
                <a:gd name="T1" fmla="*/ 13 h 13"/>
                <a:gd name="T2" fmla="*/ 0 w 13"/>
                <a:gd name="T3" fmla="*/ 0 h 13"/>
                <a:gd name="T4" fmla="*/ 13 w 13"/>
                <a:gd name="T5" fmla="*/ 0 h 13"/>
                <a:gd name="T6" fmla="*/ 0 60000 65536"/>
                <a:gd name="T7" fmla="*/ 0 60000 65536"/>
                <a:gd name="T8" fmla="*/ 0 60000 65536"/>
                <a:gd name="T9" fmla="*/ 0 w 13"/>
                <a:gd name="T10" fmla="*/ 0 h 13"/>
                <a:gd name="T11" fmla="*/ 13 w 13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" h="13">
                  <a:moveTo>
                    <a:pt x="0" y="13"/>
                  </a:move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14288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1" name="Freeform 131"/>
            <p:cNvSpPr>
              <a:spLocks/>
            </p:cNvSpPr>
            <p:nvPr/>
          </p:nvSpPr>
          <p:spPr bwMode="auto">
            <a:xfrm>
              <a:off x="2780" y="1227"/>
              <a:ext cx="1090" cy="103"/>
            </a:xfrm>
            <a:custGeom>
              <a:avLst/>
              <a:gdLst>
                <a:gd name="T0" fmla="*/ 115 w 127"/>
                <a:gd name="T1" fmla="*/ 12 h 12"/>
                <a:gd name="T2" fmla="*/ 127 w 127"/>
                <a:gd name="T3" fmla="*/ 0 h 12"/>
                <a:gd name="T4" fmla="*/ 13 w 127"/>
                <a:gd name="T5" fmla="*/ 0 h 12"/>
                <a:gd name="T6" fmla="*/ 0 w 127"/>
                <a:gd name="T7" fmla="*/ 12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12"/>
                <a:gd name="T14" fmla="*/ 127 w 12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12">
                  <a:moveTo>
                    <a:pt x="115" y="12"/>
                  </a:moveTo>
                  <a:lnTo>
                    <a:pt x="127" y="0"/>
                  </a:lnTo>
                  <a:lnTo>
                    <a:pt x="13" y="0"/>
                  </a:lnTo>
                  <a:lnTo>
                    <a:pt x="0" y="1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2" name="Line 132"/>
            <p:cNvSpPr>
              <a:spLocks noChangeShapeType="1"/>
            </p:cNvSpPr>
            <p:nvPr/>
          </p:nvSpPr>
          <p:spPr bwMode="auto">
            <a:xfrm flipH="1">
              <a:off x="3106" y="1227"/>
              <a:ext cx="112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3" name="Line 133"/>
            <p:cNvSpPr>
              <a:spLocks noChangeShapeType="1"/>
            </p:cNvSpPr>
            <p:nvPr/>
          </p:nvSpPr>
          <p:spPr bwMode="auto">
            <a:xfrm flipH="1">
              <a:off x="3433" y="1227"/>
              <a:ext cx="111" cy="10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4" name="Freeform 134"/>
            <p:cNvSpPr>
              <a:spLocks/>
            </p:cNvSpPr>
            <p:nvPr/>
          </p:nvSpPr>
          <p:spPr bwMode="auto">
            <a:xfrm>
              <a:off x="2832" y="1579"/>
              <a:ext cx="1098" cy="988"/>
            </a:xfrm>
            <a:custGeom>
              <a:avLst/>
              <a:gdLst>
                <a:gd name="T0" fmla="*/ 115 w 128"/>
                <a:gd name="T1" fmla="*/ 0 h 115"/>
                <a:gd name="T2" fmla="*/ 128 w 128"/>
                <a:gd name="T3" fmla="*/ 0 h 115"/>
                <a:gd name="T4" fmla="*/ 13 w 128"/>
                <a:gd name="T5" fmla="*/ 115 h 115"/>
                <a:gd name="T6" fmla="*/ 0 w 128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"/>
                <a:gd name="T13" fmla="*/ 0 h 115"/>
                <a:gd name="T14" fmla="*/ 128 w 128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" h="115">
                  <a:moveTo>
                    <a:pt x="115" y="0"/>
                  </a:moveTo>
                  <a:lnTo>
                    <a:pt x="128" y="0"/>
                  </a:lnTo>
                  <a:lnTo>
                    <a:pt x="13" y="115"/>
                  </a:lnTo>
                  <a:lnTo>
                    <a:pt x="0" y="11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5" name="Line 135"/>
            <p:cNvSpPr>
              <a:spLocks noChangeShapeType="1"/>
            </p:cNvSpPr>
            <p:nvPr/>
          </p:nvSpPr>
          <p:spPr bwMode="auto">
            <a:xfrm flipH="1">
              <a:off x="3493" y="1906"/>
              <a:ext cx="11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6" name="Line 136"/>
            <p:cNvSpPr>
              <a:spLocks noChangeShapeType="1"/>
            </p:cNvSpPr>
            <p:nvPr/>
          </p:nvSpPr>
          <p:spPr bwMode="auto">
            <a:xfrm flipH="1">
              <a:off x="3167" y="2241"/>
              <a:ext cx="10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7" name="Line 137"/>
            <p:cNvSpPr>
              <a:spLocks noChangeShapeType="1"/>
            </p:cNvSpPr>
            <p:nvPr/>
          </p:nvSpPr>
          <p:spPr bwMode="auto">
            <a:xfrm>
              <a:off x="2257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8" name="Line 138"/>
            <p:cNvSpPr>
              <a:spLocks noChangeShapeType="1"/>
            </p:cNvSpPr>
            <p:nvPr/>
          </p:nvSpPr>
          <p:spPr bwMode="auto">
            <a:xfrm>
              <a:off x="2257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09" name="Line 139"/>
            <p:cNvSpPr>
              <a:spLocks noChangeShapeType="1"/>
            </p:cNvSpPr>
            <p:nvPr/>
          </p:nvSpPr>
          <p:spPr bwMode="auto">
            <a:xfrm>
              <a:off x="1931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0" name="Line 140"/>
            <p:cNvSpPr>
              <a:spLocks noChangeShapeType="1"/>
            </p:cNvSpPr>
            <p:nvPr/>
          </p:nvSpPr>
          <p:spPr bwMode="auto">
            <a:xfrm>
              <a:off x="1931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1" name="Line 141"/>
            <p:cNvSpPr>
              <a:spLocks noChangeShapeType="1"/>
            </p:cNvSpPr>
            <p:nvPr/>
          </p:nvSpPr>
          <p:spPr bwMode="auto">
            <a:xfrm>
              <a:off x="1604" y="2567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2" name="Line 142"/>
            <p:cNvSpPr>
              <a:spLocks noChangeShapeType="1"/>
            </p:cNvSpPr>
            <p:nvPr/>
          </p:nvSpPr>
          <p:spPr bwMode="auto">
            <a:xfrm>
              <a:off x="1604" y="2618"/>
              <a:ext cx="16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3" name="Freeform 143"/>
            <p:cNvSpPr>
              <a:spLocks/>
            </p:cNvSpPr>
            <p:nvPr/>
          </p:nvSpPr>
          <p:spPr bwMode="auto">
            <a:xfrm>
              <a:off x="1338" y="2558"/>
              <a:ext cx="35" cy="17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2 h 2"/>
                <a:gd name="T6" fmla="*/ 4 w 4"/>
                <a:gd name="T7" fmla="*/ 1 h 2"/>
                <a:gd name="T8" fmla="*/ 4 w 4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2"/>
                <a:gd name="T17" fmla="*/ 4 w 4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2">
                  <a:moveTo>
                    <a:pt x="4" y="0"/>
                  </a:moveTo>
                  <a:lnTo>
                    <a:pt x="0" y="1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4" name="Freeform 144"/>
            <p:cNvSpPr>
              <a:spLocks/>
            </p:cNvSpPr>
            <p:nvPr/>
          </p:nvSpPr>
          <p:spPr bwMode="auto">
            <a:xfrm>
              <a:off x="1338" y="2558"/>
              <a:ext cx="35" cy="17"/>
            </a:xfrm>
            <a:custGeom>
              <a:avLst/>
              <a:gdLst>
                <a:gd name="T0" fmla="*/ 35 w 35"/>
                <a:gd name="T1" fmla="*/ 0 h 17"/>
                <a:gd name="T2" fmla="*/ 0 w 35"/>
                <a:gd name="T3" fmla="*/ 9 h 17"/>
                <a:gd name="T4" fmla="*/ 35 w 35"/>
                <a:gd name="T5" fmla="*/ 17 h 17"/>
                <a:gd name="T6" fmla="*/ 35 w 35"/>
                <a:gd name="T7" fmla="*/ 9 h 17"/>
                <a:gd name="T8" fmla="*/ 35 w 35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17"/>
                <a:gd name="T17" fmla="*/ 35 w 3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17">
                  <a:moveTo>
                    <a:pt x="35" y="0"/>
                  </a:moveTo>
                  <a:lnTo>
                    <a:pt x="0" y="9"/>
                  </a:lnTo>
                  <a:lnTo>
                    <a:pt x="35" y="17"/>
                  </a:lnTo>
                  <a:lnTo>
                    <a:pt x="35" y="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5" name="Line 145"/>
            <p:cNvSpPr>
              <a:spLocks noChangeShapeType="1"/>
            </p:cNvSpPr>
            <p:nvPr/>
          </p:nvSpPr>
          <p:spPr bwMode="auto">
            <a:xfrm>
              <a:off x="1381" y="2567"/>
              <a:ext cx="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6" name="Freeform 146"/>
            <p:cNvSpPr>
              <a:spLocks/>
            </p:cNvSpPr>
            <p:nvPr/>
          </p:nvSpPr>
          <p:spPr bwMode="auto">
            <a:xfrm>
              <a:off x="3484" y="1476"/>
              <a:ext cx="17" cy="3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2 w 2"/>
                <a:gd name="T5" fmla="*/ 0 h 4"/>
                <a:gd name="T6" fmla="*/ 1 w 2"/>
                <a:gd name="T7" fmla="*/ 0 h 4"/>
                <a:gd name="T8" fmla="*/ 0 w 2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4"/>
                <a:gd name="T17" fmla="*/ 2 w 2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4">
                  <a:moveTo>
                    <a:pt x="0" y="0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7" name="Freeform 147"/>
            <p:cNvSpPr>
              <a:spLocks/>
            </p:cNvSpPr>
            <p:nvPr/>
          </p:nvSpPr>
          <p:spPr bwMode="auto">
            <a:xfrm>
              <a:off x="3484" y="1476"/>
              <a:ext cx="17" cy="35"/>
            </a:xfrm>
            <a:custGeom>
              <a:avLst/>
              <a:gdLst>
                <a:gd name="T0" fmla="*/ 0 w 17"/>
                <a:gd name="T1" fmla="*/ 0 h 35"/>
                <a:gd name="T2" fmla="*/ 9 w 17"/>
                <a:gd name="T3" fmla="*/ 35 h 35"/>
                <a:gd name="T4" fmla="*/ 17 w 17"/>
                <a:gd name="T5" fmla="*/ 0 h 35"/>
                <a:gd name="T6" fmla="*/ 9 w 17"/>
                <a:gd name="T7" fmla="*/ 0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0" y="0"/>
                  </a:moveTo>
                  <a:lnTo>
                    <a:pt x="9" y="35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8" name="Line 148"/>
            <p:cNvSpPr>
              <a:spLocks noChangeShapeType="1"/>
            </p:cNvSpPr>
            <p:nvPr/>
          </p:nvSpPr>
          <p:spPr bwMode="auto">
            <a:xfrm flipV="1">
              <a:off x="3493" y="1416"/>
              <a:ext cx="1" cy="6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19" name="Rectangle 149"/>
            <p:cNvSpPr>
              <a:spLocks noChangeArrowheads="1"/>
            </p:cNvSpPr>
            <p:nvPr/>
          </p:nvSpPr>
          <p:spPr bwMode="auto">
            <a:xfrm rot="-2700000">
              <a:off x="3330" y="2027"/>
              <a:ext cx="39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Multiplier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20" name="Rectangle 150"/>
            <p:cNvSpPr>
              <a:spLocks noChangeArrowheads="1"/>
            </p:cNvSpPr>
            <p:nvPr/>
          </p:nvSpPr>
          <p:spPr bwMode="auto">
            <a:xfrm>
              <a:off x="3175" y="1107"/>
              <a:ext cx="49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Multiplicand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21" name="Rectangle 151"/>
            <p:cNvSpPr>
              <a:spLocks noChangeArrowheads="1"/>
            </p:cNvSpPr>
            <p:nvPr/>
          </p:nvSpPr>
          <p:spPr bwMode="auto">
            <a:xfrm>
              <a:off x="2677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2" name="Rectangle 152"/>
            <p:cNvSpPr>
              <a:spLocks noChangeArrowheads="1"/>
            </p:cNvSpPr>
            <p:nvPr/>
          </p:nvSpPr>
          <p:spPr bwMode="auto">
            <a:xfrm>
              <a:off x="2737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3" name="Rectangle 153"/>
            <p:cNvSpPr>
              <a:spLocks noChangeArrowheads="1"/>
            </p:cNvSpPr>
            <p:nvPr/>
          </p:nvSpPr>
          <p:spPr bwMode="auto">
            <a:xfrm>
              <a:off x="3012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4" name="Rectangle 154"/>
            <p:cNvSpPr>
              <a:spLocks noChangeArrowheads="1"/>
            </p:cNvSpPr>
            <p:nvPr/>
          </p:nvSpPr>
          <p:spPr bwMode="auto">
            <a:xfrm>
              <a:off x="3072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5" name="Rectangle 155"/>
            <p:cNvSpPr>
              <a:spLocks noChangeArrowheads="1"/>
            </p:cNvSpPr>
            <p:nvPr/>
          </p:nvSpPr>
          <p:spPr bwMode="auto">
            <a:xfrm>
              <a:off x="3347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6" name="Rectangle 156"/>
            <p:cNvSpPr>
              <a:spLocks noChangeArrowheads="1"/>
            </p:cNvSpPr>
            <p:nvPr/>
          </p:nvSpPr>
          <p:spPr bwMode="auto">
            <a:xfrm>
              <a:off x="3407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7" name="Rectangle 157"/>
            <p:cNvSpPr>
              <a:spLocks noChangeArrowheads="1"/>
            </p:cNvSpPr>
            <p:nvPr/>
          </p:nvSpPr>
          <p:spPr bwMode="auto">
            <a:xfrm>
              <a:off x="3682" y="130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8" name="Rectangle 158"/>
            <p:cNvSpPr>
              <a:spLocks noChangeArrowheads="1"/>
            </p:cNvSpPr>
            <p:nvPr/>
          </p:nvSpPr>
          <p:spPr bwMode="auto">
            <a:xfrm>
              <a:off x="3733" y="134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29" name="Rectangle 159"/>
            <p:cNvSpPr>
              <a:spLocks noChangeArrowheads="1"/>
            </p:cNvSpPr>
            <p:nvPr/>
          </p:nvSpPr>
          <p:spPr bwMode="auto">
            <a:xfrm>
              <a:off x="2488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0" name="Rectangle 160"/>
            <p:cNvSpPr>
              <a:spLocks noChangeArrowheads="1"/>
            </p:cNvSpPr>
            <p:nvPr/>
          </p:nvSpPr>
          <p:spPr bwMode="auto">
            <a:xfrm>
              <a:off x="2823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1" name="Rectangle 161"/>
            <p:cNvSpPr>
              <a:spLocks noChangeArrowheads="1"/>
            </p:cNvSpPr>
            <p:nvPr/>
          </p:nvSpPr>
          <p:spPr bwMode="auto">
            <a:xfrm>
              <a:off x="3158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2" name="Rectangle 162"/>
            <p:cNvSpPr>
              <a:spLocks noChangeArrowheads="1"/>
            </p:cNvSpPr>
            <p:nvPr/>
          </p:nvSpPr>
          <p:spPr bwMode="auto">
            <a:xfrm>
              <a:off x="3476" y="131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3" name="Rectangle 163"/>
            <p:cNvSpPr>
              <a:spLocks noChangeArrowheads="1"/>
            </p:cNvSpPr>
            <p:nvPr/>
          </p:nvSpPr>
          <p:spPr bwMode="auto">
            <a:xfrm>
              <a:off x="2737" y="248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4" name="Rectangle 164"/>
            <p:cNvSpPr>
              <a:spLocks noChangeArrowheads="1"/>
            </p:cNvSpPr>
            <p:nvPr/>
          </p:nvSpPr>
          <p:spPr bwMode="auto">
            <a:xfrm>
              <a:off x="2772" y="2524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5" name="Rectangle 165"/>
            <p:cNvSpPr>
              <a:spLocks noChangeArrowheads="1"/>
            </p:cNvSpPr>
            <p:nvPr/>
          </p:nvSpPr>
          <p:spPr bwMode="auto">
            <a:xfrm>
              <a:off x="3055" y="215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6" name="Rectangle 166"/>
            <p:cNvSpPr>
              <a:spLocks noChangeArrowheads="1"/>
            </p:cNvSpPr>
            <p:nvPr/>
          </p:nvSpPr>
          <p:spPr bwMode="auto">
            <a:xfrm>
              <a:off x="3098" y="219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7" name="Rectangle 167"/>
            <p:cNvSpPr>
              <a:spLocks noChangeArrowheads="1"/>
            </p:cNvSpPr>
            <p:nvPr/>
          </p:nvSpPr>
          <p:spPr bwMode="auto">
            <a:xfrm>
              <a:off x="3390" y="182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8" name="Rectangle 168"/>
            <p:cNvSpPr>
              <a:spLocks noChangeArrowheads="1"/>
            </p:cNvSpPr>
            <p:nvPr/>
          </p:nvSpPr>
          <p:spPr bwMode="auto">
            <a:xfrm>
              <a:off x="3433" y="1863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39" name="Rectangle 169"/>
            <p:cNvSpPr>
              <a:spLocks noChangeArrowheads="1"/>
            </p:cNvSpPr>
            <p:nvPr/>
          </p:nvSpPr>
          <p:spPr bwMode="auto">
            <a:xfrm>
              <a:off x="3716" y="149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0" name="Rectangle 170"/>
            <p:cNvSpPr>
              <a:spLocks noChangeArrowheads="1"/>
            </p:cNvSpPr>
            <p:nvPr/>
          </p:nvSpPr>
          <p:spPr bwMode="auto">
            <a:xfrm>
              <a:off x="3750" y="1537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1" name="Rectangle 171"/>
            <p:cNvSpPr>
              <a:spLocks noChangeArrowheads="1"/>
            </p:cNvSpPr>
            <p:nvPr/>
          </p:nvSpPr>
          <p:spPr bwMode="auto">
            <a:xfrm>
              <a:off x="3707" y="160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2" name="Rectangle 172"/>
            <p:cNvSpPr>
              <a:spLocks noChangeArrowheads="1"/>
            </p:cNvSpPr>
            <p:nvPr/>
          </p:nvSpPr>
          <p:spPr bwMode="auto">
            <a:xfrm>
              <a:off x="2875" y="239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3" name="Rectangle 173"/>
            <p:cNvSpPr>
              <a:spLocks noChangeArrowheads="1"/>
            </p:cNvSpPr>
            <p:nvPr/>
          </p:nvSpPr>
          <p:spPr bwMode="auto">
            <a:xfrm>
              <a:off x="2918" y="2438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2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4" name="Rectangle 174"/>
            <p:cNvSpPr>
              <a:spLocks noChangeArrowheads="1"/>
            </p:cNvSpPr>
            <p:nvPr/>
          </p:nvSpPr>
          <p:spPr bwMode="auto">
            <a:xfrm>
              <a:off x="3201" y="2069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5" name="Rectangle 175"/>
            <p:cNvSpPr>
              <a:spLocks noChangeArrowheads="1"/>
            </p:cNvSpPr>
            <p:nvPr/>
          </p:nvSpPr>
          <p:spPr bwMode="auto">
            <a:xfrm>
              <a:off x="3244" y="2112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1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6" name="Rectangle 176"/>
            <p:cNvSpPr>
              <a:spLocks noChangeArrowheads="1"/>
            </p:cNvSpPr>
            <p:nvPr/>
          </p:nvSpPr>
          <p:spPr bwMode="auto">
            <a:xfrm>
              <a:off x="3527" y="173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7" name="Rectangle 177"/>
            <p:cNvSpPr>
              <a:spLocks noChangeArrowheads="1"/>
            </p:cNvSpPr>
            <p:nvPr/>
          </p:nvSpPr>
          <p:spPr bwMode="auto">
            <a:xfrm>
              <a:off x="3570" y="1777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8" name="Rectangle 178"/>
            <p:cNvSpPr>
              <a:spLocks noChangeArrowheads="1"/>
            </p:cNvSpPr>
            <p:nvPr/>
          </p:nvSpPr>
          <p:spPr bwMode="auto">
            <a:xfrm>
              <a:off x="3381" y="193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49" name="Rectangle 179"/>
            <p:cNvSpPr>
              <a:spLocks noChangeArrowheads="1"/>
            </p:cNvSpPr>
            <p:nvPr/>
          </p:nvSpPr>
          <p:spPr bwMode="auto">
            <a:xfrm>
              <a:off x="3055" y="225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0" name="Rectangle 180"/>
            <p:cNvSpPr>
              <a:spLocks noChangeArrowheads="1"/>
            </p:cNvSpPr>
            <p:nvPr/>
          </p:nvSpPr>
          <p:spPr bwMode="auto">
            <a:xfrm>
              <a:off x="2729" y="258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1" name="Rectangle 181"/>
            <p:cNvSpPr>
              <a:spLocks noChangeArrowheads="1"/>
            </p:cNvSpPr>
            <p:nvPr/>
          </p:nvSpPr>
          <p:spPr bwMode="auto">
            <a:xfrm>
              <a:off x="2471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2" name="Rectangle 182"/>
            <p:cNvSpPr>
              <a:spLocks noChangeArrowheads="1"/>
            </p:cNvSpPr>
            <p:nvPr/>
          </p:nvSpPr>
          <p:spPr bwMode="auto">
            <a:xfrm>
              <a:off x="2506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3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3" name="Rectangle 183"/>
            <p:cNvSpPr>
              <a:spLocks noChangeArrowheads="1"/>
            </p:cNvSpPr>
            <p:nvPr/>
          </p:nvSpPr>
          <p:spPr bwMode="auto">
            <a:xfrm>
              <a:off x="2137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4" name="Rectangle 184"/>
            <p:cNvSpPr>
              <a:spLocks noChangeArrowheads="1"/>
            </p:cNvSpPr>
            <p:nvPr/>
          </p:nvSpPr>
          <p:spPr bwMode="auto">
            <a:xfrm>
              <a:off x="2179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4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5" name="Rectangle 185"/>
            <p:cNvSpPr>
              <a:spLocks noChangeArrowheads="1"/>
            </p:cNvSpPr>
            <p:nvPr/>
          </p:nvSpPr>
          <p:spPr bwMode="auto">
            <a:xfrm>
              <a:off x="1810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6" name="Rectangle 186"/>
            <p:cNvSpPr>
              <a:spLocks noChangeArrowheads="1"/>
            </p:cNvSpPr>
            <p:nvPr/>
          </p:nvSpPr>
          <p:spPr bwMode="auto">
            <a:xfrm>
              <a:off x="1853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5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7" name="Rectangle 187"/>
            <p:cNvSpPr>
              <a:spLocks noChangeArrowheads="1"/>
            </p:cNvSpPr>
            <p:nvPr/>
          </p:nvSpPr>
          <p:spPr bwMode="auto">
            <a:xfrm>
              <a:off x="1484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8" name="Rectangle 188"/>
            <p:cNvSpPr>
              <a:spLocks noChangeArrowheads="1"/>
            </p:cNvSpPr>
            <p:nvPr/>
          </p:nvSpPr>
          <p:spPr bwMode="auto">
            <a:xfrm>
              <a:off x="1527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6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59" name="Rectangle 189"/>
            <p:cNvSpPr>
              <a:spLocks noChangeArrowheads="1"/>
            </p:cNvSpPr>
            <p:nvPr/>
          </p:nvSpPr>
          <p:spPr bwMode="auto">
            <a:xfrm>
              <a:off x="1295" y="278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 i="1">
                  <a:latin typeface="Nimbus Roman No9 L"/>
                </a:rPr>
                <a:t>p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60" name="Rectangle 190"/>
            <p:cNvSpPr>
              <a:spLocks noChangeArrowheads="1"/>
            </p:cNvSpPr>
            <p:nvPr/>
          </p:nvSpPr>
          <p:spPr bwMode="auto">
            <a:xfrm>
              <a:off x="1338" y="2825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>
                  <a:latin typeface="Nimbus Roman No9 L"/>
                </a:rPr>
                <a:t>7</a:t>
              </a:r>
              <a:endParaRPr lang="en-CA" sz="2400">
                <a:latin typeface="Cambria" pitchFamily="18" charset="0"/>
              </a:endParaRPr>
            </a:p>
          </p:txBody>
        </p:sp>
        <p:sp>
          <p:nvSpPr>
            <p:cNvPr id="58561" name="Rectangle 191"/>
            <p:cNvSpPr>
              <a:spLocks noChangeArrowheads="1"/>
            </p:cNvSpPr>
            <p:nvPr/>
          </p:nvSpPr>
          <p:spPr bwMode="auto">
            <a:xfrm>
              <a:off x="2755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2" name="Rectangle 192"/>
            <p:cNvSpPr>
              <a:spLocks noChangeArrowheads="1"/>
            </p:cNvSpPr>
            <p:nvPr/>
          </p:nvSpPr>
          <p:spPr bwMode="auto">
            <a:xfrm>
              <a:off x="2420" y="1854"/>
              <a:ext cx="171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3" name="Rectangle 193"/>
            <p:cNvSpPr>
              <a:spLocks noChangeArrowheads="1"/>
            </p:cNvSpPr>
            <p:nvPr/>
          </p:nvSpPr>
          <p:spPr bwMode="auto">
            <a:xfrm>
              <a:off x="2094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4" name="Rectangle 194"/>
            <p:cNvSpPr>
              <a:spLocks noChangeArrowheads="1"/>
            </p:cNvSpPr>
            <p:nvPr/>
          </p:nvSpPr>
          <p:spPr bwMode="auto">
            <a:xfrm>
              <a:off x="2420" y="2180"/>
              <a:ext cx="171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5" name="Rectangle 195"/>
            <p:cNvSpPr>
              <a:spLocks noChangeArrowheads="1"/>
            </p:cNvSpPr>
            <p:nvPr/>
          </p:nvSpPr>
          <p:spPr bwMode="auto">
            <a:xfrm>
              <a:off x="2094" y="2180"/>
              <a:ext cx="163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6" name="Rectangle 196"/>
            <p:cNvSpPr>
              <a:spLocks noChangeArrowheads="1"/>
            </p:cNvSpPr>
            <p:nvPr/>
          </p:nvSpPr>
          <p:spPr bwMode="auto">
            <a:xfrm>
              <a:off x="1767" y="2180"/>
              <a:ext cx="164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7" name="Rectangle 197"/>
            <p:cNvSpPr>
              <a:spLocks noChangeArrowheads="1"/>
            </p:cNvSpPr>
            <p:nvPr/>
          </p:nvSpPr>
          <p:spPr bwMode="auto">
            <a:xfrm>
              <a:off x="2420" y="2507"/>
              <a:ext cx="171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8" name="Rectangle 198"/>
            <p:cNvSpPr>
              <a:spLocks noChangeArrowheads="1"/>
            </p:cNvSpPr>
            <p:nvPr/>
          </p:nvSpPr>
          <p:spPr bwMode="auto">
            <a:xfrm>
              <a:off x="2094" y="2507"/>
              <a:ext cx="163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69" name="Rectangle 199"/>
            <p:cNvSpPr>
              <a:spLocks noChangeArrowheads="1"/>
            </p:cNvSpPr>
            <p:nvPr/>
          </p:nvSpPr>
          <p:spPr bwMode="auto">
            <a:xfrm>
              <a:off x="1767" y="2507"/>
              <a:ext cx="164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0" name="Rectangle 200"/>
            <p:cNvSpPr>
              <a:spLocks noChangeArrowheads="1"/>
            </p:cNvSpPr>
            <p:nvPr/>
          </p:nvSpPr>
          <p:spPr bwMode="auto">
            <a:xfrm>
              <a:off x="1441" y="2507"/>
              <a:ext cx="163" cy="17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1" name="Rectangle 201"/>
            <p:cNvSpPr>
              <a:spLocks noChangeArrowheads="1"/>
            </p:cNvSpPr>
            <p:nvPr/>
          </p:nvSpPr>
          <p:spPr bwMode="auto">
            <a:xfrm>
              <a:off x="3081" y="1854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2" name="Rectangle 202"/>
            <p:cNvSpPr>
              <a:spLocks noChangeArrowheads="1"/>
            </p:cNvSpPr>
            <p:nvPr/>
          </p:nvSpPr>
          <p:spPr bwMode="auto">
            <a:xfrm>
              <a:off x="2755" y="2180"/>
              <a:ext cx="163" cy="1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3" name="Rectangle 203"/>
            <p:cNvSpPr>
              <a:spLocks noChangeArrowheads="1"/>
            </p:cNvSpPr>
            <p:nvPr/>
          </p:nvSpPr>
          <p:spPr bwMode="auto">
            <a:xfrm>
              <a:off x="3081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4" name="Rectangle 204"/>
            <p:cNvSpPr>
              <a:spLocks noChangeArrowheads="1"/>
            </p:cNvSpPr>
            <p:nvPr/>
          </p:nvSpPr>
          <p:spPr bwMode="auto">
            <a:xfrm>
              <a:off x="2755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5" name="Rectangle 205"/>
            <p:cNvSpPr>
              <a:spLocks noChangeArrowheads="1"/>
            </p:cNvSpPr>
            <p:nvPr/>
          </p:nvSpPr>
          <p:spPr bwMode="auto">
            <a:xfrm>
              <a:off x="2420" y="1528"/>
              <a:ext cx="171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6" name="Rectangle 206"/>
            <p:cNvSpPr>
              <a:spLocks noChangeArrowheads="1"/>
            </p:cNvSpPr>
            <p:nvPr/>
          </p:nvSpPr>
          <p:spPr bwMode="auto">
            <a:xfrm>
              <a:off x="3407" y="1528"/>
              <a:ext cx="163" cy="16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58577" name="Rectangle 207"/>
            <p:cNvSpPr>
              <a:spLocks noChangeArrowheads="1"/>
            </p:cNvSpPr>
            <p:nvPr/>
          </p:nvSpPr>
          <p:spPr bwMode="auto">
            <a:xfrm>
              <a:off x="1905" y="1691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PP1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78" name="Rectangle 208"/>
            <p:cNvSpPr>
              <a:spLocks noChangeArrowheads="1"/>
            </p:cNvSpPr>
            <p:nvPr/>
          </p:nvSpPr>
          <p:spPr bwMode="auto">
            <a:xfrm>
              <a:off x="1579" y="2018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PP2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79" name="Rectangle 209"/>
            <p:cNvSpPr>
              <a:spLocks noChangeArrowheads="1"/>
            </p:cNvSpPr>
            <p:nvPr/>
          </p:nvSpPr>
          <p:spPr bwMode="auto">
            <a:xfrm>
              <a:off x="1261" y="2352"/>
              <a:ext cx="1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PP3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80" name="Rectangle 212"/>
            <p:cNvSpPr>
              <a:spLocks noChangeArrowheads="1"/>
            </p:cNvSpPr>
            <p:nvPr/>
          </p:nvSpPr>
          <p:spPr bwMode="auto">
            <a:xfrm>
              <a:off x="2051" y="1382"/>
              <a:ext cx="21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latin typeface="Nimbus Roman No9 L"/>
                </a:rPr>
                <a:t>(PP0)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58581" name="Rectangle 214"/>
            <p:cNvSpPr>
              <a:spLocks noChangeArrowheads="1"/>
            </p:cNvSpPr>
            <p:nvPr/>
          </p:nvSpPr>
          <p:spPr bwMode="auto">
            <a:xfrm>
              <a:off x="3252" y="2696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latin typeface="Nimbus Roman No9 L"/>
                </a:rPr>
                <a:t>,</a:t>
              </a:r>
              <a:endParaRPr lang="en-CA" sz="1000">
                <a:latin typeface="Cambria" pitchFamily="18" charset="0"/>
              </a:endParaRPr>
            </a:p>
          </p:txBody>
        </p:sp>
      </p:grpSp>
      <p:sp>
        <p:nvSpPr>
          <p:cNvPr id="292065" name="Text Box 225"/>
          <p:cNvSpPr txBox="1">
            <a:spLocks noChangeArrowheads="1"/>
          </p:cNvSpPr>
          <p:nvPr/>
        </p:nvSpPr>
        <p:spPr bwMode="auto">
          <a:xfrm>
            <a:off x="3579813" y="4808538"/>
            <a:ext cx="215900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Product is:   </a:t>
            </a: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7</a:t>
            </a:r>
            <a:r>
              <a:rPr lang="en-US" i="1" dirty="0">
                <a:latin typeface="+mj-lt"/>
              </a:rPr>
              <a:t>,p</a:t>
            </a:r>
            <a:r>
              <a:rPr lang="en-US" i="1" baseline="-25000" dirty="0">
                <a:latin typeface="+mj-lt"/>
              </a:rPr>
              <a:t>6</a:t>
            </a:r>
            <a:r>
              <a:rPr lang="en-US" i="1" dirty="0">
                <a:latin typeface="+mj-lt"/>
              </a:rPr>
              <a:t>,..p</a:t>
            </a:r>
            <a:r>
              <a:rPr lang="en-US" i="1" baseline="-25000" dirty="0">
                <a:latin typeface="+mj-lt"/>
              </a:rPr>
              <a:t>0</a:t>
            </a:r>
          </a:p>
        </p:txBody>
      </p:sp>
      <p:sp>
        <p:nvSpPr>
          <p:cNvPr id="292066" name="Text Box 226"/>
          <p:cNvSpPr txBox="1">
            <a:spLocks noChangeArrowheads="1"/>
          </p:cNvSpPr>
          <p:nvPr/>
        </p:nvSpPr>
        <p:spPr bwMode="auto">
          <a:xfrm>
            <a:off x="1104900" y="5621338"/>
            <a:ext cx="6442075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C3300"/>
                </a:solidFill>
                <a:latin typeface="+mj-lt"/>
              </a:rPr>
              <a:t>Multiplicand is shifted by displacing it through an array of adders.</a:t>
            </a:r>
          </a:p>
        </p:txBody>
      </p:sp>
      <p:sp>
        <p:nvSpPr>
          <p:cNvPr id="292067" name="Text Box 227"/>
          <p:cNvSpPr txBox="1">
            <a:spLocks noChangeArrowheads="1"/>
          </p:cNvSpPr>
          <p:nvPr/>
        </p:nvSpPr>
        <p:spPr bwMode="auto">
          <a:xfrm>
            <a:off x="3203575" y="1182688"/>
            <a:ext cx="307340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</a:rPr>
              <a:t>Combinatorial array 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Combinatorial array multiplier (contd..)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Combinatorial array multipliers are:</a:t>
            </a:r>
          </a:p>
          <a:p>
            <a:pPr lvl="1"/>
            <a:r>
              <a:rPr lang="en-US" sz="1800" smtClean="0">
                <a:solidFill>
                  <a:srgbClr val="000099"/>
                </a:solidFill>
              </a:rPr>
              <a:t>Extremely inefficient.</a:t>
            </a:r>
          </a:p>
          <a:p>
            <a:pPr lvl="1"/>
            <a:r>
              <a:rPr lang="en-US" sz="1800" smtClean="0">
                <a:solidFill>
                  <a:srgbClr val="000099"/>
                </a:solidFill>
              </a:rPr>
              <a:t>Have a high gate count for multiplying numbers of practical size such as 32-bit or 64-bit numbers. </a:t>
            </a:r>
          </a:p>
          <a:p>
            <a:pPr lvl="1"/>
            <a:r>
              <a:rPr lang="en-US" sz="1800" smtClean="0">
                <a:solidFill>
                  <a:srgbClr val="000099"/>
                </a:solidFill>
              </a:rPr>
              <a:t>Perform only one function, namely, unsigned integer product.</a:t>
            </a:r>
            <a:r>
              <a:rPr lang="en-US" sz="1800" smtClean="0"/>
              <a:t> </a:t>
            </a:r>
          </a:p>
          <a:p>
            <a:r>
              <a:rPr lang="en-US" smtClean="0">
                <a:solidFill>
                  <a:srgbClr val="CC3300"/>
                </a:solidFill>
              </a:rPr>
              <a:t>Improve gate efficiency by using a mixture of combinatorial array techniques and sequential techniques requiring less combinational logic.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multiplication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Recall the rule for generating partial products:</a:t>
            </a:r>
          </a:p>
          <a:p>
            <a:pPr lvl="1"/>
            <a:r>
              <a:rPr lang="en-US" sz="1800" smtClean="0"/>
              <a:t>If the ith bit of the multiplier is 1, add the appropriately shifted multiplicand to the current partial product. </a:t>
            </a:r>
          </a:p>
          <a:p>
            <a:pPr lvl="1"/>
            <a:r>
              <a:rPr lang="en-US" sz="1800" smtClean="0">
                <a:solidFill>
                  <a:srgbClr val="000099"/>
                </a:solidFill>
              </a:rPr>
              <a:t>Multiplicand has been shifted </a:t>
            </a:r>
            <a:r>
              <a:rPr lang="en-US" sz="1800" u="sng" smtClean="0">
                <a:solidFill>
                  <a:srgbClr val="000099"/>
                </a:solidFill>
              </a:rPr>
              <a:t>left</a:t>
            </a:r>
            <a:r>
              <a:rPr lang="en-US" sz="1800" smtClean="0">
                <a:solidFill>
                  <a:srgbClr val="000099"/>
                </a:solidFill>
              </a:rPr>
              <a:t> when added to the partial product.</a:t>
            </a:r>
          </a:p>
          <a:p>
            <a:r>
              <a:rPr lang="en-US" smtClean="0">
                <a:solidFill>
                  <a:srgbClr val="000099"/>
                </a:solidFill>
              </a:rPr>
              <a:t>However, adding a left-shifted multiplicand to an unshifted partial product is equivalent to adding an unshifted multiplicand to a right-shifted partial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dirty="0" smtClean="0"/>
              <a:t>Sequential Circuit Multiplier</a:t>
            </a:r>
            <a:endParaRPr lang="en-US" sz="4400" b="1" dirty="0"/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990600" y="1905000"/>
            <a:ext cx="6705600" cy="4083050"/>
            <a:chOff x="1304925" y="2260600"/>
            <a:chExt cx="4244975" cy="3125849"/>
          </a:xfrm>
        </p:grpSpPr>
        <p:sp>
          <p:nvSpPr>
            <p:cNvPr id="64515" name="Rectangle 2"/>
            <p:cNvSpPr>
              <a:spLocks noChangeArrowheads="1"/>
            </p:cNvSpPr>
            <p:nvPr/>
          </p:nvSpPr>
          <p:spPr bwMode="auto">
            <a:xfrm>
              <a:off x="3856038" y="2936875"/>
              <a:ext cx="1920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6" name="Rectangle 3"/>
            <p:cNvSpPr>
              <a:spLocks noChangeArrowheads="1"/>
            </p:cNvSpPr>
            <p:nvPr/>
          </p:nvSpPr>
          <p:spPr bwMode="auto">
            <a:xfrm>
              <a:off x="3919538" y="3013075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4048125" y="30130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3984625" y="3013075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19" name="Rectangle 6"/>
            <p:cNvSpPr>
              <a:spLocks noChangeArrowheads="1"/>
            </p:cNvSpPr>
            <p:nvPr/>
          </p:nvSpPr>
          <p:spPr bwMode="auto">
            <a:xfrm>
              <a:off x="2133600" y="4989512"/>
              <a:ext cx="2301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0" name="Rectangle 7"/>
            <p:cNvSpPr>
              <a:spLocks noChangeArrowheads="1"/>
            </p:cNvSpPr>
            <p:nvPr/>
          </p:nvSpPr>
          <p:spPr bwMode="auto">
            <a:xfrm>
              <a:off x="2211388" y="5065712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1" name="Rectangle 8"/>
            <p:cNvSpPr>
              <a:spLocks noChangeArrowheads="1"/>
            </p:cNvSpPr>
            <p:nvPr/>
          </p:nvSpPr>
          <p:spPr bwMode="auto">
            <a:xfrm>
              <a:off x="2351088" y="5065712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2287588" y="5065712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1763713" y="4097337"/>
              <a:ext cx="304596" cy="329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latin typeface="Cambria" pitchFamily="18" charset="0"/>
                </a:rPr>
                <a:t>n-bit</a:t>
              </a:r>
            </a:p>
            <a:p>
              <a:r>
                <a:rPr lang="en-CA" sz="1400">
                  <a:latin typeface="Cambria" pitchFamily="18" charset="0"/>
                </a:rPr>
                <a:t>Adder</a:t>
              </a:r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2401888" y="5245100"/>
              <a:ext cx="687855" cy="14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Multiplicand </a:t>
              </a:r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1200">
                <a:latin typeface="Cambria" pitchFamily="18" charset="0"/>
              </a:endParaRPr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3103563" y="4989512"/>
              <a:ext cx="1587" cy="2428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 flipV="1">
              <a:off x="2427288" y="4989512"/>
              <a:ext cx="1587" cy="242888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16"/>
            <p:cNvSpPr>
              <a:spLocks noChangeShapeType="1"/>
            </p:cNvSpPr>
            <p:nvPr/>
          </p:nvSpPr>
          <p:spPr bwMode="auto">
            <a:xfrm flipV="1">
              <a:off x="5284788" y="2757487"/>
              <a:ext cx="230187" cy="1058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Rectangle 17"/>
            <p:cNvSpPr>
              <a:spLocks noChangeArrowheads="1"/>
            </p:cNvSpPr>
            <p:nvPr/>
          </p:nvSpPr>
          <p:spPr bwMode="auto">
            <a:xfrm>
              <a:off x="4826000" y="4365625"/>
              <a:ext cx="36532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Control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29" name="Rectangle 18"/>
            <p:cNvSpPr>
              <a:spLocks noChangeArrowheads="1"/>
            </p:cNvSpPr>
            <p:nvPr/>
          </p:nvSpPr>
          <p:spPr bwMode="auto">
            <a:xfrm>
              <a:off x="4775200" y="4467225"/>
              <a:ext cx="52870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sequencer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30" name="Rectangle 19"/>
            <p:cNvSpPr>
              <a:spLocks noChangeArrowheads="1"/>
            </p:cNvSpPr>
            <p:nvPr/>
          </p:nvSpPr>
          <p:spPr bwMode="auto">
            <a:xfrm>
              <a:off x="4187825" y="3205162"/>
              <a:ext cx="57335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Multiplier Q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31" name="Rectangle 20"/>
            <p:cNvSpPr>
              <a:spLocks noChangeArrowheads="1"/>
            </p:cNvSpPr>
            <p:nvPr/>
          </p:nvSpPr>
          <p:spPr bwMode="auto">
            <a:xfrm>
              <a:off x="1866900" y="4824412"/>
              <a:ext cx="1270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32" name="Freeform 21"/>
            <p:cNvSpPr>
              <a:spLocks/>
            </p:cNvSpPr>
            <p:nvPr/>
          </p:nvSpPr>
          <p:spPr bwMode="auto">
            <a:xfrm>
              <a:off x="1879600" y="4645025"/>
              <a:ext cx="38100" cy="76200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0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3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Freeform 22"/>
            <p:cNvSpPr>
              <a:spLocks/>
            </p:cNvSpPr>
            <p:nvPr/>
          </p:nvSpPr>
          <p:spPr bwMode="auto">
            <a:xfrm>
              <a:off x="1879600" y="4645025"/>
              <a:ext cx="38100" cy="76200"/>
            </a:xfrm>
            <a:custGeom>
              <a:avLst/>
              <a:gdLst>
                <a:gd name="T0" fmla="*/ 24 w 24"/>
                <a:gd name="T1" fmla="*/ 48 h 48"/>
                <a:gd name="T2" fmla="*/ 16 w 24"/>
                <a:gd name="T3" fmla="*/ 0 h 48"/>
                <a:gd name="T4" fmla="*/ 0 w 24"/>
                <a:gd name="T5" fmla="*/ 48 h 48"/>
                <a:gd name="T6" fmla="*/ 16 w 24"/>
                <a:gd name="T7" fmla="*/ 48 h 48"/>
                <a:gd name="T8" fmla="*/ 24 w 24"/>
                <a:gd name="T9" fmla="*/ 48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8"/>
                <a:gd name="T17" fmla="*/ 24 w 24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8">
                  <a:moveTo>
                    <a:pt x="24" y="48"/>
                  </a:moveTo>
                  <a:lnTo>
                    <a:pt x="16" y="0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23"/>
            <p:cNvSpPr>
              <a:spLocks noChangeShapeType="1"/>
            </p:cNvSpPr>
            <p:nvPr/>
          </p:nvSpPr>
          <p:spPr bwMode="auto">
            <a:xfrm>
              <a:off x="1905000" y="4721225"/>
              <a:ext cx="1588" cy="1158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Freeform 24"/>
            <p:cNvSpPr>
              <a:spLocks/>
            </p:cNvSpPr>
            <p:nvPr/>
          </p:nvSpPr>
          <p:spPr bwMode="auto">
            <a:xfrm>
              <a:off x="2644775" y="2820987"/>
              <a:ext cx="114300" cy="115888"/>
            </a:xfrm>
            <a:custGeom>
              <a:avLst/>
              <a:gdLst>
                <a:gd name="T0" fmla="*/ 2 w 9"/>
                <a:gd name="T1" fmla="*/ 0 h 9"/>
                <a:gd name="T2" fmla="*/ 0 w 9"/>
                <a:gd name="T3" fmla="*/ 0 h 9"/>
                <a:gd name="T4" fmla="*/ 4 w 9"/>
                <a:gd name="T5" fmla="*/ 9 h 9"/>
                <a:gd name="T6" fmla="*/ 9 w 9"/>
                <a:gd name="T7" fmla="*/ 0 h 9"/>
                <a:gd name="T8" fmla="*/ 7 w 9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9"/>
                <a:gd name="T17" fmla="*/ 9 w 9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9">
                  <a:moveTo>
                    <a:pt x="2" y="0"/>
                  </a:moveTo>
                  <a:lnTo>
                    <a:pt x="0" y="0"/>
                  </a:lnTo>
                  <a:lnTo>
                    <a:pt x="4" y="9"/>
                  </a:lnTo>
                  <a:lnTo>
                    <a:pt x="9" y="0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25"/>
            <p:cNvSpPr>
              <a:spLocks noChangeShapeType="1"/>
            </p:cNvSpPr>
            <p:nvPr/>
          </p:nvSpPr>
          <p:spPr bwMode="auto">
            <a:xfrm>
              <a:off x="2082800" y="2757487"/>
              <a:ext cx="5873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26"/>
            <p:cNvSpPr>
              <a:spLocks noChangeShapeType="1"/>
            </p:cNvSpPr>
            <p:nvPr/>
          </p:nvSpPr>
          <p:spPr bwMode="auto">
            <a:xfrm flipV="1">
              <a:off x="4826000" y="2936875"/>
              <a:ext cx="1588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27"/>
            <p:cNvSpPr>
              <a:spLocks noChangeShapeType="1"/>
            </p:cNvSpPr>
            <p:nvPr/>
          </p:nvSpPr>
          <p:spPr bwMode="auto">
            <a:xfrm flipV="1">
              <a:off x="4137025" y="2936875"/>
              <a:ext cx="1588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Freeform 28"/>
            <p:cNvSpPr>
              <a:spLocks/>
            </p:cNvSpPr>
            <p:nvPr/>
          </p:nvSpPr>
          <p:spPr bwMode="auto">
            <a:xfrm>
              <a:off x="4991100" y="3598862"/>
              <a:ext cx="25400" cy="77788"/>
            </a:xfrm>
            <a:custGeom>
              <a:avLst/>
              <a:gdLst>
                <a:gd name="T0" fmla="*/ 0 w 2"/>
                <a:gd name="T1" fmla="*/ 0 h 6"/>
                <a:gd name="T2" fmla="*/ 1 w 2"/>
                <a:gd name="T3" fmla="*/ 6 h 6"/>
                <a:gd name="T4" fmla="*/ 2 w 2"/>
                <a:gd name="T5" fmla="*/ 0 h 6"/>
                <a:gd name="T6" fmla="*/ 1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Freeform 29"/>
            <p:cNvSpPr>
              <a:spLocks/>
            </p:cNvSpPr>
            <p:nvPr/>
          </p:nvSpPr>
          <p:spPr bwMode="auto">
            <a:xfrm>
              <a:off x="4991100" y="3598862"/>
              <a:ext cx="25400" cy="77788"/>
            </a:xfrm>
            <a:custGeom>
              <a:avLst/>
              <a:gdLst>
                <a:gd name="T0" fmla="*/ 0 w 16"/>
                <a:gd name="T1" fmla="*/ 0 h 49"/>
                <a:gd name="T2" fmla="*/ 8 w 16"/>
                <a:gd name="T3" fmla="*/ 49 h 49"/>
                <a:gd name="T4" fmla="*/ 16 w 16"/>
                <a:gd name="T5" fmla="*/ 0 h 49"/>
                <a:gd name="T6" fmla="*/ 8 w 16"/>
                <a:gd name="T7" fmla="*/ 0 h 49"/>
                <a:gd name="T8" fmla="*/ 0 w 16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49"/>
                <a:gd name="T17" fmla="*/ 16 w 16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49">
                  <a:moveTo>
                    <a:pt x="0" y="0"/>
                  </a:moveTo>
                  <a:lnTo>
                    <a:pt x="8" y="4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Line 30"/>
            <p:cNvSpPr>
              <a:spLocks noChangeShapeType="1"/>
            </p:cNvSpPr>
            <p:nvPr/>
          </p:nvSpPr>
          <p:spPr bwMode="auto">
            <a:xfrm flipV="1">
              <a:off x="5003800" y="3178175"/>
              <a:ext cx="1588" cy="407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Freeform 31"/>
            <p:cNvSpPr>
              <a:spLocks/>
            </p:cNvSpPr>
            <p:nvPr/>
          </p:nvSpPr>
          <p:spPr bwMode="auto">
            <a:xfrm>
              <a:off x="3703638" y="3038475"/>
              <a:ext cx="76200" cy="25400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Freeform 32"/>
            <p:cNvSpPr>
              <a:spLocks/>
            </p:cNvSpPr>
            <p:nvPr/>
          </p:nvSpPr>
          <p:spPr bwMode="auto">
            <a:xfrm>
              <a:off x="3703638" y="3038475"/>
              <a:ext cx="76200" cy="25400"/>
            </a:xfrm>
            <a:custGeom>
              <a:avLst/>
              <a:gdLst>
                <a:gd name="T0" fmla="*/ 0 w 48"/>
                <a:gd name="T1" fmla="*/ 16 h 16"/>
                <a:gd name="T2" fmla="*/ 48 w 48"/>
                <a:gd name="T3" fmla="*/ 8 h 16"/>
                <a:gd name="T4" fmla="*/ 0 w 48"/>
                <a:gd name="T5" fmla="*/ 0 h 16"/>
                <a:gd name="T6" fmla="*/ 0 w 48"/>
                <a:gd name="T7" fmla="*/ 8 h 16"/>
                <a:gd name="T8" fmla="*/ 0 w 48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0" y="16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Line 33"/>
            <p:cNvSpPr>
              <a:spLocks noChangeShapeType="1"/>
            </p:cNvSpPr>
            <p:nvPr/>
          </p:nvSpPr>
          <p:spPr bwMode="auto">
            <a:xfrm flipH="1">
              <a:off x="3384550" y="3051175"/>
              <a:ext cx="319088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Freeform 34"/>
            <p:cNvSpPr>
              <a:spLocks/>
            </p:cNvSpPr>
            <p:nvPr/>
          </p:nvSpPr>
          <p:spPr bwMode="auto">
            <a:xfrm>
              <a:off x="5170488" y="2860675"/>
              <a:ext cx="76200" cy="63500"/>
            </a:xfrm>
            <a:custGeom>
              <a:avLst/>
              <a:gdLst>
                <a:gd name="T0" fmla="*/ 5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5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5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Freeform 35"/>
            <p:cNvSpPr>
              <a:spLocks/>
            </p:cNvSpPr>
            <p:nvPr/>
          </p:nvSpPr>
          <p:spPr bwMode="auto">
            <a:xfrm>
              <a:off x="5170488" y="2860675"/>
              <a:ext cx="76200" cy="63500"/>
            </a:xfrm>
            <a:custGeom>
              <a:avLst/>
              <a:gdLst>
                <a:gd name="T0" fmla="*/ 40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40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40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Line 36"/>
            <p:cNvSpPr>
              <a:spLocks noChangeShapeType="1"/>
            </p:cNvSpPr>
            <p:nvPr/>
          </p:nvSpPr>
          <p:spPr bwMode="auto">
            <a:xfrm flipV="1">
              <a:off x="5246688" y="2757487"/>
              <a:ext cx="153987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Freeform 37"/>
            <p:cNvSpPr>
              <a:spLocks/>
            </p:cNvSpPr>
            <p:nvPr/>
          </p:nvSpPr>
          <p:spPr bwMode="auto">
            <a:xfrm>
              <a:off x="3397250" y="2860675"/>
              <a:ext cx="76200" cy="6350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4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4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Freeform 38"/>
            <p:cNvSpPr>
              <a:spLocks/>
            </p:cNvSpPr>
            <p:nvPr/>
          </p:nvSpPr>
          <p:spPr bwMode="auto">
            <a:xfrm>
              <a:off x="3397250" y="2860675"/>
              <a:ext cx="76200" cy="63500"/>
            </a:xfrm>
            <a:custGeom>
              <a:avLst/>
              <a:gdLst>
                <a:gd name="T0" fmla="*/ 32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32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32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Line 39"/>
            <p:cNvSpPr>
              <a:spLocks noChangeShapeType="1"/>
            </p:cNvSpPr>
            <p:nvPr/>
          </p:nvSpPr>
          <p:spPr bwMode="auto">
            <a:xfrm flipV="1">
              <a:off x="3460750" y="2757487"/>
              <a:ext cx="153988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Freeform 40"/>
            <p:cNvSpPr>
              <a:spLocks/>
            </p:cNvSpPr>
            <p:nvPr/>
          </p:nvSpPr>
          <p:spPr bwMode="auto">
            <a:xfrm>
              <a:off x="2198688" y="4454525"/>
              <a:ext cx="433387" cy="50800"/>
            </a:xfrm>
            <a:custGeom>
              <a:avLst/>
              <a:gdLst>
                <a:gd name="T0" fmla="*/ 34 w 34"/>
                <a:gd name="T1" fmla="*/ 2 h 4"/>
                <a:gd name="T2" fmla="*/ 9 w 34"/>
                <a:gd name="T3" fmla="*/ 2 h 4"/>
                <a:gd name="T4" fmla="*/ 9 w 34"/>
                <a:gd name="T5" fmla="*/ 0 h 4"/>
                <a:gd name="T6" fmla="*/ 0 w 34"/>
                <a:gd name="T7" fmla="*/ 4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4"/>
                <a:gd name="T14" fmla="*/ 34 w 34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4">
                  <a:moveTo>
                    <a:pt x="34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Freeform 41"/>
            <p:cNvSpPr>
              <a:spLocks/>
            </p:cNvSpPr>
            <p:nvPr/>
          </p:nvSpPr>
          <p:spPr bwMode="auto">
            <a:xfrm>
              <a:off x="2198688" y="4505325"/>
              <a:ext cx="433387" cy="63500"/>
            </a:xfrm>
            <a:custGeom>
              <a:avLst/>
              <a:gdLst>
                <a:gd name="T0" fmla="*/ 34 w 34"/>
                <a:gd name="T1" fmla="*/ 2 h 5"/>
                <a:gd name="T2" fmla="*/ 9 w 34"/>
                <a:gd name="T3" fmla="*/ 2 h 5"/>
                <a:gd name="T4" fmla="*/ 9 w 34"/>
                <a:gd name="T5" fmla="*/ 5 h 5"/>
                <a:gd name="T6" fmla="*/ 0 w 34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5"/>
                <a:gd name="T14" fmla="*/ 34 w 34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5">
                  <a:moveTo>
                    <a:pt x="34" y="2"/>
                  </a:moveTo>
                  <a:lnTo>
                    <a:pt x="9" y="2"/>
                  </a:lnTo>
                  <a:lnTo>
                    <a:pt x="9" y="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Freeform 42"/>
            <p:cNvSpPr>
              <a:spLocks/>
            </p:cNvSpPr>
            <p:nvPr/>
          </p:nvSpPr>
          <p:spPr bwMode="auto">
            <a:xfrm>
              <a:off x="1917700" y="3038475"/>
              <a:ext cx="76200" cy="25400"/>
            </a:xfrm>
            <a:custGeom>
              <a:avLst/>
              <a:gdLst>
                <a:gd name="T0" fmla="*/ 0 w 6"/>
                <a:gd name="T1" fmla="*/ 2 h 2"/>
                <a:gd name="T2" fmla="*/ 6 w 6"/>
                <a:gd name="T3" fmla="*/ 1 h 2"/>
                <a:gd name="T4" fmla="*/ 0 w 6"/>
                <a:gd name="T5" fmla="*/ 0 h 2"/>
                <a:gd name="T6" fmla="*/ 0 w 6"/>
                <a:gd name="T7" fmla="*/ 1 h 2"/>
                <a:gd name="T8" fmla="*/ 0 w 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Freeform 43"/>
            <p:cNvSpPr>
              <a:spLocks/>
            </p:cNvSpPr>
            <p:nvPr/>
          </p:nvSpPr>
          <p:spPr bwMode="auto">
            <a:xfrm>
              <a:off x="1917700" y="3038475"/>
              <a:ext cx="76200" cy="25400"/>
            </a:xfrm>
            <a:custGeom>
              <a:avLst/>
              <a:gdLst>
                <a:gd name="T0" fmla="*/ 0 w 48"/>
                <a:gd name="T1" fmla="*/ 16 h 16"/>
                <a:gd name="T2" fmla="*/ 48 w 48"/>
                <a:gd name="T3" fmla="*/ 8 h 16"/>
                <a:gd name="T4" fmla="*/ 0 w 48"/>
                <a:gd name="T5" fmla="*/ 0 h 16"/>
                <a:gd name="T6" fmla="*/ 0 w 48"/>
                <a:gd name="T7" fmla="*/ 8 h 16"/>
                <a:gd name="T8" fmla="*/ 0 w 48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0" y="16"/>
                  </a:moveTo>
                  <a:lnTo>
                    <a:pt x="48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Line 44"/>
            <p:cNvSpPr>
              <a:spLocks noChangeShapeType="1"/>
            </p:cNvSpPr>
            <p:nvPr/>
          </p:nvSpPr>
          <p:spPr bwMode="auto">
            <a:xfrm flipH="1">
              <a:off x="1841500" y="3051175"/>
              <a:ext cx="762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Freeform 45"/>
            <p:cNvSpPr>
              <a:spLocks/>
            </p:cNvSpPr>
            <p:nvPr/>
          </p:nvSpPr>
          <p:spPr bwMode="auto">
            <a:xfrm>
              <a:off x="1854200" y="2860675"/>
              <a:ext cx="76200" cy="63500"/>
            </a:xfrm>
            <a:custGeom>
              <a:avLst/>
              <a:gdLst>
                <a:gd name="T0" fmla="*/ 4 w 6"/>
                <a:gd name="T1" fmla="*/ 0 h 5"/>
                <a:gd name="T2" fmla="*/ 0 w 6"/>
                <a:gd name="T3" fmla="*/ 5 h 5"/>
                <a:gd name="T4" fmla="*/ 6 w 6"/>
                <a:gd name="T5" fmla="*/ 2 h 5"/>
                <a:gd name="T6" fmla="*/ 5 w 6"/>
                <a:gd name="T7" fmla="*/ 1 h 5"/>
                <a:gd name="T8" fmla="*/ 4 w 6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5"/>
                <a:gd name="T17" fmla="*/ 6 w 6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5">
                  <a:moveTo>
                    <a:pt x="4" y="0"/>
                  </a:moveTo>
                  <a:lnTo>
                    <a:pt x="0" y="5"/>
                  </a:lnTo>
                  <a:lnTo>
                    <a:pt x="6" y="2"/>
                  </a:lnTo>
                  <a:lnTo>
                    <a:pt x="5" y="1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Freeform 46"/>
            <p:cNvSpPr>
              <a:spLocks/>
            </p:cNvSpPr>
            <p:nvPr/>
          </p:nvSpPr>
          <p:spPr bwMode="auto">
            <a:xfrm>
              <a:off x="1854200" y="2860675"/>
              <a:ext cx="76200" cy="63500"/>
            </a:xfrm>
            <a:custGeom>
              <a:avLst/>
              <a:gdLst>
                <a:gd name="T0" fmla="*/ 32 w 48"/>
                <a:gd name="T1" fmla="*/ 0 h 40"/>
                <a:gd name="T2" fmla="*/ 0 w 48"/>
                <a:gd name="T3" fmla="*/ 40 h 40"/>
                <a:gd name="T4" fmla="*/ 48 w 48"/>
                <a:gd name="T5" fmla="*/ 16 h 40"/>
                <a:gd name="T6" fmla="*/ 40 w 48"/>
                <a:gd name="T7" fmla="*/ 8 h 40"/>
                <a:gd name="T8" fmla="*/ 32 w 48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0"/>
                <a:gd name="T17" fmla="*/ 48 w 4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0">
                  <a:moveTo>
                    <a:pt x="32" y="0"/>
                  </a:moveTo>
                  <a:lnTo>
                    <a:pt x="0" y="40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Line 47"/>
            <p:cNvSpPr>
              <a:spLocks noChangeShapeType="1"/>
            </p:cNvSpPr>
            <p:nvPr/>
          </p:nvSpPr>
          <p:spPr bwMode="auto">
            <a:xfrm flipV="1">
              <a:off x="1917700" y="2757487"/>
              <a:ext cx="165100" cy="1158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Freeform 48"/>
            <p:cNvSpPr>
              <a:spLocks/>
            </p:cNvSpPr>
            <p:nvPr/>
          </p:nvSpPr>
          <p:spPr bwMode="auto">
            <a:xfrm>
              <a:off x="3282950" y="4492625"/>
              <a:ext cx="76200" cy="25400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6 w 6"/>
                <a:gd name="T5" fmla="*/ 2 h 2"/>
                <a:gd name="T6" fmla="*/ 6 w 6"/>
                <a:gd name="T7" fmla="*/ 1 h 2"/>
                <a:gd name="T8" fmla="*/ 6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Freeform 49"/>
            <p:cNvSpPr>
              <a:spLocks/>
            </p:cNvSpPr>
            <p:nvPr/>
          </p:nvSpPr>
          <p:spPr bwMode="auto">
            <a:xfrm>
              <a:off x="3282950" y="4492625"/>
              <a:ext cx="76200" cy="25400"/>
            </a:xfrm>
            <a:custGeom>
              <a:avLst/>
              <a:gdLst>
                <a:gd name="T0" fmla="*/ 48 w 48"/>
                <a:gd name="T1" fmla="*/ 0 h 16"/>
                <a:gd name="T2" fmla="*/ 0 w 48"/>
                <a:gd name="T3" fmla="*/ 8 h 16"/>
                <a:gd name="T4" fmla="*/ 48 w 48"/>
                <a:gd name="T5" fmla="*/ 16 h 16"/>
                <a:gd name="T6" fmla="*/ 48 w 48"/>
                <a:gd name="T7" fmla="*/ 8 h 16"/>
                <a:gd name="T8" fmla="*/ 48 w 48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16"/>
                <a:gd name="T17" fmla="*/ 48 w 48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16">
                  <a:moveTo>
                    <a:pt x="48" y="0"/>
                  </a:moveTo>
                  <a:lnTo>
                    <a:pt x="0" y="8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Line 50"/>
            <p:cNvSpPr>
              <a:spLocks noChangeShapeType="1"/>
            </p:cNvSpPr>
            <p:nvPr/>
          </p:nvSpPr>
          <p:spPr bwMode="auto">
            <a:xfrm>
              <a:off x="3371850" y="4505325"/>
              <a:ext cx="1096963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Rectangle 51"/>
            <p:cNvSpPr>
              <a:spLocks noChangeArrowheads="1"/>
            </p:cNvSpPr>
            <p:nvPr/>
          </p:nvSpPr>
          <p:spPr bwMode="auto">
            <a:xfrm>
              <a:off x="3792538" y="2936875"/>
              <a:ext cx="1365250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563" name="Rectangle 52"/>
            <p:cNvSpPr>
              <a:spLocks noChangeArrowheads="1"/>
            </p:cNvSpPr>
            <p:nvPr/>
          </p:nvSpPr>
          <p:spPr bwMode="auto">
            <a:xfrm>
              <a:off x="1687513" y="2974975"/>
              <a:ext cx="1397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64" name="Rectangle 53"/>
            <p:cNvSpPr>
              <a:spLocks noChangeArrowheads="1"/>
            </p:cNvSpPr>
            <p:nvPr/>
          </p:nvSpPr>
          <p:spPr bwMode="auto">
            <a:xfrm>
              <a:off x="4276725" y="2592387"/>
              <a:ext cx="478976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 right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65" name="Line 54"/>
            <p:cNvSpPr>
              <a:spLocks noChangeShapeType="1"/>
            </p:cNvSpPr>
            <p:nvPr/>
          </p:nvSpPr>
          <p:spPr bwMode="auto">
            <a:xfrm>
              <a:off x="2733675" y="2757487"/>
              <a:ext cx="27813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Rectangle 55"/>
            <p:cNvSpPr>
              <a:spLocks noChangeArrowheads="1"/>
            </p:cNvSpPr>
            <p:nvPr/>
          </p:nvSpPr>
          <p:spPr bwMode="auto">
            <a:xfrm>
              <a:off x="2376488" y="2260600"/>
              <a:ext cx="1090564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Register A  (initially 0)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67" name="Line 56"/>
            <p:cNvSpPr>
              <a:spLocks noChangeShapeType="1"/>
            </p:cNvSpPr>
            <p:nvPr/>
          </p:nvSpPr>
          <p:spPr bwMode="auto">
            <a:xfrm>
              <a:off x="1368425" y="4211637"/>
              <a:ext cx="230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Freeform 58"/>
            <p:cNvSpPr>
              <a:spLocks/>
            </p:cNvSpPr>
            <p:nvPr/>
          </p:nvSpPr>
          <p:spPr bwMode="auto">
            <a:xfrm>
              <a:off x="1700213" y="3190875"/>
              <a:ext cx="38100" cy="77787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0 h 6"/>
                <a:gd name="T4" fmla="*/ 0 w 3"/>
                <a:gd name="T5" fmla="*/ 6 h 6"/>
                <a:gd name="T6" fmla="*/ 2 w 3"/>
                <a:gd name="T7" fmla="*/ 6 h 6"/>
                <a:gd name="T8" fmla="*/ 3 w 3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6"/>
                  </a:lnTo>
                  <a:lnTo>
                    <a:pt x="3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Freeform 59"/>
            <p:cNvSpPr>
              <a:spLocks/>
            </p:cNvSpPr>
            <p:nvPr/>
          </p:nvSpPr>
          <p:spPr bwMode="auto">
            <a:xfrm>
              <a:off x="1700213" y="3190875"/>
              <a:ext cx="38100" cy="77787"/>
            </a:xfrm>
            <a:custGeom>
              <a:avLst/>
              <a:gdLst>
                <a:gd name="T0" fmla="*/ 24 w 24"/>
                <a:gd name="T1" fmla="*/ 49 h 49"/>
                <a:gd name="T2" fmla="*/ 16 w 24"/>
                <a:gd name="T3" fmla="*/ 0 h 49"/>
                <a:gd name="T4" fmla="*/ 0 w 24"/>
                <a:gd name="T5" fmla="*/ 49 h 49"/>
                <a:gd name="T6" fmla="*/ 16 w 24"/>
                <a:gd name="T7" fmla="*/ 49 h 49"/>
                <a:gd name="T8" fmla="*/ 24 w 24"/>
                <a:gd name="T9" fmla="*/ 4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9"/>
                <a:gd name="T17" fmla="*/ 24 w 2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9">
                  <a:moveTo>
                    <a:pt x="24" y="49"/>
                  </a:moveTo>
                  <a:lnTo>
                    <a:pt x="16" y="0"/>
                  </a:lnTo>
                  <a:lnTo>
                    <a:pt x="0" y="49"/>
                  </a:lnTo>
                  <a:lnTo>
                    <a:pt x="16" y="49"/>
                  </a:lnTo>
                  <a:lnTo>
                    <a:pt x="24" y="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Freeform 60"/>
            <p:cNvSpPr>
              <a:spLocks/>
            </p:cNvSpPr>
            <p:nvPr/>
          </p:nvSpPr>
          <p:spPr bwMode="auto">
            <a:xfrm>
              <a:off x="1725613" y="3268662"/>
              <a:ext cx="179387" cy="585788"/>
            </a:xfrm>
            <a:custGeom>
              <a:avLst/>
              <a:gdLst>
                <a:gd name="T0" fmla="*/ 0 w 14"/>
                <a:gd name="T1" fmla="*/ 0 h 46"/>
                <a:gd name="T2" fmla="*/ 0 w 14"/>
                <a:gd name="T3" fmla="*/ 22 h 46"/>
                <a:gd name="T4" fmla="*/ 14 w 14"/>
                <a:gd name="T5" fmla="*/ 22 h 46"/>
                <a:gd name="T6" fmla="*/ 14 w 14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46"/>
                <a:gd name="T14" fmla="*/ 14 w 14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46">
                  <a:moveTo>
                    <a:pt x="0" y="0"/>
                  </a:moveTo>
                  <a:lnTo>
                    <a:pt x="0" y="22"/>
                  </a:lnTo>
                  <a:lnTo>
                    <a:pt x="14" y="22"/>
                  </a:lnTo>
                  <a:lnTo>
                    <a:pt x="14" y="4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Freeform 61"/>
            <p:cNvSpPr>
              <a:spLocks/>
            </p:cNvSpPr>
            <p:nvPr/>
          </p:nvSpPr>
          <p:spPr bwMode="auto">
            <a:xfrm>
              <a:off x="1368425" y="2579687"/>
              <a:ext cx="1301750" cy="1631950"/>
            </a:xfrm>
            <a:custGeom>
              <a:avLst/>
              <a:gdLst>
                <a:gd name="T0" fmla="*/ 102 w 102"/>
                <a:gd name="T1" fmla="*/ 19 h 128"/>
                <a:gd name="T2" fmla="*/ 102 w 102"/>
                <a:gd name="T3" fmla="*/ 0 h 128"/>
                <a:gd name="T4" fmla="*/ 0 w 102"/>
                <a:gd name="T5" fmla="*/ 0 h 128"/>
                <a:gd name="T6" fmla="*/ 0 w 102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28"/>
                <a:gd name="T14" fmla="*/ 102 w 102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28">
                  <a:moveTo>
                    <a:pt x="102" y="19"/>
                  </a:moveTo>
                  <a:lnTo>
                    <a:pt x="102" y="0"/>
                  </a:lnTo>
                  <a:lnTo>
                    <a:pt x="0" y="0"/>
                  </a:lnTo>
                  <a:lnTo>
                    <a:pt x="0" y="1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Freeform 62"/>
            <p:cNvSpPr>
              <a:spLocks/>
            </p:cNvSpPr>
            <p:nvPr/>
          </p:nvSpPr>
          <p:spPr bwMode="auto">
            <a:xfrm>
              <a:off x="1304925" y="2516187"/>
              <a:ext cx="1428750" cy="1758950"/>
            </a:xfrm>
            <a:custGeom>
              <a:avLst/>
              <a:gdLst>
                <a:gd name="T0" fmla="*/ 112 w 112"/>
                <a:gd name="T1" fmla="*/ 24 h 138"/>
                <a:gd name="T2" fmla="*/ 112 w 112"/>
                <a:gd name="T3" fmla="*/ 0 h 138"/>
                <a:gd name="T4" fmla="*/ 0 w 112"/>
                <a:gd name="T5" fmla="*/ 0 h 138"/>
                <a:gd name="T6" fmla="*/ 0 w 112"/>
                <a:gd name="T7" fmla="*/ 138 h 138"/>
                <a:gd name="T8" fmla="*/ 23 w 112"/>
                <a:gd name="T9" fmla="*/ 138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38"/>
                <a:gd name="T17" fmla="*/ 112 w 112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38">
                  <a:moveTo>
                    <a:pt x="112" y="24"/>
                  </a:moveTo>
                  <a:lnTo>
                    <a:pt x="112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23" y="13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Freeform 63"/>
            <p:cNvSpPr>
              <a:spLocks/>
            </p:cNvSpPr>
            <p:nvPr/>
          </p:nvSpPr>
          <p:spPr bwMode="auto">
            <a:xfrm>
              <a:off x="2198688" y="3178175"/>
              <a:ext cx="534987" cy="855662"/>
            </a:xfrm>
            <a:custGeom>
              <a:avLst/>
              <a:gdLst>
                <a:gd name="T0" fmla="*/ 37 w 42"/>
                <a:gd name="T1" fmla="*/ 60 h 67"/>
                <a:gd name="T2" fmla="*/ 9 w 42"/>
                <a:gd name="T3" fmla="*/ 60 h 67"/>
                <a:gd name="T4" fmla="*/ 9 w 42"/>
                <a:gd name="T5" fmla="*/ 58 h 67"/>
                <a:gd name="T6" fmla="*/ 0 w 42"/>
                <a:gd name="T7" fmla="*/ 62 h 67"/>
                <a:gd name="T8" fmla="*/ 9 w 42"/>
                <a:gd name="T9" fmla="*/ 67 h 67"/>
                <a:gd name="T10" fmla="*/ 9 w 42"/>
                <a:gd name="T11" fmla="*/ 65 h 67"/>
                <a:gd name="T12" fmla="*/ 42 w 42"/>
                <a:gd name="T13" fmla="*/ 65 h 67"/>
                <a:gd name="T14" fmla="*/ 42 w 42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"/>
                <a:gd name="T25" fmla="*/ 0 h 67"/>
                <a:gd name="T26" fmla="*/ 42 w 42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" h="67">
                  <a:moveTo>
                    <a:pt x="37" y="60"/>
                  </a:moveTo>
                  <a:lnTo>
                    <a:pt x="9" y="60"/>
                  </a:lnTo>
                  <a:lnTo>
                    <a:pt x="9" y="58"/>
                  </a:lnTo>
                  <a:lnTo>
                    <a:pt x="0" y="62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42" y="65"/>
                  </a:lnTo>
                  <a:lnTo>
                    <a:pt x="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Rectangle 64"/>
            <p:cNvSpPr>
              <a:spLocks noChangeArrowheads="1"/>
            </p:cNvSpPr>
            <p:nvPr/>
          </p:nvSpPr>
          <p:spPr bwMode="auto">
            <a:xfrm>
              <a:off x="3600450" y="3421062"/>
              <a:ext cx="567262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Add/Noadd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75" name="Rectangle 65"/>
            <p:cNvSpPr>
              <a:spLocks noChangeArrowheads="1"/>
            </p:cNvSpPr>
            <p:nvPr/>
          </p:nvSpPr>
          <p:spPr bwMode="auto">
            <a:xfrm>
              <a:off x="3716338" y="3524250"/>
              <a:ext cx="339951" cy="164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control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4576" name="Line 66"/>
            <p:cNvSpPr>
              <a:spLocks noChangeShapeType="1"/>
            </p:cNvSpPr>
            <p:nvPr/>
          </p:nvSpPr>
          <p:spPr bwMode="auto">
            <a:xfrm>
              <a:off x="2670175" y="3178175"/>
              <a:ext cx="1588" cy="765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Freeform 67"/>
            <p:cNvSpPr>
              <a:spLocks/>
            </p:cNvSpPr>
            <p:nvPr/>
          </p:nvSpPr>
          <p:spPr bwMode="auto">
            <a:xfrm>
              <a:off x="2759075" y="4632325"/>
              <a:ext cx="63500" cy="369887"/>
            </a:xfrm>
            <a:custGeom>
              <a:avLst/>
              <a:gdLst>
                <a:gd name="T0" fmla="*/ 2 w 5"/>
                <a:gd name="T1" fmla="*/ 29 h 29"/>
                <a:gd name="T2" fmla="*/ 2 w 5"/>
                <a:gd name="T3" fmla="*/ 9 h 29"/>
                <a:gd name="T4" fmla="*/ 5 w 5"/>
                <a:gd name="T5" fmla="*/ 9 h 29"/>
                <a:gd name="T6" fmla="*/ 0 w 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9"/>
                <a:gd name="T14" fmla="*/ 5 w 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9">
                  <a:moveTo>
                    <a:pt x="2" y="29"/>
                  </a:moveTo>
                  <a:lnTo>
                    <a:pt x="2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Freeform 68"/>
            <p:cNvSpPr>
              <a:spLocks/>
            </p:cNvSpPr>
            <p:nvPr/>
          </p:nvSpPr>
          <p:spPr bwMode="auto">
            <a:xfrm>
              <a:off x="2695575" y="4632325"/>
              <a:ext cx="63500" cy="369887"/>
            </a:xfrm>
            <a:custGeom>
              <a:avLst/>
              <a:gdLst>
                <a:gd name="T0" fmla="*/ 3 w 5"/>
                <a:gd name="T1" fmla="*/ 29 h 29"/>
                <a:gd name="T2" fmla="*/ 3 w 5"/>
                <a:gd name="T3" fmla="*/ 9 h 29"/>
                <a:gd name="T4" fmla="*/ 0 w 5"/>
                <a:gd name="T5" fmla="*/ 9 h 29"/>
                <a:gd name="T6" fmla="*/ 5 w 5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29"/>
                <a:gd name="T14" fmla="*/ 5 w 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29">
                  <a:moveTo>
                    <a:pt x="3" y="29"/>
                  </a:moveTo>
                  <a:lnTo>
                    <a:pt x="3" y="9"/>
                  </a:lnTo>
                  <a:lnTo>
                    <a:pt x="0" y="9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Freeform 69"/>
            <p:cNvSpPr>
              <a:spLocks/>
            </p:cNvSpPr>
            <p:nvPr/>
          </p:nvSpPr>
          <p:spPr bwMode="auto">
            <a:xfrm>
              <a:off x="3856038" y="4364037"/>
              <a:ext cx="38100" cy="77788"/>
            </a:xfrm>
            <a:custGeom>
              <a:avLst/>
              <a:gdLst>
                <a:gd name="T0" fmla="*/ 0 w 3"/>
                <a:gd name="T1" fmla="*/ 0 h 6"/>
                <a:gd name="T2" fmla="*/ 1 w 3"/>
                <a:gd name="T3" fmla="*/ 6 h 6"/>
                <a:gd name="T4" fmla="*/ 3 w 3"/>
                <a:gd name="T5" fmla="*/ 0 h 6"/>
                <a:gd name="T6" fmla="*/ 1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Freeform 70"/>
            <p:cNvSpPr>
              <a:spLocks/>
            </p:cNvSpPr>
            <p:nvPr/>
          </p:nvSpPr>
          <p:spPr bwMode="auto">
            <a:xfrm>
              <a:off x="3856038" y="4364037"/>
              <a:ext cx="38100" cy="77788"/>
            </a:xfrm>
            <a:custGeom>
              <a:avLst/>
              <a:gdLst>
                <a:gd name="T0" fmla="*/ 0 w 24"/>
                <a:gd name="T1" fmla="*/ 0 h 49"/>
                <a:gd name="T2" fmla="*/ 8 w 24"/>
                <a:gd name="T3" fmla="*/ 49 h 49"/>
                <a:gd name="T4" fmla="*/ 24 w 24"/>
                <a:gd name="T5" fmla="*/ 0 h 49"/>
                <a:gd name="T6" fmla="*/ 8 w 24"/>
                <a:gd name="T7" fmla="*/ 0 h 49"/>
                <a:gd name="T8" fmla="*/ 0 w 2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49"/>
                <a:gd name="T17" fmla="*/ 24 w 2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49">
                  <a:moveTo>
                    <a:pt x="0" y="0"/>
                  </a:moveTo>
                  <a:lnTo>
                    <a:pt x="8" y="49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Line 71"/>
            <p:cNvSpPr>
              <a:spLocks noChangeShapeType="1"/>
            </p:cNvSpPr>
            <p:nvPr/>
          </p:nvSpPr>
          <p:spPr bwMode="auto">
            <a:xfrm flipV="1">
              <a:off x="3868738" y="3702050"/>
              <a:ext cx="1587" cy="6619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Freeform 72"/>
            <p:cNvSpPr>
              <a:spLocks/>
            </p:cNvSpPr>
            <p:nvPr/>
          </p:nvSpPr>
          <p:spPr bwMode="auto">
            <a:xfrm>
              <a:off x="4864100" y="3497262"/>
              <a:ext cx="88900" cy="25400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1 h 2"/>
                <a:gd name="T4" fmla="*/ 0 w 7"/>
                <a:gd name="T5" fmla="*/ 0 h 2"/>
                <a:gd name="T6" fmla="*/ 0 w 7"/>
                <a:gd name="T7" fmla="*/ 1 h 2"/>
                <a:gd name="T8" fmla="*/ 0 w 7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"/>
                <a:gd name="T17" fmla="*/ 7 w 7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">
                  <a:moveTo>
                    <a:pt x="0" y="2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Freeform 73"/>
            <p:cNvSpPr>
              <a:spLocks/>
            </p:cNvSpPr>
            <p:nvPr/>
          </p:nvSpPr>
          <p:spPr bwMode="auto">
            <a:xfrm>
              <a:off x="4864100" y="3497262"/>
              <a:ext cx="88900" cy="25400"/>
            </a:xfrm>
            <a:custGeom>
              <a:avLst/>
              <a:gdLst>
                <a:gd name="T0" fmla="*/ 0 w 56"/>
                <a:gd name="T1" fmla="*/ 16 h 16"/>
                <a:gd name="T2" fmla="*/ 56 w 56"/>
                <a:gd name="T3" fmla="*/ 8 h 16"/>
                <a:gd name="T4" fmla="*/ 0 w 56"/>
                <a:gd name="T5" fmla="*/ 0 h 16"/>
                <a:gd name="T6" fmla="*/ 0 w 56"/>
                <a:gd name="T7" fmla="*/ 8 h 16"/>
                <a:gd name="T8" fmla="*/ 0 w 5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6"/>
                <a:gd name="T17" fmla="*/ 56 w 5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6">
                  <a:moveTo>
                    <a:pt x="0" y="16"/>
                  </a:moveTo>
                  <a:lnTo>
                    <a:pt x="5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Line 74"/>
            <p:cNvSpPr>
              <a:spLocks noChangeShapeType="1"/>
            </p:cNvSpPr>
            <p:nvPr/>
          </p:nvSpPr>
          <p:spPr bwMode="auto">
            <a:xfrm flipH="1">
              <a:off x="4225925" y="3509962"/>
              <a:ext cx="63817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75"/>
            <p:cNvSpPr>
              <a:spLocks/>
            </p:cNvSpPr>
            <p:nvPr/>
          </p:nvSpPr>
          <p:spPr bwMode="auto">
            <a:xfrm>
              <a:off x="2886075" y="2808287"/>
              <a:ext cx="39688" cy="77788"/>
            </a:xfrm>
            <a:custGeom>
              <a:avLst/>
              <a:gdLst>
                <a:gd name="T0" fmla="*/ 0 w 3"/>
                <a:gd name="T1" fmla="*/ 0 h 6"/>
                <a:gd name="T2" fmla="*/ 2 w 3"/>
                <a:gd name="T3" fmla="*/ 6 h 6"/>
                <a:gd name="T4" fmla="*/ 3 w 3"/>
                <a:gd name="T5" fmla="*/ 0 h 6"/>
                <a:gd name="T6" fmla="*/ 2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2" y="6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76"/>
            <p:cNvSpPr>
              <a:spLocks/>
            </p:cNvSpPr>
            <p:nvPr/>
          </p:nvSpPr>
          <p:spPr bwMode="auto">
            <a:xfrm>
              <a:off x="2886075" y="2808287"/>
              <a:ext cx="39688" cy="77788"/>
            </a:xfrm>
            <a:custGeom>
              <a:avLst/>
              <a:gdLst>
                <a:gd name="T0" fmla="*/ 0 w 25"/>
                <a:gd name="T1" fmla="*/ 0 h 49"/>
                <a:gd name="T2" fmla="*/ 17 w 25"/>
                <a:gd name="T3" fmla="*/ 49 h 49"/>
                <a:gd name="T4" fmla="*/ 25 w 25"/>
                <a:gd name="T5" fmla="*/ 0 h 49"/>
                <a:gd name="T6" fmla="*/ 17 w 25"/>
                <a:gd name="T7" fmla="*/ 0 h 49"/>
                <a:gd name="T8" fmla="*/ 0 w 25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9"/>
                <a:gd name="T17" fmla="*/ 25 w 2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9">
                  <a:moveTo>
                    <a:pt x="0" y="0"/>
                  </a:moveTo>
                  <a:lnTo>
                    <a:pt x="17" y="49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Line 77"/>
            <p:cNvSpPr>
              <a:spLocks noChangeShapeType="1"/>
            </p:cNvSpPr>
            <p:nvPr/>
          </p:nvSpPr>
          <p:spPr bwMode="auto">
            <a:xfrm flipV="1">
              <a:off x="2913063" y="2465387"/>
              <a:ext cx="1587" cy="342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Rectangle 78"/>
            <p:cNvSpPr>
              <a:spLocks noChangeArrowheads="1"/>
            </p:cNvSpPr>
            <p:nvPr/>
          </p:nvSpPr>
          <p:spPr bwMode="auto">
            <a:xfrm>
              <a:off x="2082800" y="2936875"/>
              <a:ext cx="1920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89" name="Rectangle 79"/>
            <p:cNvSpPr>
              <a:spLocks noChangeArrowheads="1"/>
            </p:cNvSpPr>
            <p:nvPr/>
          </p:nvSpPr>
          <p:spPr bwMode="auto">
            <a:xfrm>
              <a:off x="2133600" y="3000375"/>
              <a:ext cx="1397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0" name="Rectangle 80"/>
            <p:cNvSpPr>
              <a:spLocks noChangeArrowheads="1"/>
            </p:cNvSpPr>
            <p:nvPr/>
          </p:nvSpPr>
          <p:spPr bwMode="auto">
            <a:xfrm>
              <a:off x="2274888" y="30003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1" name="Rectangle 81"/>
            <p:cNvSpPr>
              <a:spLocks noChangeArrowheads="1"/>
            </p:cNvSpPr>
            <p:nvPr/>
          </p:nvSpPr>
          <p:spPr bwMode="auto">
            <a:xfrm>
              <a:off x="2211388" y="3000375"/>
              <a:ext cx="889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2" name="Rectangle 82"/>
            <p:cNvSpPr>
              <a:spLocks noChangeArrowheads="1"/>
            </p:cNvSpPr>
            <p:nvPr/>
          </p:nvSpPr>
          <p:spPr bwMode="auto">
            <a:xfrm>
              <a:off x="3154363" y="2936875"/>
              <a:ext cx="1920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3" name="Rectangle 83"/>
            <p:cNvSpPr>
              <a:spLocks noChangeArrowheads="1"/>
            </p:cNvSpPr>
            <p:nvPr/>
          </p:nvSpPr>
          <p:spPr bwMode="auto">
            <a:xfrm>
              <a:off x="3217863" y="30003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4" name="Rectangle 84"/>
            <p:cNvSpPr>
              <a:spLocks noChangeArrowheads="1"/>
            </p:cNvSpPr>
            <p:nvPr/>
          </p:nvSpPr>
          <p:spPr bwMode="auto">
            <a:xfrm>
              <a:off x="4927600" y="2936875"/>
              <a:ext cx="1920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5" name="Rectangle 85"/>
            <p:cNvSpPr>
              <a:spLocks noChangeArrowheads="1"/>
            </p:cNvSpPr>
            <p:nvPr/>
          </p:nvSpPr>
          <p:spPr bwMode="auto">
            <a:xfrm>
              <a:off x="4991100" y="3013075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6" name="Rectangle 86"/>
            <p:cNvSpPr>
              <a:spLocks noChangeArrowheads="1"/>
            </p:cNvSpPr>
            <p:nvPr/>
          </p:nvSpPr>
          <p:spPr bwMode="auto">
            <a:xfrm>
              <a:off x="3205163" y="5002212"/>
              <a:ext cx="230187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7" name="Rectangle 87"/>
            <p:cNvSpPr>
              <a:spLocks noChangeArrowheads="1"/>
            </p:cNvSpPr>
            <p:nvPr/>
          </p:nvSpPr>
          <p:spPr bwMode="auto">
            <a:xfrm>
              <a:off x="3295650" y="5065712"/>
              <a:ext cx="101600" cy="11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7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598" name="Freeform 88"/>
            <p:cNvSpPr>
              <a:spLocks/>
            </p:cNvSpPr>
            <p:nvPr/>
          </p:nvSpPr>
          <p:spPr bwMode="auto">
            <a:xfrm>
              <a:off x="26701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Freeform 89"/>
            <p:cNvSpPr>
              <a:spLocks/>
            </p:cNvSpPr>
            <p:nvPr/>
          </p:nvSpPr>
          <p:spPr bwMode="auto">
            <a:xfrm>
              <a:off x="26828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Freeform 90"/>
            <p:cNvSpPr>
              <a:spLocks/>
            </p:cNvSpPr>
            <p:nvPr/>
          </p:nvSpPr>
          <p:spPr bwMode="auto">
            <a:xfrm>
              <a:off x="27463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Freeform 91"/>
            <p:cNvSpPr>
              <a:spLocks/>
            </p:cNvSpPr>
            <p:nvPr/>
          </p:nvSpPr>
          <p:spPr bwMode="auto">
            <a:xfrm>
              <a:off x="27590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Freeform 92"/>
            <p:cNvSpPr>
              <a:spLocks/>
            </p:cNvSpPr>
            <p:nvPr/>
          </p:nvSpPr>
          <p:spPr bwMode="auto">
            <a:xfrm>
              <a:off x="2822575" y="5091112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Freeform 93"/>
            <p:cNvSpPr>
              <a:spLocks/>
            </p:cNvSpPr>
            <p:nvPr/>
          </p:nvSpPr>
          <p:spPr bwMode="auto">
            <a:xfrm>
              <a:off x="2822575" y="5103812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Freeform 94"/>
            <p:cNvSpPr>
              <a:spLocks/>
            </p:cNvSpPr>
            <p:nvPr/>
          </p:nvSpPr>
          <p:spPr bwMode="auto">
            <a:xfrm>
              <a:off x="43926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Freeform 95"/>
            <p:cNvSpPr>
              <a:spLocks/>
            </p:cNvSpPr>
            <p:nvPr/>
          </p:nvSpPr>
          <p:spPr bwMode="auto">
            <a:xfrm>
              <a:off x="44053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Freeform 96"/>
            <p:cNvSpPr>
              <a:spLocks/>
            </p:cNvSpPr>
            <p:nvPr/>
          </p:nvSpPr>
          <p:spPr bwMode="auto">
            <a:xfrm>
              <a:off x="44688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Freeform 97"/>
            <p:cNvSpPr>
              <a:spLocks/>
            </p:cNvSpPr>
            <p:nvPr/>
          </p:nvSpPr>
          <p:spPr bwMode="auto">
            <a:xfrm>
              <a:off x="44688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8" name="Freeform 98"/>
            <p:cNvSpPr>
              <a:spLocks/>
            </p:cNvSpPr>
            <p:nvPr/>
          </p:nvSpPr>
          <p:spPr bwMode="auto">
            <a:xfrm>
              <a:off x="4532313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9" name="Freeform 99"/>
            <p:cNvSpPr>
              <a:spLocks/>
            </p:cNvSpPr>
            <p:nvPr/>
          </p:nvSpPr>
          <p:spPr bwMode="auto">
            <a:xfrm>
              <a:off x="4545013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0" name="Freeform 100"/>
            <p:cNvSpPr>
              <a:spLocks/>
            </p:cNvSpPr>
            <p:nvPr/>
          </p:nvSpPr>
          <p:spPr bwMode="auto">
            <a:xfrm>
              <a:off x="26193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1" name="Freeform 101"/>
            <p:cNvSpPr>
              <a:spLocks/>
            </p:cNvSpPr>
            <p:nvPr/>
          </p:nvSpPr>
          <p:spPr bwMode="auto">
            <a:xfrm>
              <a:off x="26193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2" name="Freeform 102"/>
            <p:cNvSpPr>
              <a:spLocks/>
            </p:cNvSpPr>
            <p:nvPr/>
          </p:nvSpPr>
          <p:spPr bwMode="auto">
            <a:xfrm>
              <a:off x="26828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3" name="Freeform 103"/>
            <p:cNvSpPr>
              <a:spLocks/>
            </p:cNvSpPr>
            <p:nvPr/>
          </p:nvSpPr>
          <p:spPr bwMode="auto">
            <a:xfrm>
              <a:off x="26955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4" name="Freeform 104"/>
            <p:cNvSpPr>
              <a:spLocks/>
            </p:cNvSpPr>
            <p:nvPr/>
          </p:nvSpPr>
          <p:spPr bwMode="auto">
            <a:xfrm>
              <a:off x="2759075" y="3038475"/>
              <a:ext cx="25400" cy="25400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5" name="Freeform 105"/>
            <p:cNvSpPr>
              <a:spLocks/>
            </p:cNvSpPr>
            <p:nvPr/>
          </p:nvSpPr>
          <p:spPr bwMode="auto">
            <a:xfrm>
              <a:off x="2771775" y="3051175"/>
              <a:ext cx="12700" cy="1270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6" name="Line 106"/>
            <p:cNvSpPr>
              <a:spLocks noChangeShapeType="1"/>
            </p:cNvSpPr>
            <p:nvPr/>
          </p:nvSpPr>
          <p:spPr bwMode="auto">
            <a:xfrm flipV="1">
              <a:off x="2198688" y="3752850"/>
              <a:ext cx="1587" cy="7620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7" name="Rectangle 107"/>
            <p:cNvSpPr>
              <a:spLocks noChangeArrowheads="1"/>
            </p:cNvSpPr>
            <p:nvPr/>
          </p:nvSpPr>
          <p:spPr bwMode="auto">
            <a:xfrm>
              <a:off x="2082800" y="4989512"/>
              <a:ext cx="1352550" cy="24288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18" name="Line 108"/>
            <p:cNvSpPr>
              <a:spLocks noChangeShapeType="1"/>
            </p:cNvSpPr>
            <p:nvPr/>
          </p:nvSpPr>
          <p:spPr bwMode="auto">
            <a:xfrm flipV="1">
              <a:off x="2363788" y="2936875"/>
              <a:ext cx="1587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9" name="Line 109"/>
            <p:cNvSpPr>
              <a:spLocks noChangeShapeType="1"/>
            </p:cNvSpPr>
            <p:nvPr/>
          </p:nvSpPr>
          <p:spPr bwMode="auto">
            <a:xfrm flipV="1">
              <a:off x="3040063" y="2936875"/>
              <a:ext cx="1587" cy="2413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0" name="Rectangle 110"/>
            <p:cNvSpPr>
              <a:spLocks noChangeArrowheads="1"/>
            </p:cNvSpPr>
            <p:nvPr/>
          </p:nvSpPr>
          <p:spPr bwMode="auto">
            <a:xfrm>
              <a:off x="2019300" y="2936875"/>
              <a:ext cx="1365250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1" name="Rectangle 111"/>
            <p:cNvSpPr>
              <a:spLocks noChangeArrowheads="1"/>
            </p:cNvSpPr>
            <p:nvPr/>
          </p:nvSpPr>
          <p:spPr bwMode="auto">
            <a:xfrm>
              <a:off x="1598613" y="2936875"/>
              <a:ext cx="242887" cy="2413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2" name="Freeform 112"/>
            <p:cNvSpPr>
              <a:spLocks/>
            </p:cNvSpPr>
            <p:nvPr/>
          </p:nvSpPr>
          <p:spPr bwMode="auto">
            <a:xfrm>
              <a:off x="1598613" y="3765550"/>
              <a:ext cx="600075" cy="955675"/>
            </a:xfrm>
            <a:custGeom>
              <a:avLst/>
              <a:gdLst>
                <a:gd name="T0" fmla="*/ 47 w 47"/>
                <a:gd name="T1" fmla="*/ 0 h 75"/>
                <a:gd name="T2" fmla="*/ 47 w 47"/>
                <a:gd name="T3" fmla="*/ 33 h 75"/>
                <a:gd name="T4" fmla="*/ 38 w 47"/>
                <a:gd name="T5" fmla="*/ 37 h 75"/>
                <a:gd name="T6" fmla="*/ 47 w 47"/>
                <a:gd name="T7" fmla="*/ 42 h 75"/>
                <a:gd name="T8" fmla="*/ 47 w 47"/>
                <a:gd name="T9" fmla="*/ 75 h 75"/>
                <a:gd name="T10" fmla="*/ 0 w 47"/>
                <a:gd name="T11" fmla="*/ 60 h 75"/>
                <a:gd name="T12" fmla="*/ 0 w 47"/>
                <a:gd name="T13" fmla="*/ 14 h 75"/>
                <a:gd name="T14" fmla="*/ 47 w 47"/>
                <a:gd name="T15" fmla="*/ 0 h 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"/>
                <a:gd name="T25" fmla="*/ 0 h 75"/>
                <a:gd name="T26" fmla="*/ 47 w 47"/>
                <a:gd name="T27" fmla="*/ 75 h 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" h="75">
                  <a:moveTo>
                    <a:pt x="47" y="0"/>
                  </a:moveTo>
                  <a:lnTo>
                    <a:pt x="47" y="33"/>
                  </a:lnTo>
                  <a:lnTo>
                    <a:pt x="38" y="37"/>
                  </a:lnTo>
                  <a:lnTo>
                    <a:pt x="47" y="42"/>
                  </a:lnTo>
                  <a:lnTo>
                    <a:pt x="47" y="75"/>
                  </a:lnTo>
                  <a:lnTo>
                    <a:pt x="0" y="60"/>
                  </a:lnTo>
                  <a:lnTo>
                    <a:pt x="0" y="14"/>
                  </a:lnTo>
                  <a:lnTo>
                    <a:pt x="47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Rectangle 113"/>
            <p:cNvSpPr>
              <a:spLocks noChangeArrowheads="1"/>
            </p:cNvSpPr>
            <p:nvPr/>
          </p:nvSpPr>
          <p:spPr bwMode="auto">
            <a:xfrm>
              <a:off x="3103563" y="4811712"/>
              <a:ext cx="127000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624" name="Rectangle 114"/>
            <p:cNvSpPr>
              <a:spLocks noChangeArrowheads="1"/>
            </p:cNvSpPr>
            <p:nvPr/>
          </p:nvSpPr>
          <p:spPr bwMode="auto">
            <a:xfrm>
              <a:off x="2809875" y="4429125"/>
              <a:ext cx="344488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900">
                  <a:solidFill>
                    <a:srgbClr val="000000"/>
                  </a:solidFill>
                  <a:latin typeface="Nimbus Roman No9 L"/>
                </a:rPr>
                <a:t>MUX</a:t>
              </a:r>
              <a:endParaRPr lang="en-CA">
                <a:latin typeface="Cambria" pitchFamily="18" charset="0"/>
              </a:endParaRPr>
            </a:p>
          </p:txBody>
        </p:sp>
        <p:sp>
          <p:nvSpPr>
            <p:cNvPr id="64625" name="Freeform 191"/>
            <p:cNvSpPr>
              <a:spLocks/>
            </p:cNvSpPr>
            <p:nvPr/>
          </p:nvSpPr>
          <p:spPr bwMode="auto">
            <a:xfrm>
              <a:off x="3128963" y="4619625"/>
              <a:ext cx="63500" cy="204787"/>
            </a:xfrm>
            <a:custGeom>
              <a:avLst/>
              <a:gdLst>
                <a:gd name="T0" fmla="*/ 3 w 5"/>
                <a:gd name="T1" fmla="*/ 16 h 16"/>
                <a:gd name="T2" fmla="*/ 3 w 5"/>
                <a:gd name="T3" fmla="*/ 10 h 16"/>
                <a:gd name="T4" fmla="*/ 5 w 5"/>
                <a:gd name="T5" fmla="*/ 10 h 16"/>
                <a:gd name="T6" fmla="*/ 0 w 5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6"/>
                <a:gd name="T14" fmla="*/ 5 w 5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6">
                  <a:moveTo>
                    <a:pt x="3" y="16"/>
                  </a:moveTo>
                  <a:lnTo>
                    <a:pt x="3" y="10"/>
                  </a:lnTo>
                  <a:lnTo>
                    <a:pt x="5" y="1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6" name="Freeform 192"/>
            <p:cNvSpPr>
              <a:spLocks/>
            </p:cNvSpPr>
            <p:nvPr/>
          </p:nvSpPr>
          <p:spPr bwMode="auto">
            <a:xfrm>
              <a:off x="3078163" y="4619625"/>
              <a:ext cx="50800" cy="204787"/>
            </a:xfrm>
            <a:custGeom>
              <a:avLst/>
              <a:gdLst>
                <a:gd name="T0" fmla="*/ 2 w 4"/>
                <a:gd name="T1" fmla="*/ 16 h 16"/>
                <a:gd name="T2" fmla="*/ 2 w 4"/>
                <a:gd name="T3" fmla="*/ 10 h 16"/>
                <a:gd name="T4" fmla="*/ 0 w 4"/>
                <a:gd name="T5" fmla="*/ 10 h 16"/>
                <a:gd name="T6" fmla="*/ 4 w 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16"/>
                <a:gd name="T14" fmla="*/ 4 w 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16">
                  <a:moveTo>
                    <a:pt x="2" y="16"/>
                  </a:moveTo>
                  <a:lnTo>
                    <a:pt x="2" y="10"/>
                  </a:lnTo>
                  <a:lnTo>
                    <a:pt x="0" y="10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7" name="Rectangle 193"/>
            <p:cNvSpPr>
              <a:spLocks noChangeArrowheads="1"/>
            </p:cNvSpPr>
            <p:nvPr/>
          </p:nvSpPr>
          <p:spPr bwMode="auto">
            <a:xfrm>
              <a:off x="2632075" y="4389437"/>
              <a:ext cx="638175" cy="230188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64628" name="Oval 194"/>
            <p:cNvSpPr>
              <a:spLocks noChangeArrowheads="1"/>
            </p:cNvSpPr>
            <p:nvPr/>
          </p:nvSpPr>
          <p:spPr bwMode="auto">
            <a:xfrm>
              <a:off x="4470400" y="3665537"/>
              <a:ext cx="1079500" cy="16637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Sequential multiplication (contd..)</a:t>
            </a:r>
          </a:p>
        </p:txBody>
      </p:sp>
      <p:grpSp>
        <p:nvGrpSpPr>
          <p:cNvPr id="2" name="Group 193"/>
          <p:cNvGrpSpPr>
            <a:grpSpLocks/>
          </p:cNvGrpSpPr>
          <p:nvPr/>
        </p:nvGrpSpPr>
        <p:grpSpPr bwMode="auto">
          <a:xfrm>
            <a:off x="838200" y="1447800"/>
            <a:ext cx="7394575" cy="4757738"/>
            <a:chOff x="4432300" y="3525838"/>
            <a:chExt cx="3874826" cy="2805141"/>
          </a:xfrm>
        </p:grpSpPr>
        <p:sp>
          <p:nvSpPr>
            <p:cNvPr id="65539" name="Freeform 122"/>
            <p:cNvSpPr>
              <a:spLocks/>
            </p:cNvSpPr>
            <p:nvPr/>
          </p:nvSpPr>
          <p:spPr bwMode="auto">
            <a:xfrm>
              <a:off x="6945313" y="4341813"/>
              <a:ext cx="76200" cy="508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2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0" name="Freeform 123"/>
            <p:cNvSpPr>
              <a:spLocks/>
            </p:cNvSpPr>
            <p:nvPr/>
          </p:nvSpPr>
          <p:spPr bwMode="auto">
            <a:xfrm>
              <a:off x="6945313" y="4341813"/>
              <a:ext cx="76200" cy="50800"/>
            </a:xfrm>
            <a:custGeom>
              <a:avLst/>
              <a:gdLst>
                <a:gd name="T0" fmla="*/ 0 w 48"/>
                <a:gd name="T1" fmla="*/ 24 h 32"/>
                <a:gd name="T2" fmla="*/ 48 w 48"/>
                <a:gd name="T3" fmla="*/ 32 h 32"/>
                <a:gd name="T4" fmla="*/ 8 w 48"/>
                <a:gd name="T5" fmla="*/ 0 h 32"/>
                <a:gd name="T6" fmla="*/ 0 w 48"/>
                <a:gd name="T7" fmla="*/ 16 h 32"/>
                <a:gd name="T8" fmla="*/ 0 w 48"/>
                <a:gd name="T9" fmla="*/ 2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0" y="24"/>
                  </a:moveTo>
                  <a:lnTo>
                    <a:pt x="48" y="3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1" name="Line 124"/>
            <p:cNvSpPr>
              <a:spLocks noChangeShapeType="1"/>
            </p:cNvSpPr>
            <p:nvPr/>
          </p:nvSpPr>
          <p:spPr bwMode="auto">
            <a:xfrm flipH="1" flipV="1">
              <a:off x="6408738" y="4086225"/>
              <a:ext cx="536575" cy="268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2" name="Rectangle 125"/>
            <p:cNvSpPr>
              <a:spLocks noChangeArrowheads="1"/>
            </p:cNvSpPr>
            <p:nvPr/>
          </p:nvSpPr>
          <p:spPr bwMode="auto">
            <a:xfrm>
              <a:off x="5783263" y="3959225"/>
              <a:ext cx="701675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43" name="Rectangle 126"/>
            <p:cNvSpPr>
              <a:spLocks noChangeArrowheads="1"/>
            </p:cNvSpPr>
            <p:nvPr/>
          </p:nvSpPr>
          <p:spPr bwMode="auto">
            <a:xfrm>
              <a:off x="5886450" y="57324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4" name="Rectangle 127"/>
            <p:cNvSpPr>
              <a:spLocks noChangeArrowheads="1"/>
            </p:cNvSpPr>
            <p:nvPr/>
          </p:nvSpPr>
          <p:spPr bwMode="auto">
            <a:xfrm>
              <a:off x="5886450" y="432911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5" name="Rectangle 128"/>
            <p:cNvSpPr>
              <a:spLocks noChangeArrowheads="1"/>
            </p:cNvSpPr>
            <p:nvPr/>
          </p:nvSpPr>
          <p:spPr bwMode="auto">
            <a:xfrm>
              <a:off x="5886450" y="54260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6" name="Rectangle 129"/>
            <p:cNvSpPr>
              <a:spLocks noChangeArrowheads="1"/>
            </p:cNvSpPr>
            <p:nvPr/>
          </p:nvSpPr>
          <p:spPr bwMode="auto">
            <a:xfrm>
              <a:off x="5886450" y="52736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7" name="Rectangle 130"/>
            <p:cNvSpPr>
              <a:spLocks noChangeArrowheads="1"/>
            </p:cNvSpPr>
            <p:nvPr/>
          </p:nvSpPr>
          <p:spPr bwMode="auto">
            <a:xfrm>
              <a:off x="5886450" y="49545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8" name="Rectangle 131"/>
            <p:cNvSpPr>
              <a:spLocks noChangeArrowheads="1"/>
            </p:cNvSpPr>
            <p:nvPr/>
          </p:nvSpPr>
          <p:spPr bwMode="auto">
            <a:xfrm>
              <a:off x="5886450" y="48021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49" name="Rectangle 132"/>
            <p:cNvSpPr>
              <a:spLocks noChangeArrowheads="1"/>
            </p:cNvSpPr>
            <p:nvPr/>
          </p:nvSpPr>
          <p:spPr bwMode="auto">
            <a:xfrm>
              <a:off x="5886450" y="4495800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0" name="Rectangle 133"/>
            <p:cNvSpPr>
              <a:spLocks noChangeArrowheads="1"/>
            </p:cNvSpPr>
            <p:nvPr/>
          </p:nvSpPr>
          <p:spPr bwMode="auto">
            <a:xfrm>
              <a:off x="6842125" y="3806825"/>
              <a:ext cx="78195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Initial configuration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1" name="Rectangle 134"/>
            <p:cNvSpPr>
              <a:spLocks noChangeArrowheads="1"/>
            </p:cNvSpPr>
            <p:nvPr/>
          </p:nvSpPr>
          <p:spPr bwMode="auto">
            <a:xfrm>
              <a:off x="7059613" y="4341813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2" name="Rectangle 135"/>
            <p:cNvSpPr>
              <a:spLocks noChangeArrowheads="1"/>
            </p:cNvSpPr>
            <p:nvPr/>
          </p:nvSpPr>
          <p:spPr bwMode="auto">
            <a:xfrm>
              <a:off x="5095875" y="3525838"/>
              <a:ext cx="7811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3" name="Rectangle 136"/>
            <p:cNvSpPr>
              <a:spLocks noChangeArrowheads="1"/>
            </p:cNvSpPr>
            <p:nvPr/>
          </p:nvSpPr>
          <p:spPr bwMode="auto">
            <a:xfrm>
              <a:off x="4789488" y="3703638"/>
              <a:ext cx="701675" cy="153987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54" name="Rectangle 137"/>
            <p:cNvSpPr>
              <a:spLocks noChangeArrowheads="1"/>
            </p:cNvSpPr>
            <p:nvPr/>
          </p:nvSpPr>
          <p:spPr bwMode="auto">
            <a:xfrm>
              <a:off x="4891088" y="3705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5" name="Rectangle 138"/>
            <p:cNvSpPr>
              <a:spLocks noChangeArrowheads="1"/>
            </p:cNvSpPr>
            <p:nvPr/>
          </p:nvSpPr>
          <p:spPr bwMode="auto">
            <a:xfrm>
              <a:off x="4432300" y="3959225"/>
              <a:ext cx="203200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56" name="Rectangle 139"/>
            <p:cNvSpPr>
              <a:spLocks noChangeArrowheads="1"/>
            </p:cNvSpPr>
            <p:nvPr/>
          </p:nvSpPr>
          <p:spPr bwMode="auto">
            <a:xfrm>
              <a:off x="4495800" y="4125913"/>
              <a:ext cx="6803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C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7" name="Rectangle 140"/>
            <p:cNvSpPr>
              <a:spLocks noChangeArrowheads="1"/>
            </p:cNvSpPr>
            <p:nvPr/>
          </p:nvSpPr>
          <p:spPr bwMode="auto">
            <a:xfrm>
              <a:off x="7748588" y="4406900"/>
              <a:ext cx="42247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First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8" name="Rectangle 141"/>
            <p:cNvSpPr>
              <a:spLocks noChangeArrowheads="1"/>
            </p:cNvSpPr>
            <p:nvPr/>
          </p:nvSpPr>
          <p:spPr bwMode="auto">
            <a:xfrm>
              <a:off x="7748588" y="4878388"/>
              <a:ext cx="558538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Second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59" name="Rectangle 142"/>
            <p:cNvSpPr>
              <a:spLocks noChangeArrowheads="1"/>
            </p:cNvSpPr>
            <p:nvPr/>
          </p:nvSpPr>
          <p:spPr bwMode="auto">
            <a:xfrm>
              <a:off x="7748588" y="5337175"/>
              <a:ext cx="453550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Third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0" name="Rectangle 143"/>
            <p:cNvSpPr>
              <a:spLocks noChangeArrowheads="1"/>
            </p:cNvSpPr>
            <p:nvPr/>
          </p:nvSpPr>
          <p:spPr bwMode="auto">
            <a:xfrm>
              <a:off x="7748588" y="5821363"/>
              <a:ext cx="51066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Fourth cycle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1" name="Rectangle 144"/>
            <p:cNvSpPr>
              <a:spLocks noChangeArrowheads="1"/>
            </p:cNvSpPr>
            <p:nvPr/>
          </p:nvSpPr>
          <p:spPr bwMode="auto">
            <a:xfrm>
              <a:off x="4789488" y="3959225"/>
              <a:ext cx="701675" cy="152400"/>
            </a:xfrm>
            <a:prstGeom prst="rect">
              <a:avLst/>
            </a:prstGeom>
            <a:noFill/>
            <a:ln w="1270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>
                <a:latin typeface="Cambria" pitchFamily="18" charset="0"/>
              </a:endParaRPr>
            </a:p>
          </p:txBody>
        </p:sp>
        <p:sp>
          <p:nvSpPr>
            <p:cNvPr id="65562" name="Rectangle 145"/>
            <p:cNvSpPr>
              <a:spLocks noChangeArrowheads="1"/>
            </p:cNvSpPr>
            <p:nvPr/>
          </p:nvSpPr>
          <p:spPr bwMode="auto">
            <a:xfrm>
              <a:off x="7059613" y="5260975"/>
              <a:ext cx="302366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No 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3" name="Rectangle 146"/>
            <p:cNvSpPr>
              <a:spLocks noChangeArrowheads="1"/>
            </p:cNvSpPr>
            <p:nvPr/>
          </p:nvSpPr>
          <p:spPr bwMode="auto">
            <a:xfrm>
              <a:off x="7059613" y="4457700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4" name="Rectangle 147"/>
            <p:cNvSpPr>
              <a:spLocks noChangeArrowheads="1"/>
            </p:cNvSpPr>
            <p:nvPr/>
          </p:nvSpPr>
          <p:spPr bwMode="auto">
            <a:xfrm>
              <a:off x="7059613" y="4929188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5" name="Rectangle 148"/>
            <p:cNvSpPr>
              <a:spLocks noChangeArrowheads="1"/>
            </p:cNvSpPr>
            <p:nvPr/>
          </p:nvSpPr>
          <p:spPr bwMode="auto">
            <a:xfrm>
              <a:off x="7059613" y="4814888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6" name="Rectangle 149"/>
            <p:cNvSpPr>
              <a:spLocks noChangeArrowheads="1"/>
            </p:cNvSpPr>
            <p:nvPr/>
          </p:nvSpPr>
          <p:spPr bwMode="auto">
            <a:xfrm>
              <a:off x="7059613" y="5375275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7" name="Rectangle 150"/>
            <p:cNvSpPr>
              <a:spLocks noChangeArrowheads="1"/>
            </p:cNvSpPr>
            <p:nvPr/>
          </p:nvSpPr>
          <p:spPr bwMode="auto">
            <a:xfrm>
              <a:off x="7059613" y="5872163"/>
              <a:ext cx="188139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Shift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8" name="Rectangle 151"/>
            <p:cNvSpPr>
              <a:spLocks noChangeArrowheads="1"/>
            </p:cNvSpPr>
            <p:nvPr/>
          </p:nvSpPr>
          <p:spPr bwMode="auto">
            <a:xfrm>
              <a:off x="7059613" y="5757863"/>
              <a:ext cx="16714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Add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69" name="Rectangle 152"/>
            <p:cNvSpPr>
              <a:spLocks noChangeArrowheads="1"/>
            </p:cNvSpPr>
            <p:nvPr/>
          </p:nvSpPr>
          <p:spPr bwMode="auto">
            <a:xfrm>
              <a:off x="5886450" y="58975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0" name="Rectangle 153"/>
            <p:cNvSpPr>
              <a:spLocks noChangeArrowheads="1"/>
            </p:cNvSpPr>
            <p:nvPr/>
          </p:nvSpPr>
          <p:spPr bwMode="auto">
            <a:xfrm>
              <a:off x="4508500" y="395922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1" name="Rectangle 154"/>
            <p:cNvSpPr>
              <a:spLocks noChangeArrowheads="1"/>
            </p:cNvSpPr>
            <p:nvPr/>
          </p:nvSpPr>
          <p:spPr bwMode="auto">
            <a:xfrm>
              <a:off x="4508500" y="432911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2" name="Rectangle 155"/>
            <p:cNvSpPr>
              <a:spLocks noChangeArrowheads="1"/>
            </p:cNvSpPr>
            <p:nvPr/>
          </p:nvSpPr>
          <p:spPr bwMode="auto">
            <a:xfrm>
              <a:off x="4508500" y="4495800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3" name="Rectangle 156"/>
            <p:cNvSpPr>
              <a:spLocks noChangeArrowheads="1"/>
            </p:cNvSpPr>
            <p:nvPr/>
          </p:nvSpPr>
          <p:spPr bwMode="auto">
            <a:xfrm>
              <a:off x="4508500" y="4802188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4" name="Rectangle 157"/>
            <p:cNvSpPr>
              <a:spLocks noChangeArrowheads="1"/>
            </p:cNvSpPr>
            <p:nvPr/>
          </p:nvSpPr>
          <p:spPr bwMode="auto">
            <a:xfrm>
              <a:off x="4508500" y="4954588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5" name="Rectangle 158"/>
            <p:cNvSpPr>
              <a:spLocks noChangeArrowheads="1"/>
            </p:cNvSpPr>
            <p:nvPr/>
          </p:nvSpPr>
          <p:spPr bwMode="auto">
            <a:xfrm>
              <a:off x="4508500" y="527367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6" name="Rectangle 159"/>
            <p:cNvSpPr>
              <a:spLocks noChangeArrowheads="1"/>
            </p:cNvSpPr>
            <p:nvPr/>
          </p:nvSpPr>
          <p:spPr bwMode="auto">
            <a:xfrm>
              <a:off x="4508500" y="5426075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7" name="Rectangle 160"/>
            <p:cNvSpPr>
              <a:spLocks noChangeArrowheads="1"/>
            </p:cNvSpPr>
            <p:nvPr/>
          </p:nvSpPr>
          <p:spPr bwMode="auto">
            <a:xfrm>
              <a:off x="4508500" y="573246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8" name="Rectangle 161"/>
            <p:cNvSpPr>
              <a:spLocks noChangeArrowheads="1"/>
            </p:cNvSpPr>
            <p:nvPr/>
          </p:nvSpPr>
          <p:spPr bwMode="auto">
            <a:xfrm>
              <a:off x="4508500" y="5897563"/>
              <a:ext cx="52074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79" name="Rectangle 162"/>
            <p:cNvSpPr>
              <a:spLocks noChangeArrowheads="1"/>
            </p:cNvSpPr>
            <p:nvPr/>
          </p:nvSpPr>
          <p:spPr bwMode="auto">
            <a:xfrm>
              <a:off x="4891088" y="3959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0" name="Rectangle 163"/>
            <p:cNvSpPr>
              <a:spLocks noChangeArrowheads="1"/>
            </p:cNvSpPr>
            <p:nvPr/>
          </p:nvSpPr>
          <p:spPr bwMode="auto">
            <a:xfrm>
              <a:off x="4891088" y="4495800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0   1   1   0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1" name="Rectangle 164"/>
            <p:cNvSpPr>
              <a:spLocks noChangeArrowheads="1"/>
            </p:cNvSpPr>
            <p:nvPr/>
          </p:nvSpPr>
          <p:spPr bwMode="auto">
            <a:xfrm>
              <a:off x="4891088" y="432911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1   1   0   1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2" name="Rectangle 165"/>
            <p:cNvSpPr>
              <a:spLocks noChangeArrowheads="1"/>
            </p:cNvSpPr>
            <p:nvPr/>
          </p:nvSpPr>
          <p:spPr bwMode="auto">
            <a:xfrm>
              <a:off x="4891088" y="48021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3" name="Rectangle 166"/>
            <p:cNvSpPr>
              <a:spLocks noChangeArrowheads="1"/>
            </p:cNvSpPr>
            <p:nvPr/>
          </p:nvSpPr>
          <p:spPr bwMode="auto">
            <a:xfrm>
              <a:off x="4891088" y="52736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4" name="Rectangle 167"/>
            <p:cNvSpPr>
              <a:spLocks noChangeArrowheads="1"/>
            </p:cNvSpPr>
            <p:nvPr/>
          </p:nvSpPr>
          <p:spPr bwMode="auto">
            <a:xfrm>
              <a:off x="4891088" y="542607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0   1   0   0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5" name="Rectangle 168"/>
            <p:cNvSpPr>
              <a:spLocks noChangeArrowheads="1"/>
            </p:cNvSpPr>
            <p:nvPr/>
          </p:nvSpPr>
          <p:spPr bwMode="auto">
            <a:xfrm>
              <a:off x="4891088" y="57324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0   0   0   1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6" name="Rectangle 169"/>
            <p:cNvSpPr>
              <a:spLocks noChangeArrowheads="1"/>
            </p:cNvSpPr>
            <p:nvPr/>
          </p:nvSpPr>
          <p:spPr bwMode="auto">
            <a:xfrm>
              <a:off x="4891088" y="5897563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1   0   0   0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7" name="Rectangle 170"/>
            <p:cNvSpPr>
              <a:spLocks noChangeArrowheads="1"/>
            </p:cNvSpPr>
            <p:nvPr/>
          </p:nvSpPr>
          <p:spPr bwMode="auto">
            <a:xfrm>
              <a:off x="4891088" y="4954588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1   0   0   1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8" name="Rectangle 171"/>
            <p:cNvSpPr>
              <a:spLocks noChangeArrowheads="1"/>
            </p:cNvSpPr>
            <p:nvPr/>
          </p:nvSpPr>
          <p:spPr bwMode="auto">
            <a:xfrm>
              <a:off x="5886450" y="3959225"/>
              <a:ext cx="442631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1   0   1   1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89" name="Rectangle 172"/>
            <p:cNvSpPr>
              <a:spLocks noChangeArrowheads="1"/>
            </p:cNvSpPr>
            <p:nvPr/>
          </p:nvSpPr>
          <p:spPr bwMode="auto">
            <a:xfrm>
              <a:off x="6089650" y="4125913"/>
              <a:ext cx="73072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Q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0" name="Rectangle 173"/>
            <p:cNvSpPr>
              <a:spLocks noChangeArrowheads="1"/>
            </p:cNvSpPr>
            <p:nvPr/>
          </p:nvSpPr>
          <p:spPr bwMode="auto">
            <a:xfrm>
              <a:off x="5095875" y="4125913"/>
              <a:ext cx="62993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A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1" name="Rectangle 174"/>
            <p:cNvSpPr>
              <a:spLocks noChangeArrowheads="1"/>
            </p:cNvSpPr>
            <p:nvPr/>
          </p:nvSpPr>
          <p:spPr bwMode="auto">
            <a:xfrm>
              <a:off x="5465763" y="6203950"/>
              <a:ext cx="323365" cy="127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400">
                  <a:solidFill>
                    <a:srgbClr val="000000"/>
                  </a:solidFill>
                  <a:latin typeface="Nimbus Roman No9 L"/>
                </a:rPr>
                <a:t>Product</a:t>
              </a:r>
              <a:endParaRPr lang="en-CA" sz="1400">
                <a:latin typeface="Cambria" pitchFamily="18" charset="0"/>
              </a:endParaRPr>
            </a:p>
          </p:txBody>
        </p:sp>
        <p:sp>
          <p:nvSpPr>
            <p:cNvPr id="65592" name="Freeform 175"/>
            <p:cNvSpPr>
              <a:spLocks/>
            </p:cNvSpPr>
            <p:nvPr/>
          </p:nvSpPr>
          <p:spPr bwMode="auto">
            <a:xfrm>
              <a:off x="5643563" y="6127750"/>
              <a:ext cx="815975" cy="63500"/>
            </a:xfrm>
            <a:custGeom>
              <a:avLst/>
              <a:gdLst>
                <a:gd name="T0" fmla="*/ 64 w 64"/>
                <a:gd name="T1" fmla="*/ 0 h 5"/>
                <a:gd name="T2" fmla="*/ 63 w 64"/>
                <a:gd name="T3" fmla="*/ 1 h 5"/>
                <a:gd name="T4" fmla="*/ 62 w 64"/>
                <a:gd name="T5" fmla="*/ 1 h 5"/>
                <a:gd name="T6" fmla="*/ 62 w 64"/>
                <a:gd name="T7" fmla="*/ 1 h 5"/>
                <a:gd name="T8" fmla="*/ 61 w 64"/>
                <a:gd name="T9" fmla="*/ 1 h 5"/>
                <a:gd name="T10" fmla="*/ 61 w 64"/>
                <a:gd name="T11" fmla="*/ 1 h 5"/>
                <a:gd name="T12" fmla="*/ 41 w 64"/>
                <a:gd name="T13" fmla="*/ 1 h 5"/>
                <a:gd name="T14" fmla="*/ 32 w 64"/>
                <a:gd name="T15" fmla="*/ 1 h 5"/>
                <a:gd name="T16" fmla="*/ 23 w 64"/>
                <a:gd name="T17" fmla="*/ 1 h 5"/>
                <a:gd name="T18" fmla="*/ 3 w 64"/>
                <a:gd name="T19" fmla="*/ 1 h 5"/>
                <a:gd name="T20" fmla="*/ 3 w 64"/>
                <a:gd name="T21" fmla="*/ 1 h 5"/>
                <a:gd name="T22" fmla="*/ 2 w 64"/>
                <a:gd name="T23" fmla="*/ 2 h 5"/>
                <a:gd name="T24" fmla="*/ 2 w 64"/>
                <a:gd name="T25" fmla="*/ 2 h 5"/>
                <a:gd name="T26" fmla="*/ 1 w 64"/>
                <a:gd name="T27" fmla="*/ 3 h 5"/>
                <a:gd name="T28" fmla="*/ 0 w 64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"/>
                <a:gd name="T47" fmla="*/ 64 w 64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">
                  <a:moveTo>
                    <a:pt x="64" y="0"/>
                  </a:moveTo>
                  <a:lnTo>
                    <a:pt x="63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41" y="1"/>
                  </a:lnTo>
                  <a:lnTo>
                    <a:pt x="32" y="1"/>
                  </a:lnTo>
                  <a:lnTo>
                    <a:pt x="2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Freeform 176"/>
            <p:cNvSpPr>
              <a:spLocks/>
            </p:cNvSpPr>
            <p:nvPr/>
          </p:nvSpPr>
          <p:spPr bwMode="auto">
            <a:xfrm>
              <a:off x="4827588" y="6127750"/>
              <a:ext cx="815975" cy="63500"/>
            </a:xfrm>
            <a:custGeom>
              <a:avLst/>
              <a:gdLst>
                <a:gd name="T0" fmla="*/ 0 w 64"/>
                <a:gd name="T1" fmla="*/ 0 h 5"/>
                <a:gd name="T2" fmla="*/ 1 w 64"/>
                <a:gd name="T3" fmla="*/ 1 h 5"/>
                <a:gd name="T4" fmla="*/ 2 w 64"/>
                <a:gd name="T5" fmla="*/ 1 h 5"/>
                <a:gd name="T6" fmla="*/ 3 w 64"/>
                <a:gd name="T7" fmla="*/ 1 h 5"/>
                <a:gd name="T8" fmla="*/ 3 w 64"/>
                <a:gd name="T9" fmla="*/ 1 h 5"/>
                <a:gd name="T10" fmla="*/ 4 w 64"/>
                <a:gd name="T11" fmla="*/ 1 h 5"/>
                <a:gd name="T12" fmla="*/ 23 w 64"/>
                <a:gd name="T13" fmla="*/ 1 h 5"/>
                <a:gd name="T14" fmla="*/ 32 w 64"/>
                <a:gd name="T15" fmla="*/ 1 h 5"/>
                <a:gd name="T16" fmla="*/ 42 w 64"/>
                <a:gd name="T17" fmla="*/ 1 h 5"/>
                <a:gd name="T18" fmla="*/ 61 w 64"/>
                <a:gd name="T19" fmla="*/ 1 h 5"/>
                <a:gd name="T20" fmla="*/ 62 w 64"/>
                <a:gd name="T21" fmla="*/ 1 h 5"/>
                <a:gd name="T22" fmla="*/ 62 w 64"/>
                <a:gd name="T23" fmla="*/ 2 h 5"/>
                <a:gd name="T24" fmla="*/ 63 w 64"/>
                <a:gd name="T25" fmla="*/ 2 h 5"/>
                <a:gd name="T26" fmla="*/ 63 w 64"/>
                <a:gd name="T27" fmla="*/ 3 h 5"/>
                <a:gd name="T28" fmla="*/ 64 w 64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"/>
                <a:gd name="T47" fmla="*/ 64 w 64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">
                  <a:moveTo>
                    <a:pt x="0" y="0"/>
                  </a:move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1"/>
                  </a:lnTo>
                  <a:lnTo>
                    <a:pt x="32" y="1"/>
                  </a:lnTo>
                  <a:lnTo>
                    <a:pt x="42" y="1"/>
                  </a:lnTo>
                  <a:lnTo>
                    <a:pt x="61" y="1"/>
                  </a:lnTo>
                  <a:lnTo>
                    <a:pt x="62" y="1"/>
                  </a:lnTo>
                  <a:lnTo>
                    <a:pt x="62" y="2"/>
                  </a:lnTo>
                  <a:lnTo>
                    <a:pt x="63" y="2"/>
                  </a:lnTo>
                  <a:lnTo>
                    <a:pt x="63" y="3"/>
                  </a:lnTo>
                  <a:lnTo>
                    <a:pt x="64" y="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177"/>
            <p:cNvSpPr>
              <a:spLocks/>
            </p:cNvSpPr>
            <p:nvPr/>
          </p:nvSpPr>
          <p:spPr bwMode="auto">
            <a:xfrm>
              <a:off x="6727825" y="3627438"/>
              <a:ext cx="63500" cy="255587"/>
            </a:xfrm>
            <a:custGeom>
              <a:avLst/>
              <a:gdLst>
                <a:gd name="T0" fmla="*/ 0 w 5"/>
                <a:gd name="T1" fmla="*/ 0 h 20"/>
                <a:gd name="T2" fmla="*/ 1 w 5"/>
                <a:gd name="T3" fmla="*/ 1 h 20"/>
                <a:gd name="T4" fmla="*/ 2 w 5"/>
                <a:gd name="T5" fmla="*/ 2 h 20"/>
                <a:gd name="T6" fmla="*/ 2 w 5"/>
                <a:gd name="T7" fmla="*/ 3 h 20"/>
                <a:gd name="T8" fmla="*/ 2 w 5"/>
                <a:gd name="T9" fmla="*/ 3 h 20"/>
                <a:gd name="T10" fmla="*/ 2 w 5"/>
                <a:gd name="T11" fmla="*/ 4 h 20"/>
                <a:gd name="T12" fmla="*/ 2 w 5"/>
                <a:gd name="T13" fmla="*/ 7 h 20"/>
                <a:gd name="T14" fmla="*/ 2 w 5"/>
                <a:gd name="T15" fmla="*/ 10 h 20"/>
                <a:gd name="T16" fmla="*/ 2 w 5"/>
                <a:gd name="T17" fmla="*/ 14 h 20"/>
                <a:gd name="T18" fmla="*/ 2 w 5"/>
                <a:gd name="T19" fmla="*/ 17 h 20"/>
                <a:gd name="T20" fmla="*/ 2 w 5"/>
                <a:gd name="T21" fmla="*/ 17 h 20"/>
                <a:gd name="T22" fmla="*/ 2 w 5"/>
                <a:gd name="T23" fmla="*/ 18 h 20"/>
                <a:gd name="T24" fmla="*/ 2 w 5"/>
                <a:gd name="T25" fmla="*/ 18 h 20"/>
                <a:gd name="T26" fmla="*/ 3 w 5"/>
                <a:gd name="T27" fmla="*/ 19 h 20"/>
                <a:gd name="T28" fmla="*/ 5 w 5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20"/>
                <a:gd name="T47" fmla="*/ 5 w 5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7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5" y="2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178"/>
            <p:cNvSpPr>
              <a:spLocks/>
            </p:cNvSpPr>
            <p:nvPr/>
          </p:nvSpPr>
          <p:spPr bwMode="auto">
            <a:xfrm>
              <a:off x="6727825" y="3883025"/>
              <a:ext cx="63500" cy="241300"/>
            </a:xfrm>
            <a:custGeom>
              <a:avLst/>
              <a:gdLst>
                <a:gd name="T0" fmla="*/ 0 w 5"/>
                <a:gd name="T1" fmla="*/ 19 h 19"/>
                <a:gd name="T2" fmla="*/ 1 w 5"/>
                <a:gd name="T3" fmla="*/ 18 h 19"/>
                <a:gd name="T4" fmla="*/ 2 w 5"/>
                <a:gd name="T5" fmla="*/ 18 h 19"/>
                <a:gd name="T6" fmla="*/ 2 w 5"/>
                <a:gd name="T7" fmla="*/ 17 h 19"/>
                <a:gd name="T8" fmla="*/ 2 w 5"/>
                <a:gd name="T9" fmla="*/ 17 h 19"/>
                <a:gd name="T10" fmla="*/ 2 w 5"/>
                <a:gd name="T11" fmla="*/ 16 h 19"/>
                <a:gd name="T12" fmla="*/ 2 w 5"/>
                <a:gd name="T13" fmla="*/ 13 h 19"/>
                <a:gd name="T14" fmla="*/ 2 w 5"/>
                <a:gd name="T15" fmla="*/ 10 h 19"/>
                <a:gd name="T16" fmla="*/ 2 w 5"/>
                <a:gd name="T17" fmla="*/ 6 h 19"/>
                <a:gd name="T18" fmla="*/ 2 w 5"/>
                <a:gd name="T19" fmla="*/ 3 h 19"/>
                <a:gd name="T20" fmla="*/ 2 w 5"/>
                <a:gd name="T21" fmla="*/ 3 h 19"/>
                <a:gd name="T22" fmla="*/ 2 w 5"/>
                <a:gd name="T23" fmla="*/ 2 h 19"/>
                <a:gd name="T24" fmla="*/ 2 w 5"/>
                <a:gd name="T25" fmla="*/ 2 h 19"/>
                <a:gd name="T26" fmla="*/ 3 w 5"/>
                <a:gd name="T27" fmla="*/ 1 h 19"/>
                <a:gd name="T28" fmla="*/ 5 w 5"/>
                <a:gd name="T29" fmla="*/ 0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9"/>
                <a:gd name="T47" fmla="*/ 5 w 5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9">
                  <a:moveTo>
                    <a:pt x="0" y="19"/>
                  </a:moveTo>
                  <a:lnTo>
                    <a:pt x="1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179"/>
            <p:cNvSpPr>
              <a:spLocks/>
            </p:cNvSpPr>
            <p:nvPr/>
          </p:nvSpPr>
          <p:spPr bwMode="auto">
            <a:xfrm>
              <a:off x="7569200" y="4354513"/>
              <a:ext cx="65088" cy="127000"/>
            </a:xfrm>
            <a:custGeom>
              <a:avLst/>
              <a:gdLst>
                <a:gd name="T0" fmla="*/ 0 w 5"/>
                <a:gd name="T1" fmla="*/ 0 h 10"/>
                <a:gd name="T2" fmla="*/ 1 w 5"/>
                <a:gd name="T3" fmla="*/ 1 h 10"/>
                <a:gd name="T4" fmla="*/ 1 w 5"/>
                <a:gd name="T5" fmla="*/ 1 h 10"/>
                <a:gd name="T6" fmla="*/ 1 w 5"/>
                <a:gd name="T7" fmla="*/ 2 h 10"/>
                <a:gd name="T8" fmla="*/ 1 w 5"/>
                <a:gd name="T9" fmla="*/ 2 h 10"/>
                <a:gd name="T10" fmla="*/ 1 w 5"/>
                <a:gd name="T11" fmla="*/ 3 h 10"/>
                <a:gd name="T12" fmla="*/ 1 w 5"/>
                <a:gd name="T13" fmla="*/ 4 h 10"/>
                <a:gd name="T14" fmla="*/ 1 w 5"/>
                <a:gd name="T15" fmla="*/ 5 h 10"/>
                <a:gd name="T16" fmla="*/ 1 w 5"/>
                <a:gd name="T17" fmla="*/ 6 h 10"/>
                <a:gd name="T18" fmla="*/ 1 w 5"/>
                <a:gd name="T19" fmla="*/ 7 h 10"/>
                <a:gd name="T20" fmla="*/ 1 w 5"/>
                <a:gd name="T21" fmla="*/ 8 h 10"/>
                <a:gd name="T22" fmla="*/ 2 w 5"/>
                <a:gd name="T23" fmla="*/ 8 h 10"/>
                <a:gd name="T24" fmla="*/ 2 w 5"/>
                <a:gd name="T25" fmla="*/ 9 h 10"/>
                <a:gd name="T26" fmla="*/ 3 w 5"/>
                <a:gd name="T27" fmla="*/ 9 h 10"/>
                <a:gd name="T28" fmla="*/ 5 w 5"/>
                <a:gd name="T29" fmla="*/ 1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0"/>
                <a:gd name="T47" fmla="*/ 5 w 5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0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5" y="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Freeform 180"/>
            <p:cNvSpPr>
              <a:spLocks/>
            </p:cNvSpPr>
            <p:nvPr/>
          </p:nvSpPr>
          <p:spPr bwMode="auto">
            <a:xfrm>
              <a:off x="7569200" y="4481513"/>
              <a:ext cx="65088" cy="141287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9 h 11"/>
                <a:gd name="T8" fmla="*/ 1 w 5"/>
                <a:gd name="T9" fmla="*/ 8 h 11"/>
                <a:gd name="T10" fmla="*/ 1 w 5"/>
                <a:gd name="T11" fmla="*/ 7 h 11"/>
                <a:gd name="T12" fmla="*/ 1 w 5"/>
                <a:gd name="T13" fmla="*/ 6 h 11"/>
                <a:gd name="T14" fmla="*/ 1 w 5"/>
                <a:gd name="T15" fmla="*/ 6 h 11"/>
                <a:gd name="T16" fmla="*/ 1 w 5"/>
                <a:gd name="T17" fmla="*/ 5 h 11"/>
                <a:gd name="T18" fmla="*/ 1 w 5"/>
                <a:gd name="T19" fmla="*/ 4 h 11"/>
                <a:gd name="T20" fmla="*/ 1 w 5"/>
                <a:gd name="T21" fmla="*/ 3 h 11"/>
                <a:gd name="T22" fmla="*/ 2 w 5"/>
                <a:gd name="T23" fmla="*/ 2 h 11"/>
                <a:gd name="T24" fmla="*/ 2 w 5"/>
                <a:gd name="T25" fmla="*/ 2 h 11"/>
                <a:gd name="T26" fmla="*/ 3 w 5"/>
                <a:gd name="T27" fmla="*/ 1 h 11"/>
                <a:gd name="T28" fmla="*/ 5 w 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181"/>
            <p:cNvSpPr>
              <a:spLocks/>
            </p:cNvSpPr>
            <p:nvPr/>
          </p:nvSpPr>
          <p:spPr bwMode="auto">
            <a:xfrm>
              <a:off x="7569200" y="4826000"/>
              <a:ext cx="65088" cy="128588"/>
            </a:xfrm>
            <a:custGeom>
              <a:avLst/>
              <a:gdLst>
                <a:gd name="T0" fmla="*/ 0 w 5"/>
                <a:gd name="T1" fmla="*/ 0 h 10"/>
                <a:gd name="T2" fmla="*/ 1 w 5"/>
                <a:gd name="T3" fmla="*/ 1 h 10"/>
                <a:gd name="T4" fmla="*/ 1 w 5"/>
                <a:gd name="T5" fmla="*/ 1 h 10"/>
                <a:gd name="T6" fmla="*/ 1 w 5"/>
                <a:gd name="T7" fmla="*/ 2 h 10"/>
                <a:gd name="T8" fmla="*/ 1 w 5"/>
                <a:gd name="T9" fmla="*/ 2 h 10"/>
                <a:gd name="T10" fmla="*/ 1 w 5"/>
                <a:gd name="T11" fmla="*/ 3 h 10"/>
                <a:gd name="T12" fmla="*/ 1 w 5"/>
                <a:gd name="T13" fmla="*/ 4 h 10"/>
                <a:gd name="T14" fmla="*/ 1 w 5"/>
                <a:gd name="T15" fmla="*/ 5 h 10"/>
                <a:gd name="T16" fmla="*/ 1 w 5"/>
                <a:gd name="T17" fmla="*/ 6 h 10"/>
                <a:gd name="T18" fmla="*/ 1 w 5"/>
                <a:gd name="T19" fmla="*/ 7 h 10"/>
                <a:gd name="T20" fmla="*/ 1 w 5"/>
                <a:gd name="T21" fmla="*/ 7 h 10"/>
                <a:gd name="T22" fmla="*/ 2 w 5"/>
                <a:gd name="T23" fmla="*/ 8 h 10"/>
                <a:gd name="T24" fmla="*/ 3 w 5"/>
                <a:gd name="T25" fmla="*/ 9 h 10"/>
                <a:gd name="T26" fmla="*/ 5 w 5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0"/>
                <a:gd name="T44" fmla="*/ 5 w 5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0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3" y="9"/>
                  </a:lnTo>
                  <a:lnTo>
                    <a:pt x="5" y="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9" name="Freeform 182"/>
            <p:cNvSpPr>
              <a:spLocks/>
            </p:cNvSpPr>
            <p:nvPr/>
          </p:nvSpPr>
          <p:spPr bwMode="auto">
            <a:xfrm>
              <a:off x="7569200" y="4954588"/>
              <a:ext cx="65088" cy="139700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9 h 11"/>
                <a:gd name="T8" fmla="*/ 1 w 5"/>
                <a:gd name="T9" fmla="*/ 8 h 11"/>
                <a:gd name="T10" fmla="*/ 1 w 5"/>
                <a:gd name="T11" fmla="*/ 7 h 11"/>
                <a:gd name="T12" fmla="*/ 1 w 5"/>
                <a:gd name="T13" fmla="*/ 6 h 11"/>
                <a:gd name="T14" fmla="*/ 1 w 5"/>
                <a:gd name="T15" fmla="*/ 5 h 11"/>
                <a:gd name="T16" fmla="*/ 1 w 5"/>
                <a:gd name="T17" fmla="*/ 5 h 11"/>
                <a:gd name="T18" fmla="*/ 1 w 5"/>
                <a:gd name="T19" fmla="*/ 4 h 11"/>
                <a:gd name="T20" fmla="*/ 1 w 5"/>
                <a:gd name="T21" fmla="*/ 3 h 11"/>
                <a:gd name="T22" fmla="*/ 2 w 5"/>
                <a:gd name="T23" fmla="*/ 2 h 11"/>
                <a:gd name="T24" fmla="*/ 2 w 5"/>
                <a:gd name="T25" fmla="*/ 2 h 11"/>
                <a:gd name="T26" fmla="*/ 3 w 5"/>
                <a:gd name="T27" fmla="*/ 1 h 11"/>
                <a:gd name="T28" fmla="*/ 5 w 5"/>
                <a:gd name="T29" fmla="*/ 0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0" name="Freeform 183"/>
            <p:cNvSpPr>
              <a:spLocks/>
            </p:cNvSpPr>
            <p:nvPr/>
          </p:nvSpPr>
          <p:spPr bwMode="auto">
            <a:xfrm>
              <a:off x="7569200" y="5272088"/>
              <a:ext cx="65088" cy="141287"/>
            </a:xfrm>
            <a:custGeom>
              <a:avLst/>
              <a:gdLst>
                <a:gd name="T0" fmla="*/ 0 w 5"/>
                <a:gd name="T1" fmla="*/ 0 h 11"/>
                <a:gd name="T2" fmla="*/ 1 w 5"/>
                <a:gd name="T3" fmla="*/ 1 h 11"/>
                <a:gd name="T4" fmla="*/ 1 w 5"/>
                <a:gd name="T5" fmla="*/ 2 h 11"/>
                <a:gd name="T6" fmla="*/ 1 w 5"/>
                <a:gd name="T7" fmla="*/ 2 h 11"/>
                <a:gd name="T8" fmla="*/ 1 w 5"/>
                <a:gd name="T9" fmla="*/ 3 h 11"/>
                <a:gd name="T10" fmla="*/ 1 w 5"/>
                <a:gd name="T11" fmla="*/ 4 h 11"/>
                <a:gd name="T12" fmla="*/ 1 w 5"/>
                <a:gd name="T13" fmla="*/ 4 h 11"/>
                <a:gd name="T14" fmla="*/ 1 w 5"/>
                <a:gd name="T15" fmla="*/ 5 h 11"/>
                <a:gd name="T16" fmla="*/ 1 w 5"/>
                <a:gd name="T17" fmla="*/ 6 h 11"/>
                <a:gd name="T18" fmla="*/ 1 w 5"/>
                <a:gd name="T19" fmla="*/ 7 h 11"/>
                <a:gd name="T20" fmla="*/ 1 w 5"/>
                <a:gd name="T21" fmla="*/ 8 h 11"/>
                <a:gd name="T22" fmla="*/ 2 w 5"/>
                <a:gd name="T23" fmla="*/ 9 h 11"/>
                <a:gd name="T24" fmla="*/ 2 w 5"/>
                <a:gd name="T25" fmla="*/ 9 h 11"/>
                <a:gd name="T26" fmla="*/ 3 w 5"/>
                <a:gd name="T27" fmla="*/ 10 h 11"/>
                <a:gd name="T28" fmla="*/ 5 w 5"/>
                <a:gd name="T29" fmla="*/ 11 h 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1"/>
                <a:gd name="T47" fmla="*/ 5 w 5"/>
                <a:gd name="T48" fmla="*/ 11 h 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1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1" name="Freeform 184"/>
            <p:cNvSpPr>
              <a:spLocks/>
            </p:cNvSpPr>
            <p:nvPr/>
          </p:nvSpPr>
          <p:spPr bwMode="auto">
            <a:xfrm>
              <a:off x="7569200" y="5413375"/>
              <a:ext cx="65088" cy="127000"/>
            </a:xfrm>
            <a:custGeom>
              <a:avLst/>
              <a:gdLst>
                <a:gd name="T0" fmla="*/ 0 w 5"/>
                <a:gd name="T1" fmla="*/ 10 h 10"/>
                <a:gd name="T2" fmla="*/ 1 w 5"/>
                <a:gd name="T3" fmla="*/ 9 h 10"/>
                <a:gd name="T4" fmla="*/ 1 w 5"/>
                <a:gd name="T5" fmla="*/ 9 h 10"/>
                <a:gd name="T6" fmla="*/ 1 w 5"/>
                <a:gd name="T7" fmla="*/ 8 h 10"/>
                <a:gd name="T8" fmla="*/ 1 w 5"/>
                <a:gd name="T9" fmla="*/ 8 h 10"/>
                <a:gd name="T10" fmla="*/ 1 w 5"/>
                <a:gd name="T11" fmla="*/ 7 h 10"/>
                <a:gd name="T12" fmla="*/ 1 w 5"/>
                <a:gd name="T13" fmla="*/ 6 h 10"/>
                <a:gd name="T14" fmla="*/ 1 w 5"/>
                <a:gd name="T15" fmla="*/ 5 h 10"/>
                <a:gd name="T16" fmla="*/ 1 w 5"/>
                <a:gd name="T17" fmla="*/ 4 h 10"/>
                <a:gd name="T18" fmla="*/ 1 w 5"/>
                <a:gd name="T19" fmla="*/ 3 h 10"/>
                <a:gd name="T20" fmla="*/ 1 w 5"/>
                <a:gd name="T21" fmla="*/ 2 h 10"/>
                <a:gd name="T22" fmla="*/ 2 w 5"/>
                <a:gd name="T23" fmla="*/ 2 h 10"/>
                <a:gd name="T24" fmla="*/ 2 w 5"/>
                <a:gd name="T25" fmla="*/ 1 h 10"/>
                <a:gd name="T26" fmla="*/ 3 w 5"/>
                <a:gd name="T27" fmla="*/ 1 h 10"/>
                <a:gd name="T28" fmla="*/ 5 w 5"/>
                <a:gd name="T29" fmla="*/ 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0"/>
                <a:gd name="T47" fmla="*/ 5 w 5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0">
                  <a:moveTo>
                    <a:pt x="0" y="10"/>
                  </a:move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Freeform 185"/>
            <p:cNvSpPr>
              <a:spLocks/>
            </p:cNvSpPr>
            <p:nvPr/>
          </p:nvSpPr>
          <p:spPr bwMode="auto">
            <a:xfrm>
              <a:off x="7569200" y="5757863"/>
              <a:ext cx="65088" cy="139700"/>
            </a:xfrm>
            <a:custGeom>
              <a:avLst/>
              <a:gdLst>
                <a:gd name="T0" fmla="*/ 0 w 5"/>
                <a:gd name="T1" fmla="*/ 0 h 11"/>
                <a:gd name="T2" fmla="*/ 1 w 5"/>
                <a:gd name="T3" fmla="*/ 1 h 11"/>
                <a:gd name="T4" fmla="*/ 1 w 5"/>
                <a:gd name="T5" fmla="*/ 2 h 11"/>
                <a:gd name="T6" fmla="*/ 1 w 5"/>
                <a:gd name="T7" fmla="*/ 3 h 11"/>
                <a:gd name="T8" fmla="*/ 1 w 5"/>
                <a:gd name="T9" fmla="*/ 4 h 11"/>
                <a:gd name="T10" fmla="*/ 1 w 5"/>
                <a:gd name="T11" fmla="*/ 5 h 11"/>
                <a:gd name="T12" fmla="*/ 1 w 5"/>
                <a:gd name="T13" fmla="*/ 6 h 11"/>
                <a:gd name="T14" fmla="*/ 1 w 5"/>
                <a:gd name="T15" fmla="*/ 7 h 11"/>
                <a:gd name="T16" fmla="*/ 1 w 5"/>
                <a:gd name="T17" fmla="*/ 7 h 11"/>
                <a:gd name="T18" fmla="*/ 1 w 5"/>
                <a:gd name="T19" fmla="*/ 8 h 11"/>
                <a:gd name="T20" fmla="*/ 2 w 5"/>
                <a:gd name="T21" fmla="*/ 9 h 11"/>
                <a:gd name="T22" fmla="*/ 2 w 5"/>
                <a:gd name="T23" fmla="*/ 9 h 11"/>
                <a:gd name="T24" fmla="*/ 3 w 5"/>
                <a:gd name="T25" fmla="*/ 10 h 11"/>
                <a:gd name="T26" fmla="*/ 5 w 5"/>
                <a:gd name="T27" fmla="*/ 11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1"/>
                <a:gd name="T44" fmla="*/ 5 w 5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1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Freeform 186"/>
            <p:cNvSpPr>
              <a:spLocks/>
            </p:cNvSpPr>
            <p:nvPr/>
          </p:nvSpPr>
          <p:spPr bwMode="auto">
            <a:xfrm>
              <a:off x="7569200" y="5897563"/>
              <a:ext cx="65088" cy="139700"/>
            </a:xfrm>
            <a:custGeom>
              <a:avLst/>
              <a:gdLst>
                <a:gd name="T0" fmla="*/ 0 w 5"/>
                <a:gd name="T1" fmla="*/ 11 h 11"/>
                <a:gd name="T2" fmla="*/ 1 w 5"/>
                <a:gd name="T3" fmla="*/ 10 h 11"/>
                <a:gd name="T4" fmla="*/ 1 w 5"/>
                <a:gd name="T5" fmla="*/ 9 h 11"/>
                <a:gd name="T6" fmla="*/ 1 w 5"/>
                <a:gd name="T7" fmla="*/ 8 h 11"/>
                <a:gd name="T8" fmla="*/ 1 w 5"/>
                <a:gd name="T9" fmla="*/ 7 h 11"/>
                <a:gd name="T10" fmla="*/ 1 w 5"/>
                <a:gd name="T11" fmla="*/ 6 h 11"/>
                <a:gd name="T12" fmla="*/ 1 w 5"/>
                <a:gd name="T13" fmla="*/ 5 h 11"/>
                <a:gd name="T14" fmla="*/ 1 w 5"/>
                <a:gd name="T15" fmla="*/ 4 h 11"/>
                <a:gd name="T16" fmla="*/ 1 w 5"/>
                <a:gd name="T17" fmla="*/ 4 h 11"/>
                <a:gd name="T18" fmla="*/ 1 w 5"/>
                <a:gd name="T19" fmla="*/ 3 h 11"/>
                <a:gd name="T20" fmla="*/ 2 w 5"/>
                <a:gd name="T21" fmla="*/ 2 h 11"/>
                <a:gd name="T22" fmla="*/ 2 w 5"/>
                <a:gd name="T23" fmla="*/ 2 h 11"/>
                <a:gd name="T24" fmla="*/ 3 w 5"/>
                <a:gd name="T25" fmla="*/ 1 h 11"/>
                <a:gd name="T26" fmla="*/ 5 w 5"/>
                <a:gd name="T27" fmla="*/ 0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11"/>
                <a:gd name="T44" fmla="*/ 5 w 5"/>
                <a:gd name="T45" fmla="*/ 11 h 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11">
                  <a:moveTo>
                    <a:pt x="0" y="11"/>
                  </a:moveTo>
                  <a:lnTo>
                    <a:pt x="1" y="10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Freeform 187"/>
            <p:cNvSpPr>
              <a:spLocks/>
            </p:cNvSpPr>
            <p:nvPr/>
          </p:nvSpPr>
          <p:spPr bwMode="auto">
            <a:xfrm>
              <a:off x="6945313" y="4813300"/>
              <a:ext cx="76200" cy="508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1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Freeform 188"/>
            <p:cNvSpPr>
              <a:spLocks/>
            </p:cNvSpPr>
            <p:nvPr/>
          </p:nvSpPr>
          <p:spPr bwMode="auto">
            <a:xfrm>
              <a:off x="6945313" y="4813300"/>
              <a:ext cx="76200" cy="50800"/>
            </a:xfrm>
            <a:custGeom>
              <a:avLst/>
              <a:gdLst>
                <a:gd name="T0" fmla="*/ 0 w 48"/>
                <a:gd name="T1" fmla="*/ 24 h 32"/>
                <a:gd name="T2" fmla="*/ 48 w 48"/>
                <a:gd name="T3" fmla="*/ 32 h 32"/>
                <a:gd name="T4" fmla="*/ 8 w 48"/>
                <a:gd name="T5" fmla="*/ 0 h 32"/>
                <a:gd name="T6" fmla="*/ 0 w 48"/>
                <a:gd name="T7" fmla="*/ 8 h 32"/>
                <a:gd name="T8" fmla="*/ 0 w 48"/>
                <a:gd name="T9" fmla="*/ 24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2"/>
                <a:gd name="T17" fmla="*/ 48 w 48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2">
                  <a:moveTo>
                    <a:pt x="0" y="24"/>
                  </a:moveTo>
                  <a:lnTo>
                    <a:pt x="48" y="32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Line 189"/>
            <p:cNvSpPr>
              <a:spLocks noChangeShapeType="1"/>
            </p:cNvSpPr>
            <p:nvPr/>
          </p:nvSpPr>
          <p:spPr bwMode="auto">
            <a:xfrm flipH="1" flipV="1">
              <a:off x="6408738" y="4597400"/>
              <a:ext cx="536575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7" name="Freeform 190"/>
            <p:cNvSpPr>
              <a:spLocks/>
            </p:cNvSpPr>
            <p:nvPr/>
          </p:nvSpPr>
          <p:spPr bwMode="auto">
            <a:xfrm>
              <a:off x="6919913" y="5259388"/>
              <a:ext cx="76200" cy="52387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4 h 4"/>
                <a:gd name="T4" fmla="*/ 1 w 6"/>
                <a:gd name="T5" fmla="*/ 0 h 4"/>
                <a:gd name="T6" fmla="*/ 0 w 6"/>
                <a:gd name="T7" fmla="*/ 2 h 4"/>
                <a:gd name="T8" fmla="*/ 0 w 6"/>
                <a:gd name="T9" fmla="*/ 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4"/>
                <a:gd name="T17" fmla="*/ 6 w 6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4">
                  <a:moveTo>
                    <a:pt x="0" y="3"/>
                  </a:moveTo>
                  <a:lnTo>
                    <a:pt x="6" y="4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8" name="Freeform 191"/>
            <p:cNvSpPr>
              <a:spLocks/>
            </p:cNvSpPr>
            <p:nvPr/>
          </p:nvSpPr>
          <p:spPr bwMode="auto">
            <a:xfrm>
              <a:off x="6919913" y="5259388"/>
              <a:ext cx="76200" cy="52387"/>
            </a:xfrm>
            <a:custGeom>
              <a:avLst/>
              <a:gdLst>
                <a:gd name="T0" fmla="*/ 0 w 48"/>
                <a:gd name="T1" fmla="*/ 25 h 33"/>
                <a:gd name="T2" fmla="*/ 48 w 48"/>
                <a:gd name="T3" fmla="*/ 33 h 33"/>
                <a:gd name="T4" fmla="*/ 8 w 48"/>
                <a:gd name="T5" fmla="*/ 0 h 33"/>
                <a:gd name="T6" fmla="*/ 0 w 48"/>
                <a:gd name="T7" fmla="*/ 16 h 33"/>
                <a:gd name="T8" fmla="*/ 0 w 48"/>
                <a:gd name="T9" fmla="*/ 25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3"/>
                <a:gd name="T17" fmla="*/ 48 w 48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3">
                  <a:moveTo>
                    <a:pt x="0" y="25"/>
                  </a:moveTo>
                  <a:lnTo>
                    <a:pt x="48" y="33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9" name="Line 192"/>
            <p:cNvSpPr>
              <a:spLocks noChangeShapeType="1"/>
            </p:cNvSpPr>
            <p:nvPr/>
          </p:nvSpPr>
          <p:spPr bwMode="auto">
            <a:xfrm flipH="1" flipV="1">
              <a:off x="6408738" y="5068888"/>
              <a:ext cx="511175" cy="20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0" name="Freeform 193"/>
            <p:cNvSpPr>
              <a:spLocks/>
            </p:cNvSpPr>
            <p:nvPr/>
          </p:nvSpPr>
          <p:spPr bwMode="auto">
            <a:xfrm>
              <a:off x="6945313" y="5757863"/>
              <a:ext cx="76200" cy="38100"/>
            </a:xfrm>
            <a:custGeom>
              <a:avLst/>
              <a:gdLst>
                <a:gd name="T0" fmla="*/ 0 w 6"/>
                <a:gd name="T1" fmla="*/ 2 h 3"/>
                <a:gd name="T2" fmla="*/ 6 w 6"/>
                <a:gd name="T3" fmla="*/ 3 h 3"/>
                <a:gd name="T4" fmla="*/ 1 w 6"/>
                <a:gd name="T5" fmla="*/ 0 h 3"/>
                <a:gd name="T6" fmla="*/ 0 w 6"/>
                <a:gd name="T7" fmla="*/ 1 h 3"/>
                <a:gd name="T8" fmla="*/ 0 w 6"/>
                <a:gd name="T9" fmla="*/ 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2"/>
                  </a:moveTo>
                  <a:lnTo>
                    <a:pt x="6" y="3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1" name="Freeform 194"/>
            <p:cNvSpPr>
              <a:spLocks/>
            </p:cNvSpPr>
            <p:nvPr/>
          </p:nvSpPr>
          <p:spPr bwMode="auto">
            <a:xfrm>
              <a:off x="6945313" y="5757863"/>
              <a:ext cx="76200" cy="38100"/>
            </a:xfrm>
            <a:custGeom>
              <a:avLst/>
              <a:gdLst>
                <a:gd name="T0" fmla="*/ 0 w 48"/>
                <a:gd name="T1" fmla="*/ 16 h 24"/>
                <a:gd name="T2" fmla="*/ 48 w 48"/>
                <a:gd name="T3" fmla="*/ 24 h 24"/>
                <a:gd name="T4" fmla="*/ 8 w 48"/>
                <a:gd name="T5" fmla="*/ 0 h 24"/>
                <a:gd name="T6" fmla="*/ 0 w 48"/>
                <a:gd name="T7" fmla="*/ 8 h 24"/>
                <a:gd name="T8" fmla="*/ 0 w 48"/>
                <a:gd name="T9" fmla="*/ 1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4"/>
                <a:gd name="T17" fmla="*/ 48 w 48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4">
                  <a:moveTo>
                    <a:pt x="0" y="16"/>
                  </a:moveTo>
                  <a:lnTo>
                    <a:pt x="48" y="24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2" name="Line 195"/>
            <p:cNvSpPr>
              <a:spLocks noChangeShapeType="1"/>
            </p:cNvSpPr>
            <p:nvPr/>
          </p:nvSpPr>
          <p:spPr bwMode="auto">
            <a:xfrm flipH="1" flipV="1">
              <a:off x="6408738" y="5540375"/>
              <a:ext cx="536575" cy="230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Unsigned Binary Multiplication</a:t>
            </a:r>
          </a:p>
        </p:txBody>
      </p:sp>
      <p:pic>
        <p:nvPicPr>
          <p:cNvPr id="55299" name="Picture 1027"/>
          <p:cNvPicPr>
            <a:picLocks noChangeAspect="1" noChangeArrowheads="1"/>
          </p:cNvPicPr>
          <p:nvPr/>
        </p:nvPicPr>
        <p:blipFill>
          <a:blip r:embed="rId2"/>
          <a:srcRect b="58116"/>
          <a:stretch>
            <a:fillRect/>
          </a:stretch>
        </p:blipFill>
        <p:spPr bwMode="auto">
          <a:xfrm>
            <a:off x="609600" y="1752600"/>
            <a:ext cx="784860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 for Unsigned Binary Multiplication</a:t>
            </a:r>
          </a:p>
        </p:txBody>
      </p:sp>
      <p:pic>
        <p:nvPicPr>
          <p:cNvPr id="58371" name="Picture 1027"/>
          <p:cNvPicPr>
            <a:picLocks noChangeAspect="1" noChangeArrowheads="1"/>
          </p:cNvPicPr>
          <p:nvPr/>
        </p:nvPicPr>
        <p:blipFill>
          <a:blip r:embed="rId2"/>
          <a:srcRect b="20520"/>
          <a:stretch>
            <a:fillRect/>
          </a:stretch>
        </p:blipFill>
        <p:spPr bwMode="auto">
          <a:xfrm>
            <a:off x="1981200" y="1676400"/>
            <a:ext cx="4792663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representation of zero</a:t>
            </a:r>
          </a:p>
          <a:p>
            <a:r>
              <a:rPr lang="en-US"/>
              <a:t>Arithmetic works easily (see later)</a:t>
            </a:r>
          </a:p>
          <a:p>
            <a:r>
              <a:rPr lang="en-US"/>
              <a:t>Negating is fairly easy</a:t>
            </a:r>
          </a:p>
          <a:p>
            <a:pPr lvl="1"/>
            <a:r>
              <a:rPr lang="en-US"/>
              <a:t>3 = 00000011</a:t>
            </a:r>
          </a:p>
          <a:p>
            <a:pPr lvl="1"/>
            <a:r>
              <a:rPr lang="en-US"/>
              <a:t>Boolean complement gives	11111100</a:t>
            </a:r>
          </a:p>
          <a:p>
            <a:pPr lvl="1"/>
            <a:r>
              <a:rPr lang="en-US"/>
              <a:t>Add 1 to LSB			11111101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Example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 t="44203" b="12817"/>
          <a:stretch>
            <a:fillRect/>
          </a:stretch>
        </p:blipFill>
        <p:spPr bwMode="auto">
          <a:xfrm>
            <a:off x="762000" y="1843088"/>
            <a:ext cx="7239000" cy="45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Signed Multiplication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smtClean="0"/>
              <a:t>Signed Multiplication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4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Considering 2’s-complement signed operands, what will happen to (-13)</a:t>
            </a:r>
            <a:r>
              <a:rPr lang="en-US" altLang="zh-CN" sz="2000" smtClean="0">
                <a:ea typeface="SimSun" pitchFamily="2" charset="-122"/>
                <a:sym typeface="Symbol" pitchFamily="18" charset="2"/>
              </a:rPr>
              <a:t>(+11) if following the same method of unsigned multiplication?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133600" y="6400800"/>
            <a:ext cx="3600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 of negative multiplicand.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860925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860925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860925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41322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flipH="1">
            <a:off x="4537075" y="3332163"/>
            <a:ext cx="19605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449738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3041650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40518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3768725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52244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588000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5951538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316663" y="34321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6316663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5951538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5588000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316663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5951538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5588000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5224463" y="300831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5224463" y="27051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63166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595153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5588000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52244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4860925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449738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4132263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3768725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3405188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3041650" y="55562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 flipH="1">
            <a:off x="3000375" y="5414963"/>
            <a:ext cx="34972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4860925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4497388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4132263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3768725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3405188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3041650" y="51101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5224463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4860925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1" name="Rectangle 45"/>
          <p:cNvSpPr>
            <a:spLocks noChangeArrowheads="1"/>
          </p:cNvSpPr>
          <p:nvPr/>
        </p:nvSpPr>
        <p:spPr bwMode="auto">
          <a:xfrm>
            <a:off x="4497388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>
            <a:off x="4132263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3" name="Rectangle 47"/>
          <p:cNvSpPr>
            <a:spLocks noChangeArrowheads="1"/>
          </p:cNvSpPr>
          <p:nvPr/>
        </p:nvSpPr>
        <p:spPr bwMode="auto">
          <a:xfrm>
            <a:off x="3768725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4" name="Rectangle 48"/>
          <p:cNvSpPr>
            <a:spLocks noChangeArrowheads="1"/>
          </p:cNvSpPr>
          <p:nvPr/>
        </p:nvSpPr>
        <p:spPr bwMode="auto">
          <a:xfrm>
            <a:off x="3405188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5" name="Rectangle 49"/>
          <p:cNvSpPr>
            <a:spLocks noChangeArrowheads="1"/>
          </p:cNvSpPr>
          <p:nvPr/>
        </p:nvSpPr>
        <p:spPr bwMode="auto">
          <a:xfrm>
            <a:off x="3041650" y="46863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5588000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5224463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8" name="Rectangle 52"/>
          <p:cNvSpPr>
            <a:spLocks noChangeArrowheads="1"/>
          </p:cNvSpPr>
          <p:nvPr/>
        </p:nvSpPr>
        <p:spPr bwMode="auto">
          <a:xfrm>
            <a:off x="4860925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69" name="Rectangle 53"/>
          <p:cNvSpPr>
            <a:spLocks noChangeArrowheads="1"/>
          </p:cNvSpPr>
          <p:nvPr/>
        </p:nvSpPr>
        <p:spPr bwMode="auto">
          <a:xfrm>
            <a:off x="4497388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0" name="Rectangle 54"/>
          <p:cNvSpPr>
            <a:spLocks noChangeArrowheads="1"/>
          </p:cNvSpPr>
          <p:nvPr/>
        </p:nvSpPr>
        <p:spPr bwMode="auto">
          <a:xfrm>
            <a:off x="4132263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3768725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2" name="Rectangle 56"/>
          <p:cNvSpPr>
            <a:spLocks noChangeArrowheads="1"/>
          </p:cNvSpPr>
          <p:nvPr/>
        </p:nvSpPr>
        <p:spPr bwMode="auto">
          <a:xfrm>
            <a:off x="3405188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3" name="Rectangle 57"/>
          <p:cNvSpPr>
            <a:spLocks noChangeArrowheads="1"/>
          </p:cNvSpPr>
          <p:nvPr/>
        </p:nvSpPr>
        <p:spPr bwMode="auto">
          <a:xfrm>
            <a:off x="3041650" y="4322763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4273550" y="4100513"/>
            <a:ext cx="1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75" name="Rectangle 59"/>
          <p:cNvSpPr>
            <a:spLocks noChangeArrowheads="1"/>
          </p:cNvSpPr>
          <p:nvPr/>
        </p:nvSpPr>
        <p:spPr bwMode="auto">
          <a:xfrm>
            <a:off x="595153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6" name="Rectangle 60"/>
          <p:cNvSpPr>
            <a:spLocks noChangeArrowheads="1"/>
          </p:cNvSpPr>
          <p:nvPr/>
        </p:nvSpPr>
        <p:spPr bwMode="auto">
          <a:xfrm>
            <a:off x="5588000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7" name="Rectangle 61"/>
          <p:cNvSpPr>
            <a:spLocks noChangeArrowheads="1"/>
          </p:cNvSpPr>
          <p:nvPr/>
        </p:nvSpPr>
        <p:spPr bwMode="auto">
          <a:xfrm>
            <a:off x="5224463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8" name="Rectangle 62"/>
          <p:cNvSpPr>
            <a:spLocks noChangeArrowheads="1"/>
          </p:cNvSpPr>
          <p:nvPr/>
        </p:nvSpPr>
        <p:spPr bwMode="auto">
          <a:xfrm>
            <a:off x="4860925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79" name="Rectangle 63"/>
          <p:cNvSpPr>
            <a:spLocks noChangeArrowheads="1"/>
          </p:cNvSpPr>
          <p:nvPr/>
        </p:nvSpPr>
        <p:spPr bwMode="auto">
          <a:xfrm>
            <a:off x="449738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0" name="Rectangle 64"/>
          <p:cNvSpPr>
            <a:spLocks noChangeArrowheads="1"/>
          </p:cNvSpPr>
          <p:nvPr/>
        </p:nvSpPr>
        <p:spPr bwMode="auto">
          <a:xfrm>
            <a:off x="4132263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1" name="Rectangle 65"/>
          <p:cNvSpPr>
            <a:spLocks noChangeArrowheads="1"/>
          </p:cNvSpPr>
          <p:nvPr/>
        </p:nvSpPr>
        <p:spPr bwMode="auto">
          <a:xfrm>
            <a:off x="3768725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2" name="Rectangle 66"/>
          <p:cNvSpPr>
            <a:spLocks noChangeArrowheads="1"/>
          </p:cNvSpPr>
          <p:nvPr/>
        </p:nvSpPr>
        <p:spPr bwMode="auto">
          <a:xfrm>
            <a:off x="3405188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3" name="Rectangle 67"/>
          <p:cNvSpPr>
            <a:spLocks noChangeArrowheads="1"/>
          </p:cNvSpPr>
          <p:nvPr/>
        </p:nvSpPr>
        <p:spPr bwMode="auto">
          <a:xfrm>
            <a:off x="3041650" y="3876675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5" name="Rectangle 69"/>
          <p:cNvSpPr>
            <a:spLocks noChangeArrowheads="1"/>
          </p:cNvSpPr>
          <p:nvPr/>
        </p:nvSpPr>
        <p:spPr bwMode="auto">
          <a:xfrm>
            <a:off x="6862763" y="2724150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6" name="Rectangle 70"/>
          <p:cNvSpPr>
            <a:spLocks noChangeArrowheads="1"/>
          </p:cNvSpPr>
          <p:nvPr/>
        </p:nvSpPr>
        <p:spPr bwMode="auto">
          <a:xfrm>
            <a:off x="6761163" y="27241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7" name="Rectangle 71"/>
          <p:cNvSpPr>
            <a:spLocks noChangeArrowheads="1"/>
          </p:cNvSpPr>
          <p:nvPr/>
        </p:nvSpPr>
        <p:spPr bwMode="auto">
          <a:xfrm>
            <a:off x="6680200" y="272415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8" name="Rectangle 72"/>
          <p:cNvSpPr>
            <a:spLocks noChangeArrowheads="1"/>
          </p:cNvSpPr>
          <p:nvPr/>
        </p:nvSpPr>
        <p:spPr bwMode="auto">
          <a:xfrm>
            <a:off x="7043738" y="27241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89" name="Rectangle 73"/>
          <p:cNvSpPr>
            <a:spLocks noChangeArrowheads="1"/>
          </p:cNvSpPr>
          <p:nvPr/>
        </p:nvSpPr>
        <p:spPr bwMode="auto">
          <a:xfrm>
            <a:off x="6800850" y="5556250"/>
            <a:ext cx="295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143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0" name="Rectangle 74"/>
          <p:cNvSpPr>
            <a:spLocks noChangeArrowheads="1"/>
          </p:cNvSpPr>
          <p:nvPr/>
        </p:nvSpPr>
        <p:spPr bwMode="auto">
          <a:xfrm>
            <a:off x="6700838" y="55562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1" name="Rectangle 75"/>
          <p:cNvSpPr>
            <a:spLocks noChangeArrowheads="1"/>
          </p:cNvSpPr>
          <p:nvPr/>
        </p:nvSpPr>
        <p:spPr bwMode="auto">
          <a:xfrm>
            <a:off x="6619875" y="555625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2" name="Rectangle 76"/>
          <p:cNvSpPr>
            <a:spLocks noChangeArrowheads="1"/>
          </p:cNvSpPr>
          <p:nvPr/>
        </p:nvSpPr>
        <p:spPr bwMode="auto">
          <a:xfrm>
            <a:off x="7085013" y="555625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3" name="Rectangle 77"/>
          <p:cNvSpPr>
            <a:spLocks noChangeArrowheads="1"/>
          </p:cNvSpPr>
          <p:nvPr/>
        </p:nvSpPr>
        <p:spPr bwMode="auto">
          <a:xfrm>
            <a:off x="6842125" y="3008313"/>
            <a:ext cx="196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4" name="Rectangle 78"/>
          <p:cNvSpPr>
            <a:spLocks noChangeArrowheads="1"/>
          </p:cNvSpPr>
          <p:nvPr/>
        </p:nvSpPr>
        <p:spPr bwMode="auto">
          <a:xfrm>
            <a:off x="6719888" y="3008313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6638925" y="2987675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7023100" y="2987675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1403350" y="4200525"/>
            <a:ext cx="13414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 is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6098" name="Rectangle 82"/>
          <p:cNvSpPr>
            <a:spLocks noChangeArrowheads="1"/>
          </p:cNvSpPr>
          <p:nvPr/>
        </p:nvSpPr>
        <p:spPr bwMode="auto">
          <a:xfrm>
            <a:off x="1504950" y="4383088"/>
            <a:ext cx="10842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shown in blue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0" grpId="0"/>
      <p:bldP spid="86021" grpId="0"/>
      <p:bldP spid="86022" grpId="0"/>
      <p:bldP spid="86023" grpId="0"/>
      <p:bldP spid="86024" grpId="0"/>
      <p:bldP spid="86025" grpId="0" animBg="1"/>
      <p:bldP spid="86026" grpId="0"/>
      <p:bldP spid="86027" grpId="0"/>
      <p:bldP spid="86028" grpId="0"/>
      <p:bldP spid="86029" grpId="0"/>
      <p:bldP spid="86030" grpId="0"/>
      <p:bldP spid="86031" grpId="0"/>
      <p:bldP spid="86032" grpId="0"/>
      <p:bldP spid="86033" grpId="0"/>
      <p:bldP spid="86034" grpId="0"/>
      <p:bldP spid="86035" grpId="0"/>
      <p:bldP spid="86036" grpId="0"/>
      <p:bldP spid="86037" grpId="0"/>
      <p:bldP spid="86038" grpId="0"/>
      <p:bldP spid="86039" grpId="0"/>
      <p:bldP spid="86040" grpId="0"/>
      <p:bldP spid="86041" grpId="0"/>
      <p:bldP spid="86042" grpId="0"/>
      <p:bldP spid="86043" grpId="0"/>
      <p:bldP spid="86044" grpId="0"/>
      <p:bldP spid="86045" grpId="0"/>
      <p:bldP spid="86046" grpId="0"/>
      <p:bldP spid="86047" grpId="0"/>
      <p:bldP spid="86048" grpId="0"/>
      <p:bldP spid="86049" grpId="0"/>
      <p:bldP spid="86050" grpId="0"/>
      <p:bldP spid="86051" grpId="0"/>
      <p:bldP spid="86052" grpId="0" animBg="1"/>
      <p:bldP spid="86053" grpId="0"/>
      <p:bldP spid="86054" grpId="0"/>
      <p:bldP spid="86055" grpId="0"/>
      <p:bldP spid="86056" grpId="0"/>
      <p:bldP spid="86057" grpId="0"/>
      <p:bldP spid="86058" grpId="0"/>
      <p:bldP spid="86059" grpId="0"/>
      <p:bldP spid="86060" grpId="0"/>
      <p:bldP spid="86061" grpId="0"/>
      <p:bldP spid="86062" grpId="0"/>
      <p:bldP spid="86063" grpId="0"/>
      <p:bldP spid="86064" grpId="0"/>
      <p:bldP spid="86065" grpId="0"/>
      <p:bldP spid="86066" grpId="0"/>
      <p:bldP spid="86067" grpId="0"/>
      <p:bldP spid="86068" grpId="0"/>
      <p:bldP spid="86069" grpId="0"/>
      <p:bldP spid="86070" grpId="0"/>
      <p:bldP spid="86071" grpId="0"/>
      <p:bldP spid="86072" grpId="0"/>
      <p:bldP spid="86073" grpId="0"/>
      <p:bldP spid="86074" grpId="0" animBg="1"/>
      <p:bldP spid="86075" grpId="0"/>
      <p:bldP spid="86076" grpId="0"/>
      <p:bldP spid="86077" grpId="0"/>
      <p:bldP spid="86078" grpId="0"/>
      <p:bldP spid="86079" grpId="0"/>
      <p:bldP spid="86080" grpId="0"/>
      <p:bldP spid="86081" grpId="0"/>
      <p:bldP spid="86082" grpId="0"/>
      <p:bldP spid="86083" grpId="0"/>
      <p:bldP spid="86085" grpId="0"/>
      <p:bldP spid="86086" grpId="0"/>
      <p:bldP spid="86087" grpId="0"/>
      <p:bldP spid="86088" grpId="0"/>
      <p:bldP spid="86089" grpId="0"/>
      <p:bldP spid="86090" grpId="0"/>
      <p:bldP spid="86091" grpId="0"/>
      <p:bldP spid="86092" grpId="0"/>
      <p:bldP spid="86093" grpId="0"/>
      <p:bldP spid="86094" grpId="0"/>
      <p:bldP spid="86095" grpId="0"/>
      <p:bldP spid="86096" grpId="0"/>
      <p:bldP spid="86097" grpId="0"/>
      <p:bldP spid="8609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Signed Multiplication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For a negative multiplier, a straightforward solution is to form the 2’s-complement of both the multiplier and the multiplicand and proceed as in the case of a positive multiplier.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This is possible because complementation of both operands does not change the value or the sign of the product.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A technique that works equally well for both negative and positive multipliers – Booth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Consider in a multiplication, the multiplier is positive 0011110, how many appropriately shifted versions of the multiplicand are added in a standard procedure?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581525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81525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79901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79901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5029200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246688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5462588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569436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5910263" y="36020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91026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4524375" y="3976688"/>
            <a:ext cx="15017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4581525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479901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5029200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5246688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569436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910263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5694363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5462588" y="40052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5462588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5246688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5029200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4799013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4581525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4365625" y="41783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5462588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5246688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5029200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4799013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7" name="Rectangle 33"/>
          <p:cNvSpPr>
            <a:spLocks noChangeArrowheads="1"/>
          </p:cNvSpPr>
          <p:nvPr/>
        </p:nvSpPr>
        <p:spPr bwMode="auto">
          <a:xfrm>
            <a:off x="45815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8" name="Rectangle 34"/>
          <p:cNvSpPr>
            <a:spLocks noChangeArrowheads="1"/>
          </p:cNvSpPr>
          <p:nvPr/>
        </p:nvSpPr>
        <p:spPr bwMode="auto">
          <a:xfrm>
            <a:off x="43656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4149725" y="43529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5246688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1" name="Rectangle 37"/>
          <p:cNvSpPr>
            <a:spLocks noChangeArrowheads="1"/>
          </p:cNvSpPr>
          <p:nvPr/>
        </p:nvSpPr>
        <p:spPr bwMode="auto">
          <a:xfrm>
            <a:off x="5029200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4799013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45815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43656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149725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3917950" y="454025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502920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4799013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45815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43656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4149725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2" name="Rectangle 48"/>
          <p:cNvSpPr>
            <a:spLocks noChangeArrowheads="1"/>
          </p:cNvSpPr>
          <p:nvPr/>
        </p:nvSpPr>
        <p:spPr bwMode="auto">
          <a:xfrm>
            <a:off x="391795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3" name="Rectangle 49"/>
          <p:cNvSpPr>
            <a:spLocks noChangeArrowheads="1"/>
          </p:cNvSpPr>
          <p:nvPr/>
        </p:nvSpPr>
        <p:spPr bwMode="auto">
          <a:xfrm>
            <a:off x="3702050" y="47132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4" name="Rectangle 50"/>
          <p:cNvSpPr>
            <a:spLocks noChangeArrowheads="1"/>
          </p:cNvSpPr>
          <p:nvPr/>
        </p:nvSpPr>
        <p:spPr bwMode="auto">
          <a:xfrm>
            <a:off x="4799013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5" name="Rectangle 51"/>
          <p:cNvSpPr>
            <a:spLocks noChangeArrowheads="1"/>
          </p:cNvSpPr>
          <p:nvPr/>
        </p:nvSpPr>
        <p:spPr bwMode="auto">
          <a:xfrm>
            <a:off x="45815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6" name="Rectangle 52"/>
          <p:cNvSpPr>
            <a:spLocks noChangeArrowheads="1"/>
          </p:cNvSpPr>
          <p:nvPr/>
        </p:nvSpPr>
        <p:spPr bwMode="auto">
          <a:xfrm>
            <a:off x="43656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7" name="Rectangle 53"/>
          <p:cNvSpPr>
            <a:spLocks noChangeArrowheads="1"/>
          </p:cNvSpPr>
          <p:nvPr/>
        </p:nvSpPr>
        <p:spPr bwMode="auto">
          <a:xfrm>
            <a:off x="4149725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8" name="Rectangle 54"/>
          <p:cNvSpPr>
            <a:spLocks noChangeArrowheads="1"/>
          </p:cNvSpPr>
          <p:nvPr/>
        </p:nvSpPr>
        <p:spPr bwMode="auto">
          <a:xfrm>
            <a:off x="3917950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3702050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0" name="Rectangle 56"/>
          <p:cNvSpPr>
            <a:spLocks noChangeArrowheads="1"/>
          </p:cNvSpPr>
          <p:nvPr/>
        </p:nvSpPr>
        <p:spPr bwMode="auto">
          <a:xfrm>
            <a:off x="3484563" y="4929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1" name="Rectangle 57"/>
          <p:cNvSpPr>
            <a:spLocks noChangeArrowheads="1"/>
          </p:cNvSpPr>
          <p:nvPr/>
        </p:nvSpPr>
        <p:spPr bwMode="auto">
          <a:xfrm>
            <a:off x="45815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2" name="Rectangle 58"/>
          <p:cNvSpPr>
            <a:spLocks noChangeArrowheads="1"/>
          </p:cNvSpPr>
          <p:nvPr/>
        </p:nvSpPr>
        <p:spPr bwMode="auto">
          <a:xfrm>
            <a:off x="43656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3" name="Rectangle 59"/>
          <p:cNvSpPr>
            <a:spLocks noChangeArrowheads="1"/>
          </p:cNvSpPr>
          <p:nvPr/>
        </p:nvSpPr>
        <p:spPr bwMode="auto">
          <a:xfrm>
            <a:off x="414972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4" name="Rectangle 60"/>
          <p:cNvSpPr>
            <a:spLocks noChangeArrowheads="1"/>
          </p:cNvSpPr>
          <p:nvPr/>
        </p:nvSpPr>
        <p:spPr bwMode="auto">
          <a:xfrm>
            <a:off x="3917950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5" name="Rectangle 61"/>
          <p:cNvSpPr>
            <a:spLocks noChangeArrowheads="1"/>
          </p:cNvSpPr>
          <p:nvPr/>
        </p:nvSpPr>
        <p:spPr bwMode="auto">
          <a:xfrm>
            <a:off x="3702050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6" name="Rectangle 62"/>
          <p:cNvSpPr>
            <a:spLocks noChangeArrowheads="1"/>
          </p:cNvSpPr>
          <p:nvPr/>
        </p:nvSpPr>
        <p:spPr bwMode="auto">
          <a:xfrm>
            <a:off x="3484563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7" name="Rectangle 63"/>
          <p:cNvSpPr>
            <a:spLocks noChangeArrowheads="1"/>
          </p:cNvSpPr>
          <p:nvPr/>
        </p:nvSpPr>
        <p:spPr bwMode="auto">
          <a:xfrm>
            <a:off x="59102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8" name="Rectangle 64"/>
          <p:cNvSpPr>
            <a:spLocks noChangeArrowheads="1"/>
          </p:cNvSpPr>
          <p:nvPr/>
        </p:nvSpPr>
        <p:spPr bwMode="auto">
          <a:xfrm>
            <a:off x="56943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29" name="Rectangle 65"/>
          <p:cNvSpPr>
            <a:spLocks noChangeArrowheads="1"/>
          </p:cNvSpPr>
          <p:nvPr/>
        </p:nvSpPr>
        <p:spPr bwMode="auto">
          <a:xfrm>
            <a:off x="5462588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0" name="Rectangle 66"/>
          <p:cNvSpPr>
            <a:spLocks noChangeArrowheads="1"/>
          </p:cNvSpPr>
          <p:nvPr/>
        </p:nvSpPr>
        <p:spPr bwMode="auto">
          <a:xfrm>
            <a:off x="5246688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1" name="Rectangle 67"/>
          <p:cNvSpPr>
            <a:spLocks noChangeArrowheads="1"/>
          </p:cNvSpPr>
          <p:nvPr/>
        </p:nvSpPr>
        <p:spPr bwMode="auto">
          <a:xfrm>
            <a:off x="502920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2" name="Rectangle 68"/>
          <p:cNvSpPr>
            <a:spLocks noChangeArrowheads="1"/>
          </p:cNvSpPr>
          <p:nvPr/>
        </p:nvSpPr>
        <p:spPr bwMode="auto">
          <a:xfrm>
            <a:off x="479901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3" name="Rectangle 69"/>
          <p:cNvSpPr>
            <a:spLocks noChangeArrowheads="1"/>
          </p:cNvSpPr>
          <p:nvPr/>
        </p:nvSpPr>
        <p:spPr bwMode="auto">
          <a:xfrm>
            <a:off x="45815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4" name="Rectangle 70"/>
          <p:cNvSpPr>
            <a:spLocks noChangeArrowheads="1"/>
          </p:cNvSpPr>
          <p:nvPr/>
        </p:nvSpPr>
        <p:spPr bwMode="auto">
          <a:xfrm>
            <a:off x="43656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5" name="Rectangle 71"/>
          <p:cNvSpPr>
            <a:spLocks noChangeArrowheads="1"/>
          </p:cNvSpPr>
          <p:nvPr/>
        </p:nvSpPr>
        <p:spPr bwMode="auto">
          <a:xfrm>
            <a:off x="414972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6" name="Rectangle 72"/>
          <p:cNvSpPr>
            <a:spLocks noChangeArrowheads="1"/>
          </p:cNvSpPr>
          <p:nvPr/>
        </p:nvSpPr>
        <p:spPr bwMode="auto">
          <a:xfrm>
            <a:off x="391795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7" name="Rectangle 73"/>
          <p:cNvSpPr>
            <a:spLocks noChangeArrowheads="1"/>
          </p:cNvSpPr>
          <p:nvPr/>
        </p:nvSpPr>
        <p:spPr bwMode="auto">
          <a:xfrm>
            <a:off x="3702050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8" name="Rectangle 74"/>
          <p:cNvSpPr>
            <a:spLocks noChangeArrowheads="1"/>
          </p:cNvSpPr>
          <p:nvPr/>
        </p:nvSpPr>
        <p:spPr bwMode="auto">
          <a:xfrm>
            <a:off x="3484563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39" name="Rectangle 75"/>
          <p:cNvSpPr>
            <a:spLocks noChangeArrowheads="1"/>
          </p:cNvSpPr>
          <p:nvPr/>
        </p:nvSpPr>
        <p:spPr bwMode="auto">
          <a:xfrm>
            <a:off x="3254375" y="51022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0" name="Rectangle 76"/>
          <p:cNvSpPr>
            <a:spLocks noChangeArrowheads="1"/>
          </p:cNvSpPr>
          <p:nvPr/>
        </p:nvSpPr>
        <p:spPr bwMode="auto">
          <a:xfrm>
            <a:off x="325437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1" name="Rectangle 77"/>
          <p:cNvSpPr>
            <a:spLocks noChangeArrowheads="1"/>
          </p:cNvSpPr>
          <p:nvPr/>
        </p:nvSpPr>
        <p:spPr bwMode="auto">
          <a:xfrm>
            <a:off x="3038475" y="53340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2" name="Line 78"/>
          <p:cNvSpPr>
            <a:spLocks noChangeShapeType="1"/>
          </p:cNvSpPr>
          <p:nvPr/>
        </p:nvSpPr>
        <p:spPr bwMode="auto">
          <a:xfrm>
            <a:off x="2965450" y="5305425"/>
            <a:ext cx="30607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143" name="Rectangle 79"/>
          <p:cNvSpPr>
            <a:spLocks noChangeArrowheads="1"/>
          </p:cNvSpPr>
          <p:nvPr/>
        </p:nvSpPr>
        <p:spPr bwMode="auto">
          <a:xfrm>
            <a:off x="5014913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4" name="Rectangle 80"/>
          <p:cNvSpPr>
            <a:spLocks noChangeArrowheads="1"/>
          </p:cNvSpPr>
          <p:nvPr/>
        </p:nvSpPr>
        <p:spPr bwMode="auto">
          <a:xfrm>
            <a:off x="4914900" y="3789363"/>
            <a:ext cx="74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5" name="Rectangle 81"/>
          <p:cNvSpPr>
            <a:spLocks noChangeArrowheads="1"/>
          </p:cNvSpPr>
          <p:nvPr/>
        </p:nvSpPr>
        <p:spPr bwMode="auto">
          <a:xfrm>
            <a:off x="5246688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6" name="Rectangle 82"/>
          <p:cNvSpPr>
            <a:spLocks noChangeArrowheads="1"/>
          </p:cNvSpPr>
          <p:nvPr/>
        </p:nvSpPr>
        <p:spPr bwMode="auto">
          <a:xfrm>
            <a:off x="5145088" y="3789363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7" name="Rectangle 83"/>
          <p:cNvSpPr>
            <a:spLocks noChangeArrowheads="1"/>
          </p:cNvSpPr>
          <p:nvPr/>
        </p:nvSpPr>
        <p:spPr bwMode="auto">
          <a:xfrm>
            <a:off x="5476875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8" name="Rectangle 84"/>
          <p:cNvSpPr>
            <a:spLocks noChangeArrowheads="1"/>
          </p:cNvSpPr>
          <p:nvPr/>
        </p:nvSpPr>
        <p:spPr bwMode="auto">
          <a:xfrm>
            <a:off x="5360988" y="3789363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49" name="Rectangle 85"/>
          <p:cNvSpPr>
            <a:spLocks noChangeArrowheads="1"/>
          </p:cNvSpPr>
          <p:nvPr/>
        </p:nvSpPr>
        <p:spPr bwMode="auto">
          <a:xfrm>
            <a:off x="5678488" y="37893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8150" name="Rectangle 86"/>
          <p:cNvSpPr>
            <a:spLocks noChangeArrowheads="1"/>
          </p:cNvSpPr>
          <p:nvPr/>
        </p:nvSpPr>
        <p:spPr bwMode="auto">
          <a:xfrm>
            <a:off x="5578475" y="3789363"/>
            <a:ext cx="74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68" grpId="0"/>
      <p:bldP spid="88069" grpId="0"/>
      <p:bldP spid="88070" grpId="0"/>
      <p:bldP spid="88071" grpId="0"/>
      <p:bldP spid="88072" grpId="0"/>
      <p:bldP spid="88073" grpId="0"/>
      <p:bldP spid="88074" grpId="0"/>
      <p:bldP spid="88075" grpId="0"/>
      <p:bldP spid="88076" grpId="0"/>
      <p:bldP spid="88077" grpId="0"/>
      <p:bldP spid="88078" grpId="0" animBg="1"/>
      <p:bldP spid="88079" grpId="0"/>
      <p:bldP spid="88080" grpId="0"/>
      <p:bldP spid="88081" grpId="0"/>
      <p:bldP spid="88082" grpId="0"/>
      <p:bldP spid="88083" grpId="0"/>
      <p:bldP spid="88084" grpId="0"/>
      <p:bldP spid="88085" grpId="0"/>
      <p:bldP spid="88086" grpId="0"/>
      <p:bldP spid="88087" grpId="0"/>
      <p:bldP spid="88088" grpId="0"/>
      <p:bldP spid="88089" grpId="0"/>
      <p:bldP spid="88090" grpId="0"/>
      <p:bldP spid="88091" grpId="0"/>
      <p:bldP spid="88092" grpId="0"/>
      <p:bldP spid="88093" grpId="0"/>
      <p:bldP spid="88094" grpId="0"/>
      <p:bldP spid="88095" grpId="0"/>
      <p:bldP spid="88096" grpId="0"/>
      <p:bldP spid="88097" grpId="0"/>
      <p:bldP spid="88098" grpId="0"/>
      <p:bldP spid="88099" grpId="0"/>
      <p:bldP spid="88100" grpId="0"/>
      <p:bldP spid="88101" grpId="0"/>
      <p:bldP spid="88102" grpId="0"/>
      <p:bldP spid="88103" grpId="0"/>
      <p:bldP spid="88104" grpId="0"/>
      <p:bldP spid="88105" grpId="0"/>
      <p:bldP spid="88106" grpId="0"/>
      <p:bldP spid="88107" grpId="0"/>
      <p:bldP spid="88108" grpId="0"/>
      <p:bldP spid="88109" grpId="0"/>
      <p:bldP spid="88110" grpId="0"/>
      <p:bldP spid="88111" grpId="0"/>
      <p:bldP spid="88112" grpId="0"/>
      <p:bldP spid="88113" grpId="0"/>
      <p:bldP spid="88114" grpId="0"/>
      <p:bldP spid="88115" grpId="0"/>
      <p:bldP spid="88116" grpId="0"/>
      <p:bldP spid="88117" grpId="0"/>
      <p:bldP spid="88118" grpId="0"/>
      <p:bldP spid="88119" grpId="0"/>
      <p:bldP spid="88120" grpId="0"/>
      <p:bldP spid="88121" grpId="0"/>
      <p:bldP spid="88122" grpId="0"/>
      <p:bldP spid="88123" grpId="0"/>
      <p:bldP spid="88124" grpId="0"/>
      <p:bldP spid="88125" grpId="0"/>
      <p:bldP spid="88126" grpId="0"/>
      <p:bldP spid="88127" grpId="0"/>
      <p:bldP spid="88128" grpId="0"/>
      <p:bldP spid="88129" grpId="0"/>
      <p:bldP spid="88130" grpId="0"/>
      <p:bldP spid="88131" grpId="0"/>
      <p:bldP spid="88132" grpId="0"/>
      <p:bldP spid="88133" grpId="0"/>
      <p:bldP spid="88134" grpId="0"/>
      <p:bldP spid="88135" grpId="0"/>
      <p:bldP spid="88136" grpId="0"/>
      <p:bldP spid="88137" grpId="0"/>
      <p:bldP spid="88138" grpId="0"/>
      <p:bldP spid="88139" grpId="0"/>
      <p:bldP spid="88140" grpId="0"/>
      <p:bldP spid="88141" grpId="0"/>
      <p:bldP spid="88142" grpId="0" animBg="1"/>
      <p:bldP spid="88143" grpId="0"/>
      <p:bldP spid="88144" grpId="0"/>
      <p:bldP spid="88145" grpId="0"/>
      <p:bldP spid="88146" grpId="0"/>
      <p:bldP spid="88147" grpId="0"/>
      <p:bldP spid="88148" grpId="0"/>
      <p:bldP spid="88149" grpId="0"/>
      <p:bldP spid="881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Since 0011110 = 0100000 – 0000010, if we use the expression to the right, what will happen?</a:t>
            </a:r>
            <a:endParaRPr lang="zh-CN" altLang="en-US" smtClean="0">
              <a:ea typeface="SimSun" pitchFamily="2" charset="-122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46538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5121275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4008438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22592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456113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4673600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889500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533717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4889500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4673600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4456113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4008438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533717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12127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4889500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4673600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4456113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422592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0084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37925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2" name="Rectangle 24"/>
          <p:cNvSpPr>
            <a:spLocks noChangeArrowheads="1"/>
          </p:cNvSpPr>
          <p:nvPr/>
        </p:nvSpPr>
        <p:spPr bwMode="auto">
          <a:xfrm>
            <a:off x="357663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3344863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3128963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2911475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6" name="Rectangle 28"/>
          <p:cNvSpPr>
            <a:spLocks noChangeArrowheads="1"/>
          </p:cNvSpPr>
          <p:nvPr/>
        </p:nvSpPr>
        <p:spPr bwMode="auto">
          <a:xfrm>
            <a:off x="268128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7" name="Rectangle 29"/>
          <p:cNvSpPr>
            <a:spLocks noChangeArrowheads="1"/>
          </p:cNvSpPr>
          <p:nvPr/>
        </p:nvSpPr>
        <p:spPr bwMode="auto">
          <a:xfrm>
            <a:off x="2465388" y="35591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246538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268128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2911475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3128963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2" name="Rectangle 34"/>
          <p:cNvSpPr>
            <a:spLocks noChangeArrowheads="1"/>
          </p:cNvSpPr>
          <p:nvPr/>
        </p:nvSpPr>
        <p:spPr bwMode="auto">
          <a:xfrm>
            <a:off x="3344863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3" name="Rectangle 35"/>
          <p:cNvSpPr>
            <a:spLocks noChangeArrowheads="1"/>
          </p:cNvSpPr>
          <p:nvPr/>
        </p:nvSpPr>
        <p:spPr bwMode="auto">
          <a:xfrm>
            <a:off x="35766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4" name="Rectangle 36"/>
          <p:cNvSpPr>
            <a:spLocks noChangeArrowheads="1"/>
          </p:cNvSpPr>
          <p:nvPr/>
        </p:nvSpPr>
        <p:spPr bwMode="auto">
          <a:xfrm>
            <a:off x="37925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4008438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6" name="Rectangle 38"/>
          <p:cNvSpPr>
            <a:spLocks noChangeArrowheads="1"/>
          </p:cNvSpPr>
          <p:nvPr/>
        </p:nvSpPr>
        <p:spPr bwMode="auto">
          <a:xfrm>
            <a:off x="4225925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7" name="Rectangle 39"/>
          <p:cNvSpPr>
            <a:spLocks noChangeArrowheads="1"/>
          </p:cNvSpPr>
          <p:nvPr/>
        </p:nvSpPr>
        <p:spPr bwMode="auto">
          <a:xfrm>
            <a:off x="4456113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8" name="Rectangle 40"/>
          <p:cNvSpPr>
            <a:spLocks noChangeArrowheads="1"/>
          </p:cNvSpPr>
          <p:nvPr/>
        </p:nvSpPr>
        <p:spPr bwMode="auto">
          <a:xfrm>
            <a:off x="4673600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29" name="Rectangle 41"/>
          <p:cNvSpPr>
            <a:spLocks noChangeArrowheads="1"/>
          </p:cNvSpPr>
          <p:nvPr/>
        </p:nvSpPr>
        <p:spPr bwMode="auto">
          <a:xfrm>
            <a:off x="4889500" y="37322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0" name="Rectangle 42"/>
          <p:cNvSpPr>
            <a:spLocks noChangeArrowheads="1"/>
          </p:cNvSpPr>
          <p:nvPr/>
        </p:nvSpPr>
        <p:spPr bwMode="auto">
          <a:xfrm>
            <a:off x="4889500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1" name="Rectangle 43"/>
          <p:cNvSpPr>
            <a:spLocks noChangeArrowheads="1"/>
          </p:cNvSpPr>
          <p:nvPr/>
        </p:nvSpPr>
        <p:spPr bwMode="auto">
          <a:xfrm>
            <a:off x="246538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246538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3" name="Rectangle 45"/>
          <p:cNvSpPr>
            <a:spLocks noChangeArrowheads="1"/>
          </p:cNvSpPr>
          <p:nvPr/>
        </p:nvSpPr>
        <p:spPr bwMode="auto">
          <a:xfrm>
            <a:off x="246538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4" name="Rectangle 46"/>
          <p:cNvSpPr>
            <a:spLocks noChangeArrowheads="1"/>
          </p:cNvSpPr>
          <p:nvPr/>
        </p:nvSpPr>
        <p:spPr bwMode="auto">
          <a:xfrm>
            <a:off x="268128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2911475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3128963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3344863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8" name="Rectangle 50"/>
          <p:cNvSpPr>
            <a:spLocks noChangeArrowheads="1"/>
          </p:cNvSpPr>
          <p:nvPr/>
        </p:nvSpPr>
        <p:spPr bwMode="auto">
          <a:xfrm>
            <a:off x="35766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39" name="Rectangle 51"/>
          <p:cNvSpPr>
            <a:spLocks noChangeArrowheads="1"/>
          </p:cNvSpPr>
          <p:nvPr/>
        </p:nvSpPr>
        <p:spPr bwMode="auto">
          <a:xfrm>
            <a:off x="37925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0" name="Rectangle 52"/>
          <p:cNvSpPr>
            <a:spLocks noChangeArrowheads="1"/>
          </p:cNvSpPr>
          <p:nvPr/>
        </p:nvSpPr>
        <p:spPr bwMode="auto">
          <a:xfrm>
            <a:off x="4008438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4225925" y="44386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2" name="Rectangle 54"/>
          <p:cNvSpPr>
            <a:spLocks noChangeArrowheads="1"/>
          </p:cNvSpPr>
          <p:nvPr/>
        </p:nvSpPr>
        <p:spPr bwMode="auto">
          <a:xfrm>
            <a:off x="246538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3" name="Rectangle 55"/>
          <p:cNvSpPr>
            <a:spLocks noChangeArrowheads="1"/>
          </p:cNvSpPr>
          <p:nvPr/>
        </p:nvSpPr>
        <p:spPr bwMode="auto">
          <a:xfrm>
            <a:off x="268128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4" name="Rectangle 56"/>
          <p:cNvSpPr>
            <a:spLocks noChangeArrowheads="1"/>
          </p:cNvSpPr>
          <p:nvPr/>
        </p:nvSpPr>
        <p:spPr bwMode="auto">
          <a:xfrm>
            <a:off x="2911475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5" name="Rectangle 57"/>
          <p:cNvSpPr>
            <a:spLocks noChangeArrowheads="1"/>
          </p:cNvSpPr>
          <p:nvPr/>
        </p:nvSpPr>
        <p:spPr bwMode="auto">
          <a:xfrm>
            <a:off x="3128963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6" name="Rectangle 58"/>
          <p:cNvSpPr>
            <a:spLocks noChangeArrowheads="1"/>
          </p:cNvSpPr>
          <p:nvPr/>
        </p:nvSpPr>
        <p:spPr bwMode="auto">
          <a:xfrm>
            <a:off x="3344863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7" name="Rectangle 59"/>
          <p:cNvSpPr>
            <a:spLocks noChangeArrowheads="1"/>
          </p:cNvSpPr>
          <p:nvPr/>
        </p:nvSpPr>
        <p:spPr bwMode="auto">
          <a:xfrm>
            <a:off x="35766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8" name="Rectangle 60"/>
          <p:cNvSpPr>
            <a:spLocks noChangeArrowheads="1"/>
          </p:cNvSpPr>
          <p:nvPr/>
        </p:nvSpPr>
        <p:spPr bwMode="auto">
          <a:xfrm>
            <a:off x="37925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49" name="Rectangle 61"/>
          <p:cNvSpPr>
            <a:spLocks noChangeArrowheads="1"/>
          </p:cNvSpPr>
          <p:nvPr/>
        </p:nvSpPr>
        <p:spPr bwMode="auto">
          <a:xfrm>
            <a:off x="4008438" y="461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0" name="Line 62"/>
          <p:cNvSpPr>
            <a:spLocks noChangeShapeType="1"/>
          </p:cNvSpPr>
          <p:nvPr/>
        </p:nvSpPr>
        <p:spPr bwMode="auto">
          <a:xfrm>
            <a:off x="2392363" y="4814888"/>
            <a:ext cx="30607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51" name="Rectangle 63"/>
          <p:cNvSpPr>
            <a:spLocks noChangeArrowheads="1"/>
          </p:cNvSpPr>
          <p:nvPr/>
        </p:nvSpPr>
        <p:spPr bwMode="auto">
          <a:xfrm>
            <a:off x="53371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2" name="Rectangle 64"/>
          <p:cNvSpPr>
            <a:spLocks noChangeArrowheads="1"/>
          </p:cNvSpPr>
          <p:nvPr/>
        </p:nvSpPr>
        <p:spPr bwMode="auto">
          <a:xfrm>
            <a:off x="51212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3" name="Rectangle 65"/>
          <p:cNvSpPr>
            <a:spLocks noChangeArrowheads="1"/>
          </p:cNvSpPr>
          <p:nvPr/>
        </p:nvSpPr>
        <p:spPr bwMode="auto">
          <a:xfrm>
            <a:off x="4889500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4" name="Rectangle 66"/>
          <p:cNvSpPr>
            <a:spLocks noChangeArrowheads="1"/>
          </p:cNvSpPr>
          <p:nvPr/>
        </p:nvSpPr>
        <p:spPr bwMode="auto">
          <a:xfrm>
            <a:off x="4673600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5" name="Rectangle 67"/>
          <p:cNvSpPr>
            <a:spLocks noChangeArrowheads="1"/>
          </p:cNvSpPr>
          <p:nvPr/>
        </p:nvSpPr>
        <p:spPr bwMode="auto">
          <a:xfrm>
            <a:off x="445611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6" name="Rectangle 68"/>
          <p:cNvSpPr>
            <a:spLocks noChangeArrowheads="1"/>
          </p:cNvSpPr>
          <p:nvPr/>
        </p:nvSpPr>
        <p:spPr bwMode="auto">
          <a:xfrm>
            <a:off x="422592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7" name="Rectangle 69"/>
          <p:cNvSpPr>
            <a:spLocks noChangeArrowheads="1"/>
          </p:cNvSpPr>
          <p:nvPr/>
        </p:nvSpPr>
        <p:spPr bwMode="auto">
          <a:xfrm>
            <a:off x="40084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8" name="Rectangle 70"/>
          <p:cNvSpPr>
            <a:spLocks noChangeArrowheads="1"/>
          </p:cNvSpPr>
          <p:nvPr/>
        </p:nvSpPr>
        <p:spPr bwMode="auto">
          <a:xfrm>
            <a:off x="37925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59" name="Rectangle 71"/>
          <p:cNvSpPr>
            <a:spLocks noChangeArrowheads="1"/>
          </p:cNvSpPr>
          <p:nvPr/>
        </p:nvSpPr>
        <p:spPr bwMode="auto">
          <a:xfrm>
            <a:off x="334486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0" name="Rectangle 72"/>
          <p:cNvSpPr>
            <a:spLocks noChangeArrowheads="1"/>
          </p:cNvSpPr>
          <p:nvPr/>
        </p:nvSpPr>
        <p:spPr bwMode="auto">
          <a:xfrm>
            <a:off x="3128963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1" name="Rectangle 73"/>
          <p:cNvSpPr>
            <a:spLocks noChangeArrowheads="1"/>
          </p:cNvSpPr>
          <p:nvPr/>
        </p:nvSpPr>
        <p:spPr bwMode="auto">
          <a:xfrm>
            <a:off x="2911475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2" name="Rectangle 74"/>
          <p:cNvSpPr>
            <a:spLocks noChangeArrowheads="1"/>
          </p:cNvSpPr>
          <p:nvPr/>
        </p:nvSpPr>
        <p:spPr bwMode="auto">
          <a:xfrm>
            <a:off x="268128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3" name="Rectangle 75"/>
          <p:cNvSpPr>
            <a:spLocks noChangeArrowheads="1"/>
          </p:cNvSpPr>
          <p:nvPr/>
        </p:nvSpPr>
        <p:spPr bwMode="auto">
          <a:xfrm>
            <a:off x="246538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4" name="Rectangle 76"/>
          <p:cNvSpPr>
            <a:spLocks noChangeArrowheads="1"/>
          </p:cNvSpPr>
          <p:nvPr/>
        </p:nvSpPr>
        <p:spPr bwMode="auto">
          <a:xfrm>
            <a:off x="3576638" y="48434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5" name="Rectangle 77"/>
          <p:cNvSpPr>
            <a:spLocks noChangeArrowheads="1"/>
          </p:cNvSpPr>
          <p:nvPr/>
        </p:nvSpPr>
        <p:spPr bwMode="auto">
          <a:xfrm>
            <a:off x="5784850" y="3659188"/>
            <a:ext cx="13271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2's complement of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6" name="Rectangle 78"/>
          <p:cNvSpPr>
            <a:spLocks noChangeArrowheads="1"/>
          </p:cNvSpPr>
          <p:nvPr/>
        </p:nvSpPr>
        <p:spPr bwMode="auto">
          <a:xfrm>
            <a:off x="5799138" y="3817938"/>
            <a:ext cx="1227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the multiplicand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7" name="Rectangle 79"/>
          <p:cNvSpPr>
            <a:spLocks noChangeArrowheads="1"/>
          </p:cNvSpPr>
          <p:nvPr/>
        </p:nvSpPr>
        <p:spPr bwMode="auto">
          <a:xfrm>
            <a:off x="5337175" y="3341688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68" name="Line 80"/>
          <p:cNvSpPr>
            <a:spLocks noChangeShapeType="1"/>
          </p:cNvSpPr>
          <p:nvPr/>
        </p:nvSpPr>
        <p:spPr bwMode="auto">
          <a:xfrm>
            <a:off x="3951288" y="3530600"/>
            <a:ext cx="15017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69" name="Rectangle 81"/>
          <p:cNvSpPr>
            <a:spLocks noChangeArrowheads="1"/>
          </p:cNvSpPr>
          <p:nvPr/>
        </p:nvSpPr>
        <p:spPr bwMode="auto">
          <a:xfrm>
            <a:off x="5121275" y="315436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0" name="Rectangle 82"/>
          <p:cNvSpPr>
            <a:spLocks noChangeArrowheads="1"/>
          </p:cNvSpPr>
          <p:nvPr/>
        </p:nvSpPr>
        <p:spPr bwMode="auto">
          <a:xfrm>
            <a:off x="4673600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1" name="Rectangle 83"/>
          <p:cNvSpPr>
            <a:spLocks noChangeArrowheads="1"/>
          </p:cNvSpPr>
          <p:nvPr/>
        </p:nvSpPr>
        <p:spPr bwMode="auto">
          <a:xfrm>
            <a:off x="445611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2" name="Freeform 84"/>
          <p:cNvSpPr>
            <a:spLocks/>
          </p:cNvSpPr>
          <p:nvPr/>
        </p:nvSpPr>
        <p:spPr bwMode="auto">
          <a:xfrm>
            <a:off x="5294313" y="3817938"/>
            <a:ext cx="85725" cy="44450"/>
          </a:xfrm>
          <a:custGeom>
            <a:avLst/>
            <a:gdLst>
              <a:gd name="T0" fmla="*/ 6 w 6"/>
              <a:gd name="T1" fmla="*/ 0 h 3"/>
              <a:gd name="T2" fmla="*/ 0 w 6"/>
              <a:gd name="T3" fmla="*/ 1 h 3"/>
              <a:gd name="T4" fmla="*/ 6 w 6"/>
              <a:gd name="T5" fmla="*/ 3 h 3"/>
              <a:gd name="T6" fmla="*/ 6 w 6"/>
              <a:gd name="T7" fmla="*/ 1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1"/>
                </a:lnTo>
                <a:lnTo>
                  <a:pt x="6" y="3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73" name="Freeform 85"/>
          <p:cNvSpPr>
            <a:spLocks/>
          </p:cNvSpPr>
          <p:nvPr/>
        </p:nvSpPr>
        <p:spPr bwMode="auto">
          <a:xfrm>
            <a:off x="5294313" y="3817938"/>
            <a:ext cx="85725" cy="44450"/>
          </a:xfrm>
          <a:custGeom>
            <a:avLst/>
            <a:gdLst>
              <a:gd name="T0" fmla="*/ 54 w 54"/>
              <a:gd name="T1" fmla="*/ 0 h 28"/>
              <a:gd name="T2" fmla="*/ 0 w 54"/>
              <a:gd name="T3" fmla="*/ 10 h 28"/>
              <a:gd name="T4" fmla="*/ 54 w 54"/>
              <a:gd name="T5" fmla="*/ 28 h 28"/>
              <a:gd name="T6" fmla="*/ 54 w 54"/>
              <a:gd name="T7" fmla="*/ 10 h 28"/>
              <a:gd name="T8" fmla="*/ 54 w 54"/>
              <a:gd name="T9" fmla="*/ 0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28"/>
              <a:gd name="T17" fmla="*/ 54 w 54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28">
                <a:moveTo>
                  <a:pt x="54" y="0"/>
                </a:moveTo>
                <a:lnTo>
                  <a:pt x="0" y="10"/>
                </a:lnTo>
                <a:lnTo>
                  <a:pt x="54" y="28"/>
                </a:lnTo>
                <a:lnTo>
                  <a:pt x="54" y="10"/>
                </a:lnTo>
                <a:lnTo>
                  <a:pt x="5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74" name="Line 86"/>
          <p:cNvSpPr>
            <a:spLocks noChangeShapeType="1"/>
          </p:cNvSpPr>
          <p:nvPr/>
        </p:nvSpPr>
        <p:spPr bwMode="auto">
          <a:xfrm>
            <a:off x="5380038" y="3833813"/>
            <a:ext cx="33178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75" name="Rectangle 87"/>
          <p:cNvSpPr>
            <a:spLocks noChangeArrowheads="1"/>
          </p:cNvSpPr>
          <p:nvPr/>
        </p:nvSpPr>
        <p:spPr bwMode="auto">
          <a:xfrm>
            <a:off x="4225925" y="332740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6" name="Rectangle 88"/>
          <p:cNvSpPr>
            <a:spLocks noChangeArrowheads="1"/>
          </p:cNvSpPr>
          <p:nvPr/>
        </p:nvSpPr>
        <p:spPr bwMode="auto">
          <a:xfrm>
            <a:off x="4124325" y="3327400"/>
            <a:ext cx="173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7" name="Rectangle 89"/>
          <p:cNvSpPr>
            <a:spLocks noChangeArrowheads="1"/>
          </p:cNvSpPr>
          <p:nvPr/>
        </p:nvSpPr>
        <p:spPr bwMode="auto">
          <a:xfrm>
            <a:off x="5105400" y="332740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8" name="Rectangle 90"/>
          <p:cNvSpPr>
            <a:spLocks noChangeArrowheads="1"/>
          </p:cNvSpPr>
          <p:nvPr/>
        </p:nvSpPr>
        <p:spPr bwMode="auto">
          <a:xfrm>
            <a:off x="5019675" y="3327400"/>
            <a:ext cx="1158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79" name="Rectangle 91"/>
          <p:cNvSpPr>
            <a:spLocks noChangeArrowheads="1"/>
          </p:cNvSpPr>
          <p:nvPr/>
        </p:nvSpPr>
        <p:spPr bwMode="auto">
          <a:xfrm>
            <a:off x="268128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0" name="Rectangle 92"/>
          <p:cNvSpPr>
            <a:spLocks noChangeArrowheads="1"/>
          </p:cNvSpPr>
          <p:nvPr/>
        </p:nvSpPr>
        <p:spPr bwMode="auto">
          <a:xfrm>
            <a:off x="268128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1" name="Rectangle 93"/>
          <p:cNvSpPr>
            <a:spLocks noChangeArrowheads="1"/>
          </p:cNvSpPr>
          <p:nvPr/>
        </p:nvSpPr>
        <p:spPr bwMode="auto">
          <a:xfrm>
            <a:off x="268128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2" name="Rectangle 94"/>
          <p:cNvSpPr>
            <a:spLocks noChangeArrowheads="1"/>
          </p:cNvSpPr>
          <p:nvPr/>
        </p:nvSpPr>
        <p:spPr bwMode="auto">
          <a:xfrm>
            <a:off x="2911475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3" name="Rectangle 95"/>
          <p:cNvSpPr>
            <a:spLocks noChangeArrowheads="1"/>
          </p:cNvSpPr>
          <p:nvPr/>
        </p:nvSpPr>
        <p:spPr bwMode="auto">
          <a:xfrm>
            <a:off x="312896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4" name="Rectangle 96"/>
          <p:cNvSpPr>
            <a:spLocks noChangeArrowheads="1"/>
          </p:cNvSpPr>
          <p:nvPr/>
        </p:nvSpPr>
        <p:spPr bwMode="auto">
          <a:xfrm>
            <a:off x="334486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5" name="Rectangle 97"/>
          <p:cNvSpPr>
            <a:spLocks noChangeArrowheads="1"/>
          </p:cNvSpPr>
          <p:nvPr/>
        </p:nvSpPr>
        <p:spPr bwMode="auto">
          <a:xfrm>
            <a:off x="35766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6" name="Rectangle 98"/>
          <p:cNvSpPr>
            <a:spLocks noChangeArrowheads="1"/>
          </p:cNvSpPr>
          <p:nvPr/>
        </p:nvSpPr>
        <p:spPr bwMode="auto">
          <a:xfrm>
            <a:off x="37925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7" name="Rectangle 99"/>
          <p:cNvSpPr>
            <a:spLocks noChangeArrowheads="1"/>
          </p:cNvSpPr>
          <p:nvPr/>
        </p:nvSpPr>
        <p:spPr bwMode="auto">
          <a:xfrm>
            <a:off x="4008438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8" name="Rectangle 100"/>
          <p:cNvSpPr>
            <a:spLocks noChangeArrowheads="1"/>
          </p:cNvSpPr>
          <p:nvPr/>
        </p:nvSpPr>
        <p:spPr bwMode="auto">
          <a:xfrm>
            <a:off x="4225925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89" name="Rectangle 101"/>
          <p:cNvSpPr>
            <a:spLocks noChangeArrowheads="1"/>
          </p:cNvSpPr>
          <p:nvPr/>
        </p:nvSpPr>
        <p:spPr bwMode="auto">
          <a:xfrm>
            <a:off x="4456113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0" name="Rectangle 102"/>
          <p:cNvSpPr>
            <a:spLocks noChangeArrowheads="1"/>
          </p:cNvSpPr>
          <p:nvPr/>
        </p:nvSpPr>
        <p:spPr bwMode="auto">
          <a:xfrm>
            <a:off x="4673600" y="3905250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1" name="Rectangle 103"/>
          <p:cNvSpPr>
            <a:spLocks noChangeArrowheads="1"/>
          </p:cNvSpPr>
          <p:nvPr/>
        </p:nvSpPr>
        <p:spPr bwMode="auto">
          <a:xfrm>
            <a:off x="2911475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2" name="Rectangle 104"/>
          <p:cNvSpPr>
            <a:spLocks noChangeArrowheads="1"/>
          </p:cNvSpPr>
          <p:nvPr/>
        </p:nvSpPr>
        <p:spPr bwMode="auto">
          <a:xfrm>
            <a:off x="312896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3" name="Rectangle 105"/>
          <p:cNvSpPr>
            <a:spLocks noChangeArrowheads="1"/>
          </p:cNvSpPr>
          <p:nvPr/>
        </p:nvSpPr>
        <p:spPr bwMode="auto">
          <a:xfrm>
            <a:off x="334486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4" name="Rectangle 106"/>
          <p:cNvSpPr>
            <a:spLocks noChangeArrowheads="1"/>
          </p:cNvSpPr>
          <p:nvPr/>
        </p:nvSpPr>
        <p:spPr bwMode="auto">
          <a:xfrm>
            <a:off x="35766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5" name="Rectangle 107"/>
          <p:cNvSpPr>
            <a:spLocks noChangeArrowheads="1"/>
          </p:cNvSpPr>
          <p:nvPr/>
        </p:nvSpPr>
        <p:spPr bwMode="auto">
          <a:xfrm>
            <a:off x="37925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6" name="Rectangle 108"/>
          <p:cNvSpPr>
            <a:spLocks noChangeArrowheads="1"/>
          </p:cNvSpPr>
          <p:nvPr/>
        </p:nvSpPr>
        <p:spPr bwMode="auto">
          <a:xfrm>
            <a:off x="4008438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7" name="Rectangle 109"/>
          <p:cNvSpPr>
            <a:spLocks noChangeArrowheads="1"/>
          </p:cNvSpPr>
          <p:nvPr/>
        </p:nvSpPr>
        <p:spPr bwMode="auto">
          <a:xfrm>
            <a:off x="4225925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8" name="Rectangle 110"/>
          <p:cNvSpPr>
            <a:spLocks noChangeArrowheads="1"/>
          </p:cNvSpPr>
          <p:nvPr/>
        </p:nvSpPr>
        <p:spPr bwMode="auto">
          <a:xfrm>
            <a:off x="4456113" y="4092575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199" name="Rectangle 111"/>
          <p:cNvSpPr>
            <a:spLocks noChangeArrowheads="1"/>
          </p:cNvSpPr>
          <p:nvPr/>
        </p:nvSpPr>
        <p:spPr bwMode="auto">
          <a:xfrm>
            <a:off x="2911475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0" name="Rectangle 112"/>
          <p:cNvSpPr>
            <a:spLocks noChangeArrowheads="1"/>
          </p:cNvSpPr>
          <p:nvPr/>
        </p:nvSpPr>
        <p:spPr bwMode="auto">
          <a:xfrm>
            <a:off x="312896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1" name="Rectangle 113"/>
          <p:cNvSpPr>
            <a:spLocks noChangeArrowheads="1"/>
          </p:cNvSpPr>
          <p:nvPr/>
        </p:nvSpPr>
        <p:spPr bwMode="auto">
          <a:xfrm>
            <a:off x="3344863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2" name="Rectangle 114"/>
          <p:cNvSpPr>
            <a:spLocks noChangeArrowheads="1"/>
          </p:cNvSpPr>
          <p:nvPr/>
        </p:nvSpPr>
        <p:spPr bwMode="auto">
          <a:xfrm>
            <a:off x="35766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3" name="Rectangle 115"/>
          <p:cNvSpPr>
            <a:spLocks noChangeArrowheads="1"/>
          </p:cNvSpPr>
          <p:nvPr/>
        </p:nvSpPr>
        <p:spPr bwMode="auto">
          <a:xfrm>
            <a:off x="37925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4" name="Rectangle 116"/>
          <p:cNvSpPr>
            <a:spLocks noChangeArrowheads="1"/>
          </p:cNvSpPr>
          <p:nvPr/>
        </p:nvSpPr>
        <p:spPr bwMode="auto">
          <a:xfrm>
            <a:off x="4008438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9205" name="Rectangle 117"/>
          <p:cNvSpPr>
            <a:spLocks noChangeArrowheads="1"/>
          </p:cNvSpPr>
          <p:nvPr/>
        </p:nvSpPr>
        <p:spPr bwMode="auto">
          <a:xfrm>
            <a:off x="4225925" y="4265613"/>
            <a:ext cx="1587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4" grpId="0"/>
      <p:bldP spid="89095" grpId="0"/>
      <p:bldP spid="89096" grpId="0"/>
      <p:bldP spid="89097" grpId="0"/>
      <p:bldP spid="89098" grpId="0"/>
      <p:bldP spid="89099" grpId="0"/>
      <p:bldP spid="89100" grpId="0"/>
      <p:bldP spid="89101" grpId="0"/>
      <p:bldP spid="89102" grpId="0"/>
      <p:bldP spid="89103" grpId="0"/>
      <p:bldP spid="89104" grpId="0"/>
      <p:bldP spid="89105" grpId="0"/>
      <p:bldP spid="89106" grpId="0"/>
      <p:bldP spid="89107" grpId="0"/>
      <p:bldP spid="89108" grpId="0"/>
      <p:bldP spid="89109" grpId="0"/>
      <p:bldP spid="89110" grpId="0"/>
      <p:bldP spid="89111" grpId="0"/>
      <p:bldP spid="89112" grpId="0"/>
      <p:bldP spid="89113" grpId="0"/>
      <p:bldP spid="89114" grpId="0"/>
      <p:bldP spid="89115" grpId="0"/>
      <p:bldP spid="89116" grpId="0"/>
      <p:bldP spid="89117" grpId="0"/>
      <p:bldP spid="89118" grpId="0"/>
      <p:bldP spid="89119" grpId="0"/>
      <p:bldP spid="89120" grpId="0"/>
      <p:bldP spid="89121" grpId="0"/>
      <p:bldP spid="89122" grpId="0"/>
      <p:bldP spid="89123" grpId="0"/>
      <p:bldP spid="89124" grpId="0"/>
      <p:bldP spid="89125" grpId="0"/>
      <p:bldP spid="89126" grpId="0"/>
      <p:bldP spid="89127" grpId="0"/>
      <p:bldP spid="89128" grpId="0"/>
      <p:bldP spid="89129" grpId="0"/>
      <p:bldP spid="89130" grpId="0"/>
      <p:bldP spid="89131" grpId="0"/>
      <p:bldP spid="89132" grpId="0"/>
      <p:bldP spid="89133" grpId="0"/>
      <p:bldP spid="89134" grpId="0"/>
      <p:bldP spid="89135" grpId="0"/>
      <p:bldP spid="89136" grpId="0"/>
      <p:bldP spid="89137" grpId="0"/>
      <p:bldP spid="89138" grpId="0"/>
      <p:bldP spid="89139" grpId="0"/>
      <p:bldP spid="89140" grpId="0"/>
      <p:bldP spid="89141" grpId="0"/>
      <p:bldP spid="89142" grpId="0"/>
      <p:bldP spid="89143" grpId="0"/>
      <p:bldP spid="89144" grpId="0"/>
      <p:bldP spid="89145" grpId="0"/>
      <p:bldP spid="89146" grpId="0"/>
      <p:bldP spid="89147" grpId="0"/>
      <p:bldP spid="89148" grpId="0"/>
      <p:bldP spid="89149" grpId="0"/>
      <p:bldP spid="89150" grpId="0" animBg="1"/>
      <p:bldP spid="89151" grpId="0"/>
      <p:bldP spid="89152" grpId="0"/>
      <p:bldP spid="89153" grpId="0"/>
      <p:bldP spid="89154" grpId="0"/>
      <p:bldP spid="89155" grpId="0"/>
      <p:bldP spid="89156" grpId="0"/>
      <p:bldP spid="89157" grpId="0"/>
      <p:bldP spid="89158" grpId="0"/>
      <p:bldP spid="89159" grpId="0"/>
      <p:bldP spid="89160" grpId="0"/>
      <p:bldP spid="89161" grpId="0"/>
      <p:bldP spid="89162" grpId="0"/>
      <p:bldP spid="89163" grpId="0"/>
      <p:bldP spid="89164" grpId="0"/>
      <p:bldP spid="89165" grpId="0"/>
      <p:bldP spid="89166" grpId="0"/>
      <p:bldP spid="89167" grpId="0"/>
      <p:bldP spid="89168" grpId="0" animBg="1"/>
      <p:bldP spid="89169" grpId="0"/>
      <p:bldP spid="89170" grpId="0"/>
      <p:bldP spid="89171" grpId="0"/>
      <p:bldP spid="89172" grpId="0" animBg="1"/>
      <p:bldP spid="89173" grpId="0" animBg="1"/>
      <p:bldP spid="89174" grpId="0" animBg="1"/>
      <p:bldP spid="89175" grpId="0"/>
      <p:bldP spid="89176" grpId="0"/>
      <p:bldP spid="89177" grpId="0"/>
      <p:bldP spid="89178" grpId="0"/>
      <p:bldP spid="89179" grpId="0"/>
      <p:bldP spid="89180" grpId="0"/>
      <p:bldP spid="89181" grpId="0"/>
      <p:bldP spid="89182" grpId="0"/>
      <p:bldP spid="89183" grpId="0"/>
      <p:bldP spid="89184" grpId="0"/>
      <p:bldP spid="89185" grpId="0"/>
      <p:bldP spid="89186" grpId="0"/>
      <p:bldP spid="89187" grpId="0"/>
      <p:bldP spid="89188" grpId="0"/>
      <p:bldP spid="89189" grpId="0"/>
      <p:bldP spid="89190" grpId="0"/>
      <p:bldP spid="89191" grpId="0"/>
      <p:bldP spid="89192" grpId="0"/>
      <p:bldP spid="89193" grpId="0"/>
      <p:bldP spid="89194" grpId="0"/>
      <p:bldP spid="89195" grpId="0"/>
      <p:bldP spid="89196" grpId="0"/>
      <p:bldP spid="89197" grpId="0"/>
      <p:bldP spid="89198" grpId="0"/>
      <p:bldP spid="89199" grpId="0"/>
      <p:bldP spid="89200" grpId="0"/>
      <p:bldP spid="89201" grpId="0"/>
      <p:bldP spid="89202" grpId="0"/>
      <p:bldP spid="89203" grpId="0"/>
      <p:bldP spid="89204" grpId="0"/>
      <p:bldP spid="8920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smtClean="0">
                <a:ea typeface="SimSun" pitchFamily="2" charset="-122"/>
              </a:rPr>
              <a:t>In general, in the Booth scheme, -1 times the shifted multiplicand is selected when moving from 0 to 1, and +1 times the shifted multiplicand is selected when moving from 1 to 0, as the multiplier is scanned from right to left.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2743200" y="4572000"/>
            <a:ext cx="30400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recoding of a multiplier.</a:t>
            </a:r>
            <a:endParaRPr lang="en-CA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70246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671195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638175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06742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7546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542448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4" name="Rectangle 11"/>
          <p:cNvSpPr>
            <a:spLocks noChangeArrowheads="1"/>
          </p:cNvSpPr>
          <p:nvPr/>
        </p:nvSpPr>
        <p:spPr bwMode="auto">
          <a:xfrm>
            <a:off x="511016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5" name="Rectangle 12"/>
          <p:cNvSpPr>
            <a:spLocks noChangeArrowheads="1"/>
          </p:cNvSpPr>
          <p:nvPr/>
        </p:nvSpPr>
        <p:spPr bwMode="auto">
          <a:xfrm>
            <a:off x="477996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6" name="Rectangle 13"/>
          <p:cNvSpPr>
            <a:spLocks noChangeArrowheads="1"/>
          </p:cNvSpPr>
          <p:nvPr/>
        </p:nvSpPr>
        <p:spPr bwMode="auto">
          <a:xfrm>
            <a:off x="446722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7" name="Rectangle 14"/>
          <p:cNvSpPr>
            <a:spLocks noChangeArrowheads="1"/>
          </p:cNvSpPr>
          <p:nvPr/>
        </p:nvSpPr>
        <p:spPr bwMode="auto">
          <a:xfrm>
            <a:off x="41179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8" name="Rectangle 15"/>
          <p:cNvSpPr>
            <a:spLocks noChangeArrowheads="1"/>
          </p:cNvSpPr>
          <p:nvPr/>
        </p:nvSpPr>
        <p:spPr bwMode="auto">
          <a:xfrm>
            <a:off x="38052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39" name="Rectangle 16"/>
          <p:cNvSpPr>
            <a:spLocks noChangeArrowheads="1"/>
          </p:cNvSpPr>
          <p:nvPr/>
        </p:nvSpPr>
        <p:spPr bwMode="auto">
          <a:xfrm>
            <a:off x="34750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0" name="Rectangle 17"/>
          <p:cNvSpPr>
            <a:spLocks noChangeArrowheads="1"/>
          </p:cNvSpPr>
          <p:nvPr/>
        </p:nvSpPr>
        <p:spPr bwMode="auto">
          <a:xfrm>
            <a:off x="3162300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1" name="Rectangle 18"/>
          <p:cNvSpPr>
            <a:spLocks noChangeArrowheads="1"/>
          </p:cNvSpPr>
          <p:nvPr/>
        </p:nvSpPr>
        <p:spPr bwMode="auto">
          <a:xfrm>
            <a:off x="28479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2" name="Rectangle 19"/>
          <p:cNvSpPr>
            <a:spLocks noChangeArrowheads="1"/>
          </p:cNvSpPr>
          <p:nvPr/>
        </p:nvSpPr>
        <p:spPr bwMode="auto">
          <a:xfrm>
            <a:off x="2517775" y="31464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3" name="Rectangle 20"/>
          <p:cNvSpPr>
            <a:spLocks noChangeArrowheads="1"/>
          </p:cNvSpPr>
          <p:nvPr/>
        </p:nvSpPr>
        <p:spPr bwMode="auto">
          <a:xfrm>
            <a:off x="2205038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4" name="Rectangle 21"/>
          <p:cNvSpPr>
            <a:spLocks noChangeArrowheads="1"/>
          </p:cNvSpPr>
          <p:nvPr/>
        </p:nvSpPr>
        <p:spPr bwMode="auto">
          <a:xfrm>
            <a:off x="189071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5" name="Rectangle 22"/>
          <p:cNvSpPr>
            <a:spLocks noChangeArrowheads="1"/>
          </p:cNvSpPr>
          <p:nvPr/>
        </p:nvSpPr>
        <p:spPr bwMode="auto">
          <a:xfrm>
            <a:off x="1560513" y="314642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6" name="Rectangle 23"/>
          <p:cNvSpPr>
            <a:spLocks noChangeArrowheads="1"/>
          </p:cNvSpPr>
          <p:nvPr/>
        </p:nvSpPr>
        <p:spPr bwMode="auto">
          <a:xfrm>
            <a:off x="7024688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7" name="Rectangle 24"/>
          <p:cNvSpPr>
            <a:spLocks noChangeArrowheads="1"/>
          </p:cNvSpPr>
          <p:nvPr/>
        </p:nvSpPr>
        <p:spPr bwMode="auto">
          <a:xfrm>
            <a:off x="6711950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8" name="Rectangle 25"/>
          <p:cNvSpPr>
            <a:spLocks noChangeArrowheads="1"/>
          </p:cNvSpPr>
          <p:nvPr/>
        </p:nvSpPr>
        <p:spPr bwMode="auto">
          <a:xfrm>
            <a:off x="606742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49" name="Rectangle 26"/>
          <p:cNvSpPr>
            <a:spLocks noChangeArrowheads="1"/>
          </p:cNvSpPr>
          <p:nvPr/>
        </p:nvSpPr>
        <p:spPr bwMode="auto">
          <a:xfrm>
            <a:off x="446722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0" name="Rectangle 27"/>
          <p:cNvSpPr>
            <a:spLocks noChangeArrowheads="1"/>
          </p:cNvSpPr>
          <p:nvPr/>
        </p:nvSpPr>
        <p:spPr bwMode="auto">
          <a:xfrm>
            <a:off x="411797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1" name="Rectangle 28"/>
          <p:cNvSpPr>
            <a:spLocks noChangeArrowheads="1"/>
          </p:cNvSpPr>
          <p:nvPr/>
        </p:nvSpPr>
        <p:spPr bwMode="auto">
          <a:xfrm>
            <a:off x="3475038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2" name="Rectangle 29"/>
          <p:cNvSpPr>
            <a:spLocks noChangeArrowheads="1"/>
          </p:cNvSpPr>
          <p:nvPr/>
        </p:nvSpPr>
        <p:spPr bwMode="auto">
          <a:xfrm>
            <a:off x="2847975" y="376237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3" name="Rectangle 30"/>
          <p:cNvSpPr>
            <a:spLocks noChangeArrowheads="1"/>
          </p:cNvSpPr>
          <p:nvPr/>
        </p:nvSpPr>
        <p:spPr bwMode="auto">
          <a:xfrm>
            <a:off x="1560513" y="3762375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4" name="Rectangle 31"/>
          <p:cNvSpPr>
            <a:spLocks noChangeArrowheads="1"/>
          </p:cNvSpPr>
          <p:nvPr/>
        </p:nvSpPr>
        <p:spPr bwMode="auto">
          <a:xfrm>
            <a:off x="575468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5" name="Rectangle 32"/>
          <p:cNvSpPr>
            <a:spLocks noChangeArrowheads="1"/>
          </p:cNvSpPr>
          <p:nvPr/>
        </p:nvSpPr>
        <p:spPr bwMode="auto">
          <a:xfrm>
            <a:off x="5614988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6" name="Rectangle 33"/>
          <p:cNvSpPr>
            <a:spLocks noChangeArrowheads="1"/>
          </p:cNvSpPr>
          <p:nvPr/>
        </p:nvSpPr>
        <p:spPr bwMode="auto">
          <a:xfrm>
            <a:off x="639921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7" name="Rectangle 34"/>
          <p:cNvSpPr>
            <a:spLocks noChangeArrowheads="1"/>
          </p:cNvSpPr>
          <p:nvPr/>
        </p:nvSpPr>
        <p:spPr bwMode="auto">
          <a:xfrm>
            <a:off x="6276975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8" name="Rectangle 35"/>
          <p:cNvSpPr>
            <a:spLocks noChangeArrowheads="1"/>
          </p:cNvSpPr>
          <p:nvPr/>
        </p:nvSpPr>
        <p:spPr bwMode="auto">
          <a:xfrm>
            <a:off x="5441950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59" name="Rectangle 36"/>
          <p:cNvSpPr>
            <a:spLocks noChangeArrowheads="1"/>
          </p:cNvSpPr>
          <p:nvPr/>
        </p:nvSpPr>
        <p:spPr bwMode="auto">
          <a:xfrm>
            <a:off x="5319713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0" name="Rectangle 37"/>
          <p:cNvSpPr>
            <a:spLocks noChangeArrowheads="1"/>
          </p:cNvSpPr>
          <p:nvPr/>
        </p:nvSpPr>
        <p:spPr bwMode="auto">
          <a:xfrm>
            <a:off x="511016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1" name="Rectangle 38"/>
          <p:cNvSpPr>
            <a:spLocks noChangeArrowheads="1"/>
          </p:cNvSpPr>
          <p:nvPr/>
        </p:nvSpPr>
        <p:spPr bwMode="auto">
          <a:xfrm>
            <a:off x="4989513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2" name="Rectangle 39"/>
          <p:cNvSpPr>
            <a:spLocks noChangeArrowheads="1"/>
          </p:cNvSpPr>
          <p:nvPr/>
        </p:nvSpPr>
        <p:spPr bwMode="auto">
          <a:xfrm>
            <a:off x="4797425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3" name="Rectangle 40"/>
          <p:cNvSpPr>
            <a:spLocks noChangeArrowheads="1"/>
          </p:cNvSpPr>
          <p:nvPr/>
        </p:nvSpPr>
        <p:spPr bwMode="auto">
          <a:xfrm>
            <a:off x="4675188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4" name="Rectangle 41"/>
          <p:cNvSpPr>
            <a:spLocks noChangeArrowheads="1"/>
          </p:cNvSpPr>
          <p:nvPr/>
        </p:nvSpPr>
        <p:spPr bwMode="auto">
          <a:xfrm>
            <a:off x="38052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5" name="Rectangle 42"/>
          <p:cNvSpPr>
            <a:spLocks noChangeArrowheads="1"/>
          </p:cNvSpPr>
          <p:nvPr/>
        </p:nvSpPr>
        <p:spPr bwMode="auto">
          <a:xfrm>
            <a:off x="3683000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6" name="Rectangle 43"/>
          <p:cNvSpPr>
            <a:spLocks noChangeArrowheads="1"/>
          </p:cNvSpPr>
          <p:nvPr/>
        </p:nvSpPr>
        <p:spPr bwMode="auto">
          <a:xfrm>
            <a:off x="3178175" y="3763963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7" name="Rectangle 44"/>
          <p:cNvSpPr>
            <a:spLocks noChangeArrowheads="1"/>
          </p:cNvSpPr>
          <p:nvPr/>
        </p:nvSpPr>
        <p:spPr bwMode="auto">
          <a:xfrm>
            <a:off x="3057525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8" name="Rectangle 45"/>
          <p:cNvSpPr>
            <a:spLocks noChangeArrowheads="1"/>
          </p:cNvSpPr>
          <p:nvPr/>
        </p:nvSpPr>
        <p:spPr bwMode="auto">
          <a:xfrm>
            <a:off x="25352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69" name="Rectangle 46"/>
          <p:cNvSpPr>
            <a:spLocks noChangeArrowheads="1"/>
          </p:cNvSpPr>
          <p:nvPr/>
        </p:nvSpPr>
        <p:spPr bwMode="auto">
          <a:xfrm>
            <a:off x="2395538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0" name="Rectangle 47"/>
          <p:cNvSpPr>
            <a:spLocks noChangeArrowheads="1"/>
          </p:cNvSpPr>
          <p:nvPr/>
        </p:nvSpPr>
        <p:spPr bwMode="auto">
          <a:xfrm>
            <a:off x="2205038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1" name="Rectangle 48"/>
          <p:cNvSpPr>
            <a:spLocks noChangeArrowheads="1"/>
          </p:cNvSpPr>
          <p:nvPr/>
        </p:nvSpPr>
        <p:spPr bwMode="auto">
          <a:xfrm>
            <a:off x="2100263" y="3763963"/>
            <a:ext cx="508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2" name="Rectangle 49"/>
          <p:cNvSpPr>
            <a:spLocks noChangeArrowheads="1"/>
          </p:cNvSpPr>
          <p:nvPr/>
        </p:nvSpPr>
        <p:spPr bwMode="auto">
          <a:xfrm>
            <a:off x="1890713" y="3763963"/>
            <a:ext cx="841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3" name="Rectangle 50"/>
          <p:cNvSpPr>
            <a:spLocks noChangeArrowheads="1"/>
          </p:cNvSpPr>
          <p:nvPr/>
        </p:nvSpPr>
        <p:spPr bwMode="auto">
          <a:xfrm>
            <a:off x="1752600" y="3763963"/>
            <a:ext cx="88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2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7874" name="Freeform 51"/>
          <p:cNvSpPr>
            <a:spLocks/>
          </p:cNvSpPr>
          <p:nvPr/>
        </p:nvSpPr>
        <p:spPr bwMode="auto">
          <a:xfrm>
            <a:off x="4205288" y="3424238"/>
            <a:ext cx="261937" cy="296862"/>
          </a:xfrm>
          <a:custGeom>
            <a:avLst/>
            <a:gdLst>
              <a:gd name="T0" fmla="*/ 11 w 15"/>
              <a:gd name="T1" fmla="*/ 0 h 17"/>
              <a:gd name="T2" fmla="*/ 11 w 15"/>
              <a:gd name="T3" fmla="*/ 10 h 17"/>
              <a:gd name="T4" fmla="*/ 15 w 15"/>
              <a:gd name="T5" fmla="*/ 10 h 17"/>
              <a:gd name="T6" fmla="*/ 7 w 15"/>
              <a:gd name="T7" fmla="*/ 17 h 17"/>
              <a:gd name="T8" fmla="*/ 0 w 15"/>
              <a:gd name="T9" fmla="*/ 10 h 17"/>
              <a:gd name="T10" fmla="*/ 4 w 15"/>
              <a:gd name="T11" fmla="*/ 10 h 17"/>
              <a:gd name="T12" fmla="*/ 4 w 15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7"/>
              <a:gd name="T23" fmla="*/ 15 w 1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7">
                <a:moveTo>
                  <a:pt x="11" y="0"/>
                </a:moveTo>
                <a:lnTo>
                  <a:pt x="11" y="10"/>
                </a:lnTo>
                <a:lnTo>
                  <a:pt x="15" y="10"/>
                </a:lnTo>
                <a:lnTo>
                  <a:pt x="7" y="17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828800" y="5105400"/>
            <a:ext cx="41243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multiplication with a negative multiplier.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58482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533717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659606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432593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79" name="Rectangle 9"/>
          <p:cNvSpPr>
            <a:spLocks noChangeArrowheads="1"/>
          </p:cNvSpPr>
          <p:nvPr/>
        </p:nvSpPr>
        <p:spPr bwMode="auto">
          <a:xfrm>
            <a:off x="457358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4821238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1" name="Rectangle 11"/>
          <p:cNvSpPr>
            <a:spLocks noChangeArrowheads="1"/>
          </p:cNvSpPr>
          <p:nvPr/>
        </p:nvSpPr>
        <p:spPr bwMode="auto">
          <a:xfrm>
            <a:off x="508952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2" name="Rectangle 12"/>
          <p:cNvSpPr>
            <a:spLocks noChangeArrowheads="1"/>
          </p:cNvSpPr>
          <p:nvPr/>
        </p:nvSpPr>
        <p:spPr bwMode="auto">
          <a:xfrm>
            <a:off x="5832475" y="31845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3" name="Rectangle 13"/>
          <p:cNvSpPr>
            <a:spLocks noChangeArrowheads="1"/>
          </p:cNvSpPr>
          <p:nvPr/>
        </p:nvSpPr>
        <p:spPr bwMode="auto">
          <a:xfrm>
            <a:off x="6100763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4" name="Rectangle 14"/>
          <p:cNvSpPr>
            <a:spLocks noChangeArrowheads="1"/>
          </p:cNvSpPr>
          <p:nvPr/>
        </p:nvSpPr>
        <p:spPr bwMode="auto">
          <a:xfrm>
            <a:off x="6348413" y="31845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5" name="Rectangle 15"/>
          <p:cNvSpPr>
            <a:spLocks noChangeArrowheads="1"/>
          </p:cNvSpPr>
          <p:nvPr/>
        </p:nvSpPr>
        <p:spPr bwMode="auto">
          <a:xfrm>
            <a:off x="432593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6" name="Rectangle 16"/>
          <p:cNvSpPr>
            <a:spLocks noChangeArrowheads="1"/>
          </p:cNvSpPr>
          <p:nvPr/>
        </p:nvSpPr>
        <p:spPr bwMode="auto">
          <a:xfrm>
            <a:off x="457358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7" name="Rectangle 17"/>
          <p:cNvSpPr>
            <a:spLocks noChangeArrowheads="1"/>
          </p:cNvSpPr>
          <p:nvPr/>
        </p:nvSpPr>
        <p:spPr bwMode="auto">
          <a:xfrm>
            <a:off x="4821238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8" name="Rectangle 18"/>
          <p:cNvSpPr>
            <a:spLocks noChangeArrowheads="1"/>
          </p:cNvSpPr>
          <p:nvPr/>
        </p:nvSpPr>
        <p:spPr bwMode="auto">
          <a:xfrm>
            <a:off x="508952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89" name="Rectangle 19"/>
          <p:cNvSpPr>
            <a:spLocks noChangeArrowheads="1"/>
          </p:cNvSpPr>
          <p:nvPr/>
        </p:nvSpPr>
        <p:spPr bwMode="auto">
          <a:xfrm>
            <a:off x="533717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0" name="Rectangle 20"/>
          <p:cNvSpPr>
            <a:spLocks noChangeArrowheads="1"/>
          </p:cNvSpPr>
          <p:nvPr/>
        </p:nvSpPr>
        <p:spPr bwMode="auto">
          <a:xfrm>
            <a:off x="558482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1" name="Rectangle 21"/>
          <p:cNvSpPr>
            <a:spLocks noChangeArrowheads="1"/>
          </p:cNvSpPr>
          <p:nvPr/>
        </p:nvSpPr>
        <p:spPr bwMode="auto">
          <a:xfrm>
            <a:off x="5832475" y="29368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2" name="Rectangle 22"/>
          <p:cNvSpPr>
            <a:spLocks noChangeArrowheads="1"/>
          </p:cNvSpPr>
          <p:nvPr/>
        </p:nvSpPr>
        <p:spPr bwMode="auto">
          <a:xfrm>
            <a:off x="610076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3" name="Rectangle 23"/>
          <p:cNvSpPr>
            <a:spLocks noChangeArrowheads="1"/>
          </p:cNvSpPr>
          <p:nvPr/>
        </p:nvSpPr>
        <p:spPr bwMode="auto">
          <a:xfrm>
            <a:off x="6348413" y="29368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4" name="Rectangle 24"/>
          <p:cNvSpPr>
            <a:spLocks noChangeArrowheads="1"/>
          </p:cNvSpPr>
          <p:nvPr/>
        </p:nvSpPr>
        <p:spPr bwMode="auto">
          <a:xfrm>
            <a:off x="6596063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5" name="Rectangle 25"/>
          <p:cNvSpPr>
            <a:spLocks noChangeArrowheads="1"/>
          </p:cNvSpPr>
          <p:nvPr/>
        </p:nvSpPr>
        <p:spPr bwMode="auto">
          <a:xfrm>
            <a:off x="5584825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6" name="Rectangle 26"/>
          <p:cNvSpPr>
            <a:spLocks noChangeArrowheads="1"/>
          </p:cNvSpPr>
          <p:nvPr/>
        </p:nvSpPr>
        <p:spPr bwMode="auto">
          <a:xfrm>
            <a:off x="634841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7" name="Rectangle 27"/>
          <p:cNvSpPr>
            <a:spLocks noChangeArrowheads="1"/>
          </p:cNvSpPr>
          <p:nvPr/>
        </p:nvSpPr>
        <p:spPr bwMode="auto">
          <a:xfrm>
            <a:off x="610076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8" name="Rectangle 28"/>
          <p:cNvSpPr>
            <a:spLocks noChangeArrowheads="1"/>
          </p:cNvSpPr>
          <p:nvPr/>
        </p:nvSpPr>
        <p:spPr bwMode="auto">
          <a:xfrm>
            <a:off x="5832475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899" name="Rectangle 29"/>
          <p:cNvSpPr>
            <a:spLocks noChangeArrowheads="1"/>
          </p:cNvSpPr>
          <p:nvPr/>
        </p:nvSpPr>
        <p:spPr bwMode="auto">
          <a:xfrm>
            <a:off x="5584825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0" name="Rectangle 30"/>
          <p:cNvSpPr>
            <a:spLocks noChangeArrowheads="1"/>
          </p:cNvSpPr>
          <p:nvPr/>
        </p:nvSpPr>
        <p:spPr bwMode="auto">
          <a:xfrm>
            <a:off x="432593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1" name="Rectangle 31"/>
          <p:cNvSpPr>
            <a:spLocks noChangeArrowheads="1"/>
          </p:cNvSpPr>
          <p:nvPr/>
        </p:nvSpPr>
        <p:spPr bwMode="auto">
          <a:xfrm>
            <a:off x="457358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2" name="Rectangle 32"/>
          <p:cNvSpPr>
            <a:spLocks noChangeArrowheads="1"/>
          </p:cNvSpPr>
          <p:nvPr/>
        </p:nvSpPr>
        <p:spPr bwMode="auto">
          <a:xfrm>
            <a:off x="4821238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3" name="Rectangle 33"/>
          <p:cNvSpPr>
            <a:spLocks noChangeArrowheads="1"/>
          </p:cNvSpPr>
          <p:nvPr/>
        </p:nvSpPr>
        <p:spPr bwMode="auto">
          <a:xfrm>
            <a:off x="508952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4" name="Rectangle 34"/>
          <p:cNvSpPr>
            <a:spLocks noChangeArrowheads="1"/>
          </p:cNvSpPr>
          <p:nvPr/>
        </p:nvSpPr>
        <p:spPr bwMode="auto">
          <a:xfrm>
            <a:off x="533717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5" name="Rectangle 35"/>
          <p:cNvSpPr>
            <a:spLocks noChangeArrowheads="1"/>
          </p:cNvSpPr>
          <p:nvPr/>
        </p:nvSpPr>
        <p:spPr bwMode="auto">
          <a:xfrm>
            <a:off x="558482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6" name="Rectangle 36"/>
          <p:cNvSpPr>
            <a:spLocks noChangeArrowheads="1"/>
          </p:cNvSpPr>
          <p:nvPr/>
        </p:nvSpPr>
        <p:spPr bwMode="auto">
          <a:xfrm>
            <a:off x="5832475" y="34321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7" name="Rectangle 37"/>
          <p:cNvSpPr>
            <a:spLocks noChangeArrowheads="1"/>
          </p:cNvSpPr>
          <p:nvPr/>
        </p:nvSpPr>
        <p:spPr bwMode="auto">
          <a:xfrm>
            <a:off x="583247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8" name="Rectangle 38"/>
          <p:cNvSpPr>
            <a:spLocks noChangeArrowheads="1"/>
          </p:cNvSpPr>
          <p:nvPr/>
        </p:nvSpPr>
        <p:spPr bwMode="auto">
          <a:xfrm>
            <a:off x="558482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09" name="Rectangle 39"/>
          <p:cNvSpPr>
            <a:spLocks noChangeArrowheads="1"/>
          </p:cNvSpPr>
          <p:nvPr/>
        </p:nvSpPr>
        <p:spPr bwMode="auto">
          <a:xfrm>
            <a:off x="533717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0" name="Rectangle 40"/>
          <p:cNvSpPr>
            <a:spLocks noChangeArrowheads="1"/>
          </p:cNvSpPr>
          <p:nvPr/>
        </p:nvSpPr>
        <p:spPr bwMode="auto">
          <a:xfrm>
            <a:off x="5089525" y="36798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1" name="Rectangle 41"/>
          <p:cNvSpPr>
            <a:spLocks noChangeArrowheads="1"/>
          </p:cNvSpPr>
          <p:nvPr/>
        </p:nvSpPr>
        <p:spPr bwMode="auto">
          <a:xfrm>
            <a:off x="482123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2" name="Rectangle 42"/>
          <p:cNvSpPr>
            <a:spLocks noChangeArrowheads="1"/>
          </p:cNvSpPr>
          <p:nvPr/>
        </p:nvSpPr>
        <p:spPr bwMode="auto">
          <a:xfrm>
            <a:off x="457358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3" name="Rectangle 43"/>
          <p:cNvSpPr>
            <a:spLocks noChangeArrowheads="1"/>
          </p:cNvSpPr>
          <p:nvPr/>
        </p:nvSpPr>
        <p:spPr bwMode="auto">
          <a:xfrm>
            <a:off x="4325938" y="36798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4" name="Rectangle 44"/>
          <p:cNvSpPr>
            <a:spLocks noChangeArrowheads="1"/>
          </p:cNvSpPr>
          <p:nvPr/>
        </p:nvSpPr>
        <p:spPr bwMode="auto">
          <a:xfrm>
            <a:off x="432593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5" name="Rectangle 45"/>
          <p:cNvSpPr>
            <a:spLocks noChangeArrowheads="1"/>
          </p:cNvSpPr>
          <p:nvPr/>
        </p:nvSpPr>
        <p:spPr bwMode="auto">
          <a:xfrm>
            <a:off x="457358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6" name="Rectangle 46"/>
          <p:cNvSpPr>
            <a:spLocks noChangeArrowheads="1"/>
          </p:cNvSpPr>
          <p:nvPr/>
        </p:nvSpPr>
        <p:spPr bwMode="auto">
          <a:xfrm>
            <a:off x="4821238" y="3949700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7" name="Rectangle 47"/>
          <p:cNvSpPr>
            <a:spLocks noChangeArrowheads="1"/>
          </p:cNvSpPr>
          <p:nvPr/>
        </p:nvSpPr>
        <p:spPr bwMode="auto">
          <a:xfrm>
            <a:off x="508952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8" name="Rectangle 48"/>
          <p:cNvSpPr>
            <a:spLocks noChangeArrowheads="1"/>
          </p:cNvSpPr>
          <p:nvPr/>
        </p:nvSpPr>
        <p:spPr bwMode="auto">
          <a:xfrm>
            <a:off x="533717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19" name="Rectangle 49"/>
          <p:cNvSpPr>
            <a:spLocks noChangeArrowheads="1"/>
          </p:cNvSpPr>
          <p:nvPr/>
        </p:nvSpPr>
        <p:spPr bwMode="auto">
          <a:xfrm>
            <a:off x="5584825" y="3949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0" name="Rectangle 50"/>
          <p:cNvSpPr>
            <a:spLocks noChangeArrowheads="1"/>
          </p:cNvSpPr>
          <p:nvPr/>
        </p:nvSpPr>
        <p:spPr bwMode="auto">
          <a:xfrm>
            <a:off x="659606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1" name="Rectangle 51"/>
          <p:cNvSpPr>
            <a:spLocks noChangeArrowheads="1"/>
          </p:cNvSpPr>
          <p:nvPr/>
        </p:nvSpPr>
        <p:spPr bwMode="auto">
          <a:xfrm>
            <a:off x="634841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2" name="Rectangle 52"/>
          <p:cNvSpPr>
            <a:spLocks noChangeArrowheads="1"/>
          </p:cNvSpPr>
          <p:nvPr/>
        </p:nvSpPr>
        <p:spPr bwMode="auto">
          <a:xfrm>
            <a:off x="6100763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3" name="Rectangle 53"/>
          <p:cNvSpPr>
            <a:spLocks noChangeArrowheads="1"/>
          </p:cNvSpPr>
          <p:nvPr/>
        </p:nvSpPr>
        <p:spPr bwMode="auto">
          <a:xfrm>
            <a:off x="583247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4" name="Rectangle 54"/>
          <p:cNvSpPr>
            <a:spLocks noChangeArrowheads="1"/>
          </p:cNvSpPr>
          <p:nvPr/>
        </p:nvSpPr>
        <p:spPr bwMode="auto">
          <a:xfrm>
            <a:off x="508952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5" name="Rectangle 55"/>
          <p:cNvSpPr>
            <a:spLocks noChangeArrowheads="1"/>
          </p:cNvSpPr>
          <p:nvPr/>
        </p:nvSpPr>
        <p:spPr bwMode="auto">
          <a:xfrm>
            <a:off x="558482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6" name="Rectangle 56"/>
          <p:cNvSpPr>
            <a:spLocks noChangeArrowheads="1"/>
          </p:cNvSpPr>
          <p:nvPr/>
        </p:nvSpPr>
        <p:spPr bwMode="auto">
          <a:xfrm>
            <a:off x="5337175" y="425926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7" name="Rectangle 57"/>
          <p:cNvSpPr>
            <a:spLocks noChangeArrowheads="1"/>
          </p:cNvSpPr>
          <p:nvPr/>
        </p:nvSpPr>
        <p:spPr bwMode="auto">
          <a:xfrm>
            <a:off x="482123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8" name="Rectangle 58"/>
          <p:cNvSpPr>
            <a:spLocks noChangeArrowheads="1"/>
          </p:cNvSpPr>
          <p:nvPr/>
        </p:nvSpPr>
        <p:spPr bwMode="auto">
          <a:xfrm>
            <a:off x="457358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29" name="Rectangle 59"/>
          <p:cNvSpPr>
            <a:spLocks noChangeArrowheads="1"/>
          </p:cNvSpPr>
          <p:nvPr/>
        </p:nvSpPr>
        <p:spPr bwMode="auto">
          <a:xfrm>
            <a:off x="4325938" y="4259263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0" name="Rectangle 60"/>
          <p:cNvSpPr>
            <a:spLocks noChangeArrowheads="1"/>
          </p:cNvSpPr>
          <p:nvPr/>
        </p:nvSpPr>
        <p:spPr bwMode="auto">
          <a:xfrm>
            <a:off x="6100763" y="34321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1" name="Rectangle 61"/>
          <p:cNvSpPr>
            <a:spLocks noChangeArrowheads="1"/>
          </p:cNvSpPr>
          <p:nvPr/>
        </p:nvSpPr>
        <p:spPr bwMode="auto">
          <a:xfrm>
            <a:off x="6596063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2" name="Rectangle 62"/>
          <p:cNvSpPr>
            <a:spLocks noChangeArrowheads="1"/>
          </p:cNvSpPr>
          <p:nvPr/>
        </p:nvSpPr>
        <p:spPr bwMode="auto">
          <a:xfrm>
            <a:off x="1746250" y="235902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3" name="Rectangle 63"/>
          <p:cNvSpPr>
            <a:spLocks noChangeArrowheads="1"/>
          </p:cNvSpPr>
          <p:nvPr/>
        </p:nvSpPr>
        <p:spPr bwMode="auto">
          <a:xfrm>
            <a:off x="201453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4" name="Rectangle 64"/>
          <p:cNvSpPr>
            <a:spLocks noChangeArrowheads="1"/>
          </p:cNvSpPr>
          <p:nvPr/>
        </p:nvSpPr>
        <p:spPr bwMode="auto">
          <a:xfrm>
            <a:off x="226218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5" name="Rectangle 65"/>
          <p:cNvSpPr>
            <a:spLocks noChangeArrowheads="1"/>
          </p:cNvSpPr>
          <p:nvPr/>
        </p:nvSpPr>
        <p:spPr bwMode="auto">
          <a:xfrm>
            <a:off x="250983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6" name="Rectangle 66"/>
          <p:cNvSpPr>
            <a:spLocks noChangeArrowheads="1"/>
          </p:cNvSpPr>
          <p:nvPr/>
        </p:nvSpPr>
        <p:spPr bwMode="auto">
          <a:xfrm>
            <a:off x="2757488" y="235902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7" name="Rectangle 67"/>
          <p:cNvSpPr>
            <a:spLocks noChangeArrowheads="1"/>
          </p:cNvSpPr>
          <p:nvPr/>
        </p:nvSpPr>
        <p:spPr bwMode="auto">
          <a:xfrm>
            <a:off x="1746250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8" name="Rectangle 68"/>
          <p:cNvSpPr>
            <a:spLocks noChangeArrowheads="1"/>
          </p:cNvSpPr>
          <p:nvPr/>
        </p:nvSpPr>
        <p:spPr bwMode="auto">
          <a:xfrm>
            <a:off x="201453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39" name="Rectangle 69"/>
          <p:cNvSpPr>
            <a:spLocks noChangeArrowheads="1"/>
          </p:cNvSpPr>
          <p:nvPr/>
        </p:nvSpPr>
        <p:spPr bwMode="auto">
          <a:xfrm>
            <a:off x="226218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0" name="Rectangle 70"/>
          <p:cNvSpPr>
            <a:spLocks noChangeArrowheads="1"/>
          </p:cNvSpPr>
          <p:nvPr/>
        </p:nvSpPr>
        <p:spPr bwMode="auto">
          <a:xfrm>
            <a:off x="250983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1" name="Rectangle 71"/>
          <p:cNvSpPr>
            <a:spLocks noChangeArrowheads="1"/>
          </p:cNvSpPr>
          <p:nvPr/>
        </p:nvSpPr>
        <p:spPr bwMode="auto">
          <a:xfrm>
            <a:off x="2757488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2" name="Line 72"/>
          <p:cNvSpPr>
            <a:spLocks noChangeShapeType="1"/>
          </p:cNvSpPr>
          <p:nvPr/>
        </p:nvSpPr>
        <p:spPr bwMode="auto">
          <a:xfrm flipH="1">
            <a:off x="1457325" y="2895600"/>
            <a:ext cx="15271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3" name="Line 73"/>
          <p:cNvSpPr>
            <a:spLocks noChangeShapeType="1"/>
          </p:cNvSpPr>
          <p:nvPr/>
        </p:nvSpPr>
        <p:spPr bwMode="auto">
          <a:xfrm>
            <a:off x="5481638" y="2895600"/>
            <a:ext cx="12795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44" name="Rectangle 74"/>
          <p:cNvSpPr>
            <a:spLocks noChangeArrowheads="1"/>
          </p:cNvSpPr>
          <p:nvPr/>
        </p:nvSpPr>
        <p:spPr bwMode="auto">
          <a:xfrm>
            <a:off x="3355975" y="2627313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5" name="Rectangle 75"/>
          <p:cNvSpPr>
            <a:spLocks noChangeArrowheads="1"/>
          </p:cNvSpPr>
          <p:nvPr/>
        </p:nvSpPr>
        <p:spPr bwMode="auto">
          <a:xfrm>
            <a:off x="3252788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6" name="Rectangle 76"/>
          <p:cNvSpPr>
            <a:spLocks noChangeArrowheads="1"/>
          </p:cNvSpPr>
          <p:nvPr/>
        </p:nvSpPr>
        <p:spPr bwMode="auto">
          <a:xfrm>
            <a:off x="3190875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7" name="Rectangle 77"/>
          <p:cNvSpPr>
            <a:spLocks noChangeArrowheads="1"/>
          </p:cNvSpPr>
          <p:nvPr/>
        </p:nvSpPr>
        <p:spPr bwMode="auto">
          <a:xfrm>
            <a:off x="3459163" y="262731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8" name="Rectangle 78"/>
          <p:cNvSpPr>
            <a:spLocks noChangeArrowheads="1"/>
          </p:cNvSpPr>
          <p:nvPr/>
        </p:nvSpPr>
        <p:spPr bwMode="auto">
          <a:xfrm>
            <a:off x="3294063" y="235902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49" name="Rectangle 79"/>
          <p:cNvSpPr>
            <a:spLocks noChangeArrowheads="1"/>
          </p:cNvSpPr>
          <p:nvPr/>
        </p:nvSpPr>
        <p:spPr bwMode="auto">
          <a:xfrm>
            <a:off x="3170238" y="2359025"/>
            <a:ext cx="1111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0" name="Rectangle 80"/>
          <p:cNvSpPr>
            <a:spLocks noChangeArrowheads="1"/>
          </p:cNvSpPr>
          <p:nvPr/>
        </p:nvSpPr>
        <p:spPr bwMode="auto">
          <a:xfrm>
            <a:off x="3087688" y="235902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1" name="Rectangle 81"/>
          <p:cNvSpPr>
            <a:spLocks noChangeArrowheads="1"/>
          </p:cNvSpPr>
          <p:nvPr/>
        </p:nvSpPr>
        <p:spPr bwMode="auto">
          <a:xfrm>
            <a:off x="3479800" y="235902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2" name="Rectangle 82"/>
          <p:cNvSpPr>
            <a:spLocks noChangeArrowheads="1"/>
          </p:cNvSpPr>
          <p:nvPr/>
        </p:nvSpPr>
        <p:spPr bwMode="auto">
          <a:xfrm>
            <a:off x="1539875" y="2627313"/>
            <a:ext cx="1397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9953" name="Freeform 83"/>
          <p:cNvSpPr>
            <a:spLocks/>
          </p:cNvSpPr>
          <p:nvPr/>
        </p:nvSpPr>
        <p:spPr bwMode="auto">
          <a:xfrm>
            <a:off x="4325938" y="2462213"/>
            <a:ext cx="495300" cy="288925"/>
          </a:xfrm>
          <a:custGeom>
            <a:avLst/>
            <a:gdLst>
              <a:gd name="T0" fmla="*/ 0 w 24"/>
              <a:gd name="T1" fmla="*/ 3 h 14"/>
              <a:gd name="T2" fmla="*/ 17 w 24"/>
              <a:gd name="T3" fmla="*/ 3 h 14"/>
              <a:gd name="T4" fmla="*/ 17 w 24"/>
              <a:gd name="T5" fmla="*/ 0 h 14"/>
              <a:gd name="T6" fmla="*/ 24 w 24"/>
              <a:gd name="T7" fmla="*/ 7 h 14"/>
              <a:gd name="T8" fmla="*/ 17 w 24"/>
              <a:gd name="T9" fmla="*/ 14 h 14"/>
              <a:gd name="T10" fmla="*/ 17 w 24"/>
              <a:gd name="T11" fmla="*/ 10 h 14"/>
              <a:gd name="T12" fmla="*/ 0 w 24"/>
              <a:gd name="T13" fmla="*/ 10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4"/>
              <a:gd name="T23" fmla="*/ 24 w 24"/>
              <a:gd name="T24" fmla="*/ 14 h 1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4">
                <a:moveTo>
                  <a:pt x="0" y="3"/>
                </a:moveTo>
                <a:lnTo>
                  <a:pt x="17" y="3"/>
                </a:lnTo>
                <a:lnTo>
                  <a:pt x="17" y="0"/>
                </a:lnTo>
                <a:lnTo>
                  <a:pt x="24" y="7"/>
                </a:lnTo>
                <a:lnTo>
                  <a:pt x="17" y="14"/>
                </a:lnTo>
                <a:lnTo>
                  <a:pt x="17" y="10"/>
                </a:lnTo>
                <a:lnTo>
                  <a:pt x="0" y="1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954" name="Rectangle 84"/>
          <p:cNvSpPr>
            <a:spLocks noChangeArrowheads="1"/>
          </p:cNvSpPr>
          <p:nvPr/>
        </p:nvSpPr>
        <p:spPr bwMode="auto">
          <a:xfrm>
            <a:off x="7112000" y="4259263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78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5" name="Rectangle 85"/>
          <p:cNvSpPr>
            <a:spLocks noChangeArrowheads="1"/>
          </p:cNvSpPr>
          <p:nvPr/>
        </p:nvSpPr>
        <p:spPr bwMode="auto">
          <a:xfrm>
            <a:off x="7008813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6" name="Rectangle 86"/>
          <p:cNvSpPr>
            <a:spLocks noChangeArrowheads="1"/>
          </p:cNvSpPr>
          <p:nvPr/>
        </p:nvSpPr>
        <p:spPr bwMode="auto">
          <a:xfrm>
            <a:off x="6926263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7" name="Rectangle 87"/>
          <p:cNvSpPr>
            <a:spLocks noChangeArrowheads="1"/>
          </p:cNvSpPr>
          <p:nvPr/>
        </p:nvSpPr>
        <p:spPr bwMode="auto">
          <a:xfrm>
            <a:off x="7318375" y="4259263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8" name="Rectangle 88"/>
          <p:cNvSpPr>
            <a:spLocks noChangeArrowheads="1"/>
          </p:cNvSpPr>
          <p:nvPr/>
        </p:nvSpPr>
        <p:spPr bwMode="auto">
          <a:xfrm>
            <a:off x="5997575" y="2606675"/>
            <a:ext cx="217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59" name="Rectangle 89"/>
          <p:cNvSpPr>
            <a:spLocks noChangeArrowheads="1"/>
          </p:cNvSpPr>
          <p:nvPr/>
        </p:nvSpPr>
        <p:spPr bwMode="auto">
          <a:xfrm>
            <a:off x="5832475" y="2606675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0" name="Rectangle 90"/>
          <p:cNvSpPr>
            <a:spLocks noChangeArrowheads="1"/>
          </p:cNvSpPr>
          <p:nvPr/>
        </p:nvSpPr>
        <p:spPr bwMode="auto">
          <a:xfrm>
            <a:off x="5749925" y="26066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1" name="Rectangle 91"/>
          <p:cNvSpPr>
            <a:spLocks noChangeArrowheads="1"/>
          </p:cNvSpPr>
          <p:nvPr/>
        </p:nvSpPr>
        <p:spPr bwMode="auto">
          <a:xfrm>
            <a:off x="6348413" y="2606675"/>
            <a:ext cx="1063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2" name="Rectangle 92"/>
          <p:cNvSpPr>
            <a:spLocks noChangeArrowheads="1"/>
          </p:cNvSpPr>
          <p:nvPr/>
        </p:nvSpPr>
        <p:spPr bwMode="auto">
          <a:xfrm>
            <a:off x="6265863" y="2606675"/>
            <a:ext cx="63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79963" name="Line 93"/>
          <p:cNvSpPr>
            <a:spLocks noChangeShapeType="1"/>
          </p:cNvSpPr>
          <p:nvPr/>
        </p:nvSpPr>
        <p:spPr bwMode="auto">
          <a:xfrm>
            <a:off x="4202113" y="4217988"/>
            <a:ext cx="25590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81922" name="Line 4"/>
          <p:cNvSpPr>
            <a:spLocks noChangeShapeType="1"/>
          </p:cNvSpPr>
          <p:nvPr/>
        </p:nvSpPr>
        <p:spPr bwMode="auto">
          <a:xfrm flipH="1">
            <a:off x="2090738" y="2133600"/>
            <a:ext cx="4448175" cy="1588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3" name="Line 5"/>
          <p:cNvSpPr>
            <a:spLocks noChangeShapeType="1"/>
          </p:cNvSpPr>
          <p:nvPr/>
        </p:nvSpPr>
        <p:spPr bwMode="auto">
          <a:xfrm flipV="1">
            <a:off x="3870325" y="2133600"/>
            <a:ext cx="1588" cy="2982913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4" name="Line 6"/>
          <p:cNvSpPr>
            <a:spLocks noChangeShapeType="1"/>
          </p:cNvSpPr>
          <p:nvPr/>
        </p:nvSpPr>
        <p:spPr bwMode="auto">
          <a:xfrm flipH="1">
            <a:off x="2090738" y="5116513"/>
            <a:ext cx="4448175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5" name="Line 7"/>
          <p:cNvSpPr>
            <a:spLocks noChangeShapeType="1"/>
          </p:cNvSpPr>
          <p:nvPr/>
        </p:nvSpPr>
        <p:spPr bwMode="auto">
          <a:xfrm flipH="1">
            <a:off x="2090738" y="2735263"/>
            <a:ext cx="1779587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6" name="Line 8"/>
          <p:cNvSpPr>
            <a:spLocks noChangeShapeType="1"/>
          </p:cNvSpPr>
          <p:nvPr/>
        </p:nvSpPr>
        <p:spPr bwMode="auto">
          <a:xfrm flipH="1">
            <a:off x="2090738" y="3338513"/>
            <a:ext cx="4448175" cy="15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27" name="Rectangle 9"/>
          <p:cNvSpPr>
            <a:spLocks noChangeArrowheads="1"/>
          </p:cNvSpPr>
          <p:nvPr/>
        </p:nvSpPr>
        <p:spPr bwMode="auto">
          <a:xfrm>
            <a:off x="2484438" y="2292350"/>
            <a:ext cx="969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2327275" y="2867025"/>
            <a:ext cx="2809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29" name="Rectangle 11"/>
          <p:cNvSpPr>
            <a:spLocks noChangeArrowheads="1"/>
          </p:cNvSpPr>
          <p:nvPr/>
        </p:nvSpPr>
        <p:spPr bwMode="auto">
          <a:xfrm>
            <a:off x="2665413" y="2867025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0" name="Rectangle 12"/>
          <p:cNvSpPr>
            <a:spLocks noChangeArrowheads="1"/>
          </p:cNvSpPr>
          <p:nvPr/>
        </p:nvSpPr>
        <p:spPr bwMode="auto">
          <a:xfrm>
            <a:off x="3033713" y="2867025"/>
            <a:ext cx="2809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1" name="Rectangle 13"/>
          <p:cNvSpPr>
            <a:spLocks noChangeArrowheads="1"/>
          </p:cNvSpPr>
          <p:nvPr/>
        </p:nvSpPr>
        <p:spPr bwMode="auto">
          <a:xfrm>
            <a:off x="3371850" y="2863850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2" name="Rectangle 14"/>
          <p:cNvSpPr>
            <a:spLocks noChangeArrowheads="1"/>
          </p:cNvSpPr>
          <p:nvPr/>
        </p:nvSpPr>
        <p:spPr bwMode="auto">
          <a:xfrm>
            <a:off x="3532188" y="2876550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3" name="Rectangle 15"/>
          <p:cNvSpPr>
            <a:spLocks noChangeArrowheads="1"/>
          </p:cNvSpPr>
          <p:nvPr/>
        </p:nvSpPr>
        <p:spPr bwMode="auto">
          <a:xfrm>
            <a:off x="3451225" y="2863850"/>
            <a:ext cx="809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4" name="Rectangle 16"/>
          <p:cNvSpPr>
            <a:spLocks noChangeArrowheads="1"/>
          </p:cNvSpPr>
          <p:nvPr/>
        </p:nvSpPr>
        <p:spPr bwMode="auto">
          <a:xfrm>
            <a:off x="4079875" y="2422525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V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4237038" y="2422525"/>
            <a:ext cx="22748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ersion of multiplicand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6" name="Rectangle 18"/>
          <p:cNvSpPr>
            <a:spLocks noChangeArrowheads="1"/>
          </p:cNvSpPr>
          <p:nvPr/>
        </p:nvSpPr>
        <p:spPr bwMode="auto">
          <a:xfrm>
            <a:off x="4446588" y="2684463"/>
            <a:ext cx="1546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selected by bit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7" name="Rectangle 19"/>
          <p:cNvSpPr>
            <a:spLocks noChangeArrowheads="1"/>
          </p:cNvSpPr>
          <p:nvPr/>
        </p:nvSpPr>
        <p:spPr bwMode="auto">
          <a:xfrm>
            <a:off x="5884863" y="2684463"/>
            <a:ext cx="53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8" name="Rectangle 20"/>
          <p:cNvSpPr>
            <a:spLocks noChangeArrowheads="1"/>
          </p:cNvSpPr>
          <p:nvPr/>
        </p:nvSpPr>
        <p:spPr bwMode="auto">
          <a:xfrm>
            <a:off x="2457450" y="3390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39" name="Rectangle 21"/>
          <p:cNvSpPr>
            <a:spLocks noChangeArrowheads="1"/>
          </p:cNvSpPr>
          <p:nvPr/>
        </p:nvSpPr>
        <p:spPr bwMode="auto">
          <a:xfrm>
            <a:off x="3346450" y="3835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0" name="Rectangle 22"/>
          <p:cNvSpPr>
            <a:spLocks noChangeArrowheads="1"/>
          </p:cNvSpPr>
          <p:nvPr/>
        </p:nvSpPr>
        <p:spPr bwMode="auto">
          <a:xfrm>
            <a:off x="3346450" y="3390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1" name="Rectangle 23"/>
          <p:cNvSpPr>
            <a:spLocks noChangeArrowheads="1"/>
          </p:cNvSpPr>
          <p:nvPr/>
        </p:nvSpPr>
        <p:spPr bwMode="auto">
          <a:xfrm>
            <a:off x="2457450" y="3835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2" name="Rectangle 24"/>
          <p:cNvSpPr>
            <a:spLocks noChangeArrowheads="1"/>
          </p:cNvSpPr>
          <p:nvPr/>
        </p:nvSpPr>
        <p:spPr bwMode="auto">
          <a:xfrm>
            <a:off x="3346450" y="4279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3" name="Rectangle 25"/>
          <p:cNvSpPr>
            <a:spLocks noChangeArrowheads="1"/>
          </p:cNvSpPr>
          <p:nvPr/>
        </p:nvSpPr>
        <p:spPr bwMode="auto">
          <a:xfrm>
            <a:off x="2457450" y="42799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4" name="Rectangle 26"/>
          <p:cNvSpPr>
            <a:spLocks noChangeArrowheads="1"/>
          </p:cNvSpPr>
          <p:nvPr/>
        </p:nvSpPr>
        <p:spPr bwMode="auto">
          <a:xfrm>
            <a:off x="2457450" y="4724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5" name="Rectangle 27"/>
          <p:cNvSpPr>
            <a:spLocks noChangeArrowheads="1"/>
          </p:cNvSpPr>
          <p:nvPr/>
        </p:nvSpPr>
        <p:spPr bwMode="auto">
          <a:xfrm>
            <a:off x="3346450" y="4724400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6" name="Rectangle 28"/>
          <p:cNvSpPr>
            <a:spLocks noChangeArrowheads="1"/>
          </p:cNvSpPr>
          <p:nvPr/>
        </p:nvSpPr>
        <p:spPr bwMode="auto">
          <a:xfrm>
            <a:off x="4891088" y="34163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7" name="Rectangle 29"/>
          <p:cNvSpPr>
            <a:spLocks noChangeArrowheads="1"/>
          </p:cNvSpPr>
          <p:nvPr/>
        </p:nvSpPr>
        <p:spPr bwMode="auto">
          <a:xfrm>
            <a:off x="5257800" y="3416300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8" name="Rectangle 31"/>
          <p:cNvSpPr>
            <a:spLocks noChangeArrowheads="1"/>
          </p:cNvSpPr>
          <p:nvPr/>
        </p:nvSpPr>
        <p:spPr bwMode="auto">
          <a:xfrm>
            <a:off x="4891088" y="38608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49" name="Rectangle 32"/>
          <p:cNvSpPr>
            <a:spLocks noChangeArrowheads="1"/>
          </p:cNvSpPr>
          <p:nvPr/>
        </p:nvSpPr>
        <p:spPr bwMode="auto">
          <a:xfrm>
            <a:off x="4706938" y="3860800"/>
            <a:ext cx="1412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0" name="Rectangle 33"/>
          <p:cNvSpPr>
            <a:spLocks noChangeArrowheads="1"/>
          </p:cNvSpPr>
          <p:nvPr/>
        </p:nvSpPr>
        <p:spPr bwMode="auto">
          <a:xfrm>
            <a:off x="5257800" y="3860800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1" name="Rectangle 35"/>
          <p:cNvSpPr>
            <a:spLocks noChangeArrowheads="1"/>
          </p:cNvSpPr>
          <p:nvPr/>
        </p:nvSpPr>
        <p:spPr bwMode="auto">
          <a:xfrm>
            <a:off x="4891088" y="4306888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2" name="Rectangle 36"/>
          <p:cNvSpPr>
            <a:spLocks noChangeArrowheads="1"/>
          </p:cNvSpPr>
          <p:nvPr/>
        </p:nvSpPr>
        <p:spPr bwMode="auto">
          <a:xfrm>
            <a:off x="4710113" y="4322763"/>
            <a:ext cx="1317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CA" sz="19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CA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3" name="Rectangle 37"/>
          <p:cNvSpPr>
            <a:spLocks noChangeArrowheads="1"/>
          </p:cNvSpPr>
          <p:nvPr/>
        </p:nvSpPr>
        <p:spPr bwMode="auto">
          <a:xfrm>
            <a:off x="5257800" y="4306888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4" name="Rectangle 39"/>
          <p:cNvSpPr>
            <a:spLocks noChangeArrowheads="1"/>
          </p:cNvSpPr>
          <p:nvPr/>
        </p:nvSpPr>
        <p:spPr bwMode="auto">
          <a:xfrm>
            <a:off x="4891088" y="4751388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5" name="Rectangle 40"/>
          <p:cNvSpPr>
            <a:spLocks noChangeArrowheads="1"/>
          </p:cNvSpPr>
          <p:nvPr/>
        </p:nvSpPr>
        <p:spPr bwMode="auto">
          <a:xfrm>
            <a:off x="5257800" y="4751388"/>
            <a:ext cx="2714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6" name="Rectangle 42"/>
          <p:cNvSpPr>
            <a:spLocks noChangeArrowheads="1"/>
          </p:cNvSpPr>
          <p:nvPr/>
        </p:nvSpPr>
        <p:spPr bwMode="auto">
          <a:xfrm>
            <a:off x="1931988" y="5900738"/>
            <a:ext cx="368776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2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Booth multiplier recoding table.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1957" name="Text Box 177"/>
          <p:cNvSpPr txBox="1">
            <a:spLocks noChangeArrowheads="1"/>
          </p:cNvSpPr>
          <p:nvPr/>
        </p:nvSpPr>
        <p:spPr bwMode="auto">
          <a:xfrm>
            <a:off x="5029200" y="33528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58" name="Text Box 178"/>
          <p:cNvSpPr txBox="1">
            <a:spLocks noChangeArrowheads="1"/>
          </p:cNvSpPr>
          <p:nvPr/>
        </p:nvSpPr>
        <p:spPr bwMode="auto">
          <a:xfrm>
            <a:off x="5029200" y="38100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59" name="Text Box 179"/>
          <p:cNvSpPr txBox="1">
            <a:spLocks noChangeArrowheads="1"/>
          </p:cNvSpPr>
          <p:nvPr/>
        </p:nvSpPr>
        <p:spPr bwMode="auto">
          <a:xfrm>
            <a:off x="5029200" y="42672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81960" name="Text Box 180"/>
          <p:cNvSpPr txBox="1">
            <a:spLocks noChangeArrowheads="1"/>
          </p:cNvSpPr>
          <p:nvPr/>
        </p:nvSpPr>
        <p:spPr bwMode="auto">
          <a:xfrm>
            <a:off x="5029200" y="4724400"/>
            <a:ext cx="228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endParaRPr lang="en-US" altLang="zh-CN">
              <a:latin typeface="Cambria" pitchFamily="18" charset="0"/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altLang="zh-CN" smtClean="0"/>
              <a:t>Booth Algorithm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smtClean="0">
                <a:ea typeface="SimSun" pitchFamily="2" charset="-122"/>
              </a:rPr>
              <a:t>Best case – a long string of 1’s (skipping over 1s)</a:t>
            </a:r>
          </a:p>
          <a:p>
            <a:pPr>
              <a:lnSpc>
                <a:spcPct val="80000"/>
              </a:lnSpc>
            </a:pPr>
            <a:r>
              <a:rPr lang="en-US" altLang="zh-CN" sz="2100" smtClean="0">
                <a:ea typeface="SimSun" pitchFamily="2" charset="-122"/>
              </a:rPr>
              <a:t>Worst case – 0’s and 1’s are alternating</a:t>
            </a:r>
          </a:p>
          <a:p>
            <a:pPr>
              <a:lnSpc>
                <a:spcPct val="80000"/>
              </a:lnSpc>
            </a:pPr>
            <a:endParaRPr lang="zh-CN" altLang="en-US" sz="2100" smtClean="0">
              <a:ea typeface="SimSun" pitchFamily="2" charset="-122"/>
            </a:endParaRPr>
          </a:p>
        </p:txBody>
      </p:sp>
      <p:sp>
        <p:nvSpPr>
          <p:cNvPr id="93188" name="Freeform 4"/>
          <p:cNvSpPr>
            <a:spLocks/>
          </p:cNvSpPr>
          <p:nvPr/>
        </p:nvSpPr>
        <p:spPr bwMode="auto">
          <a:xfrm>
            <a:off x="4938713" y="2841625"/>
            <a:ext cx="300037" cy="339725"/>
          </a:xfrm>
          <a:custGeom>
            <a:avLst/>
            <a:gdLst>
              <a:gd name="T0" fmla="*/ 11 w 15"/>
              <a:gd name="T1" fmla="*/ 0 h 17"/>
              <a:gd name="T2" fmla="*/ 11 w 15"/>
              <a:gd name="T3" fmla="*/ 10 h 17"/>
              <a:gd name="T4" fmla="*/ 15 w 15"/>
              <a:gd name="T5" fmla="*/ 10 h 17"/>
              <a:gd name="T6" fmla="*/ 8 w 15"/>
              <a:gd name="T7" fmla="*/ 17 h 17"/>
              <a:gd name="T8" fmla="*/ 0 w 15"/>
              <a:gd name="T9" fmla="*/ 10 h 17"/>
              <a:gd name="T10" fmla="*/ 4 w 15"/>
              <a:gd name="T11" fmla="*/ 10 h 17"/>
              <a:gd name="T12" fmla="*/ 4 w 15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7"/>
              <a:gd name="T23" fmla="*/ 15 w 15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7">
                <a:moveTo>
                  <a:pt x="11" y="0"/>
                </a:moveTo>
                <a:lnTo>
                  <a:pt x="11" y="10"/>
                </a:lnTo>
                <a:lnTo>
                  <a:pt x="15" y="10"/>
                </a:lnTo>
                <a:lnTo>
                  <a:pt x="8" y="17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8400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8400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71977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8976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66182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3182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0388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75786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45941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51784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48783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5989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4319588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40195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3740150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3440113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31591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2879725" y="57213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71580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68786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65786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6297613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59975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57181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54387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51387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8593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5593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279900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3998913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36988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3419475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3119438" y="412115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31194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4" name="Rectangle 40"/>
          <p:cNvSpPr>
            <a:spLocks noChangeArrowheads="1"/>
          </p:cNvSpPr>
          <p:nvPr/>
        </p:nvSpPr>
        <p:spPr bwMode="auto">
          <a:xfrm>
            <a:off x="34194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5" name="Rectangle 41"/>
          <p:cNvSpPr>
            <a:spLocks noChangeArrowheads="1"/>
          </p:cNvSpPr>
          <p:nvPr/>
        </p:nvSpPr>
        <p:spPr bwMode="auto">
          <a:xfrm>
            <a:off x="36988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3998913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7" name="Rectangle 43"/>
          <p:cNvSpPr>
            <a:spLocks noChangeArrowheads="1"/>
          </p:cNvSpPr>
          <p:nvPr/>
        </p:nvSpPr>
        <p:spPr bwMode="auto">
          <a:xfrm>
            <a:off x="42799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8" name="Rectangle 44"/>
          <p:cNvSpPr>
            <a:spLocks noChangeArrowheads="1"/>
          </p:cNvSpPr>
          <p:nvPr/>
        </p:nvSpPr>
        <p:spPr bwMode="auto">
          <a:xfrm>
            <a:off x="45593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48593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0" name="Rectangle 46"/>
          <p:cNvSpPr>
            <a:spLocks noChangeArrowheads="1"/>
          </p:cNvSpPr>
          <p:nvPr/>
        </p:nvSpPr>
        <p:spPr bwMode="auto">
          <a:xfrm>
            <a:off x="51387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1" name="Rectangle 47"/>
          <p:cNvSpPr>
            <a:spLocks noChangeArrowheads="1"/>
          </p:cNvSpPr>
          <p:nvPr/>
        </p:nvSpPr>
        <p:spPr bwMode="auto">
          <a:xfrm>
            <a:off x="54387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2" name="Rectangle 48"/>
          <p:cNvSpPr>
            <a:spLocks noChangeArrowheads="1"/>
          </p:cNvSpPr>
          <p:nvPr/>
        </p:nvSpPr>
        <p:spPr bwMode="auto">
          <a:xfrm>
            <a:off x="57181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5997575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4" name="Rectangle 50"/>
          <p:cNvSpPr>
            <a:spLocks noChangeArrowheads="1"/>
          </p:cNvSpPr>
          <p:nvPr/>
        </p:nvSpPr>
        <p:spPr bwMode="auto">
          <a:xfrm>
            <a:off x="6297613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6578600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6" name="Rectangle 52"/>
          <p:cNvSpPr>
            <a:spLocks noChangeArrowheads="1"/>
          </p:cNvSpPr>
          <p:nvPr/>
        </p:nvSpPr>
        <p:spPr bwMode="auto">
          <a:xfrm>
            <a:off x="68786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7" name="Rectangle 53"/>
          <p:cNvSpPr>
            <a:spLocks noChangeArrowheads="1"/>
          </p:cNvSpPr>
          <p:nvPr/>
        </p:nvSpPr>
        <p:spPr bwMode="auto">
          <a:xfrm>
            <a:off x="7158038" y="25415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8" name="Rectangle 54"/>
          <p:cNvSpPr>
            <a:spLocks noChangeArrowheads="1"/>
          </p:cNvSpPr>
          <p:nvPr/>
        </p:nvSpPr>
        <p:spPr bwMode="auto">
          <a:xfrm>
            <a:off x="36988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976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6182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60388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575786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3" name="Rectangle 59"/>
          <p:cNvSpPr>
            <a:spLocks noChangeArrowheads="1"/>
          </p:cNvSpPr>
          <p:nvPr/>
        </p:nvSpPr>
        <p:spPr bwMode="auto">
          <a:xfrm>
            <a:off x="545941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4" name="Rectangle 60"/>
          <p:cNvSpPr>
            <a:spLocks noChangeArrowheads="1"/>
          </p:cNvSpPr>
          <p:nvPr/>
        </p:nvSpPr>
        <p:spPr bwMode="auto">
          <a:xfrm>
            <a:off x="48783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5" name="Rectangle 61"/>
          <p:cNvSpPr>
            <a:spLocks noChangeArrowheads="1"/>
          </p:cNvSpPr>
          <p:nvPr/>
        </p:nvSpPr>
        <p:spPr bwMode="auto">
          <a:xfrm>
            <a:off x="45989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6" name="Rectangle 62"/>
          <p:cNvSpPr>
            <a:spLocks noChangeArrowheads="1"/>
          </p:cNvSpPr>
          <p:nvPr/>
        </p:nvSpPr>
        <p:spPr bwMode="auto">
          <a:xfrm>
            <a:off x="43195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7" name="Rectangle 63"/>
          <p:cNvSpPr>
            <a:spLocks noChangeArrowheads="1"/>
          </p:cNvSpPr>
          <p:nvPr/>
        </p:nvSpPr>
        <p:spPr bwMode="auto">
          <a:xfrm>
            <a:off x="40195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8" name="Rectangle 64"/>
          <p:cNvSpPr>
            <a:spLocks noChangeArrowheads="1"/>
          </p:cNvSpPr>
          <p:nvPr/>
        </p:nvSpPr>
        <p:spPr bwMode="auto">
          <a:xfrm>
            <a:off x="3440113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49" name="Rectangle 65"/>
          <p:cNvSpPr>
            <a:spLocks noChangeArrowheads="1"/>
          </p:cNvSpPr>
          <p:nvPr/>
        </p:nvSpPr>
        <p:spPr bwMode="auto">
          <a:xfrm>
            <a:off x="31591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0" name="Rectangle 66"/>
          <p:cNvSpPr>
            <a:spLocks noChangeArrowheads="1"/>
          </p:cNvSpPr>
          <p:nvPr/>
        </p:nvSpPr>
        <p:spPr bwMode="auto">
          <a:xfrm>
            <a:off x="28797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1" name="Rectangle 67"/>
          <p:cNvSpPr>
            <a:spLocks noChangeArrowheads="1"/>
          </p:cNvSpPr>
          <p:nvPr/>
        </p:nvSpPr>
        <p:spPr bwMode="auto">
          <a:xfrm>
            <a:off x="71580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2" name="Rectangle 68"/>
          <p:cNvSpPr>
            <a:spLocks noChangeArrowheads="1"/>
          </p:cNvSpPr>
          <p:nvPr/>
        </p:nvSpPr>
        <p:spPr bwMode="auto">
          <a:xfrm>
            <a:off x="68786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3" name="Rectangle 69"/>
          <p:cNvSpPr>
            <a:spLocks noChangeArrowheads="1"/>
          </p:cNvSpPr>
          <p:nvPr/>
        </p:nvSpPr>
        <p:spPr bwMode="auto">
          <a:xfrm>
            <a:off x="6297613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4" name="Rectangle 70"/>
          <p:cNvSpPr>
            <a:spLocks noChangeArrowheads="1"/>
          </p:cNvSpPr>
          <p:nvPr/>
        </p:nvSpPr>
        <p:spPr bwMode="auto">
          <a:xfrm>
            <a:off x="59975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5" name="Rectangle 71"/>
          <p:cNvSpPr>
            <a:spLocks noChangeArrowheads="1"/>
          </p:cNvSpPr>
          <p:nvPr/>
        </p:nvSpPr>
        <p:spPr bwMode="auto">
          <a:xfrm>
            <a:off x="57181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6" name="Rectangle 72"/>
          <p:cNvSpPr>
            <a:spLocks noChangeArrowheads="1"/>
          </p:cNvSpPr>
          <p:nvPr/>
        </p:nvSpPr>
        <p:spPr bwMode="auto">
          <a:xfrm>
            <a:off x="48593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34194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28400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59" name="Rectangle 75"/>
          <p:cNvSpPr>
            <a:spLocks noChangeArrowheads="1"/>
          </p:cNvSpPr>
          <p:nvPr/>
        </p:nvSpPr>
        <p:spPr bwMode="auto">
          <a:xfrm>
            <a:off x="315912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0" name="Rectangle 76"/>
          <p:cNvSpPr>
            <a:spLocks noChangeArrowheads="1"/>
          </p:cNvSpPr>
          <p:nvPr/>
        </p:nvSpPr>
        <p:spPr bwMode="auto">
          <a:xfrm>
            <a:off x="307975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1" name="Rectangle 77"/>
          <p:cNvSpPr>
            <a:spLocks noChangeArrowheads="1"/>
          </p:cNvSpPr>
          <p:nvPr/>
        </p:nvSpPr>
        <p:spPr bwMode="auto">
          <a:xfrm>
            <a:off x="36988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2" name="Rectangle 78"/>
          <p:cNvSpPr>
            <a:spLocks noChangeArrowheads="1"/>
          </p:cNvSpPr>
          <p:nvPr/>
        </p:nvSpPr>
        <p:spPr bwMode="auto">
          <a:xfrm>
            <a:off x="361950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3" name="Rectangle 79"/>
          <p:cNvSpPr>
            <a:spLocks noChangeArrowheads="1"/>
          </p:cNvSpPr>
          <p:nvPr/>
        </p:nvSpPr>
        <p:spPr bwMode="auto">
          <a:xfrm>
            <a:off x="427990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4" name="Rectangle 80"/>
          <p:cNvSpPr>
            <a:spLocks noChangeArrowheads="1"/>
          </p:cNvSpPr>
          <p:nvPr/>
        </p:nvSpPr>
        <p:spPr bwMode="auto">
          <a:xfrm>
            <a:off x="4198938" y="3221038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5" name="Rectangle 81"/>
          <p:cNvSpPr>
            <a:spLocks noChangeArrowheads="1"/>
          </p:cNvSpPr>
          <p:nvPr/>
        </p:nvSpPr>
        <p:spPr bwMode="auto">
          <a:xfrm>
            <a:off x="48593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6" name="Rectangle 82"/>
          <p:cNvSpPr>
            <a:spLocks noChangeArrowheads="1"/>
          </p:cNvSpPr>
          <p:nvPr/>
        </p:nvSpPr>
        <p:spPr bwMode="auto">
          <a:xfrm>
            <a:off x="47783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7" name="Rectangle 83"/>
          <p:cNvSpPr>
            <a:spLocks noChangeArrowheads="1"/>
          </p:cNvSpPr>
          <p:nvPr/>
        </p:nvSpPr>
        <p:spPr bwMode="auto">
          <a:xfrm>
            <a:off x="54387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8" name="Rectangle 84"/>
          <p:cNvSpPr>
            <a:spLocks noChangeArrowheads="1"/>
          </p:cNvSpPr>
          <p:nvPr/>
        </p:nvSpPr>
        <p:spPr bwMode="auto">
          <a:xfrm>
            <a:off x="5359400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69" name="Rectangle 85"/>
          <p:cNvSpPr>
            <a:spLocks noChangeArrowheads="1"/>
          </p:cNvSpPr>
          <p:nvPr/>
        </p:nvSpPr>
        <p:spPr bwMode="auto">
          <a:xfrm>
            <a:off x="60182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0" name="Rectangle 86"/>
          <p:cNvSpPr>
            <a:spLocks noChangeArrowheads="1"/>
          </p:cNvSpPr>
          <p:nvPr/>
        </p:nvSpPr>
        <p:spPr bwMode="auto">
          <a:xfrm>
            <a:off x="5938838" y="3221038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1" name="Rectangle 87"/>
          <p:cNvSpPr>
            <a:spLocks noChangeArrowheads="1"/>
          </p:cNvSpPr>
          <p:nvPr/>
        </p:nvSpPr>
        <p:spPr bwMode="auto">
          <a:xfrm>
            <a:off x="659765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2" name="Rectangle 88"/>
          <p:cNvSpPr>
            <a:spLocks noChangeArrowheads="1"/>
          </p:cNvSpPr>
          <p:nvPr/>
        </p:nvSpPr>
        <p:spPr bwMode="auto">
          <a:xfrm>
            <a:off x="65182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3" name="Rectangle 89"/>
          <p:cNvSpPr>
            <a:spLocks noChangeArrowheads="1"/>
          </p:cNvSpPr>
          <p:nvPr/>
        </p:nvSpPr>
        <p:spPr bwMode="auto">
          <a:xfrm>
            <a:off x="71580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4" name="Rectangle 90"/>
          <p:cNvSpPr>
            <a:spLocks noChangeArrowheads="1"/>
          </p:cNvSpPr>
          <p:nvPr/>
        </p:nvSpPr>
        <p:spPr bwMode="auto">
          <a:xfrm>
            <a:off x="7077075" y="322103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5" name="Rectangle 91"/>
          <p:cNvSpPr>
            <a:spLocks noChangeArrowheads="1"/>
          </p:cNvSpPr>
          <p:nvPr/>
        </p:nvSpPr>
        <p:spPr bwMode="auto">
          <a:xfrm>
            <a:off x="315912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6" name="Rectangle 92"/>
          <p:cNvSpPr>
            <a:spLocks noChangeArrowheads="1"/>
          </p:cNvSpPr>
          <p:nvPr/>
        </p:nvSpPr>
        <p:spPr bwMode="auto">
          <a:xfrm>
            <a:off x="3079750" y="480060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7" name="Rectangle 93"/>
          <p:cNvSpPr>
            <a:spLocks noChangeArrowheads="1"/>
          </p:cNvSpPr>
          <p:nvPr/>
        </p:nvSpPr>
        <p:spPr bwMode="auto">
          <a:xfrm>
            <a:off x="427990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8" name="Rectangle 94"/>
          <p:cNvSpPr>
            <a:spLocks noChangeArrowheads="1"/>
          </p:cNvSpPr>
          <p:nvPr/>
        </p:nvSpPr>
        <p:spPr bwMode="auto">
          <a:xfrm>
            <a:off x="4198938" y="480060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79" name="Rectangle 95"/>
          <p:cNvSpPr>
            <a:spLocks noChangeArrowheads="1"/>
          </p:cNvSpPr>
          <p:nvPr/>
        </p:nvSpPr>
        <p:spPr bwMode="auto">
          <a:xfrm>
            <a:off x="5138738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0" name="Rectangle 96"/>
          <p:cNvSpPr>
            <a:spLocks noChangeArrowheads="1"/>
          </p:cNvSpPr>
          <p:nvPr/>
        </p:nvSpPr>
        <p:spPr bwMode="auto">
          <a:xfrm>
            <a:off x="5059363" y="4800600"/>
            <a:ext cx="587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1" name="Rectangle 97"/>
          <p:cNvSpPr>
            <a:spLocks noChangeArrowheads="1"/>
          </p:cNvSpPr>
          <p:nvPr/>
        </p:nvSpPr>
        <p:spPr bwMode="auto">
          <a:xfrm>
            <a:off x="659765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2" name="Rectangle 98"/>
          <p:cNvSpPr>
            <a:spLocks noChangeArrowheads="1"/>
          </p:cNvSpPr>
          <p:nvPr/>
        </p:nvSpPr>
        <p:spPr bwMode="auto">
          <a:xfrm>
            <a:off x="6518275" y="4800600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3" name="Rectangle 99"/>
          <p:cNvSpPr>
            <a:spLocks noChangeArrowheads="1"/>
          </p:cNvSpPr>
          <p:nvPr/>
        </p:nvSpPr>
        <p:spPr bwMode="auto">
          <a:xfrm>
            <a:off x="71977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4" name="Rectangle 100"/>
          <p:cNvSpPr>
            <a:spLocks noChangeArrowheads="1"/>
          </p:cNvSpPr>
          <p:nvPr/>
        </p:nvSpPr>
        <p:spPr bwMode="auto">
          <a:xfrm>
            <a:off x="7118350" y="644048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5" name="Rectangle 101"/>
          <p:cNvSpPr>
            <a:spLocks noChangeArrowheads="1"/>
          </p:cNvSpPr>
          <p:nvPr/>
        </p:nvSpPr>
        <p:spPr bwMode="auto">
          <a:xfrm>
            <a:off x="5178425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6" name="Rectangle 102"/>
          <p:cNvSpPr>
            <a:spLocks noChangeArrowheads="1"/>
          </p:cNvSpPr>
          <p:nvPr/>
        </p:nvSpPr>
        <p:spPr bwMode="auto">
          <a:xfrm>
            <a:off x="5099050" y="6440488"/>
            <a:ext cx="587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7" name="Rectangle 103"/>
          <p:cNvSpPr>
            <a:spLocks noChangeArrowheads="1"/>
          </p:cNvSpPr>
          <p:nvPr/>
        </p:nvSpPr>
        <p:spPr bwMode="auto">
          <a:xfrm>
            <a:off x="28400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8" name="Rectangle 104"/>
          <p:cNvSpPr>
            <a:spLocks noChangeArrowheads="1"/>
          </p:cNvSpPr>
          <p:nvPr/>
        </p:nvSpPr>
        <p:spPr bwMode="auto">
          <a:xfrm>
            <a:off x="27606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89" name="Rectangle 105"/>
          <p:cNvSpPr>
            <a:spLocks noChangeArrowheads="1"/>
          </p:cNvSpPr>
          <p:nvPr/>
        </p:nvSpPr>
        <p:spPr bwMode="auto">
          <a:xfrm>
            <a:off x="34194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0" name="Rectangle 106"/>
          <p:cNvSpPr>
            <a:spLocks noChangeArrowheads="1"/>
          </p:cNvSpPr>
          <p:nvPr/>
        </p:nvSpPr>
        <p:spPr bwMode="auto">
          <a:xfrm>
            <a:off x="33194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1" name="Rectangle 107"/>
          <p:cNvSpPr>
            <a:spLocks noChangeArrowheads="1"/>
          </p:cNvSpPr>
          <p:nvPr/>
        </p:nvSpPr>
        <p:spPr bwMode="auto">
          <a:xfrm>
            <a:off x="39989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2" name="Rectangle 108"/>
          <p:cNvSpPr>
            <a:spLocks noChangeArrowheads="1"/>
          </p:cNvSpPr>
          <p:nvPr/>
        </p:nvSpPr>
        <p:spPr bwMode="auto">
          <a:xfrm>
            <a:off x="3898900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3" name="Rectangle 109"/>
          <p:cNvSpPr>
            <a:spLocks noChangeArrowheads="1"/>
          </p:cNvSpPr>
          <p:nvPr/>
        </p:nvSpPr>
        <p:spPr bwMode="auto">
          <a:xfrm>
            <a:off x="4578350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4" name="Rectangle 110"/>
          <p:cNvSpPr>
            <a:spLocks noChangeArrowheads="1"/>
          </p:cNvSpPr>
          <p:nvPr/>
        </p:nvSpPr>
        <p:spPr bwMode="auto">
          <a:xfrm>
            <a:off x="4478338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5" name="Rectangle 111"/>
          <p:cNvSpPr>
            <a:spLocks noChangeArrowheads="1"/>
          </p:cNvSpPr>
          <p:nvPr/>
        </p:nvSpPr>
        <p:spPr bwMode="auto">
          <a:xfrm>
            <a:off x="51387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6" name="Rectangle 112"/>
          <p:cNvSpPr>
            <a:spLocks noChangeArrowheads="1"/>
          </p:cNvSpPr>
          <p:nvPr/>
        </p:nvSpPr>
        <p:spPr bwMode="auto">
          <a:xfrm>
            <a:off x="5038725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7" name="Rectangle 113"/>
          <p:cNvSpPr>
            <a:spLocks noChangeArrowheads="1"/>
          </p:cNvSpPr>
          <p:nvPr/>
        </p:nvSpPr>
        <p:spPr bwMode="auto">
          <a:xfrm>
            <a:off x="5718175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8" name="Rectangle 114"/>
          <p:cNvSpPr>
            <a:spLocks noChangeArrowheads="1"/>
          </p:cNvSpPr>
          <p:nvPr/>
        </p:nvSpPr>
        <p:spPr bwMode="auto">
          <a:xfrm>
            <a:off x="5618163" y="322103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299" name="Rectangle 115"/>
          <p:cNvSpPr>
            <a:spLocks noChangeArrowheads="1"/>
          </p:cNvSpPr>
          <p:nvPr/>
        </p:nvSpPr>
        <p:spPr bwMode="auto">
          <a:xfrm>
            <a:off x="6297613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0" name="Rectangle 116"/>
          <p:cNvSpPr>
            <a:spLocks noChangeArrowheads="1"/>
          </p:cNvSpPr>
          <p:nvPr/>
        </p:nvSpPr>
        <p:spPr bwMode="auto">
          <a:xfrm>
            <a:off x="6197600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1" name="Rectangle 117"/>
          <p:cNvSpPr>
            <a:spLocks noChangeArrowheads="1"/>
          </p:cNvSpPr>
          <p:nvPr/>
        </p:nvSpPr>
        <p:spPr bwMode="auto">
          <a:xfrm>
            <a:off x="6878638" y="322103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2" name="Rectangle 118"/>
          <p:cNvSpPr>
            <a:spLocks noChangeArrowheads="1"/>
          </p:cNvSpPr>
          <p:nvPr/>
        </p:nvSpPr>
        <p:spPr bwMode="auto">
          <a:xfrm>
            <a:off x="6778625" y="322103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3" name="Rectangle 119"/>
          <p:cNvSpPr>
            <a:spLocks noChangeArrowheads="1"/>
          </p:cNvSpPr>
          <p:nvPr/>
        </p:nvSpPr>
        <p:spPr bwMode="auto">
          <a:xfrm>
            <a:off x="6338888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4" name="Rectangle 120"/>
          <p:cNvSpPr>
            <a:spLocks noChangeArrowheads="1"/>
          </p:cNvSpPr>
          <p:nvPr/>
        </p:nvSpPr>
        <p:spPr bwMode="auto">
          <a:xfrm>
            <a:off x="6238875" y="6440488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5" name="Rectangle 121"/>
          <p:cNvSpPr>
            <a:spLocks noChangeArrowheads="1"/>
          </p:cNvSpPr>
          <p:nvPr/>
        </p:nvSpPr>
        <p:spPr bwMode="auto">
          <a:xfrm>
            <a:off x="5438775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6" name="Rectangle 122"/>
          <p:cNvSpPr>
            <a:spLocks noChangeArrowheads="1"/>
          </p:cNvSpPr>
          <p:nvPr/>
        </p:nvSpPr>
        <p:spPr bwMode="auto">
          <a:xfrm>
            <a:off x="5338763" y="4800600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7" name="Rectangle 123"/>
          <p:cNvSpPr>
            <a:spLocks noChangeArrowheads="1"/>
          </p:cNvSpPr>
          <p:nvPr/>
        </p:nvSpPr>
        <p:spPr bwMode="auto">
          <a:xfrm>
            <a:off x="4578350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8" name="Rectangle 124"/>
          <p:cNvSpPr>
            <a:spLocks noChangeArrowheads="1"/>
          </p:cNvSpPr>
          <p:nvPr/>
        </p:nvSpPr>
        <p:spPr bwMode="auto">
          <a:xfrm>
            <a:off x="4478338" y="4800600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09" name="Rectangle 125"/>
          <p:cNvSpPr>
            <a:spLocks noChangeArrowheads="1"/>
          </p:cNvSpPr>
          <p:nvPr/>
        </p:nvSpPr>
        <p:spPr bwMode="auto">
          <a:xfrm>
            <a:off x="3998913" y="48006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0" name="Rectangle 126"/>
          <p:cNvSpPr>
            <a:spLocks noChangeArrowheads="1"/>
          </p:cNvSpPr>
          <p:nvPr/>
        </p:nvSpPr>
        <p:spPr bwMode="auto">
          <a:xfrm>
            <a:off x="3898900" y="4800600"/>
            <a:ext cx="103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1" name="Rectangle 127"/>
          <p:cNvSpPr>
            <a:spLocks noChangeArrowheads="1"/>
          </p:cNvSpPr>
          <p:nvPr/>
        </p:nvSpPr>
        <p:spPr bwMode="auto">
          <a:xfrm>
            <a:off x="3740150" y="6440488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2" name="Rectangle 128"/>
          <p:cNvSpPr>
            <a:spLocks noChangeArrowheads="1"/>
          </p:cNvSpPr>
          <p:nvPr/>
        </p:nvSpPr>
        <p:spPr bwMode="auto">
          <a:xfrm>
            <a:off x="3640138" y="6440488"/>
            <a:ext cx="1031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3" name="Freeform 129"/>
          <p:cNvSpPr>
            <a:spLocks/>
          </p:cNvSpPr>
          <p:nvPr/>
        </p:nvSpPr>
        <p:spPr bwMode="auto">
          <a:xfrm>
            <a:off x="4938713" y="4421188"/>
            <a:ext cx="300037" cy="358775"/>
          </a:xfrm>
          <a:custGeom>
            <a:avLst/>
            <a:gdLst>
              <a:gd name="T0" fmla="*/ 11 w 15"/>
              <a:gd name="T1" fmla="*/ 0 h 18"/>
              <a:gd name="T2" fmla="*/ 11 w 15"/>
              <a:gd name="T3" fmla="*/ 11 h 18"/>
              <a:gd name="T4" fmla="*/ 15 w 15"/>
              <a:gd name="T5" fmla="*/ 11 h 18"/>
              <a:gd name="T6" fmla="*/ 8 w 15"/>
              <a:gd name="T7" fmla="*/ 18 h 18"/>
              <a:gd name="T8" fmla="*/ 0 w 15"/>
              <a:gd name="T9" fmla="*/ 11 h 18"/>
              <a:gd name="T10" fmla="*/ 4 w 15"/>
              <a:gd name="T11" fmla="*/ 11 h 18"/>
              <a:gd name="T12" fmla="*/ 4 w 15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18"/>
              <a:gd name="T23" fmla="*/ 15 w 15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18">
                <a:moveTo>
                  <a:pt x="11" y="0"/>
                </a:moveTo>
                <a:lnTo>
                  <a:pt x="11" y="11"/>
                </a:lnTo>
                <a:lnTo>
                  <a:pt x="15" y="11"/>
                </a:lnTo>
                <a:lnTo>
                  <a:pt x="8" y="18"/>
                </a:lnTo>
                <a:lnTo>
                  <a:pt x="0" y="11"/>
                </a:lnTo>
                <a:lnTo>
                  <a:pt x="4" y="11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14" name="Freeform 130"/>
          <p:cNvSpPr>
            <a:spLocks/>
          </p:cNvSpPr>
          <p:nvPr/>
        </p:nvSpPr>
        <p:spPr bwMode="auto">
          <a:xfrm>
            <a:off x="4978400" y="6040438"/>
            <a:ext cx="280988" cy="358775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0 h 18"/>
              <a:gd name="T4" fmla="*/ 14 w 14"/>
              <a:gd name="T5" fmla="*/ 10 h 18"/>
              <a:gd name="T6" fmla="*/ 7 w 14"/>
              <a:gd name="T7" fmla="*/ 18 h 18"/>
              <a:gd name="T8" fmla="*/ 0 w 14"/>
              <a:gd name="T9" fmla="*/ 10 h 18"/>
              <a:gd name="T10" fmla="*/ 4 w 14"/>
              <a:gd name="T11" fmla="*/ 10 h 18"/>
              <a:gd name="T12" fmla="*/ 4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8"/>
                </a:lnTo>
                <a:lnTo>
                  <a:pt x="0" y="10"/>
                </a:lnTo>
                <a:lnTo>
                  <a:pt x="4" y="10"/>
                </a:lnTo>
                <a:lnTo>
                  <a:pt x="4" y="0"/>
                </a:lnTo>
              </a:path>
            </a:pathLst>
          </a:custGeom>
          <a:noFill/>
          <a:ln w="2063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15" name="Rectangle 131"/>
          <p:cNvSpPr>
            <a:spLocks noChangeArrowheads="1"/>
          </p:cNvSpPr>
          <p:nvPr/>
        </p:nvSpPr>
        <p:spPr bwMode="auto">
          <a:xfrm>
            <a:off x="1560513" y="2762250"/>
            <a:ext cx="8969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Worst-case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6" name="Rectangle 132"/>
          <p:cNvSpPr>
            <a:spLocks noChangeArrowheads="1"/>
          </p:cNvSpPr>
          <p:nvPr/>
        </p:nvSpPr>
        <p:spPr bwMode="auto">
          <a:xfrm>
            <a:off x="1620838" y="2981325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7" name="Rectangle 133"/>
          <p:cNvSpPr>
            <a:spLocks noChangeArrowheads="1"/>
          </p:cNvSpPr>
          <p:nvPr/>
        </p:nvSpPr>
        <p:spPr bwMode="auto">
          <a:xfrm>
            <a:off x="1639888" y="4360863"/>
            <a:ext cx="6794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Ordinary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8" name="Rectangle 134"/>
          <p:cNvSpPr>
            <a:spLocks noChangeArrowheads="1"/>
          </p:cNvSpPr>
          <p:nvPr/>
        </p:nvSpPr>
        <p:spPr bwMode="auto">
          <a:xfrm>
            <a:off x="1620838" y="4560888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19" name="Rectangle 135"/>
          <p:cNvSpPr>
            <a:spLocks noChangeArrowheads="1"/>
          </p:cNvSpPr>
          <p:nvPr/>
        </p:nvSpPr>
        <p:spPr bwMode="auto">
          <a:xfrm>
            <a:off x="1781175" y="5980113"/>
            <a:ext cx="4333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Good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3320" name="Rectangle 136"/>
          <p:cNvSpPr>
            <a:spLocks noChangeArrowheads="1"/>
          </p:cNvSpPr>
          <p:nvPr/>
        </p:nvSpPr>
        <p:spPr bwMode="auto">
          <a:xfrm>
            <a:off x="1620838" y="6180138"/>
            <a:ext cx="7096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90" grpId="0"/>
      <p:bldP spid="93191" grpId="0"/>
      <p:bldP spid="93192" grpId="0"/>
      <p:bldP spid="93193" grpId="0"/>
      <p:bldP spid="93194" grpId="0"/>
      <p:bldP spid="93195" grpId="0"/>
      <p:bldP spid="93196" grpId="0"/>
      <p:bldP spid="93197" grpId="0"/>
      <p:bldP spid="93198" grpId="0"/>
      <p:bldP spid="93199" grpId="0"/>
      <p:bldP spid="93200" grpId="0"/>
      <p:bldP spid="93201" grpId="0"/>
      <p:bldP spid="93202" grpId="0"/>
      <p:bldP spid="93203" grpId="0"/>
      <p:bldP spid="93204" grpId="0"/>
      <p:bldP spid="93205" grpId="0"/>
      <p:bldP spid="93206" grpId="0"/>
      <p:bldP spid="93207" grpId="0"/>
      <p:bldP spid="93208" grpId="0"/>
      <p:bldP spid="93209" grpId="0"/>
      <p:bldP spid="93210" grpId="0"/>
      <p:bldP spid="93211" grpId="0"/>
      <p:bldP spid="93212" grpId="0"/>
      <p:bldP spid="93213" grpId="0"/>
      <p:bldP spid="93214" grpId="0"/>
      <p:bldP spid="93215" grpId="0"/>
      <p:bldP spid="93216" grpId="0"/>
      <p:bldP spid="93217" grpId="0"/>
      <p:bldP spid="93218" grpId="0"/>
      <p:bldP spid="93219" grpId="0"/>
      <p:bldP spid="93220" grpId="0"/>
      <p:bldP spid="93221" grpId="0"/>
      <p:bldP spid="93222" grpId="0"/>
      <p:bldP spid="93223" grpId="0"/>
      <p:bldP spid="93224" grpId="0"/>
      <p:bldP spid="93225" grpId="0"/>
      <p:bldP spid="93226" grpId="0"/>
      <p:bldP spid="93227" grpId="0"/>
      <p:bldP spid="93228" grpId="0"/>
      <p:bldP spid="93229" grpId="0"/>
      <p:bldP spid="93230" grpId="0"/>
      <p:bldP spid="93231" grpId="0"/>
      <p:bldP spid="93232" grpId="0"/>
      <p:bldP spid="93233" grpId="0"/>
      <p:bldP spid="93234" grpId="0"/>
      <p:bldP spid="93235" grpId="0"/>
      <p:bldP spid="93236" grpId="0"/>
      <p:bldP spid="93237" grpId="0"/>
      <p:bldP spid="93238" grpId="0"/>
      <p:bldP spid="93239" grpId="0"/>
      <p:bldP spid="93240" grpId="0"/>
      <p:bldP spid="93241" grpId="0"/>
      <p:bldP spid="93242" grpId="0"/>
      <p:bldP spid="93243" grpId="0"/>
      <p:bldP spid="93244" grpId="0"/>
      <p:bldP spid="93245" grpId="0"/>
      <p:bldP spid="93246" grpId="0"/>
      <p:bldP spid="93247" grpId="0"/>
      <p:bldP spid="93248" grpId="0"/>
      <p:bldP spid="93249" grpId="0"/>
      <p:bldP spid="93250" grpId="0"/>
      <p:bldP spid="93251" grpId="0"/>
      <p:bldP spid="93252" grpId="0"/>
      <p:bldP spid="93253" grpId="0"/>
      <p:bldP spid="93254" grpId="0"/>
      <p:bldP spid="93255" grpId="0"/>
      <p:bldP spid="93256" grpId="0"/>
      <p:bldP spid="93257" grpId="0"/>
      <p:bldP spid="93258" grpId="0"/>
      <p:bldP spid="93259" grpId="0"/>
      <p:bldP spid="93260" grpId="0"/>
      <p:bldP spid="93261" grpId="0"/>
      <p:bldP spid="93262" grpId="0"/>
      <p:bldP spid="93263" grpId="0"/>
      <p:bldP spid="93264" grpId="0"/>
      <p:bldP spid="93265" grpId="0"/>
      <p:bldP spid="93266" grpId="0"/>
      <p:bldP spid="93267" grpId="0"/>
      <p:bldP spid="93268" grpId="0"/>
      <p:bldP spid="93269" grpId="0"/>
      <p:bldP spid="93270" grpId="0"/>
      <p:bldP spid="93271" grpId="0"/>
      <p:bldP spid="93272" grpId="0"/>
      <p:bldP spid="93273" grpId="0"/>
      <p:bldP spid="93274" grpId="0"/>
      <p:bldP spid="93275" grpId="0"/>
      <p:bldP spid="93276" grpId="0"/>
      <p:bldP spid="93277" grpId="0"/>
      <p:bldP spid="93278" grpId="0"/>
      <p:bldP spid="93279" grpId="0"/>
      <p:bldP spid="93280" grpId="0"/>
      <p:bldP spid="93281" grpId="0"/>
      <p:bldP spid="93282" grpId="0"/>
      <p:bldP spid="93283" grpId="0"/>
      <p:bldP spid="93284" grpId="0"/>
      <p:bldP spid="93285" grpId="0"/>
      <p:bldP spid="93286" grpId="0"/>
      <p:bldP spid="93287" grpId="0"/>
      <p:bldP spid="93288" grpId="0"/>
      <p:bldP spid="93289" grpId="0"/>
      <p:bldP spid="93290" grpId="0"/>
      <p:bldP spid="93291" grpId="0"/>
      <p:bldP spid="93292" grpId="0"/>
      <p:bldP spid="93293" grpId="0"/>
      <p:bldP spid="93294" grpId="0"/>
      <p:bldP spid="93295" grpId="0"/>
      <p:bldP spid="93296" grpId="0"/>
      <p:bldP spid="93297" grpId="0"/>
      <p:bldP spid="93298" grpId="0"/>
      <p:bldP spid="93299" grpId="0"/>
      <p:bldP spid="93300" grpId="0"/>
      <p:bldP spid="93301" grpId="0"/>
      <p:bldP spid="93302" grpId="0"/>
      <p:bldP spid="93303" grpId="0"/>
      <p:bldP spid="93304" grpId="0"/>
      <p:bldP spid="93305" grpId="0"/>
      <p:bldP spid="93306" grpId="0"/>
      <p:bldP spid="93307" grpId="0"/>
      <p:bldP spid="93308" grpId="0"/>
      <p:bldP spid="93309" grpId="0"/>
      <p:bldP spid="93310" grpId="0"/>
      <p:bldP spid="93311" grpId="0"/>
      <p:bldP spid="93312" grpId="0"/>
      <p:bldP spid="93313" grpId="0" animBg="1"/>
      <p:bldP spid="93314" grpId="0" animBg="1"/>
      <p:bldP spid="93315" grpId="0"/>
      <p:bldP spid="93316" grpId="0"/>
      <p:bldP spid="93317" grpId="0"/>
      <p:bldP spid="93318" grpId="0"/>
      <p:bldP spid="93319" grpId="0"/>
      <p:bldP spid="933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Depiction of Twos Complement Integers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 b="13043"/>
          <a:stretch>
            <a:fillRect/>
          </a:stretch>
        </p:blipFill>
        <p:spPr bwMode="auto">
          <a:xfrm>
            <a:off x="609600" y="1703388"/>
            <a:ext cx="792480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Booth’s Algorithm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 b="20520"/>
          <a:stretch>
            <a:fillRect/>
          </a:stretch>
        </p:blipFill>
        <p:spPr bwMode="auto">
          <a:xfrm>
            <a:off x="1524000" y="1219200"/>
            <a:ext cx="60198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Booth’s Algorithm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 b="23480"/>
          <a:stretch>
            <a:fillRect/>
          </a:stretch>
        </p:blipFill>
        <p:spPr bwMode="auto">
          <a:xfrm>
            <a:off x="609600" y="1676400"/>
            <a:ext cx="78486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Fast Multiplication</a:t>
            </a:r>
          </a:p>
        </p:txBody>
      </p:sp>
      <p:sp>
        <p:nvSpPr>
          <p:cNvPr id="8601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Bit-Pair Recoding of Multipliers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Bit-pair recoding halves the maximum number of summands (versions of the multiplicand).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2686050" y="3900488"/>
            <a:ext cx="474663" cy="47625"/>
          </a:xfrm>
          <a:custGeom>
            <a:avLst/>
            <a:gdLst>
              <a:gd name="T0" fmla="*/ 30 w 30"/>
              <a:gd name="T1" fmla="*/ 0 h 3"/>
              <a:gd name="T2" fmla="*/ 30 w 30"/>
              <a:gd name="T3" fmla="*/ 3 h 3"/>
              <a:gd name="T4" fmla="*/ 0 w 30"/>
              <a:gd name="T5" fmla="*/ 3 h 3"/>
              <a:gd name="T6" fmla="*/ 0 w 30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3"/>
              <a:gd name="T14" fmla="*/ 30 w 30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3">
                <a:moveTo>
                  <a:pt x="30" y="0"/>
                </a:moveTo>
                <a:lnTo>
                  <a:pt x="30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1" name="Freeform 5"/>
          <p:cNvSpPr>
            <a:spLocks/>
          </p:cNvSpPr>
          <p:nvPr/>
        </p:nvSpPr>
        <p:spPr bwMode="auto">
          <a:xfrm>
            <a:off x="3840163" y="3900488"/>
            <a:ext cx="490537" cy="47625"/>
          </a:xfrm>
          <a:custGeom>
            <a:avLst/>
            <a:gdLst>
              <a:gd name="T0" fmla="*/ 31 w 31"/>
              <a:gd name="T1" fmla="*/ 0 h 3"/>
              <a:gd name="T2" fmla="*/ 31 w 31"/>
              <a:gd name="T3" fmla="*/ 3 h 3"/>
              <a:gd name="T4" fmla="*/ 0 w 31"/>
              <a:gd name="T5" fmla="*/ 3 h 3"/>
              <a:gd name="T6" fmla="*/ 0 w 31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1"/>
              <a:gd name="T13" fmla="*/ 0 h 3"/>
              <a:gd name="T14" fmla="*/ 31 w 31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" h="3">
                <a:moveTo>
                  <a:pt x="31" y="0"/>
                </a:moveTo>
                <a:lnTo>
                  <a:pt x="31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651250" y="374173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75" y="3741738"/>
            <a:ext cx="809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367088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287713" y="373221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752600" y="4800600"/>
            <a:ext cx="37750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Sans L"/>
                <a:ea typeface="SimSun" pitchFamily="2" charset="-122"/>
              </a:rPr>
              <a:t>(a)  Example of bit-pair recoding derived from Booth recoding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473575" y="3125788"/>
            <a:ext cx="188913" cy="1889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3707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221163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3049588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2749550" y="374173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049588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3351213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363537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5" name="Rectangle 19"/>
          <p:cNvSpPr>
            <a:spLocks noChangeArrowheads="1"/>
          </p:cNvSpPr>
          <p:nvPr/>
        </p:nvSpPr>
        <p:spPr bwMode="auto">
          <a:xfrm>
            <a:off x="3919538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4221163" y="3124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5153025" y="2919413"/>
            <a:ext cx="1487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Implied 0 to right of LSB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2765425" y="3124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2701925" y="3125788"/>
            <a:ext cx="190500" cy="1889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96280" name="Freeform 24"/>
          <p:cNvSpPr>
            <a:spLocks/>
          </p:cNvSpPr>
          <p:nvPr/>
        </p:nvSpPr>
        <p:spPr bwMode="auto">
          <a:xfrm>
            <a:off x="4741863" y="3155950"/>
            <a:ext cx="95250" cy="63500"/>
          </a:xfrm>
          <a:custGeom>
            <a:avLst/>
            <a:gdLst>
              <a:gd name="T0" fmla="*/ 5 w 6"/>
              <a:gd name="T1" fmla="*/ 0 h 4"/>
              <a:gd name="T2" fmla="*/ 0 w 6"/>
              <a:gd name="T3" fmla="*/ 4 h 4"/>
              <a:gd name="T4" fmla="*/ 6 w 6"/>
              <a:gd name="T5" fmla="*/ 3 h 4"/>
              <a:gd name="T6" fmla="*/ 5 w 6"/>
              <a:gd name="T7" fmla="*/ 2 h 4"/>
              <a:gd name="T8" fmla="*/ 5 w 6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4"/>
              <a:gd name="T17" fmla="*/ 6 w 6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4">
                <a:moveTo>
                  <a:pt x="5" y="0"/>
                </a:moveTo>
                <a:lnTo>
                  <a:pt x="0" y="4"/>
                </a:lnTo>
                <a:lnTo>
                  <a:pt x="6" y="3"/>
                </a:lnTo>
                <a:lnTo>
                  <a:pt x="5" y="2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Freeform 25"/>
          <p:cNvSpPr>
            <a:spLocks/>
          </p:cNvSpPr>
          <p:nvPr/>
        </p:nvSpPr>
        <p:spPr bwMode="auto">
          <a:xfrm>
            <a:off x="4741863" y="3155950"/>
            <a:ext cx="95250" cy="63500"/>
          </a:xfrm>
          <a:custGeom>
            <a:avLst/>
            <a:gdLst>
              <a:gd name="T0" fmla="*/ 50 w 60"/>
              <a:gd name="T1" fmla="*/ 0 h 40"/>
              <a:gd name="T2" fmla="*/ 0 w 60"/>
              <a:gd name="T3" fmla="*/ 40 h 40"/>
              <a:gd name="T4" fmla="*/ 60 w 60"/>
              <a:gd name="T5" fmla="*/ 30 h 40"/>
              <a:gd name="T6" fmla="*/ 50 w 60"/>
              <a:gd name="T7" fmla="*/ 20 h 40"/>
              <a:gd name="T8" fmla="*/ 50 w 60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40"/>
              <a:gd name="T17" fmla="*/ 60 w 60"/>
              <a:gd name="T18" fmla="*/ 40 h 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40">
                <a:moveTo>
                  <a:pt x="50" y="0"/>
                </a:moveTo>
                <a:lnTo>
                  <a:pt x="0" y="40"/>
                </a:lnTo>
                <a:lnTo>
                  <a:pt x="60" y="30"/>
                </a:lnTo>
                <a:lnTo>
                  <a:pt x="50" y="20"/>
                </a:lnTo>
                <a:lnTo>
                  <a:pt x="5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 flipV="1">
            <a:off x="4837113" y="3094038"/>
            <a:ext cx="268287" cy="936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3" name="Freeform 27"/>
          <p:cNvSpPr>
            <a:spLocks/>
          </p:cNvSpPr>
          <p:nvPr/>
        </p:nvSpPr>
        <p:spPr bwMode="auto">
          <a:xfrm>
            <a:off x="2511425" y="3155950"/>
            <a:ext cx="95250" cy="47625"/>
          </a:xfrm>
          <a:custGeom>
            <a:avLst/>
            <a:gdLst>
              <a:gd name="T0" fmla="*/ 0 w 6"/>
              <a:gd name="T1" fmla="*/ 3 h 3"/>
              <a:gd name="T2" fmla="*/ 6 w 6"/>
              <a:gd name="T3" fmla="*/ 3 h 3"/>
              <a:gd name="T4" fmla="*/ 1 w 6"/>
              <a:gd name="T5" fmla="*/ 0 h 3"/>
              <a:gd name="T6" fmla="*/ 1 w 6"/>
              <a:gd name="T7" fmla="*/ 1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3"/>
                </a:lnTo>
                <a:lnTo>
                  <a:pt x="1" y="0"/>
                </a:lnTo>
                <a:lnTo>
                  <a:pt x="1" y="1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4" name="Freeform 28"/>
          <p:cNvSpPr>
            <a:spLocks/>
          </p:cNvSpPr>
          <p:nvPr/>
        </p:nvSpPr>
        <p:spPr bwMode="auto">
          <a:xfrm>
            <a:off x="2511425" y="3155950"/>
            <a:ext cx="95250" cy="47625"/>
          </a:xfrm>
          <a:custGeom>
            <a:avLst/>
            <a:gdLst>
              <a:gd name="T0" fmla="*/ 0 w 60"/>
              <a:gd name="T1" fmla="*/ 30 h 30"/>
              <a:gd name="T2" fmla="*/ 60 w 60"/>
              <a:gd name="T3" fmla="*/ 30 h 30"/>
              <a:gd name="T4" fmla="*/ 10 w 60"/>
              <a:gd name="T5" fmla="*/ 0 h 30"/>
              <a:gd name="T6" fmla="*/ 10 w 60"/>
              <a:gd name="T7" fmla="*/ 10 h 30"/>
              <a:gd name="T8" fmla="*/ 0 w 60"/>
              <a:gd name="T9" fmla="*/ 3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30"/>
                </a:lnTo>
                <a:lnTo>
                  <a:pt x="10" y="0"/>
                </a:lnTo>
                <a:lnTo>
                  <a:pt x="10" y="1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H="1" flipV="1">
            <a:off x="2290763" y="3094038"/>
            <a:ext cx="220662" cy="777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3049588" y="43735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87" name="Freeform 31"/>
          <p:cNvSpPr>
            <a:spLocks/>
          </p:cNvSpPr>
          <p:nvPr/>
        </p:nvSpPr>
        <p:spPr bwMode="auto">
          <a:xfrm>
            <a:off x="3651250" y="4216400"/>
            <a:ext cx="47625" cy="9525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8" name="Freeform 32"/>
          <p:cNvSpPr>
            <a:spLocks/>
          </p:cNvSpPr>
          <p:nvPr/>
        </p:nvSpPr>
        <p:spPr bwMode="auto">
          <a:xfrm>
            <a:off x="3651250" y="4216400"/>
            <a:ext cx="47625" cy="95250"/>
          </a:xfrm>
          <a:custGeom>
            <a:avLst/>
            <a:gdLst>
              <a:gd name="T0" fmla="*/ 0 w 30"/>
              <a:gd name="T1" fmla="*/ 0 h 60"/>
              <a:gd name="T2" fmla="*/ 10 w 30"/>
              <a:gd name="T3" fmla="*/ 60 h 60"/>
              <a:gd name="T4" fmla="*/ 30 w 30"/>
              <a:gd name="T5" fmla="*/ 0 h 60"/>
              <a:gd name="T6" fmla="*/ 10 w 30"/>
              <a:gd name="T7" fmla="*/ 0 h 60"/>
              <a:gd name="T8" fmla="*/ 0 w 3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60"/>
              <a:gd name="T17" fmla="*/ 30 w 3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60">
                <a:moveTo>
                  <a:pt x="0" y="0"/>
                </a:moveTo>
                <a:lnTo>
                  <a:pt x="10" y="60"/>
                </a:lnTo>
                <a:lnTo>
                  <a:pt x="3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 flipV="1">
            <a:off x="3667125" y="3948113"/>
            <a:ext cx="1588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0" name="Freeform 34"/>
          <p:cNvSpPr>
            <a:spLocks/>
          </p:cNvSpPr>
          <p:nvPr/>
        </p:nvSpPr>
        <p:spPr bwMode="auto">
          <a:xfrm>
            <a:off x="4235450" y="4216400"/>
            <a:ext cx="31750" cy="9525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1" name="Freeform 35"/>
          <p:cNvSpPr>
            <a:spLocks/>
          </p:cNvSpPr>
          <p:nvPr/>
        </p:nvSpPr>
        <p:spPr bwMode="auto">
          <a:xfrm>
            <a:off x="4235450" y="4216400"/>
            <a:ext cx="31750" cy="95250"/>
          </a:xfrm>
          <a:custGeom>
            <a:avLst/>
            <a:gdLst>
              <a:gd name="T0" fmla="*/ 0 w 20"/>
              <a:gd name="T1" fmla="*/ 0 h 60"/>
              <a:gd name="T2" fmla="*/ 10 w 20"/>
              <a:gd name="T3" fmla="*/ 60 h 60"/>
              <a:gd name="T4" fmla="*/ 20 w 20"/>
              <a:gd name="T5" fmla="*/ 0 h 60"/>
              <a:gd name="T6" fmla="*/ 10 w 20"/>
              <a:gd name="T7" fmla="*/ 0 h 60"/>
              <a:gd name="T8" fmla="*/ 0 w 2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0" y="0"/>
                </a:moveTo>
                <a:lnTo>
                  <a:pt x="10" y="60"/>
                </a:lnTo>
                <a:lnTo>
                  <a:pt x="20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 flipV="1">
            <a:off x="4251325" y="3948113"/>
            <a:ext cx="1588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3" name="Freeform 37"/>
          <p:cNvSpPr>
            <a:spLocks/>
          </p:cNvSpPr>
          <p:nvPr/>
        </p:nvSpPr>
        <p:spPr bwMode="auto">
          <a:xfrm>
            <a:off x="3065463" y="4216400"/>
            <a:ext cx="47625" cy="95250"/>
          </a:xfrm>
          <a:custGeom>
            <a:avLst/>
            <a:gdLst>
              <a:gd name="T0" fmla="*/ 0 w 3"/>
              <a:gd name="T1" fmla="*/ 0 h 6"/>
              <a:gd name="T2" fmla="*/ 2 w 3"/>
              <a:gd name="T3" fmla="*/ 6 h 6"/>
              <a:gd name="T4" fmla="*/ 3 w 3"/>
              <a:gd name="T5" fmla="*/ 0 h 6"/>
              <a:gd name="T6" fmla="*/ 2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4" name="Freeform 38"/>
          <p:cNvSpPr>
            <a:spLocks/>
          </p:cNvSpPr>
          <p:nvPr/>
        </p:nvSpPr>
        <p:spPr bwMode="auto">
          <a:xfrm>
            <a:off x="3065463" y="4216400"/>
            <a:ext cx="47625" cy="95250"/>
          </a:xfrm>
          <a:custGeom>
            <a:avLst/>
            <a:gdLst>
              <a:gd name="T0" fmla="*/ 0 w 30"/>
              <a:gd name="T1" fmla="*/ 0 h 60"/>
              <a:gd name="T2" fmla="*/ 20 w 30"/>
              <a:gd name="T3" fmla="*/ 60 h 60"/>
              <a:gd name="T4" fmla="*/ 30 w 30"/>
              <a:gd name="T5" fmla="*/ 0 h 60"/>
              <a:gd name="T6" fmla="*/ 20 w 30"/>
              <a:gd name="T7" fmla="*/ 0 h 60"/>
              <a:gd name="T8" fmla="*/ 0 w 3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60"/>
              <a:gd name="T17" fmla="*/ 30 w 3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60">
                <a:moveTo>
                  <a:pt x="0" y="0"/>
                </a:moveTo>
                <a:lnTo>
                  <a:pt x="20" y="60"/>
                </a:lnTo>
                <a:lnTo>
                  <a:pt x="30" y="0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5" name="Line 39"/>
          <p:cNvSpPr>
            <a:spLocks noChangeShapeType="1"/>
          </p:cNvSpPr>
          <p:nvPr/>
        </p:nvSpPr>
        <p:spPr bwMode="auto">
          <a:xfrm flipV="1">
            <a:off x="3097213" y="3948113"/>
            <a:ext cx="1587" cy="2682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6" name="Freeform 40"/>
          <p:cNvSpPr>
            <a:spLocks/>
          </p:cNvSpPr>
          <p:nvPr/>
        </p:nvSpPr>
        <p:spPr bwMode="auto">
          <a:xfrm>
            <a:off x="3255963" y="3900488"/>
            <a:ext cx="490537" cy="47625"/>
          </a:xfrm>
          <a:custGeom>
            <a:avLst/>
            <a:gdLst>
              <a:gd name="T0" fmla="*/ 31 w 31"/>
              <a:gd name="T1" fmla="*/ 0 h 3"/>
              <a:gd name="T2" fmla="*/ 31 w 31"/>
              <a:gd name="T3" fmla="*/ 3 h 3"/>
              <a:gd name="T4" fmla="*/ 0 w 31"/>
              <a:gd name="T5" fmla="*/ 3 h 3"/>
              <a:gd name="T6" fmla="*/ 0 w 31"/>
              <a:gd name="T7" fmla="*/ 0 h 3"/>
              <a:gd name="T8" fmla="*/ 0 60000 65536"/>
              <a:gd name="T9" fmla="*/ 0 60000 65536"/>
              <a:gd name="T10" fmla="*/ 0 60000 65536"/>
              <a:gd name="T11" fmla="*/ 0 60000 65536"/>
              <a:gd name="T12" fmla="*/ 0 w 31"/>
              <a:gd name="T13" fmla="*/ 0 h 3"/>
              <a:gd name="T14" fmla="*/ 31 w 31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" h="3">
                <a:moveTo>
                  <a:pt x="31" y="0"/>
                </a:moveTo>
                <a:lnTo>
                  <a:pt x="31" y="3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97" name="Rectangle 41"/>
          <p:cNvSpPr>
            <a:spLocks noChangeArrowheads="1"/>
          </p:cNvSpPr>
          <p:nvPr/>
        </p:nvSpPr>
        <p:spPr bwMode="auto">
          <a:xfrm>
            <a:off x="1531938" y="2903538"/>
            <a:ext cx="9175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Sign extension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3935413" y="374173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299" name="Freeform 43"/>
          <p:cNvSpPr>
            <a:spLocks/>
          </p:cNvSpPr>
          <p:nvPr/>
        </p:nvSpPr>
        <p:spPr bwMode="auto">
          <a:xfrm>
            <a:off x="3556000" y="3378200"/>
            <a:ext cx="222250" cy="284163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1 h 18"/>
              <a:gd name="T4" fmla="*/ 14 w 14"/>
              <a:gd name="T5" fmla="*/ 11 h 18"/>
              <a:gd name="T6" fmla="*/ 7 w 14"/>
              <a:gd name="T7" fmla="*/ 18 h 18"/>
              <a:gd name="T8" fmla="*/ 0 w 14"/>
              <a:gd name="T9" fmla="*/ 11 h 18"/>
              <a:gd name="T10" fmla="*/ 4 w 14"/>
              <a:gd name="T11" fmla="*/ 11 h 18"/>
              <a:gd name="T12" fmla="*/ 4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1"/>
                </a:lnTo>
                <a:lnTo>
                  <a:pt x="14" y="11"/>
                </a:lnTo>
                <a:lnTo>
                  <a:pt x="7" y="18"/>
                </a:lnTo>
                <a:lnTo>
                  <a:pt x="0" y="11"/>
                </a:lnTo>
                <a:lnTo>
                  <a:pt x="4" y="11"/>
                </a:lnTo>
                <a:lnTo>
                  <a:pt x="4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4251325" y="43576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1" name="Rectangle 45"/>
          <p:cNvSpPr>
            <a:spLocks noChangeArrowheads="1"/>
          </p:cNvSpPr>
          <p:nvPr/>
        </p:nvSpPr>
        <p:spPr bwMode="auto">
          <a:xfrm>
            <a:off x="3667125" y="43576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2" name="Rectangle 46"/>
          <p:cNvSpPr>
            <a:spLocks noChangeArrowheads="1"/>
          </p:cNvSpPr>
          <p:nvPr/>
        </p:nvSpPr>
        <p:spPr bwMode="auto">
          <a:xfrm>
            <a:off x="3581400" y="434181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3" name="Rectangle 47"/>
          <p:cNvSpPr>
            <a:spLocks noChangeArrowheads="1"/>
          </p:cNvSpPr>
          <p:nvPr/>
        </p:nvSpPr>
        <p:spPr bwMode="auto">
          <a:xfrm>
            <a:off x="4171950" y="4352925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6304" name="Rectangle 48"/>
          <p:cNvSpPr>
            <a:spLocks noChangeArrowheads="1"/>
          </p:cNvSpPr>
          <p:nvPr/>
        </p:nvSpPr>
        <p:spPr bwMode="auto">
          <a:xfrm>
            <a:off x="3859213" y="3735388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0" grpId="0" animBg="1"/>
      <p:bldP spid="96261" grpId="0" animBg="1"/>
      <p:bldP spid="96262" grpId="0"/>
      <p:bldP spid="96263" grpId="0"/>
      <p:bldP spid="96264" grpId="0"/>
      <p:bldP spid="96265" grpId="0"/>
      <p:bldP spid="96266" grpId="0"/>
      <p:bldP spid="96267" grpId="0" animBg="1"/>
      <p:bldP spid="96268" grpId="0"/>
      <p:bldP spid="96269" grpId="0"/>
      <p:bldP spid="96270" grpId="0"/>
      <p:bldP spid="96271" grpId="0"/>
      <p:bldP spid="96272" grpId="0"/>
      <p:bldP spid="96273" grpId="0"/>
      <p:bldP spid="96274" grpId="0"/>
      <p:bldP spid="96275" grpId="0"/>
      <p:bldP spid="96276" grpId="0"/>
      <p:bldP spid="96277" grpId="0"/>
      <p:bldP spid="96278" grpId="0"/>
      <p:bldP spid="96279" grpId="0" animBg="1"/>
      <p:bldP spid="96280" grpId="0" animBg="1"/>
      <p:bldP spid="96281" grpId="0" animBg="1"/>
      <p:bldP spid="96282" grpId="0" animBg="1"/>
      <p:bldP spid="96283" grpId="0" animBg="1"/>
      <p:bldP spid="96284" grpId="0" animBg="1"/>
      <p:bldP spid="96285" grpId="0" animBg="1"/>
      <p:bldP spid="96286" grpId="0"/>
      <p:bldP spid="96287" grpId="0" animBg="1"/>
      <p:bldP spid="96288" grpId="0" animBg="1"/>
      <p:bldP spid="96289" grpId="0" animBg="1"/>
      <p:bldP spid="96290" grpId="0" animBg="1"/>
      <p:bldP spid="96291" grpId="0" animBg="1"/>
      <p:bldP spid="96292" grpId="0" animBg="1"/>
      <p:bldP spid="96293" grpId="0" animBg="1"/>
      <p:bldP spid="96294" grpId="0" animBg="1"/>
      <p:bldP spid="96295" grpId="0" animBg="1"/>
      <p:bldP spid="96296" grpId="0" animBg="1"/>
      <p:bldP spid="96297" grpId="0"/>
      <p:bldP spid="96298" grpId="0"/>
      <p:bldP spid="96299" grpId="0" animBg="1"/>
      <p:bldP spid="96300" grpId="0"/>
      <p:bldP spid="96301" grpId="0"/>
      <p:bldP spid="96302" grpId="0"/>
      <p:bldP spid="96303" grpId="0"/>
      <p:bldP spid="9630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Bit-Pair Recoding of Multipliers</a:t>
            </a:r>
            <a:endParaRPr lang="zh-CN" altLang="en-US" smtClean="0"/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2268538" y="2538413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2459038" y="253841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6" name="Rectangle 6"/>
          <p:cNvSpPr>
            <a:spLocks noChangeArrowheads="1"/>
          </p:cNvSpPr>
          <p:nvPr/>
        </p:nvSpPr>
        <p:spPr bwMode="auto">
          <a:xfrm>
            <a:off x="2347913" y="253841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4214813" y="2554288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8" name="Rectangle 8"/>
          <p:cNvSpPr>
            <a:spLocks noChangeArrowheads="1"/>
          </p:cNvSpPr>
          <p:nvPr/>
        </p:nvSpPr>
        <p:spPr bwMode="auto">
          <a:xfrm>
            <a:off x="4387850" y="25542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19" name="Rectangle 9"/>
          <p:cNvSpPr>
            <a:spLocks noChangeArrowheads="1"/>
          </p:cNvSpPr>
          <p:nvPr/>
        </p:nvSpPr>
        <p:spPr bwMode="auto">
          <a:xfrm>
            <a:off x="2854325" y="5068888"/>
            <a:ext cx="27035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Sans L"/>
                <a:ea typeface="SimSun" pitchFamily="2" charset="-122"/>
              </a:rPr>
              <a:t>(b) Table of multiplicand selection decisions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0" name="Freeform 10"/>
          <p:cNvSpPr>
            <a:spLocks/>
          </p:cNvSpPr>
          <p:nvPr/>
        </p:nvSpPr>
        <p:spPr bwMode="auto">
          <a:xfrm>
            <a:off x="2000250" y="2159000"/>
            <a:ext cx="3289300" cy="2657475"/>
          </a:xfrm>
          <a:custGeom>
            <a:avLst/>
            <a:gdLst>
              <a:gd name="T0" fmla="*/ 208 w 208"/>
              <a:gd name="T1" fmla="*/ 168 h 168"/>
              <a:gd name="T2" fmla="*/ 208 w 208"/>
              <a:gd name="T3" fmla="*/ 0 h 168"/>
              <a:gd name="T4" fmla="*/ 0 w 208"/>
              <a:gd name="T5" fmla="*/ 0 h 168"/>
              <a:gd name="T6" fmla="*/ 0 60000 65536"/>
              <a:gd name="T7" fmla="*/ 0 60000 65536"/>
              <a:gd name="T8" fmla="*/ 0 60000 65536"/>
              <a:gd name="T9" fmla="*/ 0 w 208"/>
              <a:gd name="T10" fmla="*/ 0 h 168"/>
              <a:gd name="T11" fmla="*/ 208 w 20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168">
                <a:moveTo>
                  <a:pt x="208" y="168"/>
                </a:moveTo>
                <a:lnTo>
                  <a:pt x="208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1" name="Freeform 11"/>
          <p:cNvSpPr>
            <a:spLocks/>
          </p:cNvSpPr>
          <p:nvPr/>
        </p:nvSpPr>
        <p:spPr bwMode="auto">
          <a:xfrm>
            <a:off x="2000250" y="2776538"/>
            <a:ext cx="1360488" cy="2039937"/>
          </a:xfrm>
          <a:custGeom>
            <a:avLst/>
            <a:gdLst>
              <a:gd name="T0" fmla="*/ 0 w 86"/>
              <a:gd name="T1" fmla="*/ 129 h 129"/>
              <a:gd name="T2" fmla="*/ 86 w 86"/>
              <a:gd name="T3" fmla="*/ 129 h 129"/>
              <a:gd name="T4" fmla="*/ 86 w 86"/>
              <a:gd name="T5" fmla="*/ 0 h 129"/>
              <a:gd name="T6" fmla="*/ 0 60000 65536"/>
              <a:gd name="T7" fmla="*/ 0 60000 65536"/>
              <a:gd name="T8" fmla="*/ 0 60000 65536"/>
              <a:gd name="T9" fmla="*/ 0 w 86"/>
              <a:gd name="T10" fmla="*/ 0 h 129"/>
              <a:gd name="T11" fmla="*/ 86 w 86"/>
              <a:gd name="T12" fmla="*/ 129 h 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129">
                <a:moveTo>
                  <a:pt x="0" y="129"/>
                </a:moveTo>
                <a:lnTo>
                  <a:pt x="86" y="129"/>
                </a:lnTo>
                <a:lnTo>
                  <a:pt x="86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2" name="Freeform 12"/>
          <p:cNvSpPr>
            <a:spLocks/>
          </p:cNvSpPr>
          <p:nvPr/>
        </p:nvSpPr>
        <p:spPr bwMode="auto">
          <a:xfrm>
            <a:off x="2000250" y="2159000"/>
            <a:ext cx="1360488" cy="617538"/>
          </a:xfrm>
          <a:custGeom>
            <a:avLst/>
            <a:gdLst>
              <a:gd name="T0" fmla="*/ 0 w 86"/>
              <a:gd name="T1" fmla="*/ 39 h 39"/>
              <a:gd name="T2" fmla="*/ 86 w 86"/>
              <a:gd name="T3" fmla="*/ 39 h 39"/>
              <a:gd name="T4" fmla="*/ 86 w 86"/>
              <a:gd name="T5" fmla="*/ 0 h 39"/>
              <a:gd name="T6" fmla="*/ 0 60000 65536"/>
              <a:gd name="T7" fmla="*/ 0 60000 65536"/>
              <a:gd name="T8" fmla="*/ 0 60000 65536"/>
              <a:gd name="T9" fmla="*/ 0 w 86"/>
              <a:gd name="T10" fmla="*/ 0 h 39"/>
              <a:gd name="T11" fmla="*/ 86 w 86"/>
              <a:gd name="T12" fmla="*/ 39 h 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" h="39">
                <a:moveTo>
                  <a:pt x="0" y="39"/>
                </a:moveTo>
                <a:lnTo>
                  <a:pt x="86" y="39"/>
                </a:lnTo>
                <a:lnTo>
                  <a:pt x="86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3" name="Line 13"/>
          <p:cNvSpPr>
            <a:spLocks noChangeShapeType="1"/>
          </p:cNvSpPr>
          <p:nvPr/>
        </p:nvSpPr>
        <p:spPr bwMode="auto">
          <a:xfrm flipH="1">
            <a:off x="2000250" y="2492375"/>
            <a:ext cx="1360488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 flipH="1">
            <a:off x="5748338" y="4816475"/>
            <a:ext cx="901700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 flipH="1">
            <a:off x="5748338" y="2776538"/>
            <a:ext cx="901700" cy="1587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Rectangle 16"/>
          <p:cNvSpPr>
            <a:spLocks noChangeArrowheads="1"/>
          </p:cNvSpPr>
          <p:nvPr/>
        </p:nvSpPr>
        <p:spPr bwMode="auto">
          <a:xfrm>
            <a:off x="5384800" y="2474913"/>
            <a:ext cx="11953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selected at position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7" name="Rectangle 17"/>
          <p:cNvSpPr>
            <a:spLocks noChangeArrowheads="1"/>
          </p:cNvSpPr>
          <p:nvPr/>
        </p:nvSpPr>
        <p:spPr bwMode="auto">
          <a:xfrm>
            <a:off x="6629400" y="2474913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8" name="Rectangle 18"/>
          <p:cNvSpPr>
            <a:spLocks noChangeArrowheads="1"/>
          </p:cNvSpPr>
          <p:nvPr/>
        </p:nvSpPr>
        <p:spPr bwMode="auto">
          <a:xfrm>
            <a:off x="5591175" y="2286000"/>
            <a:ext cx="739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Multiplicand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29" name="Rectangle 19"/>
          <p:cNvSpPr>
            <a:spLocks noChangeArrowheads="1"/>
          </p:cNvSpPr>
          <p:nvPr/>
        </p:nvSpPr>
        <p:spPr bwMode="auto">
          <a:xfrm>
            <a:off x="2174875" y="2238375"/>
            <a:ext cx="1025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 bit-pair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0" name="Rectangle 20"/>
          <p:cNvSpPr>
            <a:spLocks noChangeArrowheads="1"/>
          </p:cNvSpPr>
          <p:nvPr/>
        </p:nvSpPr>
        <p:spPr bwMode="auto">
          <a:xfrm>
            <a:off x="2965450" y="2554288"/>
            <a:ext cx="31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1" name="Rectangle 21"/>
          <p:cNvSpPr>
            <a:spLocks noChangeArrowheads="1"/>
          </p:cNvSpPr>
          <p:nvPr/>
        </p:nvSpPr>
        <p:spPr bwMode="auto">
          <a:xfrm>
            <a:off x="42941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2" name="Rectangle 22"/>
          <p:cNvSpPr>
            <a:spLocks noChangeArrowheads="1"/>
          </p:cNvSpPr>
          <p:nvPr/>
        </p:nvSpPr>
        <p:spPr bwMode="auto">
          <a:xfrm>
            <a:off x="42941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3" name="Rectangle 23"/>
          <p:cNvSpPr>
            <a:spLocks noChangeArrowheads="1"/>
          </p:cNvSpPr>
          <p:nvPr/>
        </p:nvSpPr>
        <p:spPr bwMode="auto">
          <a:xfrm>
            <a:off x="42941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4" name="Rectangle 24"/>
          <p:cNvSpPr>
            <a:spLocks noChangeArrowheads="1"/>
          </p:cNvSpPr>
          <p:nvPr/>
        </p:nvSpPr>
        <p:spPr bwMode="auto">
          <a:xfrm>
            <a:off x="42941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5" name="Rectangle 25"/>
          <p:cNvSpPr>
            <a:spLocks noChangeArrowheads="1"/>
          </p:cNvSpPr>
          <p:nvPr/>
        </p:nvSpPr>
        <p:spPr bwMode="auto">
          <a:xfrm>
            <a:off x="4294188" y="35829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6" name="Rectangle 26"/>
          <p:cNvSpPr>
            <a:spLocks noChangeArrowheads="1"/>
          </p:cNvSpPr>
          <p:nvPr/>
        </p:nvSpPr>
        <p:spPr bwMode="auto">
          <a:xfrm>
            <a:off x="42941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7" name="Rectangle 27"/>
          <p:cNvSpPr>
            <a:spLocks noChangeArrowheads="1"/>
          </p:cNvSpPr>
          <p:nvPr/>
        </p:nvSpPr>
        <p:spPr bwMode="auto">
          <a:xfrm>
            <a:off x="42941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8" name="Rectangle 28"/>
          <p:cNvSpPr>
            <a:spLocks noChangeArrowheads="1"/>
          </p:cNvSpPr>
          <p:nvPr/>
        </p:nvSpPr>
        <p:spPr bwMode="auto">
          <a:xfrm>
            <a:off x="42941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39" name="Rectangle 29"/>
          <p:cNvSpPr>
            <a:spLocks noChangeArrowheads="1"/>
          </p:cNvSpPr>
          <p:nvPr/>
        </p:nvSpPr>
        <p:spPr bwMode="auto">
          <a:xfrm>
            <a:off x="23637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0" name="Rectangle 30"/>
          <p:cNvSpPr>
            <a:spLocks noChangeArrowheads="1"/>
          </p:cNvSpPr>
          <p:nvPr/>
        </p:nvSpPr>
        <p:spPr bwMode="auto">
          <a:xfrm>
            <a:off x="23637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1" name="Rectangle 31"/>
          <p:cNvSpPr>
            <a:spLocks noChangeArrowheads="1"/>
          </p:cNvSpPr>
          <p:nvPr/>
        </p:nvSpPr>
        <p:spPr bwMode="auto">
          <a:xfrm>
            <a:off x="23637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2" name="Rectangle 32"/>
          <p:cNvSpPr>
            <a:spLocks noChangeArrowheads="1"/>
          </p:cNvSpPr>
          <p:nvPr/>
        </p:nvSpPr>
        <p:spPr bwMode="auto">
          <a:xfrm>
            <a:off x="23637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3" name="Rectangle 33"/>
          <p:cNvSpPr>
            <a:spLocks noChangeArrowheads="1"/>
          </p:cNvSpPr>
          <p:nvPr/>
        </p:nvSpPr>
        <p:spPr bwMode="auto">
          <a:xfrm>
            <a:off x="2363788" y="35829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4" name="Rectangle 34"/>
          <p:cNvSpPr>
            <a:spLocks noChangeArrowheads="1"/>
          </p:cNvSpPr>
          <p:nvPr/>
        </p:nvSpPr>
        <p:spPr bwMode="auto">
          <a:xfrm>
            <a:off x="23637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5" name="Rectangle 35"/>
          <p:cNvSpPr>
            <a:spLocks noChangeArrowheads="1"/>
          </p:cNvSpPr>
          <p:nvPr/>
        </p:nvSpPr>
        <p:spPr bwMode="auto">
          <a:xfrm>
            <a:off x="23637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6" name="Line 36"/>
          <p:cNvSpPr>
            <a:spLocks noChangeShapeType="1"/>
          </p:cNvSpPr>
          <p:nvPr/>
        </p:nvSpPr>
        <p:spPr bwMode="auto">
          <a:xfrm flipH="1">
            <a:off x="3360738" y="4816475"/>
            <a:ext cx="2419350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7" name="Rectangle 37"/>
          <p:cNvSpPr>
            <a:spLocks noChangeArrowheads="1"/>
          </p:cNvSpPr>
          <p:nvPr/>
        </p:nvSpPr>
        <p:spPr bwMode="auto">
          <a:xfrm>
            <a:off x="2949575" y="45640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8" name="Rectangle 38"/>
          <p:cNvSpPr>
            <a:spLocks noChangeArrowheads="1"/>
          </p:cNvSpPr>
          <p:nvPr/>
        </p:nvSpPr>
        <p:spPr bwMode="auto">
          <a:xfrm>
            <a:off x="2949575" y="43100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49" name="Rectangle 39"/>
          <p:cNvSpPr>
            <a:spLocks noChangeArrowheads="1"/>
          </p:cNvSpPr>
          <p:nvPr/>
        </p:nvSpPr>
        <p:spPr bwMode="auto">
          <a:xfrm>
            <a:off x="2949575" y="40735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0" name="Rectangle 40"/>
          <p:cNvSpPr>
            <a:spLocks noChangeArrowheads="1"/>
          </p:cNvSpPr>
          <p:nvPr/>
        </p:nvSpPr>
        <p:spPr bwMode="auto">
          <a:xfrm>
            <a:off x="2949575" y="38354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1" name="Rectangle 41"/>
          <p:cNvSpPr>
            <a:spLocks noChangeArrowheads="1"/>
          </p:cNvSpPr>
          <p:nvPr/>
        </p:nvSpPr>
        <p:spPr bwMode="auto">
          <a:xfrm>
            <a:off x="2949575" y="3344863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2" name="Rectangle 42"/>
          <p:cNvSpPr>
            <a:spLocks noChangeArrowheads="1"/>
          </p:cNvSpPr>
          <p:nvPr/>
        </p:nvSpPr>
        <p:spPr bwMode="auto">
          <a:xfrm>
            <a:off x="2949575" y="3108325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3" name="Rectangle 43"/>
          <p:cNvSpPr>
            <a:spLocks noChangeArrowheads="1"/>
          </p:cNvSpPr>
          <p:nvPr/>
        </p:nvSpPr>
        <p:spPr bwMode="auto">
          <a:xfrm>
            <a:off x="2949575" y="287020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4" name="Line 44"/>
          <p:cNvSpPr>
            <a:spLocks noChangeShapeType="1"/>
          </p:cNvSpPr>
          <p:nvPr/>
        </p:nvSpPr>
        <p:spPr bwMode="auto">
          <a:xfrm flipH="1">
            <a:off x="3360738" y="2776538"/>
            <a:ext cx="2419350" cy="1587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5" name="Rectangle 45"/>
          <p:cNvSpPr>
            <a:spLocks noChangeArrowheads="1"/>
          </p:cNvSpPr>
          <p:nvPr/>
        </p:nvSpPr>
        <p:spPr bwMode="auto">
          <a:xfrm>
            <a:off x="2949575" y="35829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6" name="Line 46"/>
          <p:cNvSpPr>
            <a:spLocks noChangeShapeType="1"/>
          </p:cNvSpPr>
          <p:nvPr/>
        </p:nvSpPr>
        <p:spPr bwMode="auto">
          <a:xfrm flipH="1">
            <a:off x="5289550" y="2159000"/>
            <a:ext cx="1360488" cy="1588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57" name="Rectangle 47"/>
          <p:cNvSpPr>
            <a:spLocks noChangeArrowheads="1"/>
          </p:cNvSpPr>
          <p:nvPr/>
        </p:nvSpPr>
        <p:spPr bwMode="auto">
          <a:xfrm>
            <a:off x="3581400" y="2286000"/>
            <a:ext cx="14811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Multiplier bit on the right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8" name="Rectangle 48"/>
          <p:cNvSpPr>
            <a:spLocks noChangeArrowheads="1"/>
          </p:cNvSpPr>
          <p:nvPr/>
        </p:nvSpPr>
        <p:spPr bwMode="auto">
          <a:xfrm>
            <a:off x="23637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59" name="Rectangle 49"/>
          <p:cNvSpPr>
            <a:spLocks noChangeArrowheads="1"/>
          </p:cNvSpPr>
          <p:nvPr/>
        </p:nvSpPr>
        <p:spPr bwMode="auto">
          <a:xfrm>
            <a:off x="5907088" y="28702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0" name="Rectangle 50"/>
          <p:cNvSpPr>
            <a:spLocks noChangeArrowheads="1"/>
          </p:cNvSpPr>
          <p:nvPr/>
        </p:nvSpPr>
        <p:spPr bwMode="auto">
          <a:xfrm>
            <a:off x="6127750" y="28702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1" name="Rectangle 52"/>
          <p:cNvSpPr>
            <a:spLocks noChangeArrowheads="1"/>
          </p:cNvSpPr>
          <p:nvPr/>
        </p:nvSpPr>
        <p:spPr bwMode="auto">
          <a:xfrm>
            <a:off x="5907088" y="31083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2" name="Rectangle 53"/>
          <p:cNvSpPr>
            <a:spLocks noChangeArrowheads="1"/>
          </p:cNvSpPr>
          <p:nvPr/>
        </p:nvSpPr>
        <p:spPr bwMode="auto">
          <a:xfrm>
            <a:off x="5780088" y="3108325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3" name="Rectangle 56"/>
          <p:cNvSpPr>
            <a:spLocks noChangeArrowheads="1"/>
          </p:cNvSpPr>
          <p:nvPr/>
        </p:nvSpPr>
        <p:spPr bwMode="auto">
          <a:xfrm>
            <a:off x="5907088" y="4073525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4" name="Rectangle 59"/>
          <p:cNvSpPr>
            <a:spLocks noChangeArrowheads="1"/>
          </p:cNvSpPr>
          <p:nvPr/>
        </p:nvSpPr>
        <p:spPr bwMode="auto">
          <a:xfrm>
            <a:off x="5907088" y="3344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5" name="Rectangle 60"/>
          <p:cNvSpPr>
            <a:spLocks noChangeArrowheads="1"/>
          </p:cNvSpPr>
          <p:nvPr/>
        </p:nvSpPr>
        <p:spPr bwMode="auto">
          <a:xfrm>
            <a:off x="5780088" y="334486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6" name="Rectangle 63"/>
          <p:cNvSpPr>
            <a:spLocks noChangeArrowheads="1"/>
          </p:cNvSpPr>
          <p:nvPr/>
        </p:nvSpPr>
        <p:spPr bwMode="auto">
          <a:xfrm>
            <a:off x="5907088" y="4564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7" name="Rectangle 66"/>
          <p:cNvSpPr>
            <a:spLocks noChangeArrowheads="1"/>
          </p:cNvSpPr>
          <p:nvPr/>
        </p:nvSpPr>
        <p:spPr bwMode="auto">
          <a:xfrm>
            <a:off x="5907088" y="43100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8" name="Rectangle 69"/>
          <p:cNvSpPr>
            <a:spLocks noChangeArrowheads="1"/>
          </p:cNvSpPr>
          <p:nvPr/>
        </p:nvSpPr>
        <p:spPr bwMode="auto">
          <a:xfrm>
            <a:off x="5907088" y="3835400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69" name="Rectangle 72"/>
          <p:cNvSpPr>
            <a:spLocks noChangeArrowheads="1"/>
          </p:cNvSpPr>
          <p:nvPr/>
        </p:nvSpPr>
        <p:spPr bwMode="auto">
          <a:xfrm>
            <a:off x="5907088" y="3598863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0" name="Rectangle 73"/>
          <p:cNvSpPr>
            <a:spLocks noChangeArrowheads="1"/>
          </p:cNvSpPr>
          <p:nvPr/>
        </p:nvSpPr>
        <p:spPr bwMode="auto">
          <a:xfrm>
            <a:off x="5780088" y="3598863"/>
            <a:ext cx="809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1" name="Rectangle 76"/>
          <p:cNvSpPr>
            <a:spLocks noChangeArrowheads="1"/>
          </p:cNvSpPr>
          <p:nvPr/>
        </p:nvSpPr>
        <p:spPr bwMode="auto">
          <a:xfrm>
            <a:off x="4283075" y="2544763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2" name="Rectangle 77"/>
          <p:cNvSpPr>
            <a:spLocks noChangeArrowheads="1"/>
          </p:cNvSpPr>
          <p:nvPr/>
        </p:nvSpPr>
        <p:spPr bwMode="auto">
          <a:xfrm>
            <a:off x="5784850" y="4060825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3" name="Rectangle 78"/>
          <p:cNvSpPr>
            <a:spLocks noChangeArrowheads="1"/>
          </p:cNvSpPr>
          <p:nvPr/>
        </p:nvSpPr>
        <p:spPr bwMode="auto">
          <a:xfrm>
            <a:off x="5786438" y="4292600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4" name="Rectangle 79"/>
          <p:cNvSpPr>
            <a:spLocks noChangeArrowheads="1"/>
          </p:cNvSpPr>
          <p:nvPr/>
        </p:nvSpPr>
        <p:spPr bwMode="auto">
          <a:xfrm>
            <a:off x="5786438" y="3824288"/>
            <a:ext cx="76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100">
                <a:solidFill>
                  <a:srgbClr val="000000"/>
                </a:solidFill>
                <a:latin typeface="Nimbus Roman No9 L"/>
                <a:ea typeface="SimSun" pitchFamily="2" charset="-122"/>
                <a:sym typeface="Symbol" pitchFamily="18" charset="2"/>
              </a:rPr>
              <a:t>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5" name="Rectangle 92"/>
          <p:cNvSpPr>
            <a:spLocks noChangeArrowheads="1"/>
          </p:cNvSpPr>
          <p:nvPr/>
        </p:nvSpPr>
        <p:spPr bwMode="auto">
          <a:xfrm>
            <a:off x="6127750" y="31242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6" name="Rectangle 93"/>
          <p:cNvSpPr>
            <a:spLocks noChangeArrowheads="1"/>
          </p:cNvSpPr>
          <p:nvPr/>
        </p:nvSpPr>
        <p:spPr bwMode="auto">
          <a:xfrm>
            <a:off x="6127750" y="33528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7" name="Rectangle 94"/>
          <p:cNvSpPr>
            <a:spLocks noChangeArrowheads="1"/>
          </p:cNvSpPr>
          <p:nvPr/>
        </p:nvSpPr>
        <p:spPr bwMode="auto">
          <a:xfrm>
            <a:off x="6127750" y="36068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8" name="Rectangle 94"/>
          <p:cNvSpPr>
            <a:spLocks noChangeArrowheads="1"/>
          </p:cNvSpPr>
          <p:nvPr/>
        </p:nvSpPr>
        <p:spPr bwMode="auto">
          <a:xfrm>
            <a:off x="6156325" y="3810000"/>
            <a:ext cx="3968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79" name="Rectangle 94"/>
          <p:cNvSpPr>
            <a:spLocks noChangeArrowheads="1"/>
          </p:cNvSpPr>
          <p:nvPr/>
        </p:nvSpPr>
        <p:spPr bwMode="auto">
          <a:xfrm>
            <a:off x="6188075" y="4097338"/>
            <a:ext cx="288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80" name="Rectangle 94"/>
          <p:cNvSpPr>
            <a:spLocks noChangeArrowheads="1"/>
          </p:cNvSpPr>
          <p:nvPr/>
        </p:nvSpPr>
        <p:spPr bwMode="auto">
          <a:xfrm>
            <a:off x="6172200" y="4325938"/>
            <a:ext cx="2889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0181" name="Rectangle 94"/>
          <p:cNvSpPr>
            <a:spLocks noChangeArrowheads="1"/>
          </p:cNvSpPr>
          <p:nvPr/>
        </p:nvSpPr>
        <p:spPr bwMode="auto">
          <a:xfrm>
            <a:off x="6172200" y="4572000"/>
            <a:ext cx="28892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X  M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Bit-Pair Recoding of Multipliers</a:t>
            </a:r>
            <a:endParaRPr lang="zh-CN" altLang="en-US" smtClean="0"/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4771808-C3DC-43E1-B89A-878CD620C8AA}" type="slidenum">
              <a:rPr lang="en-US" altLang="en-US"/>
              <a:pPr>
                <a:defRPr/>
              </a:pPr>
              <a:t>85</a:t>
            </a:fld>
            <a:endParaRPr lang="en-US" altLang="en-US"/>
          </a:p>
        </p:txBody>
      </p:sp>
      <p:sp>
        <p:nvSpPr>
          <p:cNvPr id="92163" name="Freeform 4"/>
          <p:cNvSpPr>
            <a:spLocks/>
          </p:cNvSpPr>
          <p:nvPr/>
        </p:nvSpPr>
        <p:spPr bwMode="auto">
          <a:xfrm>
            <a:off x="6351588" y="3876675"/>
            <a:ext cx="261937" cy="336550"/>
          </a:xfrm>
          <a:custGeom>
            <a:avLst/>
            <a:gdLst>
              <a:gd name="T0" fmla="*/ 11 w 14"/>
              <a:gd name="T1" fmla="*/ 0 h 18"/>
              <a:gd name="T2" fmla="*/ 11 w 14"/>
              <a:gd name="T3" fmla="*/ 10 h 18"/>
              <a:gd name="T4" fmla="*/ 14 w 14"/>
              <a:gd name="T5" fmla="*/ 10 h 18"/>
              <a:gd name="T6" fmla="*/ 7 w 14"/>
              <a:gd name="T7" fmla="*/ 18 h 18"/>
              <a:gd name="T8" fmla="*/ 0 w 14"/>
              <a:gd name="T9" fmla="*/ 10 h 18"/>
              <a:gd name="T10" fmla="*/ 3 w 14"/>
              <a:gd name="T11" fmla="*/ 10 h 18"/>
              <a:gd name="T12" fmla="*/ 3 w 14"/>
              <a:gd name="T13" fmla="*/ 0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8"/>
              <a:gd name="T23" fmla="*/ 14 w 14"/>
              <a:gd name="T24" fmla="*/ 18 h 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8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8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Freeform 5"/>
          <p:cNvSpPr>
            <a:spLocks/>
          </p:cNvSpPr>
          <p:nvPr/>
        </p:nvSpPr>
        <p:spPr bwMode="auto">
          <a:xfrm>
            <a:off x="1917700" y="3952875"/>
            <a:ext cx="261938" cy="319088"/>
          </a:xfrm>
          <a:custGeom>
            <a:avLst/>
            <a:gdLst>
              <a:gd name="T0" fmla="*/ 11 w 14"/>
              <a:gd name="T1" fmla="*/ 0 h 17"/>
              <a:gd name="T2" fmla="*/ 11 w 14"/>
              <a:gd name="T3" fmla="*/ 10 h 17"/>
              <a:gd name="T4" fmla="*/ 14 w 14"/>
              <a:gd name="T5" fmla="*/ 10 h 17"/>
              <a:gd name="T6" fmla="*/ 7 w 14"/>
              <a:gd name="T7" fmla="*/ 17 h 17"/>
              <a:gd name="T8" fmla="*/ 0 w 14"/>
              <a:gd name="T9" fmla="*/ 10 h 17"/>
              <a:gd name="T10" fmla="*/ 3 w 14"/>
              <a:gd name="T11" fmla="*/ 10 h 17"/>
              <a:gd name="T12" fmla="*/ 3 w 14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"/>
              <a:gd name="T22" fmla="*/ 0 h 17"/>
              <a:gd name="T23" fmla="*/ 14 w 14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" h="17">
                <a:moveTo>
                  <a:pt x="11" y="0"/>
                </a:moveTo>
                <a:lnTo>
                  <a:pt x="11" y="10"/>
                </a:lnTo>
                <a:lnTo>
                  <a:pt x="14" y="10"/>
                </a:lnTo>
                <a:lnTo>
                  <a:pt x="7" y="17"/>
                </a:lnTo>
                <a:lnTo>
                  <a:pt x="0" y="10"/>
                </a:lnTo>
                <a:lnTo>
                  <a:pt x="3" y="10"/>
                </a:lnTo>
                <a:lnTo>
                  <a:pt x="3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6651625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6" name="Rectangle 7"/>
          <p:cNvSpPr>
            <a:spLocks noChangeArrowheads="1"/>
          </p:cNvSpPr>
          <p:nvPr/>
        </p:nvSpPr>
        <p:spPr bwMode="auto">
          <a:xfrm>
            <a:off x="6557963" y="1889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7" name="Rectangle 8"/>
          <p:cNvSpPr>
            <a:spLocks noChangeArrowheads="1"/>
          </p:cNvSpPr>
          <p:nvPr/>
        </p:nvSpPr>
        <p:spPr bwMode="auto">
          <a:xfrm>
            <a:off x="5487988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8" name="Rectangle 9"/>
          <p:cNvSpPr>
            <a:spLocks noChangeArrowheads="1"/>
          </p:cNvSpPr>
          <p:nvPr/>
        </p:nvSpPr>
        <p:spPr bwMode="auto">
          <a:xfrm>
            <a:off x="52641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69" name="Rectangle 10"/>
          <p:cNvSpPr>
            <a:spLocks noChangeArrowheads="1"/>
          </p:cNvSpPr>
          <p:nvPr/>
        </p:nvSpPr>
        <p:spPr bwMode="auto">
          <a:xfrm>
            <a:off x="503872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0" name="Rectangle 11"/>
          <p:cNvSpPr>
            <a:spLocks noChangeArrowheads="1"/>
          </p:cNvSpPr>
          <p:nvPr/>
        </p:nvSpPr>
        <p:spPr bwMode="auto">
          <a:xfrm>
            <a:off x="47942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1" name="Rectangle 12"/>
          <p:cNvSpPr>
            <a:spLocks noChangeArrowheads="1"/>
          </p:cNvSpPr>
          <p:nvPr/>
        </p:nvSpPr>
        <p:spPr bwMode="auto">
          <a:xfrm>
            <a:off x="47942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503872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3" name="Rectangle 14"/>
          <p:cNvSpPr>
            <a:spLocks noChangeArrowheads="1"/>
          </p:cNvSpPr>
          <p:nvPr/>
        </p:nvSpPr>
        <p:spPr bwMode="auto">
          <a:xfrm>
            <a:off x="52641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4" name="Rectangle 15"/>
          <p:cNvSpPr>
            <a:spLocks noChangeArrowheads="1"/>
          </p:cNvSpPr>
          <p:nvPr/>
        </p:nvSpPr>
        <p:spPr bwMode="auto">
          <a:xfrm>
            <a:off x="5487988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5" name="Rectangle 16"/>
          <p:cNvSpPr>
            <a:spLocks noChangeArrowheads="1"/>
          </p:cNvSpPr>
          <p:nvPr/>
        </p:nvSpPr>
        <p:spPr bwMode="auto">
          <a:xfrm>
            <a:off x="5713413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6" name="Rectangle 17"/>
          <p:cNvSpPr>
            <a:spLocks noChangeArrowheads="1"/>
          </p:cNvSpPr>
          <p:nvPr/>
        </p:nvSpPr>
        <p:spPr bwMode="auto">
          <a:xfrm>
            <a:off x="5957888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7" name="Rectangle 18"/>
          <p:cNvSpPr>
            <a:spLocks noChangeArrowheads="1"/>
          </p:cNvSpPr>
          <p:nvPr/>
        </p:nvSpPr>
        <p:spPr bwMode="auto">
          <a:xfrm>
            <a:off x="47942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8" name="Rectangle 19"/>
          <p:cNvSpPr>
            <a:spLocks noChangeArrowheads="1"/>
          </p:cNvSpPr>
          <p:nvPr/>
        </p:nvSpPr>
        <p:spPr bwMode="auto">
          <a:xfrm>
            <a:off x="5038725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79" name="Rectangle 20"/>
          <p:cNvSpPr>
            <a:spLocks noChangeArrowheads="1"/>
          </p:cNvSpPr>
          <p:nvPr/>
        </p:nvSpPr>
        <p:spPr bwMode="auto">
          <a:xfrm>
            <a:off x="52641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0" name="Rectangle 21"/>
          <p:cNvSpPr>
            <a:spLocks noChangeArrowheads="1"/>
          </p:cNvSpPr>
          <p:nvPr/>
        </p:nvSpPr>
        <p:spPr bwMode="auto">
          <a:xfrm>
            <a:off x="5487988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1" name="Rectangle 22"/>
          <p:cNvSpPr>
            <a:spLocks noChangeArrowheads="1"/>
          </p:cNvSpPr>
          <p:nvPr/>
        </p:nvSpPr>
        <p:spPr bwMode="auto">
          <a:xfrm>
            <a:off x="5957888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2" name="Rectangle 23"/>
          <p:cNvSpPr>
            <a:spLocks noChangeArrowheads="1"/>
          </p:cNvSpPr>
          <p:nvPr/>
        </p:nvSpPr>
        <p:spPr bwMode="auto">
          <a:xfrm>
            <a:off x="5713413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3" name="Rectangle 24"/>
          <p:cNvSpPr>
            <a:spLocks noChangeArrowheads="1"/>
          </p:cNvSpPr>
          <p:nvPr/>
        </p:nvSpPr>
        <p:spPr bwMode="auto">
          <a:xfrm>
            <a:off x="4794250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4" name="Rectangle 25"/>
          <p:cNvSpPr>
            <a:spLocks noChangeArrowheads="1"/>
          </p:cNvSpPr>
          <p:nvPr/>
        </p:nvSpPr>
        <p:spPr bwMode="auto">
          <a:xfrm>
            <a:off x="5038725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5" name="Rectangle 26"/>
          <p:cNvSpPr>
            <a:spLocks noChangeArrowheads="1"/>
          </p:cNvSpPr>
          <p:nvPr/>
        </p:nvSpPr>
        <p:spPr bwMode="auto">
          <a:xfrm>
            <a:off x="5264150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6" name="Rectangle 27"/>
          <p:cNvSpPr>
            <a:spLocks noChangeArrowheads="1"/>
          </p:cNvSpPr>
          <p:nvPr/>
        </p:nvSpPr>
        <p:spPr bwMode="auto">
          <a:xfrm>
            <a:off x="5957888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7" name="Rectangle 28"/>
          <p:cNvSpPr>
            <a:spLocks noChangeArrowheads="1"/>
          </p:cNvSpPr>
          <p:nvPr/>
        </p:nvSpPr>
        <p:spPr bwMode="auto">
          <a:xfrm>
            <a:off x="6181725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8" name="Rectangle 29"/>
          <p:cNvSpPr>
            <a:spLocks noChangeArrowheads="1"/>
          </p:cNvSpPr>
          <p:nvPr/>
        </p:nvSpPr>
        <p:spPr bwMode="auto">
          <a:xfrm>
            <a:off x="5487988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89" name="Rectangle 30"/>
          <p:cNvSpPr>
            <a:spLocks noChangeArrowheads="1"/>
          </p:cNvSpPr>
          <p:nvPr/>
        </p:nvSpPr>
        <p:spPr bwMode="auto">
          <a:xfrm>
            <a:off x="5713413" y="28638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0" name="Rectangle 31"/>
          <p:cNvSpPr>
            <a:spLocks noChangeArrowheads="1"/>
          </p:cNvSpPr>
          <p:nvPr/>
        </p:nvSpPr>
        <p:spPr bwMode="auto">
          <a:xfrm>
            <a:off x="4794250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1" name="Rectangle 32"/>
          <p:cNvSpPr>
            <a:spLocks noChangeArrowheads="1"/>
          </p:cNvSpPr>
          <p:nvPr/>
        </p:nvSpPr>
        <p:spPr bwMode="auto">
          <a:xfrm>
            <a:off x="5038725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2" name="Rectangle 33"/>
          <p:cNvSpPr>
            <a:spLocks noChangeArrowheads="1"/>
          </p:cNvSpPr>
          <p:nvPr/>
        </p:nvSpPr>
        <p:spPr bwMode="auto">
          <a:xfrm>
            <a:off x="5264150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3" name="Rectangle 34"/>
          <p:cNvSpPr>
            <a:spLocks noChangeArrowheads="1"/>
          </p:cNvSpPr>
          <p:nvPr/>
        </p:nvSpPr>
        <p:spPr bwMode="auto">
          <a:xfrm>
            <a:off x="5487988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4" name="Rectangle 35"/>
          <p:cNvSpPr>
            <a:spLocks noChangeArrowheads="1"/>
          </p:cNvSpPr>
          <p:nvPr/>
        </p:nvSpPr>
        <p:spPr bwMode="auto">
          <a:xfrm>
            <a:off x="5713413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5" name="Rectangle 36"/>
          <p:cNvSpPr>
            <a:spLocks noChangeArrowheads="1"/>
          </p:cNvSpPr>
          <p:nvPr/>
        </p:nvSpPr>
        <p:spPr bwMode="auto">
          <a:xfrm>
            <a:off x="5957888" y="30892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6" name="Line 37"/>
          <p:cNvSpPr>
            <a:spLocks noChangeShapeType="1"/>
          </p:cNvSpPr>
          <p:nvPr/>
        </p:nvSpPr>
        <p:spPr bwMode="auto">
          <a:xfrm flipH="1">
            <a:off x="4681538" y="3351213"/>
            <a:ext cx="23637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7" name="Rectangle 38"/>
          <p:cNvSpPr>
            <a:spLocks noChangeArrowheads="1"/>
          </p:cNvSpPr>
          <p:nvPr/>
        </p:nvSpPr>
        <p:spPr bwMode="auto">
          <a:xfrm>
            <a:off x="68770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8" name="Rectangle 39"/>
          <p:cNvSpPr>
            <a:spLocks noChangeArrowheads="1"/>
          </p:cNvSpPr>
          <p:nvPr/>
        </p:nvSpPr>
        <p:spPr bwMode="auto">
          <a:xfrm>
            <a:off x="64071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199" name="Rectangle 40"/>
          <p:cNvSpPr>
            <a:spLocks noChangeArrowheads="1"/>
          </p:cNvSpPr>
          <p:nvPr/>
        </p:nvSpPr>
        <p:spPr bwMode="auto">
          <a:xfrm>
            <a:off x="618172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0" name="Rectangle 41"/>
          <p:cNvSpPr>
            <a:spLocks noChangeArrowheads="1"/>
          </p:cNvSpPr>
          <p:nvPr/>
        </p:nvSpPr>
        <p:spPr bwMode="auto">
          <a:xfrm>
            <a:off x="5487988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1" name="Rectangle 42"/>
          <p:cNvSpPr>
            <a:spLocks noChangeArrowheads="1"/>
          </p:cNvSpPr>
          <p:nvPr/>
        </p:nvSpPr>
        <p:spPr bwMode="auto">
          <a:xfrm>
            <a:off x="663257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2" name="Rectangle 43"/>
          <p:cNvSpPr>
            <a:spLocks noChangeArrowheads="1"/>
          </p:cNvSpPr>
          <p:nvPr/>
        </p:nvSpPr>
        <p:spPr bwMode="auto">
          <a:xfrm>
            <a:off x="5957888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3" name="Rectangle 44"/>
          <p:cNvSpPr>
            <a:spLocks noChangeArrowheads="1"/>
          </p:cNvSpPr>
          <p:nvPr/>
        </p:nvSpPr>
        <p:spPr bwMode="auto">
          <a:xfrm>
            <a:off x="5713413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4" name="Rectangle 45"/>
          <p:cNvSpPr>
            <a:spLocks noChangeArrowheads="1"/>
          </p:cNvSpPr>
          <p:nvPr/>
        </p:nvSpPr>
        <p:spPr bwMode="auto">
          <a:xfrm>
            <a:off x="52641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5" name="Rectangle 46"/>
          <p:cNvSpPr>
            <a:spLocks noChangeArrowheads="1"/>
          </p:cNvSpPr>
          <p:nvPr/>
        </p:nvSpPr>
        <p:spPr bwMode="auto">
          <a:xfrm>
            <a:off x="5038725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6" name="Rectangle 47"/>
          <p:cNvSpPr>
            <a:spLocks noChangeArrowheads="1"/>
          </p:cNvSpPr>
          <p:nvPr/>
        </p:nvSpPr>
        <p:spPr bwMode="auto">
          <a:xfrm>
            <a:off x="4794250" y="33893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7" name="Rectangle 48"/>
          <p:cNvSpPr>
            <a:spLocks noChangeArrowheads="1"/>
          </p:cNvSpPr>
          <p:nvPr/>
        </p:nvSpPr>
        <p:spPr bwMode="auto">
          <a:xfrm>
            <a:off x="5938838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8" name="Rectangle 49"/>
          <p:cNvSpPr>
            <a:spLocks noChangeArrowheads="1"/>
          </p:cNvSpPr>
          <p:nvPr/>
        </p:nvSpPr>
        <p:spPr bwMode="auto">
          <a:xfrm>
            <a:off x="6164263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09" name="Rectangle 50"/>
          <p:cNvSpPr>
            <a:spLocks noChangeArrowheads="1"/>
          </p:cNvSpPr>
          <p:nvPr/>
        </p:nvSpPr>
        <p:spPr bwMode="auto">
          <a:xfrm>
            <a:off x="6407150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0" name="Rectangle 51"/>
          <p:cNvSpPr>
            <a:spLocks noChangeArrowheads="1"/>
          </p:cNvSpPr>
          <p:nvPr/>
        </p:nvSpPr>
        <p:spPr bwMode="auto">
          <a:xfrm>
            <a:off x="6632575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1" name="Rectangle 52"/>
          <p:cNvSpPr>
            <a:spLocks noChangeArrowheads="1"/>
          </p:cNvSpPr>
          <p:nvPr/>
        </p:nvSpPr>
        <p:spPr bwMode="auto">
          <a:xfrm>
            <a:off x="6858000" y="4457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2" name="Rectangle 53"/>
          <p:cNvSpPr>
            <a:spLocks noChangeArrowheads="1"/>
          </p:cNvSpPr>
          <p:nvPr/>
        </p:nvSpPr>
        <p:spPr bwMode="auto">
          <a:xfrm>
            <a:off x="5938838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3" name="Rectangle 54"/>
          <p:cNvSpPr>
            <a:spLocks noChangeArrowheads="1"/>
          </p:cNvSpPr>
          <p:nvPr/>
        </p:nvSpPr>
        <p:spPr bwMode="auto">
          <a:xfrm>
            <a:off x="6632575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4" name="Rectangle 55"/>
          <p:cNvSpPr>
            <a:spLocks noChangeArrowheads="1"/>
          </p:cNvSpPr>
          <p:nvPr/>
        </p:nvSpPr>
        <p:spPr bwMode="auto">
          <a:xfrm>
            <a:off x="685800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5" name="Rectangle 56"/>
          <p:cNvSpPr>
            <a:spLocks noChangeArrowheads="1"/>
          </p:cNvSpPr>
          <p:nvPr/>
        </p:nvSpPr>
        <p:spPr bwMode="auto">
          <a:xfrm>
            <a:off x="640715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6" name="Rectangle 57"/>
          <p:cNvSpPr>
            <a:spLocks noChangeArrowheads="1"/>
          </p:cNvSpPr>
          <p:nvPr/>
        </p:nvSpPr>
        <p:spPr bwMode="auto">
          <a:xfrm>
            <a:off x="6164263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7" name="Rectangle 58"/>
          <p:cNvSpPr>
            <a:spLocks noChangeArrowheads="1"/>
          </p:cNvSpPr>
          <p:nvPr/>
        </p:nvSpPr>
        <p:spPr bwMode="auto">
          <a:xfrm>
            <a:off x="5938838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8" name="Rectangle 59"/>
          <p:cNvSpPr>
            <a:spLocks noChangeArrowheads="1"/>
          </p:cNvSpPr>
          <p:nvPr/>
        </p:nvSpPr>
        <p:spPr bwMode="auto">
          <a:xfrm>
            <a:off x="5713413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19" name="Rectangle 60"/>
          <p:cNvSpPr>
            <a:spLocks noChangeArrowheads="1"/>
          </p:cNvSpPr>
          <p:nvPr/>
        </p:nvSpPr>
        <p:spPr bwMode="auto">
          <a:xfrm>
            <a:off x="5487988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0" name="Rectangle 61"/>
          <p:cNvSpPr>
            <a:spLocks noChangeArrowheads="1"/>
          </p:cNvSpPr>
          <p:nvPr/>
        </p:nvSpPr>
        <p:spPr bwMode="auto">
          <a:xfrm>
            <a:off x="524510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1" name="Rectangle 62"/>
          <p:cNvSpPr>
            <a:spLocks noChangeArrowheads="1"/>
          </p:cNvSpPr>
          <p:nvPr/>
        </p:nvSpPr>
        <p:spPr bwMode="auto">
          <a:xfrm>
            <a:off x="5019675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2" name="Rectangle 63"/>
          <p:cNvSpPr>
            <a:spLocks noChangeArrowheads="1"/>
          </p:cNvSpPr>
          <p:nvPr/>
        </p:nvSpPr>
        <p:spPr bwMode="auto">
          <a:xfrm>
            <a:off x="4794250" y="4983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3" name="Rectangle 64"/>
          <p:cNvSpPr>
            <a:spLocks noChangeArrowheads="1"/>
          </p:cNvSpPr>
          <p:nvPr/>
        </p:nvSpPr>
        <p:spPr bwMode="auto">
          <a:xfrm>
            <a:off x="479425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4" name="Rectangle 65"/>
          <p:cNvSpPr>
            <a:spLocks noChangeArrowheads="1"/>
          </p:cNvSpPr>
          <p:nvPr/>
        </p:nvSpPr>
        <p:spPr bwMode="auto">
          <a:xfrm>
            <a:off x="5019675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5" name="Rectangle 66"/>
          <p:cNvSpPr>
            <a:spLocks noChangeArrowheads="1"/>
          </p:cNvSpPr>
          <p:nvPr/>
        </p:nvSpPr>
        <p:spPr bwMode="auto">
          <a:xfrm>
            <a:off x="524510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6" name="Rectangle 67"/>
          <p:cNvSpPr>
            <a:spLocks noChangeArrowheads="1"/>
          </p:cNvSpPr>
          <p:nvPr/>
        </p:nvSpPr>
        <p:spPr bwMode="auto">
          <a:xfrm>
            <a:off x="5487988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7" name="Rectangle 68"/>
          <p:cNvSpPr>
            <a:spLocks noChangeArrowheads="1"/>
          </p:cNvSpPr>
          <p:nvPr/>
        </p:nvSpPr>
        <p:spPr bwMode="auto">
          <a:xfrm>
            <a:off x="5713413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8" name="Rectangle 69"/>
          <p:cNvSpPr>
            <a:spLocks noChangeArrowheads="1"/>
          </p:cNvSpPr>
          <p:nvPr/>
        </p:nvSpPr>
        <p:spPr bwMode="auto">
          <a:xfrm>
            <a:off x="5938838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29" name="Rectangle 70"/>
          <p:cNvSpPr>
            <a:spLocks noChangeArrowheads="1"/>
          </p:cNvSpPr>
          <p:nvPr/>
        </p:nvSpPr>
        <p:spPr bwMode="auto">
          <a:xfrm>
            <a:off x="6164263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0" name="Rectangle 71"/>
          <p:cNvSpPr>
            <a:spLocks noChangeArrowheads="1"/>
          </p:cNvSpPr>
          <p:nvPr/>
        </p:nvSpPr>
        <p:spPr bwMode="auto">
          <a:xfrm>
            <a:off x="6407150" y="52085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1" name="Rectangle 72"/>
          <p:cNvSpPr>
            <a:spLocks noChangeArrowheads="1"/>
          </p:cNvSpPr>
          <p:nvPr/>
        </p:nvSpPr>
        <p:spPr bwMode="auto">
          <a:xfrm>
            <a:off x="4794250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2" name="Rectangle 73"/>
          <p:cNvSpPr>
            <a:spLocks noChangeArrowheads="1"/>
          </p:cNvSpPr>
          <p:nvPr/>
        </p:nvSpPr>
        <p:spPr bwMode="auto">
          <a:xfrm>
            <a:off x="5019675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3" name="Rectangle 74"/>
          <p:cNvSpPr>
            <a:spLocks noChangeArrowheads="1"/>
          </p:cNvSpPr>
          <p:nvPr/>
        </p:nvSpPr>
        <p:spPr bwMode="auto">
          <a:xfrm>
            <a:off x="5245100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4" name="Rectangle 75"/>
          <p:cNvSpPr>
            <a:spLocks noChangeArrowheads="1"/>
          </p:cNvSpPr>
          <p:nvPr/>
        </p:nvSpPr>
        <p:spPr bwMode="auto">
          <a:xfrm>
            <a:off x="5487988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5" name="Rectangle 76"/>
          <p:cNvSpPr>
            <a:spLocks noChangeArrowheads="1"/>
          </p:cNvSpPr>
          <p:nvPr/>
        </p:nvSpPr>
        <p:spPr bwMode="auto">
          <a:xfrm>
            <a:off x="5713413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6" name="Rectangle 77"/>
          <p:cNvSpPr>
            <a:spLocks noChangeArrowheads="1"/>
          </p:cNvSpPr>
          <p:nvPr/>
        </p:nvSpPr>
        <p:spPr bwMode="auto">
          <a:xfrm>
            <a:off x="5938838" y="543401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7" name="Rectangle 78"/>
          <p:cNvSpPr>
            <a:spLocks noChangeArrowheads="1"/>
          </p:cNvSpPr>
          <p:nvPr/>
        </p:nvSpPr>
        <p:spPr bwMode="auto">
          <a:xfrm>
            <a:off x="479425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8" name="Rectangle 79"/>
          <p:cNvSpPr>
            <a:spLocks noChangeArrowheads="1"/>
          </p:cNvSpPr>
          <p:nvPr/>
        </p:nvSpPr>
        <p:spPr bwMode="auto">
          <a:xfrm>
            <a:off x="5019675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39" name="Rectangle 80"/>
          <p:cNvSpPr>
            <a:spLocks noChangeArrowheads="1"/>
          </p:cNvSpPr>
          <p:nvPr/>
        </p:nvSpPr>
        <p:spPr bwMode="auto">
          <a:xfrm>
            <a:off x="524510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0" name="Rectangle 81"/>
          <p:cNvSpPr>
            <a:spLocks noChangeArrowheads="1"/>
          </p:cNvSpPr>
          <p:nvPr/>
        </p:nvSpPr>
        <p:spPr bwMode="auto">
          <a:xfrm>
            <a:off x="5487988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1" name="Rectangle 82"/>
          <p:cNvSpPr>
            <a:spLocks noChangeArrowheads="1"/>
          </p:cNvSpPr>
          <p:nvPr/>
        </p:nvSpPr>
        <p:spPr bwMode="auto">
          <a:xfrm>
            <a:off x="5713413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2" name="Rectangle 83"/>
          <p:cNvSpPr>
            <a:spLocks noChangeArrowheads="1"/>
          </p:cNvSpPr>
          <p:nvPr/>
        </p:nvSpPr>
        <p:spPr bwMode="auto">
          <a:xfrm>
            <a:off x="5938838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3" name="Rectangle 84"/>
          <p:cNvSpPr>
            <a:spLocks noChangeArrowheads="1"/>
          </p:cNvSpPr>
          <p:nvPr/>
        </p:nvSpPr>
        <p:spPr bwMode="auto">
          <a:xfrm>
            <a:off x="6164263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4" name="Rectangle 85"/>
          <p:cNvSpPr>
            <a:spLocks noChangeArrowheads="1"/>
          </p:cNvSpPr>
          <p:nvPr/>
        </p:nvSpPr>
        <p:spPr bwMode="auto">
          <a:xfrm>
            <a:off x="640715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5" name="Rectangle 86"/>
          <p:cNvSpPr>
            <a:spLocks noChangeArrowheads="1"/>
          </p:cNvSpPr>
          <p:nvPr/>
        </p:nvSpPr>
        <p:spPr bwMode="auto">
          <a:xfrm>
            <a:off x="6632575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6" name="Rectangle 87"/>
          <p:cNvSpPr>
            <a:spLocks noChangeArrowheads="1"/>
          </p:cNvSpPr>
          <p:nvPr/>
        </p:nvSpPr>
        <p:spPr bwMode="auto">
          <a:xfrm>
            <a:off x="6858000" y="57340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7" name="Rectangle 88"/>
          <p:cNvSpPr>
            <a:spLocks noChangeArrowheads="1"/>
          </p:cNvSpPr>
          <p:nvPr/>
        </p:nvSpPr>
        <p:spPr bwMode="auto">
          <a:xfrm>
            <a:off x="64071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8" name="Rectangle 89"/>
          <p:cNvSpPr>
            <a:spLocks noChangeArrowheads="1"/>
          </p:cNvSpPr>
          <p:nvPr/>
        </p:nvSpPr>
        <p:spPr bwMode="auto">
          <a:xfrm>
            <a:off x="6407150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49" name="Rectangle 90"/>
          <p:cNvSpPr>
            <a:spLocks noChangeArrowheads="1"/>
          </p:cNvSpPr>
          <p:nvPr/>
        </p:nvSpPr>
        <p:spPr bwMode="auto">
          <a:xfrm>
            <a:off x="618172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0" name="Rectangle 91"/>
          <p:cNvSpPr>
            <a:spLocks noChangeArrowheads="1"/>
          </p:cNvSpPr>
          <p:nvPr/>
        </p:nvSpPr>
        <p:spPr bwMode="auto">
          <a:xfrm>
            <a:off x="6632575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1" name="Rectangle 92"/>
          <p:cNvSpPr>
            <a:spLocks noChangeArrowheads="1"/>
          </p:cNvSpPr>
          <p:nvPr/>
        </p:nvSpPr>
        <p:spPr bwMode="auto">
          <a:xfrm>
            <a:off x="6181725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2" name="Rectangle 93"/>
          <p:cNvSpPr>
            <a:spLocks noChangeArrowheads="1"/>
          </p:cNvSpPr>
          <p:nvPr/>
        </p:nvSpPr>
        <p:spPr bwMode="auto">
          <a:xfrm>
            <a:off x="6632575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3" name="Rectangle 94"/>
          <p:cNvSpPr>
            <a:spLocks noChangeArrowheads="1"/>
          </p:cNvSpPr>
          <p:nvPr/>
        </p:nvSpPr>
        <p:spPr bwMode="auto">
          <a:xfrm>
            <a:off x="6407150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4" name="Rectangle 95"/>
          <p:cNvSpPr>
            <a:spLocks noChangeArrowheads="1"/>
          </p:cNvSpPr>
          <p:nvPr/>
        </p:nvSpPr>
        <p:spPr bwMode="auto">
          <a:xfrm>
            <a:off x="5957888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5" name="Rectangle 96"/>
          <p:cNvSpPr>
            <a:spLocks noChangeArrowheads="1"/>
          </p:cNvSpPr>
          <p:nvPr/>
        </p:nvSpPr>
        <p:spPr bwMode="auto">
          <a:xfrm>
            <a:off x="6877050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6" name="Rectangle 97"/>
          <p:cNvSpPr>
            <a:spLocks noChangeArrowheads="1"/>
          </p:cNvSpPr>
          <p:nvPr/>
        </p:nvSpPr>
        <p:spPr bwMode="auto">
          <a:xfrm>
            <a:off x="6877050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7" name="Rectangle 98"/>
          <p:cNvSpPr>
            <a:spLocks noChangeArrowheads="1"/>
          </p:cNvSpPr>
          <p:nvPr/>
        </p:nvSpPr>
        <p:spPr bwMode="auto">
          <a:xfrm>
            <a:off x="618172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8" name="Rectangle 99"/>
          <p:cNvSpPr>
            <a:spLocks noChangeArrowheads="1"/>
          </p:cNvSpPr>
          <p:nvPr/>
        </p:nvSpPr>
        <p:spPr bwMode="auto">
          <a:xfrm>
            <a:off x="6632575" y="24130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59" name="Rectangle 100"/>
          <p:cNvSpPr>
            <a:spLocks noChangeArrowheads="1"/>
          </p:cNvSpPr>
          <p:nvPr/>
        </p:nvSpPr>
        <p:spPr bwMode="auto">
          <a:xfrm>
            <a:off x="5957888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0" name="Rectangle 101"/>
          <p:cNvSpPr>
            <a:spLocks noChangeArrowheads="1"/>
          </p:cNvSpPr>
          <p:nvPr/>
        </p:nvSpPr>
        <p:spPr bwMode="auto">
          <a:xfrm>
            <a:off x="5957888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1" name="Rectangle 102"/>
          <p:cNvSpPr>
            <a:spLocks noChangeArrowheads="1"/>
          </p:cNvSpPr>
          <p:nvPr/>
        </p:nvSpPr>
        <p:spPr bwMode="auto">
          <a:xfrm>
            <a:off x="6877050" y="16637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2" name="Rectangle 103"/>
          <p:cNvSpPr>
            <a:spLocks noChangeArrowheads="1"/>
          </p:cNvSpPr>
          <p:nvPr/>
        </p:nvSpPr>
        <p:spPr bwMode="auto">
          <a:xfrm>
            <a:off x="6407150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3" name="Rectangle 104"/>
          <p:cNvSpPr>
            <a:spLocks noChangeArrowheads="1"/>
          </p:cNvSpPr>
          <p:nvPr/>
        </p:nvSpPr>
        <p:spPr bwMode="auto">
          <a:xfrm>
            <a:off x="6181725" y="26384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4" name="Rectangle 105"/>
          <p:cNvSpPr>
            <a:spLocks noChangeArrowheads="1"/>
          </p:cNvSpPr>
          <p:nvPr/>
        </p:nvSpPr>
        <p:spPr bwMode="auto">
          <a:xfrm>
            <a:off x="5713413" y="21891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FFFF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5" name="Line 106"/>
          <p:cNvSpPr>
            <a:spLocks noChangeShapeType="1"/>
          </p:cNvSpPr>
          <p:nvPr/>
        </p:nvSpPr>
        <p:spPr bwMode="auto">
          <a:xfrm flipH="1">
            <a:off x="5826125" y="2132013"/>
            <a:ext cx="1219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6" name="Rectangle 107"/>
          <p:cNvSpPr>
            <a:spLocks noChangeArrowheads="1"/>
          </p:cNvSpPr>
          <p:nvPr/>
        </p:nvSpPr>
        <p:spPr bwMode="auto">
          <a:xfrm>
            <a:off x="2443163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7" name="Rectangle 108"/>
          <p:cNvSpPr>
            <a:spLocks noChangeArrowheads="1"/>
          </p:cNvSpPr>
          <p:nvPr/>
        </p:nvSpPr>
        <p:spPr bwMode="auto">
          <a:xfrm>
            <a:off x="2198688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8" name="Rectangle 109"/>
          <p:cNvSpPr>
            <a:spLocks noChangeArrowheads="1"/>
          </p:cNvSpPr>
          <p:nvPr/>
        </p:nvSpPr>
        <p:spPr bwMode="auto">
          <a:xfrm>
            <a:off x="1973263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69" name="Rectangle 110"/>
          <p:cNvSpPr>
            <a:spLocks noChangeArrowheads="1"/>
          </p:cNvSpPr>
          <p:nvPr/>
        </p:nvSpPr>
        <p:spPr bwMode="auto">
          <a:xfrm>
            <a:off x="1524000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0" name="Rectangle 111"/>
          <p:cNvSpPr>
            <a:spLocks noChangeArrowheads="1"/>
          </p:cNvSpPr>
          <p:nvPr/>
        </p:nvSpPr>
        <p:spPr bwMode="auto">
          <a:xfrm>
            <a:off x="1747838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1" name="Rectangle 112"/>
          <p:cNvSpPr>
            <a:spLocks noChangeArrowheads="1"/>
          </p:cNvSpPr>
          <p:nvPr/>
        </p:nvSpPr>
        <p:spPr bwMode="auto">
          <a:xfrm>
            <a:off x="1973263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2" name="Rectangle 113"/>
          <p:cNvSpPr>
            <a:spLocks noChangeArrowheads="1"/>
          </p:cNvSpPr>
          <p:nvPr/>
        </p:nvSpPr>
        <p:spPr bwMode="auto">
          <a:xfrm>
            <a:off x="2198688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3" name="Rectangle 114"/>
          <p:cNvSpPr>
            <a:spLocks noChangeArrowheads="1"/>
          </p:cNvSpPr>
          <p:nvPr/>
        </p:nvSpPr>
        <p:spPr bwMode="auto">
          <a:xfrm>
            <a:off x="2443163" y="31273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4" name="Rectangle 115"/>
          <p:cNvSpPr>
            <a:spLocks noChangeArrowheads="1"/>
          </p:cNvSpPr>
          <p:nvPr/>
        </p:nvSpPr>
        <p:spPr bwMode="auto">
          <a:xfrm>
            <a:off x="1747838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5" name="Rectangle 116"/>
          <p:cNvSpPr>
            <a:spLocks noChangeArrowheads="1"/>
          </p:cNvSpPr>
          <p:nvPr/>
        </p:nvSpPr>
        <p:spPr bwMode="auto">
          <a:xfrm>
            <a:off x="1524000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6" name="Line 117"/>
          <p:cNvSpPr>
            <a:spLocks noChangeShapeType="1"/>
          </p:cNvSpPr>
          <p:nvPr/>
        </p:nvSpPr>
        <p:spPr bwMode="auto">
          <a:xfrm flipH="1">
            <a:off x="1241425" y="3595688"/>
            <a:ext cx="13700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7" name="Rectangle 118"/>
          <p:cNvSpPr>
            <a:spLocks noChangeArrowheads="1"/>
          </p:cNvSpPr>
          <p:nvPr/>
        </p:nvSpPr>
        <p:spPr bwMode="auto">
          <a:xfrm>
            <a:off x="6181725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8" name="Rectangle 119"/>
          <p:cNvSpPr>
            <a:spLocks noChangeArrowheads="1"/>
          </p:cNvSpPr>
          <p:nvPr/>
        </p:nvSpPr>
        <p:spPr bwMode="auto">
          <a:xfrm>
            <a:off x="6107113" y="1889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79" name="Rectangle 120"/>
          <p:cNvSpPr>
            <a:spLocks noChangeArrowheads="1"/>
          </p:cNvSpPr>
          <p:nvPr/>
        </p:nvSpPr>
        <p:spPr bwMode="auto">
          <a:xfrm>
            <a:off x="2892425" y="33528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6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0" name="Rectangle 121"/>
          <p:cNvSpPr>
            <a:spLocks noChangeArrowheads="1"/>
          </p:cNvSpPr>
          <p:nvPr/>
        </p:nvSpPr>
        <p:spPr bwMode="auto">
          <a:xfrm>
            <a:off x="2798763" y="33528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1" name="Rectangle 122"/>
          <p:cNvSpPr>
            <a:spLocks noChangeArrowheads="1"/>
          </p:cNvSpPr>
          <p:nvPr/>
        </p:nvSpPr>
        <p:spPr bwMode="auto">
          <a:xfrm>
            <a:off x="2743200" y="3352800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2" name="Rectangle 123"/>
          <p:cNvSpPr>
            <a:spLocks noChangeArrowheads="1"/>
          </p:cNvSpPr>
          <p:nvPr/>
        </p:nvSpPr>
        <p:spPr bwMode="auto">
          <a:xfrm>
            <a:off x="2986088" y="33528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3" name="Rectangle 124"/>
          <p:cNvSpPr>
            <a:spLocks noChangeArrowheads="1"/>
          </p:cNvSpPr>
          <p:nvPr/>
        </p:nvSpPr>
        <p:spPr bwMode="auto">
          <a:xfrm>
            <a:off x="2873375" y="3127375"/>
            <a:ext cx="1841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4" name="Rectangle 125"/>
          <p:cNvSpPr>
            <a:spLocks noChangeArrowheads="1"/>
          </p:cNvSpPr>
          <p:nvPr/>
        </p:nvSpPr>
        <p:spPr bwMode="auto">
          <a:xfrm>
            <a:off x="2760663" y="3127375"/>
            <a:ext cx="968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5" name="Rectangle 126"/>
          <p:cNvSpPr>
            <a:spLocks noChangeArrowheads="1"/>
          </p:cNvSpPr>
          <p:nvPr/>
        </p:nvSpPr>
        <p:spPr bwMode="auto">
          <a:xfrm>
            <a:off x="2686050" y="3127375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6" name="Rectangle 127"/>
          <p:cNvSpPr>
            <a:spLocks noChangeArrowheads="1"/>
          </p:cNvSpPr>
          <p:nvPr/>
        </p:nvSpPr>
        <p:spPr bwMode="auto">
          <a:xfrm>
            <a:off x="3043238" y="312737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7" name="Rectangle 128"/>
          <p:cNvSpPr>
            <a:spLocks noChangeArrowheads="1"/>
          </p:cNvSpPr>
          <p:nvPr/>
        </p:nvSpPr>
        <p:spPr bwMode="auto">
          <a:xfrm>
            <a:off x="6407150" y="1889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8" name="Rectangle 129"/>
          <p:cNvSpPr>
            <a:spLocks noChangeArrowheads="1"/>
          </p:cNvSpPr>
          <p:nvPr/>
        </p:nvSpPr>
        <p:spPr bwMode="auto">
          <a:xfrm>
            <a:off x="6332538" y="1889125"/>
            <a:ext cx="968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89" name="Rectangle 130"/>
          <p:cNvSpPr>
            <a:spLocks noChangeArrowheads="1"/>
          </p:cNvSpPr>
          <p:nvPr/>
        </p:nvSpPr>
        <p:spPr bwMode="auto">
          <a:xfrm>
            <a:off x="7289800" y="3389313"/>
            <a:ext cx="1841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78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0" name="Rectangle 131"/>
          <p:cNvSpPr>
            <a:spLocks noChangeArrowheads="1"/>
          </p:cNvSpPr>
          <p:nvPr/>
        </p:nvSpPr>
        <p:spPr bwMode="auto">
          <a:xfrm>
            <a:off x="7194550" y="3389313"/>
            <a:ext cx="555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1" name="Rectangle 132"/>
          <p:cNvSpPr>
            <a:spLocks noChangeArrowheads="1"/>
          </p:cNvSpPr>
          <p:nvPr/>
        </p:nvSpPr>
        <p:spPr bwMode="auto">
          <a:xfrm>
            <a:off x="7119938" y="3389313"/>
            <a:ext cx="555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(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2" name="Rectangle 133"/>
          <p:cNvSpPr>
            <a:spLocks noChangeArrowheads="1"/>
          </p:cNvSpPr>
          <p:nvPr/>
        </p:nvSpPr>
        <p:spPr bwMode="auto">
          <a:xfrm>
            <a:off x="7477125" y="3389313"/>
            <a:ext cx="555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3" name="Rectangle 134"/>
          <p:cNvSpPr>
            <a:spLocks noChangeArrowheads="1"/>
          </p:cNvSpPr>
          <p:nvPr/>
        </p:nvSpPr>
        <p:spPr bwMode="auto">
          <a:xfrm>
            <a:off x="6388100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4" name="Rectangle 135"/>
          <p:cNvSpPr>
            <a:spLocks noChangeArrowheads="1"/>
          </p:cNvSpPr>
          <p:nvPr/>
        </p:nvSpPr>
        <p:spPr bwMode="auto">
          <a:xfrm>
            <a:off x="6313488" y="4683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5" name="Rectangle 136"/>
          <p:cNvSpPr>
            <a:spLocks noChangeArrowheads="1"/>
          </p:cNvSpPr>
          <p:nvPr/>
        </p:nvSpPr>
        <p:spPr bwMode="auto">
          <a:xfrm>
            <a:off x="6858000" y="46831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6" name="Rectangle 137"/>
          <p:cNvSpPr>
            <a:spLocks noChangeArrowheads="1"/>
          </p:cNvSpPr>
          <p:nvPr/>
        </p:nvSpPr>
        <p:spPr bwMode="auto">
          <a:xfrm>
            <a:off x="6764338" y="4683125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-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7" name="Rectangle 138"/>
          <p:cNvSpPr>
            <a:spLocks noChangeArrowheads="1"/>
          </p:cNvSpPr>
          <p:nvPr/>
        </p:nvSpPr>
        <p:spPr bwMode="auto">
          <a:xfrm>
            <a:off x="1298575" y="335280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Symbol" pitchFamily="18" charset="2"/>
                <a:ea typeface="SimSun" pitchFamily="2" charset="-122"/>
              </a:rPr>
              <a:t>´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92298" name="Line 139"/>
          <p:cNvSpPr>
            <a:spLocks noChangeShapeType="1"/>
          </p:cNvSpPr>
          <p:nvPr/>
        </p:nvSpPr>
        <p:spPr bwMode="auto">
          <a:xfrm flipH="1">
            <a:off x="5826125" y="4945063"/>
            <a:ext cx="1219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9" name="Line 140"/>
          <p:cNvSpPr>
            <a:spLocks noChangeShapeType="1"/>
          </p:cNvSpPr>
          <p:nvPr/>
        </p:nvSpPr>
        <p:spPr bwMode="auto">
          <a:xfrm flipH="1">
            <a:off x="4681538" y="5676900"/>
            <a:ext cx="23637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0" name="Rectangle 141"/>
          <p:cNvSpPr>
            <a:spLocks noChangeArrowheads="1"/>
          </p:cNvSpPr>
          <p:nvPr/>
        </p:nvSpPr>
        <p:spPr bwMode="auto">
          <a:xfrm>
            <a:off x="3903663" y="6553200"/>
            <a:ext cx="4783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6.15.</a:t>
            </a:r>
            <a:r>
              <a:rPr lang="en-US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 Multiplication requiring only </a:t>
            </a:r>
            <a:r>
              <a:rPr lang="en-US" altLang="zh-CN" sz="1500" i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n</a:t>
            </a:r>
            <a:r>
              <a:rPr lang="en-US" altLang="zh-CN" sz="15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/2 summands.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572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Carry-Save Addition of Summands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14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SimSun" pitchFamily="2" charset="-122"/>
              </a:rPr>
              <a:t>CSA speeds up the addition process.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48600" y="6048375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E9879-752F-4A4A-AD5B-66ADAE1981A0}" type="slidenum">
              <a:rPr lang="en-US" altLang="en-US"/>
              <a:pPr>
                <a:defRPr/>
              </a:pPr>
              <a:t>86</a:t>
            </a:fld>
            <a:endParaRPr lang="en-US" altLang="en-US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74800"/>
            <a:ext cx="8443913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>
            <a:off x="5220494" y="5139531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828507" y="4453731"/>
            <a:ext cx="32766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590507" y="3996531"/>
            <a:ext cx="41910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" y="5556250"/>
            <a:ext cx="457200" cy="841375"/>
            <a:chOff x="228600" y="5791200"/>
            <a:chExt cx="457200" cy="841177"/>
          </a:xfrm>
        </p:grpSpPr>
        <p:cxnSp>
          <p:nvCxnSpPr>
            <p:cNvPr id="12" name="Straight Connector 11"/>
            <p:cNvCxnSpPr/>
            <p:nvPr/>
          </p:nvCxnSpPr>
          <p:spPr>
            <a:xfrm rot="10800000">
              <a:off x="457200" y="57912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192151" y="6057837"/>
              <a:ext cx="5316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34" name="TextBox 13"/>
            <p:cNvSpPr txBox="1">
              <a:spLocks noChangeArrowheads="1"/>
            </p:cNvSpPr>
            <p:nvPr/>
          </p:nvSpPr>
          <p:spPr bwMode="auto">
            <a:xfrm>
              <a:off x="228600" y="63246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P7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66800" y="5861050"/>
            <a:ext cx="457200" cy="612775"/>
            <a:chOff x="914400" y="6096000"/>
            <a:chExt cx="457200" cy="612577"/>
          </a:xfrm>
        </p:grpSpPr>
        <p:cxnSp>
          <p:nvCxnSpPr>
            <p:cNvPr id="16" name="Straight Arrow Connector 15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31" name="TextBox 16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P6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209800" y="5864225"/>
            <a:ext cx="457200" cy="612775"/>
            <a:chOff x="914400" y="6096000"/>
            <a:chExt cx="457200" cy="612577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9" name="TextBox 19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P5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05200" y="5864225"/>
            <a:ext cx="457200" cy="612775"/>
            <a:chOff x="914400" y="6096000"/>
            <a:chExt cx="457200" cy="612577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7" name="TextBox 22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P4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724400" y="5861050"/>
            <a:ext cx="457200" cy="612775"/>
            <a:chOff x="914400" y="6096000"/>
            <a:chExt cx="457200" cy="612577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4225" name="TextBox 25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P3</a:t>
              </a:r>
            </a:p>
          </p:txBody>
        </p:sp>
      </p:grpSp>
      <p:sp>
        <p:nvSpPr>
          <p:cNvPr id="94221" name="TextBox 26"/>
          <p:cNvSpPr txBox="1">
            <a:spLocks noChangeArrowheads="1"/>
          </p:cNvSpPr>
          <p:nvPr/>
        </p:nvSpPr>
        <p:spPr bwMode="auto">
          <a:xfrm>
            <a:off x="59436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P2</a:t>
            </a:r>
          </a:p>
        </p:txBody>
      </p:sp>
      <p:sp>
        <p:nvSpPr>
          <p:cNvPr id="94222" name="TextBox 27"/>
          <p:cNvSpPr txBox="1">
            <a:spLocks noChangeArrowheads="1"/>
          </p:cNvSpPr>
          <p:nvPr/>
        </p:nvSpPr>
        <p:spPr bwMode="auto">
          <a:xfrm>
            <a:off x="73152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P1</a:t>
            </a:r>
          </a:p>
        </p:txBody>
      </p:sp>
      <p:sp>
        <p:nvSpPr>
          <p:cNvPr id="94223" name="TextBox 28"/>
          <p:cNvSpPr txBox="1">
            <a:spLocks noChangeArrowheads="1"/>
          </p:cNvSpPr>
          <p:nvPr/>
        </p:nvSpPr>
        <p:spPr bwMode="auto">
          <a:xfrm>
            <a:off x="8458200" y="6165850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 smtClean="0"/>
              <a:t>Carry-Save Addition of Summands(Cont.,)</a:t>
            </a:r>
            <a:endParaRPr lang="en-US" sz="4000" b="1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3225"/>
            <a:ext cx="84867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439694" y="4072731"/>
            <a:ext cx="419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068094" y="5215731"/>
            <a:ext cx="1905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77694" y="4529931"/>
            <a:ext cx="3276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0581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3535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572794" y="6092031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265" name="TextBox 26"/>
          <p:cNvSpPr txBox="1">
            <a:spLocks noChangeArrowheads="1"/>
          </p:cNvSpPr>
          <p:nvPr/>
        </p:nvSpPr>
        <p:spPr bwMode="auto">
          <a:xfrm>
            <a:off x="45720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P3</a:t>
            </a:r>
          </a:p>
        </p:txBody>
      </p:sp>
      <p:sp>
        <p:nvSpPr>
          <p:cNvPr id="96266" name="TextBox 27"/>
          <p:cNvSpPr txBox="1">
            <a:spLocks noChangeArrowheads="1"/>
          </p:cNvSpPr>
          <p:nvPr/>
        </p:nvSpPr>
        <p:spPr bwMode="auto">
          <a:xfrm>
            <a:off x="58674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P2</a:t>
            </a:r>
          </a:p>
        </p:txBody>
      </p:sp>
      <p:sp>
        <p:nvSpPr>
          <p:cNvPr id="96267" name="TextBox 28"/>
          <p:cNvSpPr txBox="1">
            <a:spLocks noChangeArrowheads="1"/>
          </p:cNvSpPr>
          <p:nvPr/>
        </p:nvSpPr>
        <p:spPr bwMode="auto">
          <a:xfrm>
            <a:off x="70866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P1</a:t>
            </a:r>
          </a:p>
        </p:txBody>
      </p:sp>
      <p:sp>
        <p:nvSpPr>
          <p:cNvPr id="96268" name="TextBox 29"/>
          <p:cNvSpPr txBox="1">
            <a:spLocks noChangeArrowheads="1"/>
          </p:cNvSpPr>
          <p:nvPr/>
        </p:nvSpPr>
        <p:spPr bwMode="auto">
          <a:xfrm>
            <a:off x="83820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P0</a:t>
            </a:r>
          </a:p>
        </p:txBody>
      </p:sp>
      <p:sp>
        <p:nvSpPr>
          <p:cNvPr id="96269" name="TextBox 30"/>
          <p:cNvSpPr txBox="1">
            <a:spLocks noChangeArrowheads="1"/>
          </p:cNvSpPr>
          <p:nvPr/>
        </p:nvSpPr>
        <p:spPr bwMode="auto">
          <a:xfrm>
            <a:off x="20574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P5</a:t>
            </a:r>
          </a:p>
        </p:txBody>
      </p:sp>
      <p:sp>
        <p:nvSpPr>
          <p:cNvPr id="96270" name="TextBox 31"/>
          <p:cNvSpPr txBox="1">
            <a:spLocks noChangeArrowheads="1"/>
          </p:cNvSpPr>
          <p:nvPr/>
        </p:nvSpPr>
        <p:spPr bwMode="auto">
          <a:xfrm>
            <a:off x="3352800" y="6245225"/>
            <a:ext cx="45720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Cambria" pitchFamily="18" charset="0"/>
              </a:rPr>
              <a:t>P4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28600" y="5635625"/>
            <a:ext cx="457200" cy="841375"/>
            <a:chOff x="228600" y="5791200"/>
            <a:chExt cx="457200" cy="841177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457200" y="5791200"/>
              <a:ext cx="2286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192151" y="6057837"/>
              <a:ext cx="531687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6277" name="TextBox 32"/>
            <p:cNvSpPr txBox="1">
              <a:spLocks noChangeArrowheads="1"/>
            </p:cNvSpPr>
            <p:nvPr/>
          </p:nvSpPr>
          <p:spPr bwMode="auto">
            <a:xfrm>
              <a:off x="228600" y="63246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P7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914400" y="5940425"/>
            <a:ext cx="457200" cy="612775"/>
            <a:chOff x="914400" y="6096000"/>
            <a:chExt cx="457200" cy="612577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>
              <a:off x="915243" y="6247557"/>
              <a:ext cx="304702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6274" name="TextBox 33"/>
            <p:cNvSpPr txBox="1">
              <a:spLocks noChangeArrowheads="1"/>
            </p:cNvSpPr>
            <p:nvPr/>
          </p:nvSpPr>
          <p:spPr bwMode="auto">
            <a:xfrm>
              <a:off x="914400" y="6400800"/>
              <a:ext cx="45720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  <a:latin typeface="Cambria" pitchFamily="18" charset="0"/>
                </a:rPr>
                <a:t>P6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8150"/>
            <a:ext cx="8610600" cy="1009650"/>
          </a:xfrm>
        </p:spPr>
        <p:txBody>
          <a:bodyPr/>
          <a:lstStyle/>
          <a:p>
            <a:r>
              <a:rPr lang="en-US" altLang="zh-CN" sz="4000" b="1" smtClean="0"/>
              <a:t>Carry-Save Addition of Summands(Cont.,)</a:t>
            </a:r>
            <a:endParaRPr lang="zh-CN" altLang="en-US" sz="4000" smtClean="0"/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Consider the addition of many summands, we can: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smtClean="0">
                <a:ea typeface="SimSun" pitchFamily="2" charset="-122"/>
              </a:rPr>
              <a:t>Group the summands in threes and perform carry-save addition on each of these groups in parallel to generate a set of S and C vectors in one full-adder delay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smtClean="0">
                <a:ea typeface="SimSun" pitchFamily="2" charset="-122"/>
              </a:rPr>
              <a:t>Group all of the S and C vectors into threes, and perform carry-save addition on them, generating a further set of S and C vectors in one more full-adder delay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smtClean="0">
                <a:ea typeface="SimSun" pitchFamily="2" charset="-122"/>
              </a:rPr>
              <a:t>Continue with this process until there are only two vectors remaining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smtClean="0">
                <a:ea typeface="SimSun" pitchFamily="2" charset="-122"/>
              </a:rPr>
              <a:t>They can be added in a RCA or CLA to produce the desired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Carry-Save Addition of Summands</a:t>
            </a:r>
            <a:endParaRPr lang="zh-CN" altLang="en-US"/>
          </a:p>
        </p:txBody>
      </p:sp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222250" y="5715000"/>
            <a:ext cx="78216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6.17.  A multiplication example used to illustrate carry-save addition as shown in Figure 6.18.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5" name="Line 5"/>
          <p:cNvSpPr>
            <a:spLocks noChangeShapeType="1"/>
          </p:cNvSpPr>
          <p:nvPr/>
        </p:nvSpPr>
        <p:spPr bwMode="auto">
          <a:xfrm flipH="1">
            <a:off x="1208088" y="4684713"/>
            <a:ext cx="36195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Rectangle 6"/>
          <p:cNvSpPr>
            <a:spLocks noChangeArrowheads="1"/>
          </p:cNvSpPr>
          <p:nvPr/>
        </p:nvSpPr>
        <p:spPr bwMode="auto">
          <a:xfrm>
            <a:off x="407511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7" name="Rectangle 7"/>
          <p:cNvSpPr>
            <a:spLocks noChangeArrowheads="1"/>
          </p:cNvSpPr>
          <p:nvPr/>
        </p:nvSpPr>
        <p:spPr bwMode="auto">
          <a:xfrm>
            <a:off x="3752850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8" name="Rectangle 8"/>
          <p:cNvSpPr>
            <a:spLocks noChangeArrowheads="1"/>
          </p:cNvSpPr>
          <p:nvPr/>
        </p:nvSpPr>
        <p:spPr bwMode="auto">
          <a:xfrm>
            <a:off x="278606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59" name="Rectangle 9"/>
          <p:cNvSpPr>
            <a:spLocks noChangeArrowheads="1"/>
          </p:cNvSpPr>
          <p:nvPr/>
        </p:nvSpPr>
        <p:spPr bwMode="auto">
          <a:xfrm>
            <a:off x="3108325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0" name="Rectangle 10"/>
          <p:cNvSpPr>
            <a:spLocks noChangeArrowheads="1"/>
          </p:cNvSpPr>
          <p:nvPr/>
        </p:nvSpPr>
        <p:spPr bwMode="auto">
          <a:xfrm>
            <a:off x="3430588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1" name="Rectangle 11"/>
          <p:cNvSpPr>
            <a:spLocks noChangeArrowheads="1"/>
          </p:cNvSpPr>
          <p:nvPr/>
        </p:nvSpPr>
        <p:spPr bwMode="auto">
          <a:xfrm>
            <a:off x="2462213" y="3392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2" name="Rectangle 12"/>
          <p:cNvSpPr>
            <a:spLocks noChangeArrowheads="1"/>
          </p:cNvSpPr>
          <p:nvPr/>
        </p:nvSpPr>
        <p:spPr bwMode="auto">
          <a:xfrm>
            <a:off x="4397375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3" name="Rectangle 13"/>
          <p:cNvSpPr>
            <a:spLocks noChangeArrowheads="1"/>
          </p:cNvSpPr>
          <p:nvPr/>
        </p:nvSpPr>
        <p:spPr bwMode="auto">
          <a:xfrm>
            <a:off x="4075113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4" name="Rectangle 14"/>
          <p:cNvSpPr>
            <a:spLocks noChangeArrowheads="1"/>
          </p:cNvSpPr>
          <p:nvPr/>
        </p:nvSpPr>
        <p:spPr bwMode="auto">
          <a:xfrm>
            <a:off x="3108325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3430588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6" name="Rectangle 16"/>
          <p:cNvSpPr>
            <a:spLocks noChangeArrowheads="1"/>
          </p:cNvSpPr>
          <p:nvPr/>
        </p:nvSpPr>
        <p:spPr bwMode="auto">
          <a:xfrm>
            <a:off x="3752850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7" name="Rectangle 17"/>
          <p:cNvSpPr>
            <a:spLocks noChangeArrowheads="1"/>
          </p:cNvSpPr>
          <p:nvPr/>
        </p:nvSpPr>
        <p:spPr bwMode="auto">
          <a:xfrm>
            <a:off x="2786063" y="307022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8" name="Rectangle 18"/>
          <p:cNvSpPr>
            <a:spLocks noChangeArrowheads="1"/>
          </p:cNvSpPr>
          <p:nvPr/>
        </p:nvSpPr>
        <p:spPr bwMode="auto">
          <a:xfrm>
            <a:off x="4719638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69" name="Rectangle 19"/>
          <p:cNvSpPr>
            <a:spLocks noChangeArrowheads="1"/>
          </p:cNvSpPr>
          <p:nvPr/>
        </p:nvSpPr>
        <p:spPr bwMode="auto">
          <a:xfrm>
            <a:off x="4397375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0" name="Rectangle 20"/>
          <p:cNvSpPr>
            <a:spLocks noChangeArrowheads="1"/>
          </p:cNvSpPr>
          <p:nvPr/>
        </p:nvSpPr>
        <p:spPr bwMode="auto">
          <a:xfrm>
            <a:off x="3430588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1" name="Rectangle 21"/>
          <p:cNvSpPr>
            <a:spLocks noChangeArrowheads="1"/>
          </p:cNvSpPr>
          <p:nvPr/>
        </p:nvSpPr>
        <p:spPr bwMode="auto">
          <a:xfrm>
            <a:off x="3752850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2" name="Rectangle 22"/>
          <p:cNvSpPr>
            <a:spLocks noChangeArrowheads="1"/>
          </p:cNvSpPr>
          <p:nvPr/>
        </p:nvSpPr>
        <p:spPr bwMode="auto">
          <a:xfrm>
            <a:off x="4075113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3" name="Rectangle 23"/>
          <p:cNvSpPr>
            <a:spLocks noChangeArrowheads="1"/>
          </p:cNvSpPr>
          <p:nvPr/>
        </p:nvSpPr>
        <p:spPr bwMode="auto">
          <a:xfrm>
            <a:off x="3108325" y="27479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4719638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4397375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4075113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3752850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3108325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3430588" y="231775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 flipH="1">
            <a:off x="2660650" y="2605088"/>
            <a:ext cx="21685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4719638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2" name="Rectangle 32"/>
          <p:cNvSpPr>
            <a:spLocks noChangeArrowheads="1"/>
          </p:cNvSpPr>
          <p:nvPr/>
        </p:nvSpPr>
        <p:spPr bwMode="auto">
          <a:xfrm>
            <a:off x="4397375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3430588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3752850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5" name="Rectangle 35"/>
          <p:cNvSpPr>
            <a:spLocks noChangeArrowheads="1"/>
          </p:cNvSpPr>
          <p:nvPr/>
        </p:nvSpPr>
        <p:spPr bwMode="auto">
          <a:xfrm>
            <a:off x="4075113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6" name="Rectangle 36"/>
          <p:cNvSpPr>
            <a:spLocks noChangeArrowheads="1"/>
          </p:cNvSpPr>
          <p:nvPr/>
        </p:nvSpPr>
        <p:spPr bwMode="auto">
          <a:xfrm>
            <a:off x="3108325" y="199548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7" name="Rectangle 37"/>
          <p:cNvSpPr>
            <a:spLocks noChangeArrowheads="1"/>
          </p:cNvSpPr>
          <p:nvPr/>
        </p:nvSpPr>
        <p:spPr bwMode="auto">
          <a:xfrm>
            <a:off x="6511925" y="1943100"/>
            <a:ext cx="1476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8" name="Rectangle 38"/>
          <p:cNvSpPr>
            <a:spLocks noChangeArrowheads="1"/>
          </p:cNvSpPr>
          <p:nvPr/>
        </p:nvSpPr>
        <p:spPr bwMode="auto">
          <a:xfrm>
            <a:off x="6511925" y="2265363"/>
            <a:ext cx="1381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Q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89" name="Rectangle 39"/>
          <p:cNvSpPr>
            <a:spLocks noChangeArrowheads="1"/>
          </p:cNvSpPr>
          <p:nvPr/>
        </p:nvSpPr>
        <p:spPr bwMode="auto">
          <a:xfrm>
            <a:off x="5616575" y="2713038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A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0" name="Rectangle 40"/>
          <p:cNvSpPr>
            <a:spLocks noChangeArrowheads="1"/>
          </p:cNvSpPr>
          <p:nvPr/>
        </p:nvSpPr>
        <p:spPr bwMode="auto">
          <a:xfrm>
            <a:off x="5616575" y="3017838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1" name="Rectangle 41"/>
          <p:cNvSpPr>
            <a:spLocks noChangeArrowheads="1"/>
          </p:cNvSpPr>
          <p:nvPr/>
        </p:nvSpPr>
        <p:spPr bwMode="auto">
          <a:xfrm>
            <a:off x="5616575" y="335915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2" name="Rectangle 42"/>
          <p:cNvSpPr>
            <a:spLocks noChangeArrowheads="1"/>
          </p:cNvSpPr>
          <p:nvPr/>
        </p:nvSpPr>
        <p:spPr bwMode="auto">
          <a:xfrm>
            <a:off x="5616575" y="3681413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3" name="Rectangle 43"/>
          <p:cNvSpPr>
            <a:spLocks noChangeArrowheads="1"/>
          </p:cNvSpPr>
          <p:nvPr/>
        </p:nvSpPr>
        <p:spPr bwMode="auto">
          <a:xfrm>
            <a:off x="5616575" y="4003675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4" name="Rectangle 44"/>
          <p:cNvSpPr>
            <a:spLocks noChangeArrowheads="1"/>
          </p:cNvSpPr>
          <p:nvPr/>
        </p:nvSpPr>
        <p:spPr bwMode="auto">
          <a:xfrm>
            <a:off x="5616575" y="4325938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5" name="Rectangle 45"/>
          <p:cNvSpPr>
            <a:spLocks noChangeArrowheads="1"/>
          </p:cNvSpPr>
          <p:nvPr/>
        </p:nvSpPr>
        <p:spPr bwMode="auto">
          <a:xfrm>
            <a:off x="5400675" y="4738688"/>
            <a:ext cx="5603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(2,835)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6" name="Rectangle 46"/>
          <p:cNvSpPr>
            <a:spLocks noChangeArrowheads="1"/>
          </p:cNvSpPr>
          <p:nvPr/>
        </p:nvSpPr>
        <p:spPr bwMode="auto">
          <a:xfrm>
            <a:off x="2786063" y="2354263"/>
            <a:ext cx="841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Sans L"/>
                <a:ea typeface="SimSun" pitchFamily="2" charset="-122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7" name="Rectangle 47"/>
          <p:cNvSpPr>
            <a:spLocks noChangeArrowheads="1"/>
          </p:cNvSpPr>
          <p:nvPr/>
        </p:nvSpPr>
        <p:spPr bwMode="auto">
          <a:xfrm>
            <a:off x="5491163" y="1943100"/>
            <a:ext cx="314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(45)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8" name="Rectangle 48"/>
          <p:cNvSpPr>
            <a:spLocks noChangeArrowheads="1"/>
          </p:cNvSpPr>
          <p:nvPr/>
        </p:nvSpPr>
        <p:spPr bwMode="auto">
          <a:xfrm>
            <a:off x="5491163" y="2265363"/>
            <a:ext cx="3143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(63)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399" name="Rectangle 49"/>
          <p:cNvSpPr>
            <a:spLocks noChangeArrowheads="1"/>
          </p:cNvSpPr>
          <p:nvPr/>
        </p:nvSpPr>
        <p:spPr bwMode="auto">
          <a:xfrm>
            <a:off x="3448050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0" name="Rectangle 50"/>
          <p:cNvSpPr>
            <a:spLocks noChangeArrowheads="1"/>
          </p:cNvSpPr>
          <p:nvPr/>
        </p:nvSpPr>
        <p:spPr bwMode="auto">
          <a:xfrm>
            <a:off x="3125788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1" name="Rectangle 51"/>
          <p:cNvSpPr>
            <a:spLocks noChangeArrowheads="1"/>
          </p:cNvSpPr>
          <p:nvPr/>
        </p:nvSpPr>
        <p:spPr bwMode="auto">
          <a:xfrm>
            <a:off x="2157413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2" name="Rectangle 52"/>
          <p:cNvSpPr>
            <a:spLocks noChangeArrowheads="1"/>
          </p:cNvSpPr>
          <p:nvPr/>
        </p:nvSpPr>
        <p:spPr bwMode="auto">
          <a:xfrm>
            <a:off x="2481263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3" name="Rectangle 53"/>
          <p:cNvSpPr>
            <a:spLocks noChangeArrowheads="1"/>
          </p:cNvSpPr>
          <p:nvPr/>
        </p:nvSpPr>
        <p:spPr bwMode="auto">
          <a:xfrm>
            <a:off x="2803525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4" name="Rectangle 54"/>
          <p:cNvSpPr>
            <a:spLocks noChangeArrowheads="1"/>
          </p:cNvSpPr>
          <p:nvPr/>
        </p:nvSpPr>
        <p:spPr bwMode="auto">
          <a:xfrm>
            <a:off x="1835150" y="40386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5" name="Rectangle 55"/>
          <p:cNvSpPr>
            <a:spLocks noChangeArrowheads="1"/>
          </p:cNvSpPr>
          <p:nvPr/>
        </p:nvSpPr>
        <p:spPr bwMode="auto">
          <a:xfrm>
            <a:off x="3752850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6" name="Rectangle 56"/>
          <p:cNvSpPr>
            <a:spLocks noChangeArrowheads="1"/>
          </p:cNvSpPr>
          <p:nvPr/>
        </p:nvSpPr>
        <p:spPr bwMode="auto">
          <a:xfrm>
            <a:off x="3430588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7" name="Rectangle 57"/>
          <p:cNvSpPr>
            <a:spLocks noChangeArrowheads="1"/>
          </p:cNvSpPr>
          <p:nvPr/>
        </p:nvSpPr>
        <p:spPr bwMode="auto">
          <a:xfrm>
            <a:off x="2462213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8" name="Rectangle 58"/>
          <p:cNvSpPr>
            <a:spLocks noChangeArrowheads="1"/>
          </p:cNvSpPr>
          <p:nvPr/>
        </p:nvSpPr>
        <p:spPr bwMode="auto">
          <a:xfrm>
            <a:off x="2786063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09" name="Rectangle 59"/>
          <p:cNvSpPr>
            <a:spLocks noChangeArrowheads="1"/>
          </p:cNvSpPr>
          <p:nvPr/>
        </p:nvSpPr>
        <p:spPr bwMode="auto">
          <a:xfrm>
            <a:off x="3108325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0" name="Rectangle 60"/>
          <p:cNvSpPr>
            <a:spLocks noChangeArrowheads="1"/>
          </p:cNvSpPr>
          <p:nvPr/>
        </p:nvSpPr>
        <p:spPr bwMode="auto">
          <a:xfrm>
            <a:off x="2139950" y="3716338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1" name="Rectangle 61"/>
          <p:cNvSpPr>
            <a:spLocks noChangeArrowheads="1"/>
          </p:cNvSpPr>
          <p:nvPr/>
        </p:nvSpPr>
        <p:spPr bwMode="auto">
          <a:xfrm>
            <a:off x="3125788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2" name="Rectangle 62"/>
          <p:cNvSpPr>
            <a:spLocks noChangeArrowheads="1"/>
          </p:cNvSpPr>
          <p:nvPr/>
        </p:nvSpPr>
        <p:spPr bwMode="auto">
          <a:xfrm>
            <a:off x="2803525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3" name="Rectangle 63"/>
          <p:cNvSpPr>
            <a:spLocks noChangeArrowheads="1"/>
          </p:cNvSpPr>
          <p:nvPr/>
        </p:nvSpPr>
        <p:spPr bwMode="auto">
          <a:xfrm>
            <a:off x="1835150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4" name="Rectangle 64"/>
          <p:cNvSpPr>
            <a:spLocks noChangeArrowheads="1"/>
          </p:cNvSpPr>
          <p:nvPr/>
        </p:nvSpPr>
        <p:spPr bwMode="auto">
          <a:xfrm>
            <a:off x="2157413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5" name="Rectangle 65"/>
          <p:cNvSpPr>
            <a:spLocks noChangeArrowheads="1"/>
          </p:cNvSpPr>
          <p:nvPr/>
        </p:nvSpPr>
        <p:spPr bwMode="auto">
          <a:xfrm>
            <a:off x="2481263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6" name="Rectangle 66"/>
          <p:cNvSpPr>
            <a:spLocks noChangeArrowheads="1"/>
          </p:cNvSpPr>
          <p:nvPr/>
        </p:nvSpPr>
        <p:spPr bwMode="auto">
          <a:xfrm>
            <a:off x="1512888" y="4360863"/>
            <a:ext cx="920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7" name="Rectangle 67"/>
          <p:cNvSpPr>
            <a:spLocks noChangeArrowheads="1"/>
          </p:cNvSpPr>
          <p:nvPr/>
        </p:nvSpPr>
        <p:spPr bwMode="auto">
          <a:xfrm>
            <a:off x="28035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8" name="Rectangle 68"/>
          <p:cNvSpPr>
            <a:spLocks noChangeArrowheads="1"/>
          </p:cNvSpPr>
          <p:nvPr/>
        </p:nvSpPr>
        <p:spPr bwMode="auto">
          <a:xfrm>
            <a:off x="248126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19" name="Rectangle 69"/>
          <p:cNvSpPr>
            <a:spLocks noChangeArrowheads="1"/>
          </p:cNvSpPr>
          <p:nvPr/>
        </p:nvSpPr>
        <p:spPr bwMode="auto">
          <a:xfrm>
            <a:off x="151288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0" name="Rectangle 70"/>
          <p:cNvSpPr>
            <a:spLocks noChangeArrowheads="1"/>
          </p:cNvSpPr>
          <p:nvPr/>
        </p:nvSpPr>
        <p:spPr bwMode="auto">
          <a:xfrm>
            <a:off x="1835150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1" name="Rectangle 71"/>
          <p:cNvSpPr>
            <a:spLocks noChangeArrowheads="1"/>
          </p:cNvSpPr>
          <p:nvPr/>
        </p:nvSpPr>
        <p:spPr bwMode="auto">
          <a:xfrm>
            <a:off x="215741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2" name="Rectangle 72"/>
          <p:cNvSpPr>
            <a:spLocks noChangeArrowheads="1"/>
          </p:cNvSpPr>
          <p:nvPr/>
        </p:nvSpPr>
        <p:spPr bwMode="auto">
          <a:xfrm>
            <a:off x="11906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3" name="Rectangle 73"/>
          <p:cNvSpPr>
            <a:spLocks noChangeArrowheads="1"/>
          </p:cNvSpPr>
          <p:nvPr/>
        </p:nvSpPr>
        <p:spPr bwMode="auto">
          <a:xfrm>
            <a:off x="471963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4" name="Rectangle 74"/>
          <p:cNvSpPr>
            <a:spLocks noChangeArrowheads="1"/>
          </p:cNvSpPr>
          <p:nvPr/>
        </p:nvSpPr>
        <p:spPr bwMode="auto">
          <a:xfrm>
            <a:off x="439737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5" name="Rectangle 75"/>
          <p:cNvSpPr>
            <a:spLocks noChangeArrowheads="1"/>
          </p:cNvSpPr>
          <p:nvPr/>
        </p:nvSpPr>
        <p:spPr bwMode="auto">
          <a:xfrm>
            <a:off x="3430588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6" name="Rectangle 76"/>
          <p:cNvSpPr>
            <a:spLocks noChangeArrowheads="1"/>
          </p:cNvSpPr>
          <p:nvPr/>
        </p:nvSpPr>
        <p:spPr bwMode="auto">
          <a:xfrm>
            <a:off x="3752850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7" name="Rectangle 77"/>
          <p:cNvSpPr>
            <a:spLocks noChangeArrowheads="1"/>
          </p:cNvSpPr>
          <p:nvPr/>
        </p:nvSpPr>
        <p:spPr bwMode="auto">
          <a:xfrm>
            <a:off x="4075113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8" name="Rectangle 78"/>
          <p:cNvSpPr>
            <a:spLocks noChangeArrowheads="1"/>
          </p:cNvSpPr>
          <p:nvPr/>
        </p:nvSpPr>
        <p:spPr bwMode="auto">
          <a:xfrm>
            <a:off x="3108325" y="4791075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29" name="Rectangle 79"/>
          <p:cNvSpPr>
            <a:spLocks noChangeArrowheads="1"/>
          </p:cNvSpPr>
          <p:nvPr/>
        </p:nvSpPr>
        <p:spPr bwMode="auto">
          <a:xfrm>
            <a:off x="6511925" y="4738688"/>
            <a:ext cx="6111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4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Product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0430" name="Rectangle 80"/>
          <p:cNvSpPr>
            <a:spLocks noChangeArrowheads="1"/>
          </p:cNvSpPr>
          <p:nvPr/>
        </p:nvSpPr>
        <p:spPr bwMode="auto">
          <a:xfrm>
            <a:off x="3017838" y="2747963"/>
            <a:ext cx="269875" cy="879475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0431" name="Rectangle 81"/>
          <p:cNvSpPr>
            <a:spLocks noChangeArrowheads="1"/>
          </p:cNvSpPr>
          <p:nvPr/>
        </p:nvSpPr>
        <p:spPr bwMode="auto">
          <a:xfrm>
            <a:off x="3017838" y="3716338"/>
            <a:ext cx="269875" cy="877887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Negation Special Case 1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0 =                00000000</a:t>
            </a:r>
          </a:p>
          <a:p>
            <a:r>
              <a:rPr lang="en-US"/>
              <a:t>Bitwise not       11111111</a:t>
            </a:r>
          </a:p>
          <a:p>
            <a:r>
              <a:rPr lang="en-US"/>
              <a:t>Add 1 to LSB              +1</a:t>
            </a:r>
          </a:p>
          <a:p>
            <a:r>
              <a:rPr lang="en-US"/>
              <a:t>Result           1 00000000</a:t>
            </a:r>
          </a:p>
          <a:p>
            <a:r>
              <a:rPr lang="en-US"/>
              <a:t>Overflow is ignored, so:</a:t>
            </a:r>
          </a:p>
          <a:p>
            <a:r>
              <a:rPr lang="en-US"/>
              <a:t>- 0 = 0 </a:t>
            </a:r>
            <a:r>
              <a:rPr lang="en-US">
                <a:sym typeface="Symbol" pitchFamily="18" charset="2"/>
              </a:rPr>
              <a:t>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ChangeArrowheads="1"/>
          </p:cNvSpPr>
          <p:nvPr/>
        </p:nvSpPr>
        <p:spPr bwMode="auto">
          <a:xfrm>
            <a:off x="2090738" y="6384925"/>
            <a:ext cx="537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Figure 6.18.	The multiplication example from Figure 6.17 performed using</a:t>
            </a:r>
          </a:p>
          <a:p>
            <a:pPr>
              <a:tabLst>
                <a:tab pos="914400" algn="l"/>
              </a:tabLst>
            </a:pPr>
            <a:r>
              <a:rPr lang="en-CA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	carry-save addition.</a:t>
            </a:r>
            <a:endParaRPr lang="en-CA" altLang="zh-CN" sz="13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2" name="Line 5"/>
          <p:cNvSpPr>
            <a:spLocks noChangeShapeType="1"/>
          </p:cNvSpPr>
          <p:nvPr/>
        </p:nvSpPr>
        <p:spPr bwMode="auto">
          <a:xfrm flipH="1">
            <a:off x="2166938" y="5634038"/>
            <a:ext cx="31115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4910138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4" name="Rectangle 7"/>
          <p:cNvSpPr>
            <a:spLocks noChangeArrowheads="1"/>
          </p:cNvSpPr>
          <p:nvPr/>
        </p:nvSpPr>
        <p:spPr bwMode="auto">
          <a:xfrm>
            <a:off x="4656138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5" name="Rectangle 8"/>
          <p:cNvSpPr>
            <a:spLocks noChangeArrowheads="1"/>
          </p:cNvSpPr>
          <p:nvPr/>
        </p:nvSpPr>
        <p:spPr bwMode="auto">
          <a:xfrm>
            <a:off x="4400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6" name="Rectangle 9"/>
          <p:cNvSpPr>
            <a:spLocks noChangeArrowheads="1"/>
          </p:cNvSpPr>
          <p:nvPr/>
        </p:nvSpPr>
        <p:spPr bwMode="auto">
          <a:xfrm>
            <a:off x="4146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7" name="Rectangle 10"/>
          <p:cNvSpPr>
            <a:spLocks noChangeArrowheads="1"/>
          </p:cNvSpPr>
          <p:nvPr/>
        </p:nvSpPr>
        <p:spPr bwMode="auto">
          <a:xfrm>
            <a:off x="3892550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8" name="Rectangle 11"/>
          <p:cNvSpPr>
            <a:spLocks noChangeArrowheads="1"/>
          </p:cNvSpPr>
          <p:nvPr/>
        </p:nvSpPr>
        <p:spPr bwMode="auto">
          <a:xfrm>
            <a:off x="3636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09" name="Rectangle 12"/>
          <p:cNvSpPr>
            <a:spLocks noChangeArrowheads="1"/>
          </p:cNvSpPr>
          <p:nvPr/>
        </p:nvSpPr>
        <p:spPr bwMode="auto">
          <a:xfrm>
            <a:off x="3382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0" name="Rectangle 13"/>
          <p:cNvSpPr>
            <a:spLocks noChangeArrowheads="1"/>
          </p:cNvSpPr>
          <p:nvPr/>
        </p:nvSpPr>
        <p:spPr bwMode="auto">
          <a:xfrm>
            <a:off x="2619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1" name="Rectangle 14"/>
          <p:cNvSpPr>
            <a:spLocks noChangeArrowheads="1"/>
          </p:cNvSpPr>
          <p:nvPr/>
        </p:nvSpPr>
        <p:spPr bwMode="auto">
          <a:xfrm>
            <a:off x="2873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2" name="Rectangle 15"/>
          <p:cNvSpPr>
            <a:spLocks noChangeArrowheads="1"/>
          </p:cNvSpPr>
          <p:nvPr/>
        </p:nvSpPr>
        <p:spPr bwMode="auto">
          <a:xfrm>
            <a:off x="3128963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3" name="Rectangle 16"/>
          <p:cNvSpPr>
            <a:spLocks noChangeArrowheads="1"/>
          </p:cNvSpPr>
          <p:nvPr/>
        </p:nvSpPr>
        <p:spPr bwMode="auto">
          <a:xfrm>
            <a:off x="2365375" y="5435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4" name="Rectangle 17"/>
          <p:cNvSpPr>
            <a:spLocks noChangeArrowheads="1"/>
          </p:cNvSpPr>
          <p:nvPr/>
        </p:nvSpPr>
        <p:spPr bwMode="auto">
          <a:xfrm>
            <a:off x="4910138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5" name="Rectangle 18"/>
          <p:cNvSpPr>
            <a:spLocks noChangeArrowheads="1"/>
          </p:cNvSpPr>
          <p:nvPr/>
        </p:nvSpPr>
        <p:spPr bwMode="auto">
          <a:xfrm>
            <a:off x="4656138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6" name="Rectangle 19"/>
          <p:cNvSpPr>
            <a:spLocks noChangeArrowheads="1"/>
          </p:cNvSpPr>
          <p:nvPr/>
        </p:nvSpPr>
        <p:spPr bwMode="auto">
          <a:xfrm>
            <a:off x="4400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7" name="Rectangle 20"/>
          <p:cNvSpPr>
            <a:spLocks noChangeArrowheads="1"/>
          </p:cNvSpPr>
          <p:nvPr/>
        </p:nvSpPr>
        <p:spPr bwMode="auto">
          <a:xfrm>
            <a:off x="4146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8" name="Rectangle 21"/>
          <p:cNvSpPr>
            <a:spLocks noChangeArrowheads="1"/>
          </p:cNvSpPr>
          <p:nvPr/>
        </p:nvSpPr>
        <p:spPr bwMode="auto">
          <a:xfrm>
            <a:off x="3892550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19" name="Rectangle 22"/>
          <p:cNvSpPr>
            <a:spLocks noChangeArrowheads="1"/>
          </p:cNvSpPr>
          <p:nvPr/>
        </p:nvSpPr>
        <p:spPr bwMode="auto">
          <a:xfrm>
            <a:off x="3636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0" name="Rectangle 23"/>
          <p:cNvSpPr>
            <a:spLocks noChangeArrowheads="1"/>
          </p:cNvSpPr>
          <p:nvPr/>
        </p:nvSpPr>
        <p:spPr bwMode="auto">
          <a:xfrm>
            <a:off x="3382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1" name="Rectangle 24"/>
          <p:cNvSpPr>
            <a:spLocks noChangeArrowheads="1"/>
          </p:cNvSpPr>
          <p:nvPr/>
        </p:nvSpPr>
        <p:spPr bwMode="auto">
          <a:xfrm>
            <a:off x="2619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2" name="Rectangle 25"/>
          <p:cNvSpPr>
            <a:spLocks noChangeArrowheads="1"/>
          </p:cNvSpPr>
          <p:nvPr/>
        </p:nvSpPr>
        <p:spPr bwMode="auto">
          <a:xfrm>
            <a:off x="2873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3" name="Rectangle 26"/>
          <p:cNvSpPr>
            <a:spLocks noChangeArrowheads="1"/>
          </p:cNvSpPr>
          <p:nvPr/>
        </p:nvSpPr>
        <p:spPr bwMode="auto">
          <a:xfrm>
            <a:off x="3128963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4" name="Rectangle 27"/>
          <p:cNvSpPr>
            <a:spLocks noChangeArrowheads="1"/>
          </p:cNvSpPr>
          <p:nvPr/>
        </p:nvSpPr>
        <p:spPr bwMode="auto">
          <a:xfrm>
            <a:off x="236537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5" name="Rectangle 28"/>
          <p:cNvSpPr>
            <a:spLocks noChangeArrowheads="1"/>
          </p:cNvSpPr>
          <p:nvPr/>
        </p:nvSpPr>
        <p:spPr bwMode="auto">
          <a:xfrm>
            <a:off x="5165725" y="56911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6" name="Rectangle 29"/>
          <p:cNvSpPr>
            <a:spLocks noChangeArrowheads="1"/>
          </p:cNvSpPr>
          <p:nvPr/>
        </p:nvSpPr>
        <p:spPr bwMode="auto">
          <a:xfrm>
            <a:off x="2195513" y="5435600"/>
            <a:ext cx="746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+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7" name="Rectangle 30"/>
          <p:cNvSpPr>
            <a:spLocks noChangeArrowheads="1"/>
          </p:cNvSpPr>
          <p:nvPr/>
        </p:nvSpPr>
        <p:spPr bwMode="auto">
          <a:xfrm>
            <a:off x="4924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8" name="Rectangle 31"/>
          <p:cNvSpPr>
            <a:spLocks noChangeArrowheads="1"/>
          </p:cNvSpPr>
          <p:nvPr/>
        </p:nvSpPr>
        <p:spPr bwMode="auto">
          <a:xfrm>
            <a:off x="4670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29" name="Rectangle 32"/>
          <p:cNvSpPr>
            <a:spLocks noChangeArrowheads="1"/>
          </p:cNvSpPr>
          <p:nvPr/>
        </p:nvSpPr>
        <p:spPr bwMode="auto">
          <a:xfrm>
            <a:off x="4414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0" name="Rectangle 33"/>
          <p:cNvSpPr>
            <a:spLocks noChangeArrowheads="1"/>
          </p:cNvSpPr>
          <p:nvPr/>
        </p:nvSpPr>
        <p:spPr bwMode="auto">
          <a:xfrm>
            <a:off x="4160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1" name="Rectangle 34"/>
          <p:cNvSpPr>
            <a:spLocks noChangeArrowheads="1"/>
          </p:cNvSpPr>
          <p:nvPr/>
        </p:nvSpPr>
        <p:spPr bwMode="auto">
          <a:xfrm>
            <a:off x="3906838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2" name="Rectangle 35"/>
          <p:cNvSpPr>
            <a:spLocks noChangeArrowheads="1"/>
          </p:cNvSpPr>
          <p:nvPr/>
        </p:nvSpPr>
        <p:spPr bwMode="auto">
          <a:xfrm>
            <a:off x="3636963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3" name="Rectangle 36"/>
          <p:cNvSpPr>
            <a:spLocks noChangeArrowheads="1"/>
          </p:cNvSpPr>
          <p:nvPr/>
        </p:nvSpPr>
        <p:spPr bwMode="auto">
          <a:xfrm>
            <a:off x="3382963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4" name="Rectangle 37"/>
          <p:cNvSpPr>
            <a:spLocks noChangeArrowheads="1"/>
          </p:cNvSpPr>
          <p:nvPr/>
        </p:nvSpPr>
        <p:spPr bwMode="auto">
          <a:xfrm>
            <a:off x="5178425" y="3652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5" name="Rectangle 38"/>
          <p:cNvSpPr>
            <a:spLocks noChangeArrowheads="1"/>
          </p:cNvSpPr>
          <p:nvPr/>
        </p:nvSpPr>
        <p:spPr bwMode="auto">
          <a:xfrm>
            <a:off x="4910138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6" name="Rectangle 39"/>
          <p:cNvSpPr>
            <a:spLocks noChangeArrowheads="1"/>
          </p:cNvSpPr>
          <p:nvPr/>
        </p:nvSpPr>
        <p:spPr bwMode="auto">
          <a:xfrm>
            <a:off x="4656138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7" name="Rectangle 40"/>
          <p:cNvSpPr>
            <a:spLocks noChangeArrowheads="1"/>
          </p:cNvSpPr>
          <p:nvPr/>
        </p:nvSpPr>
        <p:spPr bwMode="auto">
          <a:xfrm>
            <a:off x="4400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8" name="Rectangle 41"/>
          <p:cNvSpPr>
            <a:spLocks noChangeArrowheads="1"/>
          </p:cNvSpPr>
          <p:nvPr/>
        </p:nvSpPr>
        <p:spPr bwMode="auto">
          <a:xfrm>
            <a:off x="4146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39" name="Rectangle 42"/>
          <p:cNvSpPr>
            <a:spLocks noChangeArrowheads="1"/>
          </p:cNvSpPr>
          <p:nvPr/>
        </p:nvSpPr>
        <p:spPr bwMode="auto">
          <a:xfrm>
            <a:off x="3892550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0" name="Rectangle 43"/>
          <p:cNvSpPr>
            <a:spLocks noChangeArrowheads="1"/>
          </p:cNvSpPr>
          <p:nvPr/>
        </p:nvSpPr>
        <p:spPr bwMode="auto">
          <a:xfrm>
            <a:off x="3636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1" name="Rectangle 44"/>
          <p:cNvSpPr>
            <a:spLocks noChangeArrowheads="1"/>
          </p:cNvSpPr>
          <p:nvPr/>
        </p:nvSpPr>
        <p:spPr bwMode="auto">
          <a:xfrm>
            <a:off x="3382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2" name="Rectangle 45"/>
          <p:cNvSpPr>
            <a:spLocks noChangeArrowheads="1"/>
          </p:cNvSpPr>
          <p:nvPr/>
        </p:nvSpPr>
        <p:spPr bwMode="auto">
          <a:xfrm>
            <a:off x="2619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3" name="Rectangle 46"/>
          <p:cNvSpPr>
            <a:spLocks noChangeArrowheads="1"/>
          </p:cNvSpPr>
          <p:nvPr/>
        </p:nvSpPr>
        <p:spPr bwMode="auto">
          <a:xfrm>
            <a:off x="2873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4" name="Rectangle 47"/>
          <p:cNvSpPr>
            <a:spLocks noChangeArrowheads="1"/>
          </p:cNvSpPr>
          <p:nvPr/>
        </p:nvSpPr>
        <p:spPr bwMode="auto">
          <a:xfrm>
            <a:off x="3128963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5" name="Rectangle 48"/>
          <p:cNvSpPr>
            <a:spLocks noChangeArrowheads="1"/>
          </p:cNvSpPr>
          <p:nvPr/>
        </p:nvSpPr>
        <p:spPr bwMode="auto">
          <a:xfrm>
            <a:off x="236537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6" name="Rectangle 49"/>
          <p:cNvSpPr>
            <a:spLocks noChangeArrowheads="1"/>
          </p:cNvSpPr>
          <p:nvPr/>
        </p:nvSpPr>
        <p:spPr bwMode="auto">
          <a:xfrm>
            <a:off x="5165725" y="51816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7" name="Rectangle 50"/>
          <p:cNvSpPr>
            <a:spLocks noChangeArrowheads="1"/>
          </p:cNvSpPr>
          <p:nvPr/>
        </p:nvSpPr>
        <p:spPr bwMode="auto">
          <a:xfrm>
            <a:off x="3892550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8" name="Rectangle 51"/>
          <p:cNvSpPr>
            <a:spLocks noChangeArrowheads="1"/>
          </p:cNvSpPr>
          <p:nvPr/>
        </p:nvSpPr>
        <p:spPr bwMode="auto">
          <a:xfrm>
            <a:off x="3636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49" name="Rectangle 52"/>
          <p:cNvSpPr>
            <a:spLocks noChangeArrowheads="1"/>
          </p:cNvSpPr>
          <p:nvPr/>
        </p:nvSpPr>
        <p:spPr bwMode="auto">
          <a:xfrm>
            <a:off x="3382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0" name="Rectangle 53"/>
          <p:cNvSpPr>
            <a:spLocks noChangeArrowheads="1"/>
          </p:cNvSpPr>
          <p:nvPr/>
        </p:nvSpPr>
        <p:spPr bwMode="auto">
          <a:xfrm>
            <a:off x="2619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1" name="Rectangle 54"/>
          <p:cNvSpPr>
            <a:spLocks noChangeArrowheads="1"/>
          </p:cNvSpPr>
          <p:nvPr/>
        </p:nvSpPr>
        <p:spPr bwMode="auto">
          <a:xfrm>
            <a:off x="2873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2" name="Rectangle 55"/>
          <p:cNvSpPr>
            <a:spLocks noChangeArrowheads="1"/>
          </p:cNvSpPr>
          <p:nvPr/>
        </p:nvSpPr>
        <p:spPr bwMode="auto">
          <a:xfrm>
            <a:off x="3128963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3" name="Rectangle 56"/>
          <p:cNvSpPr>
            <a:spLocks noChangeArrowheads="1"/>
          </p:cNvSpPr>
          <p:nvPr/>
        </p:nvSpPr>
        <p:spPr bwMode="auto">
          <a:xfrm>
            <a:off x="2365375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4" name="Line 57"/>
          <p:cNvSpPr>
            <a:spLocks noChangeShapeType="1"/>
          </p:cNvSpPr>
          <p:nvPr/>
        </p:nvSpPr>
        <p:spPr bwMode="auto">
          <a:xfrm flipH="1">
            <a:off x="2308225" y="5124450"/>
            <a:ext cx="29702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5" name="Rectangle 58"/>
          <p:cNvSpPr>
            <a:spLocks noChangeArrowheads="1"/>
          </p:cNvSpPr>
          <p:nvPr/>
        </p:nvSpPr>
        <p:spPr bwMode="auto">
          <a:xfrm>
            <a:off x="4146550" y="4926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6" name="Rectangle 59"/>
          <p:cNvSpPr>
            <a:spLocks noChangeArrowheads="1"/>
          </p:cNvSpPr>
          <p:nvPr/>
        </p:nvSpPr>
        <p:spPr bwMode="auto">
          <a:xfrm>
            <a:off x="492442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7" name="Rectangle 60"/>
          <p:cNvSpPr>
            <a:spLocks noChangeArrowheads="1"/>
          </p:cNvSpPr>
          <p:nvPr/>
        </p:nvSpPr>
        <p:spPr bwMode="auto">
          <a:xfrm>
            <a:off x="467042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8" name="Rectangle 61"/>
          <p:cNvSpPr>
            <a:spLocks noChangeArrowheads="1"/>
          </p:cNvSpPr>
          <p:nvPr/>
        </p:nvSpPr>
        <p:spPr bwMode="auto">
          <a:xfrm>
            <a:off x="4414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59" name="Rectangle 62"/>
          <p:cNvSpPr>
            <a:spLocks noChangeArrowheads="1"/>
          </p:cNvSpPr>
          <p:nvPr/>
        </p:nvSpPr>
        <p:spPr bwMode="auto">
          <a:xfrm>
            <a:off x="4160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0" name="Rectangle 63"/>
          <p:cNvSpPr>
            <a:spLocks noChangeArrowheads="1"/>
          </p:cNvSpPr>
          <p:nvPr/>
        </p:nvSpPr>
        <p:spPr bwMode="auto">
          <a:xfrm>
            <a:off x="3906838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1" name="Rectangle 64"/>
          <p:cNvSpPr>
            <a:spLocks noChangeArrowheads="1"/>
          </p:cNvSpPr>
          <p:nvPr/>
        </p:nvSpPr>
        <p:spPr bwMode="auto">
          <a:xfrm>
            <a:off x="3651250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2" name="Rectangle 65"/>
          <p:cNvSpPr>
            <a:spLocks noChangeArrowheads="1"/>
          </p:cNvSpPr>
          <p:nvPr/>
        </p:nvSpPr>
        <p:spPr bwMode="auto">
          <a:xfrm>
            <a:off x="3382963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3" name="Rectangle 66"/>
          <p:cNvSpPr>
            <a:spLocks noChangeArrowheads="1"/>
          </p:cNvSpPr>
          <p:nvPr/>
        </p:nvSpPr>
        <p:spPr bwMode="auto">
          <a:xfrm>
            <a:off x="2619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4" name="Rectangle 67"/>
          <p:cNvSpPr>
            <a:spLocks noChangeArrowheads="1"/>
          </p:cNvSpPr>
          <p:nvPr/>
        </p:nvSpPr>
        <p:spPr bwMode="auto">
          <a:xfrm>
            <a:off x="2873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5" name="Rectangle 68"/>
          <p:cNvSpPr>
            <a:spLocks noChangeArrowheads="1"/>
          </p:cNvSpPr>
          <p:nvPr/>
        </p:nvSpPr>
        <p:spPr bwMode="auto">
          <a:xfrm>
            <a:off x="3128963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6" name="Rectangle 69"/>
          <p:cNvSpPr>
            <a:spLocks noChangeArrowheads="1"/>
          </p:cNvSpPr>
          <p:nvPr/>
        </p:nvSpPr>
        <p:spPr bwMode="auto">
          <a:xfrm>
            <a:off x="2365375" y="4672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7" name="Rectangle 70"/>
          <p:cNvSpPr>
            <a:spLocks noChangeArrowheads="1"/>
          </p:cNvSpPr>
          <p:nvPr/>
        </p:nvSpPr>
        <p:spPr bwMode="auto">
          <a:xfrm>
            <a:off x="4924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8" name="Rectangle 71"/>
          <p:cNvSpPr>
            <a:spLocks noChangeArrowheads="1"/>
          </p:cNvSpPr>
          <p:nvPr/>
        </p:nvSpPr>
        <p:spPr bwMode="auto">
          <a:xfrm>
            <a:off x="4670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69" name="Rectangle 72"/>
          <p:cNvSpPr>
            <a:spLocks noChangeArrowheads="1"/>
          </p:cNvSpPr>
          <p:nvPr/>
        </p:nvSpPr>
        <p:spPr bwMode="auto">
          <a:xfrm>
            <a:off x="4414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0" name="Rectangle 73"/>
          <p:cNvSpPr>
            <a:spLocks noChangeArrowheads="1"/>
          </p:cNvSpPr>
          <p:nvPr/>
        </p:nvSpPr>
        <p:spPr bwMode="auto">
          <a:xfrm>
            <a:off x="4160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1" name="Rectangle 74"/>
          <p:cNvSpPr>
            <a:spLocks noChangeArrowheads="1"/>
          </p:cNvSpPr>
          <p:nvPr/>
        </p:nvSpPr>
        <p:spPr bwMode="auto">
          <a:xfrm>
            <a:off x="3906838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2" name="Rectangle 75"/>
          <p:cNvSpPr>
            <a:spLocks noChangeArrowheads="1"/>
          </p:cNvSpPr>
          <p:nvPr/>
        </p:nvSpPr>
        <p:spPr bwMode="auto">
          <a:xfrm>
            <a:off x="3651250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3" name="Rectangle 76"/>
          <p:cNvSpPr>
            <a:spLocks noChangeArrowheads="1"/>
          </p:cNvSpPr>
          <p:nvPr/>
        </p:nvSpPr>
        <p:spPr bwMode="auto">
          <a:xfrm>
            <a:off x="3382963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4" name="Rectangle 77"/>
          <p:cNvSpPr>
            <a:spLocks noChangeArrowheads="1"/>
          </p:cNvSpPr>
          <p:nvPr/>
        </p:nvSpPr>
        <p:spPr bwMode="auto">
          <a:xfrm>
            <a:off x="261937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5" name="Rectangle 78"/>
          <p:cNvSpPr>
            <a:spLocks noChangeArrowheads="1"/>
          </p:cNvSpPr>
          <p:nvPr/>
        </p:nvSpPr>
        <p:spPr bwMode="auto">
          <a:xfrm>
            <a:off x="287337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6" name="Rectangle 79"/>
          <p:cNvSpPr>
            <a:spLocks noChangeArrowheads="1"/>
          </p:cNvSpPr>
          <p:nvPr/>
        </p:nvSpPr>
        <p:spPr bwMode="auto">
          <a:xfrm>
            <a:off x="3128963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7" name="Rectangle 80"/>
          <p:cNvSpPr>
            <a:spLocks noChangeArrowheads="1"/>
          </p:cNvSpPr>
          <p:nvPr/>
        </p:nvSpPr>
        <p:spPr bwMode="auto">
          <a:xfrm>
            <a:off x="5178425" y="441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78" name="Line 81"/>
          <p:cNvSpPr>
            <a:spLocks noChangeShapeType="1"/>
          </p:cNvSpPr>
          <p:nvPr/>
        </p:nvSpPr>
        <p:spPr bwMode="auto">
          <a:xfrm flipH="1">
            <a:off x="2562225" y="4375150"/>
            <a:ext cx="27162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9" name="Rectangle 82"/>
          <p:cNvSpPr>
            <a:spLocks noChangeArrowheads="1"/>
          </p:cNvSpPr>
          <p:nvPr/>
        </p:nvSpPr>
        <p:spPr bwMode="auto">
          <a:xfrm>
            <a:off x="4400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0" name="Rectangle 83"/>
          <p:cNvSpPr>
            <a:spLocks noChangeArrowheads="1"/>
          </p:cNvSpPr>
          <p:nvPr/>
        </p:nvSpPr>
        <p:spPr bwMode="auto">
          <a:xfrm>
            <a:off x="4146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1" name="Rectangle 84"/>
          <p:cNvSpPr>
            <a:spLocks noChangeArrowheads="1"/>
          </p:cNvSpPr>
          <p:nvPr/>
        </p:nvSpPr>
        <p:spPr bwMode="auto">
          <a:xfrm>
            <a:off x="3892550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2" name="Rectangle 85"/>
          <p:cNvSpPr>
            <a:spLocks noChangeArrowheads="1"/>
          </p:cNvSpPr>
          <p:nvPr/>
        </p:nvSpPr>
        <p:spPr bwMode="auto">
          <a:xfrm>
            <a:off x="3636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3" name="Rectangle 86"/>
          <p:cNvSpPr>
            <a:spLocks noChangeArrowheads="1"/>
          </p:cNvSpPr>
          <p:nvPr/>
        </p:nvSpPr>
        <p:spPr bwMode="auto">
          <a:xfrm>
            <a:off x="3382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4" name="Rectangle 87"/>
          <p:cNvSpPr>
            <a:spLocks noChangeArrowheads="1"/>
          </p:cNvSpPr>
          <p:nvPr/>
        </p:nvSpPr>
        <p:spPr bwMode="auto">
          <a:xfrm>
            <a:off x="2619375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5" name="Rectangle 88"/>
          <p:cNvSpPr>
            <a:spLocks noChangeArrowheads="1"/>
          </p:cNvSpPr>
          <p:nvPr/>
        </p:nvSpPr>
        <p:spPr bwMode="auto">
          <a:xfrm>
            <a:off x="2873375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6" name="Rectangle 89"/>
          <p:cNvSpPr>
            <a:spLocks noChangeArrowheads="1"/>
          </p:cNvSpPr>
          <p:nvPr/>
        </p:nvSpPr>
        <p:spPr bwMode="auto">
          <a:xfrm>
            <a:off x="3128963" y="4162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7" name="Rectangle 90"/>
          <p:cNvSpPr>
            <a:spLocks noChangeArrowheads="1"/>
          </p:cNvSpPr>
          <p:nvPr/>
        </p:nvSpPr>
        <p:spPr bwMode="auto">
          <a:xfrm>
            <a:off x="4910138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8" name="Rectangle 91"/>
          <p:cNvSpPr>
            <a:spLocks noChangeArrowheads="1"/>
          </p:cNvSpPr>
          <p:nvPr/>
        </p:nvSpPr>
        <p:spPr bwMode="auto">
          <a:xfrm>
            <a:off x="4656138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89" name="Rectangle 92"/>
          <p:cNvSpPr>
            <a:spLocks noChangeArrowheads="1"/>
          </p:cNvSpPr>
          <p:nvPr/>
        </p:nvSpPr>
        <p:spPr bwMode="auto">
          <a:xfrm>
            <a:off x="4400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0" name="Rectangle 93"/>
          <p:cNvSpPr>
            <a:spLocks noChangeArrowheads="1"/>
          </p:cNvSpPr>
          <p:nvPr/>
        </p:nvSpPr>
        <p:spPr bwMode="auto">
          <a:xfrm>
            <a:off x="4146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1" name="Rectangle 94"/>
          <p:cNvSpPr>
            <a:spLocks noChangeArrowheads="1"/>
          </p:cNvSpPr>
          <p:nvPr/>
        </p:nvSpPr>
        <p:spPr bwMode="auto">
          <a:xfrm>
            <a:off x="3892550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2" name="Rectangle 95"/>
          <p:cNvSpPr>
            <a:spLocks noChangeArrowheads="1"/>
          </p:cNvSpPr>
          <p:nvPr/>
        </p:nvSpPr>
        <p:spPr bwMode="auto">
          <a:xfrm>
            <a:off x="3636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3" name="Rectangle 96"/>
          <p:cNvSpPr>
            <a:spLocks noChangeArrowheads="1"/>
          </p:cNvSpPr>
          <p:nvPr/>
        </p:nvSpPr>
        <p:spPr bwMode="auto">
          <a:xfrm>
            <a:off x="3382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4" name="Rectangle 97"/>
          <p:cNvSpPr>
            <a:spLocks noChangeArrowheads="1"/>
          </p:cNvSpPr>
          <p:nvPr/>
        </p:nvSpPr>
        <p:spPr bwMode="auto">
          <a:xfrm>
            <a:off x="3128963" y="39084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5" name="Rectangle 98"/>
          <p:cNvSpPr>
            <a:spLocks noChangeArrowheads="1"/>
          </p:cNvSpPr>
          <p:nvPr/>
        </p:nvSpPr>
        <p:spPr bwMode="auto">
          <a:xfrm>
            <a:off x="4146550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6" name="Rectangle 99"/>
          <p:cNvSpPr>
            <a:spLocks noChangeArrowheads="1"/>
          </p:cNvSpPr>
          <p:nvPr/>
        </p:nvSpPr>
        <p:spPr bwMode="auto">
          <a:xfrm>
            <a:off x="3892550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7" name="Rectangle 100"/>
          <p:cNvSpPr>
            <a:spLocks noChangeArrowheads="1"/>
          </p:cNvSpPr>
          <p:nvPr/>
        </p:nvSpPr>
        <p:spPr bwMode="auto">
          <a:xfrm>
            <a:off x="3636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8" name="Rectangle 101"/>
          <p:cNvSpPr>
            <a:spLocks noChangeArrowheads="1"/>
          </p:cNvSpPr>
          <p:nvPr/>
        </p:nvSpPr>
        <p:spPr bwMode="auto">
          <a:xfrm>
            <a:off x="3382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499" name="Rectangle 102"/>
          <p:cNvSpPr>
            <a:spLocks noChangeArrowheads="1"/>
          </p:cNvSpPr>
          <p:nvPr/>
        </p:nvSpPr>
        <p:spPr bwMode="auto">
          <a:xfrm>
            <a:off x="2619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0" name="Rectangle 103"/>
          <p:cNvSpPr>
            <a:spLocks noChangeArrowheads="1"/>
          </p:cNvSpPr>
          <p:nvPr/>
        </p:nvSpPr>
        <p:spPr bwMode="auto">
          <a:xfrm>
            <a:off x="2873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1" name="Rectangle 104"/>
          <p:cNvSpPr>
            <a:spLocks noChangeArrowheads="1"/>
          </p:cNvSpPr>
          <p:nvPr/>
        </p:nvSpPr>
        <p:spPr bwMode="auto">
          <a:xfrm>
            <a:off x="3128963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2" name="Rectangle 105"/>
          <p:cNvSpPr>
            <a:spLocks noChangeArrowheads="1"/>
          </p:cNvSpPr>
          <p:nvPr/>
        </p:nvSpPr>
        <p:spPr bwMode="auto">
          <a:xfrm>
            <a:off x="2365375" y="32718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3" name="Rectangle 106"/>
          <p:cNvSpPr>
            <a:spLocks noChangeArrowheads="1"/>
          </p:cNvSpPr>
          <p:nvPr/>
        </p:nvSpPr>
        <p:spPr bwMode="auto">
          <a:xfrm>
            <a:off x="4400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4" name="Rectangle 107"/>
          <p:cNvSpPr>
            <a:spLocks noChangeArrowheads="1"/>
          </p:cNvSpPr>
          <p:nvPr/>
        </p:nvSpPr>
        <p:spPr bwMode="auto">
          <a:xfrm>
            <a:off x="4146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5" name="Rectangle 108"/>
          <p:cNvSpPr>
            <a:spLocks noChangeArrowheads="1"/>
          </p:cNvSpPr>
          <p:nvPr/>
        </p:nvSpPr>
        <p:spPr bwMode="auto">
          <a:xfrm>
            <a:off x="3892550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6" name="Rectangle 109"/>
          <p:cNvSpPr>
            <a:spLocks noChangeArrowheads="1"/>
          </p:cNvSpPr>
          <p:nvPr/>
        </p:nvSpPr>
        <p:spPr bwMode="auto">
          <a:xfrm>
            <a:off x="3636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7" name="Rectangle 110"/>
          <p:cNvSpPr>
            <a:spLocks noChangeArrowheads="1"/>
          </p:cNvSpPr>
          <p:nvPr/>
        </p:nvSpPr>
        <p:spPr bwMode="auto">
          <a:xfrm>
            <a:off x="2873375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8" name="Rectangle 111"/>
          <p:cNvSpPr>
            <a:spLocks noChangeArrowheads="1"/>
          </p:cNvSpPr>
          <p:nvPr/>
        </p:nvSpPr>
        <p:spPr bwMode="auto">
          <a:xfrm>
            <a:off x="3128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09" name="Rectangle 112"/>
          <p:cNvSpPr>
            <a:spLocks noChangeArrowheads="1"/>
          </p:cNvSpPr>
          <p:nvPr/>
        </p:nvSpPr>
        <p:spPr bwMode="auto">
          <a:xfrm>
            <a:off x="3382963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0" name="Rectangle 113"/>
          <p:cNvSpPr>
            <a:spLocks noChangeArrowheads="1"/>
          </p:cNvSpPr>
          <p:nvPr/>
        </p:nvSpPr>
        <p:spPr bwMode="auto">
          <a:xfrm>
            <a:off x="2619375" y="303053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1" name="Line 114"/>
          <p:cNvSpPr>
            <a:spLocks noChangeShapeType="1"/>
          </p:cNvSpPr>
          <p:nvPr/>
        </p:nvSpPr>
        <p:spPr bwMode="auto">
          <a:xfrm flipH="1">
            <a:off x="2308225" y="2960688"/>
            <a:ext cx="22066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2" name="Rectangle 115"/>
          <p:cNvSpPr>
            <a:spLocks noChangeArrowheads="1"/>
          </p:cNvSpPr>
          <p:nvPr/>
        </p:nvSpPr>
        <p:spPr bwMode="auto">
          <a:xfrm>
            <a:off x="3906838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3" name="Rectangle 116"/>
          <p:cNvSpPr>
            <a:spLocks noChangeArrowheads="1"/>
          </p:cNvSpPr>
          <p:nvPr/>
        </p:nvSpPr>
        <p:spPr bwMode="auto">
          <a:xfrm>
            <a:off x="3651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4" name="Rectangle 117"/>
          <p:cNvSpPr>
            <a:spLocks noChangeArrowheads="1"/>
          </p:cNvSpPr>
          <p:nvPr/>
        </p:nvSpPr>
        <p:spPr bwMode="auto">
          <a:xfrm>
            <a:off x="2887663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5" name="Rectangle 118"/>
          <p:cNvSpPr>
            <a:spLocks noChangeArrowheads="1"/>
          </p:cNvSpPr>
          <p:nvPr/>
        </p:nvSpPr>
        <p:spPr bwMode="auto">
          <a:xfrm>
            <a:off x="3143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6" name="Rectangle 119"/>
          <p:cNvSpPr>
            <a:spLocks noChangeArrowheads="1"/>
          </p:cNvSpPr>
          <p:nvPr/>
        </p:nvSpPr>
        <p:spPr bwMode="auto">
          <a:xfrm>
            <a:off x="3397250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7" name="Rectangle 120"/>
          <p:cNvSpPr>
            <a:spLocks noChangeArrowheads="1"/>
          </p:cNvSpPr>
          <p:nvPr/>
        </p:nvSpPr>
        <p:spPr bwMode="auto">
          <a:xfrm>
            <a:off x="2633663" y="2747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8" name="Rectangle 121"/>
          <p:cNvSpPr>
            <a:spLocks noChangeArrowheads="1"/>
          </p:cNvSpPr>
          <p:nvPr/>
        </p:nvSpPr>
        <p:spPr bwMode="auto">
          <a:xfrm>
            <a:off x="4146550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19" name="Rectangle 122"/>
          <p:cNvSpPr>
            <a:spLocks noChangeArrowheads="1"/>
          </p:cNvSpPr>
          <p:nvPr/>
        </p:nvSpPr>
        <p:spPr bwMode="auto">
          <a:xfrm>
            <a:off x="3892550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0" name="Rectangle 123"/>
          <p:cNvSpPr>
            <a:spLocks noChangeArrowheads="1"/>
          </p:cNvSpPr>
          <p:nvPr/>
        </p:nvSpPr>
        <p:spPr bwMode="auto">
          <a:xfrm>
            <a:off x="3128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1" name="Rectangle 124"/>
          <p:cNvSpPr>
            <a:spLocks noChangeArrowheads="1"/>
          </p:cNvSpPr>
          <p:nvPr/>
        </p:nvSpPr>
        <p:spPr bwMode="auto">
          <a:xfrm>
            <a:off x="3382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2" name="Rectangle 125"/>
          <p:cNvSpPr>
            <a:spLocks noChangeArrowheads="1"/>
          </p:cNvSpPr>
          <p:nvPr/>
        </p:nvSpPr>
        <p:spPr bwMode="auto">
          <a:xfrm>
            <a:off x="3636963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3" name="Rectangle 126"/>
          <p:cNvSpPr>
            <a:spLocks noChangeArrowheads="1"/>
          </p:cNvSpPr>
          <p:nvPr/>
        </p:nvSpPr>
        <p:spPr bwMode="auto">
          <a:xfrm>
            <a:off x="2873375" y="249396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4" name="Rectangle 127"/>
          <p:cNvSpPr>
            <a:spLocks noChangeArrowheads="1"/>
          </p:cNvSpPr>
          <p:nvPr/>
        </p:nvSpPr>
        <p:spPr bwMode="auto">
          <a:xfrm>
            <a:off x="4400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5" name="Rectangle 128"/>
          <p:cNvSpPr>
            <a:spLocks noChangeArrowheads="1"/>
          </p:cNvSpPr>
          <p:nvPr/>
        </p:nvSpPr>
        <p:spPr bwMode="auto">
          <a:xfrm>
            <a:off x="4146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6" name="Rectangle 129"/>
          <p:cNvSpPr>
            <a:spLocks noChangeArrowheads="1"/>
          </p:cNvSpPr>
          <p:nvPr/>
        </p:nvSpPr>
        <p:spPr bwMode="auto">
          <a:xfrm>
            <a:off x="3382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7" name="Rectangle 130"/>
          <p:cNvSpPr>
            <a:spLocks noChangeArrowheads="1"/>
          </p:cNvSpPr>
          <p:nvPr/>
        </p:nvSpPr>
        <p:spPr bwMode="auto">
          <a:xfrm>
            <a:off x="3636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8" name="Rectangle 131"/>
          <p:cNvSpPr>
            <a:spLocks noChangeArrowheads="1"/>
          </p:cNvSpPr>
          <p:nvPr/>
        </p:nvSpPr>
        <p:spPr bwMode="auto">
          <a:xfrm>
            <a:off x="3892550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29" name="Rectangle 132"/>
          <p:cNvSpPr>
            <a:spLocks noChangeArrowheads="1"/>
          </p:cNvSpPr>
          <p:nvPr/>
        </p:nvSpPr>
        <p:spPr bwMode="auto">
          <a:xfrm>
            <a:off x="3128963" y="223837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0" name="Rectangle 133"/>
          <p:cNvSpPr>
            <a:spLocks noChangeArrowheads="1"/>
          </p:cNvSpPr>
          <p:nvPr/>
        </p:nvSpPr>
        <p:spPr bwMode="auto">
          <a:xfrm>
            <a:off x="4924425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1" name="Rectangle 134"/>
          <p:cNvSpPr>
            <a:spLocks noChangeArrowheads="1"/>
          </p:cNvSpPr>
          <p:nvPr/>
        </p:nvSpPr>
        <p:spPr bwMode="auto">
          <a:xfrm>
            <a:off x="4670425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2" name="Rectangle 135"/>
          <p:cNvSpPr>
            <a:spLocks noChangeArrowheads="1"/>
          </p:cNvSpPr>
          <p:nvPr/>
        </p:nvSpPr>
        <p:spPr bwMode="auto">
          <a:xfrm>
            <a:off x="4414838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3" name="Rectangle 136"/>
          <p:cNvSpPr>
            <a:spLocks noChangeArrowheads="1"/>
          </p:cNvSpPr>
          <p:nvPr/>
        </p:nvSpPr>
        <p:spPr bwMode="auto">
          <a:xfrm>
            <a:off x="4160838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4" name="Rectangle 137"/>
          <p:cNvSpPr>
            <a:spLocks noChangeArrowheads="1"/>
          </p:cNvSpPr>
          <p:nvPr/>
        </p:nvSpPr>
        <p:spPr bwMode="auto">
          <a:xfrm>
            <a:off x="3382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5" name="Rectangle 138"/>
          <p:cNvSpPr>
            <a:spLocks noChangeArrowheads="1"/>
          </p:cNvSpPr>
          <p:nvPr/>
        </p:nvSpPr>
        <p:spPr bwMode="auto">
          <a:xfrm>
            <a:off x="3636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6" name="Rectangle 139"/>
          <p:cNvSpPr>
            <a:spLocks noChangeArrowheads="1"/>
          </p:cNvSpPr>
          <p:nvPr/>
        </p:nvSpPr>
        <p:spPr bwMode="auto">
          <a:xfrm>
            <a:off x="3892550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7" name="Rectangle 140"/>
          <p:cNvSpPr>
            <a:spLocks noChangeArrowheads="1"/>
          </p:cNvSpPr>
          <p:nvPr/>
        </p:nvSpPr>
        <p:spPr bwMode="auto">
          <a:xfrm>
            <a:off x="3128963" y="1843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8" name="Rectangle 141"/>
          <p:cNvSpPr>
            <a:spLocks noChangeArrowheads="1"/>
          </p:cNvSpPr>
          <p:nvPr/>
        </p:nvSpPr>
        <p:spPr bwMode="auto">
          <a:xfrm>
            <a:off x="5178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39" name="Rectangle 142"/>
          <p:cNvSpPr>
            <a:spLocks noChangeArrowheads="1"/>
          </p:cNvSpPr>
          <p:nvPr/>
        </p:nvSpPr>
        <p:spPr bwMode="auto">
          <a:xfrm>
            <a:off x="4924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0" name="Rectangle 143"/>
          <p:cNvSpPr>
            <a:spLocks noChangeArrowheads="1"/>
          </p:cNvSpPr>
          <p:nvPr/>
        </p:nvSpPr>
        <p:spPr bwMode="auto">
          <a:xfrm>
            <a:off x="4670425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1" name="Rectangle 144"/>
          <p:cNvSpPr>
            <a:spLocks noChangeArrowheads="1"/>
          </p:cNvSpPr>
          <p:nvPr/>
        </p:nvSpPr>
        <p:spPr bwMode="auto">
          <a:xfrm>
            <a:off x="4414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2" name="Rectangle 145"/>
          <p:cNvSpPr>
            <a:spLocks noChangeArrowheads="1"/>
          </p:cNvSpPr>
          <p:nvPr/>
        </p:nvSpPr>
        <p:spPr bwMode="auto">
          <a:xfrm>
            <a:off x="3636963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3" name="Rectangle 146"/>
          <p:cNvSpPr>
            <a:spLocks noChangeArrowheads="1"/>
          </p:cNvSpPr>
          <p:nvPr/>
        </p:nvSpPr>
        <p:spPr bwMode="auto">
          <a:xfrm>
            <a:off x="3906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4" name="Rectangle 147"/>
          <p:cNvSpPr>
            <a:spLocks noChangeArrowheads="1"/>
          </p:cNvSpPr>
          <p:nvPr/>
        </p:nvSpPr>
        <p:spPr bwMode="auto">
          <a:xfrm>
            <a:off x="4160838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5" name="Rectangle 148"/>
          <p:cNvSpPr>
            <a:spLocks noChangeArrowheads="1"/>
          </p:cNvSpPr>
          <p:nvPr/>
        </p:nvSpPr>
        <p:spPr bwMode="auto">
          <a:xfrm>
            <a:off x="3382963" y="1589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6" name="Line 149"/>
          <p:cNvSpPr>
            <a:spLocks noChangeShapeType="1"/>
          </p:cNvSpPr>
          <p:nvPr/>
        </p:nvSpPr>
        <p:spPr bwMode="auto">
          <a:xfrm flipH="1">
            <a:off x="3071813" y="1560513"/>
            <a:ext cx="22066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7" name="Rectangle 150"/>
          <p:cNvSpPr>
            <a:spLocks noChangeArrowheads="1"/>
          </p:cNvSpPr>
          <p:nvPr/>
        </p:nvSpPr>
        <p:spPr bwMode="auto">
          <a:xfrm>
            <a:off x="4670425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8" name="Rectangle 151"/>
          <p:cNvSpPr>
            <a:spLocks noChangeArrowheads="1"/>
          </p:cNvSpPr>
          <p:nvPr/>
        </p:nvSpPr>
        <p:spPr bwMode="auto">
          <a:xfrm>
            <a:off x="4414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49" name="Rectangle 152"/>
          <p:cNvSpPr>
            <a:spLocks noChangeArrowheads="1"/>
          </p:cNvSpPr>
          <p:nvPr/>
        </p:nvSpPr>
        <p:spPr bwMode="auto">
          <a:xfrm>
            <a:off x="3651250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0" name="Rectangle 153"/>
          <p:cNvSpPr>
            <a:spLocks noChangeArrowheads="1"/>
          </p:cNvSpPr>
          <p:nvPr/>
        </p:nvSpPr>
        <p:spPr bwMode="auto">
          <a:xfrm>
            <a:off x="3906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1" name="Rectangle 154"/>
          <p:cNvSpPr>
            <a:spLocks noChangeArrowheads="1"/>
          </p:cNvSpPr>
          <p:nvPr/>
        </p:nvSpPr>
        <p:spPr bwMode="auto">
          <a:xfrm>
            <a:off x="4160838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2" name="Rectangle 155"/>
          <p:cNvSpPr>
            <a:spLocks noChangeArrowheads="1"/>
          </p:cNvSpPr>
          <p:nvPr/>
        </p:nvSpPr>
        <p:spPr bwMode="auto">
          <a:xfrm>
            <a:off x="3397250" y="1333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3" name="Rectangle 156"/>
          <p:cNvSpPr>
            <a:spLocks noChangeArrowheads="1"/>
          </p:cNvSpPr>
          <p:nvPr/>
        </p:nvSpPr>
        <p:spPr bwMode="auto">
          <a:xfrm>
            <a:off x="4924425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4" name="Rectangle 157"/>
          <p:cNvSpPr>
            <a:spLocks noChangeArrowheads="1"/>
          </p:cNvSpPr>
          <p:nvPr/>
        </p:nvSpPr>
        <p:spPr bwMode="auto">
          <a:xfrm>
            <a:off x="4670425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5" name="Rectangle 158"/>
          <p:cNvSpPr>
            <a:spLocks noChangeArrowheads="1"/>
          </p:cNvSpPr>
          <p:nvPr/>
        </p:nvSpPr>
        <p:spPr bwMode="auto">
          <a:xfrm>
            <a:off x="3892550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6" name="Rectangle 159"/>
          <p:cNvSpPr>
            <a:spLocks noChangeArrowheads="1"/>
          </p:cNvSpPr>
          <p:nvPr/>
        </p:nvSpPr>
        <p:spPr bwMode="auto">
          <a:xfrm>
            <a:off x="4160838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7" name="Rectangle 160"/>
          <p:cNvSpPr>
            <a:spLocks noChangeArrowheads="1"/>
          </p:cNvSpPr>
          <p:nvPr/>
        </p:nvSpPr>
        <p:spPr bwMode="auto">
          <a:xfrm>
            <a:off x="4414838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8" name="Rectangle 161"/>
          <p:cNvSpPr>
            <a:spLocks noChangeArrowheads="1"/>
          </p:cNvSpPr>
          <p:nvPr/>
        </p:nvSpPr>
        <p:spPr bwMode="auto">
          <a:xfrm>
            <a:off x="3636963" y="10795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59" name="Rectangle 162"/>
          <p:cNvSpPr>
            <a:spLocks noChangeArrowheads="1"/>
          </p:cNvSpPr>
          <p:nvPr/>
        </p:nvSpPr>
        <p:spPr bwMode="auto">
          <a:xfrm>
            <a:off x="5178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0" name="Rectangle 163"/>
          <p:cNvSpPr>
            <a:spLocks noChangeArrowheads="1"/>
          </p:cNvSpPr>
          <p:nvPr/>
        </p:nvSpPr>
        <p:spPr bwMode="auto">
          <a:xfrm>
            <a:off x="4924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1" name="Rectangle 164"/>
          <p:cNvSpPr>
            <a:spLocks noChangeArrowheads="1"/>
          </p:cNvSpPr>
          <p:nvPr/>
        </p:nvSpPr>
        <p:spPr bwMode="auto">
          <a:xfrm>
            <a:off x="4160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2" name="Rectangle 165"/>
          <p:cNvSpPr>
            <a:spLocks noChangeArrowheads="1"/>
          </p:cNvSpPr>
          <p:nvPr/>
        </p:nvSpPr>
        <p:spPr bwMode="auto">
          <a:xfrm>
            <a:off x="4414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3" name="Rectangle 166"/>
          <p:cNvSpPr>
            <a:spLocks noChangeArrowheads="1"/>
          </p:cNvSpPr>
          <p:nvPr/>
        </p:nvSpPr>
        <p:spPr bwMode="auto">
          <a:xfrm>
            <a:off x="4670425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4" name="Rectangle 167"/>
          <p:cNvSpPr>
            <a:spLocks noChangeArrowheads="1"/>
          </p:cNvSpPr>
          <p:nvPr/>
        </p:nvSpPr>
        <p:spPr bwMode="auto">
          <a:xfrm>
            <a:off x="3906838" y="8239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5" name="Rectangle 168"/>
          <p:cNvSpPr>
            <a:spLocks noChangeArrowheads="1"/>
          </p:cNvSpPr>
          <p:nvPr/>
        </p:nvSpPr>
        <p:spPr bwMode="auto">
          <a:xfrm>
            <a:off x="5178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6" name="Rectangle 169"/>
          <p:cNvSpPr>
            <a:spLocks noChangeArrowheads="1"/>
          </p:cNvSpPr>
          <p:nvPr/>
        </p:nvSpPr>
        <p:spPr bwMode="auto">
          <a:xfrm>
            <a:off x="4924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7" name="Rectangle 170"/>
          <p:cNvSpPr>
            <a:spLocks noChangeArrowheads="1"/>
          </p:cNvSpPr>
          <p:nvPr/>
        </p:nvSpPr>
        <p:spPr bwMode="auto">
          <a:xfrm>
            <a:off x="4670425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8" name="Rectangle 171"/>
          <p:cNvSpPr>
            <a:spLocks noChangeArrowheads="1"/>
          </p:cNvSpPr>
          <p:nvPr/>
        </p:nvSpPr>
        <p:spPr bwMode="auto">
          <a:xfrm>
            <a:off x="4414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69" name="Rectangle 172"/>
          <p:cNvSpPr>
            <a:spLocks noChangeArrowheads="1"/>
          </p:cNvSpPr>
          <p:nvPr/>
        </p:nvSpPr>
        <p:spPr bwMode="auto">
          <a:xfrm>
            <a:off x="3906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0" name="Rectangle 173"/>
          <p:cNvSpPr>
            <a:spLocks noChangeArrowheads="1"/>
          </p:cNvSpPr>
          <p:nvPr/>
        </p:nvSpPr>
        <p:spPr bwMode="auto">
          <a:xfrm>
            <a:off x="4160838" y="342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1" name="Line 174"/>
          <p:cNvSpPr>
            <a:spLocks noChangeShapeType="1"/>
          </p:cNvSpPr>
          <p:nvPr/>
        </p:nvSpPr>
        <p:spPr bwMode="auto">
          <a:xfrm flipH="1">
            <a:off x="3708400" y="569913"/>
            <a:ext cx="15700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2" name="Rectangle 175"/>
          <p:cNvSpPr>
            <a:spLocks noChangeArrowheads="1"/>
          </p:cNvSpPr>
          <p:nvPr/>
        </p:nvSpPr>
        <p:spPr bwMode="auto">
          <a:xfrm>
            <a:off x="5178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3" name="Rectangle 176"/>
          <p:cNvSpPr>
            <a:spLocks noChangeArrowheads="1"/>
          </p:cNvSpPr>
          <p:nvPr/>
        </p:nvSpPr>
        <p:spPr bwMode="auto">
          <a:xfrm>
            <a:off x="4924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4" name="Rectangle 177"/>
          <p:cNvSpPr>
            <a:spLocks noChangeArrowheads="1"/>
          </p:cNvSpPr>
          <p:nvPr/>
        </p:nvSpPr>
        <p:spPr bwMode="auto">
          <a:xfrm>
            <a:off x="4160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0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5" name="Rectangle 178"/>
          <p:cNvSpPr>
            <a:spLocks noChangeArrowheads="1"/>
          </p:cNvSpPr>
          <p:nvPr/>
        </p:nvSpPr>
        <p:spPr bwMode="auto">
          <a:xfrm>
            <a:off x="4414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6" name="Rectangle 179"/>
          <p:cNvSpPr>
            <a:spLocks noChangeArrowheads="1"/>
          </p:cNvSpPr>
          <p:nvPr/>
        </p:nvSpPr>
        <p:spPr bwMode="auto">
          <a:xfrm>
            <a:off x="4670425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7" name="Rectangle 180"/>
          <p:cNvSpPr>
            <a:spLocks noChangeArrowheads="1"/>
          </p:cNvSpPr>
          <p:nvPr/>
        </p:nvSpPr>
        <p:spPr bwMode="auto">
          <a:xfrm>
            <a:off x="3906838" y="88900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8" name="Rectangle 181"/>
          <p:cNvSpPr>
            <a:spLocks noChangeArrowheads="1"/>
          </p:cNvSpPr>
          <p:nvPr/>
        </p:nvSpPr>
        <p:spPr bwMode="auto">
          <a:xfrm>
            <a:off x="5419725" y="46038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M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79" name="Rectangle 182"/>
          <p:cNvSpPr>
            <a:spLocks noChangeArrowheads="1"/>
          </p:cNvSpPr>
          <p:nvPr/>
        </p:nvSpPr>
        <p:spPr bwMode="auto">
          <a:xfrm>
            <a:off x="5419725" y="300038"/>
            <a:ext cx="1079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Q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0" name="Rectangle 183"/>
          <p:cNvSpPr>
            <a:spLocks noChangeArrowheads="1"/>
          </p:cNvSpPr>
          <p:nvPr/>
        </p:nvSpPr>
        <p:spPr bwMode="auto">
          <a:xfrm>
            <a:off x="6310313" y="768350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A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1" name="Rectangle 184"/>
          <p:cNvSpPr>
            <a:spLocks noChangeArrowheads="1"/>
          </p:cNvSpPr>
          <p:nvPr/>
        </p:nvSpPr>
        <p:spPr bwMode="auto">
          <a:xfrm>
            <a:off x="6310313" y="1022350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B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2" name="Rectangle 185"/>
          <p:cNvSpPr>
            <a:spLocks noChangeArrowheads="1"/>
          </p:cNvSpPr>
          <p:nvPr/>
        </p:nvSpPr>
        <p:spPr bwMode="auto">
          <a:xfrm>
            <a:off x="6310313" y="12620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3" name="Rectangle 186"/>
          <p:cNvSpPr>
            <a:spLocks noChangeArrowheads="1"/>
          </p:cNvSpPr>
          <p:nvPr/>
        </p:nvSpPr>
        <p:spPr bwMode="auto">
          <a:xfrm>
            <a:off x="6310313" y="1546225"/>
            <a:ext cx="936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4" name="Rectangle 187"/>
          <p:cNvSpPr>
            <a:spLocks noChangeArrowheads="1"/>
          </p:cNvSpPr>
          <p:nvPr/>
        </p:nvSpPr>
        <p:spPr bwMode="auto">
          <a:xfrm>
            <a:off x="6396038" y="16446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5" name="Rectangle 188"/>
          <p:cNvSpPr>
            <a:spLocks noChangeArrowheads="1"/>
          </p:cNvSpPr>
          <p:nvPr/>
        </p:nvSpPr>
        <p:spPr bwMode="auto">
          <a:xfrm>
            <a:off x="6310313" y="18002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6" name="Rectangle 189"/>
          <p:cNvSpPr>
            <a:spLocks noChangeArrowheads="1"/>
          </p:cNvSpPr>
          <p:nvPr/>
        </p:nvSpPr>
        <p:spPr bwMode="auto">
          <a:xfrm>
            <a:off x="6408738" y="19002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7" name="Rectangle 190"/>
          <p:cNvSpPr>
            <a:spLocks noChangeArrowheads="1"/>
          </p:cNvSpPr>
          <p:nvPr/>
        </p:nvSpPr>
        <p:spPr bwMode="auto">
          <a:xfrm>
            <a:off x="6324600" y="2209800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D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8" name="Rectangle 191"/>
          <p:cNvSpPr>
            <a:spLocks noChangeArrowheads="1"/>
          </p:cNvSpPr>
          <p:nvPr/>
        </p:nvSpPr>
        <p:spPr bwMode="auto">
          <a:xfrm>
            <a:off x="6324600" y="2465388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E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89" name="Rectangle 192"/>
          <p:cNvSpPr>
            <a:spLocks noChangeArrowheads="1"/>
          </p:cNvSpPr>
          <p:nvPr/>
        </p:nvSpPr>
        <p:spPr bwMode="auto">
          <a:xfrm>
            <a:off x="6324600" y="2719388"/>
            <a:ext cx="857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F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0" name="Rectangle 193"/>
          <p:cNvSpPr>
            <a:spLocks noChangeArrowheads="1"/>
          </p:cNvSpPr>
          <p:nvPr/>
        </p:nvSpPr>
        <p:spPr bwMode="auto">
          <a:xfrm>
            <a:off x="6324600" y="297497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1" name="Rectangle 194"/>
          <p:cNvSpPr>
            <a:spLocks noChangeArrowheads="1"/>
          </p:cNvSpPr>
          <p:nvPr/>
        </p:nvSpPr>
        <p:spPr bwMode="auto">
          <a:xfrm>
            <a:off x="6408738" y="30734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2" name="Rectangle 195"/>
          <p:cNvSpPr>
            <a:spLocks noChangeArrowheads="1"/>
          </p:cNvSpPr>
          <p:nvPr/>
        </p:nvSpPr>
        <p:spPr bwMode="auto">
          <a:xfrm>
            <a:off x="6324600" y="32432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3" name="Rectangle 196"/>
          <p:cNvSpPr>
            <a:spLocks noChangeArrowheads="1"/>
          </p:cNvSpPr>
          <p:nvPr/>
        </p:nvSpPr>
        <p:spPr bwMode="auto">
          <a:xfrm>
            <a:off x="6423025" y="33432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4" name="Rectangle 197"/>
          <p:cNvSpPr>
            <a:spLocks noChangeArrowheads="1"/>
          </p:cNvSpPr>
          <p:nvPr/>
        </p:nvSpPr>
        <p:spPr bwMode="auto">
          <a:xfrm>
            <a:off x="6324600" y="360997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5" name="Rectangle 198"/>
          <p:cNvSpPr>
            <a:spLocks noChangeArrowheads="1"/>
          </p:cNvSpPr>
          <p:nvPr/>
        </p:nvSpPr>
        <p:spPr bwMode="auto">
          <a:xfrm>
            <a:off x="6408738" y="369570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6" name="Rectangle 199"/>
          <p:cNvSpPr>
            <a:spLocks noChangeArrowheads="1"/>
          </p:cNvSpPr>
          <p:nvPr/>
        </p:nvSpPr>
        <p:spPr bwMode="auto">
          <a:xfrm>
            <a:off x="6324600" y="3865563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7" name="Rectangle 200"/>
          <p:cNvSpPr>
            <a:spLocks noChangeArrowheads="1"/>
          </p:cNvSpPr>
          <p:nvPr/>
        </p:nvSpPr>
        <p:spPr bwMode="auto">
          <a:xfrm>
            <a:off x="6423025" y="3965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8" name="Rectangle 201"/>
          <p:cNvSpPr>
            <a:spLocks noChangeArrowheads="1"/>
          </p:cNvSpPr>
          <p:nvPr/>
        </p:nvSpPr>
        <p:spPr bwMode="auto">
          <a:xfrm>
            <a:off x="6324600" y="413385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599" name="Rectangle 202"/>
          <p:cNvSpPr>
            <a:spLocks noChangeArrowheads="1"/>
          </p:cNvSpPr>
          <p:nvPr/>
        </p:nvSpPr>
        <p:spPr bwMode="auto">
          <a:xfrm>
            <a:off x="6408738" y="4219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0" name="Rectangle 203"/>
          <p:cNvSpPr>
            <a:spLocks noChangeArrowheads="1"/>
          </p:cNvSpPr>
          <p:nvPr/>
        </p:nvSpPr>
        <p:spPr bwMode="auto">
          <a:xfrm>
            <a:off x="6324600" y="4375150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1" name="Rectangle 204"/>
          <p:cNvSpPr>
            <a:spLocks noChangeArrowheads="1"/>
          </p:cNvSpPr>
          <p:nvPr/>
        </p:nvSpPr>
        <p:spPr bwMode="auto">
          <a:xfrm>
            <a:off x="6408738" y="4473575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2" name="Rectangle 205"/>
          <p:cNvSpPr>
            <a:spLocks noChangeArrowheads="1"/>
          </p:cNvSpPr>
          <p:nvPr/>
        </p:nvSpPr>
        <p:spPr bwMode="auto">
          <a:xfrm>
            <a:off x="6324600" y="4643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3" name="Rectangle 206"/>
          <p:cNvSpPr>
            <a:spLocks noChangeArrowheads="1"/>
          </p:cNvSpPr>
          <p:nvPr/>
        </p:nvSpPr>
        <p:spPr bwMode="auto">
          <a:xfrm>
            <a:off x="6423025" y="47291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3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4" name="Rectangle 207"/>
          <p:cNvSpPr>
            <a:spLocks noChangeArrowheads="1"/>
          </p:cNvSpPr>
          <p:nvPr/>
        </p:nvSpPr>
        <p:spPr bwMode="auto">
          <a:xfrm>
            <a:off x="6324600" y="4897438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5" name="Rectangle 208"/>
          <p:cNvSpPr>
            <a:spLocks noChangeArrowheads="1"/>
          </p:cNvSpPr>
          <p:nvPr/>
        </p:nvSpPr>
        <p:spPr bwMode="auto">
          <a:xfrm>
            <a:off x="6423025" y="4983163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6" name="Rectangle 209"/>
          <p:cNvSpPr>
            <a:spLocks noChangeArrowheads="1"/>
          </p:cNvSpPr>
          <p:nvPr/>
        </p:nvSpPr>
        <p:spPr bwMode="auto">
          <a:xfrm>
            <a:off x="6324600" y="5153025"/>
            <a:ext cx="936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S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7" name="Rectangle 210"/>
          <p:cNvSpPr>
            <a:spLocks noChangeArrowheads="1"/>
          </p:cNvSpPr>
          <p:nvPr/>
        </p:nvSpPr>
        <p:spPr bwMode="auto">
          <a:xfrm>
            <a:off x="6408738" y="5238750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8" name="Rectangle 211"/>
          <p:cNvSpPr>
            <a:spLocks noChangeArrowheads="1"/>
          </p:cNvSpPr>
          <p:nvPr/>
        </p:nvSpPr>
        <p:spPr bwMode="auto">
          <a:xfrm>
            <a:off x="6324600" y="5407025"/>
            <a:ext cx="101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C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09" name="Rectangle 212"/>
          <p:cNvSpPr>
            <a:spLocks noChangeArrowheads="1"/>
          </p:cNvSpPr>
          <p:nvPr/>
        </p:nvSpPr>
        <p:spPr bwMode="auto">
          <a:xfrm>
            <a:off x="6423025" y="5507038"/>
            <a:ext cx="635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9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4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10" name="Rectangle 213"/>
          <p:cNvSpPr>
            <a:spLocks noChangeArrowheads="1"/>
          </p:cNvSpPr>
          <p:nvPr/>
        </p:nvSpPr>
        <p:spPr bwMode="auto">
          <a:xfrm>
            <a:off x="5419725" y="5648325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1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Product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11" name="Rectangle 214"/>
          <p:cNvSpPr>
            <a:spLocks noChangeArrowheads="1"/>
          </p:cNvSpPr>
          <p:nvPr/>
        </p:nvSpPr>
        <p:spPr bwMode="auto">
          <a:xfrm>
            <a:off x="6508750" y="838200"/>
            <a:ext cx="198438" cy="62230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2" name="Rectangle 215"/>
          <p:cNvSpPr>
            <a:spLocks noChangeArrowheads="1"/>
          </p:cNvSpPr>
          <p:nvPr/>
        </p:nvSpPr>
        <p:spPr bwMode="auto">
          <a:xfrm>
            <a:off x="6508750" y="1601788"/>
            <a:ext cx="198438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3" name="Rectangle 216"/>
          <p:cNvSpPr>
            <a:spLocks noChangeArrowheads="1"/>
          </p:cNvSpPr>
          <p:nvPr/>
        </p:nvSpPr>
        <p:spPr bwMode="auto">
          <a:xfrm>
            <a:off x="6042025" y="2295525"/>
            <a:ext cx="211138" cy="60801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4" name="Rectangle 217"/>
          <p:cNvSpPr>
            <a:spLocks noChangeArrowheads="1"/>
          </p:cNvSpPr>
          <p:nvPr/>
        </p:nvSpPr>
        <p:spPr bwMode="auto">
          <a:xfrm>
            <a:off x="6042025" y="3030538"/>
            <a:ext cx="211138" cy="425450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5" name="Rectangle 218"/>
          <p:cNvSpPr>
            <a:spLocks noChangeArrowheads="1"/>
          </p:cNvSpPr>
          <p:nvPr/>
        </p:nvSpPr>
        <p:spPr bwMode="auto">
          <a:xfrm>
            <a:off x="6056313" y="4416425"/>
            <a:ext cx="196850" cy="693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6" name="Rectangle 219"/>
          <p:cNvSpPr>
            <a:spLocks noChangeArrowheads="1"/>
          </p:cNvSpPr>
          <p:nvPr/>
        </p:nvSpPr>
        <p:spPr bwMode="auto">
          <a:xfrm>
            <a:off x="6056313" y="5195888"/>
            <a:ext cx="196850" cy="4238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17" name="Freeform 220"/>
          <p:cNvSpPr>
            <a:spLocks/>
          </p:cNvSpPr>
          <p:nvPr/>
        </p:nvSpPr>
        <p:spPr bwMode="auto">
          <a:xfrm>
            <a:off x="6719888" y="1743075"/>
            <a:ext cx="52387" cy="57150"/>
          </a:xfrm>
          <a:custGeom>
            <a:avLst/>
            <a:gdLst>
              <a:gd name="T0" fmla="*/ 5 w 5"/>
              <a:gd name="T1" fmla="*/ 0 h 2"/>
              <a:gd name="T2" fmla="*/ 0 w 5"/>
              <a:gd name="T3" fmla="*/ 1 h 2"/>
              <a:gd name="T4" fmla="*/ 5 w 5"/>
              <a:gd name="T5" fmla="*/ 2 h 2"/>
              <a:gd name="T6" fmla="*/ 5 w 5"/>
              <a:gd name="T7" fmla="*/ 1 h 2"/>
              <a:gd name="T8" fmla="*/ 5 w 5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5" y="0"/>
                </a:moveTo>
                <a:lnTo>
                  <a:pt x="0" y="1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8" name="Freeform 221"/>
          <p:cNvSpPr>
            <a:spLocks/>
          </p:cNvSpPr>
          <p:nvPr/>
        </p:nvSpPr>
        <p:spPr bwMode="auto">
          <a:xfrm>
            <a:off x="6719888" y="1743075"/>
            <a:ext cx="52387" cy="57150"/>
          </a:xfrm>
          <a:custGeom>
            <a:avLst/>
            <a:gdLst>
              <a:gd name="T0" fmla="*/ 45 w 45"/>
              <a:gd name="T1" fmla="*/ 0 h 18"/>
              <a:gd name="T2" fmla="*/ 0 w 45"/>
              <a:gd name="T3" fmla="*/ 9 h 18"/>
              <a:gd name="T4" fmla="*/ 45 w 45"/>
              <a:gd name="T5" fmla="*/ 18 h 18"/>
              <a:gd name="T6" fmla="*/ 45 w 45"/>
              <a:gd name="T7" fmla="*/ 9 h 18"/>
              <a:gd name="T8" fmla="*/ 45 w 45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18"/>
              <a:gd name="T17" fmla="*/ 45 w 45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18">
                <a:moveTo>
                  <a:pt x="45" y="0"/>
                </a:moveTo>
                <a:lnTo>
                  <a:pt x="0" y="9"/>
                </a:lnTo>
                <a:lnTo>
                  <a:pt x="45" y="18"/>
                </a:lnTo>
                <a:lnTo>
                  <a:pt x="45" y="9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9" name="Freeform 222"/>
          <p:cNvSpPr>
            <a:spLocks/>
          </p:cNvSpPr>
          <p:nvPr/>
        </p:nvSpPr>
        <p:spPr bwMode="auto">
          <a:xfrm>
            <a:off x="6697663" y="1177925"/>
            <a:ext cx="182562" cy="608013"/>
          </a:xfrm>
          <a:custGeom>
            <a:avLst/>
            <a:gdLst>
              <a:gd name="T0" fmla="*/ 6 w 13"/>
              <a:gd name="T1" fmla="*/ 43 h 43"/>
              <a:gd name="T2" fmla="*/ 13 w 13"/>
              <a:gd name="T3" fmla="*/ 43 h 43"/>
              <a:gd name="T4" fmla="*/ 13 w 13"/>
              <a:gd name="T5" fmla="*/ 0 h 43"/>
              <a:gd name="T6" fmla="*/ 0 w 13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43"/>
              <a:gd name="T14" fmla="*/ 13 w 1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43">
                <a:moveTo>
                  <a:pt x="6" y="43"/>
                </a:moveTo>
                <a:lnTo>
                  <a:pt x="13" y="43"/>
                </a:lnTo>
                <a:lnTo>
                  <a:pt x="13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0" name="Rectangle 223"/>
          <p:cNvSpPr>
            <a:spLocks noChangeArrowheads="1"/>
          </p:cNvSpPr>
          <p:nvPr/>
        </p:nvSpPr>
        <p:spPr bwMode="auto">
          <a:xfrm>
            <a:off x="6523038" y="3667125"/>
            <a:ext cx="196850" cy="693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1" name="Rectangle 224"/>
          <p:cNvSpPr>
            <a:spLocks noChangeArrowheads="1"/>
          </p:cNvSpPr>
          <p:nvPr/>
        </p:nvSpPr>
        <p:spPr bwMode="auto">
          <a:xfrm>
            <a:off x="6523038" y="4416425"/>
            <a:ext cx="196850" cy="439738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2" name="Rectangle 225"/>
          <p:cNvSpPr>
            <a:spLocks noChangeArrowheads="1"/>
          </p:cNvSpPr>
          <p:nvPr/>
        </p:nvSpPr>
        <p:spPr bwMode="auto">
          <a:xfrm>
            <a:off x="3835400" y="823913"/>
            <a:ext cx="198438" cy="693737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3" name="Rectangle 226"/>
          <p:cNvSpPr>
            <a:spLocks noChangeArrowheads="1"/>
          </p:cNvSpPr>
          <p:nvPr/>
        </p:nvSpPr>
        <p:spPr bwMode="auto">
          <a:xfrm>
            <a:off x="3821113" y="2224088"/>
            <a:ext cx="212725" cy="693737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4" name="Rectangle 227"/>
          <p:cNvSpPr>
            <a:spLocks noChangeArrowheads="1"/>
          </p:cNvSpPr>
          <p:nvPr/>
        </p:nvSpPr>
        <p:spPr bwMode="auto">
          <a:xfrm>
            <a:off x="3581400" y="1828800"/>
            <a:ext cx="196850" cy="212725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25" name="Freeform 228"/>
          <p:cNvSpPr>
            <a:spLocks/>
          </p:cNvSpPr>
          <p:nvPr/>
        </p:nvSpPr>
        <p:spPr bwMode="auto">
          <a:xfrm>
            <a:off x="6197600" y="3738563"/>
            <a:ext cx="69850" cy="28575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6" name="Freeform 229"/>
          <p:cNvSpPr>
            <a:spLocks/>
          </p:cNvSpPr>
          <p:nvPr/>
        </p:nvSpPr>
        <p:spPr bwMode="auto">
          <a:xfrm>
            <a:off x="6197600" y="3738563"/>
            <a:ext cx="69850" cy="28575"/>
          </a:xfrm>
          <a:custGeom>
            <a:avLst/>
            <a:gdLst>
              <a:gd name="T0" fmla="*/ 0 w 44"/>
              <a:gd name="T1" fmla="*/ 18 h 18"/>
              <a:gd name="T2" fmla="*/ 44 w 44"/>
              <a:gd name="T3" fmla="*/ 9 h 18"/>
              <a:gd name="T4" fmla="*/ 0 w 44"/>
              <a:gd name="T5" fmla="*/ 0 h 18"/>
              <a:gd name="T6" fmla="*/ 0 w 44"/>
              <a:gd name="T7" fmla="*/ 9 h 18"/>
              <a:gd name="T8" fmla="*/ 0 w 44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8"/>
              <a:gd name="T17" fmla="*/ 44 w 4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8">
                <a:moveTo>
                  <a:pt x="0" y="18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7" name="Freeform 230"/>
          <p:cNvSpPr>
            <a:spLocks/>
          </p:cNvSpPr>
          <p:nvPr/>
        </p:nvSpPr>
        <p:spPr bwMode="auto">
          <a:xfrm>
            <a:off x="5632450" y="1673225"/>
            <a:ext cx="593725" cy="2079625"/>
          </a:xfrm>
          <a:custGeom>
            <a:avLst/>
            <a:gdLst>
              <a:gd name="T0" fmla="*/ 40 w 42"/>
              <a:gd name="T1" fmla="*/ 147 h 147"/>
              <a:gd name="T2" fmla="*/ 0 w 42"/>
              <a:gd name="T3" fmla="*/ 147 h 147"/>
              <a:gd name="T4" fmla="*/ 0 w 42"/>
              <a:gd name="T5" fmla="*/ 0 h 147"/>
              <a:gd name="T6" fmla="*/ 42 w 42"/>
              <a:gd name="T7" fmla="*/ 0 h 147"/>
              <a:gd name="T8" fmla="*/ 0 60000 65536"/>
              <a:gd name="T9" fmla="*/ 0 60000 65536"/>
              <a:gd name="T10" fmla="*/ 0 60000 65536"/>
              <a:gd name="T11" fmla="*/ 0 60000 65536"/>
              <a:gd name="T12" fmla="*/ 0 w 42"/>
              <a:gd name="T13" fmla="*/ 0 h 147"/>
              <a:gd name="T14" fmla="*/ 42 w 42"/>
              <a:gd name="T15" fmla="*/ 147 h 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" h="147">
                <a:moveTo>
                  <a:pt x="40" y="147"/>
                </a:moveTo>
                <a:lnTo>
                  <a:pt x="0" y="147"/>
                </a:lnTo>
                <a:lnTo>
                  <a:pt x="0" y="0"/>
                </a:lnTo>
                <a:lnTo>
                  <a:pt x="42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8" name="Freeform 231"/>
          <p:cNvSpPr>
            <a:spLocks/>
          </p:cNvSpPr>
          <p:nvPr/>
        </p:nvSpPr>
        <p:spPr bwMode="auto">
          <a:xfrm>
            <a:off x="5759450" y="1941513"/>
            <a:ext cx="423863" cy="1768475"/>
          </a:xfrm>
          <a:custGeom>
            <a:avLst/>
            <a:gdLst>
              <a:gd name="T0" fmla="*/ 0 w 30"/>
              <a:gd name="T1" fmla="*/ 125 h 125"/>
              <a:gd name="T2" fmla="*/ 0 w 30"/>
              <a:gd name="T3" fmla="*/ 0 h 125"/>
              <a:gd name="T4" fmla="*/ 30 w 30"/>
              <a:gd name="T5" fmla="*/ 0 h 125"/>
              <a:gd name="T6" fmla="*/ 0 60000 65536"/>
              <a:gd name="T7" fmla="*/ 0 60000 65536"/>
              <a:gd name="T8" fmla="*/ 0 60000 65536"/>
              <a:gd name="T9" fmla="*/ 0 w 30"/>
              <a:gd name="T10" fmla="*/ 0 h 125"/>
              <a:gd name="T11" fmla="*/ 30 w 30"/>
              <a:gd name="T12" fmla="*/ 125 h 1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" h="125">
                <a:moveTo>
                  <a:pt x="0" y="125"/>
                </a:move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9" name="Freeform 232"/>
          <p:cNvSpPr>
            <a:spLocks/>
          </p:cNvSpPr>
          <p:nvPr/>
        </p:nvSpPr>
        <p:spPr bwMode="auto">
          <a:xfrm>
            <a:off x="6197600" y="3978275"/>
            <a:ext cx="69850" cy="28575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0" name="Freeform 233"/>
          <p:cNvSpPr>
            <a:spLocks/>
          </p:cNvSpPr>
          <p:nvPr/>
        </p:nvSpPr>
        <p:spPr bwMode="auto">
          <a:xfrm>
            <a:off x="6197600" y="3978275"/>
            <a:ext cx="69850" cy="28575"/>
          </a:xfrm>
          <a:custGeom>
            <a:avLst/>
            <a:gdLst>
              <a:gd name="T0" fmla="*/ 0 w 44"/>
              <a:gd name="T1" fmla="*/ 18 h 18"/>
              <a:gd name="T2" fmla="*/ 44 w 44"/>
              <a:gd name="T3" fmla="*/ 9 h 18"/>
              <a:gd name="T4" fmla="*/ 0 w 44"/>
              <a:gd name="T5" fmla="*/ 0 h 18"/>
              <a:gd name="T6" fmla="*/ 0 w 44"/>
              <a:gd name="T7" fmla="*/ 9 h 18"/>
              <a:gd name="T8" fmla="*/ 0 w 44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8"/>
              <a:gd name="T17" fmla="*/ 44 w 44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8">
                <a:moveTo>
                  <a:pt x="0" y="18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1" name="Freeform 234"/>
          <p:cNvSpPr>
            <a:spLocks/>
          </p:cNvSpPr>
          <p:nvPr/>
        </p:nvSpPr>
        <p:spPr bwMode="auto">
          <a:xfrm>
            <a:off x="5745163" y="3794125"/>
            <a:ext cx="452437" cy="198438"/>
          </a:xfrm>
          <a:custGeom>
            <a:avLst/>
            <a:gdLst>
              <a:gd name="T0" fmla="*/ 32 w 32"/>
              <a:gd name="T1" fmla="*/ 14 h 14"/>
              <a:gd name="T2" fmla="*/ 0 w 32"/>
              <a:gd name="T3" fmla="*/ 14 h 14"/>
              <a:gd name="T4" fmla="*/ 0 w 32"/>
              <a:gd name="T5" fmla="*/ 0 h 14"/>
              <a:gd name="T6" fmla="*/ 0 60000 65536"/>
              <a:gd name="T7" fmla="*/ 0 60000 65536"/>
              <a:gd name="T8" fmla="*/ 0 60000 65536"/>
              <a:gd name="T9" fmla="*/ 0 w 32"/>
              <a:gd name="T10" fmla="*/ 0 h 14"/>
              <a:gd name="T11" fmla="*/ 32 w 32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" h="14">
                <a:moveTo>
                  <a:pt x="32" y="14"/>
                </a:move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2" name="Line 235"/>
          <p:cNvSpPr>
            <a:spLocks noChangeShapeType="1"/>
          </p:cNvSpPr>
          <p:nvPr/>
        </p:nvSpPr>
        <p:spPr bwMode="auto">
          <a:xfrm flipV="1">
            <a:off x="6070600" y="3794125"/>
            <a:ext cx="1588" cy="1555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3" name="Freeform 236"/>
          <p:cNvSpPr>
            <a:spLocks/>
          </p:cNvSpPr>
          <p:nvPr/>
        </p:nvSpPr>
        <p:spPr bwMode="auto">
          <a:xfrm>
            <a:off x="6197600" y="4233863"/>
            <a:ext cx="69850" cy="26987"/>
          </a:xfrm>
          <a:custGeom>
            <a:avLst/>
            <a:gdLst>
              <a:gd name="T0" fmla="*/ 0 w 5"/>
              <a:gd name="T1" fmla="*/ 2 h 2"/>
              <a:gd name="T2" fmla="*/ 5 w 5"/>
              <a:gd name="T3" fmla="*/ 1 h 2"/>
              <a:gd name="T4" fmla="*/ 0 w 5"/>
              <a:gd name="T5" fmla="*/ 0 h 2"/>
              <a:gd name="T6" fmla="*/ 0 w 5"/>
              <a:gd name="T7" fmla="*/ 1 h 2"/>
              <a:gd name="T8" fmla="*/ 0 w 5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0" y="2"/>
                </a:moveTo>
                <a:lnTo>
                  <a:pt x="5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4" name="Freeform 237"/>
          <p:cNvSpPr>
            <a:spLocks/>
          </p:cNvSpPr>
          <p:nvPr/>
        </p:nvSpPr>
        <p:spPr bwMode="auto">
          <a:xfrm>
            <a:off x="6197600" y="4233863"/>
            <a:ext cx="69850" cy="26987"/>
          </a:xfrm>
          <a:custGeom>
            <a:avLst/>
            <a:gdLst>
              <a:gd name="T0" fmla="*/ 0 w 44"/>
              <a:gd name="T1" fmla="*/ 17 h 17"/>
              <a:gd name="T2" fmla="*/ 44 w 44"/>
              <a:gd name="T3" fmla="*/ 9 h 17"/>
              <a:gd name="T4" fmla="*/ 0 w 44"/>
              <a:gd name="T5" fmla="*/ 0 h 17"/>
              <a:gd name="T6" fmla="*/ 0 w 44"/>
              <a:gd name="T7" fmla="*/ 9 h 17"/>
              <a:gd name="T8" fmla="*/ 0 w 44"/>
              <a:gd name="T9" fmla="*/ 1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7"/>
              <a:gd name="T17" fmla="*/ 44 w 4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7">
                <a:moveTo>
                  <a:pt x="0" y="17"/>
                </a:moveTo>
                <a:lnTo>
                  <a:pt x="44" y="9"/>
                </a:lnTo>
                <a:lnTo>
                  <a:pt x="0" y="0"/>
                </a:lnTo>
                <a:lnTo>
                  <a:pt x="0" y="9"/>
                </a:lnTo>
                <a:lnTo>
                  <a:pt x="0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5" name="Freeform 238"/>
          <p:cNvSpPr>
            <a:spLocks/>
          </p:cNvSpPr>
          <p:nvPr/>
        </p:nvSpPr>
        <p:spPr bwMode="auto">
          <a:xfrm>
            <a:off x="6070600" y="4035425"/>
            <a:ext cx="127000" cy="212725"/>
          </a:xfrm>
          <a:custGeom>
            <a:avLst/>
            <a:gdLst>
              <a:gd name="T0" fmla="*/ 9 w 9"/>
              <a:gd name="T1" fmla="*/ 15 h 15"/>
              <a:gd name="T2" fmla="*/ 0 w 9"/>
              <a:gd name="T3" fmla="*/ 15 h 15"/>
              <a:gd name="T4" fmla="*/ 0 w 9"/>
              <a:gd name="T5" fmla="*/ 0 h 15"/>
              <a:gd name="T6" fmla="*/ 0 60000 65536"/>
              <a:gd name="T7" fmla="*/ 0 60000 65536"/>
              <a:gd name="T8" fmla="*/ 0 60000 65536"/>
              <a:gd name="T9" fmla="*/ 0 w 9"/>
              <a:gd name="T10" fmla="*/ 0 h 15"/>
              <a:gd name="T11" fmla="*/ 9 w 9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15">
                <a:moveTo>
                  <a:pt x="9" y="15"/>
                </a:moveTo>
                <a:lnTo>
                  <a:pt x="0" y="15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6" name="Freeform 239"/>
          <p:cNvSpPr>
            <a:spLocks/>
          </p:cNvSpPr>
          <p:nvPr/>
        </p:nvSpPr>
        <p:spPr bwMode="auto">
          <a:xfrm>
            <a:off x="6523038" y="5026025"/>
            <a:ext cx="69850" cy="26988"/>
          </a:xfrm>
          <a:custGeom>
            <a:avLst/>
            <a:gdLst>
              <a:gd name="T0" fmla="*/ 5 w 5"/>
              <a:gd name="T1" fmla="*/ 0 h 2"/>
              <a:gd name="T2" fmla="*/ 0 w 5"/>
              <a:gd name="T3" fmla="*/ 1 h 2"/>
              <a:gd name="T4" fmla="*/ 5 w 5"/>
              <a:gd name="T5" fmla="*/ 2 h 2"/>
              <a:gd name="T6" fmla="*/ 5 w 5"/>
              <a:gd name="T7" fmla="*/ 1 h 2"/>
              <a:gd name="T8" fmla="*/ 5 w 5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2"/>
              <a:gd name="T17" fmla="*/ 5 w 5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2">
                <a:moveTo>
                  <a:pt x="5" y="0"/>
                </a:moveTo>
                <a:lnTo>
                  <a:pt x="0" y="1"/>
                </a:lnTo>
                <a:lnTo>
                  <a:pt x="5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7" name="Freeform 240"/>
          <p:cNvSpPr>
            <a:spLocks/>
          </p:cNvSpPr>
          <p:nvPr/>
        </p:nvSpPr>
        <p:spPr bwMode="auto">
          <a:xfrm>
            <a:off x="6523038" y="5026025"/>
            <a:ext cx="69850" cy="26988"/>
          </a:xfrm>
          <a:custGeom>
            <a:avLst/>
            <a:gdLst>
              <a:gd name="T0" fmla="*/ 44 w 44"/>
              <a:gd name="T1" fmla="*/ 0 h 17"/>
              <a:gd name="T2" fmla="*/ 0 w 44"/>
              <a:gd name="T3" fmla="*/ 9 h 17"/>
              <a:gd name="T4" fmla="*/ 44 w 44"/>
              <a:gd name="T5" fmla="*/ 17 h 17"/>
              <a:gd name="T6" fmla="*/ 44 w 44"/>
              <a:gd name="T7" fmla="*/ 9 h 17"/>
              <a:gd name="T8" fmla="*/ 44 w 44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"/>
              <a:gd name="T16" fmla="*/ 0 h 17"/>
              <a:gd name="T17" fmla="*/ 44 w 44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" h="17">
                <a:moveTo>
                  <a:pt x="44" y="0"/>
                </a:moveTo>
                <a:lnTo>
                  <a:pt x="0" y="9"/>
                </a:lnTo>
                <a:lnTo>
                  <a:pt x="44" y="17"/>
                </a:lnTo>
                <a:lnTo>
                  <a:pt x="44" y="9"/>
                </a:lnTo>
                <a:lnTo>
                  <a:pt x="44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8" name="Freeform 241"/>
          <p:cNvSpPr>
            <a:spLocks/>
          </p:cNvSpPr>
          <p:nvPr/>
        </p:nvSpPr>
        <p:spPr bwMode="auto">
          <a:xfrm>
            <a:off x="6508750" y="3384550"/>
            <a:ext cx="579438" cy="1655763"/>
          </a:xfrm>
          <a:custGeom>
            <a:avLst/>
            <a:gdLst>
              <a:gd name="T0" fmla="*/ 6 w 41"/>
              <a:gd name="T1" fmla="*/ 117 h 117"/>
              <a:gd name="T2" fmla="*/ 41 w 41"/>
              <a:gd name="T3" fmla="*/ 117 h 117"/>
              <a:gd name="T4" fmla="*/ 41 w 41"/>
              <a:gd name="T5" fmla="*/ 0 h 117"/>
              <a:gd name="T6" fmla="*/ 0 w 41"/>
              <a:gd name="T7" fmla="*/ 0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117"/>
              <a:gd name="T14" fmla="*/ 41 w 41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117">
                <a:moveTo>
                  <a:pt x="6" y="117"/>
                </a:moveTo>
                <a:lnTo>
                  <a:pt x="41" y="117"/>
                </a:lnTo>
                <a:lnTo>
                  <a:pt x="41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9" name="Freeform 242"/>
          <p:cNvSpPr>
            <a:spLocks/>
          </p:cNvSpPr>
          <p:nvPr/>
        </p:nvSpPr>
        <p:spPr bwMode="auto">
          <a:xfrm>
            <a:off x="6523038" y="3101975"/>
            <a:ext cx="211137" cy="254000"/>
          </a:xfrm>
          <a:custGeom>
            <a:avLst/>
            <a:gdLst>
              <a:gd name="T0" fmla="*/ 15 w 15"/>
              <a:gd name="T1" fmla="*/ 18 h 18"/>
              <a:gd name="T2" fmla="*/ 15 w 15"/>
              <a:gd name="T3" fmla="*/ 0 h 18"/>
              <a:gd name="T4" fmla="*/ 0 w 15"/>
              <a:gd name="T5" fmla="*/ 0 h 18"/>
              <a:gd name="T6" fmla="*/ 0 60000 65536"/>
              <a:gd name="T7" fmla="*/ 0 60000 65536"/>
              <a:gd name="T8" fmla="*/ 0 60000 65536"/>
              <a:gd name="T9" fmla="*/ 0 w 15"/>
              <a:gd name="T10" fmla="*/ 0 h 18"/>
              <a:gd name="T11" fmla="*/ 15 w 15"/>
              <a:gd name="T12" fmla="*/ 18 h 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18">
                <a:moveTo>
                  <a:pt x="15" y="18"/>
                </a:moveTo>
                <a:lnTo>
                  <a:pt x="15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0" name="Freeform 243"/>
          <p:cNvSpPr>
            <a:spLocks/>
          </p:cNvSpPr>
          <p:nvPr/>
        </p:nvSpPr>
        <p:spPr bwMode="auto">
          <a:xfrm>
            <a:off x="6070600" y="3427413"/>
            <a:ext cx="663575" cy="296862"/>
          </a:xfrm>
          <a:custGeom>
            <a:avLst/>
            <a:gdLst>
              <a:gd name="T0" fmla="*/ 0 w 47"/>
              <a:gd name="T1" fmla="*/ 21 h 21"/>
              <a:gd name="T2" fmla="*/ 0 w 47"/>
              <a:gd name="T3" fmla="*/ 10 h 21"/>
              <a:gd name="T4" fmla="*/ 47 w 47"/>
              <a:gd name="T5" fmla="*/ 10 h 21"/>
              <a:gd name="T6" fmla="*/ 47 w 47"/>
              <a:gd name="T7" fmla="*/ 0 h 21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21"/>
              <a:gd name="T14" fmla="*/ 47 w 47"/>
              <a:gd name="T15" fmla="*/ 21 h 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21">
                <a:moveTo>
                  <a:pt x="0" y="21"/>
                </a:moveTo>
                <a:lnTo>
                  <a:pt x="0" y="10"/>
                </a:lnTo>
                <a:lnTo>
                  <a:pt x="47" y="10"/>
                </a:lnTo>
                <a:lnTo>
                  <a:pt x="47" y="0"/>
                </a:lnTo>
              </a:path>
            </a:pathLst>
          </a:custGeom>
          <a:noFill/>
          <a:ln w="14288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1" name="Freeform 244"/>
          <p:cNvSpPr>
            <a:spLocks/>
          </p:cNvSpPr>
          <p:nvPr/>
        </p:nvSpPr>
        <p:spPr bwMode="auto">
          <a:xfrm>
            <a:off x="6734175" y="4614863"/>
            <a:ext cx="71438" cy="42862"/>
          </a:xfrm>
          <a:custGeom>
            <a:avLst/>
            <a:gdLst>
              <a:gd name="T0" fmla="*/ 5 w 5"/>
              <a:gd name="T1" fmla="*/ 0 h 3"/>
              <a:gd name="T2" fmla="*/ 0 w 5"/>
              <a:gd name="T3" fmla="*/ 1 h 3"/>
              <a:gd name="T4" fmla="*/ 5 w 5"/>
              <a:gd name="T5" fmla="*/ 3 h 3"/>
              <a:gd name="T6" fmla="*/ 5 w 5"/>
              <a:gd name="T7" fmla="*/ 1 h 3"/>
              <a:gd name="T8" fmla="*/ 5 w 5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3"/>
              <a:gd name="T17" fmla="*/ 5 w 5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3">
                <a:moveTo>
                  <a:pt x="5" y="0"/>
                </a:moveTo>
                <a:lnTo>
                  <a:pt x="0" y="1"/>
                </a:lnTo>
                <a:lnTo>
                  <a:pt x="5" y="3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2" name="Freeform 245"/>
          <p:cNvSpPr>
            <a:spLocks/>
          </p:cNvSpPr>
          <p:nvPr/>
        </p:nvSpPr>
        <p:spPr bwMode="auto">
          <a:xfrm>
            <a:off x="6734175" y="4595813"/>
            <a:ext cx="71438" cy="61912"/>
          </a:xfrm>
          <a:custGeom>
            <a:avLst/>
            <a:gdLst>
              <a:gd name="T0" fmla="*/ 45 w 45"/>
              <a:gd name="T1" fmla="*/ 0 h 27"/>
              <a:gd name="T2" fmla="*/ 0 w 45"/>
              <a:gd name="T3" fmla="*/ 9 h 27"/>
              <a:gd name="T4" fmla="*/ 45 w 45"/>
              <a:gd name="T5" fmla="*/ 27 h 27"/>
              <a:gd name="T6" fmla="*/ 45 w 45"/>
              <a:gd name="T7" fmla="*/ 9 h 27"/>
              <a:gd name="T8" fmla="*/ 45 w 45"/>
              <a:gd name="T9" fmla="*/ 0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27"/>
              <a:gd name="T17" fmla="*/ 45 w 45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27">
                <a:moveTo>
                  <a:pt x="45" y="0"/>
                </a:moveTo>
                <a:lnTo>
                  <a:pt x="0" y="9"/>
                </a:lnTo>
                <a:lnTo>
                  <a:pt x="45" y="27"/>
                </a:lnTo>
                <a:lnTo>
                  <a:pt x="45" y="9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3" name="Freeform 246"/>
          <p:cNvSpPr>
            <a:spLocks/>
          </p:cNvSpPr>
          <p:nvPr/>
        </p:nvSpPr>
        <p:spPr bwMode="auto">
          <a:xfrm>
            <a:off x="6719888" y="4021138"/>
            <a:ext cx="184150" cy="608012"/>
          </a:xfrm>
          <a:custGeom>
            <a:avLst/>
            <a:gdLst>
              <a:gd name="T0" fmla="*/ 6 w 13"/>
              <a:gd name="T1" fmla="*/ 43 h 43"/>
              <a:gd name="T2" fmla="*/ 13 w 13"/>
              <a:gd name="T3" fmla="*/ 43 h 43"/>
              <a:gd name="T4" fmla="*/ 13 w 13"/>
              <a:gd name="T5" fmla="*/ 0 h 43"/>
              <a:gd name="T6" fmla="*/ 0 w 13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43"/>
              <a:gd name="T14" fmla="*/ 13 w 13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43">
                <a:moveTo>
                  <a:pt x="6" y="43"/>
                </a:moveTo>
                <a:lnTo>
                  <a:pt x="13" y="43"/>
                </a:lnTo>
                <a:lnTo>
                  <a:pt x="13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4" name="Rectangle 247"/>
          <p:cNvSpPr>
            <a:spLocks noChangeArrowheads="1"/>
          </p:cNvSpPr>
          <p:nvPr/>
        </p:nvSpPr>
        <p:spPr bwMode="auto">
          <a:xfrm>
            <a:off x="3751263" y="3429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altLang="zh-CN" sz="1000">
                <a:solidFill>
                  <a:srgbClr val="000000"/>
                </a:solidFill>
                <a:latin typeface="Nimbus Sans L"/>
                <a:ea typeface="SimSun" pitchFamily="2" charset="-122"/>
              </a:rPr>
              <a:t>x</a:t>
            </a:r>
            <a:endParaRPr lang="en-CA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2645" name="Freeform 248"/>
          <p:cNvSpPr>
            <a:spLocks/>
          </p:cNvSpPr>
          <p:nvPr/>
        </p:nvSpPr>
        <p:spPr bwMode="auto">
          <a:xfrm>
            <a:off x="5970588" y="5392738"/>
            <a:ext cx="57150" cy="28575"/>
          </a:xfrm>
          <a:custGeom>
            <a:avLst/>
            <a:gdLst>
              <a:gd name="T0" fmla="*/ 0 w 4"/>
              <a:gd name="T1" fmla="*/ 2 h 2"/>
              <a:gd name="T2" fmla="*/ 4 w 4"/>
              <a:gd name="T3" fmla="*/ 1 h 2"/>
              <a:gd name="T4" fmla="*/ 0 w 4"/>
              <a:gd name="T5" fmla="*/ 0 h 2"/>
              <a:gd name="T6" fmla="*/ 0 w 4"/>
              <a:gd name="T7" fmla="*/ 1 h 2"/>
              <a:gd name="T8" fmla="*/ 0 w 4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2"/>
              <a:gd name="T17" fmla="*/ 4 w 4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2">
                <a:moveTo>
                  <a:pt x="0" y="2"/>
                </a:moveTo>
                <a:lnTo>
                  <a:pt x="4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6" name="Freeform 249"/>
          <p:cNvSpPr>
            <a:spLocks/>
          </p:cNvSpPr>
          <p:nvPr/>
        </p:nvSpPr>
        <p:spPr bwMode="auto">
          <a:xfrm>
            <a:off x="5980113" y="5373688"/>
            <a:ext cx="66675" cy="47625"/>
          </a:xfrm>
          <a:custGeom>
            <a:avLst/>
            <a:gdLst>
              <a:gd name="T0" fmla="*/ 0 w 36"/>
              <a:gd name="T1" fmla="*/ 18 h 18"/>
              <a:gd name="T2" fmla="*/ 36 w 36"/>
              <a:gd name="T3" fmla="*/ 9 h 18"/>
              <a:gd name="T4" fmla="*/ 0 w 36"/>
              <a:gd name="T5" fmla="*/ 0 h 18"/>
              <a:gd name="T6" fmla="*/ 0 w 36"/>
              <a:gd name="T7" fmla="*/ 9 h 18"/>
              <a:gd name="T8" fmla="*/ 0 w 36"/>
              <a:gd name="T9" fmla="*/ 18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18"/>
              <a:gd name="T17" fmla="*/ 36 w 36"/>
              <a:gd name="T18" fmla="*/ 18 h 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18">
                <a:moveTo>
                  <a:pt x="0" y="18"/>
                </a:moveTo>
                <a:lnTo>
                  <a:pt x="36" y="9"/>
                </a:lnTo>
                <a:lnTo>
                  <a:pt x="0" y="0"/>
                </a:lnTo>
                <a:lnTo>
                  <a:pt x="0" y="9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7" name="Freeform 250"/>
          <p:cNvSpPr>
            <a:spLocks/>
          </p:cNvSpPr>
          <p:nvPr/>
        </p:nvSpPr>
        <p:spPr bwMode="auto">
          <a:xfrm>
            <a:off x="5872163" y="4799013"/>
            <a:ext cx="169862" cy="608012"/>
          </a:xfrm>
          <a:custGeom>
            <a:avLst/>
            <a:gdLst>
              <a:gd name="T0" fmla="*/ 6 w 12"/>
              <a:gd name="T1" fmla="*/ 43 h 43"/>
              <a:gd name="T2" fmla="*/ 0 w 12"/>
              <a:gd name="T3" fmla="*/ 43 h 43"/>
              <a:gd name="T4" fmla="*/ 0 w 12"/>
              <a:gd name="T5" fmla="*/ 0 h 43"/>
              <a:gd name="T6" fmla="*/ 12 w 12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3"/>
              <a:gd name="T14" fmla="*/ 12 w 12"/>
              <a:gd name="T15" fmla="*/ 43 h 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3">
                <a:moveTo>
                  <a:pt x="6" y="43"/>
                </a:moveTo>
                <a:lnTo>
                  <a:pt x="0" y="43"/>
                </a:lnTo>
                <a:lnTo>
                  <a:pt x="0" y="0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8" name="Rectangle 251"/>
          <p:cNvSpPr>
            <a:spLocks noChangeArrowheads="1"/>
          </p:cNvSpPr>
          <p:nvPr/>
        </p:nvSpPr>
        <p:spPr bwMode="auto">
          <a:xfrm>
            <a:off x="3835400" y="1587500"/>
            <a:ext cx="198438" cy="212725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49" name="Rectangle 252"/>
          <p:cNvSpPr>
            <a:spLocks noChangeArrowheads="1"/>
          </p:cNvSpPr>
          <p:nvPr/>
        </p:nvSpPr>
        <p:spPr bwMode="auto">
          <a:xfrm>
            <a:off x="3821113" y="3001963"/>
            <a:ext cx="212725" cy="212725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50" name="Rectangle 253"/>
          <p:cNvSpPr>
            <a:spLocks noChangeArrowheads="1"/>
          </p:cNvSpPr>
          <p:nvPr/>
        </p:nvSpPr>
        <p:spPr bwMode="auto">
          <a:xfrm>
            <a:off x="3567113" y="3257550"/>
            <a:ext cx="211137" cy="211138"/>
          </a:xfrm>
          <a:prstGeom prst="rect">
            <a:avLst/>
          </a:prstGeom>
          <a:noFill/>
          <a:ln w="1428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2651" name="Freeform 254"/>
          <p:cNvSpPr>
            <a:spLocks/>
          </p:cNvSpPr>
          <p:nvPr/>
        </p:nvSpPr>
        <p:spPr bwMode="auto">
          <a:xfrm>
            <a:off x="5970588" y="3157538"/>
            <a:ext cx="57150" cy="61912"/>
          </a:xfrm>
          <a:custGeom>
            <a:avLst/>
            <a:gdLst>
              <a:gd name="T0" fmla="*/ 0 w 4"/>
              <a:gd name="T1" fmla="*/ 3 h 3"/>
              <a:gd name="T2" fmla="*/ 4 w 4"/>
              <a:gd name="T3" fmla="*/ 2 h 3"/>
              <a:gd name="T4" fmla="*/ 0 w 4"/>
              <a:gd name="T5" fmla="*/ 0 h 3"/>
              <a:gd name="T6" fmla="*/ 0 w 4"/>
              <a:gd name="T7" fmla="*/ 2 h 3"/>
              <a:gd name="T8" fmla="*/ 0 w 4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3"/>
              <a:gd name="T17" fmla="*/ 4 w 4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3">
                <a:moveTo>
                  <a:pt x="0" y="3"/>
                </a:moveTo>
                <a:lnTo>
                  <a:pt x="4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2" name="Freeform 255"/>
          <p:cNvSpPr>
            <a:spLocks/>
          </p:cNvSpPr>
          <p:nvPr/>
        </p:nvSpPr>
        <p:spPr bwMode="auto">
          <a:xfrm>
            <a:off x="5970588" y="3157538"/>
            <a:ext cx="57150" cy="42862"/>
          </a:xfrm>
          <a:custGeom>
            <a:avLst/>
            <a:gdLst>
              <a:gd name="T0" fmla="*/ 0 w 36"/>
              <a:gd name="T1" fmla="*/ 27 h 27"/>
              <a:gd name="T2" fmla="*/ 36 w 36"/>
              <a:gd name="T3" fmla="*/ 18 h 27"/>
              <a:gd name="T4" fmla="*/ 0 w 36"/>
              <a:gd name="T5" fmla="*/ 0 h 27"/>
              <a:gd name="T6" fmla="*/ 0 w 36"/>
              <a:gd name="T7" fmla="*/ 18 h 27"/>
              <a:gd name="T8" fmla="*/ 0 w 36"/>
              <a:gd name="T9" fmla="*/ 2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27"/>
              <a:gd name="T17" fmla="*/ 36 w 36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27">
                <a:moveTo>
                  <a:pt x="0" y="27"/>
                </a:moveTo>
                <a:lnTo>
                  <a:pt x="36" y="18"/>
                </a:lnTo>
                <a:lnTo>
                  <a:pt x="0" y="0"/>
                </a:lnTo>
                <a:lnTo>
                  <a:pt x="0" y="18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3" name="Freeform 256"/>
          <p:cNvSpPr>
            <a:spLocks/>
          </p:cNvSpPr>
          <p:nvPr/>
        </p:nvSpPr>
        <p:spPr bwMode="auto">
          <a:xfrm>
            <a:off x="5872163" y="2563813"/>
            <a:ext cx="169862" cy="622300"/>
          </a:xfrm>
          <a:custGeom>
            <a:avLst/>
            <a:gdLst>
              <a:gd name="T0" fmla="*/ 6 w 12"/>
              <a:gd name="T1" fmla="*/ 44 h 44"/>
              <a:gd name="T2" fmla="*/ 0 w 12"/>
              <a:gd name="T3" fmla="*/ 44 h 44"/>
              <a:gd name="T4" fmla="*/ 0 w 12"/>
              <a:gd name="T5" fmla="*/ 0 h 44"/>
              <a:gd name="T6" fmla="*/ 12 w 12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44"/>
              <a:gd name="T14" fmla="*/ 12 w 1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44">
                <a:moveTo>
                  <a:pt x="6" y="44"/>
                </a:moveTo>
                <a:lnTo>
                  <a:pt x="0" y="44"/>
                </a:lnTo>
                <a:lnTo>
                  <a:pt x="0" y="0"/>
                </a:lnTo>
                <a:lnTo>
                  <a:pt x="1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4" name="Line 257"/>
          <p:cNvSpPr>
            <a:spLocks noChangeShapeType="1"/>
          </p:cNvSpPr>
          <p:nvPr/>
        </p:nvSpPr>
        <p:spPr bwMode="auto">
          <a:xfrm>
            <a:off x="6513513" y="8318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5" name="Line 258"/>
          <p:cNvSpPr>
            <a:spLocks noChangeShapeType="1"/>
          </p:cNvSpPr>
          <p:nvPr/>
        </p:nvSpPr>
        <p:spPr bwMode="auto">
          <a:xfrm>
            <a:off x="6513513" y="15938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6" name="Line 259"/>
          <p:cNvSpPr>
            <a:spLocks noChangeShapeType="1"/>
          </p:cNvSpPr>
          <p:nvPr/>
        </p:nvSpPr>
        <p:spPr bwMode="auto">
          <a:xfrm>
            <a:off x="6256338" y="227965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7" name="Line 260"/>
          <p:cNvSpPr>
            <a:spLocks noChangeShapeType="1"/>
          </p:cNvSpPr>
          <p:nvPr/>
        </p:nvSpPr>
        <p:spPr bwMode="auto">
          <a:xfrm>
            <a:off x="6256338" y="2946400"/>
            <a:ext cx="0" cy="638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8" name="Line 261"/>
          <p:cNvSpPr>
            <a:spLocks noChangeShapeType="1"/>
          </p:cNvSpPr>
          <p:nvPr/>
        </p:nvSpPr>
        <p:spPr bwMode="auto">
          <a:xfrm>
            <a:off x="6513513" y="3641725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9" name="Line 262"/>
          <p:cNvSpPr>
            <a:spLocks noChangeShapeType="1"/>
          </p:cNvSpPr>
          <p:nvPr/>
        </p:nvSpPr>
        <p:spPr bwMode="auto">
          <a:xfrm>
            <a:off x="6256338" y="4375150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0" name="Line 263"/>
          <p:cNvSpPr>
            <a:spLocks noChangeShapeType="1"/>
          </p:cNvSpPr>
          <p:nvPr/>
        </p:nvSpPr>
        <p:spPr bwMode="auto">
          <a:xfrm>
            <a:off x="6523038" y="4337050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1" name="Line 264"/>
          <p:cNvSpPr>
            <a:spLocks noChangeShapeType="1"/>
          </p:cNvSpPr>
          <p:nvPr/>
        </p:nvSpPr>
        <p:spPr bwMode="auto">
          <a:xfrm>
            <a:off x="6256338" y="5051425"/>
            <a:ext cx="0" cy="7524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Integer Division</a:t>
            </a:r>
            <a:endParaRPr lang="en-US" dirty="0"/>
          </a:p>
        </p:txBody>
      </p:sp>
      <p:sp>
        <p:nvSpPr>
          <p:cNvPr id="104450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zh-CN" b="1" smtClean="0"/>
              <a:t>Manual Division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2157413" y="5689600"/>
            <a:ext cx="3379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Longhand division examples.</a:t>
            </a:r>
            <a:endParaRPr lang="en-US" altLang="zh-CN" sz="20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75" name="Line 4"/>
          <p:cNvSpPr>
            <a:spLocks noChangeShapeType="1"/>
          </p:cNvSpPr>
          <p:nvPr/>
        </p:nvSpPr>
        <p:spPr bwMode="auto">
          <a:xfrm flipH="1">
            <a:off x="5530850" y="2884488"/>
            <a:ext cx="84931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5694363" y="2493963"/>
            <a:ext cx="6477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77" name="Rectangle 6"/>
          <p:cNvSpPr>
            <a:spLocks noChangeArrowheads="1"/>
          </p:cNvSpPr>
          <p:nvPr/>
        </p:nvSpPr>
        <p:spPr bwMode="auto">
          <a:xfrm>
            <a:off x="2560638" y="3733800"/>
            <a:ext cx="1619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78" name="Line 7"/>
          <p:cNvSpPr>
            <a:spLocks noChangeShapeType="1"/>
          </p:cNvSpPr>
          <p:nvPr/>
        </p:nvSpPr>
        <p:spPr bwMode="auto">
          <a:xfrm flipH="1">
            <a:off x="2298700" y="3702050"/>
            <a:ext cx="5222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79" name="Rectangle 8"/>
          <p:cNvSpPr>
            <a:spLocks noChangeArrowheads="1"/>
          </p:cNvSpPr>
          <p:nvPr/>
        </p:nvSpPr>
        <p:spPr bwMode="auto">
          <a:xfrm>
            <a:off x="2397125" y="3309938"/>
            <a:ext cx="323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0" name="Rectangle 9"/>
          <p:cNvSpPr>
            <a:spLocks noChangeArrowheads="1"/>
          </p:cNvSpPr>
          <p:nvPr/>
        </p:nvSpPr>
        <p:spPr bwMode="auto">
          <a:xfrm>
            <a:off x="2397125" y="2951163"/>
            <a:ext cx="323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1" name="Line 10"/>
          <p:cNvSpPr>
            <a:spLocks noChangeShapeType="1"/>
          </p:cNvSpPr>
          <p:nvPr/>
        </p:nvSpPr>
        <p:spPr bwMode="auto">
          <a:xfrm flipH="1">
            <a:off x="2135188" y="2884488"/>
            <a:ext cx="555625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2" name="Rectangle 11"/>
          <p:cNvSpPr>
            <a:spLocks noChangeArrowheads="1"/>
          </p:cNvSpPr>
          <p:nvPr/>
        </p:nvSpPr>
        <p:spPr bwMode="auto">
          <a:xfrm>
            <a:off x="2265363" y="2493963"/>
            <a:ext cx="323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26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3" name="Rectangle 12"/>
          <p:cNvSpPr>
            <a:spLocks noChangeArrowheads="1"/>
          </p:cNvSpPr>
          <p:nvPr/>
        </p:nvSpPr>
        <p:spPr bwMode="auto">
          <a:xfrm>
            <a:off x="2397125" y="1709738"/>
            <a:ext cx="3238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4" name="Rectangle 13"/>
          <p:cNvSpPr>
            <a:spLocks noChangeArrowheads="1"/>
          </p:cNvSpPr>
          <p:nvPr/>
        </p:nvSpPr>
        <p:spPr bwMode="auto">
          <a:xfrm>
            <a:off x="2265363" y="2133600"/>
            <a:ext cx="4857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274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5" name="Rectangle 14"/>
          <p:cNvSpPr>
            <a:spLocks noChangeArrowheads="1"/>
          </p:cNvSpPr>
          <p:nvPr/>
        </p:nvSpPr>
        <p:spPr bwMode="auto">
          <a:xfrm>
            <a:off x="5562600" y="2133600"/>
            <a:ext cx="145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100010010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6" name="Rectangle 15"/>
          <p:cNvSpPr>
            <a:spLocks noChangeArrowheads="1"/>
          </p:cNvSpPr>
          <p:nvPr/>
        </p:nvSpPr>
        <p:spPr bwMode="auto">
          <a:xfrm>
            <a:off x="6151563" y="1709738"/>
            <a:ext cx="8096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10101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7" name="Line 16"/>
          <p:cNvSpPr>
            <a:spLocks noChangeShapeType="1"/>
          </p:cNvSpPr>
          <p:nvPr/>
        </p:nvSpPr>
        <p:spPr bwMode="auto">
          <a:xfrm flipH="1">
            <a:off x="5759450" y="3702050"/>
            <a:ext cx="9144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8" name="Rectangle 17"/>
          <p:cNvSpPr>
            <a:spLocks noChangeArrowheads="1"/>
          </p:cNvSpPr>
          <p:nvPr/>
        </p:nvSpPr>
        <p:spPr bwMode="auto">
          <a:xfrm>
            <a:off x="5988050" y="3309938"/>
            <a:ext cx="6477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89" name="Rectangle 18"/>
          <p:cNvSpPr>
            <a:spLocks noChangeArrowheads="1"/>
          </p:cNvSpPr>
          <p:nvPr/>
        </p:nvSpPr>
        <p:spPr bwMode="auto">
          <a:xfrm>
            <a:off x="6738938" y="4518025"/>
            <a:ext cx="1619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90" name="Rectangle 19"/>
          <p:cNvSpPr>
            <a:spLocks noChangeArrowheads="1"/>
          </p:cNvSpPr>
          <p:nvPr/>
        </p:nvSpPr>
        <p:spPr bwMode="auto">
          <a:xfrm>
            <a:off x="6281738" y="3733800"/>
            <a:ext cx="647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1110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91" name="Rectangle 20"/>
          <p:cNvSpPr>
            <a:spLocks noChangeArrowheads="1"/>
          </p:cNvSpPr>
          <p:nvPr/>
        </p:nvSpPr>
        <p:spPr bwMode="auto">
          <a:xfrm>
            <a:off x="6281738" y="4094163"/>
            <a:ext cx="6477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05492" name="Line 21"/>
          <p:cNvSpPr>
            <a:spLocks noChangeShapeType="1"/>
          </p:cNvSpPr>
          <p:nvPr/>
        </p:nvSpPr>
        <p:spPr bwMode="auto">
          <a:xfrm flipH="1">
            <a:off x="6183313" y="4484688"/>
            <a:ext cx="815975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3" name="Rectangle 22"/>
          <p:cNvSpPr>
            <a:spLocks noChangeArrowheads="1"/>
          </p:cNvSpPr>
          <p:nvPr/>
        </p:nvSpPr>
        <p:spPr bwMode="auto">
          <a:xfrm>
            <a:off x="5857875" y="2951163"/>
            <a:ext cx="8096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10000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35125" y="1795463"/>
            <a:ext cx="490538" cy="1066800"/>
            <a:chOff x="1148" y="891"/>
            <a:chExt cx="309" cy="672"/>
          </a:xfrm>
        </p:grpSpPr>
        <p:sp>
          <p:nvSpPr>
            <p:cNvPr id="105501" name="Rectangle 24"/>
            <p:cNvSpPr>
              <a:spLocks noChangeArrowheads="1"/>
            </p:cNvSpPr>
            <p:nvPr/>
          </p:nvSpPr>
          <p:spPr bwMode="auto">
            <a:xfrm>
              <a:off x="1316" y="1063"/>
              <a:ext cx="103" cy="2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5502" name="Oval 25"/>
            <p:cNvSpPr>
              <a:spLocks noChangeArrowheads="1"/>
            </p:cNvSpPr>
            <p:nvPr/>
          </p:nvSpPr>
          <p:spPr bwMode="auto">
            <a:xfrm>
              <a:off x="1313" y="1101"/>
              <a:ext cx="144" cy="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5503" name="Rectangle 26"/>
            <p:cNvSpPr>
              <a:spLocks noChangeArrowheads="1"/>
            </p:cNvSpPr>
            <p:nvPr/>
          </p:nvSpPr>
          <p:spPr bwMode="auto">
            <a:xfrm>
              <a:off x="1148" y="891"/>
              <a:ext cx="251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 sz="2300">
                <a:solidFill>
                  <a:srgbClr val="000000"/>
                </a:solidFill>
                <a:latin typeface="Nimbus Roman No9 L"/>
                <a:ea typeface="SimSun" pitchFamily="2" charset="-122"/>
              </a:endParaRPr>
            </a:p>
            <a:p>
              <a:r>
                <a:rPr lang="en-US" altLang="zh-CN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13</a:t>
              </a:r>
            </a:p>
            <a:p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27550" y="1790700"/>
            <a:ext cx="974725" cy="1066800"/>
            <a:chOff x="2091" y="725"/>
            <a:chExt cx="614" cy="672"/>
          </a:xfrm>
        </p:grpSpPr>
        <p:sp>
          <p:nvSpPr>
            <p:cNvPr id="105498" name="Rectangle 28"/>
            <p:cNvSpPr>
              <a:spLocks noChangeArrowheads="1"/>
            </p:cNvSpPr>
            <p:nvPr/>
          </p:nvSpPr>
          <p:spPr bwMode="auto">
            <a:xfrm>
              <a:off x="2564" y="897"/>
              <a:ext cx="103" cy="2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5499" name="Oval 29"/>
            <p:cNvSpPr>
              <a:spLocks noChangeArrowheads="1"/>
            </p:cNvSpPr>
            <p:nvPr/>
          </p:nvSpPr>
          <p:spPr bwMode="auto">
            <a:xfrm>
              <a:off x="2561" y="935"/>
              <a:ext cx="144" cy="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5500" name="Rectangle 30"/>
            <p:cNvSpPr>
              <a:spLocks noChangeArrowheads="1"/>
            </p:cNvSpPr>
            <p:nvPr/>
          </p:nvSpPr>
          <p:spPr bwMode="auto">
            <a:xfrm>
              <a:off x="2091" y="725"/>
              <a:ext cx="556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 sz="2300">
                <a:solidFill>
                  <a:srgbClr val="000000"/>
                </a:solidFill>
                <a:latin typeface="Nimbus Roman No9 L"/>
                <a:ea typeface="SimSun" pitchFamily="2" charset="-122"/>
              </a:endParaRPr>
            </a:p>
            <a:p>
              <a:r>
                <a:rPr lang="zh-CN" altLang="en-US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  </a:t>
              </a:r>
              <a:r>
                <a:rPr lang="en-US" altLang="zh-CN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1101</a:t>
              </a:r>
            </a:p>
            <a:p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105496" name="Line 31"/>
          <p:cNvSpPr>
            <a:spLocks noChangeShapeType="1"/>
          </p:cNvSpPr>
          <p:nvPr/>
        </p:nvSpPr>
        <p:spPr bwMode="auto">
          <a:xfrm flipH="1">
            <a:off x="5400675" y="2133600"/>
            <a:ext cx="1762125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97" name="Line 32"/>
          <p:cNvSpPr>
            <a:spLocks noChangeShapeType="1"/>
          </p:cNvSpPr>
          <p:nvPr/>
        </p:nvSpPr>
        <p:spPr bwMode="auto">
          <a:xfrm flipH="1">
            <a:off x="2022475" y="2133600"/>
            <a:ext cx="7000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Longhand Division Steps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Position the divisor appropriately with respect to the dividend and performs a subtraction.</a:t>
            </a:r>
          </a:p>
          <a:p>
            <a:r>
              <a:rPr lang="en-US" altLang="zh-CN" smtClean="0">
                <a:ea typeface="SimSun" pitchFamily="2" charset="-122"/>
              </a:rPr>
              <a:t>If the remainder is zero or positive, a quotient bit of 1 is determined, the remainder is extended by another bit of the dividend, the divisor is repositioned, and another subtraction is performed.</a:t>
            </a:r>
          </a:p>
          <a:p>
            <a:r>
              <a:rPr lang="en-US" altLang="zh-CN" smtClean="0">
                <a:ea typeface="SimSun" pitchFamily="2" charset="-122"/>
              </a:rPr>
              <a:t>If the remainder is negative, a quotient bit of 0 is determined, the dividend is restored by adding back the divisor, and the divisor is repositioned for another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b="1" smtClean="0"/>
              <a:t>Circuit Arrangement</a:t>
            </a:r>
          </a:p>
        </p:txBody>
      </p:sp>
      <p:sp>
        <p:nvSpPr>
          <p:cNvPr id="109570" name="Rectangle 102"/>
          <p:cNvSpPr>
            <a:spLocks noChangeArrowheads="1"/>
          </p:cNvSpPr>
          <p:nvPr/>
        </p:nvSpPr>
        <p:spPr bwMode="auto">
          <a:xfrm>
            <a:off x="2625725" y="6342063"/>
            <a:ext cx="37639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Nimbus Roman No9 L"/>
              </a:rPr>
              <a:t>Figure 6.21.</a:t>
            </a:r>
            <a:r>
              <a:rPr lang="en-US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</a:t>
            </a:r>
            <a:r>
              <a:rPr lang="en-CA" sz="1300">
                <a:solidFill>
                  <a:srgbClr val="000000"/>
                </a:solidFill>
                <a:latin typeface="Nimbus Roman No9 L"/>
              </a:rPr>
              <a:t>Circuit arrangement for binary division.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372100" y="2374900"/>
            <a:ext cx="3286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 i="1">
                <a:solidFill>
                  <a:srgbClr val="000000"/>
                </a:solidFill>
                <a:latin typeface="Nimbus Roman No9 L"/>
              </a:rPr>
              <a:t>q</a:t>
            </a:r>
            <a:r>
              <a:rPr lang="en-CA" sz="1600" b="1" i="1" baseline="-25000">
                <a:solidFill>
                  <a:srgbClr val="000000"/>
                </a:solidFill>
                <a:latin typeface="Nimbus Roman No9 L"/>
              </a:rPr>
              <a:t>n-1</a:t>
            </a:r>
            <a:endParaRPr lang="en-CA" sz="1600" b="1" i="1" baseline="-25000">
              <a:latin typeface="Times New Roman" pitchFamily="18" charset="0"/>
            </a:endParaRPr>
          </a:p>
        </p:txBody>
      </p:sp>
      <p:sp>
        <p:nvSpPr>
          <p:cNvPr id="109572" name="Rectangle 9"/>
          <p:cNvSpPr>
            <a:spLocks noChangeArrowheads="1"/>
          </p:cNvSpPr>
          <p:nvPr/>
        </p:nvSpPr>
        <p:spPr bwMode="auto">
          <a:xfrm>
            <a:off x="2981325" y="5314950"/>
            <a:ext cx="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CA" sz="2400">
              <a:latin typeface="Times New Roman" pitchFamily="18" charset="0"/>
            </a:endParaRPr>
          </a:p>
        </p:txBody>
      </p:sp>
      <p:sp>
        <p:nvSpPr>
          <p:cNvPr id="109573" name="Rectangle 12"/>
          <p:cNvSpPr>
            <a:spLocks noChangeArrowheads="1"/>
          </p:cNvSpPr>
          <p:nvPr/>
        </p:nvSpPr>
        <p:spPr bwMode="auto">
          <a:xfrm>
            <a:off x="3027363" y="5681663"/>
            <a:ext cx="9255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Nimbus Roman No9 L"/>
              </a:rPr>
              <a:t>Divisor M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09574" name="Line 15"/>
          <p:cNvSpPr>
            <a:spLocks noChangeShapeType="1"/>
          </p:cNvSpPr>
          <p:nvPr/>
        </p:nvSpPr>
        <p:spPr bwMode="auto">
          <a:xfrm flipV="1">
            <a:off x="7994650" y="2125663"/>
            <a:ext cx="420688" cy="1463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Rectangle 16"/>
          <p:cNvSpPr>
            <a:spLocks noChangeArrowheads="1"/>
          </p:cNvSpPr>
          <p:nvPr/>
        </p:nvSpPr>
        <p:spPr bwMode="auto">
          <a:xfrm>
            <a:off x="6934200" y="4267200"/>
            <a:ext cx="11795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b="1">
                <a:solidFill>
                  <a:srgbClr val="000000"/>
                </a:solidFill>
                <a:latin typeface="Nimbus Roman No9 L"/>
              </a:rPr>
              <a:t>Control</a:t>
            </a:r>
          </a:p>
          <a:p>
            <a:pPr algn="ctr"/>
            <a:r>
              <a:rPr lang="en-CA" b="1">
                <a:solidFill>
                  <a:srgbClr val="000000"/>
                </a:solidFill>
                <a:latin typeface="Nimbus Roman No9 L"/>
              </a:rPr>
              <a:t>Sequencer</a:t>
            </a:r>
            <a:endParaRPr lang="en-CA" b="1">
              <a:latin typeface="Times New Roman" pitchFamily="18" charset="0"/>
            </a:endParaRPr>
          </a:p>
        </p:txBody>
      </p:sp>
      <p:sp>
        <p:nvSpPr>
          <p:cNvPr id="109576" name="Rectangle 18"/>
          <p:cNvSpPr>
            <a:spLocks noChangeArrowheads="1"/>
          </p:cNvSpPr>
          <p:nvPr/>
        </p:nvSpPr>
        <p:spPr bwMode="auto">
          <a:xfrm>
            <a:off x="6026150" y="2708275"/>
            <a:ext cx="1084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Nimbus Roman No9 L"/>
              </a:rPr>
              <a:t>Dividend Q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V="1">
            <a:off x="7151688" y="2374900"/>
            <a:ext cx="1587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rgbClr val="FF0000"/>
                </a:solidFill>
              </a:ln>
              <a:latin typeface="+mn-lt"/>
            </a:endParaRPr>
          </a:p>
        </p:txBody>
      </p:sp>
      <p:sp>
        <p:nvSpPr>
          <p:cNvPr id="109578" name="Line 20"/>
          <p:cNvSpPr>
            <a:spLocks noChangeShapeType="1"/>
          </p:cNvSpPr>
          <p:nvPr/>
        </p:nvSpPr>
        <p:spPr bwMode="auto">
          <a:xfrm flipV="1">
            <a:off x="5886450" y="2374900"/>
            <a:ext cx="1588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9" name="Freeform 21"/>
          <p:cNvSpPr>
            <a:spLocks/>
          </p:cNvSpPr>
          <p:nvPr/>
        </p:nvSpPr>
        <p:spPr bwMode="auto">
          <a:xfrm>
            <a:off x="7454900" y="2725738"/>
            <a:ext cx="47625" cy="104775"/>
          </a:xfrm>
          <a:custGeom>
            <a:avLst/>
            <a:gdLst>
              <a:gd name="T0" fmla="*/ 2 w 2"/>
              <a:gd name="T1" fmla="*/ 6 h 6"/>
              <a:gd name="T2" fmla="*/ 1 w 2"/>
              <a:gd name="T3" fmla="*/ 0 h 6"/>
              <a:gd name="T4" fmla="*/ 0 w 2"/>
              <a:gd name="T5" fmla="*/ 6 h 6"/>
              <a:gd name="T6" fmla="*/ 1 w 2"/>
              <a:gd name="T7" fmla="*/ 6 h 6"/>
              <a:gd name="T8" fmla="*/ 2 w 2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0" name="Freeform 22"/>
          <p:cNvSpPr>
            <a:spLocks/>
          </p:cNvSpPr>
          <p:nvPr/>
        </p:nvSpPr>
        <p:spPr bwMode="auto">
          <a:xfrm>
            <a:off x="7454900" y="2725738"/>
            <a:ext cx="47625" cy="104775"/>
          </a:xfrm>
          <a:custGeom>
            <a:avLst/>
            <a:gdLst>
              <a:gd name="T0" fmla="*/ 20 w 20"/>
              <a:gd name="T1" fmla="*/ 60 h 60"/>
              <a:gd name="T2" fmla="*/ 10 w 20"/>
              <a:gd name="T3" fmla="*/ 0 h 60"/>
              <a:gd name="T4" fmla="*/ 0 w 20"/>
              <a:gd name="T5" fmla="*/ 60 h 60"/>
              <a:gd name="T6" fmla="*/ 10 w 20"/>
              <a:gd name="T7" fmla="*/ 60 h 60"/>
              <a:gd name="T8" fmla="*/ 20 w 20"/>
              <a:gd name="T9" fmla="*/ 6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20" y="60"/>
                </a:moveTo>
                <a:lnTo>
                  <a:pt x="10" y="0"/>
                </a:lnTo>
                <a:lnTo>
                  <a:pt x="0" y="60"/>
                </a:lnTo>
                <a:lnTo>
                  <a:pt x="1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1" name="Line 23"/>
          <p:cNvSpPr>
            <a:spLocks noChangeShapeType="1"/>
          </p:cNvSpPr>
          <p:nvPr/>
        </p:nvSpPr>
        <p:spPr bwMode="auto">
          <a:xfrm flipV="1">
            <a:off x="7478713" y="2830513"/>
            <a:ext cx="1587" cy="5826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2" name="Freeform 24"/>
          <p:cNvSpPr>
            <a:spLocks/>
          </p:cNvSpPr>
          <p:nvPr/>
        </p:nvSpPr>
        <p:spPr bwMode="auto">
          <a:xfrm>
            <a:off x="4527550" y="2514600"/>
            <a:ext cx="139700" cy="34925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3" name="Freeform 25"/>
          <p:cNvSpPr>
            <a:spLocks/>
          </p:cNvSpPr>
          <p:nvPr/>
        </p:nvSpPr>
        <p:spPr bwMode="auto">
          <a:xfrm>
            <a:off x="4527550" y="2514600"/>
            <a:ext cx="139700" cy="34925"/>
          </a:xfrm>
          <a:custGeom>
            <a:avLst/>
            <a:gdLst>
              <a:gd name="T0" fmla="*/ 60 w 60"/>
              <a:gd name="T1" fmla="*/ 0 h 20"/>
              <a:gd name="T2" fmla="*/ 0 w 60"/>
              <a:gd name="T3" fmla="*/ 10 h 20"/>
              <a:gd name="T4" fmla="*/ 60 w 60"/>
              <a:gd name="T5" fmla="*/ 20 h 20"/>
              <a:gd name="T6" fmla="*/ 60 w 60"/>
              <a:gd name="T7" fmla="*/ 10 h 20"/>
              <a:gd name="T8" fmla="*/ 60 w 60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60" y="0"/>
                </a:move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4" name="Line 26"/>
          <p:cNvSpPr>
            <a:spLocks noChangeShapeType="1"/>
          </p:cNvSpPr>
          <p:nvPr/>
        </p:nvSpPr>
        <p:spPr bwMode="auto">
          <a:xfrm>
            <a:off x="4691063" y="2532063"/>
            <a:ext cx="5635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5" name="Freeform 27"/>
          <p:cNvSpPr>
            <a:spLocks/>
          </p:cNvSpPr>
          <p:nvPr/>
        </p:nvSpPr>
        <p:spPr bwMode="auto">
          <a:xfrm>
            <a:off x="7781925" y="2268538"/>
            <a:ext cx="142875" cy="87312"/>
          </a:xfrm>
          <a:custGeom>
            <a:avLst/>
            <a:gdLst>
              <a:gd name="T0" fmla="*/ 5 w 6"/>
              <a:gd name="T1" fmla="*/ 0 h 5"/>
              <a:gd name="T2" fmla="*/ 0 w 6"/>
              <a:gd name="T3" fmla="*/ 5 h 5"/>
              <a:gd name="T4" fmla="*/ 6 w 6"/>
              <a:gd name="T5" fmla="*/ 2 h 5"/>
              <a:gd name="T6" fmla="*/ 5 w 6"/>
              <a:gd name="T7" fmla="*/ 1 h 5"/>
              <a:gd name="T8" fmla="*/ 5 w 6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5"/>
              <a:gd name="T17" fmla="*/ 6 w 6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5">
                <a:moveTo>
                  <a:pt x="5" y="0"/>
                </a:moveTo>
                <a:lnTo>
                  <a:pt x="0" y="5"/>
                </a:lnTo>
                <a:lnTo>
                  <a:pt x="6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6" name="Freeform 28"/>
          <p:cNvSpPr>
            <a:spLocks/>
          </p:cNvSpPr>
          <p:nvPr/>
        </p:nvSpPr>
        <p:spPr bwMode="auto">
          <a:xfrm>
            <a:off x="7781925" y="2268538"/>
            <a:ext cx="142875" cy="87312"/>
          </a:xfrm>
          <a:custGeom>
            <a:avLst/>
            <a:gdLst>
              <a:gd name="T0" fmla="*/ 51 w 61"/>
              <a:gd name="T1" fmla="*/ 0 h 50"/>
              <a:gd name="T2" fmla="*/ 0 w 61"/>
              <a:gd name="T3" fmla="*/ 50 h 50"/>
              <a:gd name="T4" fmla="*/ 61 w 61"/>
              <a:gd name="T5" fmla="*/ 20 h 50"/>
              <a:gd name="T6" fmla="*/ 51 w 61"/>
              <a:gd name="T7" fmla="*/ 10 h 50"/>
              <a:gd name="T8" fmla="*/ 51 w 61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50"/>
              <a:gd name="T17" fmla="*/ 61 w 61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50">
                <a:moveTo>
                  <a:pt x="51" y="0"/>
                </a:moveTo>
                <a:lnTo>
                  <a:pt x="0" y="50"/>
                </a:lnTo>
                <a:lnTo>
                  <a:pt x="61" y="20"/>
                </a:lnTo>
                <a:lnTo>
                  <a:pt x="51" y="1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7" name="Line 29"/>
          <p:cNvSpPr>
            <a:spLocks noChangeShapeType="1"/>
          </p:cNvSpPr>
          <p:nvPr/>
        </p:nvSpPr>
        <p:spPr bwMode="auto">
          <a:xfrm flipV="1">
            <a:off x="7924800" y="2125663"/>
            <a:ext cx="280988" cy="160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8" name="Freeform 30"/>
          <p:cNvSpPr>
            <a:spLocks/>
          </p:cNvSpPr>
          <p:nvPr/>
        </p:nvSpPr>
        <p:spPr bwMode="auto">
          <a:xfrm>
            <a:off x="4527550" y="2268538"/>
            <a:ext cx="139700" cy="87312"/>
          </a:xfrm>
          <a:custGeom>
            <a:avLst/>
            <a:gdLst>
              <a:gd name="T0" fmla="*/ 4 w 6"/>
              <a:gd name="T1" fmla="*/ 0 h 5"/>
              <a:gd name="T2" fmla="*/ 0 w 6"/>
              <a:gd name="T3" fmla="*/ 5 h 5"/>
              <a:gd name="T4" fmla="*/ 6 w 6"/>
              <a:gd name="T5" fmla="*/ 2 h 5"/>
              <a:gd name="T6" fmla="*/ 5 w 6"/>
              <a:gd name="T7" fmla="*/ 1 h 5"/>
              <a:gd name="T8" fmla="*/ 4 w 6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5"/>
              <a:gd name="T17" fmla="*/ 6 w 6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5">
                <a:moveTo>
                  <a:pt x="4" y="0"/>
                </a:moveTo>
                <a:lnTo>
                  <a:pt x="0" y="5"/>
                </a:lnTo>
                <a:lnTo>
                  <a:pt x="6" y="2"/>
                </a:lnTo>
                <a:lnTo>
                  <a:pt x="5" y="1"/>
                </a:lnTo>
                <a:lnTo>
                  <a:pt x="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9" name="Freeform 31"/>
          <p:cNvSpPr>
            <a:spLocks/>
          </p:cNvSpPr>
          <p:nvPr/>
        </p:nvSpPr>
        <p:spPr bwMode="auto">
          <a:xfrm>
            <a:off x="4527550" y="2268538"/>
            <a:ext cx="139700" cy="87312"/>
          </a:xfrm>
          <a:custGeom>
            <a:avLst/>
            <a:gdLst>
              <a:gd name="T0" fmla="*/ 40 w 60"/>
              <a:gd name="T1" fmla="*/ 0 h 50"/>
              <a:gd name="T2" fmla="*/ 0 w 60"/>
              <a:gd name="T3" fmla="*/ 50 h 50"/>
              <a:gd name="T4" fmla="*/ 60 w 60"/>
              <a:gd name="T5" fmla="*/ 20 h 50"/>
              <a:gd name="T6" fmla="*/ 50 w 60"/>
              <a:gd name="T7" fmla="*/ 10 h 50"/>
              <a:gd name="T8" fmla="*/ 40 w 60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50"/>
              <a:gd name="T17" fmla="*/ 60 w 60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50">
                <a:moveTo>
                  <a:pt x="40" y="0"/>
                </a:moveTo>
                <a:lnTo>
                  <a:pt x="0" y="50"/>
                </a:lnTo>
                <a:lnTo>
                  <a:pt x="60" y="20"/>
                </a:lnTo>
                <a:lnTo>
                  <a:pt x="50" y="1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0" name="Line 32"/>
          <p:cNvSpPr>
            <a:spLocks noChangeShapeType="1"/>
          </p:cNvSpPr>
          <p:nvPr/>
        </p:nvSpPr>
        <p:spPr bwMode="auto">
          <a:xfrm flipV="1">
            <a:off x="4645025" y="2125663"/>
            <a:ext cx="279400" cy="160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1" name="Freeform 33"/>
          <p:cNvSpPr>
            <a:spLocks/>
          </p:cNvSpPr>
          <p:nvPr/>
        </p:nvSpPr>
        <p:spPr bwMode="auto">
          <a:xfrm>
            <a:off x="2338388" y="4549775"/>
            <a:ext cx="798512" cy="88900"/>
          </a:xfrm>
          <a:custGeom>
            <a:avLst/>
            <a:gdLst>
              <a:gd name="T0" fmla="*/ 34 w 34"/>
              <a:gd name="T1" fmla="*/ 2 h 5"/>
              <a:gd name="T2" fmla="*/ 9 w 34"/>
              <a:gd name="T3" fmla="*/ 2 h 5"/>
              <a:gd name="T4" fmla="*/ 9 w 34"/>
              <a:gd name="T5" fmla="*/ 5 h 5"/>
              <a:gd name="T6" fmla="*/ 0 w 34"/>
              <a:gd name="T7" fmla="*/ 0 h 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5"/>
              <a:gd name="T14" fmla="*/ 34 w 34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5">
                <a:moveTo>
                  <a:pt x="34" y="2"/>
                </a:moveTo>
                <a:lnTo>
                  <a:pt x="9" y="2"/>
                </a:lnTo>
                <a:lnTo>
                  <a:pt x="9" y="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2" name="Freeform 34"/>
          <p:cNvSpPr>
            <a:spLocks/>
          </p:cNvSpPr>
          <p:nvPr/>
        </p:nvSpPr>
        <p:spPr bwMode="auto">
          <a:xfrm>
            <a:off x="3776663" y="4152900"/>
            <a:ext cx="166687" cy="34925"/>
          </a:xfrm>
          <a:custGeom>
            <a:avLst/>
            <a:gdLst>
              <a:gd name="T0" fmla="*/ 7 w 7"/>
              <a:gd name="T1" fmla="*/ 0 h 2"/>
              <a:gd name="T2" fmla="*/ 0 w 7"/>
              <a:gd name="T3" fmla="*/ 1 h 2"/>
              <a:gd name="T4" fmla="*/ 7 w 7"/>
              <a:gd name="T5" fmla="*/ 2 h 2"/>
              <a:gd name="T6" fmla="*/ 7 w 7"/>
              <a:gd name="T7" fmla="*/ 1 h 2"/>
              <a:gd name="T8" fmla="*/ 7 w 7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2"/>
              <a:gd name="T17" fmla="*/ 7 w 7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2">
                <a:moveTo>
                  <a:pt x="7" y="0"/>
                </a:moveTo>
                <a:lnTo>
                  <a:pt x="0" y="1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3" name="Freeform 35"/>
          <p:cNvSpPr>
            <a:spLocks/>
          </p:cNvSpPr>
          <p:nvPr/>
        </p:nvSpPr>
        <p:spPr bwMode="auto">
          <a:xfrm>
            <a:off x="3776663" y="4152900"/>
            <a:ext cx="166687" cy="34925"/>
          </a:xfrm>
          <a:custGeom>
            <a:avLst/>
            <a:gdLst>
              <a:gd name="T0" fmla="*/ 71 w 71"/>
              <a:gd name="T1" fmla="*/ 0 h 20"/>
              <a:gd name="T2" fmla="*/ 0 w 71"/>
              <a:gd name="T3" fmla="*/ 10 h 20"/>
              <a:gd name="T4" fmla="*/ 71 w 71"/>
              <a:gd name="T5" fmla="*/ 20 h 20"/>
              <a:gd name="T6" fmla="*/ 71 w 71"/>
              <a:gd name="T7" fmla="*/ 10 h 20"/>
              <a:gd name="T8" fmla="*/ 71 w 71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20"/>
              <a:gd name="T17" fmla="*/ 71 w 71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20">
                <a:moveTo>
                  <a:pt x="71" y="0"/>
                </a:moveTo>
                <a:lnTo>
                  <a:pt x="0" y="10"/>
                </a:lnTo>
                <a:lnTo>
                  <a:pt x="71" y="20"/>
                </a:lnTo>
                <a:lnTo>
                  <a:pt x="71" y="1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4" name="Line 36"/>
          <p:cNvSpPr>
            <a:spLocks noChangeShapeType="1"/>
          </p:cNvSpPr>
          <p:nvPr/>
        </p:nvSpPr>
        <p:spPr bwMode="auto">
          <a:xfrm>
            <a:off x="3943350" y="4170363"/>
            <a:ext cx="25971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5" name="Rectangle 37"/>
          <p:cNvSpPr>
            <a:spLocks noChangeArrowheads="1"/>
          </p:cNvSpPr>
          <p:nvPr/>
        </p:nvSpPr>
        <p:spPr bwMode="auto">
          <a:xfrm>
            <a:off x="5254625" y="2374900"/>
            <a:ext cx="2505075" cy="333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109596" name="Rectangle 38"/>
          <p:cNvSpPr>
            <a:spLocks noChangeArrowheads="1"/>
          </p:cNvSpPr>
          <p:nvPr/>
        </p:nvSpPr>
        <p:spPr bwMode="auto">
          <a:xfrm>
            <a:off x="6143625" y="1897063"/>
            <a:ext cx="8239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Nimbus Roman No9 L"/>
              </a:rPr>
              <a:t>Shift left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09597" name="Line 39"/>
          <p:cNvSpPr>
            <a:spLocks noChangeShapeType="1"/>
          </p:cNvSpPr>
          <p:nvPr/>
        </p:nvSpPr>
        <p:spPr bwMode="auto">
          <a:xfrm>
            <a:off x="4924425" y="2125663"/>
            <a:ext cx="349091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8" name="Line 40"/>
          <p:cNvSpPr>
            <a:spLocks noChangeShapeType="1"/>
          </p:cNvSpPr>
          <p:nvPr/>
        </p:nvSpPr>
        <p:spPr bwMode="auto">
          <a:xfrm>
            <a:off x="803275" y="4135438"/>
            <a:ext cx="4206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9" name="Rectangle 41"/>
          <p:cNvSpPr>
            <a:spLocks noChangeArrowheads="1"/>
          </p:cNvSpPr>
          <p:nvPr/>
        </p:nvSpPr>
        <p:spPr bwMode="auto">
          <a:xfrm>
            <a:off x="1371600" y="3886200"/>
            <a:ext cx="749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1600" b="1">
                <a:solidFill>
                  <a:srgbClr val="000000"/>
                </a:solidFill>
                <a:latin typeface="Nimbus Roman No9 L"/>
              </a:rPr>
              <a:t>N+1 bit </a:t>
            </a:r>
          </a:p>
          <a:p>
            <a:pPr algn="ctr"/>
            <a:r>
              <a:rPr lang="en-CA" sz="1600" b="1">
                <a:solidFill>
                  <a:srgbClr val="000000"/>
                </a:solidFill>
                <a:latin typeface="Nimbus Roman No9 L"/>
              </a:rPr>
              <a:t>adder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09600" name="Freeform 42"/>
          <p:cNvSpPr>
            <a:spLocks/>
          </p:cNvSpPr>
          <p:nvPr/>
        </p:nvSpPr>
        <p:spPr bwMode="auto">
          <a:xfrm>
            <a:off x="2325688" y="2708275"/>
            <a:ext cx="984250" cy="1179513"/>
          </a:xfrm>
          <a:custGeom>
            <a:avLst/>
            <a:gdLst>
              <a:gd name="T0" fmla="*/ 37 w 42"/>
              <a:gd name="T1" fmla="*/ 60 h 67"/>
              <a:gd name="T2" fmla="*/ 9 w 42"/>
              <a:gd name="T3" fmla="*/ 60 h 67"/>
              <a:gd name="T4" fmla="*/ 9 w 42"/>
              <a:gd name="T5" fmla="*/ 58 h 67"/>
              <a:gd name="T6" fmla="*/ 0 w 42"/>
              <a:gd name="T7" fmla="*/ 62 h 67"/>
              <a:gd name="T8" fmla="*/ 9 w 42"/>
              <a:gd name="T9" fmla="*/ 67 h 67"/>
              <a:gd name="T10" fmla="*/ 9 w 42"/>
              <a:gd name="T11" fmla="*/ 65 h 67"/>
              <a:gd name="T12" fmla="*/ 42 w 42"/>
              <a:gd name="T13" fmla="*/ 65 h 67"/>
              <a:gd name="T14" fmla="*/ 42 w 42"/>
              <a:gd name="T15" fmla="*/ 0 h 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"/>
              <a:gd name="T25" fmla="*/ 0 h 67"/>
              <a:gd name="T26" fmla="*/ 42 w 42"/>
              <a:gd name="T27" fmla="*/ 67 h 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" h="67">
                <a:moveTo>
                  <a:pt x="37" y="60"/>
                </a:moveTo>
                <a:lnTo>
                  <a:pt x="9" y="60"/>
                </a:lnTo>
                <a:lnTo>
                  <a:pt x="9" y="58"/>
                </a:lnTo>
                <a:lnTo>
                  <a:pt x="0" y="62"/>
                </a:lnTo>
                <a:lnTo>
                  <a:pt x="9" y="67"/>
                </a:lnTo>
                <a:lnTo>
                  <a:pt x="9" y="65"/>
                </a:lnTo>
                <a:lnTo>
                  <a:pt x="42" y="65"/>
                </a:lnTo>
                <a:lnTo>
                  <a:pt x="4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1" name="Line 43"/>
          <p:cNvSpPr>
            <a:spLocks noChangeShapeType="1"/>
          </p:cNvSpPr>
          <p:nvPr/>
        </p:nvSpPr>
        <p:spPr bwMode="auto">
          <a:xfrm>
            <a:off x="3192463" y="2708275"/>
            <a:ext cx="1587" cy="10556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2" name="Rectangle 50"/>
          <p:cNvSpPr>
            <a:spLocks noChangeArrowheads="1"/>
          </p:cNvSpPr>
          <p:nvPr/>
        </p:nvSpPr>
        <p:spPr bwMode="auto">
          <a:xfrm>
            <a:off x="7337425" y="2374900"/>
            <a:ext cx="2016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 i="1">
                <a:solidFill>
                  <a:srgbClr val="000000"/>
                </a:solidFill>
                <a:latin typeface="Nimbus Roman No9 L"/>
              </a:rPr>
              <a:t>q</a:t>
            </a:r>
            <a:r>
              <a:rPr lang="en-CA" sz="1600" b="1" i="1" baseline="-250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 b="1" baseline="-25000">
              <a:latin typeface="Times New Roman" pitchFamily="18" charset="0"/>
            </a:endParaRPr>
          </a:p>
        </p:txBody>
      </p:sp>
      <p:sp>
        <p:nvSpPr>
          <p:cNvPr id="109603" name="Freeform 55"/>
          <p:cNvSpPr>
            <a:spLocks/>
          </p:cNvSpPr>
          <p:nvPr/>
        </p:nvSpPr>
        <p:spPr bwMode="auto">
          <a:xfrm>
            <a:off x="3589338" y="5367338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4" name="Freeform 56"/>
          <p:cNvSpPr>
            <a:spLocks/>
          </p:cNvSpPr>
          <p:nvPr/>
        </p:nvSpPr>
        <p:spPr bwMode="auto">
          <a:xfrm>
            <a:off x="3706813" y="5349875"/>
            <a:ext cx="46037" cy="34925"/>
          </a:xfrm>
          <a:custGeom>
            <a:avLst/>
            <a:gdLst>
              <a:gd name="T0" fmla="*/ 10 w 20"/>
              <a:gd name="T1" fmla="*/ 10 h 20"/>
              <a:gd name="T2" fmla="*/ 10 w 20"/>
              <a:gd name="T3" fmla="*/ 0 h 20"/>
              <a:gd name="T4" fmla="*/ 0 w 20"/>
              <a:gd name="T5" fmla="*/ 0 h 20"/>
              <a:gd name="T6" fmla="*/ 0 w 20"/>
              <a:gd name="T7" fmla="*/ 10 h 20"/>
              <a:gd name="T8" fmla="*/ 0 w 20"/>
              <a:gd name="T9" fmla="*/ 20 h 20"/>
              <a:gd name="T10" fmla="*/ 10 w 20"/>
              <a:gd name="T11" fmla="*/ 20 h 20"/>
              <a:gd name="T12" fmla="*/ 20 w 20"/>
              <a:gd name="T13" fmla="*/ 20 h 20"/>
              <a:gd name="T14" fmla="*/ 20 w 20"/>
              <a:gd name="T15" fmla="*/ 10 h 20"/>
              <a:gd name="T16" fmla="*/ 20 w 20"/>
              <a:gd name="T17" fmla="*/ 0 h 20"/>
              <a:gd name="T18" fmla="*/ 10 w 20"/>
              <a:gd name="T19" fmla="*/ 0 h 20"/>
              <a:gd name="T20" fmla="*/ 10 w 20"/>
              <a:gd name="T21" fmla="*/ 10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Freeform 59"/>
          <p:cNvSpPr>
            <a:spLocks/>
          </p:cNvSpPr>
          <p:nvPr/>
        </p:nvSpPr>
        <p:spPr bwMode="auto">
          <a:xfrm>
            <a:off x="3846513" y="5367338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6" name="Freeform 60"/>
          <p:cNvSpPr>
            <a:spLocks/>
          </p:cNvSpPr>
          <p:nvPr/>
        </p:nvSpPr>
        <p:spPr bwMode="auto">
          <a:xfrm>
            <a:off x="6353175" y="2514600"/>
            <a:ext cx="47625" cy="34925"/>
          </a:xfrm>
          <a:custGeom>
            <a:avLst/>
            <a:gdLst>
              <a:gd name="T0" fmla="*/ 10 w 20"/>
              <a:gd name="T1" fmla="*/ 10 h 20"/>
              <a:gd name="T2" fmla="*/ 10 w 20"/>
              <a:gd name="T3" fmla="*/ 0 h 20"/>
              <a:gd name="T4" fmla="*/ 0 w 20"/>
              <a:gd name="T5" fmla="*/ 0 h 20"/>
              <a:gd name="T6" fmla="*/ 0 w 20"/>
              <a:gd name="T7" fmla="*/ 10 h 20"/>
              <a:gd name="T8" fmla="*/ 0 w 20"/>
              <a:gd name="T9" fmla="*/ 20 h 20"/>
              <a:gd name="T10" fmla="*/ 10 w 20"/>
              <a:gd name="T11" fmla="*/ 20 h 20"/>
              <a:gd name="T12" fmla="*/ 20 w 20"/>
              <a:gd name="T13" fmla="*/ 20 h 20"/>
              <a:gd name="T14" fmla="*/ 20 w 20"/>
              <a:gd name="T15" fmla="*/ 10 h 20"/>
              <a:gd name="T16" fmla="*/ 20 w 20"/>
              <a:gd name="T17" fmla="*/ 0 h 20"/>
              <a:gd name="T18" fmla="*/ 10 w 20"/>
              <a:gd name="T19" fmla="*/ 0 h 20"/>
              <a:gd name="T20" fmla="*/ 10 w 20"/>
              <a:gd name="T21" fmla="*/ 10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7" name="Freeform 61"/>
          <p:cNvSpPr>
            <a:spLocks/>
          </p:cNvSpPr>
          <p:nvPr/>
        </p:nvSpPr>
        <p:spPr bwMode="auto">
          <a:xfrm>
            <a:off x="6376988" y="2532063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8" name="Freeform 62"/>
          <p:cNvSpPr>
            <a:spLocks/>
          </p:cNvSpPr>
          <p:nvPr/>
        </p:nvSpPr>
        <p:spPr bwMode="auto">
          <a:xfrm>
            <a:off x="6494463" y="2514600"/>
            <a:ext cx="46037" cy="34925"/>
          </a:xfrm>
          <a:custGeom>
            <a:avLst/>
            <a:gdLst>
              <a:gd name="T0" fmla="*/ 10 w 20"/>
              <a:gd name="T1" fmla="*/ 10 h 20"/>
              <a:gd name="T2" fmla="*/ 10 w 20"/>
              <a:gd name="T3" fmla="*/ 0 h 20"/>
              <a:gd name="T4" fmla="*/ 0 w 20"/>
              <a:gd name="T5" fmla="*/ 0 h 20"/>
              <a:gd name="T6" fmla="*/ 0 w 20"/>
              <a:gd name="T7" fmla="*/ 10 h 20"/>
              <a:gd name="T8" fmla="*/ 0 w 20"/>
              <a:gd name="T9" fmla="*/ 20 h 20"/>
              <a:gd name="T10" fmla="*/ 10 w 20"/>
              <a:gd name="T11" fmla="*/ 20 h 20"/>
              <a:gd name="T12" fmla="*/ 20 w 20"/>
              <a:gd name="T13" fmla="*/ 20 h 20"/>
              <a:gd name="T14" fmla="*/ 20 w 20"/>
              <a:gd name="T15" fmla="*/ 10 h 20"/>
              <a:gd name="T16" fmla="*/ 20 w 20"/>
              <a:gd name="T17" fmla="*/ 0 h 20"/>
              <a:gd name="T18" fmla="*/ 10 w 20"/>
              <a:gd name="T19" fmla="*/ 0 h 20"/>
              <a:gd name="T20" fmla="*/ 10 w 20"/>
              <a:gd name="T21" fmla="*/ 10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9" name="Freeform 63"/>
          <p:cNvSpPr>
            <a:spLocks/>
          </p:cNvSpPr>
          <p:nvPr/>
        </p:nvSpPr>
        <p:spPr bwMode="auto">
          <a:xfrm>
            <a:off x="6494463" y="2532063"/>
            <a:ext cx="2222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0" name="Freeform 64"/>
          <p:cNvSpPr>
            <a:spLocks/>
          </p:cNvSpPr>
          <p:nvPr/>
        </p:nvSpPr>
        <p:spPr bwMode="auto">
          <a:xfrm>
            <a:off x="6613525" y="2514600"/>
            <a:ext cx="46038" cy="34925"/>
          </a:xfrm>
          <a:custGeom>
            <a:avLst/>
            <a:gdLst>
              <a:gd name="T0" fmla="*/ 10 w 20"/>
              <a:gd name="T1" fmla="*/ 10 h 20"/>
              <a:gd name="T2" fmla="*/ 10 w 20"/>
              <a:gd name="T3" fmla="*/ 0 h 20"/>
              <a:gd name="T4" fmla="*/ 0 w 20"/>
              <a:gd name="T5" fmla="*/ 0 h 20"/>
              <a:gd name="T6" fmla="*/ 0 w 20"/>
              <a:gd name="T7" fmla="*/ 10 h 20"/>
              <a:gd name="T8" fmla="*/ 0 w 20"/>
              <a:gd name="T9" fmla="*/ 20 h 20"/>
              <a:gd name="T10" fmla="*/ 10 w 20"/>
              <a:gd name="T11" fmla="*/ 20 h 20"/>
              <a:gd name="T12" fmla="*/ 20 w 20"/>
              <a:gd name="T13" fmla="*/ 20 h 20"/>
              <a:gd name="T14" fmla="*/ 20 w 20"/>
              <a:gd name="T15" fmla="*/ 10 h 20"/>
              <a:gd name="T16" fmla="*/ 20 w 20"/>
              <a:gd name="T17" fmla="*/ 0 h 20"/>
              <a:gd name="T18" fmla="*/ 10 w 20"/>
              <a:gd name="T19" fmla="*/ 0 h 20"/>
              <a:gd name="T20" fmla="*/ 10 w 20"/>
              <a:gd name="T21" fmla="*/ 10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1" name="Freeform 65"/>
          <p:cNvSpPr>
            <a:spLocks/>
          </p:cNvSpPr>
          <p:nvPr/>
        </p:nvSpPr>
        <p:spPr bwMode="auto">
          <a:xfrm>
            <a:off x="6637338" y="2532063"/>
            <a:ext cx="2222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72"/>
          <p:cNvSpPr>
            <a:spLocks noChangeShapeType="1"/>
          </p:cNvSpPr>
          <p:nvPr/>
        </p:nvSpPr>
        <p:spPr bwMode="auto">
          <a:xfrm flipV="1">
            <a:off x="2325688" y="3500438"/>
            <a:ext cx="1587" cy="106362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3" name="Freeform 76"/>
          <p:cNvSpPr>
            <a:spLocks/>
          </p:cNvSpPr>
          <p:nvPr/>
        </p:nvSpPr>
        <p:spPr bwMode="auto">
          <a:xfrm>
            <a:off x="2935288" y="1792288"/>
            <a:ext cx="117475" cy="582612"/>
          </a:xfrm>
          <a:custGeom>
            <a:avLst/>
            <a:gdLst>
              <a:gd name="T0" fmla="*/ 2 w 5"/>
              <a:gd name="T1" fmla="*/ 0 h 33"/>
              <a:gd name="T2" fmla="*/ 2 w 5"/>
              <a:gd name="T3" fmla="*/ 24 h 33"/>
              <a:gd name="T4" fmla="*/ 5 w 5"/>
              <a:gd name="T5" fmla="*/ 24 h 33"/>
              <a:gd name="T6" fmla="*/ 0 w 5"/>
              <a:gd name="T7" fmla="*/ 33 h 33"/>
              <a:gd name="T8" fmla="*/ 0 60000 65536"/>
              <a:gd name="T9" fmla="*/ 0 60000 65536"/>
              <a:gd name="T10" fmla="*/ 0 60000 65536"/>
              <a:gd name="T11" fmla="*/ 0 60000 65536"/>
              <a:gd name="T12" fmla="*/ 0 w 5"/>
              <a:gd name="T13" fmla="*/ 0 h 33"/>
              <a:gd name="T14" fmla="*/ 5 w 5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" h="33">
                <a:moveTo>
                  <a:pt x="2" y="0"/>
                </a:moveTo>
                <a:lnTo>
                  <a:pt x="2" y="24"/>
                </a:lnTo>
                <a:lnTo>
                  <a:pt x="5" y="24"/>
                </a:lnTo>
                <a:lnTo>
                  <a:pt x="0" y="3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4" name="Freeform 77"/>
          <p:cNvSpPr>
            <a:spLocks/>
          </p:cNvSpPr>
          <p:nvPr/>
        </p:nvSpPr>
        <p:spPr bwMode="auto">
          <a:xfrm>
            <a:off x="2817813" y="1879600"/>
            <a:ext cx="117475" cy="495300"/>
          </a:xfrm>
          <a:custGeom>
            <a:avLst/>
            <a:gdLst>
              <a:gd name="T0" fmla="*/ 3 w 5"/>
              <a:gd name="T1" fmla="*/ 0 h 28"/>
              <a:gd name="T2" fmla="*/ 3 w 5"/>
              <a:gd name="T3" fmla="*/ 19 h 28"/>
              <a:gd name="T4" fmla="*/ 0 w 5"/>
              <a:gd name="T5" fmla="*/ 19 h 28"/>
              <a:gd name="T6" fmla="*/ 5 w 5"/>
              <a:gd name="T7" fmla="*/ 28 h 28"/>
              <a:gd name="T8" fmla="*/ 0 60000 65536"/>
              <a:gd name="T9" fmla="*/ 0 60000 65536"/>
              <a:gd name="T10" fmla="*/ 0 60000 65536"/>
              <a:gd name="T11" fmla="*/ 0 60000 65536"/>
              <a:gd name="T12" fmla="*/ 0 w 5"/>
              <a:gd name="T13" fmla="*/ 0 h 28"/>
              <a:gd name="T14" fmla="*/ 5 w 5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" h="28">
                <a:moveTo>
                  <a:pt x="3" y="0"/>
                </a:moveTo>
                <a:lnTo>
                  <a:pt x="3" y="19"/>
                </a:lnTo>
                <a:lnTo>
                  <a:pt x="0" y="19"/>
                </a:lnTo>
                <a:lnTo>
                  <a:pt x="5" y="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5" name="Freeform 79"/>
          <p:cNvSpPr>
            <a:spLocks/>
          </p:cNvSpPr>
          <p:nvPr/>
        </p:nvSpPr>
        <p:spPr bwMode="auto">
          <a:xfrm>
            <a:off x="803275" y="1879600"/>
            <a:ext cx="2084388" cy="2255838"/>
          </a:xfrm>
          <a:custGeom>
            <a:avLst/>
            <a:gdLst>
              <a:gd name="T0" fmla="*/ 89 w 89"/>
              <a:gd name="T1" fmla="*/ 0 h 128"/>
              <a:gd name="T2" fmla="*/ 0 w 89"/>
              <a:gd name="T3" fmla="*/ 0 h 128"/>
              <a:gd name="T4" fmla="*/ 0 w 89"/>
              <a:gd name="T5" fmla="*/ 128 h 128"/>
              <a:gd name="T6" fmla="*/ 15 w 89"/>
              <a:gd name="T7" fmla="*/ 128 h 128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128"/>
              <a:gd name="T14" fmla="*/ 89 w 89"/>
              <a:gd name="T15" fmla="*/ 128 h 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128">
                <a:moveTo>
                  <a:pt x="89" y="0"/>
                </a:moveTo>
                <a:lnTo>
                  <a:pt x="0" y="0"/>
                </a:lnTo>
                <a:lnTo>
                  <a:pt x="0" y="128"/>
                </a:lnTo>
                <a:lnTo>
                  <a:pt x="15" y="1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6" name="Freeform 80"/>
          <p:cNvSpPr>
            <a:spLocks/>
          </p:cNvSpPr>
          <p:nvPr/>
        </p:nvSpPr>
        <p:spPr bwMode="auto">
          <a:xfrm>
            <a:off x="685800" y="1792288"/>
            <a:ext cx="2319338" cy="2430462"/>
          </a:xfrm>
          <a:custGeom>
            <a:avLst/>
            <a:gdLst>
              <a:gd name="T0" fmla="*/ 99 w 99"/>
              <a:gd name="T1" fmla="*/ 0 h 138"/>
              <a:gd name="T2" fmla="*/ 0 w 99"/>
              <a:gd name="T3" fmla="*/ 0 h 138"/>
              <a:gd name="T4" fmla="*/ 0 w 99"/>
              <a:gd name="T5" fmla="*/ 138 h 138"/>
              <a:gd name="T6" fmla="*/ 23 w 99"/>
              <a:gd name="T7" fmla="*/ 138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138"/>
              <a:gd name="T14" fmla="*/ 99 w 99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138">
                <a:moveTo>
                  <a:pt x="99" y="0"/>
                </a:moveTo>
                <a:lnTo>
                  <a:pt x="0" y="0"/>
                </a:lnTo>
                <a:lnTo>
                  <a:pt x="0" y="138"/>
                </a:lnTo>
                <a:lnTo>
                  <a:pt x="23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7" name="Rectangle 85"/>
          <p:cNvSpPr>
            <a:spLocks noChangeArrowheads="1"/>
          </p:cNvSpPr>
          <p:nvPr/>
        </p:nvSpPr>
        <p:spPr bwMode="auto">
          <a:xfrm>
            <a:off x="4551363" y="3941763"/>
            <a:ext cx="12874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Nimbus Roman No9 L"/>
              </a:rPr>
              <a:t>Add/Subtract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09618" name="Freeform 86"/>
          <p:cNvSpPr>
            <a:spLocks/>
          </p:cNvSpPr>
          <p:nvPr/>
        </p:nvSpPr>
        <p:spPr bwMode="auto">
          <a:xfrm>
            <a:off x="1670050" y="2673350"/>
            <a:ext cx="47625" cy="34925"/>
          </a:xfrm>
          <a:custGeom>
            <a:avLst/>
            <a:gdLst>
              <a:gd name="T0" fmla="*/ 10 w 20"/>
              <a:gd name="T1" fmla="*/ 10 h 20"/>
              <a:gd name="T2" fmla="*/ 10 w 20"/>
              <a:gd name="T3" fmla="*/ 0 h 20"/>
              <a:gd name="T4" fmla="*/ 0 w 20"/>
              <a:gd name="T5" fmla="*/ 0 h 20"/>
              <a:gd name="T6" fmla="*/ 0 w 20"/>
              <a:gd name="T7" fmla="*/ 10 h 20"/>
              <a:gd name="T8" fmla="*/ 0 w 20"/>
              <a:gd name="T9" fmla="*/ 20 h 20"/>
              <a:gd name="T10" fmla="*/ 10 w 20"/>
              <a:gd name="T11" fmla="*/ 20 h 20"/>
              <a:gd name="T12" fmla="*/ 20 w 20"/>
              <a:gd name="T13" fmla="*/ 20 h 20"/>
              <a:gd name="T14" fmla="*/ 20 w 20"/>
              <a:gd name="T15" fmla="*/ 10 h 20"/>
              <a:gd name="T16" fmla="*/ 20 w 20"/>
              <a:gd name="T17" fmla="*/ 0 h 20"/>
              <a:gd name="T18" fmla="*/ 10 w 20"/>
              <a:gd name="T19" fmla="*/ 0 h 20"/>
              <a:gd name="T20" fmla="*/ 10 w 20"/>
              <a:gd name="T21" fmla="*/ 10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9" name="Freeform 89"/>
          <p:cNvSpPr>
            <a:spLocks/>
          </p:cNvSpPr>
          <p:nvPr/>
        </p:nvSpPr>
        <p:spPr bwMode="auto">
          <a:xfrm>
            <a:off x="7454900" y="5684838"/>
            <a:ext cx="47625" cy="104775"/>
          </a:xfrm>
          <a:custGeom>
            <a:avLst/>
            <a:gdLst>
              <a:gd name="T0" fmla="*/ 2 w 2"/>
              <a:gd name="T1" fmla="*/ 6 h 6"/>
              <a:gd name="T2" fmla="*/ 1 w 2"/>
              <a:gd name="T3" fmla="*/ 0 h 6"/>
              <a:gd name="T4" fmla="*/ 0 w 2"/>
              <a:gd name="T5" fmla="*/ 6 h 6"/>
              <a:gd name="T6" fmla="*/ 1 w 2"/>
              <a:gd name="T7" fmla="*/ 6 h 6"/>
              <a:gd name="T8" fmla="*/ 2 w 2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0" name="Freeform 90"/>
          <p:cNvSpPr>
            <a:spLocks/>
          </p:cNvSpPr>
          <p:nvPr/>
        </p:nvSpPr>
        <p:spPr bwMode="auto">
          <a:xfrm>
            <a:off x="7454900" y="5684838"/>
            <a:ext cx="47625" cy="104775"/>
          </a:xfrm>
          <a:custGeom>
            <a:avLst/>
            <a:gdLst>
              <a:gd name="T0" fmla="*/ 20 w 20"/>
              <a:gd name="T1" fmla="*/ 60 h 60"/>
              <a:gd name="T2" fmla="*/ 10 w 20"/>
              <a:gd name="T3" fmla="*/ 0 h 60"/>
              <a:gd name="T4" fmla="*/ 0 w 20"/>
              <a:gd name="T5" fmla="*/ 60 h 60"/>
              <a:gd name="T6" fmla="*/ 10 w 20"/>
              <a:gd name="T7" fmla="*/ 60 h 60"/>
              <a:gd name="T8" fmla="*/ 20 w 20"/>
              <a:gd name="T9" fmla="*/ 6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20" y="60"/>
                </a:moveTo>
                <a:lnTo>
                  <a:pt x="10" y="0"/>
                </a:lnTo>
                <a:lnTo>
                  <a:pt x="0" y="60"/>
                </a:lnTo>
                <a:lnTo>
                  <a:pt x="1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1" name="Freeform 91"/>
          <p:cNvSpPr>
            <a:spLocks/>
          </p:cNvSpPr>
          <p:nvPr/>
        </p:nvSpPr>
        <p:spPr bwMode="auto">
          <a:xfrm>
            <a:off x="1012825" y="4222750"/>
            <a:ext cx="6465888" cy="1797050"/>
          </a:xfrm>
          <a:custGeom>
            <a:avLst/>
            <a:gdLst>
              <a:gd name="T0" fmla="*/ 276 w 276"/>
              <a:gd name="T1" fmla="*/ 90 h 102"/>
              <a:gd name="T2" fmla="*/ 276 w 276"/>
              <a:gd name="T3" fmla="*/ 102 h 102"/>
              <a:gd name="T4" fmla="*/ 0 w 276"/>
              <a:gd name="T5" fmla="*/ 102 h 102"/>
              <a:gd name="T6" fmla="*/ 0 w 276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276"/>
              <a:gd name="T13" fmla="*/ 0 h 102"/>
              <a:gd name="T14" fmla="*/ 276 w 276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6" h="102">
                <a:moveTo>
                  <a:pt x="276" y="90"/>
                </a:moveTo>
                <a:lnTo>
                  <a:pt x="276" y="10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2" name="Line 92"/>
          <p:cNvSpPr>
            <a:spLocks noChangeShapeType="1"/>
          </p:cNvSpPr>
          <p:nvPr/>
        </p:nvSpPr>
        <p:spPr bwMode="auto">
          <a:xfrm>
            <a:off x="3473450" y="4505325"/>
            <a:ext cx="1588" cy="704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3" name="Line 93"/>
          <p:cNvSpPr>
            <a:spLocks noChangeShapeType="1"/>
          </p:cNvSpPr>
          <p:nvPr/>
        </p:nvSpPr>
        <p:spPr bwMode="auto">
          <a:xfrm flipH="1">
            <a:off x="3122613" y="4514850"/>
            <a:ext cx="3508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4" name="Line 94"/>
          <p:cNvSpPr>
            <a:spLocks noChangeShapeType="1"/>
          </p:cNvSpPr>
          <p:nvPr/>
        </p:nvSpPr>
        <p:spPr bwMode="auto">
          <a:xfrm>
            <a:off x="3355975" y="4575175"/>
            <a:ext cx="3175" cy="635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5" name="Line 95"/>
          <p:cNvSpPr>
            <a:spLocks noChangeShapeType="1"/>
          </p:cNvSpPr>
          <p:nvPr/>
        </p:nvSpPr>
        <p:spPr bwMode="auto">
          <a:xfrm flipH="1">
            <a:off x="3074988" y="4575175"/>
            <a:ext cx="2809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6" name="Rectangle 97"/>
          <p:cNvSpPr>
            <a:spLocks noChangeArrowheads="1"/>
          </p:cNvSpPr>
          <p:nvPr/>
        </p:nvSpPr>
        <p:spPr bwMode="auto">
          <a:xfrm>
            <a:off x="6659563" y="2971800"/>
            <a:ext cx="7350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  <a:latin typeface="Nimbus Roman No9 L"/>
              </a:rPr>
              <a:t>Quotient</a:t>
            </a:r>
          </a:p>
          <a:p>
            <a:pPr algn="ctr"/>
            <a:r>
              <a:rPr lang="en-CA" sz="1400" b="1">
                <a:solidFill>
                  <a:srgbClr val="000000"/>
                </a:solidFill>
                <a:latin typeface="Nimbus Roman No9 L"/>
              </a:rPr>
              <a:t>Setting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09627" name="Rectangle 100"/>
          <p:cNvSpPr>
            <a:spLocks noChangeArrowheads="1"/>
          </p:cNvSpPr>
          <p:nvPr/>
        </p:nvSpPr>
        <p:spPr bwMode="auto">
          <a:xfrm>
            <a:off x="1609725" y="3959225"/>
            <a:ext cx="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CA" sz="2400">
              <a:latin typeface="Times New Roman" pitchFamily="18" charset="0"/>
            </a:endParaRPr>
          </a:p>
        </p:txBody>
      </p:sp>
      <p:sp>
        <p:nvSpPr>
          <p:cNvPr id="109628" name="Rectangle 101"/>
          <p:cNvSpPr>
            <a:spLocks noChangeArrowheads="1"/>
          </p:cNvSpPr>
          <p:nvPr/>
        </p:nvSpPr>
        <p:spPr bwMode="auto">
          <a:xfrm>
            <a:off x="1482725" y="3959225"/>
            <a:ext cx="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CA" sz="2400">
              <a:latin typeface="Times New Roman" pitchFamily="18" charset="0"/>
            </a:endParaRPr>
          </a:p>
        </p:txBody>
      </p:sp>
      <p:sp>
        <p:nvSpPr>
          <p:cNvPr id="109629" name="Freeform 103"/>
          <p:cNvSpPr>
            <a:spLocks/>
          </p:cNvSpPr>
          <p:nvPr/>
        </p:nvSpPr>
        <p:spPr bwMode="auto">
          <a:xfrm>
            <a:off x="2325688" y="4462463"/>
            <a:ext cx="796925" cy="87312"/>
          </a:xfrm>
          <a:custGeom>
            <a:avLst/>
            <a:gdLst>
              <a:gd name="T0" fmla="*/ 34 w 34"/>
              <a:gd name="T1" fmla="*/ 3 h 5"/>
              <a:gd name="T2" fmla="*/ 9 w 34"/>
              <a:gd name="T3" fmla="*/ 3 h 5"/>
              <a:gd name="T4" fmla="*/ 9 w 34"/>
              <a:gd name="T5" fmla="*/ 0 h 5"/>
              <a:gd name="T6" fmla="*/ 0 w 34"/>
              <a:gd name="T7" fmla="*/ 5 h 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5"/>
              <a:gd name="T14" fmla="*/ 34 w 34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5">
                <a:moveTo>
                  <a:pt x="34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30" name="Freeform 104"/>
          <p:cNvSpPr>
            <a:spLocks/>
          </p:cNvSpPr>
          <p:nvPr/>
        </p:nvSpPr>
        <p:spPr bwMode="auto">
          <a:xfrm>
            <a:off x="1223963" y="3517900"/>
            <a:ext cx="1101725" cy="1320800"/>
          </a:xfrm>
          <a:custGeom>
            <a:avLst/>
            <a:gdLst>
              <a:gd name="T0" fmla="*/ 47 w 47"/>
              <a:gd name="T1" fmla="*/ 0 h 75"/>
              <a:gd name="T2" fmla="*/ 47 w 47"/>
              <a:gd name="T3" fmla="*/ 33 h 75"/>
              <a:gd name="T4" fmla="*/ 38 w 47"/>
              <a:gd name="T5" fmla="*/ 37 h 75"/>
              <a:gd name="T6" fmla="*/ 47 w 47"/>
              <a:gd name="T7" fmla="*/ 42 h 75"/>
              <a:gd name="T8" fmla="*/ 47 w 47"/>
              <a:gd name="T9" fmla="*/ 75 h 75"/>
              <a:gd name="T10" fmla="*/ 0 w 47"/>
              <a:gd name="T11" fmla="*/ 60 h 75"/>
              <a:gd name="T12" fmla="*/ 0 w 47"/>
              <a:gd name="T13" fmla="*/ 14 h 75"/>
              <a:gd name="T14" fmla="*/ 47 w 47"/>
              <a:gd name="T15" fmla="*/ 0 h 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"/>
              <a:gd name="T25" fmla="*/ 0 h 75"/>
              <a:gd name="T26" fmla="*/ 47 w 47"/>
              <a:gd name="T27" fmla="*/ 75 h 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" h="75">
                <a:moveTo>
                  <a:pt x="47" y="0"/>
                </a:moveTo>
                <a:lnTo>
                  <a:pt x="47" y="33"/>
                </a:lnTo>
                <a:lnTo>
                  <a:pt x="38" y="37"/>
                </a:lnTo>
                <a:lnTo>
                  <a:pt x="47" y="42"/>
                </a:lnTo>
                <a:lnTo>
                  <a:pt x="47" y="75"/>
                </a:lnTo>
                <a:lnTo>
                  <a:pt x="0" y="60"/>
                </a:lnTo>
                <a:lnTo>
                  <a:pt x="0" y="14"/>
                </a:lnTo>
                <a:lnTo>
                  <a:pt x="4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31" name="Rectangle 105"/>
          <p:cNvSpPr>
            <a:spLocks noChangeArrowheads="1"/>
          </p:cNvSpPr>
          <p:nvPr/>
        </p:nvSpPr>
        <p:spPr bwMode="auto">
          <a:xfrm>
            <a:off x="3800475" y="2862263"/>
            <a:ext cx="147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Nimbus Roman No9 L"/>
              </a:rPr>
              <a:t>A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09632" name="Oval 106"/>
          <p:cNvSpPr>
            <a:spLocks noChangeArrowheads="1"/>
          </p:cNvSpPr>
          <p:nvPr/>
        </p:nvSpPr>
        <p:spPr bwMode="auto">
          <a:xfrm>
            <a:off x="6480175" y="3419475"/>
            <a:ext cx="1978025" cy="2236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1857375" y="5181600"/>
            <a:ext cx="3114675" cy="361950"/>
            <a:chOff x="1857271" y="5181600"/>
            <a:chExt cx="3114571" cy="361836"/>
          </a:xfrm>
        </p:grpSpPr>
        <p:sp>
          <p:nvSpPr>
            <p:cNvPr id="109648" name="Line 13"/>
            <p:cNvSpPr>
              <a:spLocks noChangeShapeType="1"/>
            </p:cNvSpPr>
            <p:nvPr/>
          </p:nvSpPr>
          <p:spPr bwMode="auto">
            <a:xfrm flipV="1">
              <a:off x="4363893" y="5209454"/>
              <a:ext cx="2339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49" name="Line 14"/>
            <p:cNvSpPr>
              <a:spLocks noChangeShapeType="1"/>
            </p:cNvSpPr>
            <p:nvPr/>
          </p:nvSpPr>
          <p:spPr bwMode="auto">
            <a:xfrm flipV="1">
              <a:off x="3122274" y="5209454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50" name="Rectangle 52"/>
            <p:cNvSpPr>
              <a:spLocks noChangeArrowheads="1"/>
            </p:cNvSpPr>
            <p:nvPr/>
          </p:nvSpPr>
          <p:spPr bwMode="auto">
            <a:xfrm>
              <a:off x="4550954" y="5227032"/>
              <a:ext cx="2580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 i="1">
                  <a:solidFill>
                    <a:srgbClr val="000000"/>
                  </a:solidFill>
                  <a:latin typeface="Nimbus Roman No9 L"/>
                </a:rPr>
                <a:t>m</a:t>
              </a:r>
              <a:r>
                <a:rPr lang="en-CA" sz="1600" b="1" i="1" baseline="-25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 b="1" baseline="-25000">
                <a:latin typeface="Times New Roman" pitchFamily="18" charset="0"/>
              </a:endParaRPr>
            </a:p>
          </p:txBody>
        </p:sp>
        <p:sp>
          <p:nvSpPr>
            <p:cNvPr id="109651" name="Freeform 54"/>
            <p:cNvSpPr>
              <a:spLocks/>
            </p:cNvSpPr>
            <p:nvPr/>
          </p:nvSpPr>
          <p:spPr bwMode="auto">
            <a:xfrm>
              <a:off x="3566545" y="5350078"/>
              <a:ext cx="46765" cy="35156"/>
            </a:xfrm>
            <a:custGeom>
              <a:avLst/>
              <a:gdLst>
                <a:gd name="T0" fmla="*/ 10 w 20"/>
                <a:gd name="T1" fmla="*/ 10 h 20"/>
                <a:gd name="T2" fmla="*/ 10 w 20"/>
                <a:gd name="T3" fmla="*/ 0 h 20"/>
                <a:gd name="T4" fmla="*/ 0 w 20"/>
                <a:gd name="T5" fmla="*/ 0 h 20"/>
                <a:gd name="T6" fmla="*/ 0 w 20"/>
                <a:gd name="T7" fmla="*/ 10 h 20"/>
                <a:gd name="T8" fmla="*/ 0 w 20"/>
                <a:gd name="T9" fmla="*/ 20 h 20"/>
                <a:gd name="T10" fmla="*/ 10 w 20"/>
                <a:gd name="T11" fmla="*/ 20 h 20"/>
                <a:gd name="T12" fmla="*/ 20 w 20"/>
                <a:gd name="T13" fmla="*/ 20 h 20"/>
                <a:gd name="T14" fmla="*/ 20 w 20"/>
                <a:gd name="T15" fmla="*/ 10 h 20"/>
                <a:gd name="T16" fmla="*/ 20 w 20"/>
                <a:gd name="T17" fmla="*/ 0 h 20"/>
                <a:gd name="T18" fmla="*/ 10 w 20"/>
                <a:gd name="T19" fmla="*/ 0 h 20"/>
                <a:gd name="T20" fmla="*/ 10 w 20"/>
                <a:gd name="T21" fmla="*/ 1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52" name="Freeform 57"/>
            <p:cNvSpPr>
              <a:spLocks/>
            </p:cNvSpPr>
            <p:nvPr/>
          </p:nvSpPr>
          <p:spPr bwMode="auto">
            <a:xfrm>
              <a:off x="3730223" y="5367656"/>
              <a:ext cx="23383" cy="1757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53" name="Freeform 58"/>
            <p:cNvSpPr>
              <a:spLocks/>
            </p:cNvSpPr>
            <p:nvPr/>
          </p:nvSpPr>
          <p:spPr bwMode="auto">
            <a:xfrm>
              <a:off x="3847137" y="5350078"/>
              <a:ext cx="46765" cy="35156"/>
            </a:xfrm>
            <a:custGeom>
              <a:avLst/>
              <a:gdLst>
                <a:gd name="T0" fmla="*/ 10 w 20"/>
                <a:gd name="T1" fmla="*/ 10 h 20"/>
                <a:gd name="T2" fmla="*/ 10 w 20"/>
                <a:gd name="T3" fmla="*/ 0 h 20"/>
                <a:gd name="T4" fmla="*/ 0 w 20"/>
                <a:gd name="T5" fmla="*/ 0 h 20"/>
                <a:gd name="T6" fmla="*/ 0 w 20"/>
                <a:gd name="T7" fmla="*/ 10 h 20"/>
                <a:gd name="T8" fmla="*/ 0 w 20"/>
                <a:gd name="T9" fmla="*/ 20 h 20"/>
                <a:gd name="T10" fmla="*/ 10 w 20"/>
                <a:gd name="T11" fmla="*/ 20 h 20"/>
                <a:gd name="T12" fmla="*/ 20 w 20"/>
                <a:gd name="T13" fmla="*/ 20 h 20"/>
                <a:gd name="T14" fmla="*/ 20 w 20"/>
                <a:gd name="T15" fmla="*/ 10 h 20"/>
                <a:gd name="T16" fmla="*/ 20 w 20"/>
                <a:gd name="T17" fmla="*/ 0 h 20"/>
                <a:gd name="T18" fmla="*/ 10 w 20"/>
                <a:gd name="T19" fmla="*/ 0 h 20"/>
                <a:gd name="T20" fmla="*/ 10 w 20"/>
                <a:gd name="T21" fmla="*/ 1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54" name="Rectangle 84"/>
            <p:cNvSpPr>
              <a:spLocks noChangeArrowheads="1"/>
            </p:cNvSpPr>
            <p:nvPr/>
          </p:nvSpPr>
          <p:spPr bwMode="auto">
            <a:xfrm>
              <a:off x="2114480" y="52621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 b="1">
                <a:latin typeface="Times New Roman" pitchFamily="18" charset="0"/>
              </a:endParaRPr>
            </a:p>
          </p:txBody>
        </p:sp>
        <p:sp>
          <p:nvSpPr>
            <p:cNvPr id="109655" name="Rectangle 96"/>
            <p:cNvSpPr>
              <a:spLocks noChangeArrowheads="1"/>
            </p:cNvSpPr>
            <p:nvPr/>
          </p:nvSpPr>
          <p:spPr bwMode="auto">
            <a:xfrm>
              <a:off x="1857271" y="5181600"/>
              <a:ext cx="3114571" cy="361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9656" name="Rectangle 52"/>
            <p:cNvSpPr>
              <a:spLocks noChangeArrowheads="1"/>
            </p:cNvSpPr>
            <p:nvPr/>
          </p:nvSpPr>
          <p:spPr bwMode="auto">
            <a:xfrm>
              <a:off x="2590800" y="5240179"/>
              <a:ext cx="3863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 i="1">
                  <a:solidFill>
                    <a:srgbClr val="000000"/>
                  </a:solidFill>
                  <a:latin typeface="Nimbus Roman No9 L"/>
                </a:rPr>
                <a:t>m</a:t>
              </a:r>
              <a:r>
                <a:rPr lang="en-CA" sz="1600" b="1" i="1" baseline="-25000">
                  <a:solidFill>
                    <a:srgbClr val="000000"/>
                  </a:solidFill>
                  <a:latin typeface="Nimbus Roman No9 L"/>
                </a:rPr>
                <a:t>n-1</a:t>
              </a:r>
              <a:endParaRPr lang="en-CA" sz="1600" b="1" baseline="-25000">
                <a:latin typeface="Times New Roman" pitchFamily="18" charset="0"/>
              </a:endParaRPr>
            </a:p>
          </p:txBody>
        </p:sp>
        <p:sp>
          <p:nvSpPr>
            <p:cNvPr id="109657" name="Line 14"/>
            <p:cNvSpPr>
              <a:spLocks noChangeShapeType="1"/>
            </p:cNvSpPr>
            <p:nvPr/>
          </p:nvSpPr>
          <p:spPr bwMode="auto">
            <a:xfrm flipV="1">
              <a:off x="2436062" y="5181600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1447800" y="2362200"/>
            <a:ext cx="3114675" cy="361950"/>
            <a:chOff x="1857271" y="5181600"/>
            <a:chExt cx="3114571" cy="361836"/>
          </a:xfrm>
        </p:grpSpPr>
        <p:sp>
          <p:nvSpPr>
            <p:cNvPr id="109638" name="Line 13"/>
            <p:cNvSpPr>
              <a:spLocks noChangeShapeType="1"/>
            </p:cNvSpPr>
            <p:nvPr/>
          </p:nvSpPr>
          <p:spPr bwMode="auto">
            <a:xfrm flipV="1">
              <a:off x="4363893" y="5209454"/>
              <a:ext cx="2339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39" name="Line 14"/>
            <p:cNvSpPr>
              <a:spLocks noChangeShapeType="1"/>
            </p:cNvSpPr>
            <p:nvPr/>
          </p:nvSpPr>
          <p:spPr bwMode="auto">
            <a:xfrm flipV="1">
              <a:off x="3122274" y="5209454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40" name="Rectangle 52"/>
            <p:cNvSpPr>
              <a:spLocks noChangeArrowheads="1"/>
            </p:cNvSpPr>
            <p:nvPr/>
          </p:nvSpPr>
          <p:spPr bwMode="auto">
            <a:xfrm>
              <a:off x="4550954" y="5227032"/>
              <a:ext cx="1891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sz="1600" b="1" i="1" baseline="-25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 b="1" baseline="-25000">
                <a:latin typeface="Times New Roman" pitchFamily="18" charset="0"/>
              </a:endParaRPr>
            </a:p>
          </p:txBody>
        </p:sp>
        <p:sp>
          <p:nvSpPr>
            <p:cNvPr id="109641" name="Freeform 54"/>
            <p:cNvSpPr>
              <a:spLocks/>
            </p:cNvSpPr>
            <p:nvPr/>
          </p:nvSpPr>
          <p:spPr bwMode="auto">
            <a:xfrm>
              <a:off x="3566545" y="5350078"/>
              <a:ext cx="46765" cy="35156"/>
            </a:xfrm>
            <a:custGeom>
              <a:avLst/>
              <a:gdLst>
                <a:gd name="T0" fmla="*/ 10 w 20"/>
                <a:gd name="T1" fmla="*/ 10 h 20"/>
                <a:gd name="T2" fmla="*/ 10 w 20"/>
                <a:gd name="T3" fmla="*/ 0 h 20"/>
                <a:gd name="T4" fmla="*/ 0 w 20"/>
                <a:gd name="T5" fmla="*/ 0 h 20"/>
                <a:gd name="T6" fmla="*/ 0 w 20"/>
                <a:gd name="T7" fmla="*/ 10 h 20"/>
                <a:gd name="T8" fmla="*/ 0 w 20"/>
                <a:gd name="T9" fmla="*/ 20 h 20"/>
                <a:gd name="T10" fmla="*/ 10 w 20"/>
                <a:gd name="T11" fmla="*/ 20 h 20"/>
                <a:gd name="T12" fmla="*/ 20 w 20"/>
                <a:gd name="T13" fmla="*/ 20 h 20"/>
                <a:gd name="T14" fmla="*/ 20 w 20"/>
                <a:gd name="T15" fmla="*/ 10 h 20"/>
                <a:gd name="T16" fmla="*/ 20 w 20"/>
                <a:gd name="T17" fmla="*/ 0 h 20"/>
                <a:gd name="T18" fmla="*/ 10 w 20"/>
                <a:gd name="T19" fmla="*/ 0 h 20"/>
                <a:gd name="T20" fmla="*/ 10 w 20"/>
                <a:gd name="T21" fmla="*/ 1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42" name="Freeform 57"/>
            <p:cNvSpPr>
              <a:spLocks/>
            </p:cNvSpPr>
            <p:nvPr/>
          </p:nvSpPr>
          <p:spPr bwMode="auto">
            <a:xfrm>
              <a:off x="3730223" y="5367656"/>
              <a:ext cx="23383" cy="1757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43" name="Freeform 58"/>
            <p:cNvSpPr>
              <a:spLocks/>
            </p:cNvSpPr>
            <p:nvPr/>
          </p:nvSpPr>
          <p:spPr bwMode="auto">
            <a:xfrm>
              <a:off x="3847137" y="5350078"/>
              <a:ext cx="46765" cy="35156"/>
            </a:xfrm>
            <a:custGeom>
              <a:avLst/>
              <a:gdLst>
                <a:gd name="T0" fmla="*/ 10 w 20"/>
                <a:gd name="T1" fmla="*/ 10 h 20"/>
                <a:gd name="T2" fmla="*/ 10 w 20"/>
                <a:gd name="T3" fmla="*/ 0 h 20"/>
                <a:gd name="T4" fmla="*/ 0 w 20"/>
                <a:gd name="T5" fmla="*/ 0 h 20"/>
                <a:gd name="T6" fmla="*/ 0 w 20"/>
                <a:gd name="T7" fmla="*/ 10 h 20"/>
                <a:gd name="T8" fmla="*/ 0 w 20"/>
                <a:gd name="T9" fmla="*/ 20 h 20"/>
                <a:gd name="T10" fmla="*/ 10 w 20"/>
                <a:gd name="T11" fmla="*/ 20 h 20"/>
                <a:gd name="T12" fmla="*/ 20 w 20"/>
                <a:gd name="T13" fmla="*/ 20 h 20"/>
                <a:gd name="T14" fmla="*/ 20 w 20"/>
                <a:gd name="T15" fmla="*/ 10 h 20"/>
                <a:gd name="T16" fmla="*/ 20 w 20"/>
                <a:gd name="T17" fmla="*/ 0 h 20"/>
                <a:gd name="T18" fmla="*/ 10 w 20"/>
                <a:gd name="T19" fmla="*/ 0 h 20"/>
                <a:gd name="T20" fmla="*/ 10 w 20"/>
                <a:gd name="T21" fmla="*/ 10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44" name="Rectangle 84"/>
            <p:cNvSpPr>
              <a:spLocks noChangeArrowheads="1"/>
            </p:cNvSpPr>
            <p:nvPr/>
          </p:nvSpPr>
          <p:spPr bwMode="auto">
            <a:xfrm>
              <a:off x="2114480" y="5262188"/>
              <a:ext cx="197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sz="1600" b="1" i="1" baseline="-25000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1600" b="1">
                <a:latin typeface="Times New Roman" pitchFamily="18" charset="0"/>
              </a:endParaRPr>
            </a:p>
          </p:txBody>
        </p:sp>
        <p:sp>
          <p:nvSpPr>
            <p:cNvPr id="109645" name="Rectangle 96"/>
            <p:cNvSpPr>
              <a:spLocks noChangeArrowheads="1"/>
            </p:cNvSpPr>
            <p:nvPr/>
          </p:nvSpPr>
          <p:spPr bwMode="auto">
            <a:xfrm>
              <a:off x="1857271" y="5181600"/>
              <a:ext cx="3114571" cy="361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mbria" pitchFamily="18" charset="0"/>
              </a:endParaRPr>
            </a:p>
          </p:txBody>
        </p:sp>
        <p:sp>
          <p:nvSpPr>
            <p:cNvPr id="109646" name="Rectangle 52"/>
            <p:cNvSpPr>
              <a:spLocks noChangeArrowheads="1"/>
            </p:cNvSpPr>
            <p:nvPr/>
          </p:nvSpPr>
          <p:spPr bwMode="auto">
            <a:xfrm>
              <a:off x="2590800" y="5240179"/>
              <a:ext cx="31739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sz="1600" b="1" i="1" baseline="-25000">
                  <a:solidFill>
                    <a:srgbClr val="000000"/>
                  </a:solidFill>
                  <a:latin typeface="Nimbus Roman No9 L"/>
                </a:rPr>
                <a:t>n-1</a:t>
              </a:r>
              <a:endParaRPr lang="en-CA" sz="1600" b="1" baseline="-25000">
                <a:latin typeface="Times New Roman" pitchFamily="18" charset="0"/>
              </a:endParaRPr>
            </a:p>
          </p:txBody>
        </p:sp>
        <p:sp>
          <p:nvSpPr>
            <p:cNvPr id="109647" name="Line 14"/>
            <p:cNvSpPr>
              <a:spLocks noChangeShapeType="1"/>
            </p:cNvSpPr>
            <p:nvPr/>
          </p:nvSpPr>
          <p:spPr bwMode="auto">
            <a:xfrm flipV="1">
              <a:off x="2436062" y="5181600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5" name="Straight Connector 124"/>
          <p:cNvCxnSpPr>
            <a:stCxn id="109621" idx="2"/>
          </p:cNvCxnSpPr>
          <p:nvPr/>
        </p:nvCxnSpPr>
        <p:spPr>
          <a:xfrm flipH="1" flipV="1">
            <a:off x="990600" y="3124200"/>
            <a:ext cx="22225" cy="1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90600" y="31242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1562101" y="29337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Restoring Division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Shift A and Q left one binary position</a:t>
            </a:r>
          </a:p>
          <a:p>
            <a:r>
              <a:rPr lang="en-US" altLang="zh-CN" smtClean="0">
                <a:ea typeface="SimSun" pitchFamily="2" charset="-122"/>
              </a:rPr>
              <a:t>Subtract M from A, and place the answer back in A</a:t>
            </a:r>
          </a:p>
          <a:p>
            <a:r>
              <a:rPr lang="en-US" altLang="zh-CN" smtClean="0">
                <a:ea typeface="SimSun" pitchFamily="2" charset="-122"/>
              </a:rPr>
              <a:t>If the sign of A is 1, set q</a:t>
            </a:r>
            <a:r>
              <a:rPr lang="en-US" altLang="zh-CN" baseline="-25000" smtClean="0">
                <a:ea typeface="SimSun" pitchFamily="2" charset="-122"/>
              </a:rPr>
              <a:t>0</a:t>
            </a:r>
            <a:r>
              <a:rPr lang="en-US" altLang="zh-CN" smtClean="0">
                <a:ea typeface="SimSun" pitchFamily="2" charset="-122"/>
              </a:rPr>
              <a:t> to 0 and add M back to A (restore A); otherwise, set q</a:t>
            </a:r>
            <a:r>
              <a:rPr lang="en-US" altLang="zh-CN" baseline="-25000" smtClean="0">
                <a:ea typeface="SimSun" pitchFamily="2" charset="-122"/>
              </a:rPr>
              <a:t>0</a:t>
            </a:r>
            <a:r>
              <a:rPr lang="en-US" altLang="zh-CN" smtClean="0">
                <a:ea typeface="SimSun" pitchFamily="2" charset="-122"/>
              </a:rPr>
              <a:t> to 1</a:t>
            </a:r>
          </a:p>
          <a:p>
            <a:r>
              <a:rPr lang="en-US" altLang="zh-CN" smtClean="0">
                <a:ea typeface="SimSun" pitchFamily="2" charset="-122"/>
              </a:rPr>
              <a:t>Repeat these steps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Examples</a:t>
            </a:r>
          </a:p>
        </p:txBody>
      </p:sp>
      <p:sp>
        <p:nvSpPr>
          <p:cNvPr id="113666" name="Rectangle 3"/>
          <p:cNvSpPr>
            <a:spLocks noChangeArrowheads="1"/>
          </p:cNvSpPr>
          <p:nvPr/>
        </p:nvSpPr>
        <p:spPr bwMode="auto">
          <a:xfrm>
            <a:off x="4759325" y="39370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4562475" y="39370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68" name="Rectangle 5"/>
          <p:cNvSpPr>
            <a:spLocks noChangeArrowheads="1"/>
          </p:cNvSpPr>
          <p:nvPr/>
        </p:nvSpPr>
        <p:spPr bwMode="auto">
          <a:xfrm>
            <a:off x="4367213" y="39370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69" name="Rectangle 6"/>
          <p:cNvSpPr>
            <a:spLocks noChangeArrowheads="1"/>
          </p:cNvSpPr>
          <p:nvPr/>
        </p:nvSpPr>
        <p:spPr bwMode="auto">
          <a:xfrm>
            <a:off x="4154488" y="39370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70" name="Rectangle 7"/>
          <p:cNvSpPr>
            <a:spLocks noChangeArrowheads="1"/>
          </p:cNvSpPr>
          <p:nvPr/>
        </p:nvSpPr>
        <p:spPr bwMode="auto">
          <a:xfrm>
            <a:off x="3959225" y="39370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71" name="Line 8"/>
          <p:cNvSpPr>
            <a:spLocks noChangeShapeType="1"/>
          </p:cNvSpPr>
          <p:nvPr/>
        </p:nvSpPr>
        <p:spPr bwMode="auto">
          <a:xfrm flipH="1">
            <a:off x="3943350" y="4132263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2" name="Rectangle 12"/>
          <p:cNvSpPr>
            <a:spLocks noChangeArrowheads="1"/>
          </p:cNvSpPr>
          <p:nvPr/>
        </p:nvSpPr>
        <p:spPr bwMode="auto">
          <a:xfrm>
            <a:off x="3748088" y="6562725"/>
            <a:ext cx="30543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300">
                <a:solidFill>
                  <a:srgbClr val="000000"/>
                </a:solidFill>
                <a:latin typeface="Nimbus Roman No9 L"/>
              </a:rPr>
              <a:t>Figure 6.22.</a:t>
            </a:r>
            <a:r>
              <a:rPr lang="en-US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</a:t>
            </a:r>
            <a:r>
              <a:rPr lang="en-CA" sz="1300">
                <a:solidFill>
                  <a:srgbClr val="000000"/>
                </a:solidFill>
                <a:latin typeface="Nimbus Roman No9 L"/>
              </a:rPr>
              <a:t>A restoring-division example.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113673" name="Freeform 13"/>
          <p:cNvSpPr>
            <a:spLocks/>
          </p:cNvSpPr>
          <p:nvPr/>
        </p:nvSpPr>
        <p:spPr bwMode="auto">
          <a:xfrm>
            <a:off x="5851525" y="2436813"/>
            <a:ext cx="33338" cy="80962"/>
          </a:xfrm>
          <a:custGeom>
            <a:avLst/>
            <a:gdLst>
              <a:gd name="T0" fmla="*/ 0 w 2"/>
              <a:gd name="T1" fmla="*/ 0 h 5"/>
              <a:gd name="T2" fmla="*/ 1 w 2"/>
              <a:gd name="T3" fmla="*/ 5 h 5"/>
              <a:gd name="T4" fmla="*/ 2 w 2"/>
              <a:gd name="T5" fmla="*/ 0 h 5"/>
              <a:gd name="T6" fmla="*/ 1 w 2"/>
              <a:gd name="T7" fmla="*/ 0 h 5"/>
              <a:gd name="T8" fmla="*/ 0 w 2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5"/>
              <a:gd name="T17" fmla="*/ 2 w 2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5">
                <a:moveTo>
                  <a:pt x="0" y="0"/>
                </a:moveTo>
                <a:lnTo>
                  <a:pt x="1" y="5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4" name="Freeform 14"/>
          <p:cNvSpPr>
            <a:spLocks/>
          </p:cNvSpPr>
          <p:nvPr/>
        </p:nvSpPr>
        <p:spPr bwMode="auto">
          <a:xfrm>
            <a:off x="5851525" y="2436813"/>
            <a:ext cx="33338" cy="80962"/>
          </a:xfrm>
          <a:custGeom>
            <a:avLst/>
            <a:gdLst>
              <a:gd name="T0" fmla="*/ 0 w 21"/>
              <a:gd name="T1" fmla="*/ 0 h 51"/>
              <a:gd name="T2" fmla="*/ 10 w 21"/>
              <a:gd name="T3" fmla="*/ 51 h 51"/>
              <a:gd name="T4" fmla="*/ 21 w 21"/>
              <a:gd name="T5" fmla="*/ 0 h 51"/>
              <a:gd name="T6" fmla="*/ 10 w 21"/>
              <a:gd name="T7" fmla="*/ 0 h 51"/>
              <a:gd name="T8" fmla="*/ 0 w 21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1"/>
              <a:gd name="T17" fmla="*/ 21 w 21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1">
                <a:moveTo>
                  <a:pt x="0" y="0"/>
                </a:moveTo>
                <a:lnTo>
                  <a:pt x="10" y="5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Freeform 15"/>
          <p:cNvSpPr>
            <a:spLocks/>
          </p:cNvSpPr>
          <p:nvPr/>
        </p:nvSpPr>
        <p:spPr bwMode="auto">
          <a:xfrm>
            <a:off x="4073525" y="2289175"/>
            <a:ext cx="1793875" cy="147638"/>
          </a:xfrm>
          <a:custGeom>
            <a:avLst/>
            <a:gdLst>
              <a:gd name="T0" fmla="*/ 110 w 110"/>
              <a:gd name="T1" fmla="*/ 9 h 9"/>
              <a:gd name="T2" fmla="*/ 110 w 110"/>
              <a:gd name="T3" fmla="*/ 8 h 9"/>
              <a:gd name="T4" fmla="*/ 110 w 110"/>
              <a:gd name="T5" fmla="*/ 2 h 9"/>
              <a:gd name="T6" fmla="*/ 105 w 110"/>
              <a:gd name="T7" fmla="*/ 2 h 9"/>
              <a:gd name="T8" fmla="*/ 7 w 110"/>
              <a:gd name="T9" fmla="*/ 2 h 9"/>
              <a:gd name="T10" fmla="*/ 1 w 110"/>
              <a:gd name="T11" fmla="*/ 2 h 9"/>
              <a:gd name="T12" fmla="*/ 0 w 110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"/>
              <a:gd name="T22" fmla="*/ 0 h 9"/>
              <a:gd name="T23" fmla="*/ 110 w 110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" h="9">
                <a:moveTo>
                  <a:pt x="110" y="9"/>
                </a:moveTo>
                <a:lnTo>
                  <a:pt x="110" y="8"/>
                </a:lnTo>
                <a:lnTo>
                  <a:pt x="110" y="2"/>
                </a:lnTo>
                <a:lnTo>
                  <a:pt x="105" y="2"/>
                </a:lnTo>
                <a:lnTo>
                  <a:pt x="7" y="2"/>
                </a:lnTo>
                <a:lnTo>
                  <a:pt x="1" y="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Rectangle 16"/>
          <p:cNvSpPr>
            <a:spLocks noChangeArrowheads="1"/>
          </p:cNvSpPr>
          <p:nvPr/>
        </p:nvSpPr>
        <p:spPr bwMode="auto">
          <a:xfrm>
            <a:off x="3959225" y="3154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77" name="Rectangle 17"/>
          <p:cNvSpPr>
            <a:spLocks noChangeArrowheads="1"/>
          </p:cNvSpPr>
          <p:nvPr/>
        </p:nvSpPr>
        <p:spPr bwMode="auto">
          <a:xfrm>
            <a:off x="4154488" y="3154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78" name="Rectangle 18"/>
          <p:cNvSpPr>
            <a:spLocks noChangeArrowheads="1"/>
          </p:cNvSpPr>
          <p:nvPr/>
        </p:nvSpPr>
        <p:spPr bwMode="auto">
          <a:xfrm>
            <a:off x="4367213" y="3154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79" name="Rectangle 19"/>
          <p:cNvSpPr>
            <a:spLocks noChangeArrowheads="1"/>
          </p:cNvSpPr>
          <p:nvPr/>
        </p:nvSpPr>
        <p:spPr bwMode="auto">
          <a:xfrm>
            <a:off x="4562475" y="3154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0" name="Rectangle 20"/>
          <p:cNvSpPr>
            <a:spLocks noChangeArrowheads="1"/>
          </p:cNvSpPr>
          <p:nvPr/>
        </p:nvSpPr>
        <p:spPr bwMode="auto">
          <a:xfrm>
            <a:off x="4759325" y="3154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1" name="Rectangle 21"/>
          <p:cNvSpPr>
            <a:spLocks noChangeArrowheads="1"/>
          </p:cNvSpPr>
          <p:nvPr/>
        </p:nvSpPr>
        <p:spPr bwMode="auto">
          <a:xfrm>
            <a:off x="4759325" y="21272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2" name="Rectangle 22"/>
          <p:cNvSpPr>
            <a:spLocks noChangeArrowheads="1"/>
          </p:cNvSpPr>
          <p:nvPr/>
        </p:nvSpPr>
        <p:spPr bwMode="auto">
          <a:xfrm>
            <a:off x="4562475" y="21272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3" name="Rectangle 23"/>
          <p:cNvSpPr>
            <a:spLocks noChangeArrowheads="1"/>
          </p:cNvSpPr>
          <p:nvPr/>
        </p:nvSpPr>
        <p:spPr bwMode="auto">
          <a:xfrm>
            <a:off x="4367213" y="21272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4" name="Rectangle 24"/>
          <p:cNvSpPr>
            <a:spLocks noChangeArrowheads="1"/>
          </p:cNvSpPr>
          <p:nvPr/>
        </p:nvSpPr>
        <p:spPr bwMode="auto">
          <a:xfrm>
            <a:off x="4154488" y="21272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5" name="Rectangle 25"/>
          <p:cNvSpPr>
            <a:spLocks noChangeArrowheads="1"/>
          </p:cNvSpPr>
          <p:nvPr/>
        </p:nvSpPr>
        <p:spPr bwMode="auto">
          <a:xfrm>
            <a:off x="3959225" y="21272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86" name="Freeform 26"/>
          <p:cNvSpPr>
            <a:spLocks/>
          </p:cNvSpPr>
          <p:nvPr/>
        </p:nvSpPr>
        <p:spPr bwMode="auto">
          <a:xfrm>
            <a:off x="3894138" y="2125663"/>
            <a:ext cx="195262" cy="196850"/>
          </a:xfrm>
          <a:custGeom>
            <a:avLst/>
            <a:gdLst>
              <a:gd name="T0" fmla="*/ 6 w 12"/>
              <a:gd name="T1" fmla="*/ 0 h 12"/>
              <a:gd name="T2" fmla="*/ 4 w 12"/>
              <a:gd name="T3" fmla="*/ 0 h 12"/>
              <a:gd name="T4" fmla="*/ 2 w 12"/>
              <a:gd name="T5" fmla="*/ 2 h 12"/>
              <a:gd name="T6" fmla="*/ 0 w 12"/>
              <a:gd name="T7" fmla="*/ 4 h 12"/>
              <a:gd name="T8" fmla="*/ 0 w 12"/>
              <a:gd name="T9" fmla="*/ 6 h 12"/>
              <a:gd name="T10" fmla="*/ 0 w 12"/>
              <a:gd name="T11" fmla="*/ 8 h 12"/>
              <a:gd name="T12" fmla="*/ 2 w 12"/>
              <a:gd name="T13" fmla="*/ 10 h 12"/>
              <a:gd name="T14" fmla="*/ 4 w 12"/>
              <a:gd name="T15" fmla="*/ 12 h 12"/>
              <a:gd name="T16" fmla="*/ 6 w 12"/>
              <a:gd name="T17" fmla="*/ 12 h 12"/>
              <a:gd name="T18" fmla="*/ 8 w 12"/>
              <a:gd name="T19" fmla="*/ 12 h 12"/>
              <a:gd name="T20" fmla="*/ 10 w 12"/>
              <a:gd name="T21" fmla="*/ 10 h 12"/>
              <a:gd name="T22" fmla="*/ 12 w 12"/>
              <a:gd name="T23" fmla="*/ 8 h 12"/>
              <a:gd name="T24" fmla="*/ 12 w 12"/>
              <a:gd name="T25" fmla="*/ 6 h 12"/>
              <a:gd name="T26" fmla="*/ 12 w 12"/>
              <a:gd name="T27" fmla="*/ 4 h 12"/>
              <a:gd name="T28" fmla="*/ 10 w 12"/>
              <a:gd name="T29" fmla="*/ 2 h 12"/>
              <a:gd name="T30" fmla="*/ 8 w 12"/>
              <a:gd name="T31" fmla="*/ 0 h 12"/>
              <a:gd name="T32" fmla="*/ 6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7" name="Freeform 27"/>
          <p:cNvSpPr>
            <a:spLocks/>
          </p:cNvSpPr>
          <p:nvPr/>
        </p:nvSpPr>
        <p:spPr bwMode="auto">
          <a:xfrm>
            <a:off x="3910013" y="4165600"/>
            <a:ext cx="196850" cy="195263"/>
          </a:xfrm>
          <a:custGeom>
            <a:avLst/>
            <a:gdLst>
              <a:gd name="T0" fmla="*/ 6 w 12"/>
              <a:gd name="T1" fmla="*/ 0 h 12"/>
              <a:gd name="T2" fmla="*/ 4 w 12"/>
              <a:gd name="T3" fmla="*/ 0 h 12"/>
              <a:gd name="T4" fmla="*/ 2 w 12"/>
              <a:gd name="T5" fmla="*/ 2 h 12"/>
              <a:gd name="T6" fmla="*/ 0 w 12"/>
              <a:gd name="T7" fmla="*/ 4 h 12"/>
              <a:gd name="T8" fmla="*/ 0 w 12"/>
              <a:gd name="T9" fmla="*/ 6 h 12"/>
              <a:gd name="T10" fmla="*/ 0 w 12"/>
              <a:gd name="T11" fmla="*/ 8 h 12"/>
              <a:gd name="T12" fmla="*/ 2 w 12"/>
              <a:gd name="T13" fmla="*/ 10 h 12"/>
              <a:gd name="T14" fmla="*/ 4 w 12"/>
              <a:gd name="T15" fmla="*/ 12 h 12"/>
              <a:gd name="T16" fmla="*/ 6 w 12"/>
              <a:gd name="T17" fmla="*/ 12 h 12"/>
              <a:gd name="T18" fmla="*/ 8 w 12"/>
              <a:gd name="T19" fmla="*/ 12 h 12"/>
              <a:gd name="T20" fmla="*/ 10 w 12"/>
              <a:gd name="T21" fmla="*/ 10 h 12"/>
              <a:gd name="T22" fmla="*/ 12 w 12"/>
              <a:gd name="T23" fmla="*/ 8 h 12"/>
              <a:gd name="T24" fmla="*/ 12 w 12"/>
              <a:gd name="T25" fmla="*/ 6 h 12"/>
              <a:gd name="T26" fmla="*/ 12 w 12"/>
              <a:gd name="T27" fmla="*/ 4 h 12"/>
              <a:gd name="T28" fmla="*/ 10 w 12"/>
              <a:gd name="T29" fmla="*/ 2 h 12"/>
              <a:gd name="T30" fmla="*/ 8 w 12"/>
              <a:gd name="T31" fmla="*/ 0 h 12"/>
              <a:gd name="T32" fmla="*/ 6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8" name="Freeform 28"/>
          <p:cNvSpPr>
            <a:spLocks/>
          </p:cNvSpPr>
          <p:nvPr/>
        </p:nvSpPr>
        <p:spPr bwMode="auto">
          <a:xfrm>
            <a:off x="5851525" y="4491038"/>
            <a:ext cx="33338" cy="65087"/>
          </a:xfrm>
          <a:custGeom>
            <a:avLst/>
            <a:gdLst>
              <a:gd name="T0" fmla="*/ 0 w 2"/>
              <a:gd name="T1" fmla="*/ 0 h 4"/>
              <a:gd name="T2" fmla="*/ 1 w 2"/>
              <a:gd name="T3" fmla="*/ 4 h 4"/>
              <a:gd name="T4" fmla="*/ 2 w 2"/>
              <a:gd name="T5" fmla="*/ 0 h 4"/>
              <a:gd name="T6" fmla="*/ 1 w 2"/>
              <a:gd name="T7" fmla="*/ 0 h 4"/>
              <a:gd name="T8" fmla="*/ 0 w 2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0" y="0"/>
                </a:moveTo>
                <a:lnTo>
                  <a:pt x="1" y="4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89" name="Freeform 29"/>
          <p:cNvSpPr>
            <a:spLocks/>
          </p:cNvSpPr>
          <p:nvPr/>
        </p:nvSpPr>
        <p:spPr bwMode="auto">
          <a:xfrm>
            <a:off x="5851525" y="4491038"/>
            <a:ext cx="33338" cy="65087"/>
          </a:xfrm>
          <a:custGeom>
            <a:avLst/>
            <a:gdLst>
              <a:gd name="T0" fmla="*/ 0 w 21"/>
              <a:gd name="T1" fmla="*/ 0 h 41"/>
              <a:gd name="T2" fmla="*/ 10 w 21"/>
              <a:gd name="T3" fmla="*/ 41 h 41"/>
              <a:gd name="T4" fmla="*/ 21 w 21"/>
              <a:gd name="T5" fmla="*/ 0 h 41"/>
              <a:gd name="T6" fmla="*/ 10 w 21"/>
              <a:gd name="T7" fmla="*/ 0 h 41"/>
              <a:gd name="T8" fmla="*/ 0 w 21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1"/>
              <a:gd name="T17" fmla="*/ 21 w 2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1">
                <a:moveTo>
                  <a:pt x="0" y="0"/>
                </a:moveTo>
                <a:lnTo>
                  <a:pt x="10" y="4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0" name="Freeform 30"/>
          <p:cNvSpPr>
            <a:spLocks/>
          </p:cNvSpPr>
          <p:nvPr/>
        </p:nvSpPr>
        <p:spPr bwMode="auto">
          <a:xfrm>
            <a:off x="4057650" y="4360863"/>
            <a:ext cx="1809750" cy="130175"/>
          </a:xfrm>
          <a:custGeom>
            <a:avLst/>
            <a:gdLst>
              <a:gd name="T0" fmla="*/ 111 w 111"/>
              <a:gd name="T1" fmla="*/ 8 h 8"/>
              <a:gd name="T2" fmla="*/ 111 w 111"/>
              <a:gd name="T3" fmla="*/ 7 h 8"/>
              <a:gd name="T4" fmla="*/ 111 w 111"/>
              <a:gd name="T5" fmla="*/ 1 h 8"/>
              <a:gd name="T6" fmla="*/ 105 w 111"/>
              <a:gd name="T7" fmla="*/ 1 h 8"/>
              <a:gd name="T8" fmla="*/ 7 w 111"/>
              <a:gd name="T9" fmla="*/ 1 h 8"/>
              <a:gd name="T10" fmla="*/ 1 w 111"/>
              <a:gd name="T11" fmla="*/ 1 h 8"/>
              <a:gd name="T12" fmla="*/ 0 w 111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"/>
              <a:gd name="T22" fmla="*/ 0 h 8"/>
              <a:gd name="T23" fmla="*/ 111 w 11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" h="8">
                <a:moveTo>
                  <a:pt x="111" y="8"/>
                </a:moveTo>
                <a:lnTo>
                  <a:pt x="111" y="7"/>
                </a:lnTo>
                <a:lnTo>
                  <a:pt x="111" y="1"/>
                </a:lnTo>
                <a:lnTo>
                  <a:pt x="105" y="1"/>
                </a:lnTo>
                <a:lnTo>
                  <a:pt x="7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1" name="Freeform 31"/>
          <p:cNvSpPr>
            <a:spLocks/>
          </p:cNvSpPr>
          <p:nvPr/>
        </p:nvSpPr>
        <p:spPr bwMode="auto">
          <a:xfrm>
            <a:off x="3894138" y="3154363"/>
            <a:ext cx="195262" cy="195262"/>
          </a:xfrm>
          <a:custGeom>
            <a:avLst/>
            <a:gdLst>
              <a:gd name="T0" fmla="*/ 6 w 12"/>
              <a:gd name="T1" fmla="*/ 0 h 12"/>
              <a:gd name="T2" fmla="*/ 4 w 12"/>
              <a:gd name="T3" fmla="*/ 0 h 12"/>
              <a:gd name="T4" fmla="*/ 2 w 12"/>
              <a:gd name="T5" fmla="*/ 2 h 12"/>
              <a:gd name="T6" fmla="*/ 0 w 12"/>
              <a:gd name="T7" fmla="*/ 4 h 12"/>
              <a:gd name="T8" fmla="*/ 0 w 12"/>
              <a:gd name="T9" fmla="*/ 6 h 12"/>
              <a:gd name="T10" fmla="*/ 0 w 12"/>
              <a:gd name="T11" fmla="*/ 8 h 12"/>
              <a:gd name="T12" fmla="*/ 2 w 12"/>
              <a:gd name="T13" fmla="*/ 10 h 12"/>
              <a:gd name="T14" fmla="*/ 4 w 12"/>
              <a:gd name="T15" fmla="*/ 12 h 12"/>
              <a:gd name="T16" fmla="*/ 6 w 12"/>
              <a:gd name="T17" fmla="*/ 12 h 12"/>
              <a:gd name="T18" fmla="*/ 8 w 12"/>
              <a:gd name="T19" fmla="*/ 12 h 12"/>
              <a:gd name="T20" fmla="*/ 10 w 12"/>
              <a:gd name="T21" fmla="*/ 10 h 12"/>
              <a:gd name="T22" fmla="*/ 12 w 12"/>
              <a:gd name="T23" fmla="*/ 8 h 12"/>
              <a:gd name="T24" fmla="*/ 12 w 12"/>
              <a:gd name="T25" fmla="*/ 6 h 12"/>
              <a:gd name="T26" fmla="*/ 12 w 12"/>
              <a:gd name="T27" fmla="*/ 4 h 12"/>
              <a:gd name="T28" fmla="*/ 10 w 12"/>
              <a:gd name="T29" fmla="*/ 2 h 12"/>
              <a:gd name="T30" fmla="*/ 8 w 12"/>
              <a:gd name="T31" fmla="*/ 0 h 12"/>
              <a:gd name="T32" fmla="*/ 6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2" name="Freeform 32"/>
          <p:cNvSpPr>
            <a:spLocks/>
          </p:cNvSpPr>
          <p:nvPr/>
        </p:nvSpPr>
        <p:spPr bwMode="auto">
          <a:xfrm>
            <a:off x="5851525" y="3479800"/>
            <a:ext cx="33338" cy="49213"/>
          </a:xfrm>
          <a:custGeom>
            <a:avLst/>
            <a:gdLst>
              <a:gd name="T0" fmla="*/ 0 w 2"/>
              <a:gd name="T1" fmla="*/ 0 h 3"/>
              <a:gd name="T2" fmla="*/ 1 w 2"/>
              <a:gd name="T3" fmla="*/ 3 h 3"/>
              <a:gd name="T4" fmla="*/ 2 w 2"/>
              <a:gd name="T5" fmla="*/ 0 h 3"/>
              <a:gd name="T6" fmla="*/ 1 w 2"/>
              <a:gd name="T7" fmla="*/ 0 h 3"/>
              <a:gd name="T8" fmla="*/ 0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3" name="Freeform 33"/>
          <p:cNvSpPr>
            <a:spLocks/>
          </p:cNvSpPr>
          <p:nvPr/>
        </p:nvSpPr>
        <p:spPr bwMode="auto">
          <a:xfrm>
            <a:off x="5851525" y="3479800"/>
            <a:ext cx="33338" cy="49213"/>
          </a:xfrm>
          <a:custGeom>
            <a:avLst/>
            <a:gdLst>
              <a:gd name="T0" fmla="*/ 0 w 21"/>
              <a:gd name="T1" fmla="*/ 0 h 31"/>
              <a:gd name="T2" fmla="*/ 10 w 21"/>
              <a:gd name="T3" fmla="*/ 31 h 31"/>
              <a:gd name="T4" fmla="*/ 21 w 21"/>
              <a:gd name="T5" fmla="*/ 0 h 31"/>
              <a:gd name="T6" fmla="*/ 10 w 21"/>
              <a:gd name="T7" fmla="*/ 0 h 31"/>
              <a:gd name="T8" fmla="*/ 0 w 21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31"/>
              <a:gd name="T17" fmla="*/ 21 w 2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31">
                <a:moveTo>
                  <a:pt x="0" y="0"/>
                </a:moveTo>
                <a:lnTo>
                  <a:pt x="10" y="3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4" name="Freeform 34"/>
          <p:cNvSpPr>
            <a:spLocks/>
          </p:cNvSpPr>
          <p:nvPr/>
        </p:nvSpPr>
        <p:spPr bwMode="auto">
          <a:xfrm>
            <a:off x="4057650" y="3333750"/>
            <a:ext cx="1809750" cy="130175"/>
          </a:xfrm>
          <a:custGeom>
            <a:avLst/>
            <a:gdLst>
              <a:gd name="T0" fmla="*/ 111 w 111"/>
              <a:gd name="T1" fmla="*/ 8 h 8"/>
              <a:gd name="T2" fmla="*/ 111 w 111"/>
              <a:gd name="T3" fmla="*/ 7 h 8"/>
              <a:gd name="T4" fmla="*/ 111 w 111"/>
              <a:gd name="T5" fmla="*/ 1 h 8"/>
              <a:gd name="T6" fmla="*/ 105 w 111"/>
              <a:gd name="T7" fmla="*/ 1 h 8"/>
              <a:gd name="T8" fmla="*/ 7 w 111"/>
              <a:gd name="T9" fmla="*/ 1 h 8"/>
              <a:gd name="T10" fmla="*/ 1 w 111"/>
              <a:gd name="T11" fmla="*/ 1 h 8"/>
              <a:gd name="T12" fmla="*/ 0 w 111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"/>
              <a:gd name="T22" fmla="*/ 0 h 8"/>
              <a:gd name="T23" fmla="*/ 111 w 11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" h="8">
                <a:moveTo>
                  <a:pt x="111" y="8"/>
                </a:moveTo>
                <a:lnTo>
                  <a:pt x="111" y="7"/>
                </a:lnTo>
                <a:lnTo>
                  <a:pt x="111" y="1"/>
                </a:lnTo>
                <a:lnTo>
                  <a:pt x="105" y="1"/>
                </a:lnTo>
                <a:lnTo>
                  <a:pt x="7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95" name="Rectangle 35"/>
          <p:cNvSpPr>
            <a:spLocks noChangeArrowheads="1"/>
          </p:cNvSpPr>
          <p:nvPr/>
        </p:nvSpPr>
        <p:spPr bwMode="auto">
          <a:xfrm>
            <a:off x="5835650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96" name="Rectangle 36"/>
          <p:cNvSpPr>
            <a:spLocks noChangeArrowheads="1"/>
          </p:cNvSpPr>
          <p:nvPr/>
        </p:nvSpPr>
        <p:spPr bwMode="auto">
          <a:xfrm>
            <a:off x="5835650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97" name="Rectangle 37"/>
          <p:cNvSpPr>
            <a:spLocks noChangeArrowheads="1"/>
          </p:cNvSpPr>
          <p:nvPr/>
        </p:nvSpPr>
        <p:spPr bwMode="auto">
          <a:xfrm>
            <a:off x="5851525" y="53895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98" name="Rectangle 38"/>
          <p:cNvSpPr>
            <a:spLocks noChangeArrowheads="1"/>
          </p:cNvSpPr>
          <p:nvPr/>
        </p:nvSpPr>
        <p:spPr bwMode="auto">
          <a:xfrm>
            <a:off x="5835650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699" name="Rectangle 39"/>
          <p:cNvSpPr>
            <a:spLocks noChangeArrowheads="1"/>
          </p:cNvSpPr>
          <p:nvPr/>
        </p:nvSpPr>
        <p:spPr bwMode="auto">
          <a:xfrm>
            <a:off x="5835650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0" name="Rectangle 40"/>
          <p:cNvSpPr>
            <a:spLocks noChangeArrowheads="1"/>
          </p:cNvSpPr>
          <p:nvPr/>
        </p:nvSpPr>
        <p:spPr bwMode="auto">
          <a:xfrm>
            <a:off x="5443538" y="374173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1" name="Rectangle 41"/>
          <p:cNvSpPr>
            <a:spLocks noChangeArrowheads="1"/>
          </p:cNvSpPr>
          <p:nvPr/>
        </p:nvSpPr>
        <p:spPr bwMode="auto">
          <a:xfrm>
            <a:off x="5443538" y="35464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2" name="Rectangle 42"/>
          <p:cNvSpPr>
            <a:spLocks noChangeArrowheads="1"/>
          </p:cNvSpPr>
          <p:nvPr/>
        </p:nvSpPr>
        <p:spPr bwMode="auto">
          <a:xfrm>
            <a:off x="5443538" y="16875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3" name="Rectangle 43"/>
          <p:cNvSpPr>
            <a:spLocks noChangeArrowheads="1"/>
          </p:cNvSpPr>
          <p:nvPr/>
        </p:nvSpPr>
        <p:spPr bwMode="auto">
          <a:xfrm>
            <a:off x="5443538" y="12954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4" name="Rectangle 44"/>
          <p:cNvSpPr>
            <a:spLocks noChangeArrowheads="1"/>
          </p:cNvSpPr>
          <p:nvPr/>
        </p:nvSpPr>
        <p:spPr bwMode="auto">
          <a:xfrm>
            <a:off x="5443538" y="271462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5" name="Rectangle 45"/>
          <p:cNvSpPr>
            <a:spLocks noChangeArrowheads="1"/>
          </p:cNvSpPr>
          <p:nvPr/>
        </p:nvSpPr>
        <p:spPr bwMode="auto">
          <a:xfrm>
            <a:off x="5443538" y="2519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6" name="Rectangle 46"/>
          <p:cNvSpPr>
            <a:spLocks noChangeArrowheads="1"/>
          </p:cNvSpPr>
          <p:nvPr/>
        </p:nvSpPr>
        <p:spPr bwMode="auto">
          <a:xfrm>
            <a:off x="5476875" y="53895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7" name="Rectangle 47"/>
          <p:cNvSpPr>
            <a:spLocks noChangeArrowheads="1"/>
          </p:cNvSpPr>
          <p:nvPr/>
        </p:nvSpPr>
        <p:spPr bwMode="auto">
          <a:xfrm>
            <a:off x="5443538" y="45577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8" name="Rectangle 48"/>
          <p:cNvSpPr>
            <a:spLocks noChangeArrowheads="1"/>
          </p:cNvSpPr>
          <p:nvPr/>
        </p:nvSpPr>
        <p:spPr bwMode="auto">
          <a:xfrm>
            <a:off x="5443538" y="47688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09" name="Rectangle 49"/>
          <p:cNvSpPr>
            <a:spLocks noChangeArrowheads="1"/>
          </p:cNvSpPr>
          <p:nvPr/>
        </p:nvSpPr>
        <p:spPr bwMode="auto">
          <a:xfrm>
            <a:off x="5248275" y="374173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0" name="Rectangle 50"/>
          <p:cNvSpPr>
            <a:spLocks noChangeArrowheads="1"/>
          </p:cNvSpPr>
          <p:nvPr/>
        </p:nvSpPr>
        <p:spPr bwMode="auto">
          <a:xfrm>
            <a:off x="5248275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1" name="Rectangle 51"/>
          <p:cNvSpPr>
            <a:spLocks noChangeArrowheads="1"/>
          </p:cNvSpPr>
          <p:nvPr/>
        </p:nvSpPr>
        <p:spPr bwMode="auto">
          <a:xfrm>
            <a:off x="5248275" y="1687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2" name="Rectangle 52"/>
          <p:cNvSpPr>
            <a:spLocks noChangeArrowheads="1"/>
          </p:cNvSpPr>
          <p:nvPr/>
        </p:nvSpPr>
        <p:spPr bwMode="auto">
          <a:xfrm>
            <a:off x="5248275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3" name="Rectangle 53"/>
          <p:cNvSpPr>
            <a:spLocks noChangeArrowheads="1"/>
          </p:cNvSpPr>
          <p:nvPr/>
        </p:nvSpPr>
        <p:spPr bwMode="auto">
          <a:xfrm>
            <a:off x="5248275" y="271462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4" name="Rectangle 54"/>
          <p:cNvSpPr>
            <a:spLocks noChangeArrowheads="1"/>
          </p:cNvSpPr>
          <p:nvPr/>
        </p:nvSpPr>
        <p:spPr bwMode="auto">
          <a:xfrm>
            <a:off x="5248275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5" name="Rectangle 55"/>
          <p:cNvSpPr>
            <a:spLocks noChangeArrowheads="1"/>
          </p:cNvSpPr>
          <p:nvPr/>
        </p:nvSpPr>
        <p:spPr bwMode="auto">
          <a:xfrm>
            <a:off x="5264150" y="53895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6" name="Rectangle 56"/>
          <p:cNvSpPr>
            <a:spLocks noChangeArrowheads="1"/>
          </p:cNvSpPr>
          <p:nvPr/>
        </p:nvSpPr>
        <p:spPr bwMode="auto">
          <a:xfrm>
            <a:off x="5248275" y="47688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7" name="Rectangle 57"/>
          <p:cNvSpPr>
            <a:spLocks noChangeArrowheads="1"/>
          </p:cNvSpPr>
          <p:nvPr/>
        </p:nvSpPr>
        <p:spPr bwMode="auto">
          <a:xfrm>
            <a:off x="5248275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18" name="Line 58"/>
          <p:cNvSpPr>
            <a:spLocks noChangeShapeType="1"/>
          </p:cNvSpPr>
          <p:nvPr/>
        </p:nvSpPr>
        <p:spPr bwMode="auto">
          <a:xfrm flipH="1">
            <a:off x="3943350" y="3529013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0"/>
          <p:cNvGrpSpPr>
            <a:grpSpLocks/>
          </p:cNvGrpSpPr>
          <p:nvPr/>
        </p:nvGrpSpPr>
        <p:grpSpPr bwMode="auto">
          <a:xfrm>
            <a:off x="762000" y="2590800"/>
            <a:ext cx="1635125" cy="1171575"/>
            <a:chOff x="3241675" y="250825"/>
            <a:chExt cx="865188" cy="785949"/>
          </a:xfrm>
        </p:grpSpPr>
        <p:sp>
          <p:nvSpPr>
            <p:cNvPr id="113876" name="Freeform 9"/>
            <p:cNvSpPr>
              <a:spLocks/>
            </p:cNvSpPr>
            <p:nvPr/>
          </p:nvSpPr>
          <p:spPr bwMode="auto">
            <a:xfrm>
              <a:off x="3405188" y="463550"/>
              <a:ext cx="96837" cy="161925"/>
            </a:xfrm>
            <a:custGeom>
              <a:avLst/>
              <a:gdLst>
                <a:gd name="T0" fmla="*/ 31 w 61"/>
                <a:gd name="T1" fmla="*/ 51 h 102"/>
                <a:gd name="T2" fmla="*/ 31 w 61"/>
                <a:gd name="T3" fmla="*/ 0 h 102"/>
                <a:gd name="T4" fmla="*/ 20 w 61"/>
                <a:gd name="T5" fmla="*/ 0 h 102"/>
                <a:gd name="T6" fmla="*/ 10 w 61"/>
                <a:gd name="T7" fmla="*/ 10 h 102"/>
                <a:gd name="T8" fmla="*/ 0 w 61"/>
                <a:gd name="T9" fmla="*/ 30 h 102"/>
                <a:gd name="T10" fmla="*/ 0 w 61"/>
                <a:gd name="T11" fmla="*/ 51 h 102"/>
                <a:gd name="T12" fmla="*/ 0 w 61"/>
                <a:gd name="T13" fmla="*/ 71 h 102"/>
                <a:gd name="T14" fmla="*/ 10 w 61"/>
                <a:gd name="T15" fmla="*/ 92 h 102"/>
                <a:gd name="T16" fmla="*/ 20 w 61"/>
                <a:gd name="T17" fmla="*/ 102 h 102"/>
                <a:gd name="T18" fmla="*/ 31 w 61"/>
                <a:gd name="T19" fmla="*/ 102 h 102"/>
                <a:gd name="T20" fmla="*/ 41 w 61"/>
                <a:gd name="T21" fmla="*/ 102 h 102"/>
                <a:gd name="T22" fmla="*/ 51 w 61"/>
                <a:gd name="T23" fmla="*/ 92 h 102"/>
                <a:gd name="T24" fmla="*/ 61 w 61"/>
                <a:gd name="T25" fmla="*/ 71 h 102"/>
                <a:gd name="T26" fmla="*/ 61 w 61"/>
                <a:gd name="T27" fmla="*/ 51 h 102"/>
                <a:gd name="T28" fmla="*/ 61 w 61"/>
                <a:gd name="T29" fmla="*/ 30 h 102"/>
                <a:gd name="T30" fmla="*/ 51 w 61"/>
                <a:gd name="T31" fmla="*/ 10 h 102"/>
                <a:gd name="T32" fmla="*/ 41 w 61"/>
                <a:gd name="T33" fmla="*/ 0 h 102"/>
                <a:gd name="T34" fmla="*/ 31 w 61"/>
                <a:gd name="T35" fmla="*/ 0 h 102"/>
                <a:gd name="T36" fmla="*/ 31 w 61"/>
                <a:gd name="T37" fmla="*/ 51 h 1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102"/>
                <a:gd name="T59" fmla="*/ 61 w 61"/>
                <a:gd name="T60" fmla="*/ 102 h 1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102">
                  <a:moveTo>
                    <a:pt x="31" y="51"/>
                  </a:moveTo>
                  <a:lnTo>
                    <a:pt x="31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30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10" y="92"/>
                  </a:lnTo>
                  <a:lnTo>
                    <a:pt x="20" y="102"/>
                  </a:lnTo>
                  <a:lnTo>
                    <a:pt x="31" y="102"/>
                  </a:lnTo>
                  <a:lnTo>
                    <a:pt x="41" y="102"/>
                  </a:lnTo>
                  <a:lnTo>
                    <a:pt x="51" y="92"/>
                  </a:lnTo>
                  <a:lnTo>
                    <a:pt x="61" y="71"/>
                  </a:lnTo>
                  <a:lnTo>
                    <a:pt x="61" y="51"/>
                  </a:lnTo>
                  <a:lnTo>
                    <a:pt x="61" y="30"/>
                  </a:lnTo>
                  <a:lnTo>
                    <a:pt x="51" y="10"/>
                  </a:lnTo>
                  <a:lnTo>
                    <a:pt x="41" y="0"/>
                  </a:lnTo>
                  <a:lnTo>
                    <a:pt x="3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7" name="Freeform 10"/>
            <p:cNvSpPr>
              <a:spLocks/>
            </p:cNvSpPr>
            <p:nvPr/>
          </p:nvSpPr>
          <p:spPr bwMode="auto">
            <a:xfrm>
              <a:off x="3405188" y="446088"/>
              <a:ext cx="80962" cy="179387"/>
            </a:xfrm>
            <a:custGeom>
              <a:avLst/>
              <a:gdLst>
                <a:gd name="T0" fmla="*/ 2 w 5"/>
                <a:gd name="T1" fmla="*/ 0 h 11"/>
                <a:gd name="T2" fmla="*/ 1 w 5"/>
                <a:gd name="T3" fmla="*/ 1 h 11"/>
                <a:gd name="T4" fmla="*/ 0 w 5"/>
                <a:gd name="T5" fmla="*/ 2 h 11"/>
                <a:gd name="T6" fmla="*/ 0 w 5"/>
                <a:gd name="T7" fmla="*/ 4 h 11"/>
                <a:gd name="T8" fmla="*/ 0 w 5"/>
                <a:gd name="T9" fmla="*/ 6 h 11"/>
                <a:gd name="T10" fmla="*/ 0 w 5"/>
                <a:gd name="T11" fmla="*/ 8 h 11"/>
                <a:gd name="T12" fmla="*/ 0 w 5"/>
                <a:gd name="T13" fmla="*/ 9 h 11"/>
                <a:gd name="T14" fmla="*/ 1 w 5"/>
                <a:gd name="T15" fmla="*/ 10 h 11"/>
                <a:gd name="T16" fmla="*/ 2 w 5"/>
                <a:gd name="T17" fmla="*/ 11 h 11"/>
                <a:gd name="T18" fmla="*/ 3 w 5"/>
                <a:gd name="T19" fmla="*/ 10 h 11"/>
                <a:gd name="T20" fmla="*/ 4 w 5"/>
                <a:gd name="T21" fmla="*/ 9 h 11"/>
                <a:gd name="T22" fmla="*/ 5 w 5"/>
                <a:gd name="T23" fmla="*/ 8 h 11"/>
                <a:gd name="T24" fmla="*/ 5 w 5"/>
                <a:gd name="T25" fmla="*/ 6 h 11"/>
                <a:gd name="T26" fmla="*/ 5 w 5"/>
                <a:gd name="T27" fmla="*/ 4 h 11"/>
                <a:gd name="T28" fmla="*/ 4 w 5"/>
                <a:gd name="T29" fmla="*/ 2 h 11"/>
                <a:gd name="T30" fmla="*/ 3 w 5"/>
                <a:gd name="T31" fmla="*/ 1 h 11"/>
                <a:gd name="T32" fmla="*/ 2 w 5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11"/>
                <a:gd name="T53" fmla="*/ 5 w 5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11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4"/>
                  </a:lnTo>
                  <a:lnTo>
                    <a:pt x="4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78" name="Rectangle 11"/>
            <p:cNvSpPr>
              <a:spLocks noChangeArrowheads="1"/>
            </p:cNvSpPr>
            <p:nvPr/>
          </p:nvSpPr>
          <p:spPr bwMode="auto">
            <a:xfrm>
              <a:off x="3371850" y="430213"/>
              <a:ext cx="82550" cy="228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ambria" pitchFamily="18" charset="0"/>
              </a:endParaRPr>
            </a:p>
          </p:txBody>
        </p:sp>
        <p:sp>
          <p:nvSpPr>
            <p:cNvPr id="113879" name="Rectangle 59"/>
            <p:cNvSpPr>
              <a:spLocks noChangeArrowheads="1"/>
            </p:cNvSpPr>
            <p:nvPr/>
          </p:nvSpPr>
          <p:spPr bwMode="auto">
            <a:xfrm>
              <a:off x="3779838" y="871538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0" name="Rectangle 60"/>
            <p:cNvSpPr>
              <a:spLocks noChangeArrowheads="1"/>
            </p:cNvSpPr>
            <p:nvPr/>
          </p:nvSpPr>
          <p:spPr bwMode="auto">
            <a:xfrm>
              <a:off x="3878263" y="871538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1" name="Rectangle 61"/>
            <p:cNvSpPr>
              <a:spLocks noChangeArrowheads="1"/>
            </p:cNvSpPr>
            <p:nvPr/>
          </p:nvSpPr>
          <p:spPr bwMode="auto">
            <a:xfrm>
              <a:off x="3779838" y="871538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2" name="Line 62"/>
            <p:cNvSpPr>
              <a:spLocks noChangeShapeType="1"/>
            </p:cNvSpPr>
            <p:nvPr/>
          </p:nvSpPr>
          <p:spPr bwMode="auto">
            <a:xfrm flipH="1">
              <a:off x="3665538" y="838200"/>
              <a:ext cx="21272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3" name="Rectangle 63"/>
            <p:cNvSpPr>
              <a:spLocks noChangeArrowheads="1"/>
            </p:cNvSpPr>
            <p:nvPr/>
          </p:nvSpPr>
          <p:spPr bwMode="auto">
            <a:xfrm>
              <a:off x="3779838" y="627063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4" name="Rectangle 64"/>
            <p:cNvSpPr>
              <a:spLocks noChangeArrowheads="1"/>
            </p:cNvSpPr>
            <p:nvPr/>
          </p:nvSpPr>
          <p:spPr bwMode="auto">
            <a:xfrm>
              <a:off x="3681413" y="627063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5" name="Rectangle 65"/>
            <p:cNvSpPr>
              <a:spLocks noChangeArrowheads="1"/>
            </p:cNvSpPr>
            <p:nvPr/>
          </p:nvSpPr>
          <p:spPr bwMode="auto">
            <a:xfrm>
              <a:off x="3241675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6" name="Rectangle 66"/>
            <p:cNvSpPr>
              <a:spLocks noChangeArrowheads="1"/>
            </p:cNvSpPr>
            <p:nvPr/>
          </p:nvSpPr>
          <p:spPr bwMode="auto">
            <a:xfrm>
              <a:off x="3340100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7" name="Line 67"/>
            <p:cNvSpPr>
              <a:spLocks noChangeShapeType="1"/>
            </p:cNvSpPr>
            <p:nvPr/>
          </p:nvSpPr>
          <p:spPr bwMode="auto">
            <a:xfrm flipH="1">
              <a:off x="3454400" y="463550"/>
              <a:ext cx="6524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88" name="Rectangle 68"/>
            <p:cNvSpPr>
              <a:spLocks noChangeArrowheads="1"/>
            </p:cNvSpPr>
            <p:nvPr/>
          </p:nvSpPr>
          <p:spPr bwMode="auto">
            <a:xfrm>
              <a:off x="3878263" y="250825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89" name="Rectangle 69"/>
            <p:cNvSpPr>
              <a:spLocks noChangeArrowheads="1"/>
            </p:cNvSpPr>
            <p:nvPr/>
          </p:nvSpPr>
          <p:spPr bwMode="auto">
            <a:xfrm>
              <a:off x="3779838" y="250825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90" name="Rectangle 70"/>
            <p:cNvSpPr>
              <a:spLocks noChangeArrowheads="1"/>
            </p:cNvSpPr>
            <p:nvPr/>
          </p:nvSpPr>
          <p:spPr bwMode="auto">
            <a:xfrm>
              <a:off x="3878263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91" name="Rectangle 71"/>
            <p:cNvSpPr>
              <a:spLocks noChangeArrowheads="1"/>
            </p:cNvSpPr>
            <p:nvPr/>
          </p:nvSpPr>
          <p:spPr bwMode="auto">
            <a:xfrm>
              <a:off x="3779838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92" name="Rectangle 72"/>
            <p:cNvSpPr>
              <a:spLocks noChangeArrowheads="1"/>
            </p:cNvSpPr>
            <p:nvPr/>
          </p:nvSpPr>
          <p:spPr bwMode="auto">
            <a:xfrm>
              <a:off x="3681413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3893" name="Rectangle 73"/>
            <p:cNvSpPr>
              <a:spLocks noChangeArrowheads="1"/>
            </p:cNvSpPr>
            <p:nvPr/>
          </p:nvSpPr>
          <p:spPr bwMode="auto">
            <a:xfrm>
              <a:off x="3584575" y="463550"/>
              <a:ext cx="60222" cy="16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</p:grpSp>
      <p:sp>
        <p:nvSpPr>
          <p:cNvPr id="113720" name="Rectangle 74"/>
          <p:cNvSpPr>
            <a:spLocks noChangeArrowheads="1"/>
          </p:cNvSpPr>
          <p:nvPr/>
        </p:nvSpPr>
        <p:spPr bwMode="auto">
          <a:xfrm>
            <a:off x="3257550" y="3937000"/>
            <a:ext cx="666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1" name="Rectangle 75"/>
          <p:cNvSpPr>
            <a:spLocks noChangeArrowheads="1"/>
          </p:cNvSpPr>
          <p:nvPr/>
        </p:nvSpPr>
        <p:spPr bwMode="auto">
          <a:xfrm>
            <a:off x="3257550" y="3741738"/>
            <a:ext cx="358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2" name="Rectangle 76"/>
          <p:cNvSpPr>
            <a:spLocks noChangeArrowheads="1"/>
          </p:cNvSpPr>
          <p:nvPr/>
        </p:nvSpPr>
        <p:spPr bwMode="auto">
          <a:xfrm>
            <a:off x="3257550" y="3333750"/>
            <a:ext cx="627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3" name="Rectangle 77"/>
          <p:cNvSpPr>
            <a:spLocks noChangeArrowheads="1"/>
          </p:cNvSpPr>
          <p:nvPr/>
        </p:nvSpPr>
        <p:spPr bwMode="auto">
          <a:xfrm>
            <a:off x="4367213" y="374173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4" name="Rectangle 78"/>
          <p:cNvSpPr>
            <a:spLocks noChangeArrowheads="1"/>
          </p:cNvSpPr>
          <p:nvPr/>
        </p:nvSpPr>
        <p:spPr bwMode="auto">
          <a:xfrm>
            <a:off x="4759325" y="374173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5" name="Rectangle 79"/>
          <p:cNvSpPr>
            <a:spLocks noChangeArrowheads="1"/>
          </p:cNvSpPr>
          <p:nvPr/>
        </p:nvSpPr>
        <p:spPr bwMode="auto">
          <a:xfrm>
            <a:off x="4562475" y="374173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6" name="Rectangle 80"/>
          <p:cNvSpPr>
            <a:spLocks noChangeArrowheads="1"/>
          </p:cNvSpPr>
          <p:nvPr/>
        </p:nvSpPr>
        <p:spPr bwMode="auto">
          <a:xfrm>
            <a:off x="4154488" y="374173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7" name="Rectangle 81"/>
          <p:cNvSpPr>
            <a:spLocks noChangeArrowheads="1"/>
          </p:cNvSpPr>
          <p:nvPr/>
        </p:nvSpPr>
        <p:spPr bwMode="auto">
          <a:xfrm>
            <a:off x="3959225" y="374173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8" name="Rectangle 82"/>
          <p:cNvSpPr>
            <a:spLocks noChangeArrowheads="1"/>
          </p:cNvSpPr>
          <p:nvPr/>
        </p:nvSpPr>
        <p:spPr bwMode="auto">
          <a:xfrm>
            <a:off x="4562475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29" name="Rectangle 83"/>
          <p:cNvSpPr>
            <a:spLocks noChangeArrowheads="1"/>
          </p:cNvSpPr>
          <p:nvPr/>
        </p:nvSpPr>
        <p:spPr bwMode="auto">
          <a:xfrm>
            <a:off x="4759325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0" name="Rectangle 84"/>
          <p:cNvSpPr>
            <a:spLocks noChangeArrowheads="1"/>
          </p:cNvSpPr>
          <p:nvPr/>
        </p:nvSpPr>
        <p:spPr bwMode="auto">
          <a:xfrm>
            <a:off x="4367213" y="35464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1" name="Rectangle 85"/>
          <p:cNvSpPr>
            <a:spLocks noChangeArrowheads="1"/>
          </p:cNvSpPr>
          <p:nvPr/>
        </p:nvSpPr>
        <p:spPr bwMode="auto">
          <a:xfrm>
            <a:off x="4154488" y="35464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2" name="Rectangle 86"/>
          <p:cNvSpPr>
            <a:spLocks noChangeArrowheads="1"/>
          </p:cNvSpPr>
          <p:nvPr/>
        </p:nvSpPr>
        <p:spPr bwMode="auto">
          <a:xfrm>
            <a:off x="3959225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3" name="Rectangle 87"/>
          <p:cNvSpPr>
            <a:spLocks noChangeArrowheads="1"/>
          </p:cNvSpPr>
          <p:nvPr/>
        </p:nvSpPr>
        <p:spPr bwMode="auto">
          <a:xfrm>
            <a:off x="4562475" y="33337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4" name="Rectangle 88"/>
          <p:cNvSpPr>
            <a:spLocks noChangeArrowheads="1"/>
          </p:cNvSpPr>
          <p:nvPr/>
        </p:nvSpPr>
        <p:spPr bwMode="auto">
          <a:xfrm>
            <a:off x="4759325" y="33337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5" name="Line 89"/>
          <p:cNvSpPr>
            <a:spLocks noChangeShapeType="1"/>
          </p:cNvSpPr>
          <p:nvPr/>
        </p:nvSpPr>
        <p:spPr bwMode="auto">
          <a:xfrm flipH="1">
            <a:off x="3910013" y="2501900"/>
            <a:ext cx="896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36" name="Rectangle 90"/>
          <p:cNvSpPr>
            <a:spLocks noChangeArrowheads="1"/>
          </p:cNvSpPr>
          <p:nvPr/>
        </p:nvSpPr>
        <p:spPr bwMode="auto">
          <a:xfrm>
            <a:off x="3257550" y="1295400"/>
            <a:ext cx="5476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Initially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7" name="Rectangle 91"/>
          <p:cNvSpPr>
            <a:spLocks noChangeArrowheads="1"/>
          </p:cNvSpPr>
          <p:nvPr/>
        </p:nvSpPr>
        <p:spPr bwMode="auto">
          <a:xfrm>
            <a:off x="3257550" y="1898650"/>
            <a:ext cx="666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8" name="Rectangle 92"/>
          <p:cNvSpPr>
            <a:spLocks noChangeArrowheads="1"/>
          </p:cNvSpPr>
          <p:nvPr/>
        </p:nvSpPr>
        <p:spPr bwMode="auto">
          <a:xfrm>
            <a:off x="3257550" y="1687513"/>
            <a:ext cx="358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39" name="Rectangle 93"/>
          <p:cNvSpPr>
            <a:spLocks noChangeArrowheads="1"/>
          </p:cNvSpPr>
          <p:nvPr/>
        </p:nvSpPr>
        <p:spPr bwMode="auto">
          <a:xfrm>
            <a:off x="4759325" y="18986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0" name="Rectangle 94"/>
          <p:cNvSpPr>
            <a:spLocks noChangeArrowheads="1"/>
          </p:cNvSpPr>
          <p:nvPr/>
        </p:nvSpPr>
        <p:spPr bwMode="auto">
          <a:xfrm>
            <a:off x="4562475" y="18986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1" name="Rectangle 95"/>
          <p:cNvSpPr>
            <a:spLocks noChangeArrowheads="1"/>
          </p:cNvSpPr>
          <p:nvPr/>
        </p:nvSpPr>
        <p:spPr bwMode="auto">
          <a:xfrm>
            <a:off x="4367213" y="18986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2" name="Rectangle 96"/>
          <p:cNvSpPr>
            <a:spLocks noChangeArrowheads="1"/>
          </p:cNvSpPr>
          <p:nvPr/>
        </p:nvSpPr>
        <p:spPr bwMode="auto">
          <a:xfrm>
            <a:off x="4154488" y="18986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3" name="Rectangle 97"/>
          <p:cNvSpPr>
            <a:spLocks noChangeArrowheads="1"/>
          </p:cNvSpPr>
          <p:nvPr/>
        </p:nvSpPr>
        <p:spPr bwMode="auto">
          <a:xfrm>
            <a:off x="3959225" y="18986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4" name="Rectangle 98"/>
          <p:cNvSpPr>
            <a:spLocks noChangeArrowheads="1"/>
          </p:cNvSpPr>
          <p:nvPr/>
        </p:nvSpPr>
        <p:spPr bwMode="auto">
          <a:xfrm>
            <a:off x="4759325" y="1687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5" name="Rectangle 99"/>
          <p:cNvSpPr>
            <a:spLocks noChangeArrowheads="1"/>
          </p:cNvSpPr>
          <p:nvPr/>
        </p:nvSpPr>
        <p:spPr bwMode="auto">
          <a:xfrm>
            <a:off x="4562475" y="1687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6" name="Rectangle 100"/>
          <p:cNvSpPr>
            <a:spLocks noChangeArrowheads="1"/>
          </p:cNvSpPr>
          <p:nvPr/>
        </p:nvSpPr>
        <p:spPr bwMode="auto">
          <a:xfrm>
            <a:off x="4367213" y="16875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7" name="Rectangle 101"/>
          <p:cNvSpPr>
            <a:spLocks noChangeArrowheads="1"/>
          </p:cNvSpPr>
          <p:nvPr/>
        </p:nvSpPr>
        <p:spPr bwMode="auto">
          <a:xfrm>
            <a:off x="4154488" y="16875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8" name="Rectangle 102"/>
          <p:cNvSpPr>
            <a:spLocks noChangeArrowheads="1"/>
          </p:cNvSpPr>
          <p:nvPr/>
        </p:nvSpPr>
        <p:spPr bwMode="auto">
          <a:xfrm>
            <a:off x="3959225" y="1687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49" name="Rectangle 103"/>
          <p:cNvSpPr>
            <a:spLocks noChangeArrowheads="1"/>
          </p:cNvSpPr>
          <p:nvPr/>
        </p:nvSpPr>
        <p:spPr bwMode="auto">
          <a:xfrm>
            <a:off x="4759325" y="14906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0" name="Rectangle 104"/>
          <p:cNvSpPr>
            <a:spLocks noChangeArrowheads="1"/>
          </p:cNvSpPr>
          <p:nvPr/>
        </p:nvSpPr>
        <p:spPr bwMode="auto">
          <a:xfrm>
            <a:off x="4562475" y="14906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1" name="Rectangle 105"/>
          <p:cNvSpPr>
            <a:spLocks noChangeArrowheads="1"/>
          </p:cNvSpPr>
          <p:nvPr/>
        </p:nvSpPr>
        <p:spPr bwMode="auto">
          <a:xfrm>
            <a:off x="4367213" y="14906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2" name="Rectangle 106"/>
          <p:cNvSpPr>
            <a:spLocks noChangeArrowheads="1"/>
          </p:cNvSpPr>
          <p:nvPr/>
        </p:nvSpPr>
        <p:spPr bwMode="auto">
          <a:xfrm>
            <a:off x="4154488" y="14906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3" name="Rectangle 107"/>
          <p:cNvSpPr>
            <a:spLocks noChangeArrowheads="1"/>
          </p:cNvSpPr>
          <p:nvPr/>
        </p:nvSpPr>
        <p:spPr bwMode="auto">
          <a:xfrm>
            <a:off x="3959225" y="14906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4" name="Rectangle 108"/>
          <p:cNvSpPr>
            <a:spLocks noChangeArrowheads="1"/>
          </p:cNvSpPr>
          <p:nvPr/>
        </p:nvSpPr>
        <p:spPr bwMode="auto">
          <a:xfrm>
            <a:off x="4759325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5" name="Rectangle 109"/>
          <p:cNvSpPr>
            <a:spLocks noChangeArrowheads="1"/>
          </p:cNvSpPr>
          <p:nvPr/>
        </p:nvSpPr>
        <p:spPr bwMode="auto">
          <a:xfrm>
            <a:off x="4562475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6" name="Rectangle 110"/>
          <p:cNvSpPr>
            <a:spLocks noChangeArrowheads="1"/>
          </p:cNvSpPr>
          <p:nvPr/>
        </p:nvSpPr>
        <p:spPr bwMode="auto">
          <a:xfrm>
            <a:off x="4367213" y="12954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7" name="Rectangle 111"/>
          <p:cNvSpPr>
            <a:spLocks noChangeArrowheads="1"/>
          </p:cNvSpPr>
          <p:nvPr/>
        </p:nvSpPr>
        <p:spPr bwMode="auto">
          <a:xfrm>
            <a:off x="4154488" y="12954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8" name="Rectangle 112"/>
          <p:cNvSpPr>
            <a:spLocks noChangeArrowheads="1"/>
          </p:cNvSpPr>
          <p:nvPr/>
        </p:nvSpPr>
        <p:spPr bwMode="auto">
          <a:xfrm>
            <a:off x="3959225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59" name="Rectangle 113"/>
          <p:cNvSpPr>
            <a:spLocks noChangeArrowheads="1"/>
          </p:cNvSpPr>
          <p:nvPr/>
        </p:nvSpPr>
        <p:spPr bwMode="auto">
          <a:xfrm>
            <a:off x="3257550" y="2909888"/>
            <a:ext cx="666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0" name="Rectangle 114"/>
          <p:cNvSpPr>
            <a:spLocks noChangeArrowheads="1"/>
          </p:cNvSpPr>
          <p:nvPr/>
        </p:nvSpPr>
        <p:spPr bwMode="auto">
          <a:xfrm>
            <a:off x="3257550" y="2714625"/>
            <a:ext cx="358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1" name="Rectangle 115"/>
          <p:cNvSpPr>
            <a:spLocks noChangeArrowheads="1"/>
          </p:cNvSpPr>
          <p:nvPr/>
        </p:nvSpPr>
        <p:spPr bwMode="auto">
          <a:xfrm>
            <a:off x="3257550" y="2322513"/>
            <a:ext cx="627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2" name="Rectangle 116"/>
          <p:cNvSpPr>
            <a:spLocks noChangeArrowheads="1"/>
          </p:cNvSpPr>
          <p:nvPr/>
        </p:nvSpPr>
        <p:spPr bwMode="auto">
          <a:xfrm>
            <a:off x="4759325" y="290988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3" name="Rectangle 117"/>
          <p:cNvSpPr>
            <a:spLocks noChangeArrowheads="1"/>
          </p:cNvSpPr>
          <p:nvPr/>
        </p:nvSpPr>
        <p:spPr bwMode="auto">
          <a:xfrm>
            <a:off x="4562475" y="290988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4" name="Rectangle 118"/>
          <p:cNvSpPr>
            <a:spLocks noChangeArrowheads="1"/>
          </p:cNvSpPr>
          <p:nvPr/>
        </p:nvSpPr>
        <p:spPr bwMode="auto">
          <a:xfrm>
            <a:off x="4367213" y="290988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5" name="Rectangle 119"/>
          <p:cNvSpPr>
            <a:spLocks noChangeArrowheads="1"/>
          </p:cNvSpPr>
          <p:nvPr/>
        </p:nvSpPr>
        <p:spPr bwMode="auto">
          <a:xfrm>
            <a:off x="4154488" y="290988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6" name="Rectangle 120"/>
          <p:cNvSpPr>
            <a:spLocks noChangeArrowheads="1"/>
          </p:cNvSpPr>
          <p:nvPr/>
        </p:nvSpPr>
        <p:spPr bwMode="auto">
          <a:xfrm>
            <a:off x="3959225" y="290988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7" name="Rectangle 121"/>
          <p:cNvSpPr>
            <a:spLocks noChangeArrowheads="1"/>
          </p:cNvSpPr>
          <p:nvPr/>
        </p:nvSpPr>
        <p:spPr bwMode="auto">
          <a:xfrm>
            <a:off x="4759325" y="271462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8" name="Rectangle 122"/>
          <p:cNvSpPr>
            <a:spLocks noChangeArrowheads="1"/>
          </p:cNvSpPr>
          <p:nvPr/>
        </p:nvSpPr>
        <p:spPr bwMode="auto">
          <a:xfrm>
            <a:off x="4562475" y="271462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69" name="Rectangle 123"/>
          <p:cNvSpPr>
            <a:spLocks noChangeArrowheads="1"/>
          </p:cNvSpPr>
          <p:nvPr/>
        </p:nvSpPr>
        <p:spPr bwMode="auto">
          <a:xfrm>
            <a:off x="4367213" y="271462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0" name="Rectangle 124"/>
          <p:cNvSpPr>
            <a:spLocks noChangeArrowheads="1"/>
          </p:cNvSpPr>
          <p:nvPr/>
        </p:nvSpPr>
        <p:spPr bwMode="auto">
          <a:xfrm>
            <a:off x="4154488" y="271462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1" name="Rectangle 125"/>
          <p:cNvSpPr>
            <a:spLocks noChangeArrowheads="1"/>
          </p:cNvSpPr>
          <p:nvPr/>
        </p:nvSpPr>
        <p:spPr bwMode="auto">
          <a:xfrm>
            <a:off x="3959225" y="271462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2" name="Rectangle 126"/>
          <p:cNvSpPr>
            <a:spLocks noChangeArrowheads="1"/>
          </p:cNvSpPr>
          <p:nvPr/>
        </p:nvSpPr>
        <p:spPr bwMode="auto">
          <a:xfrm>
            <a:off x="4759325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3" name="Rectangle 127"/>
          <p:cNvSpPr>
            <a:spLocks noChangeArrowheads="1"/>
          </p:cNvSpPr>
          <p:nvPr/>
        </p:nvSpPr>
        <p:spPr bwMode="auto">
          <a:xfrm>
            <a:off x="4562475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4" name="Rectangle 128"/>
          <p:cNvSpPr>
            <a:spLocks noChangeArrowheads="1"/>
          </p:cNvSpPr>
          <p:nvPr/>
        </p:nvSpPr>
        <p:spPr bwMode="auto">
          <a:xfrm>
            <a:off x="4367213" y="2519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5" name="Rectangle 129"/>
          <p:cNvSpPr>
            <a:spLocks noChangeArrowheads="1"/>
          </p:cNvSpPr>
          <p:nvPr/>
        </p:nvSpPr>
        <p:spPr bwMode="auto">
          <a:xfrm>
            <a:off x="4154488" y="2519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6" name="Rectangle 130"/>
          <p:cNvSpPr>
            <a:spLocks noChangeArrowheads="1"/>
          </p:cNvSpPr>
          <p:nvPr/>
        </p:nvSpPr>
        <p:spPr bwMode="auto">
          <a:xfrm>
            <a:off x="3959225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7" name="Rectangle 131"/>
          <p:cNvSpPr>
            <a:spLocks noChangeArrowheads="1"/>
          </p:cNvSpPr>
          <p:nvPr/>
        </p:nvSpPr>
        <p:spPr bwMode="auto">
          <a:xfrm>
            <a:off x="4562475" y="2322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8" name="Rectangle 132"/>
          <p:cNvSpPr>
            <a:spLocks noChangeArrowheads="1"/>
          </p:cNvSpPr>
          <p:nvPr/>
        </p:nvSpPr>
        <p:spPr bwMode="auto">
          <a:xfrm>
            <a:off x="4759325" y="2322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79" name="Line 133"/>
          <p:cNvSpPr>
            <a:spLocks noChangeShapeType="1"/>
          </p:cNvSpPr>
          <p:nvPr/>
        </p:nvSpPr>
        <p:spPr bwMode="auto">
          <a:xfrm flipH="1">
            <a:off x="3943350" y="3105150"/>
            <a:ext cx="896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80" name="Line 134"/>
          <p:cNvSpPr>
            <a:spLocks noChangeShapeType="1"/>
          </p:cNvSpPr>
          <p:nvPr/>
        </p:nvSpPr>
        <p:spPr bwMode="auto">
          <a:xfrm flipH="1">
            <a:off x="3943350" y="4948238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781" name="Rectangle 135"/>
          <p:cNvSpPr>
            <a:spLocks noChangeArrowheads="1"/>
          </p:cNvSpPr>
          <p:nvPr/>
        </p:nvSpPr>
        <p:spPr bwMode="auto">
          <a:xfrm>
            <a:off x="5345113" y="5780088"/>
            <a:ext cx="733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Quotient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782" name="Rectangle 136"/>
          <p:cNvSpPr>
            <a:spLocks noChangeArrowheads="1"/>
          </p:cNvSpPr>
          <p:nvPr/>
        </p:nvSpPr>
        <p:spPr bwMode="auto">
          <a:xfrm>
            <a:off x="4089400" y="5780088"/>
            <a:ext cx="927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Remainder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783" name="Rectangle 137"/>
          <p:cNvSpPr>
            <a:spLocks noChangeArrowheads="1"/>
          </p:cNvSpPr>
          <p:nvPr/>
        </p:nvSpPr>
        <p:spPr bwMode="auto">
          <a:xfrm>
            <a:off x="3257550" y="4557713"/>
            <a:ext cx="358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4" name="Rectangle 138"/>
          <p:cNvSpPr>
            <a:spLocks noChangeArrowheads="1"/>
          </p:cNvSpPr>
          <p:nvPr/>
        </p:nvSpPr>
        <p:spPr bwMode="auto">
          <a:xfrm>
            <a:off x="4759325" y="47688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5" name="Rectangle 139"/>
          <p:cNvSpPr>
            <a:spLocks noChangeArrowheads="1"/>
          </p:cNvSpPr>
          <p:nvPr/>
        </p:nvSpPr>
        <p:spPr bwMode="auto">
          <a:xfrm>
            <a:off x="4562475" y="47688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6" name="Rectangle 140"/>
          <p:cNvSpPr>
            <a:spLocks noChangeArrowheads="1"/>
          </p:cNvSpPr>
          <p:nvPr/>
        </p:nvSpPr>
        <p:spPr bwMode="auto">
          <a:xfrm>
            <a:off x="4367213" y="47688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7" name="Rectangle 141"/>
          <p:cNvSpPr>
            <a:spLocks noChangeArrowheads="1"/>
          </p:cNvSpPr>
          <p:nvPr/>
        </p:nvSpPr>
        <p:spPr bwMode="auto">
          <a:xfrm>
            <a:off x="4154488" y="47688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8" name="Rectangle 142"/>
          <p:cNvSpPr>
            <a:spLocks noChangeArrowheads="1"/>
          </p:cNvSpPr>
          <p:nvPr/>
        </p:nvSpPr>
        <p:spPr bwMode="auto">
          <a:xfrm>
            <a:off x="3959225" y="47688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89" name="Rectangle 143"/>
          <p:cNvSpPr>
            <a:spLocks noChangeArrowheads="1"/>
          </p:cNvSpPr>
          <p:nvPr/>
        </p:nvSpPr>
        <p:spPr bwMode="auto">
          <a:xfrm>
            <a:off x="4562475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0" name="Rectangle 144"/>
          <p:cNvSpPr>
            <a:spLocks noChangeArrowheads="1"/>
          </p:cNvSpPr>
          <p:nvPr/>
        </p:nvSpPr>
        <p:spPr bwMode="auto">
          <a:xfrm>
            <a:off x="4759325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1" name="Rectangle 145"/>
          <p:cNvSpPr>
            <a:spLocks noChangeArrowheads="1"/>
          </p:cNvSpPr>
          <p:nvPr/>
        </p:nvSpPr>
        <p:spPr bwMode="auto">
          <a:xfrm>
            <a:off x="4367213" y="45577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2" name="Rectangle 146"/>
          <p:cNvSpPr>
            <a:spLocks noChangeArrowheads="1"/>
          </p:cNvSpPr>
          <p:nvPr/>
        </p:nvSpPr>
        <p:spPr bwMode="auto">
          <a:xfrm>
            <a:off x="4154488" y="45577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3" name="Rectangle 147"/>
          <p:cNvSpPr>
            <a:spLocks noChangeArrowheads="1"/>
          </p:cNvSpPr>
          <p:nvPr/>
        </p:nvSpPr>
        <p:spPr bwMode="auto">
          <a:xfrm>
            <a:off x="3959225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4" name="Rectangle 148"/>
          <p:cNvSpPr>
            <a:spLocks noChangeArrowheads="1"/>
          </p:cNvSpPr>
          <p:nvPr/>
        </p:nvSpPr>
        <p:spPr bwMode="auto">
          <a:xfrm>
            <a:off x="3257550" y="4768850"/>
            <a:ext cx="666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795" name="Rectangle 149"/>
          <p:cNvSpPr>
            <a:spLocks noChangeArrowheads="1"/>
          </p:cNvSpPr>
          <p:nvPr/>
        </p:nvSpPr>
        <p:spPr bwMode="auto">
          <a:xfrm>
            <a:off x="5786438" y="171926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796" name="Rectangle 150"/>
          <p:cNvSpPr>
            <a:spLocks noChangeArrowheads="1"/>
          </p:cNvSpPr>
          <p:nvPr/>
        </p:nvSpPr>
        <p:spPr bwMode="auto">
          <a:xfrm>
            <a:off x="5786438" y="2533650"/>
            <a:ext cx="163512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797" name="Rectangle 151"/>
          <p:cNvSpPr>
            <a:spLocks noChangeArrowheads="1"/>
          </p:cNvSpPr>
          <p:nvPr/>
        </p:nvSpPr>
        <p:spPr bwMode="auto">
          <a:xfrm>
            <a:off x="5786438" y="2730500"/>
            <a:ext cx="163512" cy="161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798" name="Rectangle 152"/>
          <p:cNvSpPr>
            <a:spLocks noChangeArrowheads="1"/>
          </p:cNvSpPr>
          <p:nvPr/>
        </p:nvSpPr>
        <p:spPr bwMode="auto">
          <a:xfrm>
            <a:off x="5607050" y="2730500"/>
            <a:ext cx="146050" cy="161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799" name="Rectangle 153"/>
          <p:cNvSpPr>
            <a:spLocks noChangeArrowheads="1"/>
          </p:cNvSpPr>
          <p:nvPr/>
        </p:nvSpPr>
        <p:spPr bwMode="auto">
          <a:xfrm>
            <a:off x="5786438" y="3562350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0" name="Rectangle 154"/>
          <p:cNvSpPr>
            <a:spLocks noChangeArrowheads="1"/>
          </p:cNvSpPr>
          <p:nvPr/>
        </p:nvSpPr>
        <p:spPr bwMode="auto">
          <a:xfrm>
            <a:off x="5786438" y="375761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1" name="Rectangle 155"/>
          <p:cNvSpPr>
            <a:spLocks noChangeArrowheads="1"/>
          </p:cNvSpPr>
          <p:nvPr/>
        </p:nvSpPr>
        <p:spPr bwMode="auto">
          <a:xfrm>
            <a:off x="5607050" y="3562350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2" name="Rectangle 156"/>
          <p:cNvSpPr>
            <a:spLocks noChangeArrowheads="1"/>
          </p:cNvSpPr>
          <p:nvPr/>
        </p:nvSpPr>
        <p:spPr bwMode="auto">
          <a:xfrm>
            <a:off x="5607050" y="375761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3" name="Rectangle 157"/>
          <p:cNvSpPr>
            <a:spLocks noChangeArrowheads="1"/>
          </p:cNvSpPr>
          <p:nvPr/>
        </p:nvSpPr>
        <p:spPr bwMode="auto">
          <a:xfrm>
            <a:off x="5411788" y="375761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4" name="Rectangle 158"/>
          <p:cNvSpPr>
            <a:spLocks noChangeArrowheads="1"/>
          </p:cNvSpPr>
          <p:nvPr/>
        </p:nvSpPr>
        <p:spPr bwMode="auto">
          <a:xfrm>
            <a:off x="5786438" y="458946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5" name="Rectangle 159"/>
          <p:cNvSpPr>
            <a:spLocks noChangeArrowheads="1"/>
          </p:cNvSpPr>
          <p:nvPr/>
        </p:nvSpPr>
        <p:spPr bwMode="auto">
          <a:xfrm>
            <a:off x="5607050" y="458946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6" name="Rectangle 160"/>
          <p:cNvSpPr>
            <a:spLocks noChangeArrowheads="1"/>
          </p:cNvSpPr>
          <p:nvPr/>
        </p:nvSpPr>
        <p:spPr bwMode="auto">
          <a:xfrm>
            <a:off x="5411788" y="458946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7" name="Rectangle 161"/>
          <p:cNvSpPr>
            <a:spLocks noChangeArrowheads="1"/>
          </p:cNvSpPr>
          <p:nvPr/>
        </p:nvSpPr>
        <p:spPr bwMode="auto">
          <a:xfrm>
            <a:off x="5786438" y="4784725"/>
            <a:ext cx="163512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8" name="Rectangle 162"/>
          <p:cNvSpPr>
            <a:spLocks noChangeArrowheads="1"/>
          </p:cNvSpPr>
          <p:nvPr/>
        </p:nvSpPr>
        <p:spPr bwMode="auto">
          <a:xfrm>
            <a:off x="5607050" y="4784725"/>
            <a:ext cx="146050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09" name="Rectangle 163"/>
          <p:cNvSpPr>
            <a:spLocks noChangeArrowheads="1"/>
          </p:cNvSpPr>
          <p:nvPr/>
        </p:nvSpPr>
        <p:spPr bwMode="auto">
          <a:xfrm>
            <a:off x="5411788" y="4784725"/>
            <a:ext cx="146050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0" name="Rectangle 164"/>
          <p:cNvSpPr>
            <a:spLocks noChangeArrowheads="1"/>
          </p:cNvSpPr>
          <p:nvPr/>
        </p:nvSpPr>
        <p:spPr bwMode="auto">
          <a:xfrm>
            <a:off x="5818188" y="5405438"/>
            <a:ext cx="147637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1" name="Rectangle 165"/>
          <p:cNvSpPr>
            <a:spLocks noChangeArrowheads="1"/>
          </p:cNvSpPr>
          <p:nvPr/>
        </p:nvSpPr>
        <p:spPr bwMode="auto">
          <a:xfrm>
            <a:off x="5214938" y="4784725"/>
            <a:ext cx="147637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2" name="Rectangle 166"/>
          <p:cNvSpPr>
            <a:spLocks noChangeArrowheads="1"/>
          </p:cNvSpPr>
          <p:nvPr/>
        </p:nvSpPr>
        <p:spPr bwMode="auto">
          <a:xfrm>
            <a:off x="5622925" y="5405438"/>
            <a:ext cx="147638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3" name="Rectangle 167"/>
          <p:cNvSpPr>
            <a:spLocks noChangeArrowheads="1"/>
          </p:cNvSpPr>
          <p:nvPr/>
        </p:nvSpPr>
        <p:spPr bwMode="auto">
          <a:xfrm>
            <a:off x="5427663" y="5405438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4" name="Rectangle 168"/>
          <p:cNvSpPr>
            <a:spLocks noChangeArrowheads="1"/>
          </p:cNvSpPr>
          <p:nvPr/>
        </p:nvSpPr>
        <p:spPr bwMode="auto">
          <a:xfrm>
            <a:off x="5232400" y="5405438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>
              <a:latin typeface="Cambria" pitchFamily="18" charset="0"/>
            </a:endParaRPr>
          </a:p>
        </p:txBody>
      </p:sp>
      <p:sp>
        <p:nvSpPr>
          <p:cNvPr id="113815" name="Rectangle 169"/>
          <p:cNvSpPr>
            <a:spLocks noChangeArrowheads="1"/>
          </p:cNvSpPr>
          <p:nvPr/>
        </p:nvSpPr>
        <p:spPr bwMode="auto">
          <a:xfrm>
            <a:off x="6373813" y="3122613"/>
            <a:ext cx="1143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Second cycle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816" name="Rectangle 170"/>
          <p:cNvSpPr>
            <a:spLocks noChangeArrowheads="1"/>
          </p:cNvSpPr>
          <p:nvPr/>
        </p:nvSpPr>
        <p:spPr bwMode="auto">
          <a:xfrm>
            <a:off x="6373813" y="1914525"/>
            <a:ext cx="8842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First cycle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817" name="Rectangle 171"/>
          <p:cNvSpPr>
            <a:spLocks noChangeArrowheads="1"/>
          </p:cNvSpPr>
          <p:nvPr/>
        </p:nvSpPr>
        <p:spPr bwMode="auto">
          <a:xfrm>
            <a:off x="6373813" y="4149725"/>
            <a:ext cx="944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Third cycle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818" name="Rectangle 172"/>
          <p:cNvSpPr>
            <a:spLocks noChangeArrowheads="1"/>
          </p:cNvSpPr>
          <p:nvPr/>
        </p:nvSpPr>
        <p:spPr bwMode="auto">
          <a:xfrm>
            <a:off x="6373813" y="5080000"/>
            <a:ext cx="1062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  <a:latin typeface="Nimbus Roman No9 L"/>
              </a:rPr>
              <a:t>Fourth cycle</a:t>
            </a:r>
            <a:endParaRPr lang="en-CA" sz="1400" b="1">
              <a:latin typeface="Times New Roman" pitchFamily="18" charset="0"/>
            </a:endParaRPr>
          </a:p>
        </p:txBody>
      </p:sp>
      <p:sp>
        <p:nvSpPr>
          <p:cNvPr id="113819" name="Rectangle 173"/>
          <p:cNvSpPr>
            <a:spLocks noChangeArrowheads="1"/>
          </p:cNvSpPr>
          <p:nvPr/>
        </p:nvSpPr>
        <p:spPr bwMode="auto">
          <a:xfrm>
            <a:off x="5638800" y="3741738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0" name="Rectangle 174"/>
          <p:cNvSpPr>
            <a:spLocks noChangeArrowheads="1"/>
          </p:cNvSpPr>
          <p:nvPr/>
        </p:nvSpPr>
        <p:spPr bwMode="auto">
          <a:xfrm>
            <a:off x="5638800" y="3546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1" name="Rectangle 175"/>
          <p:cNvSpPr>
            <a:spLocks noChangeArrowheads="1"/>
          </p:cNvSpPr>
          <p:nvPr/>
        </p:nvSpPr>
        <p:spPr bwMode="auto">
          <a:xfrm>
            <a:off x="5638800" y="16875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2" name="Rectangle 176"/>
          <p:cNvSpPr>
            <a:spLocks noChangeArrowheads="1"/>
          </p:cNvSpPr>
          <p:nvPr/>
        </p:nvSpPr>
        <p:spPr bwMode="auto">
          <a:xfrm>
            <a:off x="5638800" y="12954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3" name="Rectangle 177"/>
          <p:cNvSpPr>
            <a:spLocks noChangeArrowheads="1"/>
          </p:cNvSpPr>
          <p:nvPr/>
        </p:nvSpPr>
        <p:spPr bwMode="auto">
          <a:xfrm>
            <a:off x="5638800" y="271462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4" name="Rectangle 178"/>
          <p:cNvSpPr>
            <a:spLocks noChangeArrowheads="1"/>
          </p:cNvSpPr>
          <p:nvPr/>
        </p:nvSpPr>
        <p:spPr bwMode="auto">
          <a:xfrm>
            <a:off x="5638800" y="251936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5" name="Rectangle 179"/>
          <p:cNvSpPr>
            <a:spLocks noChangeArrowheads="1"/>
          </p:cNvSpPr>
          <p:nvPr/>
        </p:nvSpPr>
        <p:spPr bwMode="auto">
          <a:xfrm>
            <a:off x="5656263" y="53895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6" name="Rectangle 180"/>
          <p:cNvSpPr>
            <a:spLocks noChangeArrowheads="1"/>
          </p:cNvSpPr>
          <p:nvPr/>
        </p:nvSpPr>
        <p:spPr bwMode="auto">
          <a:xfrm>
            <a:off x="5638800" y="4557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7" name="Rectangle 181"/>
          <p:cNvSpPr>
            <a:spLocks noChangeArrowheads="1"/>
          </p:cNvSpPr>
          <p:nvPr/>
        </p:nvSpPr>
        <p:spPr bwMode="auto">
          <a:xfrm>
            <a:off x="5638800" y="47688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8" name="Rectangle 182"/>
          <p:cNvSpPr>
            <a:spLocks noChangeArrowheads="1"/>
          </p:cNvSpPr>
          <p:nvPr/>
        </p:nvSpPr>
        <p:spPr bwMode="auto">
          <a:xfrm>
            <a:off x="4775200" y="4181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29" name="Rectangle 183"/>
          <p:cNvSpPr>
            <a:spLocks noChangeArrowheads="1"/>
          </p:cNvSpPr>
          <p:nvPr/>
        </p:nvSpPr>
        <p:spPr bwMode="auto">
          <a:xfrm>
            <a:off x="4579938" y="41814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0" name="Rectangle 184"/>
          <p:cNvSpPr>
            <a:spLocks noChangeArrowheads="1"/>
          </p:cNvSpPr>
          <p:nvPr/>
        </p:nvSpPr>
        <p:spPr bwMode="auto">
          <a:xfrm>
            <a:off x="4367213" y="41814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1" name="Rectangle 185"/>
          <p:cNvSpPr>
            <a:spLocks noChangeArrowheads="1"/>
          </p:cNvSpPr>
          <p:nvPr/>
        </p:nvSpPr>
        <p:spPr bwMode="auto">
          <a:xfrm>
            <a:off x="4171950" y="4181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2" name="Rectangle 186"/>
          <p:cNvSpPr>
            <a:spLocks noChangeArrowheads="1"/>
          </p:cNvSpPr>
          <p:nvPr/>
        </p:nvSpPr>
        <p:spPr bwMode="auto">
          <a:xfrm>
            <a:off x="3975100" y="4181475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3" name="Rectangle 187"/>
          <p:cNvSpPr>
            <a:spLocks noChangeArrowheads="1"/>
          </p:cNvSpPr>
          <p:nvPr/>
        </p:nvSpPr>
        <p:spPr bwMode="auto">
          <a:xfrm>
            <a:off x="4579938" y="519271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4" name="Rectangle 188"/>
          <p:cNvSpPr>
            <a:spLocks noChangeArrowheads="1"/>
          </p:cNvSpPr>
          <p:nvPr/>
        </p:nvSpPr>
        <p:spPr bwMode="auto">
          <a:xfrm>
            <a:off x="4775200" y="5192713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5" name="Line 189"/>
          <p:cNvSpPr>
            <a:spLocks noChangeShapeType="1"/>
          </p:cNvSpPr>
          <p:nvPr/>
        </p:nvSpPr>
        <p:spPr bwMode="auto">
          <a:xfrm flipH="1">
            <a:off x="3943350" y="5372100"/>
            <a:ext cx="896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36" name="Rectangle 190"/>
          <p:cNvSpPr>
            <a:spLocks noChangeArrowheads="1"/>
          </p:cNvSpPr>
          <p:nvPr/>
        </p:nvSpPr>
        <p:spPr bwMode="auto">
          <a:xfrm>
            <a:off x="4579938" y="53721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7" name="Rectangle 191"/>
          <p:cNvSpPr>
            <a:spLocks noChangeArrowheads="1"/>
          </p:cNvSpPr>
          <p:nvPr/>
        </p:nvSpPr>
        <p:spPr bwMode="auto">
          <a:xfrm>
            <a:off x="4775200" y="53721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8" name="Rectangle 192"/>
          <p:cNvSpPr>
            <a:spLocks noChangeArrowheads="1"/>
          </p:cNvSpPr>
          <p:nvPr/>
        </p:nvSpPr>
        <p:spPr bwMode="auto">
          <a:xfrm>
            <a:off x="4367213" y="537210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39" name="Rectangle 193"/>
          <p:cNvSpPr>
            <a:spLocks noChangeArrowheads="1"/>
          </p:cNvSpPr>
          <p:nvPr/>
        </p:nvSpPr>
        <p:spPr bwMode="auto">
          <a:xfrm>
            <a:off x="4171950" y="53721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0" name="Rectangle 194"/>
          <p:cNvSpPr>
            <a:spLocks noChangeArrowheads="1"/>
          </p:cNvSpPr>
          <p:nvPr/>
        </p:nvSpPr>
        <p:spPr bwMode="auto">
          <a:xfrm>
            <a:off x="3975100" y="537210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1" name="Freeform 195"/>
          <p:cNvSpPr>
            <a:spLocks/>
          </p:cNvSpPr>
          <p:nvPr/>
        </p:nvSpPr>
        <p:spPr bwMode="auto">
          <a:xfrm>
            <a:off x="3910013" y="4997450"/>
            <a:ext cx="196850" cy="195263"/>
          </a:xfrm>
          <a:custGeom>
            <a:avLst/>
            <a:gdLst>
              <a:gd name="T0" fmla="*/ 6 w 12"/>
              <a:gd name="T1" fmla="*/ 0 h 12"/>
              <a:gd name="T2" fmla="*/ 4 w 12"/>
              <a:gd name="T3" fmla="*/ 0 h 12"/>
              <a:gd name="T4" fmla="*/ 2 w 12"/>
              <a:gd name="T5" fmla="*/ 2 h 12"/>
              <a:gd name="T6" fmla="*/ 0 w 12"/>
              <a:gd name="T7" fmla="*/ 4 h 12"/>
              <a:gd name="T8" fmla="*/ 0 w 12"/>
              <a:gd name="T9" fmla="*/ 6 h 12"/>
              <a:gd name="T10" fmla="*/ 0 w 12"/>
              <a:gd name="T11" fmla="*/ 8 h 12"/>
              <a:gd name="T12" fmla="*/ 2 w 12"/>
              <a:gd name="T13" fmla="*/ 10 h 12"/>
              <a:gd name="T14" fmla="*/ 4 w 12"/>
              <a:gd name="T15" fmla="*/ 12 h 12"/>
              <a:gd name="T16" fmla="*/ 6 w 12"/>
              <a:gd name="T17" fmla="*/ 12 h 12"/>
              <a:gd name="T18" fmla="*/ 8 w 12"/>
              <a:gd name="T19" fmla="*/ 12 h 12"/>
              <a:gd name="T20" fmla="*/ 10 w 12"/>
              <a:gd name="T21" fmla="*/ 10 h 12"/>
              <a:gd name="T22" fmla="*/ 12 w 12"/>
              <a:gd name="T23" fmla="*/ 8 h 12"/>
              <a:gd name="T24" fmla="*/ 12 w 12"/>
              <a:gd name="T25" fmla="*/ 6 h 12"/>
              <a:gd name="T26" fmla="*/ 12 w 12"/>
              <a:gd name="T27" fmla="*/ 4 h 12"/>
              <a:gd name="T28" fmla="*/ 10 w 12"/>
              <a:gd name="T29" fmla="*/ 2 h 12"/>
              <a:gd name="T30" fmla="*/ 8 w 12"/>
              <a:gd name="T31" fmla="*/ 0 h 12"/>
              <a:gd name="T32" fmla="*/ 6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42" name="Freeform 196"/>
          <p:cNvSpPr>
            <a:spLocks/>
          </p:cNvSpPr>
          <p:nvPr/>
        </p:nvSpPr>
        <p:spPr bwMode="auto">
          <a:xfrm>
            <a:off x="5884863" y="5322888"/>
            <a:ext cx="15875" cy="65087"/>
          </a:xfrm>
          <a:custGeom>
            <a:avLst/>
            <a:gdLst>
              <a:gd name="T0" fmla="*/ 0 w 1"/>
              <a:gd name="T1" fmla="*/ 0 h 4"/>
              <a:gd name="T2" fmla="*/ 1 w 1"/>
              <a:gd name="T3" fmla="*/ 4 h 4"/>
              <a:gd name="T4" fmla="*/ 1 w 1"/>
              <a:gd name="T5" fmla="*/ 0 h 4"/>
              <a:gd name="T6" fmla="*/ 1 w 1"/>
              <a:gd name="T7" fmla="*/ 0 h 4"/>
              <a:gd name="T8" fmla="*/ 0 w 1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4"/>
              <a:gd name="T17" fmla="*/ 1 w 1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4">
                <a:moveTo>
                  <a:pt x="0" y="0"/>
                </a:moveTo>
                <a:lnTo>
                  <a:pt x="1" y="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43" name="Freeform 197"/>
          <p:cNvSpPr>
            <a:spLocks/>
          </p:cNvSpPr>
          <p:nvPr/>
        </p:nvSpPr>
        <p:spPr bwMode="auto">
          <a:xfrm>
            <a:off x="5884863" y="5322888"/>
            <a:ext cx="15875" cy="65087"/>
          </a:xfrm>
          <a:custGeom>
            <a:avLst/>
            <a:gdLst>
              <a:gd name="T0" fmla="*/ 0 w 10"/>
              <a:gd name="T1" fmla="*/ 0 h 41"/>
              <a:gd name="T2" fmla="*/ 10 w 10"/>
              <a:gd name="T3" fmla="*/ 41 h 41"/>
              <a:gd name="T4" fmla="*/ 10 w 10"/>
              <a:gd name="T5" fmla="*/ 0 h 41"/>
              <a:gd name="T6" fmla="*/ 10 w 10"/>
              <a:gd name="T7" fmla="*/ 0 h 41"/>
              <a:gd name="T8" fmla="*/ 0 w 10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41"/>
              <a:gd name="T17" fmla="*/ 10 w 10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41">
                <a:moveTo>
                  <a:pt x="0" y="0"/>
                </a:moveTo>
                <a:lnTo>
                  <a:pt x="10" y="41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44" name="Freeform 198"/>
          <p:cNvSpPr>
            <a:spLocks/>
          </p:cNvSpPr>
          <p:nvPr/>
        </p:nvSpPr>
        <p:spPr bwMode="auto">
          <a:xfrm>
            <a:off x="4057650" y="5176838"/>
            <a:ext cx="1843088" cy="146050"/>
          </a:xfrm>
          <a:custGeom>
            <a:avLst/>
            <a:gdLst>
              <a:gd name="T0" fmla="*/ 113 w 113"/>
              <a:gd name="T1" fmla="*/ 9 h 9"/>
              <a:gd name="T2" fmla="*/ 113 w 113"/>
              <a:gd name="T3" fmla="*/ 7 h 9"/>
              <a:gd name="T4" fmla="*/ 113 w 113"/>
              <a:gd name="T5" fmla="*/ 2 h 9"/>
              <a:gd name="T6" fmla="*/ 106 w 113"/>
              <a:gd name="T7" fmla="*/ 2 h 9"/>
              <a:gd name="T8" fmla="*/ 8 w 113"/>
              <a:gd name="T9" fmla="*/ 2 h 9"/>
              <a:gd name="T10" fmla="*/ 2 w 113"/>
              <a:gd name="T11" fmla="*/ 2 h 9"/>
              <a:gd name="T12" fmla="*/ 0 w 113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9"/>
              <a:gd name="T23" fmla="*/ 113 w 113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9">
                <a:moveTo>
                  <a:pt x="113" y="9"/>
                </a:moveTo>
                <a:lnTo>
                  <a:pt x="113" y="7"/>
                </a:lnTo>
                <a:lnTo>
                  <a:pt x="113" y="2"/>
                </a:lnTo>
                <a:lnTo>
                  <a:pt x="106" y="2"/>
                </a:lnTo>
                <a:lnTo>
                  <a:pt x="8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45" name="Rectangle 199"/>
          <p:cNvSpPr>
            <a:spLocks noChangeArrowheads="1"/>
          </p:cNvSpPr>
          <p:nvPr/>
        </p:nvSpPr>
        <p:spPr bwMode="auto">
          <a:xfrm>
            <a:off x="4775200" y="49974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6" name="Rectangle 200"/>
          <p:cNvSpPr>
            <a:spLocks noChangeArrowheads="1"/>
          </p:cNvSpPr>
          <p:nvPr/>
        </p:nvSpPr>
        <p:spPr bwMode="auto">
          <a:xfrm>
            <a:off x="4579938" y="49974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7" name="Rectangle 201"/>
          <p:cNvSpPr>
            <a:spLocks noChangeArrowheads="1"/>
          </p:cNvSpPr>
          <p:nvPr/>
        </p:nvSpPr>
        <p:spPr bwMode="auto">
          <a:xfrm>
            <a:off x="4367213" y="49974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8" name="Rectangle 202"/>
          <p:cNvSpPr>
            <a:spLocks noChangeArrowheads="1"/>
          </p:cNvSpPr>
          <p:nvPr/>
        </p:nvSpPr>
        <p:spPr bwMode="auto">
          <a:xfrm>
            <a:off x="4171950" y="49974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49" name="Rectangle 203"/>
          <p:cNvSpPr>
            <a:spLocks noChangeArrowheads="1"/>
          </p:cNvSpPr>
          <p:nvPr/>
        </p:nvSpPr>
        <p:spPr bwMode="auto">
          <a:xfrm>
            <a:off x="3975100" y="4997450"/>
            <a:ext cx="100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50" name="Rectangle 204"/>
          <p:cNvSpPr>
            <a:spLocks noChangeArrowheads="1"/>
          </p:cNvSpPr>
          <p:nvPr/>
        </p:nvSpPr>
        <p:spPr bwMode="auto">
          <a:xfrm>
            <a:off x="3257550" y="5192713"/>
            <a:ext cx="627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51" name="Line 205"/>
          <p:cNvSpPr>
            <a:spLocks noChangeShapeType="1"/>
          </p:cNvSpPr>
          <p:nvPr/>
        </p:nvSpPr>
        <p:spPr bwMode="auto">
          <a:xfrm flipH="1">
            <a:off x="3927475" y="2078038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2" name="Freeform 206"/>
          <p:cNvSpPr>
            <a:spLocks/>
          </p:cNvSpPr>
          <p:nvPr/>
        </p:nvSpPr>
        <p:spPr bwMode="auto">
          <a:xfrm>
            <a:off x="6178550" y="1360488"/>
            <a:ext cx="80963" cy="652462"/>
          </a:xfrm>
          <a:custGeom>
            <a:avLst/>
            <a:gdLst>
              <a:gd name="T0" fmla="*/ 0 w 5"/>
              <a:gd name="T1" fmla="*/ 0 h 40"/>
              <a:gd name="T2" fmla="*/ 1 w 5"/>
              <a:gd name="T3" fmla="*/ 1 h 40"/>
              <a:gd name="T4" fmla="*/ 1 w 5"/>
              <a:gd name="T5" fmla="*/ 1 h 40"/>
              <a:gd name="T6" fmla="*/ 1 w 5"/>
              <a:gd name="T7" fmla="*/ 2 h 40"/>
              <a:gd name="T8" fmla="*/ 2 w 5"/>
              <a:gd name="T9" fmla="*/ 2 h 40"/>
              <a:gd name="T10" fmla="*/ 2 w 5"/>
              <a:gd name="T11" fmla="*/ 3 h 40"/>
              <a:gd name="T12" fmla="*/ 2 w 5"/>
              <a:gd name="T13" fmla="*/ 10 h 40"/>
              <a:gd name="T14" fmla="*/ 2 w 5"/>
              <a:gd name="T15" fmla="*/ 20 h 40"/>
              <a:gd name="T16" fmla="*/ 2 w 5"/>
              <a:gd name="T17" fmla="*/ 30 h 40"/>
              <a:gd name="T18" fmla="*/ 2 w 5"/>
              <a:gd name="T19" fmla="*/ 37 h 40"/>
              <a:gd name="T20" fmla="*/ 2 w 5"/>
              <a:gd name="T21" fmla="*/ 38 h 40"/>
              <a:gd name="T22" fmla="*/ 2 w 5"/>
              <a:gd name="T23" fmla="*/ 38 h 40"/>
              <a:gd name="T24" fmla="*/ 2 w 5"/>
              <a:gd name="T25" fmla="*/ 39 h 40"/>
              <a:gd name="T26" fmla="*/ 3 w 5"/>
              <a:gd name="T27" fmla="*/ 39 h 40"/>
              <a:gd name="T28" fmla="*/ 5 w 5"/>
              <a:gd name="T29" fmla="*/ 40 h 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40"/>
              <a:gd name="T47" fmla="*/ 5 w 5"/>
              <a:gd name="T48" fmla="*/ 40 h 4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40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10"/>
                </a:lnTo>
                <a:lnTo>
                  <a:pt x="2" y="20"/>
                </a:lnTo>
                <a:lnTo>
                  <a:pt x="2" y="30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3" y="39"/>
                </a:lnTo>
                <a:lnTo>
                  <a:pt x="5" y="4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3" name="Freeform 207"/>
          <p:cNvSpPr>
            <a:spLocks/>
          </p:cNvSpPr>
          <p:nvPr/>
        </p:nvSpPr>
        <p:spPr bwMode="auto">
          <a:xfrm>
            <a:off x="6178550" y="2012950"/>
            <a:ext cx="80963" cy="668338"/>
          </a:xfrm>
          <a:custGeom>
            <a:avLst/>
            <a:gdLst>
              <a:gd name="T0" fmla="*/ 0 w 5"/>
              <a:gd name="T1" fmla="*/ 41 h 41"/>
              <a:gd name="T2" fmla="*/ 1 w 5"/>
              <a:gd name="T3" fmla="*/ 40 h 41"/>
              <a:gd name="T4" fmla="*/ 1 w 5"/>
              <a:gd name="T5" fmla="*/ 39 h 41"/>
              <a:gd name="T6" fmla="*/ 1 w 5"/>
              <a:gd name="T7" fmla="*/ 39 h 41"/>
              <a:gd name="T8" fmla="*/ 2 w 5"/>
              <a:gd name="T9" fmla="*/ 38 h 41"/>
              <a:gd name="T10" fmla="*/ 2 w 5"/>
              <a:gd name="T11" fmla="*/ 38 h 41"/>
              <a:gd name="T12" fmla="*/ 2 w 5"/>
              <a:gd name="T13" fmla="*/ 30 h 41"/>
              <a:gd name="T14" fmla="*/ 2 w 5"/>
              <a:gd name="T15" fmla="*/ 21 h 41"/>
              <a:gd name="T16" fmla="*/ 2 w 5"/>
              <a:gd name="T17" fmla="*/ 11 h 41"/>
              <a:gd name="T18" fmla="*/ 2 w 5"/>
              <a:gd name="T19" fmla="*/ 4 h 41"/>
              <a:gd name="T20" fmla="*/ 2 w 5"/>
              <a:gd name="T21" fmla="*/ 3 h 41"/>
              <a:gd name="T22" fmla="*/ 2 w 5"/>
              <a:gd name="T23" fmla="*/ 2 h 41"/>
              <a:gd name="T24" fmla="*/ 2 w 5"/>
              <a:gd name="T25" fmla="*/ 2 h 41"/>
              <a:gd name="T26" fmla="*/ 3 w 5"/>
              <a:gd name="T27" fmla="*/ 1 h 41"/>
              <a:gd name="T28" fmla="*/ 5 w 5"/>
              <a:gd name="T29" fmla="*/ 0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41"/>
              <a:gd name="T47" fmla="*/ 5 w 5"/>
              <a:gd name="T48" fmla="*/ 41 h 4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41">
                <a:moveTo>
                  <a:pt x="0" y="41"/>
                </a:moveTo>
                <a:lnTo>
                  <a:pt x="1" y="40"/>
                </a:lnTo>
                <a:lnTo>
                  <a:pt x="1" y="39"/>
                </a:lnTo>
                <a:lnTo>
                  <a:pt x="2" y="38"/>
                </a:lnTo>
                <a:lnTo>
                  <a:pt x="2" y="30"/>
                </a:lnTo>
                <a:lnTo>
                  <a:pt x="2" y="21"/>
                </a:lnTo>
                <a:lnTo>
                  <a:pt x="2" y="11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4" name="Freeform 208"/>
          <p:cNvSpPr>
            <a:spLocks/>
          </p:cNvSpPr>
          <p:nvPr/>
        </p:nvSpPr>
        <p:spPr bwMode="auto">
          <a:xfrm>
            <a:off x="6178550" y="2746375"/>
            <a:ext cx="80963" cy="473075"/>
          </a:xfrm>
          <a:custGeom>
            <a:avLst/>
            <a:gdLst>
              <a:gd name="T0" fmla="*/ 0 w 5"/>
              <a:gd name="T1" fmla="*/ 0 h 29"/>
              <a:gd name="T2" fmla="*/ 1 w 5"/>
              <a:gd name="T3" fmla="*/ 1 h 29"/>
              <a:gd name="T4" fmla="*/ 1 w 5"/>
              <a:gd name="T5" fmla="*/ 1 h 29"/>
              <a:gd name="T6" fmla="*/ 2 w 5"/>
              <a:gd name="T7" fmla="*/ 2 h 29"/>
              <a:gd name="T8" fmla="*/ 2 w 5"/>
              <a:gd name="T9" fmla="*/ 2 h 29"/>
              <a:gd name="T10" fmla="*/ 2 w 5"/>
              <a:gd name="T11" fmla="*/ 3 h 29"/>
              <a:gd name="T12" fmla="*/ 2 w 5"/>
              <a:gd name="T13" fmla="*/ 11 h 29"/>
              <a:gd name="T14" fmla="*/ 2 w 5"/>
              <a:gd name="T15" fmla="*/ 14 h 29"/>
              <a:gd name="T16" fmla="*/ 2 w 5"/>
              <a:gd name="T17" fmla="*/ 18 h 29"/>
              <a:gd name="T18" fmla="*/ 2 w 5"/>
              <a:gd name="T19" fmla="*/ 26 h 29"/>
              <a:gd name="T20" fmla="*/ 2 w 5"/>
              <a:gd name="T21" fmla="*/ 27 h 29"/>
              <a:gd name="T22" fmla="*/ 2 w 5"/>
              <a:gd name="T23" fmla="*/ 27 h 29"/>
              <a:gd name="T24" fmla="*/ 2 w 5"/>
              <a:gd name="T25" fmla="*/ 28 h 29"/>
              <a:gd name="T26" fmla="*/ 3 w 5"/>
              <a:gd name="T27" fmla="*/ 28 h 29"/>
              <a:gd name="T28" fmla="*/ 5 w 5"/>
              <a:gd name="T29" fmla="*/ 29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11"/>
                </a:lnTo>
                <a:lnTo>
                  <a:pt x="2" y="14"/>
                </a:lnTo>
                <a:lnTo>
                  <a:pt x="2" y="18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3" y="28"/>
                </a:lnTo>
                <a:lnTo>
                  <a:pt x="5" y="2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5" name="Freeform 209"/>
          <p:cNvSpPr>
            <a:spLocks/>
          </p:cNvSpPr>
          <p:nvPr/>
        </p:nvSpPr>
        <p:spPr bwMode="auto">
          <a:xfrm>
            <a:off x="6178550" y="3219450"/>
            <a:ext cx="80963" cy="488950"/>
          </a:xfrm>
          <a:custGeom>
            <a:avLst/>
            <a:gdLst>
              <a:gd name="T0" fmla="*/ 0 w 5"/>
              <a:gd name="T1" fmla="*/ 30 h 30"/>
              <a:gd name="T2" fmla="*/ 1 w 5"/>
              <a:gd name="T3" fmla="*/ 29 h 30"/>
              <a:gd name="T4" fmla="*/ 1 w 5"/>
              <a:gd name="T5" fmla="*/ 28 h 30"/>
              <a:gd name="T6" fmla="*/ 2 w 5"/>
              <a:gd name="T7" fmla="*/ 28 h 30"/>
              <a:gd name="T8" fmla="*/ 2 w 5"/>
              <a:gd name="T9" fmla="*/ 27 h 30"/>
              <a:gd name="T10" fmla="*/ 2 w 5"/>
              <a:gd name="T11" fmla="*/ 27 h 30"/>
              <a:gd name="T12" fmla="*/ 2 w 5"/>
              <a:gd name="T13" fmla="*/ 19 h 30"/>
              <a:gd name="T14" fmla="*/ 2 w 5"/>
              <a:gd name="T15" fmla="*/ 15 h 30"/>
              <a:gd name="T16" fmla="*/ 2 w 5"/>
              <a:gd name="T17" fmla="*/ 11 h 30"/>
              <a:gd name="T18" fmla="*/ 2 w 5"/>
              <a:gd name="T19" fmla="*/ 3 h 30"/>
              <a:gd name="T20" fmla="*/ 2 w 5"/>
              <a:gd name="T21" fmla="*/ 3 h 30"/>
              <a:gd name="T22" fmla="*/ 2 w 5"/>
              <a:gd name="T23" fmla="*/ 2 h 30"/>
              <a:gd name="T24" fmla="*/ 2 w 5"/>
              <a:gd name="T25" fmla="*/ 2 h 30"/>
              <a:gd name="T26" fmla="*/ 3 w 5"/>
              <a:gd name="T27" fmla="*/ 1 h 30"/>
              <a:gd name="T28" fmla="*/ 5 w 5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30"/>
                </a:moveTo>
                <a:lnTo>
                  <a:pt x="1" y="29"/>
                </a:lnTo>
                <a:lnTo>
                  <a:pt x="1" y="28"/>
                </a:lnTo>
                <a:lnTo>
                  <a:pt x="2" y="28"/>
                </a:lnTo>
                <a:lnTo>
                  <a:pt x="2" y="27"/>
                </a:lnTo>
                <a:lnTo>
                  <a:pt x="2" y="19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6" name="Freeform 210"/>
          <p:cNvSpPr>
            <a:spLocks/>
          </p:cNvSpPr>
          <p:nvPr/>
        </p:nvSpPr>
        <p:spPr bwMode="auto">
          <a:xfrm>
            <a:off x="6178550" y="3757613"/>
            <a:ext cx="80963" cy="488950"/>
          </a:xfrm>
          <a:custGeom>
            <a:avLst/>
            <a:gdLst>
              <a:gd name="T0" fmla="*/ 0 w 5"/>
              <a:gd name="T1" fmla="*/ 0 h 30"/>
              <a:gd name="T2" fmla="*/ 1 w 5"/>
              <a:gd name="T3" fmla="*/ 2 h 30"/>
              <a:gd name="T4" fmla="*/ 1 w 5"/>
              <a:gd name="T5" fmla="*/ 2 h 30"/>
              <a:gd name="T6" fmla="*/ 2 w 5"/>
              <a:gd name="T7" fmla="*/ 3 h 30"/>
              <a:gd name="T8" fmla="*/ 2 w 5"/>
              <a:gd name="T9" fmla="*/ 3 h 30"/>
              <a:gd name="T10" fmla="*/ 2 w 5"/>
              <a:gd name="T11" fmla="*/ 4 h 30"/>
              <a:gd name="T12" fmla="*/ 2 w 5"/>
              <a:gd name="T13" fmla="*/ 12 h 30"/>
              <a:gd name="T14" fmla="*/ 2 w 5"/>
              <a:gd name="T15" fmla="*/ 15 h 30"/>
              <a:gd name="T16" fmla="*/ 2 w 5"/>
              <a:gd name="T17" fmla="*/ 19 h 30"/>
              <a:gd name="T18" fmla="*/ 2 w 5"/>
              <a:gd name="T19" fmla="*/ 27 h 30"/>
              <a:gd name="T20" fmla="*/ 2 w 5"/>
              <a:gd name="T21" fmla="*/ 27 h 30"/>
              <a:gd name="T22" fmla="*/ 2 w 5"/>
              <a:gd name="T23" fmla="*/ 28 h 30"/>
              <a:gd name="T24" fmla="*/ 2 w 5"/>
              <a:gd name="T25" fmla="*/ 28 h 30"/>
              <a:gd name="T26" fmla="*/ 3 w 5"/>
              <a:gd name="T27" fmla="*/ 29 h 30"/>
              <a:gd name="T28" fmla="*/ 5 w 5"/>
              <a:gd name="T29" fmla="*/ 3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12"/>
                </a:lnTo>
                <a:lnTo>
                  <a:pt x="2" y="15"/>
                </a:lnTo>
                <a:lnTo>
                  <a:pt x="2" y="19"/>
                </a:lnTo>
                <a:lnTo>
                  <a:pt x="2" y="27"/>
                </a:lnTo>
                <a:lnTo>
                  <a:pt x="2" y="28"/>
                </a:lnTo>
                <a:lnTo>
                  <a:pt x="3" y="29"/>
                </a:lnTo>
                <a:lnTo>
                  <a:pt x="5" y="3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7" name="Freeform 211"/>
          <p:cNvSpPr>
            <a:spLocks/>
          </p:cNvSpPr>
          <p:nvPr/>
        </p:nvSpPr>
        <p:spPr bwMode="auto">
          <a:xfrm>
            <a:off x="6178550" y="4246563"/>
            <a:ext cx="80963" cy="488950"/>
          </a:xfrm>
          <a:custGeom>
            <a:avLst/>
            <a:gdLst>
              <a:gd name="T0" fmla="*/ 0 w 5"/>
              <a:gd name="T1" fmla="*/ 30 h 30"/>
              <a:gd name="T2" fmla="*/ 1 w 5"/>
              <a:gd name="T3" fmla="*/ 29 h 30"/>
              <a:gd name="T4" fmla="*/ 1 w 5"/>
              <a:gd name="T5" fmla="*/ 28 h 30"/>
              <a:gd name="T6" fmla="*/ 2 w 5"/>
              <a:gd name="T7" fmla="*/ 27 h 30"/>
              <a:gd name="T8" fmla="*/ 2 w 5"/>
              <a:gd name="T9" fmla="*/ 27 h 30"/>
              <a:gd name="T10" fmla="*/ 2 w 5"/>
              <a:gd name="T11" fmla="*/ 26 h 30"/>
              <a:gd name="T12" fmla="*/ 2 w 5"/>
              <a:gd name="T13" fmla="*/ 18 h 30"/>
              <a:gd name="T14" fmla="*/ 2 w 5"/>
              <a:gd name="T15" fmla="*/ 15 h 30"/>
              <a:gd name="T16" fmla="*/ 2 w 5"/>
              <a:gd name="T17" fmla="*/ 11 h 30"/>
              <a:gd name="T18" fmla="*/ 2 w 5"/>
              <a:gd name="T19" fmla="*/ 3 h 30"/>
              <a:gd name="T20" fmla="*/ 2 w 5"/>
              <a:gd name="T21" fmla="*/ 3 h 30"/>
              <a:gd name="T22" fmla="*/ 2 w 5"/>
              <a:gd name="T23" fmla="*/ 2 h 30"/>
              <a:gd name="T24" fmla="*/ 2 w 5"/>
              <a:gd name="T25" fmla="*/ 2 h 30"/>
              <a:gd name="T26" fmla="*/ 3 w 5"/>
              <a:gd name="T27" fmla="*/ 1 h 30"/>
              <a:gd name="T28" fmla="*/ 5 w 5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30"/>
                </a:moveTo>
                <a:lnTo>
                  <a:pt x="1" y="29"/>
                </a:lnTo>
                <a:lnTo>
                  <a:pt x="1" y="28"/>
                </a:lnTo>
                <a:lnTo>
                  <a:pt x="2" y="27"/>
                </a:lnTo>
                <a:lnTo>
                  <a:pt x="2" y="26"/>
                </a:lnTo>
                <a:lnTo>
                  <a:pt x="2" y="18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8" name="Freeform 212"/>
          <p:cNvSpPr>
            <a:spLocks/>
          </p:cNvSpPr>
          <p:nvPr/>
        </p:nvSpPr>
        <p:spPr bwMode="auto">
          <a:xfrm>
            <a:off x="6178550" y="4784725"/>
            <a:ext cx="80963" cy="392113"/>
          </a:xfrm>
          <a:custGeom>
            <a:avLst/>
            <a:gdLst>
              <a:gd name="T0" fmla="*/ 0 w 5"/>
              <a:gd name="T1" fmla="*/ 0 h 24"/>
              <a:gd name="T2" fmla="*/ 1 w 5"/>
              <a:gd name="T3" fmla="*/ 1 h 24"/>
              <a:gd name="T4" fmla="*/ 1 w 5"/>
              <a:gd name="T5" fmla="*/ 1 h 24"/>
              <a:gd name="T6" fmla="*/ 1 w 5"/>
              <a:gd name="T7" fmla="*/ 2 h 24"/>
              <a:gd name="T8" fmla="*/ 1 w 5"/>
              <a:gd name="T9" fmla="*/ 2 h 24"/>
              <a:gd name="T10" fmla="*/ 1 w 5"/>
              <a:gd name="T11" fmla="*/ 3 h 24"/>
              <a:gd name="T12" fmla="*/ 1 w 5"/>
              <a:gd name="T13" fmla="*/ 7 h 24"/>
              <a:gd name="T14" fmla="*/ 1 w 5"/>
              <a:gd name="T15" fmla="*/ 12 h 24"/>
              <a:gd name="T16" fmla="*/ 1 w 5"/>
              <a:gd name="T17" fmla="*/ 17 h 24"/>
              <a:gd name="T18" fmla="*/ 1 w 5"/>
              <a:gd name="T19" fmla="*/ 21 h 24"/>
              <a:gd name="T20" fmla="*/ 1 w 5"/>
              <a:gd name="T21" fmla="*/ 21 h 24"/>
              <a:gd name="T22" fmla="*/ 1 w 5"/>
              <a:gd name="T23" fmla="*/ 22 h 24"/>
              <a:gd name="T24" fmla="*/ 2 w 5"/>
              <a:gd name="T25" fmla="*/ 22 h 24"/>
              <a:gd name="T26" fmla="*/ 3 w 5"/>
              <a:gd name="T27" fmla="*/ 23 h 24"/>
              <a:gd name="T28" fmla="*/ 5 w 5"/>
              <a:gd name="T29" fmla="*/ 24 h 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4"/>
              <a:gd name="T47" fmla="*/ 5 w 5"/>
              <a:gd name="T48" fmla="*/ 24 h 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4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7"/>
                </a:lnTo>
                <a:lnTo>
                  <a:pt x="1" y="12"/>
                </a:lnTo>
                <a:lnTo>
                  <a:pt x="1" y="17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3" y="23"/>
                </a:lnTo>
                <a:lnTo>
                  <a:pt x="5" y="2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59" name="Freeform 213"/>
          <p:cNvSpPr>
            <a:spLocks/>
          </p:cNvSpPr>
          <p:nvPr/>
        </p:nvSpPr>
        <p:spPr bwMode="auto">
          <a:xfrm>
            <a:off x="6178550" y="5176838"/>
            <a:ext cx="80963" cy="390525"/>
          </a:xfrm>
          <a:custGeom>
            <a:avLst/>
            <a:gdLst>
              <a:gd name="T0" fmla="*/ 0 w 5"/>
              <a:gd name="T1" fmla="*/ 24 h 24"/>
              <a:gd name="T2" fmla="*/ 1 w 5"/>
              <a:gd name="T3" fmla="*/ 23 h 24"/>
              <a:gd name="T4" fmla="*/ 1 w 5"/>
              <a:gd name="T5" fmla="*/ 22 h 24"/>
              <a:gd name="T6" fmla="*/ 1 w 5"/>
              <a:gd name="T7" fmla="*/ 22 h 24"/>
              <a:gd name="T8" fmla="*/ 1 w 5"/>
              <a:gd name="T9" fmla="*/ 21 h 24"/>
              <a:gd name="T10" fmla="*/ 1 w 5"/>
              <a:gd name="T11" fmla="*/ 21 h 24"/>
              <a:gd name="T12" fmla="*/ 1 w 5"/>
              <a:gd name="T13" fmla="*/ 17 h 24"/>
              <a:gd name="T14" fmla="*/ 1 w 5"/>
              <a:gd name="T15" fmla="*/ 12 h 24"/>
              <a:gd name="T16" fmla="*/ 1 w 5"/>
              <a:gd name="T17" fmla="*/ 7 h 24"/>
              <a:gd name="T18" fmla="*/ 1 w 5"/>
              <a:gd name="T19" fmla="*/ 3 h 24"/>
              <a:gd name="T20" fmla="*/ 1 w 5"/>
              <a:gd name="T21" fmla="*/ 2 h 24"/>
              <a:gd name="T22" fmla="*/ 1 w 5"/>
              <a:gd name="T23" fmla="*/ 2 h 24"/>
              <a:gd name="T24" fmla="*/ 2 w 5"/>
              <a:gd name="T25" fmla="*/ 2 h 24"/>
              <a:gd name="T26" fmla="*/ 3 w 5"/>
              <a:gd name="T27" fmla="*/ 1 h 24"/>
              <a:gd name="T28" fmla="*/ 5 w 5"/>
              <a:gd name="T29" fmla="*/ 0 h 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4"/>
              <a:gd name="T47" fmla="*/ 5 w 5"/>
              <a:gd name="T48" fmla="*/ 24 h 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4">
                <a:moveTo>
                  <a:pt x="0" y="24"/>
                </a:moveTo>
                <a:lnTo>
                  <a:pt x="1" y="23"/>
                </a:lnTo>
                <a:lnTo>
                  <a:pt x="1" y="22"/>
                </a:lnTo>
                <a:lnTo>
                  <a:pt x="1" y="21"/>
                </a:lnTo>
                <a:lnTo>
                  <a:pt x="1" y="17"/>
                </a:lnTo>
                <a:lnTo>
                  <a:pt x="1" y="12"/>
                </a:lnTo>
                <a:lnTo>
                  <a:pt x="1" y="7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60" name="Freeform 214"/>
          <p:cNvSpPr>
            <a:spLocks/>
          </p:cNvSpPr>
          <p:nvPr/>
        </p:nvSpPr>
        <p:spPr bwMode="auto">
          <a:xfrm>
            <a:off x="5607050" y="5665788"/>
            <a:ext cx="423863" cy="98425"/>
          </a:xfrm>
          <a:custGeom>
            <a:avLst/>
            <a:gdLst>
              <a:gd name="T0" fmla="*/ 26 w 26"/>
              <a:gd name="T1" fmla="*/ 0 h 6"/>
              <a:gd name="T2" fmla="*/ 25 w 26"/>
              <a:gd name="T3" fmla="*/ 2 h 6"/>
              <a:gd name="T4" fmla="*/ 25 w 26"/>
              <a:gd name="T5" fmla="*/ 2 h 6"/>
              <a:gd name="T6" fmla="*/ 24 w 26"/>
              <a:gd name="T7" fmla="*/ 2 h 6"/>
              <a:gd name="T8" fmla="*/ 24 w 26"/>
              <a:gd name="T9" fmla="*/ 2 h 6"/>
              <a:gd name="T10" fmla="*/ 23 w 26"/>
              <a:gd name="T11" fmla="*/ 2 h 6"/>
              <a:gd name="T12" fmla="*/ 19 w 26"/>
              <a:gd name="T13" fmla="*/ 2 h 6"/>
              <a:gd name="T14" fmla="*/ 13 w 26"/>
              <a:gd name="T15" fmla="*/ 2 h 6"/>
              <a:gd name="T16" fmla="*/ 7 w 26"/>
              <a:gd name="T17" fmla="*/ 2 h 6"/>
              <a:gd name="T18" fmla="*/ 3 w 26"/>
              <a:gd name="T19" fmla="*/ 2 h 6"/>
              <a:gd name="T20" fmla="*/ 2 w 26"/>
              <a:gd name="T21" fmla="*/ 2 h 6"/>
              <a:gd name="T22" fmla="*/ 2 w 26"/>
              <a:gd name="T23" fmla="*/ 2 h 6"/>
              <a:gd name="T24" fmla="*/ 1 w 26"/>
              <a:gd name="T25" fmla="*/ 3 h 6"/>
              <a:gd name="T26" fmla="*/ 1 w 26"/>
              <a:gd name="T27" fmla="*/ 4 h 6"/>
              <a:gd name="T28" fmla="*/ 0 w 26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"/>
              <a:gd name="T46" fmla="*/ 0 h 6"/>
              <a:gd name="T47" fmla="*/ 26 w 26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" h="6">
                <a:moveTo>
                  <a:pt x="26" y="0"/>
                </a:move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19" y="2"/>
                </a:lnTo>
                <a:lnTo>
                  <a:pt x="13" y="2"/>
                </a:lnTo>
                <a:lnTo>
                  <a:pt x="7" y="2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61" name="Freeform 215"/>
          <p:cNvSpPr>
            <a:spLocks/>
          </p:cNvSpPr>
          <p:nvPr/>
        </p:nvSpPr>
        <p:spPr bwMode="auto">
          <a:xfrm>
            <a:off x="5165725" y="5665788"/>
            <a:ext cx="441325" cy="98425"/>
          </a:xfrm>
          <a:custGeom>
            <a:avLst/>
            <a:gdLst>
              <a:gd name="T0" fmla="*/ 0 w 27"/>
              <a:gd name="T1" fmla="*/ 0 h 6"/>
              <a:gd name="T2" fmla="*/ 1 w 27"/>
              <a:gd name="T3" fmla="*/ 2 h 6"/>
              <a:gd name="T4" fmla="*/ 2 w 27"/>
              <a:gd name="T5" fmla="*/ 2 h 6"/>
              <a:gd name="T6" fmla="*/ 2 w 27"/>
              <a:gd name="T7" fmla="*/ 2 h 6"/>
              <a:gd name="T8" fmla="*/ 3 w 27"/>
              <a:gd name="T9" fmla="*/ 2 h 6"/>
              <a:gd name="T10" fmla="*/ 3 w 27"/>
              <a:gd name="T11" fmla="*/ 2 h 6"/>
              <a:gd name="T12" fmla="*/ 8 w 27"/>
              <a:gd name="T13" fmla="*/ 2 h 6"/>
              <a:gd name="T14" fmla="*/ 13 w 27"/>
              <a:gd name="T15" fmla="*/ 2 h 6"/>
              <a:gd name="T16" fmla="*/ 19 w 27"/>
              <a:gd name="T17" fmla="*/ 2 h 6"/>
              <a:gd name="T18" fmla="*/ 23 w 27"/>
              <a:gd name="T19" fmla="*/ 2 h 6"/>
              <a:gd name="T20" fmla="*/ 24 w 27"/>
              <a:gd name="T21" fmla="*/ 2 h 6"/>
              <a:gd name="T22" fmla="*/ 25 w 27"/>
              <a:gd name="T23" fmla="*/ 2 h 6"/>
              <a:gd name="T24" fmla="*/ 25 w 27"/>
              <a:gd name="T25" fmla="*/ 3 h 6"/>
              <a:gd name="T26" fmla="*/ 26 w 27"/>
              <a:gd name="T27" fmla="*/ 4 h 6"/>
              <a:gd name="T28" fmla="*/ 27 w 27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"/>
              <a:gd name="T46" fmla="*/ 0 h 6"/>
              <a:gd name="T47" fmla="*/ 27 w 27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" h="6">
                <a:moveTo>
                  <a:pt x="0" y="0"/>
                </a:move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8" y="2"/>
                </a:lnTo>
                <a:lnTo>
                  <a:pt x="13" y="2"/>
                </a:lnTo>
                <a:lnTo>
                  <a:pt x="19" y="2"/>
                </a:lnTo>
                <a:lnTo>
                  <a:pt x="23" y="2"/>
                </a:lnTo>
                <a:lnTo>
                  <a:pt x="24" y="2"/>
                </a:lnTo>
                <a:lnTo>
                  <a:pt x="25" y="2"/>
                </a:lnTo>
                <a:lnTo>
                  <a:pt x="25" y="3"/>
                </a:lnTo>
                <a:lnTo>
                  <a:pt x="26" y="4"/>
                </a:lnTo>
                <a:lnTo>
                  <a:pt x="27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62" name="Freeform 216"/>
          <p:cNvSpPr>
            <a:spLocks/>
          </p:cNvSpPr>
          <p:nvPr/>
        </p:nvSpPr>
        <p:spPr bwMode="auto">
          <a:xfrm>
            <a:off x="4416425" y="5665788"/>
            <a:ext cx="488950" cy="98425"/>
          </a:xfrm>
          <a:custGeom>
            <a:avLst/>
            <a:gdLst>
              <a:gd name="T0" fmla="*/ 30 w 30"/>
              <a:gd name="T1" fmla="*/ 0 h 6"/>
              <a:gd name="T2" fmla="*/ 29 w 30"/>
              <a:gd name="T3" fmla="*/ 2 h 6"/>
              <a:gd name="T4" fmla="*/ 28 w 30"/>
              <a:gd name="T5" fmla="*/ 2 h 6"/>
              <a:gd name="T6" fmla="*/ 28 w 30"/>
              <a:gd name="T7" fmla="*/ 2 h 6"/>
              <a:gd name="T8" fmla="*/ 27 w 30"/>
              <a:gd name="T9" fmla="*/ 2 h 6"/>
              <a:gd name="T10" fmla="*/ 27 w 30"/>
              <a:gd name="T11" fmla="*/ 2 h 6"/>
              <a:gd name="T12" fmla="*/ 18 w 30"/>
              <a:gd name="T13" fmla="*/ 2 h 6"/>
              <a:gd name="T14" fmla="*/ 15 w 30"/>
              <a:gd name="T15" fmla="*/ 2 h 6"/>
              <a:gd name="T16" fmla="*/ 11 w 30"/>
              <a:gd name="T17" fmla="*/ 2 h 6"/>
              <a:gd name="T18" fmla="*/ 3 w 30"/>
              <a:gd name="T19" fmla="*/ 2 h 6"/>
              <a:gd name="T20" fmla="*/ 2 w 30"/>
              <a:gd name="T21" fmla="*/ 2 h 6"/>
              <a:gd name="T22" fmla="*/ 2 w 30"/>
              <a:gd name="T23" fmla="*/ 2 h 6"/>
              <a:gd name="T24" fmla="*/ 1 w 30"/>
              <a:gd name="T25" fmla="*/ 3 h 6"/>
              <a:gd name="T26" fmla="*/ 1 w 30"/>
              <a:gd name="T27" fmla="*/ 4 h 6"/>
              <a:gd name="T28" fmla="*/ 0 w 30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"/>
              <a:gd name="T46" fmla="*/ 0 h 6"/>
              <a:gd name="T47" fmla="*/ 30 w 30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" h="6">
                <a:moveTo>
                  <a:pt x="30" y="0"/>
                </a:move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18" y="2"/>
                </a:lnTo>
                <a:lnTo>
                  <a:pt x="15" y="2"/>
                </a:lnTo>
                <a:lnTo>
                  <a:pt x="11" y="2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63" name="Freeform 217"/>
          <p:cNvSpPr>
            <a:spLocks/>
          </p:cNvSpPr>
          <p:nvPr/>
        </p:nvSpPr>
        <p:spPr bwMode="auto">
          <a:xfrm>
            <a:off x="3910013" y="5665788"/>
            <a:ext cx="506412" cy="98425"/>
          </a:xfrm>
          <a:custGeom>
            <a:avLst/>
            <a:gdLst>
              <a:gd name="T0" fmla="*/ 0 w 31"/>
              <a:gd name="T1" fmla="*/ 0 h 6"/>
              <a:gd name="T2" fmla="*/ 1 w 31"/>
              <a:gd name="T3" fmla="*/ 2 h 6"/>
              <a:gd name="T4" fmla="*/ 2 w 31"/>
              <a:gd name="T5" fmla="*/ 2 h 6"/>
              <a:gd name="T6" fmla="*/ 3 w 31"/>
              <a:gd name="T7" fmla="*/ 2 h 6"/>
              <a:gd name="T8" fmla="*/ 3 w 31"/>
              <a:gd name="T9" fmla="*/ 2 h 6"/>
              <a:gd name="T10" fmla="*/ 4 w 31"/>
              <a:gd name="T11" fmla="*/ 2 h 6"/>
              <a:gd name="T12" fmla="*/ 12 w 31"/>
              <a:gd name="T13" fmla="*/ 2 h 6"/>
              <a:gd name="T14" fmla="*/ 16 w 31"/>
              <a:gd name="T15" fmla="*/ 2 h 6"/>
              <a:gd name="T16" fmla="*/ 19 w 31"/>
              <a:gd name="T17" fmla="*/ 2 h 6"/>
              <a:gd name="T18" fmla="*/ 28 w 31"/>
              <a:gd name="T19" fmla="*/ 2 h 6"/>
              <a:gd name="T20" fmla="*/ 28 w 31"/>
              <a:gd name="T21" fmla="*/ 2 h 6"/>
              <a:gd name="T22" fmla="*/ 28 w 31"/>
              <a:gd name="T23" fmla="*/ 2 h 6"/>
              <a:gd name="T24" fmla="*/ 29 w 31"/>
              <a:gd name="T25" fmla="*/ 3 h 6"/>
              <a:gd name="T26" fmla="*/ 30 w 31"/>
              <a:gd name="T27" fmla="*/ 4 h 6"/>
              <a:gd name="T28" fmla="*/ 31 w 31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"/>
              <a:gd name="T46" fmla="*/ 0 h 6"/>
              <a:gd name="T47" fmla="*/ 31 w 31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" h="6">
                <a:moveTo>
                  <a:pt x="0" y="0"/>
                </a:move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12" y="2"/>
                </a:lnTo>
                <a:lnTo>
                  <a:pt x="16" y="2"/>
                </a:lnTo>
                <a:lnTo>
                  <a:pt x="19" y="2"/>
                </a:lnTo>
                <a:lnTo>
                  <a:pt x="28" y="2"/>
                </a:lnTo>
                <a:lnTo>
                  <a:pt x="29" y="3"/>
                </a:lnTo>
                <a:lnTo>
                  <a:pt x="30" y="4"/>
                </a:lnTo>
                <a:lnTo>
                  <a:pt x="31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864" name="Rectangle 218"/>
          <p:cNvSpPr>
            <a:spLocks noChangeArrowheads="1"/>
          </p:cNvSpPr>
          <p:nvPr/>
        </p:nvSpPr>
        <p:spPr bwMode="auto">
          <a:xfrm>
            <a:off x="3557588" y="211137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65" name="Rectangle 219"/>
          <p:cNvSpPr>
            <a:spLocks noChangeArrowheads="1"/>
          </p:cNvSpPr>
          <p:nvPr/>
        </p:nvSpPr>
        <p:spPr bwMode="auto">
          <a:xfrm>
            <a:off x="3633788" y="219233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66" name="Rectangle 220"/>
          <p:cNvSpPr>
            <a:spLocks noChangeArrowheads="1"/>
          </p:cNvSpPr>
          <p:nvPr/>
        </p:nvSpPr>
        <p:spPr bwMode="auto">
          <a:xfrm>
            <a:off x="3257550" y="2111375"/>
            <a:ext cx="269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67" name="Rectangle 221"/>
          <p:cNvSpPr>
            <a:spLocks noChangeArrowheads="1"/>
          </p:cNvSpPr>
          <p:nvPr/>
        </p:nvSpPr>
        <p:spPr bwMode="auto">
          <a:xfrm>
            <a:off x="3557588" y="3154363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68" name="Rectangle 222"/>
          <p:cNvSpPr>
            <a:spLocks noChangeArrowheads="1"/>
          </p:cNvSpPr>
          <p:nvPr/>
        </p:nvSpPr>
        <p:spPr bwMode="auto">
          <a:xfrm>
            <a:off x="3633788" y="323532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69" name="Rectangle 223"/>
          <p:cNvSpPr>
            <a:spLocks noChangeArrowheads="1"/>
          </p:cNvSpPr>
          <p:nvPr/>
        </p:nvSpPr>
        <p:spPr bwMode="auto">
          <a:xfrm>
            <a:off x="3257550" y="3154363"/>
            <a:ext cx="269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0" name="Rectangle 224"/>
          <p:cNvSpPr>
            <a:spLocks noChangeArrowheads="1"/>
          </p:cNvSpPr>
          <p:nvPr/>
        </p:nvSpPr>
        <p:spPr bwMode="auto">
          <a:xfrm>
            <a:off x="3557588" y="4149725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1" name="Rectangle 225"/>
          <p:cNvSpPr>
            <a:spLocks noChangeArrowheads="1"/>
          </p:cNvSpPr>
          <p:nvPr/>
        </p:nvSpPr>
        <p:spPr bwMode="auto">
          <a:xfrm>
            <a:off x="3633788" y="423068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2" name="Rectangle 226"/>
          <p:cNvSpPr>
            <a:spLocks noChangeArrowheads="1"/>
          </p:cNvSpPr>
          <p:nvPr/>
        </p:nvSpPr>
        <p:spPr bwMode="auto">
          <a:xfrm>
            <a:off x="3257550" y="4165600"/>
            <a:ext cx="269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3" name="Rectangle 227"/>
          <p:cNvSpPr>
            <a:spLocks noChangeArrowheads="1"/>
          </p:cNvSpPr>
          <p:nvPr/>
        </p:nvSpPr>
        <p:spPr bwMode="auto">
          <a:xfrm>
            <a:off x="3557588" y="4997450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4" name="Rectangle 228"/>
          <p:cNvSpPr>
            <a:spLocks noChangeArrowheads="1"/>
          </p:cNvSpPr>
          <p:nvPr/>
        </p:nvSpPr>
        <p:spPr bwMode="auto">
          <a:xfrm>
            <a:off x="3633788" y="5062538"/>
            <a:ext cx="100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400">
              <a:latin typeface="Times New Roman" pitchFamily="18" charset="0"/>
            </a:endParaRPr>
          </a:p>
        </p:txBody>
      </p:sp>
      <p:sp>
        <p:nvSpPr>
          <p:cNvPr id="113875" name="Rectangle 229"/>
          <p:cNvSpPr>
            <a:spLocks noChangeArrowheads="1"/>
          </p:cNvSpPr>
          <p:nvPr/>
        </p:nvSpPr>
        <p:spPr bwMode="auto">
          <a:xfrm>
            <a:off x="3257550" y="4997450"/>
            <a:ext cx="269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Nonrestoring Division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100" smtClean="0">
                <a:ea typeface="SimSun" pitchFamily="2" charset="-122"/>
              </a:rPr>
              <a:t>Avoid the need for restoring A after an unsuccessful subtraction.</a:t>
            </a:r>
          </a:p>
          <a:p>
            <a:pPr>
              <a:lnSpc>
                <a:spcPct val="90000"/>
              </a:lnSpc>
            </a:pPr>
            <a:r>
              <a:rPr lang="en-US" altLang="zh-CN" sz="3100" smtClean="0">
                <a:ea typeface="SimSun" pitchFamily="2" charset="-122"/>
              </a:rPr>
              <a:t>Any idea?</a:t>
            </a:r>
          </a:p>
          <a:p>
            <a:pPr>
              <a:lnSpc>
                <a:spcPct val="90000"/>
              </a:lnSpc>
            </a:pPr>
            <a:r>
              <a:rPr lang="en-US" altLang="zh-CN" sz="3100" smtClean="0">
                <a:ea typeface="SimSun" pitchFamily="2" charset="-122"/>
              </a:rPr>
              <a:t>Step 1: (Repeat </a:t>
            </a:r>
            <a:r>
              <a:rPr lang="en-US" altLang="zh-CN" sz="3100" i="1" smtClean="0">
                <a:ea typeface="SimSun" pitchFamily="2" charset="-122"/>
              </a:rPr>
              <a:t>n</a:t>
            </a:r>
            <a:r>
              <a:rPr lang="en-US" altLang="zh-CN" sz="3100" smtClean="0">
                <a:ea typeface="SimSun" pitchFamily="2" charset="-122"/>
              </a:rPr>
              <a:t> times)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smtClean="0">
                <a:ea typeface="SimSun" pitchFamily="2" charset="-122"/>
              </a:rPr>
              <a:t>If the sign of A is 0, shift A and Q left one bit position and subtract M from A; otherwise, shift A and Q left and add M to A.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smtClean="0">
                <a:ea typeface="SimSun" pitchFamily="2" charset="-122"/>
              </a:rPr>
              <a:t>Now, if the sign of A is 0, set q</a:t>
            </a:r>
            <a:r>
              <a:rPr lang="en-US" altLang="zh-CN" sz="2400" baseline="-25000" smtClean="0">
                <a:ea typeface="SimSun" pitchFamily="2" charset="-122"/>
              </a:rPr>
              <a:t>0</a:t>
            </a:r>
            <a:r>
              <a:rPr lang="en-US" altLang="zh-CN" sz="2400" smtClean="0">
                <a:ea typeface="SimSun" pitchFamily="2" charset="-122"/>
              </a:rPr>
              <a:t> to 1; otherwise, set q</a:t>
            </a:r>
            <a:r>
              <a:rPr lang="en-US" altLang="zh-CN" sz="2400" baseline="-25000" smtClean="0">
                <a:ea typeface="SimSun" pitchFamily="2" charset="-122"/>
              </a:rPr>
              <a:t>0</a:t>
            </a:r>
            <a:r>
              <a:rPr lang="en-US" altLang="zh-CN" sz="2400" smtClean="0">
                <a:ea typeface="SimSun" pitchFamily="2" charset="-122"/>
              </a:rPr>
              <a:t> to 0.</a:t>
            </a:r>
          </a:p>
          <a:p>
            <a:pPr>
              <a:lnSpc>
                <a:spcPct val="90000"/>
              </a:lnSpc>
            </a:pPr>
            <a:r>
              <a:rPr lang="en-US" altLang="zh-CN" sz="3100" smtClean="0">
                <a:ea typeface="SimSun" pitchFamily="2" charset="-122"/>
              </a:rPr>
              <a:t>Step2: If the sign of A is 1, add M to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Examples</a:t>
            </a:r>
          </a:p>
        </p:txBody>
      </p:sp>
      <p:sp>
        <p:nvSpPr>
          <p:cNvPr id="117762" name="Rectangle 3"/>
          <p:cNvSpPr>
            <a:spLocks noChangeArrowheads="1"/>
          </p:cNvSpPr>
          <p:nvPr/>
        </p:nvSpPr>
        <p:spPr bwMode="auto">
          <a:xfrm>
            <a:off x="2590800" y="6400800"/>
            <a:ext cx="32940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</a:t>
            </a:r>
            <a:r>
              <a:rPr lang="en-CA" sz="1600" b="1">
                <a:solidFill>
                  <a:srgbClr val="000000"/>
                </a:solidFill>
                <a:latin typeface="Nimbus Roman No9 L"/>
              </a:rPr>
              <a:t>A nonrestoring-division example.</a:t>
            </a:r>
            <a:endParaRPr lang="en-CA" sz="1600" b="1">
              <a:latin typeface="Times New Roman" pitchFamily="18" charset="0"/>
            </a:endParaRPr>
          </a:p>
        </p:txBody>
      </p:sp>
      <p:sp>
        <p:nvSpPr>
          <p:cNvPr id="117763" name="Rectangle 33"/>
          <p:cNvSpPr>
            <a:spLocks noChangeArrowheads="1"/>
          </p:cNvSpPr>
          <p:nvPr/>
        </p:nvSpPr>
        <p:spPr bwMode="auto">
          <a:xfrm>
            <a:off x="304800" y="4706938"/>
            <a:ext cx="3635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764" name="Rectangle 161"/>
          <p:cNvSpPr>
            <a:spLocks noChangeArrowheads="1"/>
          </p:cNvSpPr>
          <p:nvPr/>
        </p:nvSpPr>
        <p:spPr bwMode="auto">
          <a:xfrm>
            <a:off x="1981200" y="4343400"/>
            <a:ext cx="1049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1600" b="1">
                <a:solidFill>
                  <a:srgbClr val="000000"/>
                </a:solidFill>
                <a:latin typeface="Nimbus Roman No9 L"/>
              </a:rPr>
              <a:t>Restore</a:t>
            </a:r>
          </a:p>
          <a:p>
            <a:pPr algn="ctr"/>
            <a:r>
              <a:rPr lang="en-CA" sz="1600" b="1">
                <a:solidFill>
                  <a:srgbClr val="000000"/>
                </a:solidFill>
                <a:latin typeface="Nimbus Roman No9 L"/>
              </a:rPr>
              <a:t> remainder</a:t>
            </a:r>
            <a:endParaRPr lang="en-CA" sz="1600" b="1">
              <a:latin typeface="Times New Roman" pitchFamily="18" charset="0"/>
            </a:endParaRPr>
          </a:p>
        </p:txBody>
      </p: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685800" y="4267200"/>
            <a:ext cx="1168400" cy="1084263"/>
            <a:chOff x="976313" y="4648200"/>
            <a:chExt cx="1168564" cy="1084421"/>
          </a:xfrm>
        </p:grpSpPr>
        <p:sp>
          <p:nvSpPr>
            <p:cNvPr id="117945" name="Line 27"/>
            <p:cNvSpPr>
              <a:spLocks noChangeShapeType="1"/>
            </p:cNvSpPr>
            <p:nvPr/>
          </p:nvSpPr>
          <p:spPr bwMode="auto">
            <a:xfrm flipH="1">
              <a:off x="976313" y="5049838"/>
              <a:ext cx="973137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46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100187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Remainder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47" name="Rectangle 36"/>
            <p:cNvSpPr>
              <a:spLocks noChangeArrowheads="1"/>
            </p:cNvSpPr>
            <p:nvPr/>
          </p:nvSpPr>
          <p:spPr bwMode="auto">
            <a:xfrm>
              <a:off x="1025525" y="5084763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48" name="Rectangle 37"/>
            <p:cNvSpPr>
              <a:spLocks noChangeArrowheads="1"/>
            </p:cNvSpPr>
            <p:nvPr/>
          </p:nvSpPr>
          <p:spPr bwMode="auto">
            <a:xfrm>
              <a:off x="1227138" y="5084763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49" name="Rectangle 38"/>
            <p:cNvSpPr>
              <a:spLocks noChangeArrowheads="1"/>
            </p:cNvSpPr>
            <p:nvPr/>
          </p:nvSpPr>
          <p:spPr bwMode="auto">
            <a:xfrm>
              <a:off x="1446213" y="5084763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0" name="Rectangle 39"/>
            <p:cNvSpPr>
              <a:spLocks noChangeArrowheads="1"/>
            </p:cNvSpPr>
            <p:nvPr/>
          </p:nvSpPr>
          <p:spPr bwMode="auto">
            <a:xfrm>
              <a:off x="1847850" y="5084763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1" name="Rectangle 40"/>
            <p:cNvSpPr>
              <a:spLocks noChangeArrowheads="1"/>
            </p:cNvSpPr>
            <p:nvPr/>
          </p:nvSpPr>
          <p:spPr bwMode="auto">
            <a:xfrm>
              <a:off x="1647825" y="5084763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2" name="Rectangle 50"/>
            <p:cNvSpPr>
              <a:spLocks noChangeArrowheads="1"/>
            </p:cNvSpPr>
            <p:nvPr/>
          </p:nvSpPr>
          <p:spPr bwMode="auto">
            <a:xfrm>
              <a:off x="1025525" y="4648200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3" name="Rectangle 51"/>
            <p:cNvSpPr>
              <a:spLocks noChangeArrowheads="1"/>
            </p:cNvSpPr>
            <p:nvPr/>
          </p:nvSpPr>
          <p:spPr bwMode="auto">
            <a:xfrm>
              <a:off x="1227138" y="4648200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4" name="Rectangle 52"/>
            <p:cNvSpPr>
              <a:spLocks noChangeArrowheads="1"/>
            </p:cNvSpPr>
            <p:nvPr/>
          </p:nvSpPr>
          <p:spPr bwMode="auto">
            <a:xfrm>
              <a:off x="1446213" y="4648200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5" name="Rectangle 53"/>
            <p:cNvSpPr>
              <a:spLocks noChangeArrowheads="1"/>
            </p:cNvSpPr>
            <p:nvPr/>
          </p:nvSpPr>
          <p:spPr bwMode="auto">
            <a:xfrm>
              <a:off x="1647825" y="4648200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6" name="Rectangle 54"/>
            <p:cNvSpPr>
              <a:spLocks noChangeArrowheads="1"/>
            </p:cNvSpPr>
            <p:nvPr/>
          </p:nvSpPr>
          <p:spPr bwMode="auto">
            <a:xfrm>
              <a:off x="1847850" y="4648200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7" name="Rectangle 55"/>
            <p:cNvSpPr>
              <a:spLocks noChangeArrowheads="1"/>
            </p:cNvSpPr>
            <p:nvPr/>
          </p:nvSpPr>
          <p:spPr bwMode="auto">
            <a:xfrm>
              <a:off x="1025525" y="48656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8" name="Rectangle 56"/>
            <p:cNvSpPr>
              <a:spLocks noChangeArrowheads="1"/>
            </p:cNvSpPr>
            <p:nvPr/>
          </p:nvSpPr>
          <p:spPr bwMode="auto">
            <a:xfrm>
              <a:off x="1227138" y="48656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59" name="Rectangle 57"/>
            <p:cNvSpPr>
              <a:spLocks noChangeArrowheads="1"/>
            </p:cNvSpPr>
            <p:nvPr/>
          </p:nvSpPr>
          <p:spPr bwMode="auto">
            <a:xfrm>
              <a:off x="1446213" y="48656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60" name="Rectangle 58"/>
            <p:cNvSpPr>
              <a:spLocks noChangeArrowheads="1"/>
            </p:cNvSpPr>
            <p:nvPr/>
          </p:nvSpPr>
          <p:spPr bwMode="auto">
            <a:xfrm>
              <a:off x="1647825" y="48656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61" name="Rectangle 59"/>
            <p:cNvSpPr>
              <a:spLocks noChangeArrowheads="1"/>
            </p:cNvSpPr>
            <p:nvPr/>
          </p:nvSpPr>
          <p:spPr bwMode="auto">
            <a:xfrm>
              <a:off x="1847850" y="4865688"/>
              <a:ext cx="1138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1600">
                <a:latin typeface="Times New Roman" pitchFamily="18" charset="0"/>
              </a:endParaRPr>
            </a:p>
          </p:txBody>
        </p:sp>
        <p:sp>
          <p:nvSpPr>
            <p:cNvPr id="117962" name="Freeform 185"/>
            <p:cNvSpPr>
              <a:spLocks/>
            </p:cNvSpPr>
            <p:nvPr/>
          </p:nvSpPr>
          <p:spPr bwMode="auto">
            <a:xfrm>
              <a:off x="1479550" y="5386388"/>
              <a:ext cx="503238" cy="100012"/>
            </a:xfrm>
            <a:custGeom>
              <a:avLst/>
              <a:gdLst>
                <a:gd name="T0" fmla="*/ 30 w 30"/>
                <a:gd name="T1" fmla="*/ 0 h 6"/>
                <a:gd name="T2" fmla="*/ 29 w 30"/>
                <a:gd name="T3" fmla="*/ 1 h 6"/>
                <a:gd name="T4" fmla="*/ 28 w 30"/>
                <a:gd name="T5" fmla="*/ 2 h 6"/>
                <a:gd name="T6" fmla="*/ 28 w 30"/>
                <a:gd name="T7" fmla="*/ 2 h 6"/>
                <a:gd name="T8" fmla="*/ 27 w 30"/>
                <a:gd name="T9" fmla="*/ 2 h 6"/>
                <a:gd name="T10" fmla="*/ 27 w 30"/>
                <a:gd name="T11" fmla="*/ 2 h 6"/>
                <a:gd name="T12" fmla="*/ 19 w 30"/>
                <a:gd name="T13" fmla="*/ 2 h 6"/>
                <a:gd name="T14" fmla="*/ 15 w 30"/>
                <a:gd name="T15" fmla="*/ 2 h 6"/>
                <a:gd name="T16" fmla="*/ 11 w 30"/>
                <a:gd name="T17" fmla="*/ 2 h 6"/>
                <a:gd name="T18" fmla="*/ 3 w 30"/>
                <a:gd name="T19" fmla="*/ 2 h 6"/>
                <a:gd name="T20" fmla="*/ 3 w 30"/>
                <a:gd name="T21" fmla="*/ 2 h 6"/>
                <a:gd name="T22" fmla="*/ 2 w 30"/>
                <a:gd name="T23" fmla="*/ 2 h 6"/>
                <a:gd name="T24" fmla="*/ 2 w 30"/>
                <a:gd name="T25" fmla="*/ 3 h 6"/>
                <a:gd name="T26" fmla="*/ 1 w 30"/>
                <a:gd name="T27" fmla="*/ 4 h 6"/>
                <a:gd name="T28" fmla="*/ 0 w 30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6"/>
                <a:gd name="T47" fmla="*/ 30 w 30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6">
                  <a:moveTo>
                    <a:pt x="30" y="0"/>
                  </a:moveTo>
                  <a:lnTo>
                    <a:pt x="29" y="1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63" name="Freeform 186"/>
            <p:cNvSpPr>
              <a:spLocks/>
            </p:cNvSpPr>
            <p:nvPr/>
          </p:nvSpPr>
          <p:spPr bwMode="auto">
            <a:xfrm>
              <a:off x="976313" y="5386388"/>
              <a:ext cx="503237" cy="100012"/>
            </a:xfrm>
            <a:custGeom>
              <a:avLst/>
              <a:gdLst>
                <a:gd name="T0" fmla="*/ 0 w 30"/>
                <a:gd name="T1" fmla="*/ 0 h 6"/>
                <a:gd name="T2" fmla="*/ 1 w 30"/>
                <a:gd name="T3" fmla="*/ 1 h 6"/>
                <a:gd name="T4" fmla="*/ 2 w 30"/>
                <a:gd name="T5" fmla="*/ 2 h 6"/>
                <a:gd name="T6" fmla="*/ 2 w 30"/>
                <a:gd name="T7" fmla="*/ 2 h 6"/>
                <a:gd name="T8" fmla="*/ 3 w 30"/>
                <a:gd name="T9" fmla="*/ 2 h 6"/>
                <a:gd name="T10" fmla="*/ 3 w 30"/>
                <a:gd name="T11" fmla="*/ 2 h 6"/>
                <a:gd name="T12" fmla="*/ 11 w 30"/>
                <a:gd name="T13" fmla="*/ 2 h 6"/>
                <a:gd name="T14" fmla="*/ 15 w 30"/>
                <a:gd name="T15" fmla="*/ 2 h 6"/>
                <a:gd name="T16" fmla="*/ 19 w 30"/>
                <a:gd name="T17" fmla="*/ 2 h 6"/>
                <a:gd name="T18" fmla="*/ 27 w 30"/>
                <a:gd name="T19" fmla="*/ 2 h 6"/>
                <a:gd name="T20" fmla="*/ 27 w 30"/>
                <a:gd name="T21" fmla="*/ 2 h 6"/>
                <a:gd name="T22" fmla="*/ 28 w 30"/>
                <a:gd name="T23" fmla="*/ 2 h 6"/>
                <a:gd name="T24" fmla="*/ 28 w 30"/>
                <a:gd name="T25" fmla="*/ 3 h 6"/>
                <a:gd name="T26" fmla="*/ 29 w 30"/>
                <a:gd name="T27" fmla="*/ 4 h 6"/>
                <a:gd name="T28" fmla="*/ 30 w 30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6"/>
                <a:gd name="T47" fmla="*/ 30 w 30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6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0" y="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8"/>
          <p:cNvGrpSpPr>
            <a:grpSpLocks/>
          </p:cNvGrpSpPr>
          <p:nvPr/>
        </p:nvGrpSpPr>
        <p:grpSpPr bwMode="auto">
          <a:xfrm>
            <a:off x="1828800" y="4267200"/>
            <a:ext cx="84138" cy="639763"/>
            <a:chOff x="1828800" y="4267200"/>
            <a:chExt cx="84138" cy="639762"/>
          </a:xfrm>
        </p:grpSpPr>
        <p:sp>
          <p:nvSpPr>
            <p:cNvPr id="117943" name="Freeform 187"/>
            <p:cNvSpPr>
              <a:spLocks/>
            </p:cNvSpPr>
            <p:nvPr/>
          </p:nvSpPr>
          <p:spPr bwMode="auto">
            <a:xfrm>
              <a:off x="1828800" y="4267200"/>
              <a:ext cx="84138" cy="319088"/>
            </a:xfrm>
            <a:custGeom>
              <a:avLst/>
              <a:gdLst>
                <a:gd name="T0" fmla="*/ 0 w 5"/>
                <a:gd name="T1" fmla="*/ 0 h 19"/>
                <a:gd name="T2" fmla="*/ 1 w 5"/>
                <a:gd name="T3" fmla="*/ 1 h 19"/>
                <a:gd name="T4" fmla="*/ 1 w 5"/>
                <a:gd name="T5" fmla="*/ 2 h 19"/>
                <a:gd name="T6" fmla="*/ 2 w 5"/>
                <a:gd name="T7" fmla="*/ 2 h 19"/>
                <a:gd name="T8" fmla="*/ 2 w 5"/>
                <a:gd name="T9" fmla="*/ 2 h 19"/>
                <a:gd name="T10" fmla="*/ 2 w 5"/>
                <a:gd name="T11" fmla="*/ 3 h 19"/>
                <a:gd name="T12" fmla="*/ 2 w 5"/>
                <a:gd name="T13" fmla="*/ 6 h 19"/>
                <a:gd name="T14" fmla="*/ 2 w 5"/>
                <a:gd name="T15" fmla="*/ 10 h 19"/>
                <a:gd name="T16" fmla="*/ 2 w 5"/>
                <a:gd name="T17" fmla="*/ 13 h 19"/>
                <a:gd name="T18" fmla="*/ 2 w 5"/>
                <a:gd name="T19" fmla="*/ 16 h 19"/>
                <a:gd name="T20" fmla="*/ 2 w 5"/>
                <a:gd name="T21" fmla="*/ 17 h 19"/>
                <a:gd name="T22" fmla="*/ 2 w 5"/>
                <a:gd name="T23" fmla="*/ 17 h 19"/>
                <a:gd name="T24" fmla="*/ 2 w 5"/>
                <a:gd name="T25" fmla="*/ 18 h 19"/>
                <a:gd name="T26" fmla="*/ 3 w 5"/>
                <a:gd name="T27" fmla="*/ 18 h 19"/>
                <a:gd name="T28" fmla="*/ 5 w 5"/>
                <a:gd name="T29" fmla="*/ 19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9"/>
                <a:gd name="T47" fmla="*/ 5 w 5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9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5" y="1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44" name="Freeform 188"/>
            <p:cNvSpPr>
              <a:spLocks/>
            </p:cNvSpPr>
            <p:nvPr/>
          </p:nvSpPr>
          <p:spPr bwMode="auto">
            <a:xfrm>
              <a:off x="1828800" y="4572000"/>
              <a:ext cx="84138" cy="334962"/>
            </a:xfrm>
            <a:custGeom>
              <a:avLst/>
              <a:gdLst>
                <a:gd name="T0" fmla="*/ 0 w 5"/>
                <a:gd name="T1" fmla="*/ 20 h 20"/>
                <a:gd name="T2" fmla="*/ 1 w 5"/>
                <a:gd name="T3" fmla="*/ 19 h 20"/>
                <a:gd name="T4" fmla="*/ 1 w 5"/>
                <a:gd name="T5" fmla="*/ 18 h 20"/>
                <a:gd name="T6" fmla="*/ 2 w 5"/>
                <a:gd name="T7" fmla="*/ 18 h 20"/>
                <a:gd name="T8" fmla="*/ 2 w 5"/>
                <a:gd name="T9" fmla="*/ 17 h 20"/>
                <a:gd name="T10" fmla="*/ 2 w 5"/>
                <a:gd name="T11" fmla="*/ 17 h 20"/>
                <a:gd name="T12" fmla="*/ 2 w 5"/>
                <a:gd name="T13" fmla="*/ 14 h 20"/>
                <a:gd name="T14" fmla="*/ 2 w 5"/>
                <a:gd name="T15" fmla="*/ 10 h 20"/>
                <a:gd name="T16" fmla="*/ 2 w 5"/>
                <a:gd name="T17" fmla="*/ 6 h 20"/>
                <a:gd name="T18" fmla="*/ 2 w 5"/>
                <a:gd name="T19" fmla="*/ 4 h 20"/>
                <a:gd name="T20" fmla="*/ 2 w 5"/>
                <a:gd name="T21" fmla="*/ 3 h 20"/>
                <a:gd name="T22" fmla="*/ 2 w 5"/>
                <a:gd name="T23" fmla="*/ 2 h 20"/>
                <a:gd name="T24" fmla="*/ 2 w 5"/>
                <a:gd name="T25" fmla="*/ 2 h 20"/>
                <a:gd name="T26" fmla="*/ 3 w 5"/>
                <a:gd name="T27" fmla="*/ 1 h 20"/>
                <a:gd name="T28" fmla="*/ 5 w 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20"/>
                <a:gd name="T47" fmla="*/ 5 w 5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67" name="Rectangle 4"/>
          <p:cNvSpPr>
            <a:spLocks noChangeArrowheads="1"/>
          </p:cNvSpPr>
          <p:nvPr/>
        </p:nvSpPr>
        <p:spPr bwMode="auto">
          <a:xfrm>
            <a:off x="6200775" y="5649913"/>
            <a:ext cx="225425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68" name="Rectangle 5"/>
          <p:cNvSpPr>
            <a:spLocks noChangeArrowheads="1"/>
          </p:cNvSpPr>
          <p:nvPr/>
        </p:nvSpPr>
        <p:spPr bwMode="auto">
          <a:xfrm>
            <a:off x="6494463" y="56499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69" name="Rectangle 6"/>
          <p:cNvSpPr>
            <a:spLocks noChangeArrowheads="1"/>
          </p:cNvSpPr>
          <p:nvPr/>
        </p:nvSpPr>
        <p:spPr bwMode="auto">
          <a:xfrm>
            <a:off x="6764338" y="56499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0" name="Rectangle 7"/>
          <p:cNvSpPr>
            <a:spLocks noChangeArrowheads="1"/>
          </p:cNvSpPr>
          <p:nvPr/>
        </p:nvSpPr>
        <p:spPr bwMode="auto">
          <a:xfrm>
            <a:off x="7032625" y="5649913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1" name="Rectangle 8"/>
          <p:cNvSpPr>
            <a:spLocks noChangeArrowheads="1"/>
          </p:cNvSpPr>
          <p:nvPr/>
        </p:nvSpPr>
        <p:spPr bwMode="auto">
          <a:xfrm>
            <a:off x="6200775" y="5089525"/>
            <a:ext cx="225425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2" name="Rectangle 9"/>
          <p:cNvSpPr>
            <a:spLocks noChangeArrowheads="1"/>
          </p:cNvSpPr>
          <p:nvPr/>
        </p:nvSpPr>
        <p:spPr bwMode="auto">
          <a:xfrm>
            <a:off x="6494463" y="5089525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3" name="Rectangle 10"/>
          <p:cNvSpPr>
            <a:spLocks noChangeArrowheads="1"/>
          </p:cNvSpPr>
          <p:nvPr/>
        </p:nvSpPr>
        <p:spPr bwMode="auto">
          <a:xfrm>
            <a:off x="6764338" y="5089525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4" name="Rectangle 11"/>
          <p:cNvSpPr>
            <a:spLocks noChangeArrowheads="1"/>
          </p:cNvSpPr>
          <p:nvPr/>
        </p:nvSpPr>
        <p:spPr bwMode="auto">
          <a:xfrm>
            <a:off x="7010400" y="5089525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5" name="Rectangle 12"/>
          <p:cNvSpPr>
            <a:spLocks noChangeArrowheads="1"/>
          </p:cNvSpPr>
          <p:nvPr/>
        </p:nvSpPr>
        <p:spPr bwMode="auto">
          <a:xfrm>
            <a:off x="6494463" y="4573588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6" name="Rectangle 13"/>
          <p:cNvSpPr>
            <a:spLocks noChangeArrowheads="1"/>
          </p:cNvSpPr>
          <p:nvPr/>
        </p:nvSpPr>
        <p:spPr bwMode="auto">
          <a:xfrm>
            <a:off x="6764338" y="4573588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7" name="Rectangle 14"/>
          <p:cNvSpPr>
            <a:spLocks noChangeArrowheads="1"/>
          </p:cNvSpPr>
          <p:nvPr/>
        </p:nvSpPr>
        <p:spPr bwMode="auto">
          <a:xfrm>
            <a:off x="7032625" y="4573588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8" name="Rectangle 15"/>
          <p:cNvSpPr>
            <a:spLocks noChangeArrowheads="1"/>
          </p:cNvSpPr>
          <p:nvPr/>
        </p:nvSpPr>
        <p:spPr bwMode="auto">
          <a:xfrm>
            <a:off x="6494463" y="40116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79" name="Rectangle 16"/>
          <p:cNvSpPr>
            <a:spLocks noChangeArrowheads="1"/>
          </p:cNvSpPr>
          <p:nvPr/>
        </p:nvSpPr>
        <p:spPr bwMode="auto">
          <a:xfrm>
            <a:off x="6764338" y="40116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0" name="Rectangle 17"/>
          <p:cNvSpPr>
            <a:spLocks noChangeArrowheads="1"/>
          </p:cNvSpPr>
          <p:nvPr/>
        </p:nvSpPr>
        <p:spPr bwMode="auto">
          <a:xfrm>
            <a:off x="7010400" y="4011613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1" name="Rectangle 18"/>
          <p:cNvSpPr>
            <a:spLocks noChangeArrowheads="1"/>
          </p:cNvSpPr>
          <p:nvPr/>
        </p:nvSpPr>
        <p:spPr bwMode="auto">
          <a:xfrm>
            <a:off x="6764338" y="3473450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2" name="Rectangle 19"/>
          <p:cNvSpPr>
            <a:spLocks noChangeArrowheads="1"/>
          </p:cNvSpPr>
          <p:nvPr/>
        </p:nvSpPr>
        <p:spPr bwMode="auto">
          <a:xfrm>
            <a:off x="7032625" y="3473450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3" name="Rectangle 20"/>
          <p:cNvSpPr>
            <a:spLocks noChangeArrowheads="1"/>
          </p:cNvSpPr>
          <p:nvPr/>
        </p:nvSpPr>
        <p:spPr bwMode="auto">
          <a:xfrm>
            <a:off x="6764338" y="291306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4" name="Rectangle 21"/>
          <p:cNvSpPr>
            <a:spLocks noChangeArrowheads="1"/>
          </p:cNvSpPr>
          <p:nvPr/>
        </p:nvSpPr>
        <p:spPr bwMode="auto">
          <a:xfrm>
            <a:off x="7010400" y="2913063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5" name="Rectangle 22"/>
          <p:cNvSpPr>
            <a:spLocks noChangeArrowheads="1"/>
          </p:cNvSpPr>
          <p:nvPr/>
        </p:nvSpPr>
        <p:spPr bwMode="auto">
          <a:xfrm>
            <a:off x="7032625" y="2382838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6" name="Rectangle 23"/>
          <p:cNvSpPr>
            <a:spLocks noChangeArrowheads="1"/>
          </p:cNvSpPr>
          <p:nvPr/>
        </p:nvSpPr>
        <p:spPr bwMode="auto">
          <a:xfrm>
            <a:off x="7010400" y="1812925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787" name="Freeform 24"/>
          <p:cNvSpPr>
            <a:spLocks/>
          </p:cNvSpPr>
          <p:nvPr/>
        </p:nvSpPr>
        <p:spPr bwMode="auto">
          <a:xfrm>
            <a:off x="7123113" y="2611438"/>
            <a:ext cx="44450" cy="85725"/>
          </a:xfrm>
          <a:custGeom>
            <a:avLst/>
            <a:gdLst>
              <a:gd name="T0" fmla="*/ 2 w 2"/>
              <a:gd name="T1" fmla="*/ 4 h 4"/>
              <a:gd name="T2" fmla="*/ 1 w 2"/>
              <a:gd name="T3" fmla="*/ 0 h 4"/>
              <a:gd name="T4" fmla="*/ 0 w 2"/>
              <a:gd name="T5" fmla="*/ 4 h 4"/>
              <a:gd name="T6" fmla="*/ 1 w 2"/>
              <a:gd name="T7" fmla="*/ 4 h 4"/>
              <a:gd name="T8" fmla="*/ 2 w 2"/>
              <a:gd name="T9" fmla="*/ 4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1" y="4"/>
                </a:lnTo>
                <a:lnTo>
                  <a:pt x="2" y="4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88" name="Freeform 25"/>
          <p:cNvSpPr>
            <a:spLocks/>
          </p:cNvSpPr>
          <p:nvPr/>
        </p:nvSpPr>
        <p:spPr bwMode="auto">
          <a:xfrm>
            <a:off x="7123113" y="2598738"/>
            <a:ext cx="44450" cy="85725"/>
          </a:xfrm>
          <a:custGeom>
            <a:avLst/>
            <a:gdLst>
              <a:gd name="T0" fmla="*/ 21 w 21"/>
              <a:gd name="T1" fmla="*/ 42 h 42"/>
              <a:gd name="T2" fmla="*/ 10 w 21"/>
              <a:gd name="T3" fmla="*/ 0 h 42"/>
              <a:gd name="T4" fmla="*/ 0 w 21"/>
              <a:gd name="T5" fmla="*/ 42 h 42"/>
              <a:gd name="T6" fmla="*/ 10 w 21"/>
              <a:gd name="T7" fmla="*/ 42 h 42"/>
              <a:gd name="T8" fmla="*/ 21 w 21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2"/>
              <a:gd name="T17" fmla="*/ 21 w 21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2">
                <a:moveTo>
                  <a:pt x="21" y="42"/>
                </a:moveTo>
                <a:lnTo>
                  <a:pt x="10" y="0"/>
                </a:lnTo>
                <a:lnTo>
                  <a:pt x="0" y="42"/>
                </a:lnTo>
                <a:lnTo>
                  <a:pt x="10" y="42"/>
                </a:lnTo>
                <a:lnTo>
                  <a:pt x="21" y="4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89" name="Freeform 26"/>
          <p:cNvSpPr>
            <a:spLocks/>
          </p:cNvSpPr>
          <p:nvPr/>
        </p:nvSpPr>
        <p:spPr bwMode="auto">
          <a:xfrm>
            <a:off x="4516438" y="2598738"/>
            <a:ext cx="2641600" cy="227012"/>
          </a:xfrm>
          <a:custGeom>
            <a:avLst/>
            <a:gdLst>
              <a:gd name="T0" fmla="*/ 117 w 117"/>
              <a:gd name="T1" fmla="*/ 5 h 10"/>
              <a:gd name="T2" fmla="*/ 117 w 117"/>
              <a:gd name="T3" fmla="*/ 10 h 10"/>
              <a:gd name="T4" fmla="*/ 111 w 117"/>
              <a:gd name="T5" fmla="*/ 10 h 10"/>
              <a:gd name="T6" fmla="*/ 5 w 117"/>
              <a:gd name="T7" fmla="*/ 10 h 10"/>
              <a:gd name="T8" fmla="*/ 0 w 117"/>
              <a:gd name="T9" fmla="*/ 10 h 10"/>
              <a:gd name="T10" fmla="*/ 0 w 117"/>
              <a:gd name="T11" fmla="*/ 0 h 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10"/>
              <a:gd name="T20" fmla="*/ 117 w 117"/>
              <a:gd name="T21" fmla="*/ 10 h 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10">
                <a:moveTo>
                  <a:pt x="117" y="5"/>
                </a:moveTo>
                <a:lnTo>
                  <a:pt x="117" y="10"/>
                </a:lnTo>
                <a:lnTo>
                  <a:pt x="111" y="10"/>
                </a:lnTo>
                <a:lnTo>
                  <a:pt x="5" y="1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0" name="Line 28"/>
          <p:cNvSpPr>
            <a:spLocks noChangeShapeType="1"/>
          </p:cNvSpPr>
          <p:nvPr/>
        </p:nvSpPr>
        <p:spPr bwMode="auto">
          <a:xfrm flipH="1">
            <a:off x="4403725" y="5584825"/>
            <a:ext cx="13033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1" name="Line 29"/>
          <p:cNvSpPr>
            <a:spLocks noChangeShapeType="1"/>
          </p:cNvSpPr>
          <p:nvPr/>
        </p:nvSpPr>
        <p:spPr bwMode="auto">
          <a:xfrm flipH="1">
            <a:off x="4403725" y="3408363"/>
            <a:ext cx="13033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2" name="Line 30"/>
          <p:cNvSpPr>
            <a:spLocks noChangeShapeType="1"/>
          </p:cNvSpPr>
          <p:nvPr/>
        </p:nvSpPr>
        <p:spPr bwMode="auto">
          <a:xfrm flipH="1">
            <a:off x="4403725" y="4484688"/>
            <a:ext cx="1303338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3" name="Line 31"/>
          <p:cNvSpPr>
            <a:spLocks noChangeShapeType="1"/>
          </p:cNvSpPr>
          <p:nvPr/>
        </p:nvSpPr>
        <p:spPr bwMode="auto">
          <a:xfrm flipH="1">
            <a:off x="4403725" y="2309813"/>
            <a:ext cx="13033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794" name="Rectangle 32"/>
          <p:cNvSpPr>
            <a:spLocks noChangeArrowheads="1"/>
          </p:cNvSpPr>
          <p:nvPr/>
        </p:nvSpPr>
        <p:spPr bwMode="auto">
          <a:xfrm>
            <a:off x="4470400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795" name="Rectangle 34"/>
          <p:cNvSpPr>
            <a:spLocks noChangeArrowheads="1"/>
          </p:cNvSpPr>
          <p:nvPr/>
        </p:nvSpPr>
        <p:spPr bwMode="auto">
          <a:xfrm>
            <a:off x="6381750" y="6318250"/>
            <a:ext cx="7699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Quotient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117796" name="Rectangle 41"/>
          <p:cNvSpPr>
            <a:spLocks noChangeArrowheads="1"/>
          </p:cNvSpPr>
          <p:nvPr/>
        </p:nvSpPr>
        <p:spPr bwMode="auto">
          <a:xfrm>
            <a:off x="6269038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797" name="Rectangle 42"/>
          <p:cNvSpPr>
            <a:spLocks noChangeArrowheads="1"/>
          </p:cNvSpPr>
          <p:nvPr/>
        </p:nvSpPr>
        <p:spPr bwMode="auto">
          <a:xfrm>
            <a:off x="6538913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798" name="Rectangle 43"/>
          <p:cNvSpPr>
            <a:spLocks noChangeArrowheads="1"/>
          </p:cNvSpPr>
          <p:nvPr/>
        </p:nvSpPr>
        <p:spPr bwMode="auto">
          <a:xfrm>
            <a:off x="6808788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799" name="Rectangle 44"/>
          <p:cNvSpPr>
            <a:spLocks noChangeArrowheads="1"/>
          </p:cNvSpPr>
          <p:nvPr/>
        </p:nvSpPr>
        <p:spPr bwMode="auto">
          <a:xfrm>
            <a:off x="7099300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0" name="Rectangle 45"/>
          <p:cNvSpPr>
            <a:spLocks noChangeArrowheads="1"/>
          </p:cNvSpPr>
          <p:nvPr/>
        </p:nvSpPr>
        <p:spPr bwMode="auto">
          <a:xfrm>
            <a:off x="4470400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1" name="Rectangle 46"/>
          <p:cNvSpPr>
            <a:spLocks noChangeArrowheads="1"/>
          </p:cNvSpPr>
          <p:nvPr/>
        </p:nvSpPr>
        <p:spPr bwMode="auto">
          <a:xfrm>
            <a:off x="4740275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2" name="Rectangle 47"/>
          <p:cNvSpPr>
            <a:spLocks noChangeArrowheads="1"/>
          </p:cNvSpPr>
          <p:nvPr/>
        </p:nvSpPr>
        <p:spPr bwMode="auto">
          <a:xfrm>
            <a:off x="5033963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3" name="Rectangle 48"/>
          <p:cNvSpPr>
            <a:spLocks noChangeArrowheads="1"/>
          </p:cNvSpPr>
          <p:nvPr/>
        </p:nvSpPr>
        <p:spPr bwMode="auto">
          <a:xfrm>
            <a:off x="5303838" y="562927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4" name="Rectangle 49"/>
          <p:cNvSpPr>
            <a:spLocks noChangeArrowheads="1"/>
          </p:cNvSpPr>
          <p:nvPr/>
        </p:nvSpPr>
        <p:spPr bwMode="auto">
          <a:xfrm>
            <a:off x="5572125" y="5629275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5" name="Rectangle 60"/>
          <p:cNvSpPr>
            <a:spLocks noChangeArrowheads="1"/>
          </p:cNvSpPr>
          <p:nvPr/>
        </p:nvSpPr>
        <p:spPr bwMode="auto">
          <a:xfrm>
            <a:off x="6269038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6" name="Rectangle 61"/>
          <p:cNvSpPr>
            <a:spLocks noChangeArrowheads="1"/>
          </p:cNvSpPr>
          <p:nvPr/>
        </p:nvSpPr>
        <p:spPr bwMode="auto">
          <a:xfrm>
            <a:off x="6538913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7" name="Rectangle 62"/>
          <p:cNvSpPr>
            <a:spLocks noChangeArrowheads="1"/>
          </p:cNvSpPr>
          <p:nvPr/>
        </p:nvSpPr>
        <p:spPr bwMode="auto">
          <a:xfrm>
            <a:off x="6808788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8" name="Rectangle 63"/>
          <p:cNvSpPr>
            <a:spLocks noChangeArrowheads="1"/>
          </p:cNvSpPr>
          <p:nvPr/>
        </p:nvSpPr>
        <p:spPr bwMode="auto">
          <a:xfrm>
            <a:off x="7099300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09" name="Rectangle 64"/>
          <p:cNvSpPr>
            <a:spLocks noChangeArrowheads="1"/>
          </p:cNvSpPr>
          <p:nvPr/>
        </p:nvSpPr>
        <p:spPr bwMode="auto">
          <a:xfrm>
            <a:off x="4470400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0" name="Rectangle 65"/>
          <p:cNvSpPr>
            <a:spLocks noChangeArrowheads="1"/>
          </p:cNvSpPr>
          <p:nvPr/>
        </p:nvSpPr>
        <p:spPr bwMode="auto">
          <a:xfrm>
            <a:off x="4740275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1" name="Rectangle 66"/>
          <p:cNvSpPr>
            <a:spLocks noChangeArrowheads="1"/>
          </p:cNvSpPr>
          <p:nvPr/>
        </p:nvSpPr>
        <p:spPr bwMode="auto">
          <a:xfrm>
            <a:off x="5033963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2" name="Rectangle 67"/>
          <p:cNvSpPr>
            <a:spLocks noChangeArrowheads="1"/>
          </p:cNvSpPr>
          <p:nvPr/>
        </p:nvSpPr>
        <p:spPr bwMode="auto">
          <a:xfrm>
            <a:off x="5303838" y="34512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3" name="Rectangle 68"/>
          <p:cNvSpPr>
            <a:spLocks noChangeArrowheads="1"/>
          </p:cNvSpPr>
          <p:nvPr/>
        </p:nvSpPr>
        <p:spPr bwMode="auto">
          <a:xfrm>
            <a:off x="5572125" y="3451225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4" name="Rectangle 69"/>
          <p:cNvSpPr>
            <a:spLocks noChangeArrowheads="1"/>
          </p:cNvSpPr>
          <p:nvPr/>
        </p:nvSpPr>
        <p:spPr bwMode="auto">
          <a:xfrm>
            <a:off x="3505200" y="3968750"/>
            <a:ext cx="411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5" name="Rectangle 70"/>
          <p:cNvSpPr>
            <a:spLocks noChangeArrowheads="1"/>
          </p:cNvSpPr>
          <p:nvPr/>
        </p:nvSpPr>
        <p:spPr bwMode="auto">
          <a:xfrm>
            <a:off x="6269038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6" name="Rectangle 71"/>
          <p:cNvSpPr>
            <a:spLocks noChangeArrowheads="1"/>
          </p:cNvSpPr>
          <p:nvPr/>
        </p:nvSpPr>
        <p:spPr bwMode="auto">
          <a:xfrm>
            <a:off x="6538913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7" name="Rectangle 72"/>
          <p:cNvSpPr>
            <a:spLocks noChangeArrowheads="1"/>
          </p:cNvSpPr>
          <p:nvPr/>
        </p:nvSpPr>
        <p:spPr bwMode="auto">
          <a:xfrm>
            <a:off x="6808788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8" name="Rectangle 73"/>
          <p:cNvSpPr>
            <a:spLocks noChangeArrowheads="1"/>
          </p:cNvSpPr>
          <p:nvPr/>
        </p:nvSpPr>
        <p:spPr bwMode="auto">
          <a:xfrm>
            <a:off x="5572125" y="4227513"/>
            <a:ext cx="1127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19" name="Rectangle 74"/>
          <p:cNvSpPr>
            <a:spLocks noChangeArrowheads="1"/>
          </p:cNvSpPr>
          <p:nvPr/>
        </p:nvSpPr>
        <p:spPr bwMode="auto">
          <a:xfrm>
            <a:off x="5303838" y="4227513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0" name="Rectangle 75"/>
          <p:cNvSpPr>
            <a:spLocks noChangeArrowheads="1"/>
          </p:cNvSpPr>
          <p:nvPr/>
        </p:nvSpPr>
        <p:spPr bwMode="auto">
          <a:xfrm>
            <a:off x="5033963" y="4227513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1" name="Rectangle 76"/>
          <p:cNvSpPr>
            <a:spLocks noChangeArrowheads="1"/>
          </p:cNvSpPr>
          <p:nvPr/>
        </p:nvSpPr>
        <p:spPr bwMode="auto">
          <a:xfrm>
            <a:off x="4740275" y="4227513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2" name="Rectangle 77"/>
          <p:cNvSpPr>
            <a:spLocks noChangeArrowheads="1"/>
          </p:cNvSpPr>
          <p:nvPr/>
        </p:nvSpPr>
        <p:spPr bwMode="auto">
          <a:xfrm>
            <a:off x="4470400" y="4227513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3" name="Rectangle 78"/>
          <p:cNvSpPr>
            <a:spLocks noChangeArrowheads="1"/>
          </p:cNvSpPr>
          <p:nvPr/>
        </p:nvSpPr>
        <p:spPr bwMode="auto">
          <a:xfrm>
            <a:off x="5572125" y="396875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4" name="Rectangle 79"/>
          <p:cNvSpPr>
            <a:spLocks noChangeArrowheads="1"/>
          </p:cNvSpPr>
          <p:nvPr/>
        </p:nvSpPr>
        <p:spPr bwMode="auto">
          <a:xfrm>
            <a:off x="5303838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5" name="Rectangle 80"/>
          <p:cNvSpPr>
            <a:spLocks noChangeArrowheads="1"/>
          </p:cNvSpPr>
          <p:nvPr/>
        </p:nvSpPr>
        <p:spPr bwMode="auto">
          <a:xfrm>
            <a:off x="5033963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6" name="Rectangle 81"/>
          <p:cNvSpPr>
            <a:spLocks noChangeArrowheads="1"/>
          </p:cNvSpPr>
          <p:nvPr/>
        </p:nvSpPr>
        <p:spPr bwMode="auto">
          <a:xfrm>
            <a:off x="4740275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7" name="Rectangle 82"/>
          <p:cNvSpPr>
            <a:spLocks noChangeArrowheads="1"/>
          </p:cNvSpPr>
          <p:nvPr/>
        </p:nvSpPr>
        <p:spPr bwMode="auto">
          <a:xfrm>
            <a:off x="4470400" y="39687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8" name="Rectangle 83"/>
          <p:cNvSpPr>
            <a:spLocks noChangeArrowheads="1"/>
          </p:cNvSpPr>
          <p:nvPr/>
        </p:nvSpPr>
        <p:spPr bwMode="auto">
          <a:xfrm>
            <a:off x="3505200" y="4227513"/>
            <a:ext cx="3635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29" name="Rectangle 84"/>
          <p:cNvSpPr>
            <a:spLocks noChangeArrowheads="1"/>
          </p:cNvSpPr>
          <p:nvPr/>
        </p:nvSpPr>
        <p:spPr bwMode="auto">
          <a:xfrm>
            <a:off x="4470400" y="1531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0" name="Rectangle 85"/>
          <p:cNvSpPr>
            <a:spLocks noChangeArrowheads="1"/>
          </p:cNvSpPr>
          <p:nvPr/>
        </p:nvSpPr>
        <p:spPr bwMode="auto">
          <a:xfrm>
            <a:off x="4740275" y="1531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1" name="Rectangle 86"/>
          <p:cNvSpPr>
            <a:spLocks noChangeArrowheads="1"/>
          </p:cNvSpPr>
          <p:nvPr/>
        </p:nvSpPr>
        <p:spPr bwMode="auto">
          <a:xfrm>
            <a:off x="5033963" y="1531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2" name="Rectangle 87"/>
          <p:cNvSpPr>
            <a:spLocks noChangeArrowheads="1"/>
          </p:cNvSpPr>
          <p:nvPr/>
        </p:nvSpPr>
        <p:spPr bwMode="auto">
          <a:xfrm>
            <a:off x="5303838" y="15319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3" name="Rectangle 88"/>
          <p:cNvSpPr>
            <a:spLocks noChangeArrowheads="1"/>
          </p:cNvSpPr>
          <p:nvPr/>
        </p:nvSpPr>
        <p:spPr bwMode="auto">
          <a:xfrm>
            <a:off x="5572125" y="15319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4" name="Rectangle 89"/>
          <p:cNvSpPr>
            <a:spLocks noChangeArrowheads="1"/>
          </p:cNvSpPr>
          <p:nvPr/>
        </p:nvSpPr>
        <p:spPr bwMode="auto">
          <a:xfrm>
            <a:off x="4470400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5" name="Rectangle 90"/>
          <p:cNvSpPr>
            <a:spLocks noChangeArrowheads="1"/>
          </p:cNvSpPr>
          <p:nvPr/>
        </p:nvSpPr>
        <p:spPr bwMode="auto">
          <a:xfrm>
            <a:off x="4740275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6" name="Rectangle 91"/>
          <p:cNvSpPr>
            <a:spLocks noChangeArrowheads="1"/>
          </p:cNvSpPr>
          <p:nvPr/>
        </p:nvSpPr>
        <p:spPr bwMode="auto">
          <a:xfrm>
            <a:off x="5033963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7" name="Rectangle 92"/>
          <p:cNvSpPr>
            <a:spLocks noChangeArrowheads="1"/>
          </p:cNvSpPr>
          <p:nvPr/>
        </p:nvSpPr>
        <p:spPr bwMode="auto">
          <a:xfrm>
            <a:off x="5303838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8" name="Rectangle 93"/>
          <p:cNvSpPr>
            <a:spLocks noChangeArrowheads="1"/>
          </p:cNvSpPr>
          <p:nvPr/>
        </p:nvSpPr>
        <p:spPr bwMode="auto">
          <a:xfrm>
            <a:off x="5572125" y="17907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39" name="Rectangle 94"/>
          <p:cNvSpPr>
            <a:spLocks noChangeArrowheads="1"/>
          </p:cNvSpPr>
          <p:nvPr/>
        </p:nvSpPr>
        <p:spPr bwMode="auto">
          <a:xfrm>
            <a:off x="6269038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0" name="Rectangle 95"/>
          <p:cNvSpPr>
            <a:spLocks noChangeArrowheads="1"/>
          </p:cNvSpPr>
          <p:nvPr/>
        </p:nvSpPr>
        <p:spPr bwMode="auto">
          <a:xfrm>
            <a:off x="6538913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1" name="Rectangle 96"/>
          <p:cNvSpPr>
            <a:spLocks noChangeArrowheads="1"/>
          </p:cNvSpPr>
          <p:nvPr/>
        </p:nvSpPr>
        <p:spPr bwMode="auto">
          <a:xfrm>
            <a:off x="6808788" y="17907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2" name="Rectangle 97"/>
          <p:cNvSpPr>
            <a:spLocks noChangeArrowheads="1"/>
          </p:cNvSpPr>
          <p:nvPr/>
        </p:nvSpPr>
        <p:spPr bwMode="auto">
          <a:xfrm>
            <a:off x="4470400" y="2049463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3" name="Rectangle 98"/>
          <p:cNvSpPr>
            <a:spLocks noChangeArrowheads="1"/>
          </p:cNvSpPr>
          <p:nvPr/>
        </p:nvSpPr>
        <p:spPr bwMode="auto">
          <a:xfrm>
            <a:off x="4740275" y="2049463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4" name="Rectangle 99"/>
          <p:cNvSpPr>
            <a:spLocks noChangeArrowheads="1"/>
          </p:cNvSpPr>
          <p:nvPr/>
        </p:nvSpPr>
        <p:spPr bwMode="auto">
          <a:xfrm>
            <a:off x="5033963" y="2049463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5" name="Rectangle 100"/>
          <p:cNvSpPr>
            <a:spLocks noChangeArrowheads="1"/>
          </p:cNvSpPr>
          <p:nvPr/>
        </p:nvSpPr>
        <p:spPr bwMode="auto">
          <a:xfrm>
            <a:off x="5303838" y="2049463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6" name="Rectangle 101"/>
          <p:cNvSpPr>
            <a:spLocks noChangeArrowheads="1"/>
          </p:cNvSpPr>
          <p:nvPr/>
        </p:nvSpPr>
        <p:spPr bwMode="auto">
          <a:xfrm>
            <a:off x="5572125" y="2049463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7" name="Rectangle 102"/>
          <p:cNvSpPr>
            <a:spLocks noChangeArrowheads="1"/>
          </p:cNvSpPr>
          <p:nvPr/>
        </p:nvSpPr>
        <p:spPr bwMode="auto">
          <a:xfrm>
            <a:off x="3505200" y="1790700"/>
            <a:ext cx="4111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8" name="Rectangle 103"/>
          <p:cNvSpPr>
            <a:spLocks noChangeArrowheads="1"/>
          </p:cNvSpPr>
          <p:nvPr/>
        </p:nvSpPr>
        <p:spPr bwMode="auto">
          <a:xfrm>
            <a:off x="3505200" y="2049463"/>
            <a:ext cx="7651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49" name="Rectangle 104"/>
          <p:cNvSpPr>
            <a:spLocks noChangeArrowheads="1"/>
          </p:cNvSpPr>
          <p:nvPr/>
        </p:nvSpPr>
        <p:spPr bwMode="auto">
          <a:xfrm>
            <a:off x="3505200" y="1295400"/>
            <a:ext cx="625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Initially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0" name="Rectangle 105"/>
          <p:cNvSpPr>
            <a:spLocks noChangeArrowheads="1"/>
          </p:cNvSpPr>
          <p:nvPr/>
        </p:nvSpPr>
        <p:spPr bwMode="auto">
          <a:xfrm>
            <a:off x="4470400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1" name="Rectangle 106"/>
          <p:cNvSpPr>
            <a:spLocks noChangeArrowheads="1"/>
          </p:cNvSpPr>
          <p:nvPr/>
        </p:nvSpPr>
        <p:spPr bwMode="auto">
          <a:xfrm>
            <a:off x="4740275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2" name="Rectangle 107"/>
          <p:cNvSpPr>
            <a:spLocks noChangeArrowheads="1"/>
          </p:cNvSpPr>
          <p:nvPr/>
        </p:nvSpPr>
        <p:spPr bwMode="auto">
          <a:xfrm>
            <a:off x="5033963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3" name="Rectangle 108"/>
          <p:cNvSpPr>
            <a:spLocks noChangeArrowheads="1"/>
          </p:cNvSpPr>
          <p:nvPr/>
        </p:nvSpPr>
        <p:spPr bwMode="auto">
          <a:xfrm>
            <a:off x="5303838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4" name="Rectangle 109"/>
          <p:cNvSpPr>
            <a:spLocks noChangeArrowheads="1"/>
          </p:cNvSpPr>
          <p:nvPr/>
        </p:nvSpPr>
        <p:spPr bwMode="auto">
          <a:xfrm>
            <a:off x="5572125" y="12954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5" name="Rectangle 110"/>
          <p:cNvSpPr>
            <a:spLocks noChangeArrowheads="1"/>
          </p:cNvSpPr>
          <p:nvPr/>
        </p:nvSpPr>
        <p:spPr bwMode="auto">
          <a:xfrm>
            <a:off x="6269038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6" name="Rectangle 111"/>
          <p:cNvSpPr>
            <a:spLocks noChangeArrowheads="1"/>
          </p:cNvSpPr>
          <p:nvPr/>
        </p:nvSpPr>
        <p:spPr bwMode="auto">
          <a:xfrm>
            <a:off x="6538913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7" name="Rectangle 112"/>
          <p:cNvSpPr>
            <a:spLocks noChangeArrowheads="1"/>
          </p:cNvSpPr>
          <p:nvPr/>
        </p:nvSpPr>
        <p:spPr bwMode="auto">
          <a:xfrm>
            <a:off x="6808788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8" name="Rectangle 113"/>
          <p:cNvSpPr>
            <a:spLocks noChangeArrowheads="1"/>
          </p:cNvSpPr>
          <p:nvPr/>
        </p:nvSpPr>
        <p:spPr bwMode="auto">
          <a:xfrm>
            <a:off x="7099300" y="12954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59" name="Rectangle 114"/>
          <p:cNvSpPr>
            <a:spLocks noChangeArrowheads="1"/>
          </p:cNvSpPr>
          <p:nvPr/>
        </p:nvSpPr>
        <p:spPr bwMode="auto">
          <a:xfrm>
            <a:off x="4740275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0" name="Rectangle 115"/>
          <p:cNvSpPr>
            <a:spLocks noChangeArrowheads="1"/>
          </p:cNvSpPr>
          <p:nvPr/>
        </p:nvSpPr>
        <p:spPr bwMode="auto">
          <a:xfrm>
            <a:off x="5033963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1" name="Rectangle 116"/>
          <p:cNvSpPr>
            <a:spLocks noChangeArrowheads="1"/>
          </p:cNvSpPr>
          <p:nvPr/>
        </p:nvSpPr>
        <p:spPr bwMode="auto">
          <a:xfrm>
            <a:off x="5303838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2" name="Rectangle 117"/>
          <p:cNvSpPr>
            <a:spLocks noChangeArrowheads="1"/>
          </p:cNvSpPr>
          <p:nvPr/>
        </p:nvSpPr>
        <p:spPr bwMode="auto">
          <a:xfrm>
            <a:off x="5572125" y="2351088"/>
            <a:ext cx="1127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3" name="Rectangle 118"/>
          <p:cNvSpPr>
            <a:spLocks noChangeArrowheads="1"/>
          </p:cNvSpPr>
          <p:nvPr/>
        </p:nvSpPr>
        <p:spPr bwMode="auto">
          <a:xfrm>
            <a:off x="7099300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4" name="Rectangle 119"/>
          <p:cNvSpPr>
            <a:spLocks noChangeArrowheads="1"/>
          </p:cNvSpPr>
          <p:nvPr/>
        </p:nvSpPr>
        <p:spPr bwMode="auto">
          <a:xfrm>
            <a:off x="6808788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5" name="Rectangle 120"/>
          <p:cNvSpPr>
            <a:spLocks noChangeArrowheads="1"/>
          </p:cNvSpPr>
          <p:nvPr/>
        </p:nvSpPr>
        <p:spPr bwMode="auto">
          <a:xfrm>
            <a:off x="6538913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6" name="Rectangle 121"/>
          <p:cNvSpPr>
            <a:spLocks noChangeArrowheads="1"/>
          </p:cNvSpPr>
          <p:nvPr/>
        </p:nvSpPr>
        <p:spPr bwMode="auto">
          <a:xfrm>
            <a:off x="6269038" y="2351088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7" name="Rectangle 122"/>
          <p:cNvSpPr>
            <a:spLocks noChangeArrowheads="1"/>
          </p:cNvSpPr>
          <p:nvPr/>
        </p:nvSpPr>
        <p:spPr bwMode="auto">
          <a:xfrm>
            <a:off x="4470400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8" name="Rectangle 123"/>
          <p:cNvSpPr>
            <a:spLocks noChangeArrowheads="1"/>
          </p:cNvSpPr>
          <p:nvPr/>
        </p:nvSpPr>
        <p:spPr bwMode="auto">
          <a:xfrm>
            <a:off x="4740275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69" name="Rectangle 124"/>
          <p:cNvSpPr>
            <a:spLocks noChangeArrowheads="1"/>
          </p:cNvSpPr>
          <p:nvPr/>
        </p:nvSpPr>
        <p:spPr bwMode="auto">
          <a:xfrm>
            <a:off x="5033963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0" name="Rectangle 125"/>
          <p:cNvSpPr>
            <a:spLocks noChangeArrowheads="1"/>
          </p:cNvSpPr>
          <p:nvPr/>
        </p:nvSpPr>
        <p:spPr bwMode="auto">
          <a:xfrm>
            <a:off x="5303838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1" name="Rectangle 126"/>
          <p:cNvSpPr>
            <a:spLocks noChangeArrowheads="1"/>
          </p:cNvSpPr>
          <p:nvPr/>
        </p:nvSpPr>
        <p:spPr bwMode="auto">
          <a:xfrm>
            <a:off x="5572125" y="289083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2" name="Rectangle 127"/>
          <p:cNvSpPr>
            <a:spLocks noChangeArrowheads="1"/>
          </p:cNvSpPr>
          <p:nvPr/>
        </p:nvSpPr>
        <p:spPr bwMode="auto">
          <a:xfrm>
            <a:off x="4470400" y="31496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3" name="Rectangle 128"/>
          <p:cNvSpPr>
            <a:spLocks noChangeArrowheads="1"/>
          </p:cNvSpPr>
          <p:nvPr/>
        </p:nvSpPr>
        <p:spPr bwMode="auto">
          <a:xfrm>
            <a:off x="4740275" y="31496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4" name="Rectangle 129"/>
          <p:cNvSpPr>
            <a:spLocks noChangeArrowheads="1"/>
          </p:cNvSpPr>
          <p:nvPr/>
        </p:nvSpPr>
        <p:spPr bwMode="auto">
          <a:xfrm>
            <a:off x="5033963" y="31496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5" name="Rectangle 130"/>
          <p:cNvSpPr>
            <a:spLocks noChangeArrowheads="1"/>
          </p:cNvSpPr>
          <p:nvPr/>
        </p:nvSpPr>
        <p:spPr bwMode="auto">
          <a:xfrm>
            <a:off x="5303838" y="314960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6" name="Rectangle 131"/>
          <p:cNvSpPr>
            <a:spLocks noChangeArrowheads="1"/>
          </p:cNvSpPr>
          <p:nvPr/>
        </p:nvSpPr>
        <p:spPr bwMode="auto">
          <a:xfrm>
            <a:off x="5572125" y="314960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7" name="Rectangle 132"/>
          <p:cNvSpPr>
            <a:spLocks noChangeArrowheads="1"/>
          </p:cNvSpPr>
          <p:nvPr/>
        </p:nvSpPr>
        <p:spPr bwMode="auto">
          <a:xfrm>
            <a:off x="6269038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8" name="Rectangle 133"/>
          <p:cNvSpPr>
            <a:spLocks noChangeArrowheads="1"/>
          </p:cNvSpPr>
          <p:nvPr/>
        </p:nvSpPr>
        <p:spPr bwMode="auto">
          <a:xfrm>
            <a:off x="6538913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79" name="Rectangle 134"/>
          <p:cNvSpPr>
            <a:spLocks noChangeArrowheads="1"/>
          </p:cNvSpPr>
          <p:nvPr/>
        </p:nvSpPr>
        <p:spPr bwMode="auto">
          <a:xfrm>
            <a:off x="6808788" y="289083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0" name="Rectangle 135"/>
          <p:cNvSpPr>
            <a:spLocks noChangeArrowheads="1"/>
          </p:cNvSpPr>
          <p:nvPr/>
        </p:nvSpPr>
        <p:spPr bwMode="auto">
          <a:xfrm>
            <a:off x="3505200" y="2890838"/>
            <a:ext cx="411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1" name="Rectangle 136"/>
          <p:cNvSpPr>
            <a:spLocks noChangeArrowheads="1"/>
          </p:cNvSpPr>
          <p:nvPr/>
        </p:nvSpPr>
        <p:spPr bwMode="auto">
          <a:xfrm>
            <a:off x="3505200" y="3149600"/>
            <a:ext cx="3635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2" name="Rectangle 137"/>
          <p:cNvSpPr>
            <a:spLocks noChangeArrowheads="1"/>
          </p:cNvSpPr>
          <p:nvPr/>
        </p:nvSpPr>
        <p:spPr bwMode="auto">
          <a:xfrm>
            <a:off x="6269038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3" name="Rectangle 138"/>
          <p:cNvSpPr>
            <a:spLocks noChangeArrowheads="1"/>
          </p:cNvSpPr>
          <p:nvPr/>
        </p:nvSpPr>
        <p:spPr bwMode="auto">
          <a:xfrm>
            <a:off x="6538913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4" name="Rectangle 139"/>
          <p:cNvSpPr>
            <a:spLocks noChangeArrowheads="1"/>
          </p:cNvSpPr>
          <p:nvPr/>
        </p:nvSpPr>
        <p:spPr bwMode="auto">
          <a:xfrm>
            <a:off x="6808788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5" name="Rectangle 140"/>
          <p:cNvSpPr>
            <a:spLocks noChangeArrowheads="1"/>
          </p:cNvSpPr>
          <p:nvPr/>
        </p:nvSpPr>
        <p:spPr bwMode="auto">
          <a:xfrm>
            <a:off x="4470400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6" name="Rectangle 141"/>
          <p:cNvSpPr>
            <a:spLocks noChangeArrowheads="1"/>
          </p:cNvSpPr>
          <p:nvPr/>
        </p:nvSpPr>
        <p:spPr bwMode="auto">
          <a:xfrm>
            <a:off x="4740275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7" name="Rectangle 142"/>
          <p:cNvSpPr>
            <a:spLocks noChangeArrowheads="1"/>
          </p:cNvSpPr>
          <p:nvPr/>
        </p:nvSpPr>
        <p:spPr bwMode="auto">
          <a:xfrm>
            <a:off x="5033963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8" name="Rectangle 143"/>
          <p:cNvSpPr>
            <a:spLocks noChangeArrowheads="1"/>
          </p:cNvSpPr>
          <p:nvPr/>
        </p:nvSpPr>
        <p:spPr bwMode="auto">
          <a:xfrm>
            <a:off x="5572125" y="5068888"/>
            <a:ext cx="112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89" name="Rectangle 144"/>
          <p:cNvSpPr>
            <a:spLocks noChangeArrowheads="1"/>
          </p:cNvSpPr>
          <p:nvPr/>
        </p:nvSpPr>
        <p:spPr bwMode="auto">
          <a:xfrm>
            <a:off x="5303838" y="50688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0" name="Rectangle 145"/>
          <p:cNvSpPr>
            <a:spLocks noChangeArrowheads="1"/>
          </p:cNvSpPr>
          <p:nvPr/>
        </p:nvSpPr>
        <p:spPr bwMode="auto">
          <a:xfrm>
            <a:off x="4470400" y="53276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1" name="Rectangle 146"/>
          <p:cNvSpPr>
            <a:spLocks noChangeArrowheads="1"/>
          </p:cNvSpPr>
          <p:nvPr/>
        </p:nvSpPr>
        <p:spPr bwMode="auto">
          <a:xfrm>
            <a:off x="4740275" y="53276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2" name="Rectangle 147"/>
          <p:cNvSpPr>
            <a:spLocks noChangeArrowheads="1"/>
          </p:cNvSpPr>
          <p:nvPr/>
        </p:nvSpPr>
        <p:spPr bwMode="auto">
          <a:xfrm>
            <a:off x="5033963" y="53276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3" name="Rectangle 148"/>
          <p:cNvSpPr>
            <a:spLocks noChangeArrowheads="1"/>
          </p:cNvSpPr>
          <p:nvPr/>
        </p:nvSpPr>
        <p:spPr bwMode="auto">
          <a:xfrm>
            <a:off x="5303838" y="53276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4" name="Rectangle 149"/>
          <p:cNvSpPr>
            <a:spLocks noChangeArrowheads="1"/>
          </p:cNvSpPr>
          <p:nvPr/>
        </p:nvSpPr>
        <p:spPr bwMode="auto">
          <a:xfrm>
            <a:off x="5572125" y="5327650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5" name="Rectangle 150"/>
          <p:cNvSpPr>
            <a:spLocks noChangeArrowheads="1"/>
          </p:cNvSpPr>
          <p:nvPr/>
        </p:nvSpPr>
        <p:spPr bwMode="auto">
          <a:xfrm>
            <a:off x="3505200" y="5068888"/>
            <a:ext cx="411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6" name="Rectangle 151"/>
          <p:cNvSpPr>
            <a:spLocks noChangeArrowheads="1"/>
          </p:cNvSpPr>
          <p:nvPr/>
        </p:nvSpPr>
        <p:spPr bwMode="auto">
          <a:xfrm>
            <a:off x="3505200" y="5327650"/>
            <a:ext cx="7651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7" name="Rectangle 152"/>
          <p:cNvSpPr>
            <a:spLocks noChangeArrowheads="1"/>
          </p:cNvSpPr>
          <p:nvPr/>
        </p:nvSpPr>
        <p:spPr bwMode="auto">
          <a:xfrm>
            <a:off x="6269038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8" name="Rectangle 153"/>
          <p:cNvSpPr>
            <a:spLocks noChangeArrowheads="1"/>
          </p:cNvSpPr>
          <p:nvPr/>
        </p:nvSpPr>
        <p:spPr bwMode="auto">
          <a:xfrm>
            <a:off x="6538913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899" name="Rectangle 154"/>
          <p:cNvSpPr>
            <a:spLocks noChangeArrowheads="1"/>
          </p:cNvSpPr>
          <p:nvPr/>
        </p:nvSpPr>
        <p:spPr bwMode="auto">
          <a:xfrm>
            <a:off x="6808788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0" name="Rectangle 155"/>
          <p:cNvSpPr>
            <a:spLocks noChangeArrowheads="1"/>
          </p:cNvSpPr>
          <p:nvPr/>
        </p:nvSpPr>
        <p:spPr bwMode="auto">
          <a:xfrm>
            <a:off x="7099300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1" name="Rectangle 156"/>
          <p:cNvSpPr>
            <a:spLocks noChangeArrowheads="1"/>
          </p:cNvSpPr>
          <p:nvPr/>
        </p:nvSpPr>
        <p:spPr bwMode="auto">
          <a:xfrm>
            <a:off x="5572125" y="4530725"/>
            <a:ext cx="1127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2" name="Rectangle 157"/>
          <p:cNvSpPr>
            <a:spLocks noChangeArrowheads="1"/>
          </p:cNvSpPr>
          <p:nvPr/>
        </p:nvSpPr>
        <p:spPr bwMode="auto">
          <a:xfrm>
            <a:off x="5303838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3" name="Rectangle 158"/>
          <p:cNvSpPr>
            <a:spLocks noChangeArrowheads="1"/>
          </p:cNvSpPr>
          <p:nvPr/>
        </p:nvSpPr>
        <p:spPr bwMode="auto">
          <a:xfrm>
            <a:off x="5033963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4" name="Rectangle 159"/>
          <p:cNvSpPr>
            <a:spLocks noChangeArrowheads="1"/>
          </p:cNvSpPr>
          <p:nvPr/>
        </p:nvSpPr>
        <p:spPr bwMode="auto">
          <a:xfrm>
            <a:off x="4740275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5" name="Rectangle 160"/>
          <p:cNvSpPr>
            <a:spLocks noChangeArrowheads="1"/>
          </p:cNvSpPr>
          <p:nvPr/>
        </p:nvSpPr>
        <p:spPr bwMode="auto">
          <a:xfrm>
            <a:off x="4470400" y="4530725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6" name="Rectangle 162"/>
          <p:cNvSpPr>
            <a:spLocks noChangeArrowheads="1"/>
          </p:cNvSpPr>
          <p:nvPr/>
        </p:nvSpPr>
        <p:spPr bwMode="auto">
          <a:xfrm>
            <a:off x="7705725" y="5348288"/>
            <a:ext cx="1117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Fourth cycle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7" name="Rectangle 163"/>
          <p:cNvSpPr>
            <a:spLocks noChangeArrowheads="1"/>
          </p:cNvSpPr>
          <p:nvPr/>
        </p:nvSpPr>
        <p:spPr bwMode="auto">
          <a:xfrm>
            <a:off x="7705725" y="4270375"/>
            <a:ext cx="990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Third cycle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08" name="Rectangle 164"/>
          <p:cNvSpPr>
            <a:spLocks noChangeArrowheads="1"/>
          </p:cNvSpPr>
          <p:nvPr/>
        </p:nvSpPr>
        <p:spPr bwMode="auto">
          <a:xfrm>
            <a:off x="7705725" y="3149600"/>
            <a:ext cx="12096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Second cycle</a:t>
            </a:r>
            <a:endParaRPr lang="en-CA" sz="2400">
              <a:latin typeface="Times New Roman" pitchFamily="18" charset="0"/>
            </a:endParaRPr>
          </a:p>
        </p:txBody>
      </p:sp>
      <p:sp>
        <p:nvSpPr>
          <p:cNvPr id="117909" name="Rectangle 165"/>
          <p:cNvSpPr>
            <a:spLocks noChangeArrowheads="1"/>
          </p:cNvSpPr>
          <p:nvPr/>
        </p:nvSpPr>
        <p:spPr bwMode="auto">
          <a:xfrm>
            <a:off x="7705725" y="1855788"/>
            <a:ext cx="923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First cycle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10" name="Freeform 167"/>
          <p:cNvSpPr>
            <a:spLocks/>
          </p:cNvSpPr>
          <p:nvPr/>
        </p:nvSpPr>
        <p:spPr bwMode="auto">
          <a:xfrm>
            <a:off x="7118350" y="3657600"/>
            <a:ext cx="44450" cy="85725"/>
          </a:xfrm>
          <a:custGeom>
            <a:avLst/>
            <a:gdLst>
              <a:gd name="T0" fmla="*/ 21 w 21"/>
              <a:gd name="T1" fmla="*/ 42 h 42"/>
              <a:gd name="T2" fmla="*/ 10 w 21"/>
              <a:gd name="T3" fmla="*/ 0 h 42"/>
              <a:gd name="T4" fmla="*/ 0 w 21"/>
              <a:gd name="T5" fmla="*/ 42 h 42"/>
              <a:gd name="T6" fmla="*/ 10 w 21"/>
              <a:gd name="T7" fmla="*/ 42 h 42"/>
              <a:gd name="T8" fmla="*/ 21 w 21"/>
              <a:gd name="T9" fmla="*/ 4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2"/>
              <a:gd name="T17" fmla="*/ 21 w 21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2">
                <a:moveTo>
                  <a:pt x="21" y="42"/>
                </a:moveTo>
                <a:lnTo>
                  <a:pt x="10" y="0"/>
                </a:lnTo>
                <a:lnTo>
                  <a:pt x="0" y="42"/>
                </a:lnTo>
                <a:lnTo>
                  <a:pt x="10" y="42"/>
                </a:lnTo>
                <a:lnTo>
                  <a:pt x="21" y="4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1" name="Freeform 168"/>
          <p:cNvSpPr>
            <a:spLocks/>
          </p:cNvSpPr>
          <p:nvPr/>
        </p:nvSpPr>
        <p:spPr bwMode="auto">
          <a:xfrm>
            <a:off x="4495800" y="3657600"/>
            <a:ext cx="2667000" cy="246063"/>
          </a:xfrm>
          <a:custGeom>
            <a:avLst/>
            <a:gdLst>
              <a:gd name="T0" fmla="*/ 117 w 117"/>
              <a:gd name="T1" fmla="*/ 4 h 9"/>
              <a:gd name="T2" fmla="*/ 117 w 117"/>
              <a:gd name="T3" fmla="*/ 9 h 9"/>
              <a:gd name="T4" fmla="*/ 111 w 117"/>
              <a:gd name="T5" fmla="*/ 9 h 9"/>
              <a:gd name="T6" fmla="*/ 5 w 117"/>
              <a:gd name="T7" fmla="*/ 9 h 9"/>
              <a:gd name="T8" fmla="*/ 0 w 117"/>
              <a:gd name="T9" fmla="*/ 9 h 9"/>
              <a:gd name="T10" fmla="*/ 0 w 117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9"/>
              <a:gd name="T20" fmla="*/ 117 w 117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9">
                <a:moveTo>
                  <a:pt x="117" y="4"/>
                </a:moveTo>
                <a:lnTo>
                  <a:pt x="117" y="9"/>
                </a:lnTo>
                <a:lnTo>
                  <a:pt x="111" y="9"/>
                </a:lnTo>
                <a:lnTo>
                  <a:pt x="5" y="9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2" name="Freeform 169"/>
          <p:cNvSpPr>
            <a:spLocks/>
          </p:cNvSpPr>
          <p:nvPr/>
        </p:nvSpPr>
        <p:spPr bwMode="auto">
          <a:xfrm>
            <a:off x="7123113" y="4775200"/>
            <a:ext cx="44450" cy="87313"/>
          </a:xfrm>
          <a:custGeom>
            <a:avLst/>
            <a:gdLst>
              <a:gd name="T0" fmla="*/ 2 w 2"/>
              <a:gd name="T1" fmla="*/ 4 h 4"/>
              <a:gd name="T2" fmla="*/ 1 w 2"/>
              <a:gd name="T3" fmla="*/ 0 h 4"/>
              <a:gd name="T4" fmla="*/ 0 w 2"/>
              <a:gd name="T5" fmla="*/ 4 h 4"/>
              <a:gd name="T6" fmla="*/ 1 w 2"/>
              <a:gd name="T7" fmla="*/ 4 h 4"/>
              <a:gd name="T8" fmla="*/ 2 w 2"/>
              <a:gd name="T9" fmla="*/ 4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1" y="4"/>
                </a:lnTo>
                <a:lnTo>
                  <a:pt x="2" y="4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3" name="Freeform 170"/>
          <p:cNvSpPr>
            <a:spLocks/>
          </p:cNvSpPr>
          <p:nvPr/>
        </p:nvSpPr>
        <p:spPr bwMode="auto">
          <a:xfrm>
            <a:off x="7123113" y="4786313"/>
            <a:ext cx="44450" cy="88900"/>
          </a:xfrm>
          <a:custGeom>
            <a:avLst/>
            <a:gdLst>
              <a:gd name="T0" fmla="*/ 21 w 21"/>
              <a:gd name="T1" fmla="*/ 43 h 43"/>
              <a:gd name="T2" fmla="*/ 10 w 21"/>
              <a:gd name="T3" fmla="*/ 0 h 43"/>
              <a:gd name="T4" fmla="*/ 0 w 21"/>
              <a:gd name="T5" fmla="*/ 43 h 43"/>
              <a:gd name="T6" fmla="*/ 10 w 21"/>
              <a:gd name="T7" fmla="*/ 43 h 43"/>
              <a:gd name="T8" fmla="*/ 21 w 21"/>
              <a:gd name="T9" fmla="*/ 43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3"/>
              <a:gd name="T17" fmla="*/ 21 w 21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3">
                <a:moveTo>
                  <a:pt x="21" y="43"/>
                </a:moveTo>
                <a:lnTo>
                  <a:pt x="10" y="0"/>
                </a:lnTo>
                <a:lnTo>
                  <a:pt x="0" y="43"/>
                </a:lnTo>
                <a:lnTo>
                  <a:pt x="10" y="43"/>
                </a:lnTo>
                <a:lnTo>
                  <a:pt x="21" y="4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4" name="Freeform 171"/>
          <p:cNvSpPr>
            <a:spLocks/>
          </p:cNvSpPr>
          <p:nvPr/>
        </p:nvSpPr>
        <p:spPr bwMode="auto">
          <a:xfrm>
            <a:off x="4516438" y="4786313"/>
            <a:ext cx="2628900" cy="174625"/>
          </a:xfrm>
          <a:custGeom>
            <a:avLst/>
            <a:gdLst>
              <a:gd name="T0" fmla="*/ 117 w 117"/>
              <a:gd name="T1" fmla="*/ 4 h 8"/>
              <a:gd name="T2" fmla="*/ 117 w 117"/>
              <a:gd name="T3" fmla="*/ 8 h 8"/>
              <a:gd name="T4" fmla="*/ 111 w 117"/>
              <a:gd name="T5" fmla="*/ 8 h 8"/>
              <a:gd name="T6" fmla="*/ 5 w 117"/>
              <a:gd name="T7" fmla="*/ 8 h 8"/>
              <a:gd name="T8" fmla="*/ 0 w 117"/>
              <a:gd name="T9" fmla="*/ 8 h 8"/>
              <a:gd name="T10" fmla="*/ 0 w 117"/>
              <a:gd name="T11" fmla="*/ 0 h 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8"/>
              <a:gd name="T20" fmla="*/ 117 w 117"/>
              <a:gd name="T21" fmla="*/ 8 h 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8">
                <a:moveTo>
                  <a:pt x="117" y="4"/>
                </a:moveTo>
                <a:lnTo>
                  <a:pt x="117" y="8"/>
                </a:lnTo>
                <a:lnTo>
                  <a:pt x="111" y="8"/>
                </a:lnTo>
                <a:lnTo>
                  <a:pt x="5" y="8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5" name="Freeform 173"/>
          <p:cNvSpPr>
            <a:spLocks/>
          </p:cNvSpPr>
          <p:nvPr/>
        </p:nvSpPr>
        <p:spPr bwMode="auto">
          <a:xfrm>
            <a:off x="7123113" y="5837238"/>
            <a:ext cx="44450" cy="87312"/>
          </a:xfrm>
          <a:custGeom>
            <a:avLst/>
            <a:gdLst>
              <a:gd name="T0" fmla="*/ 21 w 21"/>
              <a:gd name="T1" fmla="*/ 43 h 43"/>
              <a:gd name="T2" fmla="*/ 10 w 21"/>
              <a:gd name="T3" fmla="*/ 0 h 43"/>
              <a:gd name="T4" fmla="*/ 0 w 21"/>
              <a:gd name="T5" fmla="*/ 43 h 43"/>
              <a:gd name="T6" fmla="*/ 10 w 21"/>
              <a:gd name="T7" fmla="*/ 43 h 43"/>
              <a:gd name="T8" fmla="*/ 21 w 21"/>
              <a:gd name="T9" fmla="*/ 43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3"/>
              <a:gd name="T17" fmla="*/ 21 w 21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3">
                <a:moveTo>
                  <a:pt x="21" y="43"/>
                </a:moveTo>
                <a:lnTo>
                  <a:pt x="10" y="0"/>
                </a:lnTo>
                <a:lnTo>
                  <a:pt x="0" y="43"/>
                </a:lnTo>
                <a:lnTo>
                  <a:pt x="10" y="43"/>
                </a:lnTo>
                <a:lnTo>
                  <a:pt x="21" y="4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6" name="Freeform 174"/>
          <p:cNvSpPr>
            <a:spLocks/>
          </p:cNvSpPr>
          <p:nvPr/>
        </p:nvSpPr>
        <p:spPr bwMode="auto">
          <a:xfrm>
            <a:off x="4529138" y="5886450"/>
            <a:ext cx="2628900" cy="150813"/>
          </a:xfrm>
          <a:custGeom>
            <a:avLst/>
            <a:gdLst>
              <a:gd name="T0" fmla="*/ 117 w 117"/>
              <a:gd name="T1" fmla="*/ 4 h 7"/>
              <a:gd name="T2" fmla="*/ 117 w 117"/>
              <a:gd name="T3" fmla="*/ 7 h 7"/>
              <a:gd name="T4" fmla="*/ 111 w 117"/>
              <a:gd name="T5" fmla="*/ 7 h 7"/>
              <a:gd name="T6" fmla="*/ 5 w 117"/>
              <a:gd name="T7" fmla="*/ 7 h 7"/>
              <a:gd name="T8" fmla="*/ 0 w 117"/>
              <a:gd name="T9" fmla="*/ 7 h 7"/>
              <a:gd name="T10" fmla="*/ 0 w 117"/>
              <a:gd name="T11" fmla="*/ 0 h 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7"/>
              <a:gd name="T20" fmla="*/ 117 w 117"/>
              <a:gd name="T21" fmla="*/ 7 h 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7">
                <a:moveTo>
                  <a:pt x="117" y="4"/>
                </a:moveTo>
                <a:lnTo>
                  <a:pt x="117" y="7"/>
                </a:lnTo>
                <a:lnTo>
                  <a:pt x="111" y="7"/>
                </a:lnTo>
                <a:lnTo>
                  <a:pt x="5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7" name="Freeform 175"/>
          <p:cNvSpPr>
            <a:spLocks/>
          </p:cNvSpPr>
          <p:nvPr/>
        </p:nvSpPr>
        <p:spPr bwMode="auto">
          <a:xfrm>
            <a:off x="7391400" y="1360488"/>
            <a:ext cx="112713" cy="623887"/>
          </a:xfrm>
          <a:custGeom>
            <a:avLst/>
            <a:gdLst>
              <a:gd name="T0" fmla="*/ 0 w 5"/>
              <a:gd name="T1" fmla="*/ 0 h 29"/>
              <a:gd name="T2" fmla="*/ 1 w 5"/>
              <a:gd name="T3" fmla="*/ 1 h 29"/>
              <a:gd name="T4" fmla="*/ 1 w 5"/>
              <a:gd name="T5" fmla="*/ 2 h 29"/>
              <a:gd name="T6" fmla="*/ 2 w 5"/>
              <a:gd name="T7" fmla="*/ 3 h 29"/>
              <a:gd name="T8" fmla="*/ 2 w 5"/>
              <a:gd name="T9" fmla="*/ 3 h 29"/>
              <a:gd name="T10" fmla="*/ 2 w 5"/>
              <a:gd name="T11" fmla="*/ 4 h 29"/>
              <a:gd name="T12" fmla="*/ 2 w 5"/>
              <a:gd name="T13" fmla="*/ 11 h 29"/>
              <a:gd name="T14" fmla="*/ 2 w 5"/>
              <a:gd name="T15" fmla="*/ 15 h 29"/>
              <a:gd name="T16" fmla="*/ 2 w 5"/>
              <a:gd name="T17" fmla="*/ 18 h 29"/>
              <a:gd name="T18" fmla="*/ 2 w 5"/>
              <a:gd name="T19" fmla="*/ 26 h 29"/>
              <a:gd name="T20" fmla="*/ 2 w 5"/>
              <a:gd name="T21" fmla="*/ 27 h 29"/>
              <a:gd name="T22" fmla="*/ 2 w 5"/>
              <a:gd name="T23" fmla="*/ 27 h 29"/>
              <a:gd name="T24" fmla="*/ 2 w 5"/>
              <a:gd name="T25" fmla="*/ 28 h 29"/>
              <a:gd name="T26" fmla="*/ 3 w 5"/>
              <a:gd name="T27" fmla="*/ 28 h 29"/>
              <a:gd name="T28" fmla="*/ 5 w 5"/>
              <a:gd name="T29" fmla="*/ 29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11"/>
                </a:lnTo>
                <a:lnTo>
                  <a:pt x="2" y="15"/>
                </a:lnTo>
                <a:lnTo>
                  <a:pt x="2" y="18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3" y="28"/>
                </a:lnTo>
                <a:lnTo>
                  <a:pt x="5" y="2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8" name="Freeform 176"/>
          <p:cNvSpPr>
            <a:spLocks/>
          </p:cNvSpPr>
          <p:nvPr/>
        </p:nvSpPr>
        <p:spPr bwMode="auto">
          <a:xfrm>
            <a:off x="7391400" y="1984375"/>
            <a:ext cx="112713" cy="627063"/>
          </a:xfrm>
          <a:custGeom>
            <a:avLst/>
            <a:gdLst>
              <a:gd name="T0" fmla="*/ 0 w 5"/>
              <a:gd name="T1" fmla="*/ 29 h 29"/>
              <a:gd name="T2" fmla="*/ 1 w 5"/>
              <a:gd name="T3" fmla="*/ 28 h 29"/>
              <a:gd name="T4" fmla="*/ 1 w 5"/>
              <a:gd name="T5" fmla="*/ 28 h 29"/>
              <a:gd name="T6" fmla="*/ 2 w 5"/>
              <a:gd name="T7" fmla="*/ 27 h 29"/>
              <a:gd name="T8" fmla="*/ 2 w 5"/>
              <a:gd name="T9" fmla="*/ 27 h 29"/>
              <a:gd name="T10" fmla="*/ 2 w 5"/>
              <a:gd name="T11" fmla="*/ 26 h 29"/>
              <a:gd name="T12" fmla="*/ 2 w 5"/>
              <a:gd name="T13" fmla="*/ 18 h 29"/>
              <a:gd name="T14" fmla="*/ 2 w 5"/>
              <a:gd name="T15" fmla="*/ 15 h 29"/>
              <a:gd name="T16" fmla="*/ 2 w 5"/>
              <a:gd name="T17" fmla="*/ 11 h 29"/>
              <a:gd name="T18" fmla="*/ 2 w 5"/>
              <a:gd name="T19" fmla="*/ 3 h 29"/>
              <a:gd name="T20" fmla="*/ 2 w 5"/>
              <a:gd name="T21" fmla="*/ 3 h 29"/>
              <a:gd name="T22" fmla="*/ 2 w 5"/>
              <a:gd name="T23" fmla="*/ 2 h 29"/>
              <a:gd name="T24" fmla="*/ 2 w 5"/>
              <a:gd name="T25" fmla="*/ 2 h 29"/>
              <a:gd name="T26" fmla="*/ 3 w 5"/>
              <a:gd name="T27" fmla="*/ 1 h 29"/>
              <a:gd name="T28" fmla="*/ 5 w 5"/>
              <a:gd name="T29" fmla="*/ 0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29"/>
                </a:moveTo>
                <a:lnTo>
                  <a:pt x="1" y="28"/>
                </a:lnTo>
                <a:lnTo>
                  <a:pt x="2" y="27"/>
                </a:lnTo>
                <a:lnTo>
                  <a:pt x="2" y="26"/>
                </a:lnTo>
                <a:lnTo>
                  <a:pt x="2" y="18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19" name="Freeform 177"/>
          <p:cNvSpPr>
            <a:spLocks/>
          </p:cNvSpPr>
          <p:nvPr/>
        </p:nvSpPr>
        <p:spPr bwMode="auto">
          <a:xfrm>
            <a:off x="7391400" y="2870200"/>
            <a:ext cx="112713" cy="407988"/>
          </a:xfrm>
          <a:custGeom>
            <a:avLst/>
            <a:gdLst>
              <a:gd name="T0" fmla="*/ 0 w 5"/>
              <a:gd name="T1" fmla="*/ 0 h 19"/>
              <a:gd name="T2" fmla="*/ 1 w 5"/>
              <a:gd name="T3" fmla="*/ 1 h 19"/>
              <a:gd name="T4" fmla="*/ 1 w 5"/>
              <a:gd name="T5" fmla="*/ 1 h 19"/>
              <a:gd name="T6" fmla="*/ 2 w 5"/>
              <a:gd name="T7" fmla="*/ 2 h 19"/>
              <a:gd name="T8" fmla="*/ 2 w 5"/>
              <a:gd name="T9" fmla="*/ 2 h 19"/>
              <a:gd name="T10" fmla="*/ 2 w 5"/>
              <a:gd name="T11" fmla="*/ 3 h 19"/>
              <a:gd name="T12" fmla="*/ 2 w 5"/>
              <a:gd name="T13" fmla="*/ 6 h 19"/>
              <a:gd name="T14" fmla="*/ 2 w 5"/>
              <a:gd name="T15" fmla="*/ 10 h 19"/>
              <a:gd name="T16" fmla="*/ 2 w 5"/>
              <a:gd name="T17" fmla="*/ 13 h 19"/>
              <a:gd name="T18" fmla="*/ 2 w 5"/>
              <a:gd name="T19" fmla="*/ 16 h 19"/>
              <a:gd name="T20" fmla="*/ 2 w 5"/>
              <a:gd name="T21" fmla="*/ 17 h 19"/>
              <a:gd name="T22" fmla="*/ 2 w 5"/>
              <a:gd name="T23" fmla="*/ 17 h 19"/>
              <a:gd name="T24" fmla="*/ 2 w 5"/>
              <a:gd name="T25" fmla="*/ 18 h 19"/>
              <a:gd name="T26" fmla="*/ 3 w 5"/>
              <a:gd name="T27" fmla="*/ 18 h 19"/>
              <a:gd name="T28" fmla="*/ 5 w 5"/>
              <a:gd name="T29" fmla="*/ 19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5" y="1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0" name="Freeform 178"/>
          <p:cNvSpPr>
            <a:spLocks/>
          </p:cNvSpPr>
          <p:nvPr/>
        </p:nvSpPr>
        <p:spPr bwMode="auto">
          <a:xfrm>
            <a:off x="7391400" y="3278188"/>
            <a:ext cx="112713" cy="431800"/>
          </a:xfrm>
          <a:custGeom>
            <a:avLst/>
            <a:gdLst>
              <a:gd name="T0" fmla="*/ 0 w 5"/>
              <a:gd name="T1" fmla="*/ 20 h 20"/>
              <a:gd name="T2" fmla="*/ 1 w 5"/>
              <a:gd name="T3" fmla="*/ 19 h 20"/>
              <a:gd name="T4" fmla="*/ 1 w 5"/>
              <a:gd name="T5" fmla="*/ 18 h 20"/>
              <a:gd name="T6" fmla="*/ 2 w 5"/>
              <a:gd name="T7" fmla="*/ 18 h 20"/>
              <a:gd name="T8" fmla="*/ 2 w 5"/>
              <a:gd name="T9" fmla="*/ 17 h 20"/>
              <a:gd name="T10" fmla="*/ 2 w 5"/>
              <a:gd name="T11" fmla="*/ 17 h 20"/>
              <a:gd name="T12" fmla="*/ 2 w 5"/>
              <a:gd name="T13" fmla="*/ 14 h 20"/>
              <a:gd name="T14" fmla="*/ 2 w 5"/>
              <a:gd name="T15" fmla="*/ 10 h 20"/>
              <a:gd name="T16" fmla="*/ 2 w 5"/>
              <a:gd name="T17" fmla="*/ 6 h 20"/>
              <a:gd name="T18" fmla="*/ 2 w 5"/>
              <a:gd name="T19" fmla="*/ 4 h 20"/>
              <a:gd name="T20" fmla="*/ 2 w 5"/>
              <a:gd name="T21" fmla="*/ 3 h 20"/>
              <a:gd name="T22" fmla="*/ 2 w 5"/>
              <a:gd name="T23" fmla="*/ 2 h 20"/>
              <a:gd name="T24" fmla="*/ 2 w 5"/>
              <a:gd name="T25" fmla="*/ 2 h 20"/>
              <a:gd name="T26" fmla="*/ 3 w 5"/>
              <a:gd name="T27" fmla="*/ 1 h 20"/>
              <a:gd name="T28" fmla="*/ 5 w 5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8"/>
                </a:lnTo>
                <a:lnTo>
                  <a:pt x="2" y="17"/>
                </a:lnTo>
                <a:lnTo>
                  <a:pt x="2" y="14"/>
                </a:lnTo>
                <a:lnTo>
                  <a:pt x="2" y="10"/>
                </a:lnTo>
                <a:lnTo>
                  <a:pt x="2" y="6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1" name="Freeform 179"/>
          <p:cNvSpPr>
            <a:spLocks/>
          </p:cNvSpPr>
          <p:nvPr/>
        </p:nvSpPr>
        <p:spPr bwMode="auto">
          <a:xfrm>
            <a:off x="7391400" y="3968750"/>
            <a:ext cx="112713" cy="407988"/>
          </a:xfrm>
          <a:custGeom>
            <a:avLst/>
            <a:gdLst>
              <a:gd name="T0" fmla="*/ 0 w 5"/>
              <a:gd name="T1" fmla="*/ 0 h 19"/>
              <a:gd name="T2" fmla="*/ 1 w 5"/>
              <a:gd name="T3" fmla="*/ 1 h 19"/>
              <a:gd name="T4" fmla="*/ 1 w 5"/>
              <a:gd name="T5" fmla="*/ 2 h 19"/>
              <a:gd name="T6" fmla="*/ 2 w 5"/>
              <a:gd name="T7" fmla="*/ 2 h 19"/>
              <a:gd name="T8" fmla="*/ 2 w 5"/>
              <a:gd name="T9" fmla="*/ 3 h 19"/>
              <a:gd name="T10" fmla="*/ 2 w 5"/>
              <a:gd name="T11" fmla="*/ 3 h 19"/>
              <a:gd name="T12" fmla="*/ 2 w 5"/>
              <a:gd name="T13" fmla="*/ 6 h 19"/>
              <a:gd name="T14" fmla="*/ 2 w 5"/>
              <a:gd name="T15" fmla="*/ 10 h 19"/>
              <a:gd name="T16" fmla="*/ 2 w 5"/>
              <a:gd name="T17" fmla="*/ 13 h 19"/>
              <a:gd name="T18" fmla="*/ 2 w 5"/>
              <a:gd name="T19" fmla="*/ 16 h 19"/>
              <a:gd name="T20" fmla="*/ 2 w 5"/>
              <a:gd name="T21" fmla="*/ 17 h 19"/>
              <a:gd name="T22" fmla="*/ 2 w 5"/>
              <a:gd name="T23" fmla="*/ 17 h 19"/>
              <a:gd name="T24" fmla="*/ 2 w 5"/>
              <a:gd name="T25" fmla="*/ 18 h 19"/>
              <a:gd name="T26" fmla="*/ 3 w 5"/>
              <a:gd name="T27" fmla="*/ 18 h 19"/>
              <a:gd name="T28" fmla="*/ 5 w 5"/>
              <a:gd name="T29" fmla="*/ 19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5" y="1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2" name="Freeform 180"/>
          <p:cNvSpPr>
            <a:spLocks/>
          </p:cNvSpPr>
          <p:nvPr/>
        </p:nvSpPr>
        <p:spPr bwMode="auto">
          <a:xfrm>
            <a:off x="7391400" y="4376738"/>
            <a:ext cx="112713" cy="433387"/>
          </a:xfrm>
          <a:custGeom>
            <a:avLst/>
            <a:gdLst>
              <a:gd name="T0" fmla="*/ 0 w 5"/>
              <a:gd name="T1" fmla="*/ 20 h 20"/>
              <a:gd name="T2" fmla="*/ 1 w 5"/>
              <a:gd name="T3" fmla="*/ 19 h 20"/>
              <a:gd name="T4" fmla="*/ 1 w 5"/>
              <a:gd name="T5" fmla="*/ 18 h 20"/>
              <a:gd name="T6" fmla="*/ 2 w 5"/>
              <a:gd name="T7" fmla="*/ 18 h 20"/>
              <a:gd name="T8" fmla="*/ 2 w 5"/>
              <a:gd name="T9" fmla="*/ 17 h 20"/>
              <a:gd name="T10" fmla="*/ 2 w 5"/>
              <a:gd name="T11" fmla="*/ 17 h 20"/>
              <a:gd name="T12" fmla="*/ 2 w 5"/>
              <a:gd name="T13" fmla="*/ 14 h 20"/>
              <a:gd name="T14" fmla="*/ 2 w 5"/>
              <a:gd name="T15" fmla="*/ 10 h 20"/>
              <a:gd name="T16" fmla="*/ 2 w 5"/>
              <a:gd name="T17" fmla="*/ 7 h 20"/>
              <a:gd name="T18" fmla="*/ 2 w 5"/>
              <a:gd name="T19" fmla="*/ 4 h 20"/>
              <a:gd name="T20" fmla="*/ 2 w 5"/>
              <a:gd name="T21" fmla="*/ 3 h 20"/>
              <a:gd name="T22" fmla="*/ 2 w 5"/>
              <a:gd name="T23" fmla="*/ 3 h 20"/>
              <a:gd name="T24" fmla="*/ 2 w 5"/>
              <a:gd name="T25" fmla="*/ 2 h 20"/>
              <a:gd name="T26" fmla="*/ 3 w 5"/>
              <a:gd name="T27" fmla="*/ 2 h 20"/>
              <a:gd name="T28" fmla="*/ 5 w 5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8"/>
                </a:lnTo>
                <a:lnTo>
                  <a:pt x="2" y="17"/>
                </a:lnTo>
                <a:lnTo>
                  <a:pt x="2" y="14"/>
                </a:lnTo>
                <a:lnTo>
                  <a:pt x="2" y="10"/>
                </a:lnTo>
                <a:lnTo>
                  <a:pt x="2" y="7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3" name="Freeform 181"/>
          <p:cNvSpPr>
            <a:spLocks/>
          </p:cNvSpPr>
          <p:nvPr/>
        </p:nvSpPr>
        <p:spPr bwMode="auto">
          <a:xfrm>
            <a:off x="7391400" y="5046663"/>
            <a:ext cx="112713" cy="431800"/>
          </a:xfrm>
          <a:custGeom>
            <a:avLst/>
            <a:gdLst>
              <a:gd name="T0" fmla="*/ 0 w 5"/>
              <a:gd name="T1" fmla="*/ 0 h 20"/>
              <a:gd name="T2" fmla="*/ 1 w 5"/>
              <a:gd name="T3" fmla="*/ 1 h 20"/>
              <a:gd name="T4" fmla="*/ 1 w 5"/>
              <a:gd name="T5" fmla="*/ 2 h 20"/>
              <a:gd name="T6" fmla="*/ 2 w 5"/>
              <a:gd name="T7" fmla="*/ 2 h 20"/>
              <a:gd name="T8" fmla="*/ 2 w 5"/>
              <a:gd name="T9" fmla="*/ 3 h 20"/>
              <a:gd name="T10" fmla="*/ 2 w 5"/>
              <a:gd name="T11" fmla="*/ 3 h 20"/>
              <a:gd name="T12" fmla="*/ 2 w 5"/>
              <a:gd name="T13" fmla="*/ 6 h 20"/>
              <a:gd name="T14" fmla="*/ 2 w 5"/>
              <a:gd name="T15" fmla="*/ 10 h 20"/>
              <a:gd name="T16" fmla="*/ 2 w 5"/>
              <a:gd name="T17" fmla="*/ 13 h 20"/>
              <a:gd name="T18" fmla="*/ 2 w 5"/>
              <a:gd name="T19" fmla="*/ 16 h 20"/>
              <a:gd name="T20" fmla="*/ 2 w 5"/>
              <a:gd name="T21" fmla="*/ 17 h 20"/>
              <a:gd name="T22" fmla="*/ 2 w 5"/>
              <a:gd name="T23" fmla="*/ 17 h 20"/>
              <a:gd name="T24" fmla="*/ 2 w 5"/>
              <a:gd name="T25" fmla="*/ 18 h 20"/>
              <a:gd name="T26" fmla="*/ 3 w 5"/>
              <a:gd name="T27" fmla="*/ 19 h 20"/>
              <a:gd name="T28" fmla="*/ 5 w 5"/>
              <a:gd name="T29" fmla="*/ 2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9"/>
                </a:lnTo>
                <a:lnTo>
                  <a:pt x="5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4" name="Freeform 182"/>
          <p:cNvSpPr>
            <a:spLocks/>
          </p:cNvSpPr>
          <p:nvPr/>
        </p:nvSpPr>
        <p:spPr bwMode="auto">
          <a:xfrm>
            <a:off x="7391400" y="5478463"/>
            <a:ext cx="112713" cy="407987"/>
          </a:xfrm>
          <a:custGeom>
            <a:avLst/>
            <a:gdLst>
              <a:gd name="T0" fmla="*/ 0 w 5"/>
              <a:gd name="T1" fmla="*/ 19 h 19"/>
              <a:gd name="T2" fmla="*/ 1 w 5"/>
              <a:gd name="T3" fmla="*/ 18 h 19"/>
              <a:gd name="T4" fmla="*/ 1 w 5"/>
              <a:gd name="T5" fmla="*/ 17 h 19"/>
              <a:gd name="T6" fmla="*/ 2 w 5"/>
              <a:gd name="T7" fmla="*/ 17 h 19"/>
              <a:gd name="T8" fmla="*/ 2 w 5"/>
              <a:gd name="T9" fmla="*/ 16 h 19"/>
              <a:gd name="T10" fmla="*/ 2 w 5"/>
              <a:gd name="T11" fmla="*/ 16 h 19"/>
              <a:gd name="T12" fmla="*/ 2 w 5"/>
              <a:gd name="T13" fmla="*/ 13 h 19"/>
              <a:gd name="T14" fmla="*/ 2 w 5"/>
              <a:gd name="T15" fmla="*/ 9 h 19"/>
              <a:gd name="T16" fmla="*/ 2 w 5"/>
              <a:gd name="T17" fmla="*/ 6 h 19"/>
              <a:gd name="T18" fmla="*/ 2 w 5"/>
              <a:gd name="T19" fmla="*/ 3 h 19"/>
              <a:gd name="T20" fmla="*/ 2 w 5"/>
              <a:gd name="T21" fmla="*/ 2 h 19"/>
              <a:gd name="T22" fmla="*/ 2 w 5"/>
              <a:gd name="T23" fmla="*/ 2 h 19"/>
              <a:gd name="T24" fmla="*/ 2 w 5"/>
              <a:gd name="T25" fmla="*/ 1 h 19"/>
              <a:gd name="T26" fmla="*/ 3 w 5"/>
              <a:gd name="T27" fmla="*/ 1 h 19"/>
              <a:gd name="T28" fmla="*/ 5 w 5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19"/>
                </a:moveTo>
                <a:lnTo>
                  <a:pt x="1" y="18"/>
                </a:lnTo>
                <a:lnTo>
                  <a:pt x="1" y="17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9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5" name="Freeform 183"/>
          <p:cNvSpPr>
            <a:spLocks/>
          </p:cNvSpPr>
          <p:nvPr/>
        </p:nvSpPr>
        <p:spPr bwMode="auto">
          <a:xfrm>
            <a:off x="6716713" y="6167438"/>
            <a:ext cx="608012" cy="128587"/>
          </a:xfrm>
          <a:custGeom>
            <a:avLst/>
            <a:gdLst>
              <a:gd name="T0" fmla="*/ 27 w 27"/>
              <a:gd name="T1" fmla="*/ 0 h 6"/>
              <a:gd name="T2" fmla="*/ 26 w 27"/>
              <a:gd name="T3" fmla="*/ 1 h 6"/>
              <a:gd name="T4" fmla="*/ 25 w 27"/>
              <a:gd name="T5" fmla="*/ 2 h 6"/>
              <a:gd name="T6" fmla="*/ 25 w 27"/>
              <a:gd name="T7" fmla="*/ 2 h 6"/>
              <a:gd name="T8" fmla="*/ 24 w 27"/>
              <a:gd name="T9" fmla="*/ 2 h 6"/>
              <a:gd name="T10" fmla="*/ 24 w 27"/>
              <a:gd name="T11" fmla="*/ 2 h 6"/>
              <a:gd name="T12" fmla="*/ 19 w 27"/>
              <a:gd name="T13" fmla="*/ 2 h 6"/>
              <a:gd name="T14" fmla="*/ 14 w 27"/>
              <a:gd name="T15" fmla="*/ 2 h 6"/>
              <a:gd name="T16" fmla="*/ 8 w 27"/>
              <a:gd name="T17" fmla="*/ 2 h 6"/>
              <a:gd name="T18" fmla="*/ 4 w 27"/>
              <a:gd name="T19" fmla="*/ 2 h 6"/>
              <a:gd name="T20" fmla="*/ 3 w 27"/>
              <a:gd name="T21" fmla="*/ 2 h 6"/>
              <a:gd name="T22" fmla="*/ 3 w 27"/>
              <a:gd name="T23" fmla="*/ 2 h 6"/>
              <a:gd name="T24" fmla="*/ 2 w 27"/>
              <a:gd name="T25" fmla="*/ 2 h 6"/>
              <a:gd name="T26" fmla="*/ 1 w 27"/>
              <a:gd name="T27" fmla="*/ 4 h 6"/>
              <a:gd name="T28" fmla="*/ 0 w 27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"/>
              <a:gd name="T46" fmla="*/ 0 h 6"/>
              <a:gd name="T47" fmla="*/ 27 w 27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" h="6">
                <a:moveTo>
                  <a:pt x="27" y="0"/>
                </a:moveTo>
                <a:lnTo>
                  <a:pt x="26" y="1"/>
                </a:lnTo>
                <a:lnTo>
                  <a:pt x="25" y="2"/>
                </a:lnTo>
                <a:lnTo>
                  <a:pt x="24" y="2"/>
                </a:lnTo>
                <a:lnTo>
                  <a:pt x="19" y="2"/>
                </a:lnTo>
                <a:lnTo>
                  <a:pt x="14" y="2"/>
                </a:lnTo>
                <a:lnTo>
                  <a:pt x="8" y="2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6" name="Freeform 184"/>
          <p:cNvSpPr>
            <a:spLocks/>
          </p:cNvSpPr>
          <p:nvPr/>
        </p:nvSpPr>
        <p:spPr bwMode="auto">
          <a:xfrm>
            <a:off x="6134100" y="6167438"/>
            <a:ext cx="582613" cy="128587"/>
          </a:xfrm>
          <a:custGeom>
            <a:avLst/>
            <a:gdLst>
              <a:gd name="T0" fmla="*/ 0 w 26"/>
              <a:gd name="T1" fmla="*/ 0 h 6"/>
              <a:gd name="T2" fmla="*/ 1 w 26"/>
              <a:gd name="T3" fmla="*/ 1 h 6"/>
              <a:gd name="T4" fmla="*/ 1 w 26"/>
              <a:gd name="T5" fmla="*/ 2 h 6"/>
              <a:gd name="T6" fmla="*/ 2 w 26"/>
              <a:gd name="T7" fmla="*/ 2 h 6"/>
              <a:gd name="T8" fmla="*/ 2 w 26"/>
              <a:gd name="T9" fmla="*/ 2 h 6"/>
              <a:gd name="T10" fmla="*/ 3 w 26"/>
              <a:gd name="T11" fmla="*/ 2 h 6"/>
              <a:gd name="T12" fmla="*/ 7 w 26"/>
              <a:gd name="T13" fmla="*/ 2 h 6"/>
              <a:gd name="T14" fmla="*/ 13 w 26"/>
              <a:gd name="T15" fmla="*/ 2 h 6"/>
              <a:gd name="T16" fmla="*/ 19 w 26"/>
              <a:gd name="T17" fmla="*/ 2 h 6"/>
              <a:gd name="T18" fmla="*/ 23 w 26"/>
              <a:gd name="T19" fmla="*/ 2 h 6"/>
              <a:gd name="T20" fmla="*/ 24 w 26"/>
              <a:gd name="T21" fmla="*/ 2 h 6"/>
              <a:gd name="T22" fmla="*/ 24 w 26"/>
              <a:gd name="T23" fmla="*/ 2 h 6"/>
              <a:gd name="T24" fmla="*/ 25 w 26"/>
              <a:gd name="T25" fmla="*/ 2 h 6"/>
              <a:gd name="T26" fmla="*/ 25 w 26"/>
              <a:gd name="T27" fmla="*/ 4 h 6"/>
              <a:gd name="T28" fmla="*/ 26 w 26"/>
              <a:gd name="T29" fmla="*/ 6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"/>
              <a:gd name="T46" fmla="*/ 0 h 6"/>
              <a:gd name="T47" fmla="*/ 26 w 26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" h="6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7" y="2"/>
                </a:lnTo>
                <a:lnTo>
                  <a:pt x="13" y="2"/>
                </a:lnTo>
                <a:lnTo>
                  <a:pt x="19" y="2"/>
                </a:lnTo>
                <a:lnTo>
                  <a:pt x="23" y="2"/>
                </a:lnTo>
                <a:lnTo>
                  <a:pt x="24" y="2"/>
                </a:lnTo>
                <a:lnTo>
                  <a:pt x="25" y="2"/>
                </a:lnTo>
                <a:lnTo>
                  <a:pt x="25" y="4"/>
                </a:lnTo>
                <a:lnTo>
                  <a:pt x="26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927" name="Rectangle 189"/>
          <p:cNvSpPr>
            <a:spLocks noChangeArrowheads="1"/>
          </p:cNvSpPr>
          <p:nvPr/>
        </p:nvSpPr>
        <p:spPr bwMode="auto">
          <a:xfrm>
            <a:off x="3843338" y="2328863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28" name="Rectangle 190"/>
          <p:cNvSpPr>
            <a:spLocks noChangeArrowheads="1"/>
          </p:cNvSpPr>
          <p:nvPr/>
        </p:nvSpPr>
        <p:spPr bwMode="auto">
          <a:xfrm>
            <a:off x="3954463" y="2436813"/>
            <a:ext cx="11271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29" name="Rectangle 191"/>
          <p:cNvSpPr>
            <a:spLocks noChangeArrowheads="1"/>
          </p:cNvSpPr>
          <p:nvPr/>
        </p:nvSpPr>
        <p:spPr bwMode="auto">
          <a:xfrm>
            <a:off x="3505200" y="2351088"/>
            <a:ext cx="307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0" name="Rectangle 192"/>
          <p:cNvSpPr>
            <a:spLocks noChangeArrowheads="1"/>
          </p:cNvSpPr>
          <p:nvPr/>
        </p:nvSpPr>
        <p:spPr bwMode="auto">
          <a:xfrm>
            <a:off x="3843338" y="3430588"/>
            <a:ext cx="114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1" name="Rectangle 193"/>
          <p:cNvSpPr>
            <a:spLocks noChangeArrowheads="1"/>
          </p:cNvSpPr>
          <p:nvPr/>
        </p:nvSpPr>
        <p:spPr bwMode="auto">
          <a:xfrm>
            <a:off x="3954463" y="3536950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2" name="Rectangle 194"/>
          <p:cNvSpPr>
            <a:spLocks noChangeArrowheads="1"/>
          </p:cNvSpPr>
          <p:nvPr/>
        </p:nvSpPr>
        <p:spPr bwMode="auto">
          <a:xfrm>
            <a:off x="3505200" y="3430588"/>
            <a:ext cx="3079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3" name="Rectangle 195"/>
          <p:cNvSpPr>
            <a:spLocks noChangeArrowheads="1"/>
          </p:cNvSpPr>
          <p:nvPr/>
        </p:nvSpPr>
        <p:spPr bwMode="auto">
          <a:xfrm>
            <a:off x="3843338" y="4506913"/>
            <a:ext cx="114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4" name="Rectangle 196"/>
          <p:cNvSpPr>
            <a:spLocks noChangeArrowheads="1"/>
          </p:cNvSpPr>
          <p:nvPr/>
        </p:nvSpPr>
        <p:spPr bwMode="auto">
          <a:xfrm>
            <a:off x="3954463" y="4613275"/>
            <a:ext cx="1127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5" name="Rectangle 197"/>
          <p:cNvSpPr>
            <a:spLocks noChangeArrowheads="1"/>
          </p:cNvSpPr>
          <p:nvPr/>
        </p:nvSpPr>
        <p:spPr bwMode="auto">
          <a:xfrm>
            <a:off x="3505200" y="4506913"/>
            <a:ext cx="3079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6" name="Rectangle 198"/>
          <p:cNvSpPr>
            <a:spLocks noChangeArrowheads="1"/>
          </p:cNvSpPr>
          <p:nvPr/>
        </p:nvSpPr>
        <p:spPr bwMode="auto">
          <a:xfrm>
            <a:off x="3843338" y="5607050"/>
            <a:ext cx="114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7" name="Rectangle 199"/>
          <p:cNvSpPr>
            <a:spLocks noChangeArrowheads="1"/>
          </p:cNvSpPr>
          <p:nvPr/>
        </p:nvSpPr>
        <p:spPr bwMode="auto">
          <a:xfrm>
            <a:off x="3954463" y="5713413"/>
            <a:ext cx="11271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8" name="Rectangle 200"/>
          <p:cNvSpPr>
            <a:spLocks noChangeArrowheads="1"/>
          </p:cNvSpPr>
          <p:nvPr/>
        </p:nvSpPr>
        <p:spPr bwMode="auto">
          <a:xfrm>
            <a:off x="3505200" y="5607050"/>
            <a:ext cx="307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sz="1600">
              <a:latin typeface="Times New Roman" pitchFamily="18" charset="0"/>
            </a:endParaRPr>
          </a:p>
        </p:txBody>
      </p:sp>
      <p:sp>
        <p:nvSpPr>
          <p:cNvPr id="117939" name="Oval 201"/>
          <p:cNvSpPr>
            <a:spLocks noChangeArrowheads="1"/>
          </p:cNvSpPr>
          <p:nvPr/>
        </p:nvSpPr>
        <p:spPr bwMode="auto">
          <a:xfrm>
            <a:off x="4383088" y="4519613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940" name="Oval 202"/>
          <p:cNvSpPr>
            <a:spLocks noChangeArrowheads="1"/>
          </p:cNvSpPr>
          <p:nvPr/>
        </p:nvSpPr>
        <p:spPr bwMode="auto">
          <a:xfrm>
            <a:off x="4383088" y="5621338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941" name="Oval 203"/>
          <p:cNvSpPr>
            <a:spLocks noChangeArrowheads="1"/>
          </p:cNvSpPr>
          <p:nvPr/>
        </p:nvSpPr>
        <p:spPr bwMode="auto">
          <a:xfrm>
            <a:off x="4383088" y="3443288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Cambria" pitchFamily="18" charset="0"/>
            </a:endParaRPr>
          </a:p>
        </p:txBody>
      </p:sp>
      <p:sp>
        <p:nvSpPr>
          <p:cNvPr id="117942" name="Oval 204"/>
          <p:cNvSpPr>
            <a:spLocks noChangeArrowheads="1"/>
          </p:cNvSpPr>
          <p:nvPr/>
        </p:nvSpPr>
        <p:spPr bwMode="auto">
          <a:xfrm>
            <a:off x="4395788" y="2354263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complex than multiplication</a:t>
            </a:r>
          </a:p>
          <a:p>
            <a:r>
              <a:rPr lang="en-US"/>
              <a:t>Negative numbers are really bad!</a:t>
            </a:r>
          </a:p>
          <a:p>
            <a:r>
              <a:rPr lang="en-US"/>
              <a:t>Based on long division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319</TotalTime>
  <Words>5190</Words>
  <Application>Microsoft Office PowerPoint</Application>
  <PresentationFormat>On-screen Show (4:3)</PresentationFormat>
  <Paragraphs>2606</Paragraphs>
  <Slides>101</Slides>
  <Notes>57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Theme1</vt:lpstr>
      <vt:lpstr>Equation</vt:lpstr>
      <vt:lpstr>Claris Equation</vt:lpstr>
      <vt:lpstr>Module No-2</vt:lpstr>
      <vt:lpstr>Module No-2: Basics of ALU Design:  </vt:lpstr>
      <vt:lpstr>ALU Inputs and Outputs</vt:lpstr>
      <vt:lpstr>Integer Representation</vt:lpstr>
      <vt:lpstr>Sign-Magnitude</vt:lpstr>
      <vt:lpstr>Two’s Compliment</vt:lpstr>
      <vt:lpstr>Benefits</vt:lpstr>
      <vt:lpstr>Geometric Depiction of Twos Complement Integers</vt:lpstr>
      <vt:lpstr>Negation Special Case 1</vt:lpstr>
      <vt:lpstr>Negation Special Case 2</vt:lpstr>
      <vt:lpstr>Range of Numbers</vt:lpstr>
      <vt:lpstr>Conversion Between Lengths</vt:lpstr>
      <vt:lpstr>Real Numbers</vt:lpstr>
      <vt:lpstr>Floating Point</vt:lpstr>
      <vt:lpstr>Floating Point Examples</vt:lpstr>
      <vt:lpstr>Signs for Floating Point</vt:lpstr>
      <vt:lpstr>Normalization</vt:lpstr>
      <vt:lpstr>FP Ranges</vt:lpstr>
      <vt:lpstr>IEEE 754</vt:lpstr>
      <vt:lpstr>IEEE 754 Formats</vt:lpstr>
      <vt:lpstr>IEEE 754 Formats</vt:lpstr>
      <vt:lpstr>Slide 22</vt:lpstr>
      <vt:lpstr>Interpretation of Bits</vt:lpstr>
      <vt:lpstr>Types of Data</vt:lpstr>
      <vt:lpstr>Slide 25</vt:lpstr>
      <vt:lpstr>Slide 26</vt:lpstr>
      <vt:lpstr>Single Precession Normalized Number</vt:lpstr>
      <vt:lpstr>Single Precession Normalized Number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Expressible Numbers</vt:lpstr>
      <vt:lpstr>Density of Floating Point Numbers</vt:lpstr>
      <vt:lpstr>Arithmetic</vt:lpstr>
      <vt:lpstr>Addition/subtraction of signed numbers</vt:lpstr>
      <vt:lpstr>Addition logic for a single stage</vt:lpstr>
      <vt:lpstr>n-bit adder</vt:lpstr>
      <vt:lpstr>K n-bit adder</vt:lpstr>
      <vt:lpstr>n-bit subtractor</vt:lpstr>
      <vt:lpstr>n-bit adder/subtractor (contd..)</vt:lpstr>
      <vt:lpstr>Detecting overflows</vt:lpstr>
      <vt:lpstr>Computing the add time</vt:lpstr>
      <vt:lpstr>Computing the add time (contd..)</vt:lpstr>
      <vt:lpstr>Fast addition</vt:lpstr>
      <vt:lpstr>Carry lookahead</vt:lpstr>
      <vt:lpstr>Carry-lookahead adder</vt:lpstr>
      <vt:lpstr>Carry lookahead adder (contd..)</vt:lpstr>
      <vt:lpstr>4-bit carry-lookahead Adder</vt:lpstr>
      <vt:lpstr>Blocked Carry-Lookahead adder</vt:lpstr>
      <vt:lpstr>Blocked Carry-Lookahead adder</vt:lpstr>
      <vt:lpstr>Multiplication</vt:lpstr>
      <vt:lpstr>Multiplication of unsigned numbers</vt:lpstr>
      <vt:lpstr>Multiplication of unsigned numbers (contd..)</vt:lpstr>
      <vt:lpstr>Multiplication of unsigned numbers</vt:lpstr>
      <vt:lpstr>Combinatorial array multiplier</vt:lpstr>
      <vt:lpstr>Combinatorial array multiplier (contd..)</vt:lpstr>
      <vt:lpstr>Sequential multiplication</vt:lpstr>
      <vt:lpstr>Sequential Circuit Multiplier</vt:lpstr>
      <vt:lpstr>Sequential multiplication (contd..)</vt:lpstr>
      <vt:lpstr>Unsigned Binary Multiplication</vt:lpstr>
      <vt:lpstr>Flowchart for Unsigned Binary Multiplication</vt:lpstr>
      <vt:lpstr>Execution of Example</vt:lpstr>
      <vt:lpstr>Signed Multiplication</vt:lpstr>
      <vt:lpstr>Signed Multiplication</vt:lpstr>
      <vt:lpstr>Signed Multiplication</vt:lpstr>
      <vt:lpstr>Booth Algorithm</vt:lpstr>
      <vt:lpstr>Booth Algorithm</vt:lpstr>
      <vt:lpstr>Booth Algorithm</vt:lpstr>
      <vt:lpstr>Booth Algorithm</vt:lpstr>
      <vt:lpstr>Booth Algorithm</vt:lpstr>
      <vt:lpstr>Booth Algorithm</vt:lpstr>
      <vt:lpstr>Booth’s Algorithm</vt:lpstr>
      <vt:lpstr>Example of Booth’s Algorithm</vt:lpstr>
      <vt:lpstr>Fast Multiplication</vt:lpstr>
      <vt:lpstr>Bit-Pair Recoding of Multipliers</vt:lpstr>
      <vt:lpstr>Bit-Pair Recoding of Multipliers</vt:lpstr>
      <vt:lpstr>Bit-Pair Recoding of Multipliers</vt:lpstr>
      <vt:lpstr>Carry-Save Addition of Summands</vt:lpstr>
      <vt:lpstr>Carry-Save Addition of Summands(Cont.,)</vt:lpstr>
      <vt:lpstr>Carry-Save Addition of Summands(Cont.,)</vt:lpstr>
      <vt:lpstr>Carry-Save Addition of Summands</vt:lpstr>
      <vt:lpstr>Slide 90</vt:lpstr>
      <vt:lpstr>Integer Division</vt:lpstr>
      <vt:lpstr>Manual Division</vt:lpstr>
      <vt:lpstr>Longhand Division Steps</vt:lpstr>
      <vt:lpstr>Circuit Arrangement</vt:lpstr>
      <vt:lpstr>Restoring Division</vt:lpstr>
      <vt:lpstr>Examples</vt:lpstr>
      <vt:lpstr>Nonrestoring Division</vt:lpstr>
      <vt:lpstr>Examples</vt:lpstr>
      <vt:lpstr>Division</vt:lpstr>
      <vt:lpstr>Division of Unsigned Binary Integers</vt:lpstr>
      <vt:lpstr>Flowchart for Unsigned Binary Division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DELL</cp:lastModifiedBy>
  <cp:revision>19</cp:revision>
  <dcterms:created xsi:type="dcterms:W3CDTF">2018-02-08T10:09:35Z</dcterms:created>
  <dcterms:modified xsi:type="dcterms:W3CDTF">2019-02-20T15:50:37Z</dcterms:modified>
</cp:coreProperties>
</file>