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sh seal" initials="ms" lastIdx="1" clrIdx="0">
    <p:extLst>
      <p:ext uri="{19B8F6BF-5375-455C-9EA6-DF929625EA0E}">
        <p15:presenceInfo xmlns:p15="http://schemas.microsoft.com/office/powerpoint/2012/main" userId="53f64d221bb070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5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4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1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0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34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9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2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2A85-4D69-4C3E-8101-56D61C775C1C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6873-DFDC-46C4-B9AB-DAF7D1FF4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6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Knuth Morris Pratt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String matching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KMP Algorithm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sz="3000" dirty="0" smtClean="0"/>
              <a:t>Due to Knuth, Morris, Pratt .</a:t>
            </a:r>
          </a:p>
          <a:p>
            <a:r>
              <a:rPr lang="en-IN" sz="3000" dirty="0" smtClean="0"/>
              <a:t>Time complexity </a:t>
            </a:r>
            <a:r>
              <a:rPr lang="el-GR" sz="3000" dirty="0" smtClean="0"/>
              <a:t>Θ</a:t>
            </a:r>
            <a:r>
              <a:rPr lang="en-IN" sz="3000" dirty="0" smtClean="0"/>
              <a:t>(</a:t>
            </a:r>
            <a:r>
              <a:rPr lang="en-IN" sz="3000" dirty="0" err="1" smtClean="0"/>
              <a:t>n+m</a:t>
            </a:r>
            <a:r>
              <a:rPr lang="en-IN" sz="3000" dirty="0" smtClean="0"/>
              <a:t>) .</a:t>
            </a:r>
          </a:p>
          <a:p>
            <a:r>
              <a:rPr lang="en-IN" sz="3000" dirty="0" smtClean="0"/>
              <a:t>Use an auxiliary function </a:t>
            </a:r>
            <a:r>
              <a:rPr lang="el-GR" sz="3000" dirty="0" smtClean="0"/>
              <a:t>π</a:t>
            </a:r>
            <a:r>
              <a:rPr lang="en-IN" sz="3000" dirty="0" smtClean="0"/>
              <a:t>[1…m] precomputed from pattern in O(m) time .</a:t>
            </a:r>
          </a:p>
          <a:p>
            <a:r>
              <a:rPr lang="en-IN" sz="3000" dirty="0" smtClean="0"/>
              <a:t>Avoids computing function </a:t>
            </a:r>
            <a:r>
              <a:rPr lang="el-GR" sz="3000" dirty="0" smtClean="0"/>
              <a:t>δ</a:t>
            </a:r>
            <a:r>
              <a:rPr lang="en-IN" sz="3000" dirty="0" smtClean="0"/>
              <a:t> .</a:t>
            </a:r>
            <a:endParaRPr lang="el-GR" sz="3000" dirty="0"/>
          </a:p>
          <a:p>
            <a:r>
              <a:rPr lang="en-IN" sz="3000" dirty="0" smtClean="0"/>
              <a:t>For any state q = 0,1,..m and any char a </a:t>
            </a:r>
            <a:r>
              <a:rPr lang="el-GR" sz="3000" dirty="0" smtClean="0"/>
              <a:t>ϵ</a:t>
            </a:r>
            <a:r>
              <a:rPr lang="en-IN" sz="3000" dirty="0" smtClean="0"/>
              <a:t> </a:t>
            </a:r>
            <a:r>
              <a:rPr lang="el-GR" sz="3000" dirty="0" smtClean="0"/>
              <a:t>Σ</a:t>
            </a:r>
            <a:r>
              <a:rPr lang="en-IN" sz="3000" dirty="0" smtClean="0"/>
              <a:t>, </a:t>
            </a:r>
            <a:r>
              <a:rPr lang="el-GR" sz="3000" dirty="0" smtClean="0"/>
              <a:t>π</a:t>
            </a:r>
            <a:r>
              <a:rPr lang="en-IN" sz="3000" dirty="0" smtClean="0"/>
              <a:t>[q] contains the info that is independent of a .</a:t>
            </a:r>
          </a:p>
          <a:p>
            <a:r>
              <a:rPr lang="el-GR" sz="3000" dirty="0" smtClean="0"/>
              <a:t>π</a:t>
            </a:r>
            <a:r>
              <a:rPr lang="en-IN" sz="3000" dirty="0" smtClean="0"/>
              <a:t> has only m entries  </a:t>
            </a:r>
            <a:r>
              <a:rPr lang="el-GR" sz="3000" dirty="0" smtClean="0"/>
              <a:t>δ</a:t>
            </a:r>
            <a:r>
              <a:rPr lang="en-IN" sz="3000" dirty="0" smtClean="0"/>
              <a:t> has O(m|</a:t>
            </a:r>
            <a:r>
              <a:rPr lang="el-GR" sz="3000" dirty="0" smtClean="0"/>
              <a:t>Σ</a:t>
            </a:r>
            <a:r>
              <a:rPr lang="en-IN" sz="3000" dirty="0" smtClean="0"/>
              <a:t>|) entries .</a:t>
            </a:r>
          </a:p>
          <a:p>
            <a:r>
              <a:rPr lang="en-IN" sz="3000" dirty="0" smtClean="0"/>
              <a:t>We save a factor of |</a:t>
            </a:r>
            <a:r>
              <a:rPr lang="el-GR" sz="3000" dirty="0" smtClean="0"/>
              <a:t>Σ</a:t>
            </a:r>
            <a:r>
              <a:rPr lang="en-IN" sz="3000" dirty="0" smtClean="0"/>
              <a:t>| .</a:t>
            </a:r>
            <a:endParaRPr lang="el-GR" sz="3000" dirty="0" smtClean="0"/>
          </a:p>
          <a:p>
            <a:endParaRPr lang="el-GR" dirty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108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9"/>
            <a:ext cx="10515600" cy="871389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PREFIX Function for a Pattern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718"/>
            <a:ext cx="10636876" cy="5639386"/>
          </a:xfrm>
        </p:spPr>
        <p:txBody>
          <a:bodyPr>
            <a:normAutofit/>
          </a:bodyPr>
          <a:lstStyle/>
          <a:p>
            <a:r>
              <a:rPr lang="en-IN" sz="3000" dirty="0" smtClean="0"/>
              <a:t>Encapsulates knowledge about how the pattern matches against shifts of itself.</a:t>
            </a:r>
          </a:p>
          <a:p>
            <a:r>
              <a:rPr lang="en-IN" sz="3000" dirty="0" smtClean="0"/>
              <a:t>The above information helps to avoid testing useless shifts in naïve algorithm or computing the </a:t>
            </a:r>
            <a:r>
              <a:rPr lang="el-GR" sz="3000" dirty="0" smtClean="0"/>
              <a:t>δ</a:t>
            </a:r>
            <a:r>
              <a:rPr lang="en-IN" sz="3000" dirty="0" smtClean="0"/>
              <a:t> in </a:t>
            </a:r>
            <a:r>
              <a:rPr lang="en-IN" sz="3000" dirty="0" err="1" smtClean="0"/>
              <a:t>S.M.Automaton</a:t>
            </a:r>
            <a:endParaRPr lang="en-IN" sz="3000" dirty="0"/>
          </a:p>
          <a:p>
            <a:r>
              <a:rPr lang="en-IN" sz="3000" dirty="0" smtClean="0"/>
              <a:t>                T </a:t>
            </a:r>
          </a:p>
          <a:p>
            <a:pPr marL="0" indent="0">
              <a:buNone/>
            </a:pPr>
            <a:r>
              <a:rPr lang="en-IN" sz="3000" dirty="0" smtClean="0"/>
              <a:t>   </a:t>
            </a:r>
          </a:p>
          <a:p>
            <a:pPr marL="0" indent="0">
              <a:buNone/>
            </a:pPr>
            <a:r>
              <a:rPr lang="en-IN" sz="3000" dirty="0" smtClean="0"/>
              <a:t>    P </a:t>
            </a:r>
            <a:endParaRPr lang="en-IN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7868"/>
              </p:ext>
            </p:extLst>
          </p:nvPr>
        </p:nvGraphicFramePr>
        <p:xfrm>
          <a:off x="3172500" y="2883519"/>
          <a:ext cx="5847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  <a:gridCol w="389800"/>
              </a:tblGrid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635617" y="4255352"/>
            <a:ext cx="310380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7602" y="3868121"/>
            <a:ext cx="28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</a:t>
            </a:r>
            <a:endParaRPr lang="en-IN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81517"/>
              </p:ext>
            </p:extLst>
          </p:nvPr>
        </p:nvGraphicFramePr>
        <p:xfrm>
          <a:off x="4730839" y="3970679"/>
          <a:ext cx="273032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46"/>
                <a:gridCol w="390046"/>
                <a:gridCol w="390046"/>
                <a:gridCol w="390046"/>
                <a:gridCol w="390046"/>
                <a:gridCol w="390046"/>
                <a:gridCol w="390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964668" y="3412146"/>
            <a:ext cx="12878" cy="559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6685" y="3400016"/>
            <a:ext cx="6439" cy="559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92392" y="3400016"/>
            <a:ext cx="9663" cy="56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0201" y="3398418"/>
            <a:ext cx="9663" cy="56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92028" y="3387469"/>
            <a:ext cx="9663" cy="56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38682" y="3398526"/>
            <a:ext cx="141667" cy="167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855849" y="3565774"/>
            <a:ext cx="124500" cy="17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4776" y="3737203"/>
            <a:ext cx="54739" cy="222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71256" y="3168203"/>
            <a:ext cx="25758" cy="30265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52969"/>
              </p:ext>
            </p:extLst>
          </p:nvPr>
        </p:nvGraphicFramePr>
        <p:xfrm>
          <a:off x="5306095" y="4859624"/>
          <a:ext cx="273032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46"/>
                <a:gridCol w="390046"/>
                <a:gridCol w="390046"/>
                <a:gridCol w="390046"/>
                <a:gridCol w="390046"/>
                <a:gridCol w="390046"/>
                <a:gridCol w="390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6096000" y="4492558"/>
            <a:ext cx="0" cy="35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0612" y="4492558"/>
            <a:ext cx="0" cy="35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6" idx="1"/>
          </p:cNvCxnSpPr>
          <p:nvPr/>
        </p:nvCxnSpPr>
        <p:spPr>
          <a:xfrm>
            <a:off x="3896936" y="5105934"/>
            <a:ext cx="1409159" cy="1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37800" y="5126736"/>
            <a:ext cx="42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S'</a:t>
            </a:r>
            <a:endParaRPr lang="en-IN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843" y="4453005"/>
            <a:ext cx="92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 = 4</a:t>
            </a:r>
          </a:p>
          <a:p>
            <a:r>
              <a:rPr lang="en-IN" dirty="0"/>
              <a:t>q</a:t>
            </a:r>
            <a:r>
              <a:rPr lang="en-IN" dirty="0" smtClean="0"/>
              <a:t> = 5</a:t>
            </a:r>
          </a:p>
          <a:p>
            <a:r>
              <a:rPr lang="en-IN" dirty="0" err="1"/>
              <a:t>s</a:t>
            </a:r>
            <a:r>
              <a:rPr lang="en-IN" dirty="0" err="1" smtClean="0"/>
              <a:t>+q</a:t>
            </a:r>
            <a:r>
              <a:rPr lang="en-IN" dirty="0" smtClean="0"/>
              <a:t> = 9</a:t>
            </a:r>
          </a:p>
          <a:p>
            <a:endParaRPr lang="en-IN" dirty="0"/>
          </a:p>
          <a:p>
            <a:r>
              <a:rPr lang="en-IN" dirty="0"/>
              <a:t>s</a:t>
            </a:r>
            <a:r>
              <a:rPr lang="en-IN" dirty="0" smtClean="0"/>
              <a:t>’ = 6,</a:t>
            </a:r>
          </a:p>
          <a:p>
            <a:r>
              <a:rPr lang="en-IN" dirty="0"/>
              <a:t>k</a:t>
            </a:r>
            <a:r>
              <a:rPr lang="en-IN" dirty="0" smtClean="0"/>
              <a:t>=3</a:t>
            </a:r>
            <a:endParaRPr lang="en-IN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36831"/>
              </p:ext>
            </p:extLst>
          </p:nvPr>
        </p:nvGraphicFramePr>
        <p:xfrm>
          <a:off x="1816676" y="4623852"/>
          <a:ext cx="182641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3"/>
                <a:gridCol w="365283"/>
                <a:gridCol w="365283"/>
                <a:gridCol w="365283"/>
                <a:gridCol w="365283"/>
              </a:tblGrid>
              <a:tr h="40965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6908"/>
              </p:ext>
            </p:extLst>
          </p:nvPr>
        </p:nvGraphicFramePr>
        <p:xfrm>
          <a:off x="2543151" y="5490918"/>
          <a:ext cx="111711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024"/>
                <a:gridCol w="390046"/>
                <a:gridCol w="390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2706272" y="5154520"/>
            <a:ext cx="6439" cy="343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58832" y="5139623"/>
            <a:ext cx="0" cy="35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76858" y="5127831"/>
            <a:ext cx="0" cy="35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681729" y="4508329"/>
            <a:ext cx="0" cy="35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41623" y="3737203"/>
            <a:ext cx="2034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 = 5 characters have matched at shift 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dirty="0" smtClean="0"/>
              <a:t>s+1 is an invalid shift</a:t>
            </a:r>
          </a:p>
          <a:p>
            <a:r>
              <a:rPr lang="en-IN" dirty="0" smtClean="0"/>
              <a:t>But s+2 may be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2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sz="4000" u="sng" dirty="0" smtClean="0"/>
              <a:t>Question ??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7"/>
            <a:ext cx="10515600" cy="5223925"/>
          </a:xfrm>
        </p:spPr>
        <p:txBody>
          <a:bodyPr/>
          <a:lstStyle/>
          <a:p>
            <a:r>
              <a:rPr lang="en-IN" dirty="0" smtClean="0"/>
              <a:t>P[1…m], T[1…n]</a:t>
            </a:r>
          </a:p>
          <a:p>
            <a:pPr marL="0" indent="0">
              <a:buNone/>
            </a:pPr>
            <a:r>
              <a:rPr lang="en-IN" dirty="0" smtClean="0"/>
              <a:t>Given that P[1…q] matched text char T[s+1…</a:t>
            </a:r>
            <a:r>
              <a:rPr lang="en-IN" dirty="0" err="1" smtClean="0"/>
              <a:t>s+q</a:t>
            </a:r>
            <a:r>
              <a:rPr lang="en-IN" dirty="0" smtClean="0"/>
              <a:t>], what is the least shift s’&gt;s such that  P[1…k] = T[s’+1..s’+k]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Where   </a:t>
            </a:r>
            <a:r>
              <a:rPr lang="en-IN" dirty="0" err="1" smtClean="0"/>
              <a:t>s’+k</a:t>
            </a:r>
            <a:r>
              <a:rPr lang="en-IN" dirty="0" smtClean="0"/>
              <a:t> = </a:t>
            </a:r>
            <a:r>
              <a:rPr lang="en-IN" dirty="0" err="1" smtClean="0"/>
              <a:t>s+q</a:t>
            </a:r>
            <a:r>
              <a:rPr lang="en-IN" dirty="0" smtClean="0"/>
              <a:t> ?</a:t>
            </a:r>
          </a:p>
          <a:p>
            <a:r>
              <a:rPr lang="en-IN" dirty="0" smtClean="0"/>
              <a:t>Such a shift is the 1</a:t>
            </a:r>
            <a:r>
              <a:rPr lang="en-IN" baseline="30000" dirty="0" smtClean="0"/>
              <a:t>st</a:t>
            </a:r>
            <a:r>
              <a:rPr lang="en-IN" dirty="0" smtClean="0"/>
              <a:t> shift of interest after s .</a:t>
            </a:r>
          </a:p>
          <a:p>
            <a:r>
              <a:rPr lang="en-IN" dirty="0" smtClean="0"/>
              <a:t>Best case s’ = </a:t>
            </a:r>
            <a:r>
              <a:rPr lang="en-IN" dirty="0" err="1" smtClean="0"/>
              <a:t>s+q</a:t>
            </a:r>
            <a:r>
              <a:rPr lang="en-IN" dirty="0" smtClean="0"/>
              <a:t> , so reject all shifts s+1,s+2,…,s+q-1.</a:t>
            </a:r>
          </a:p>
          <a:p>
            <a:r>
              <a:rPr lang="en-IN" dirty="0" smtClean="0"/>
              <a:t>Also in any case, at new shift s’, we don’t need to compare the first k characters of P, with the corresponding T characters.</a:t>
            </a:r>
          </a:p>
          <a:p>
            <a:r>
              <a:rPr lang="en-IN" dirty="0" smtClean="0"/>
              <a:t>This answer can be precomputed by comparing pattern against itself.</a:t>
            </a:r>
          </a:p>
        </p:txBody>
      </p:sp>
    </p:spTree>
    <p:extLst>
      <p:ext uri="{BB962C8B-B14F-4D97-AF65-F5344CB8AC3E}">
        <p14:creationId xmlns:p14="http://schemas.microsoft.com/office/powerpoint/2010/main" val="918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/>
          </a:bodyPr>
          <a:lstStyle/>
          <a:p>
            <a:r>
              <a:rPr lang="en-IN" sz="3000" dirty="0" smtClean="0"/>
              <a:t>Note- Since T[s’+1,…</a:t>
            </a:r>
            <a:r>
              <a:rPr lang="en-IN" sz="3000" dirty="0" err="1" smtClean="0"/>
              <a:t>s’+k</a:t>
            </a:r>
            <a:r>
              <a:rPr lang="en-IN" sz="3000" dirty="0" smtClean="0"/>
              <a:t>] is part of the known portion of the text, </a:t>
            </a:r>
            <a:r>
              <a:rPr lang="en-IN" sz="3000" dirty="0" err="1" smtClean="0"/>
              <a:t>p</a:t>
            </a:r>
            <a:r>
              <a:rPr lang="en-IN" sz="3000" baseline="-25000" dirty="0" err="1" smtClean="0"/>
              <a:t>k</a:t>
            </a:r>
            <a:r>
              <a:rPr lang="en-IN" sz="3000" dirty="0" smtClean="0"/>
              <a:t> is a suffix of </a:t>
            </a:r>
            <a:r>
              <a:rPr lang="en-IN" sz="3000" dirty="0" err="1" smtClean="0"/>
              <a:t>p</a:t>
            </a:r>
            <a:r>
              <a:rPr lang="en-IN" sz="3000" baseline="-25000" dirty="0" err="1" smtClean="0"/>
              <a:t>q</a:t>
            </a:r>
            <a:r>
              <a:rPr lang="en-IN" sz="3000" baseline="-25000" dirty="0"/>
              <a:t> </a:t>
            </a:r>
            <a:r>
              <a:rPr lang="en-IN" sz="3000" dirty="0" smtClean="0"/>
              <a:t> , so ask the question in a different way ---</a:t>
            </a:r>
            <a:endParaRPr lang="en-IN" sz="3000" baseline="-25000" dirty="0"/>
          </a:p>
          <a:p>
            <a:pPr marL="0" indent="0">
              <a:buNone/>
            </a:pPr>
            <a:r>
              <a:rPr lang="en-IN" sz="3000" baseline="-25000" dirty="0"/>
              <a:t> </a:t>
            </a:r>
            <a:r>
              <a:rPr lang="en-IN" sz="3000" dirty="0" smtClean="0"/>
              <a:t> Find largest k&lt;q, </a:t>
            </a:r>
            <a:r>
              <a:rPr lang="el-GR" sz="3000" dirty="0" smtClean="0"/>
              <a:t>϶</a:t>
            </a:r>
            <a:r>
              <a:rPr lang="en-IN" sz="3000" dirty="0" smtClean="0"/>
              <a:t> </a:t>
            </a:r>
            <a:r>
              <a:rPr lang="en-IN" sz="3000" dirty="0" err="1" smtClean="0"/>
              <a:t>p</a:t>
            </a:r>
            <a:r>
              <a:rPr lang="en-IN" sz="3000" baseline="-25000" dirty="0" err="1" smtClean="0"/>
              <a:t>k</a:t>
            </a:r>
            <a:r>
              <a:rPr lang="en-IN" sz="3000" baseline="-25000" dirty="0" smtClean="0"/>
              <a:t> </a:t>
            </a:r>
            <a:r>
              <a:rPr lang="zh-CN" altLang="en-US" sz="3000" dirty="0" smtClean="0"/>
              <a:t>⊐ </a:t>
            </a:r>
            <a:r>
              <a:rPr lang="en-IN" sz="3000" dirty="0" err="1" smtClean="0"/>
              <a:t>p</a:t>
            </a:r>
            <a:r>
              <a:rPr lang="en-IN" sz="3000" baseline="-25000" dirty="0" err="1" smtClean="0"/>
              <a:t>q</a:t>
            </a:r>
            <a:r>
              <a:rPr lang="en-IN" sz="3000" baseline="-25000" dirty="0" smtClean="0"/>
              <a:t> </a:t>
            </a:r>
          </a:p>
          <a:p>
            <a:pPr marL="0" indent="0">
              <a:buNone/>
            </a:pPr>
            <a:r>
              <a:rPr lang="en-IN" sz="3000" baseline="-25000" dirty="0" smtClean="0"/>
              <a:t> </a:t>
            </a:r>
            <a:r>
              <a:rPr lang="en-IN" sz="3000" dirty="0" smtClean="0"/>
              <a:t> then s’ s+ (q-k) is the next potentially valid shift.</a:t>
            </a:r>
          </a:p>
          <a:p>
            <a:r>
              <a:rPr lang="en-IN" sz="3000" dirty="0" smtClean="0"/>
              <a:t>So store k at the new shift s’ rather than s-s’.</a:t>
            </a:r>
          </a:p>
          <a:p>
            <a:r>
              <a:rPr lang="en-IN" sz="3000" dirty="0" smtClean="0"/>
              <a:t>Prefix Function-</a:t>
            </a:r>
          </a:p>
          <a:p>
            <a:pPr marL="0" indent="0">
              <a:buNone/>
            </a:pPr>
            <a:r>
              <a:rPr lang="en-IN" sz="3000" dirty="0"/>
              <a:t>	</a:t>
            </a:r>
            <a:r>
              <a:rPr lang="el-GR" sz="3000" dirty="0" smtClean="0"/>
              <a:t> π</a:t>
            </a:r>
            <a:r>
              <a:rPr lang="en-IN" sz="3000" dirty="0"/>
              <a:t>{</a:t>
            </a:r>
            <a:r>
              <a:rPr lang="en-IN" sz="3000" dirty="0" smtClean="0"/>
              <a:t>1,2,..m}</a:t>
            </a:r>
            <a:r>
              <a:rPr lang="en-GB" sz="3000" dirty="0" smtClean="0"/>
              <a:t> </a:t>
            </a:r>
            <a:r>
              <a:rPr lang="en-GB" sz="3000" dirty="0"/>
              <a:t>→</a:t>
            </a:r>
            <a:r>
              <a:rPr lang="en-IN" sz="3000" dirty="0" smtClean="0"/>
              <a:t> {0,1,..,m-1}</a:t>
            </a:r>
          </a:p>
          <a:p>
            <a:pPr marL="0" indent="0">
              <a:buNone/>
            </a:pPr>
            <a:r>
              <a:rPr lang="en-IN" sz="3000" dirty="0"/>
              <a:t>	</a:t>
            </a:r>
            <a:r>
              <a:rPr lang="en-IN" sz="3000" dirty="0" smtClean="0"/>
              <a:t>such that </a:t>
            </a:r>
          </a:p>
          <a:p>
            <a:pPr marL="0" indent="0">
              <a:buNone/>
            </a:pPr>
            <a:r>
              <a:rPr lang="en-IN" sz="3000" dirty="0"/>
              <a:t>	</a:t>
            </a:r>
            <a:r>
              <a:rPr lang="el-GR" sz="3000" dirty="0" smtClean="0"/>
              <a:t> π</a:t>
            </a:r>
            <a:r>
              <a:rPr lang="en-IN" sz="3000" dirty="0" smtClean="0"/>
              <a:t>[q] = max{k : k&lt;q and </a:t>
            </a:r>
            <a:r>
              <a:rPr lang="en-IN" sz="3000" dirty="0" err="1" smtClean="0"/>
              <a:t>p</a:t>
            </a:r>
            <a:r>
              <a:rPr lang="en-IN" sz="3000" baseline="-25000" dirty="0" err="1" smtClean="0"/>
              <a:t>k</a:t>
            </a:r>
            <a:r>
              <a:rPr lang="en-IN" sz="3000" baseline="-25000" dirty="0" smtClean="0"/>
              <a:t> </a:t>
            </a:r>
            <a:r>
              <a:rPr lang="zh-CN" altLang="en-US" sz="3000" dirty="0" smtClean="0"/>
              <a:t>⊐ </a:t>
            </a:r>
            <a:r>
              <a:rPr lang="en-IN" sz="3000" dirty="0" err="1" smtClean="0"/>
              <a:t>p</a:t>
            </a:r>
            <a:r>
              <a:rPr lang="en-IN" sz="3000" baseline="-25000" dirty="0" err="1" smtClean="0"/>
              <a:t>q</a:t>
            </a:r>
            <a:r>
              <a:rPr lang="en-IN" sz="3000" baseline="-25000" dirty="0" smtClean="0"/>
              <a:t> </a:t>
            </a:r>
            <a:r>
              <a:rPr lang="en-IN" sz="3000" dirty="0" smtClean="0"/>
              <a:t>}</a:t>
            </a:r>
          </a:p>
          <a:p>
            <a:r>
              <a:rPr lang="en-IN" sz="3000" dirty="0" smtClean="0"/>
              <a:t>So </a:t>
            </a:r>
            <a:r>
              <a:rPr lang="el-GR" sz="3000" dirty="0" smtClean="0"/>
              <a:t>π</a:t>
            </a:r>
            <a:r>
              <a:rPr lang="en-IN" sz="3000" dirty="0" smtClean="0"/>
              <a:t>[q] is the length of the longest prefix of P that is proper suffix of </a:t>
            </a:r>
            <a:r>
              <a:rPr lang="en-IN" sz="3000" dirty="0" err="1" smtClean="0"/>
              <a:t>P</a:t>
            </a:r>
            <a:r>
              <a:rPr lang="en-IN" sz="3000" baseline="-25000" dirty="0" err="1" smtClean="0"/>
              <a:t>q</a:t>
            </a:r>
            <a:r>
              <a:rPr lang="en-IN" sz="3000" baseline="-25000" dirty="0" smtClean="0"/>
              <a:t> </a:t>
            </a:r>
            <a:r>
              <a:rPr lang="en-IN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5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 smtClean="0"/>
              <a:t>COMPUTE –PREFIX –FUNCTION (P)</a:t>
            </a:r>
          </a:p>
          <a:p>
            <a:pPr marL="0" indent="0">
              <a:buNone/>
            </a:pPr>
            <a:endParaRPr lang="en-IN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600" dirty="0" smtClean="0"/>
              <a:t>m </a:t>
            </a:r>
            <a:r>
              <a:rPr lang="en-GB" sz="2600" dirty="0" smtClean="0"/>
              <a:t>← length [P]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600" dirty="0" smtClean="0"/>
              <a:t>π</a:t>
            </a:r>
            <a:r>
              <a:rPr lang="en-IN" sz="2600" dirty="0" smtClean="0"/>
              <a:t>[1] </a:t>
            </a:r>
            <a:r>
              <a:rPr lang="en-GB" sz="2600" dirty="0" smtClean="0"/>
              <a:t>← 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k</a:t>
            </a:r>
            <a:r>
              <a:rPr lang="en-GB" sz="2600" dirty="0" smtClean="0"/>
              <a:t> ← 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 smtClean="0"/>
              <a:t>For q ← 2 to 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/>
              <a:t> </a:t>
            </a:r>
            <a:r>
              <a:rPr lang="en-IN" sz="2600" dirty="0" smtClean="0"/>
              <a:t>	do while k &gt; 0 and p[k+1] </a:t>
            </a:r>
            <a:r>
              <a:rPr lang="en-GB" sz="2600" dirty="0" smtClean="0"/>
              <a:t>≠ p[q]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 </a:t>
            </a:r>
            <a:r>
              <a:rPr lang="en-GB" sz="2600" dirty="0" smtClean="0"/>
              <a:t>		do k ← </a:t>
            </a:r>
            <a:r>
              <a:rPr lang="el-GR" sz="2600" dirty="0" smtClean="0"/>
              <a:t>π</a:t>
            </a:r>
            <a:r>
              <a:rPr lang="en-IN" sz="2600" dirty="0" smtClean="0"/>
              <a:t>[k]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/>
              <a:t> </a:t>
            </a:r>
            <a:r>
              <a:rPr lang="en-IN" sz="2600" dirty="0" smtClean="0"/>
              <a:t>	      if p[k+1] = p[q]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/>
              <a:t> </a:t>
            </a:r>
            <a:r>
              <a:rPr lang="en-IN" sz="2600" dirty="0" smtClean="0"/>
              <a:t> 	      	then k </a:t>
            </a:r>
            <a:r>
              <a:rPr lang="en-GB" sz="2600" dirty="0" smtClean="0"/>
              <a:t>← k+1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 </a:t>
            </a:r>
            <a:r>
              <a:rPr lang="en-GB" sz="2600" dirty="0" smtClean="0"/>
              <a:t>            </a:t>
            </a:r>
            <a:r>
              <a:rPr lang="el-GR" sz="2600" dirty="0" smtClean="0"/>
              <a:t>π</a:t>
            </a:r>
            <a:r>
              <a:rPr lang="en-IN" sz="2600" dirty="0" smtClean="0"/>
              <a:t>[q]</a:t>
            </a:r>
            <a:r>
              <a:rPr lang="en-GB" sz="2600" dirty="0" smtClean="0"/>
              <a:t> ← 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 smtClean="0"/>
              <a:t>return   </a:t>
            </a:r>
            <a:r>
              <a:rPr lang="el-GR" sz="2600" dirty="0" smtClean="0"/>
              <a:t>π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2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2"/>
            <a:ext cx="10515600" cy="6156101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KMP Matcher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n </a:t>
            </a:r>
            <a:r>
              <a:rPr lang="en-GB" sz="2400" dirty="0" smtClean="0"/>
              <a:t>← length[T]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m</a:t>
            </a:r>
            <a:r>
              <a:rPr lang="en-GB" sz="2400" dirty="0" smtClean="0"/>
              <a:t> ← length[P]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 smtClean="0"/>
              <a:t>π</a:t>
            </a:r>
            <a:r>
              <a:rPr lang="en-IN" sz="2400" dirty="0" smtClean="0"/>
              <a:t> </a:t>
            </a:r>
            <a:r>
              <a:rPr lang="en-GB" sz="2400" dirty="0" smtClean="0"/>
              <a:t>← Compute </a:t>
            </a:r>
            <a:r>
              <a:rPr lang="en-IN" sz="2400" dirty="0" smtClean="0"/>
              <a:t>Prefix Function(P)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q </a:t>
            </a:r>
            <a:r>
              <a:rPr lang="en-GB" sz="2400" dirty="0" smtClean="0"/>
              <a:t>← 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For </a:t>
            </a:r>
            <a:r>
              <a:rPr lang="en-IN" sz="2400" dirty="0" err="1" smtClean="0"/>
              <a:t>i</a:t>
            </a:r>
            <a:r>
              <a:rPr lang="en-IN" sz="2400" dirty="0" smtClean="0"/>
              <a:t> </a:t>
            </a:r>
            <a:r>
              <a:rPr lang="en-GB" sz="2400" dirty="0" smtClean="0"/>
              <a:t>← 1 to 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smtClean="0"/>
              <a:t>	do while q &gt; 0 and p[q+1] ≠ T[</a:t>
            </a:r>
            <a:r>
              <a:rPr lang="en-GB" sz="2400" dirty="0" err="1" smtClean="0"/>
              <a:t>i</a:t>
            </a:r>
            <a:r>
              <a:rPr lang="en-GB" sz="2400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 		do q </a:t>
            </a:r>
            <a:r>
              <a:rPr lang="en-GB" sz="2400" dirty="0" smtClean="0"/>
              <a:t>← </a:t>
            </a:r>
            <a:r>
              <a:rPr lang="el-GR" sz="2400" dirty="0" smtClean="0"/>
              <a:t>π</a:t>
            </a:r>
            <a:r>
              <a:rPr lang="en-IN" sz="2400" dirty="0" smtClean="0"/>
              <a:t>[q]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	      if p[q+1] = T[</a:t>
            </a:r>
            <a:r>
              <a:rPr lang="en-IN" sz="2400" dirty="0" err="1" smtClean="0"/>
              <a:t>i</a:t>
            </a:r>
            <a:r>
              <a:rPr lang="en-IN" sz="2400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 		then q </a:t>
            </a:r>
            <a:r>
              <a:rPr lang="en-GB" sz="2400" dirty="0" smtClean="0"/>
              <a:t>← q+1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smtClean="0"/>
              <a:t>	      if q=m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smtClean="0"/>
              <a:t>		then print “Pattern valid shift ” </a:t>
            </a:r>
            <a:r>
              <a:rPr lang="en-GB" sz="2400" dirty="0" err="1" smtClean="0"/>
              <a:t>i</a:t>
            </a:r>
            <a:r>
              <a:rPr lang="en-GB" sz="2400" dirty="0" smtClean="0"/>
              <a:t>-m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smtClean="0"/>
              <a:t>	</a:t>
            </a:r>
            <a:r>
              <a:rPr lang="en-GB" sz="2400" smtClean="0"/>
              <a:t>              q </a:t>
            </a:r>
            <a:r>
              <a:rPr lang="en-GB" sz="2400" dirty="0" smtClean="0"/>
              <a:t>← </a:t>
            </a:r>
            <a:r>
              <a:rPr lang="el-GR" sz="2400" dirty="0" smtClean="0"/>
              <a:t>π</a:t>
            </a:r>
            <a:r>
              <a:rPr lang="en-IN" sz="2400" dirty="0" smtClean="0"/>
              <a:t>[q] </a:t>
            </a:r>
          </a:p>
          <a:p>
            <a:pPr marL="0" indent="0">
              <a:buNone/>
            </a:pPr>
            <a:r>
              <a:rPr lang="en-IN" sz="2400" dirty="0" smtClean="0"/>
              <a:t>Time complexity = O(</a:t>
            </a:r>
            <a:r>
              <a:rPr lang="en-IN" sz="2400" dirty="0" err="1" smtClean="0"/>
              <a:t>m+n</a:t>
            </a:r>
            <a:r>
              <a:rPr lang="en-IN" sz="2400" dirty="0" smtClean="0"/>
              <a:t>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288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374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Symbol</vt:lpstr>
      <vt:lpstr>Office Theme</vt:lpstr>
      <vt:lpstr>The Knuth Morris Pratt Algorithm</vt:lpstr>
      <vt:lpstr>KMP Algorithm</vt:lpstr>
      <vt:lpstr>PREFIX Function for a Pattern</vt:lpstr>
      <vt:lpstr>Question ??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KMP Algorithm</dc:title>
  <dc:creator>manish seal</dc:creator>
  <cp:lastModifiedBy>user</cp:lastModifiedBy>
  <cp:revision>33</cp:revision>
  <dcterms:created xsi:type="dcterms:W3CDTF">2016-04-12T16:23:50Z</dcterms:created>
  <dcterms:modified xsi:type="dcterms:W3CDTF">2016-04-29T04:12:06Z</dcterms:modified>
</cp:coreProperties>
</file>